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52"/>
  </p:notesMasterIdLst>
  <p:handoutMasterIdLst>
    <p:handoutMasterId r:id="rId53"/>
  </p:handoutMasterIdLst>
  <p:sldIdLst>
    <p:sldId id="5473" r:id="rId2"/>
    <p:sldId id="257" r:id="rId3"/>
    <p:sldId id="5875" r:id="rId4"/>
    <p:sldId id="5476" r:id="rId5"/>
    <p:sldId id="6372" r:id="rId6"/>
    <p:sldId id="5455" r:id="rId7"/>
    <p:sldId id="5096" r:id="rId8"/>
    <p:sldId id="5182" r:id="rId9"/>
    <p:sldId id="5193" r:id="rId10"/>
    <p:sldId id="5192" r:id="rId11"/>
    <p:sldId id="5194" r:id="rId12"/>
    <p:sldId id="5255" r:id="rId13"/>
    <p:sldId id="5256" r:id="rId14"/>
    <p:sldId id="5257" r:id="rId15"/>
    <p:sldId id="5258" r:id="rId16"/>
    <p:sldId id="5259" r:id="rId17"/>
    <p:sldId id="5241" r:id="rId18"/>
    <p:sldId id="5244" r:id="rId19"/>
    <p:sldId id="5248" r:id="rId20"/>
    <p:sldId id="5249" r:id="rId21"/>
    <p:sldId id="5253" r:id="rId22"/>
    <p:sldId id="5277" r:id="rId23"/>
    <p:sldId id="5254" r:id="rId24"/>
    <p:sldId id="5260" r:id="rId25"/>
    <p:sldId id="5243" r:id="rId26"/>
    <p:sldId id="5263" r:id="rId27"/>
    <p:sldId id="5186" r:id="rId28"/>
    <p:sldId id="5264" r:id="rId29"/>
    <p:sldId id="5124" r:id="rId30"/>
    <p:sldId id="5127" r:id="rId31"/>
    <p:sldId id="5187" r:id="rId32"/>
    <p:sldId id="5126" r:id="rId33"/>
    <p:sldId id="5181" r:id="rId34"/>
    <p:sldId id="5178" r:id="rId35"/>
    <p:sldId id="5129" r:id="rId36"/>
    <p:sldId id="5189" r:id="rId37"/>
    <p:sldId id="5131" r:id="rId38"/>
    <p:sldId id="5184" r:id="rId39"/>
    <p:sldId id="5139" r:id="rId40"/>
    <p:sldId id="5142" r:id="rId41"/>
    <p:sldId id="5143" r:id="rId42"/>
    <p:sldId id="5134" r:id="rId43"/>
    <p:sldId id="5185" r:id="rId44"/>
    <p:sldId id="5146" r:id="rId45"/>
    <p:sldId id="5145" r:id="rId46"/>
    <p:sldId id="5140" r:id="rId47"/>
    <p:sldId id="5144" r:id="rId48"/>
    <p:sldId id="5180" r:id="rId49"/>
    <p:sldId id="5465" r:id="rId50"/>
    <p:sldId id="6377" r:id="rId5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5757"/>
    <a:srgbClr val="D11C5F"/>
    <a:srgbClr val="083F59"/>
    <a:srgbClr val="0872B5"/>
    <a:srgbClr val="059F98"/>
    <a:srgbClr val="05AAA3"/>
    <a:srgbClr val="DF4625"/>
    <a:srgbClr val="3F3F3F"/>
    <a:srgbClr val="702E8C"/>
    <a:srgbClr val="FCB9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6281"/>
  </p:normalViewPr>
  <p:slideViewPr>
    <p:cSldViewPr snapToGrid="0" snapToObjects="1">
      <p:cViewPr varScale="1">
        <p:scale>
          <a:sx n="65" d="100"/>
          <a:sy n="65" d="100"/>
        </p:scale>
        <p:origin x="36"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CB3CF2-49B8-8637-DE37-0355B52300A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FFDFAE7-AA96-DDC0-4BCB-F0E1D72DE56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C96A0CB-62FF-F6D5-01B9-1433ED8B7E0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328D848B-A9FC-77D8-F48E-ACB9EF70AA22}"/>
              </a:ext>
            </a:extLst>
          </p:cNvPr>
          <p:cNvSpPr>
            <a:spLocks noGrp="1"/>
          </p:cNvSpPr>
          <p:nvPr>
            <p:ph type="sldNum" sz="quarter" idx="5"/>
          </p:nvPr>
        </p:nvSpPr>
        <p:spPr/>
        <p:txBody>
          <a:bodyPr/>
          <a:lstStyle/>
          <a:p>
            <a:fld id="{4BE5DE82-CF29-044D-9158-06A811149881}" type="slidenum">
              <a:rPr lang="en-US" smtClean="0"/>
              <a:t>1</a:t>
            </a:fld>
            <a:endParaRPr lang="en-US"/>
          </a:p>
        </p:txBody>
      </p:sp>
    </p:spTree>
    <p:extLst>
      <p:ext uri="{BB962C8B-B14F-4D97-AF65-F5344CB8AC3E}">
        <p14:creationId xmlns:p14="http://schemas.microsoft.com/office/powerpoint/2010/main" val="10532798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7A7FB8-3CA0-48CD-670A-97F96AACD78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FB911B-0CFF-2B72-67BD-FF27FDCD164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AC947DC-C1C3-106E-9026-064BA46AEACF}"/>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A876AA84-04F7-3C17-6E4F-43A5C708489B}"/>
              </a:ext>
            </a:extLst>
          </p:cNvPr>
          <p:cNvSpPr>
            <a:spLocks noGrp="1"/>
          </p:cNvSpPr>
          <p:nvPr>
            <p:ph type="sldNum" sz="quarter" idx="5"/>
          </p:nvPr>
        </p:nvSpPr>
        <p:spPr/>
        <p:txBody>
          <a:bodyPr/>
          <a:lstStyle/>
          <a:p>
            <a:fld id="{4BE5DE82-CF29-044D-9158-06A811149881}" type="slidenum">
              <a:rPr lang="en-US" smtClean="0"/>
              <a:t>50</a:t>
            </a:fld>
            <a:endParaRPr lang="en-US"/>
          </a:p>
        </p:txBody>
      </p:sp>
    </p:spTree>
    <p:extLst>
      <p:ext uri="{BB962C8B-B14F-4D97-AF65-F5344CB8AC3E}">
        <p14:creationId xmlns:p14="http://schemas.microsoft.com/office/powerpoint/2010/main" val="249540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91488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846926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006165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92714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2299501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F462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6612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E1765"/>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761000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2727436"/>
            <a:ext cx="12172692" cy="3372960"/>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063256"/>
            <a:ext cx="2317526" cy="1749969"/>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BC9DB"/>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534904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5912541" cy="63156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CE4F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5524627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909783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2BFA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831676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33023429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462586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1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73313683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052962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784878"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2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637820"/>
            <a:ext cx="6971157" cy="62201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8685775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2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7049691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99316265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0937744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2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8078214"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1628420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0493581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2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991780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6865274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685227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2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44810033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30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10303963"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1822000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2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9407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2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706689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9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B9D0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5770253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5737167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268990"/>
            <a:ext cx="6466340" cy="641755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26948" y="2510407"/>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62245" y="2510407"/>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48651" y="3759247"/>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83948" y="3759247"/>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62882" y="4943419"/>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98179" y="4943419"/>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26948" y="133140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62245" y="133140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2449930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19212028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7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F4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6915493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815269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40723638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974750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414734758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00" r:id="rId11"/>
    <p:sldLayoutId id="2147483861" r:id="rId12"/>
    <p:sldLayoutId id="2147483886" r:id="rId13"/>
    <p:sldLayoutId id="2147483887" r:id="rId14"/>
    <p:sldLayoutId id="2147483884" r:id="rId15"/>
    <p:sldLayoutId id="2147483897" r:id="rId16"/>
    <p:sldLayoutId id="2147483885" r:id="rId17"/>
    <p:sldLayoutId id="2147483903" r:id="rId18"/>
    <p:sldLayoutId id="2147483951" r:id="rId19"/>
    <p:sldLayoutId id="2147483945" r:id="rId20"/>
    <p:sldLayoutId id="2147483937" r:id="rId21"/>
    <p:sldLayoutId id="2147483904" r:id="rId22"/>
    <p:sldLayoutId id="2147483913" r:id="rId23"/>
    <p:sldLayoutId id="2147483928" r:id="rId24"/>
    <p:sldLayoutId id="2147483946" r:id="rId25"/>
    <p:sldLayoutId id="2147483947" r:id="rId26"/>
    <p:sldLayoutId id="2147483914" r:id="rId27"/>
    <p:sldLayoutId id="2147483891" r:id="rId28"/>
    <p:sldLayoutId id="2147483934" r:id="rId29"/>
    <p:sldLayoutId id="2147483944" r:id="rId30"/>
    <p:sldLayoutId id="2147483880" r:id="rId31"/>
    <p:sldLayoutId id="2147483922" r:id="rId32"/>
    <p:sldLayoutId id="2147483940" r:id="rId33"/>
    <p:sldLayoutId id="2147483932" r:id="rId34"/>
    <p:sldLayoutId id="2147483941" r:id="rId35"/>
    <p:sldLayoutId id="2147483936" r:id="rId36"/>
    <p:sldLayoutId id="2147483938" r:id="rId37"/>
    <p:sldLayoutId id="2147483933" r:id="rId38"/>
    <p:sldLayoutId id="2147483935" r:id="rId39"/>
    <p:sldLayoutId id="2147483949" r:id="rId40"/>
    <p:sldLayoutId id="2147483948" r:id="rId41"/>
    <p:sldLayoutId id="2147483939" r:id="rId42"/>
    <p:sldLayoutId id="2147483923" r:id="rId43"/>
    <p:sldLayoutId id="2147483942" r:id="rId44"/>
    <p:sldLayoutId id="2147483955" r:id="rId45"/>
    <p:sldLayoutId id="2147483893" r:id="rId46"/>
    <p:sldLayoutId id="2147483952" r:id="rId47"/>
    <p:sldLayoutId id="2147483953" r:id="rId48"/>
    <p:sldLayoutId id="2147483943" r:id="rId49"/>
    <p:sldLayoutId id="2147483957" r:id="rId50"/>
    <p:sldLayoutId id="2147483959" r:id="rId51"/>
    <p:sldLayoutId id="2147483958" r:id="rId52"/>
    <p:sldLayoutId id="2147483954" r:id="rId53"/>
    <p:sldLayoutId id="2147483931" r:id="rId54"/>
    <p:sldLayoutId id="2147483956" r:id="rId55"/>
    <p:sldLayoutId id="2147483924" r:id="rId56"/>
    <p:sldLayoutId id="2147483907" r:id="rId57"/>
    <p:sldLayoutId id="2147483915" r:id="rId58"/>
    <p:sldLayoutId id="2147483916" r:id="rId59"/>
    <p:sldLayoutId id="2147483917" r:id="rId60"/>
    <p:sldLayoutId id="2147483950" r:id="rId61"/>
    <p:sldLayoutId id="2147483879" r:id="rId62"/>
    <p:sldLayoutId id="2147483929" r:id="rId63"/>
    <p:sldLayoutId id="2147483925" r:id="rId64"/>
    <p:sldLayoutId id="2147483918" r:id="rId65"/>
    <p:sldLayoutId id="2147483930" r:id="rId66"/>
    <p:sldLayoutId id="2147483888" r:id="rId67"/>
    <p:sldLayoutId id="2147483911" r:id="rId68"/>
    <p:sldLayoutId id="2147483912" r:id="rId69"/>
    <p:sldLayoutId id="2147483878" r:id="rId70"/>
    <p:sldLayoutId id="2147483908" r:id="rId71"/>
    <p:sldLayoutId id="2147483910" r:id="rId72"/>
    <p:sldLayoutId id="2147483909" r:id="rId73"/>
    <p:sldLayoutId id="2147483892" r:id="rId74"/>
    <p:sldLayoutId id="2147483890" r:id="rId75"/>
    <p:sldLayoutId id="2147483877" r:id="rId76"/>
    <p:sldLayoutId id="2147483898" r:id="rId77"/>
    <p:sldLayoutId id="2147483889" r:id="rId78"/>
    <p:sldLayoutId id="2147483905" r:id="rId79"/>
    <p:sldLayoutId id="2147483926" r:id="rId80"/>
    <p:sldLayoutId id="2147483927" r:id="rId81"/>
    <p:sldLayoutId id="2147483906" r:id="rId82"/>
    <p:sldLayoutId id="2147483841" r:id="rId83"/>
    <p:sldLayoutId id="2147483894" r:id="rId84"/>
    <p:sldLayoutId id="2147483840" r:id="rId85"/>
    <p:sldLayoutId id="2147483833" r:id="rId86"/>
    <p:sldLayoutId id="2147483895" r:id="rId87"/>
    <p:sldLayoutId id="2147483847" r:id="rId88"/>
    <p:sldLayoutId id="2147483896" r:id="rId89"/>
    <p:sldLayoutId id="2147483853" r:id="rId90"/>
    <p:sldLayoutId id="2147483960" r:id="rId9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www.testgorilla.com/blog/employee-retention-strategies/" TargetMode="Externa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hyperlink" Target="https://insphired.jobs/the-importance-of-effective-employee-onboarding/" TargetMode="External"/><Relationship Id="rId1" Type="http://schemas.openxmlformats.org/officeDocument/2006/relationships/slideLayout" Target="../slideLayouts/slideLayout64.xml"/></Relationships>
</file>

<file path=ppt/slides/_rels/slide14.xml.rels><?xml version="1.0" encoding="UTF-8" standalone="yes"?>
<Relationships xmlns="http://schemas.openxmlformats.org/package/2006/relationships"><Relationship Id="rId3" Type="http://schemas.openxmlformats.org/officeDocument/2006/relationships/hyperlink" Target="https://www.oak.com/blog/employee-onboarding-statistics/" TargetMode="External"/><Relationship Id="rId2" Type="http://schemas.openxmlformats.org/officeDocument/2006/relationships/hyperlink" Target="https://www.shrm.org/executive-network/insights/onboarding-key-to-elevating-company-culture" TargetMode="External"/><Relationship Id="rId1" Type="http://schemas.openxmlformats.org/officeDocument/2006/relationships/slideLayout" Target="../slideLayouts/slideLayout64.xml"/><Relationship Id="rId4" Type="http://schemas.openxmlformats.org/officeDocument/2006/relationships/image" Target="../media/image17.jpeg"/></Relationships>
</file>

<file path=ppt/slides/_rels/slide15.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64.xml"/></Relationships>
</file>

<file path=ppt/slides/_rels/slide16.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64.xml"/><Relationship Id="rId4" Type="http://schemas.openxmlformats.org/officeDocument/2006/relationships/hyperlink" Target="https://www.linkedin.com/advice/3/youre-onboarding-new-hires-how-do-you-cultivate-connection-foyme"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64.xml"/><Relationship Id="rId5" Type="http://schemas.openxmlformats.org/officeDocument/2006/relationships/image" Target="../media/image22.jpeg"/><Relationship Id="rId4" Type="http://schemas.openxmlformats.org/officeDocument/2006/relationships/hyperlink" Target="https://www.cipd.org/globalassets/media/knowledge/knowledge-hub/guides/2023-pdfs/inclusive-recruitment-employers-guide_tcm18-112787.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exudehc.com/blog/assessing-the-talent-life-cycle-through-the-lens-of-di/" TargetMode="External"/><Relationship Id="rId2" Type="http://schemas.openxmlformats.org/officeDocument/2006/relationships/image" Target="../media/image23.jpeg"/><Relationship Id="rId1" Type="http://schemas.openxmlformats.org/officeDocument/2006/relationships/slideLayout" Target="../slideLayouts/slideLayout44.xml"/></Relationships>
</file>

<file path=ppt/slides/_rels/slide1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91.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4.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0.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www.mckinsey.com/~/media/mckinsey/featured%20insights/diversity%20and%20inclusion/diversity%20wins%20how%20inclusion%20matters/diversity-wins-how-inclusion-matters-vf.pdf" TargetMode="External"/><Relationship Id="rId1" Type="http://schemas.openxmlformats.org/officeDocument/2006/relationships/slideLayout" Target="../slideLayouts/slideLayout40.xml"/></Relationships>
</file>

<file path=ppt/slides/_rels/slide23.xml.rels><?xml version="1.0" encoding="UTF-8" standalone="yes"?>
<Relationships xmlns="http://schemas.openxmlformats.org/package/2006/relationships"><Relationship Id="rId3" Type="http://schemas.openxmlformats.org/officeDocument/2006/relationships/hyperlink" Target="https://www.mckinsey.com/capabilities/people-and-organizational-performance/our-insights/the-great-attrition-is-making-hiring-harder-are-you-searching-the-right-talent-pools" TargetMode="External"/><Relationship Id="rId2" Type="http://schemas.openxmlformats.org/officeDocument/2006/relationships/image" Target="../media/image26.jpeg"/><Relationship Id="rId1" Type="http://schemas.openxmlformats.org/officeDocument/2006/relationships/slideLayout" Target="../slideLayouts/slideLayout54.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40.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s://www.aihr.com/blog/what-is-talent-management/" TargetMode="External"/><Relationship Id="rId1" Type="http://schemas.openxmlformats.org/officeDocument/2006/relationships/slideLayout" Target="../slideLayouts/slideLayout64.xml"/></Relationships>
</file>

<file path=ppt/slides/_rels/slide28.xml.rels><?xml version="1.0" encoding="UTF-8" standalone="yes"?>
<Relationships xmlns="http://schemas.openxmlformats.org/package/2006/relationships"><Relationship Id="rId2" Type="http://schemas.openxmlformats.org/officeDocument/2006/relationships/hyperlink" Target="https://www.linkedin.com/pulse/role-diversity-inclusion-talent-management-q5sqc/" TargetMode="External"/><Relationship Id="rId1" Type="http://schemas.openxmlformats.org/officeDocument/2006/relationships/slideLayout" Target="../slideLayouts/slideLayout64.xml"/></Relationships>
</file>

<file path=ppt/slides/_rels/slide29.xml.rels><?xml version="1.0" encoding="UTF-8" standalone="yes"?>
<Relationships xmlns="http://schemas.openxmlformats.org/package/2006/relationships"><Relationship Id="rId2" Type="http://schemas.openxmlformats.org/officeDocument/2006/relationships/hyperlink" Target="https://www.linkedin.com/pulse/role-diversity-inclusion-talent-management-q5sqc/" TargetMode="External"/><Relationship Id="rId1" Type="http://schemas.openxmlformats.org/officeDocument/2006/relationships/slideLayout" Target="../slideLayouts/slideLayout6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engagedly.com/blog/the-role-of-diversity-and-inclusion-in-talent-management/" TargetMode="External"/><Relationship Id="rId2" Type="http://schemas.openxmlformats.org/officeDocument/2006/relationships/hyperlink" Target="https://engagedly.com/blog/9-effective-talent-management-strategies-in-2024/" TargetMode="External"/><Relationship Id="rId1" Type="http://schemas.openxmlformats.org/officeDocument/2006/relationships/slideLayout" Target="../slideLayouts/slideLayout64.xml"/><Relationship Id="rId4" Type="http://schemas.openxmlformats.org/officeDocument/2006/relationships/hyperlink" Target="https://www.linkedin.com/pulse/role-diversity-inclusion-talent-management-q5sqc/"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learning.linkedin.com/resources/workplace-learning-report-2018" TargetMode="External"/><Relationship Id="rId2" Type="http://schemas.openxmlformats.org/officeDocument/2006/relationships/image" Target="../media/image30.jpeg"/><Relationship Id="rId1" Type="http://schemas.openxmlformats.org/officeDocument/2006/relationships/slideLayout" Target="../slideLayouts/slideLayout54.xml"/><Relationship Id="rId6" Type="http://schemas.openxmlformats.org/officeDocument/2006/relationships/hyperlink" Target="https://www.aihr.com/blog/what-is-talent-management/" TargetMode="External"/><Relationship Id="rId5" Type="http://schemas.openxmlformats.org/officeDocument/2006/relationships/hyperlink" Target="https://www.aihr.com/blog/skills-gap-analysis/" TargetMode="External"/><Relationship Id="rId4" Type="http://schemas.openxmlformats.org/officeDocument/2006/relationships/hyperlink" Target="https://www.aihr.com/blog/coaching-in-the-workplace/"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www.linkedin.com/pulse/role-diversity-inclusion-talent-management-q5sqc/" TargetMode="External"/><Relationship Id="rId2" Type="http://schemas.openxmlformats.org/officeDocument/2006/relationships/hyperlink" Target="https://engagedly.com/blog/the-role-of-diversity-and-inclusion-in-talent-management/" TargetMode="External"/><Relationship Id="rId1" Type="http://schemas.openxmlformats.org/officeDocument/2006/relationships/slideLayout" Target="../slideLayouts/slideLayout64.xml"/></Relationships>
</file>

<file path=ppt/slides/_rels/slide3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s://acacialearning.com/sa/blog/human-resources/diversity-and-inclusion-in-talent-management-creating-a-thriving-and-representative-workforce/" TargetMode="External"/><Relationship Id="rId1" Type="http://schemas.openxmlformats.org/officeDocument/2006/relationships/slideLayout" Target="../slideLayouts/slideLayout25.xml"/><Relationship Id="rId4" Type="http://schemas.openxmlformats.org/officeDocument/2006/relationships/hyperlink" Target="https://medium.com/@jamesj_5942/diversity-and-talent-management-building-a-culture-of-inclusion-for-organizational-success-c8d4ac517d4e"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s://www.linkedin.com/pulse/importance-diversity-inclusion-talent-management-bluesky-creations/" TargetMode="External"/><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3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hyperlink" Target="https://www.aihr.com/blog/what-is-talent-management/" TargetMode="External"/><Relationship Id="rId1" Type="http://schemas.openxmlformats.org/officeDocument/2006/relationships/slideLayout" Target="../slideLayouts/slideLayout6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38.xml.rels><?xml version="1.0" encoding="UTF-8" standalone="yes"?>
<Relationships xmlns="http://schemas.openxmlformats.org/package/2006/relationships"><Relationship Id="rId3" Type="http://schemas.openxmlformats.org/officeDocument/2006/relationships/hyperlink" Target="https://www.atse.org.au/media/z2baobpf/atse-diversity-and-inclusion-toolkit.pdf" TargetMode="External"/><Relationship Id="rId2" Type="http://schemas.openxmlformats.org/officeDocument/2006/relationships/hyperlink" Target="https://www.mentoringcomplete.com/" TargetMode="External"/><Relationship Id="rId1" Type="http://schemas.openxmlformats.org/officeDocument/2006/relationships/slideLayout" Target="../slideLayouts/slideLayout64.xml"/></Relationships>
</file>

<file path=ppt/slides/_rels/slide39.xml.rels><?xml version="1.0" encoding="UTF-8" standalone="yes"?>
<Relationships xmlns="http://schemas.openxmlformats.org/package/2006/relationships"><Relationship Id="rId2" Type="http://schemas.openxmlformats.org/officeDocument/2006/relationships/hyperlink" Target="https://www.atse.org.au/media/z2baobpf/atse-diversity-and-inclusion-toolkit.pdf" TargetMode="External"/><Relationship Id="rId1" Type="http://schemas.openxmlformats.org/officeDocument/2006/relationships/slideLayout" Target="../slideLayouts/slideLayout6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hyperlink" Target="https://www.atse.org.au/media/z2baobpf/atse-diversity-and-inclusion-toolkit.pdf" TargetMode="External"/><Relationship Id="rId1" Type="http://schemas.openxmlformats.org/officeDocument/2006/relationships/slideLayout" Target="../slideLayouts/slideLayout64.xml"/></Relationships>
</file>

<file path=ppt/slides/_rels/slide41.xml.rels><?xml version="1.0" encoding="UTF-8" standalone="yes"?>
<Relationships xmlns="http://schemas.openxmlformats.org/package/2006/relationships"><Relationship Id="rId2" Type="http://schemas.openxmlformats.org/officeDocument/2006/relationships/hyperlink" Target="https://www.atse.org.au/media/z2baobpf/atse-diversity-and-inclusion-toolkit.pdf" TargetMode="External"/><Relationship Id="rId1" Type="http://schemas.openxmlformats.org/officeDocument/2006/relationships/slideLayout" Target="../slideLayouts/slideLayout64.xml"/></Relationships>
</file>

<file path=ppt/slides/_rels/slide42.xml.rels><?xml version="1.0" encoding="UTF-8" standalone="yes"?>
<Relationships xmlns="http://schemas.openxmlformats.org/package/2006/relationships"><Relationship Id="rId3" Type="http://schemas.openxmlformats.org/officeDocument/2006/relationships/hyperlink" Target="https://www.atse.org.au/media/z2baobpf/atse-diversity-and-inclusion-toolkit.pdf" TargetMode="External"/><Relationship Id="rId2" Type="http://schemas.openxmlformats.org/officeDocument/2006/relationships/hyperlink" Target="https://www.mckinsey.com/featured-insights/leadership/when-women-lead-workplaces-should-listen" TargetMode="External"/><Relationship Id="rId1" Type="http://schemas.openxmlformats.org/officeDocument/2006/relationships/slideLayout" Target="../slideLayouts/slideLayout64.xml"/></Relationships>
</file>

<file path=ppt/slides/_rels/slide43.xml.rels><?xml version="1.0" encoding="UTF-8" standalone="yes"?>
<Relationships xmlns="http://schemas.openxmlformats.org/package/2006/relationships"><Relationship Id="rId2" Type="http://schemas.openxmlformats.org/officeDocument/2006/relationships/hyperlink" Target="https://medium.com/@jamesj_5942/diversity-and-talent-management-building-a-culture-of-inclusion-for-organizational-success-c8d4ac517d4e" TargetMode="External"/><Relationship Id="rId1" Type="http://schemas.openxmlformats.org/officeDocument/2006/relationships/slideLayout" Target="../slideLayouts/slideLayout64.xml"/></Relationships>
</file>

<file path=ppt/slides/_rels/slide44.xml.rels><?xml version="1.0" encoding="UTF-8" standalone="yes"?>
<Relationships xmlns="http://schemas.openxmlformats.org/package/2006/relationships"><Relationship Id="rId3" Type="http://schemas.openxmlformats.org/officeDocument/2006/relationships/image" Target="../media/image35.svg"/><Relationship Id="rId7" Type="http://schemas.openxmlformats.org/officeDocument/2006/relationships/image" Target="../media/image39.svg"/><Relationship Id="rId2" Type="http://schemas.openxmlformats.org/officeDocument/2006/relationships/image" Target="../media/image34.png"/><Relationship Id="rId1" Type="http://schemas.openxmlformats.org/officeDocument/2006/relationships/slideLayout" Target="../slideLayouts/slideLayout64.xml"/><Relationship Id="rId6" Type="http://schemas.openxmlformats.org/officeDocument/2006/relationships/image" Target="../media/image38.png"/><Relationship Id="rId5" Type="http://schemas.openxmlformats.org/officeDocument/2006/relationships/image" Target="../media/image37.svg"/><Relationship Id="rId4" Type="http://schemas.openxmlformats.org/officeDocument/2006/relationships/image" Target="../media/image36.png"/></Relationships>
</file>

<file path=ppt/slides/_rels/slide45.xml.rels><?xml version="1.0" encoding="UTF-8" standalone="yes"?>
<Relationships xmlns="http://schemas.openxmlformats.org/package/2006/relationships"><Relationship Id="rId2" Type="http://schemas.openxmlformats.org/officeDocument/2006/relationships/hyperlink" Target="https://www.atse.org.au/media/z2baobpf/atse-diversity-and-inclusion-toolkit.pdf" TargetMode="External"/><Relationship Id="rId1" Type="http://schemas.openxmlformats.org/officeDocument/2006/relationships/slideLayout" Target="../slideLayouts/slideLayout64.xml"/></Relationships>
</file>

<file path=ppt/slides/_rels/slide46.xml.rels><?xml version="1.0" encoding="UTF-8" standalone="yes"?>
<Relationships xmlns="http://schemas.openxmlformats.org/package/2006/relationships"><Relationship Id="rId3" Type="http://schemas.openxmlformats.org/officeDocument/2006/relationships/hyperlink" Target="https://www.atse.org.au/media/z2baobpf/atse-diversity-and-inclusion-toolkit.pdf" TargetMode="External"/><Relationship Id="rId2" Type="http://schemas.openxmlformats.org/officeDocument/2006/relationships/hyperlink" Target="https://www.europarl.europa.eu/RegData/etudes/ATAG/2022/698892/EPRS_ATA(2022)698892_EN.pdf" TargetMode="External"/><Relationship Id="rId1" Type="http://schemas.openxmlformats.org/officeDocument/2006/relationships/slideLayout" Target="../slideLayouts/slideLayout64.xml"/></Relationships>
</file>

<file path=ppt/slides/_rels/slide47.xml.rels><?xml version="1.0" encoding="UTF-8" standalone="yes"?>
<Relationships xmlns="http://schemas.openxmlformats.org/package/2006/relationships"><Relationship Id="rId2" Type="http://schemas.openxmlformats.org/officeDocument/2006/relationships/hyperlink" Target="https://www.atse.org.au/media/z2baobpf/atse-diversity-and-inclusion-toolkit.pdf" TargetMode="External"/><Relationship Id="rId1" Type="http://schemas.openxmlformats.org/officeDocument/2006/relationships/slideLayout" Target="../slideLayouts/slideLayout64.xml"/></Relationships>
</file>

<file path=ppt/slides/_rels/slide48.xml.rels><?xml version="1.0" encoding="UTF-8" standalone="yes"?>
<Relationships xmlns="http://schemas.openxmlformats.org/package/2006/relationships"><Relationship Id="rId3" Type="http://schemas.openxmlformats.org/officeDocument/2006/relationships/hyperlink" Target="https://www.mckinsey.com/capabilities/people-and-organizational-performance/our-insights/delivering-through-diversity" TargetMode="External"/><Relationship Id="rId2" Type="http://schemas.openxmlformats.org/officeDocument/2006/relationships/hyperlink" Target="https://hbr.org/2017/02/diversity-doesnt-stick-without-inclusion" TargetMode="External"/><Relationship Id="rId1" Type="http://schemas.openxmlformats.org/officeDocument/2006/relationships/slideLayout" Target="../slideLayouts/slideLayout40.xml"/><Relationship Id="rId5" Type="http://schemas.openxmlformats.org/officeDocument/2006/relationships/image" Target="../media/image40.jpeg"/><Relationship Id="rId4" Type="http://schemas.openxmlformats.org/officeDocument/2006/relationships/hyperlink" Target="https://acacialearning.com/sa/blog/human-resources/diversity-and-inclusion-in-talent-management-creating-a-thriving-and-representative-workforce/"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50.xml.rels><?xml version="1.0" encoding="UTF-8" standalone="yes"?>
<Relationships xmlns="http://schemas.openxmlformats.org/package/2006/relationships"><Relationship Id="rId8" Type="http://schemas.openxmlformats.org/officeDocument/2006/relationships/image" Target="../media/image44.jpeg"/><Relationship Id="rId13" Type="http://schemas.openxmlformats.org/officeDocument/2006/relationships/image" Target="../media/image45.jpeg"/><Relationship Id="rId3" Type="http://schemas.openxmlformats.org/officeDocument/2006/relationships/hyperlink" Target="https://www.facebook.com/profile.php?id=100092188720908" TargetMode="External"/><Relationship Id="rId7" Type="http://schemas.openxmlformats.org/officeDocument/2006/relationships/image" Target="../media/image43.png"/><Relationship Id="rId12" Type="http://schemas.openxmlformats.org/officeDocument/2006/relationships/hyperlink" Target="https://www.linkedin.com/company/94290387/admin/" TargetMode="External"/><Relationship Id="rId2" Type="http://schemas.openxmlformats.org/officeDocument/2006/relationships/notesSlide" Target="../notesSlides/notesSlide2.xml"/><Relationship Id="rId1" Type="http://schemas.openxmlformats.org/officeDocument/2006/relationships/slideLayout" Target="../slideLayouts/slideLayout90.xml"/><Relationship Id="rId6" Type="http://schemas.openxmlformats.org/officeDocument/2006/relationships/image" Target="../media/image42.svg"/><Relationship Id="rId11" Type="http://schemas.openxmlformats.org/officeDocument/2006/relationships/image" Target="../media/image9.jpeg"/><Relationship Id="rId5" Type="http://schemas.openxmlformats.org/officeDocument/2006/relationships/image" Target="../media/image41.png"/><Relationship Id="rId10" Type="http://schemas.openxmlformats.org/officeDocument/2006/relationships/image" Target="../media/image2.svg"/><Relationship Id="rId4" Type="http://schemas.openxmlformats.org/officeDocument/2006/relationships/hyperlink" Target="https://projectdare.eu/" TargetMode="External"/><Relationship Id="rId9"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5.xml"/><Relationship Id="rId4" Type="http://schemas.openxmlformats.org/officeDocument/2006/relationships/image" Target="../media/image13.svg"/></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medium.com/@jamesj_5942/diversity-and-talent-management-building-a-culture-of-inclusion-for-organizational-success-c8d4ac517d4e" TargetMode="External"/><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3" Type="http://schemas.openxmlformats.org/officeDocument/2006/relationships/hyperlink" Target="https://www.testgorilla.com/blog/employee-retention-strategies/" TargetMode="External"/><Relationship Id="rId2" Type="http://schemas.openxmlformats.org/officeDocument/2006/relationships/hyperlink" Target="https://www.testgorilla.com/blog/employee-turnover/" TargetMode="External"/><Relationship Id="rId1" Type="http://schemas.openxmlformats.org/officeDocument/2006/relationships/slideLayout" Target="../slideLayouts/slideLayout64.xml"/><Relationship Id="rId4" Type="http://schemas.openxmlformats.org/officeDocument/2006/relationships/hyperlink" Target="https://www.forbes.com/advisor/business/employee-retention-strategie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119BE9-0B14-CA59-FD15-4E6ACB8EEEF8}"/>
            </a:ext>
          </a:extLst>
        </p:cNvPr>
        <p:cNvGrpSpPr/>
        <p:nvPr/>
      </p:nvGrpSpPr>
      <p:grpSpPr>
        <a:xfrm>
          <a:off x="0" y="0"/>
          <a:ext cx="0" cy="0"/>
          <a:chOff x="0" y="0"/>
          <a:chExt cx="0" cy="0"/>
        </a:xfrm>
      </p:grpSpPr>
      <p:pic>
        <p:nvPicPr>
          <p:cNvPr id="17" name="Picture Placeholder 16" descr="A couple of women standing together&#10;&#10;Description automatically generated">
            <a:extLst>
              <a:ext uri="{FF2B5EF4-FFF2-40B4-BE49-F238E27FC236}">
                <a16:creationId xmlns:a16="http://schemas.microsoft.com/office/drawing/2014/main" id="{CF4FCFAD-1D7B-9FEF-3B36-210065C32678}"/>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710" b="710"/>
          <a:stretch>
            <a:fillRect/>
          </a:stretch>
        </p:blipFill>
        <p:spPr/>
      </p:pic>
      <p:sp>
        <p:nvSpPr>
          <p:cNvPr id="7" name="Text Placeholder 6">
            <a:extLst>
              <a:ext uri="{FF2B5EF4-FFF2-40B4-BE49-F238E27FC236}">
                <a16:creationId xmlns:a16="http://schemas.microsoft.com/office/drawing/2014/main" id="{132DCC49-39B7-28D2-8737-B2CD1C00E6BE}"/>
              </a:ext>
            </a:extLst>
          </p:cNvPr>
          <p:cNvSpPr>
            <a:spLocks noGrp="1"/>
          </p:cNvSpPr>
          <p:nvPr>
            <p:ph type="body" sz="quarter" idx="16"/>
          </p:nvPr>
        </p:nvSpPr>
        <p:spPr>
          <a:xfrm>
            <a:off x="413491" y="4353243"/>
            <a:ext cx="4131318" cy="1008397"/>
          </a:xfrm>
          <a:prstGeom prst="rect">
            <a:avLst/>
          </a:prstGeom>
        </p:spPr>
        <p:txBody>
          <a:bodyPr/>
          <a:lstStyle/>
          <a:p>
            <a:pPr marL="0" indent="0">
              <a:lnSpc>
                <a:spcPct val="100000"/>
              </a:lnSpc>
              <a:buNone/>
            </a:pPr>
            <a:r>
              <a:rPr lang="en-US" sz="3200" kern="100" dirty="0">
                <a:solidFill>
                  <a:schemeClr val="bg1"/>
                </a:solidFill>
                <a:cs typeface="Times New Roman" panose="02020603050405020304" pitchFamily="18" charset="0"/>
              </a:rPr>
              <a:t>Part 4: </a:t>
            </a:r>
            <a:r>
              <a:rPr lang="en-US" sz="3200" b="0" kern="100" dirty="0">
                <a:solidFill>
                  <a:schemeClr val="bg1"/>
                </a:solidFill>
                <a:cs typeface="Times New Roman" panose="02020603050405020304" pitchFamily="18" charset="0"/>
              </a:rPr>
              <a:t>Employee Talent Development and Retention</a:t>
            </a:r>
          </a:p>
        </p:txBody>
      </p:sp>
      <p:sp>
        <p:nvSpPr>
          <p:cNvPr id="3" name="Text Placeholder 2">
            <a:extLst>
              <a:ext uri="{FF2B5EF4-FFF2-40B4-BE49-F238E27FC236}">
                <a16:creationId xmlns:a16="http://schemas.microsoft.com/office/drawing/2014/main" id="{BF3F633B-05D6-04EB-614C-07A3EF780AD5}"/>
              </a:ext>
            </a:extLst>
          </p:cNvPr>
          <p:cNvSpPr>
            <a:spLocks noGrp="1"/>
          </p:cNvSpPr>
          <p:nvPr>
            <p:ph type="body" sz="quarter" idx="21"/>
          </p:nvPr>
        </p:nvSpPr>
        <p:spPr>
          <a:prstGeom prst="rect">
            <a:avLst/>
          </a:prstGeom>
        </p:spPr>
        <p:txBody>
          <a:bodyPr/>
          <a:lstStyle/>
          <a:p>
            <a:r>
              <a:rPr lang="en-US" dirty="0" err="1"/>
              <a:t>www.</a:t>
            </a:r>
            <a:r>
              <a:rPr lang="en-US" b="1" dirty="0" err="1"/>
              <a:t> projectdare</a:t>
            </a:r>
            <a:r>
              <a:rPr lang="en-US" dirty="0" err="1"/>
              <a:t>.eu</a:t>
            </a:r>
            <a:endParaRPr lang="en-US" dirty="0"/>
          </a:p>
        </p:txBody>
      </p:sp>
      <p:grpSp>
        <p:nvGrpSpPr>
          <p:cNvPr id="2" name="Group 1">
            <a:extLst>
              <a:ext uri="{FF2B5EF4-FFF2-40B4-BE49-F238E27FC236}">
                <a16:creationId xmlns:a16="http://schemas.microsoft.com/office/drawing/2014/main" id="{C2A535F4-97C1-61E1-B3C0-D6EB7E6B305C}"/>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94048141-647E-36DF-B95B-1B7DE3E21E20}"/>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800262FD-D929-71C5-8F24-C3134E1A4885}"/>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2DFEC9F1-FCFC-765A-09A3-8E3122C5CAB3}"/>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pic>
        <p:nvPicPr>
          <p:cNvPr id="10" name="Grafik 63">
            <a:extLst>
              <a:ext uri="{FF2B5EF4-FFF2-40B4-BE49-F238E27FC236}">
                <a16:creationId xmlns:a16="http://schemas.microsoft.com/office/drawing/2014/main" id="{0F728C67-8F13-781A-0037-2CB9099FCE5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1AB7F028-02A6-1353-CB48-B5FFF0948BC7}"/>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Freeform 28">
            <a:extLst>
              <a:ext uri="{FF2B5EF4-FFF2-40B4-BE49-F238E27FC236}">
                <a16:creationId xmlns:a16="http://schemas.microsoft.com/office/drawing/2014/main" id="{D92D8052-B941-5D44-A23A-2110A55D3A7B}"/>
              </a:ext>
            </a:extLst>
          </p:cNvPr>
          <p:cNvSpPr/>
          <p:nvPr/>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3" name="Text Placeholder 23">
            <a:extLst>
              <a:ext uri="{FF2B5EF4-FFF2-40B4-BE49-F238E27FC236}">
                <a16:creationId xmlns:a16="http://schemas.microsoft.com/office/drawing/2014/main" id="{D4FC6D21-EC70-3B35-0E75-FC9DF341BE00}"/>
              </a:ext>
            </a:extLst>
          </p:cNvPr>
          <p:cNvSpPr txBox="1">
            <a:spLocks/>
          </p:cNvSpPr>
          <p:nvPr/>
        </p:nvSpPr>
        <p:spPr>
          <a:xfrm>
            <a:off x="849241" y="383586"/>
            <a:ext cx="5041923" cy="720752"/>
          </a:xfrm>
          <a:prstGeom prst="rect">
            <a:avLst/>
          </a:prstGeom>
          <a:noFill/>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5000" dirty="0"/>
              <a:t>Part 4</a:t>
            </a:r>
          </a:p>
        </p:txBody>
      </p:sp>
      <p:sp>
        <p:nvSpPr>
          <p:cNvPr id="5" name="Text Placeholder 8">
            <a:extLst>
              <a:ext uri="{FF2B5EF4-FFF2-40B4-BE49-F238E27FC236}">
                <a16:creationId xmlns:a16="http://schemas.microsoft.com/office/drawing/2014/main" id="{888C7680-B0EA-B540-724E-4EC5941C2745}"/>
              </a:ext>
            </a:extLst>
          </p:cNvPr>
          <p:cNvSpPr>
            <a:spLocks noGrp="1"/>
          </p:cNvSpPr>
          <p:nvPr>
            <p:ph type="body" sz="quarter" idx="19"/>
          </p:nvPr>
        </p:nvSpPr>
        <p:spPr>
          <a:xfrm>
            <a:off x="413491" y="2822678"/>
            <a:ext cx="4112790" cy="533188"/>
          </a:xfrm>
          <a:prstGeom prst="rect">
            <a:avLst/>
          </a:prstGeom>
        </p:spPr>
        <p:txBody>
          <a:bodyPr/>
          <a:lstStyle/>
          <a:p>
            <a:r>
              <a:rPr lang="en-US" sz="3400" b="1" dirty="0"/>
              <a:t>Module 3: Inclusive Talent Management for SMEs </a:t>
            </a:r>
          </a:p>
          <a:p>
            <a:r>
              <a:rPr lang="en-US" sz="3400" b="1" dirty="0"/>
              <a:t> </a:t>
            </a:r>
          </a:p>
        </p:txBody>
      </p:sp>
    </p:spTree>
    <p:extLst>
      <p:ext uri="{BB962C8B-B14F-4D97-AF65-F5344CB8AC3E}">
        <p14:creationId xmlns:p14="http://schemas.microsoft.com/office/powerpoint/2010/main" val="15365149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2A1186B3-1D39-8AF1-FB78-131243BC3F7E}"/>
              </a:ext>
            </a:extLst>
          </p:cNvPr>
          <p:cNvSpPr/>
          <p:nvPr/>
        </p:nvSpPr>
        <p:spPr>
          <a:xfrm>
            <a:off x="6410325" y="1247775"/>
            <a:ext cx="4826131" cy="4333875"/>
          </a:xfrm>
          <a:prstGeom prst="roundRect">
            <a:avLst/>
          </a:prstGeom>
          <a:solidFill>
            <a:srgbClr val="FCB91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 name="Text Placeholder 1">
            <a:extLst>
              <a:ext uri="{FF2B5EF4-FFF2-40B4-BE49-F238E27FC236}">
                <a16:creationId xmlns:a16="http://schemas.microsoft.com/office/drawing/2014/main" id="{049CABAB-37C2-61A0-D31C-C7567C7E03E0}"/>
              </a:ext>
            </a:extLst>
          </p:cNvPr>
          <p:cNvSpPr>
            <a:spLocks noGrp="1"/>
          </p:cNvSpPr>
          <p:nvPr>
            <p:ph type="body" sz="quarter" idx="18"/>
          </p:nvPr>
        </p:nvSpPr>
        <p:spPr>
          <a:xfrm>
            <a:off x="798381" y="1504041"/>
            <a:ext cx="5069019" cy="3849918"/>
          </a:xfrm>
        </p:spPr>
        <p:txBody>
          <a:bodyPr/>
          <a:lstStyle/>
          <a:p>
            <a:pPr marL="342900" indent="-342900">
              <a:buFont typeface="Wingdings" panose="05000000000000000000" pitchFamily="2" charset="2"/>
              <a:buChar char="q"/>
            </a:pPr>
            <a:r>
              <a:rPr lang="en-IE" sz="2200" dirty="0"/>
              <a:t>Who are you retaining? </a:t>
            </a:r>
          </a:p>
          <a:p>
            <a:pPr marL="342900" indent="-342900">
              <a:buFont typeface="Wingdings" panose="05000000000000000000" pitchFamily="2" charset="2"/>
              <a:buChar char="q"/>
            </a:pPr>
            <a:r>
              <a:rPr lang="en-IE" sz="2200" dirty="0"/>
              <a:t>Is diversity decreasing or increasing?</a:t>
            </a:r>
          </a:p>
          <a:p>
            <a:pPr marL="342900" indent="-342900">
              <a:buFont typeface="Wingdings" panose="05000000000000000000" pitchFamily="2" charset="2"/>
              <a:buChar char="q"/>
            </a:pPr>
            <a:r>
              <a:rPr lang="en-IE" sz="2200" dirty="0"/>
              <a:t>What are your employees saying in surveys, exit interviews, ERG meetings and in other feedback and communication formats?</a:t>
            </a:r>
          </a:p>
          <a:p>
            <a:pPr marL="342900" indent="-342900">
              <a:buFont typeface="Wingdings" panose="05000000000000000000" pitchFamily="2" charset="2"/>
              <a:buChar char="q"/>
            </a:pPr>
            <a:r>
              <a:rPr lang="en-IE" sz="2200" dirty="0"/>
              <a:t>Where is your retention rate highest? Why are they staying?</a:t>
            </a:r>
          </a:p>
          <a:p>
            <a:pPr marL="342900" indent="-342900">
              <a:buFont typeface="Wingdings" panose="05000000000000000000" pitchFamily="2" charset="2"/>
              <a:buChar char="q"/>
            </a:pPr>
            <a:r>
              <a:rPr lang="en-IE" sz="2200" dirty="0"/>
              <a:t>Where is your retention rate lowest? Why are they leaving?</a:t>
            </a:r>
          </a:p>
          <a:p>
            <a:pPr marL="342900" indent="-342900">
              <a:buFont typeface="Wingdings" panose="05000000000000000000" pitchFamily="2" charset="2"/>
              <a:buChar char="q"/>
            </a:pPr>
            <a:r>
              <a:rPr lang="en-IE" sz="2200" dirty="0"/>
              <a:t>What is the trend in your employee retention rate?</a:t>
            </a:r>
          </a:p>
          <a:p>
            <a:pPr marL="0" indent="0"/>
            <a:r>
              <a:rPr lang="en-IE" sz="2200" dirty="0"/>
              <a:t> </a:t>
            </a:r>
          </a:p>
        </p:txBody>
      </p:sp>
      <p:sp>
        <p:nvSpPr>
          <p:cNvPr id="3" name="Text Placeholder 2">
            <a:extLst>
              <a:ext uri="{FF2B5EF4-FFF2-40B4-BE49-F238E27FC236}">
                <a16:creationId xmlns:a16="http://schemas.microsoft.com/office/drawing/2014/main" id="{54750B0F-35AF-3839-13AE-CBA2930F61CB}"/>
              </a:ext>
            </a:extLst>
          </p:cNvPr>
          <p:cNvSpPr>
            <a:spLocks noGrp="1"/>
          </p:cNvSpPr>
          <p:nvPr>
            <p:ph type="body" sz="quarter" idx="16"/>
          </p:nvPr>
        </p:nvSpPr>
        <p:spPr>
          <a:xfrm>
            <a:off x="798381" y="609203"/>
            <a:ext cx="10595237" cy="803654"/>
          </a:xfrm>
        </p:spPr>
        <p:txBody>
          <a:bodyPr/>
          <a:lstStyle/>
          <a:p>
            <a:r>
              <a:rPr lang="en-IE" b="0" dirty="0">
                <a:solidFill>
                  <a:srgbClr val="083F59"/>
                </a:solidFill>
              </a:rPr>
              <a:t>Analyse your Inclusive Retention Rate?</a:t>
            </a:r>
          </a:p>
        </p:txBody>
      </p:sp>
      <p:sp>
        <p:nvSpPr>
          <p:cNvPr id="4" name="Text Placeholder 1">
            <a:extLst>
              <a:ext uri="{FF2B5EF4-FFF2-40B4-BE49-F238E27FC236}">
                <a16:creationId xmlns:a16="http://schemas.microsoft.com/office/drawing/2014/main" id="{2960DA4F-6119-AA6C-51F6-F1311AF39D44}"/>
              </a:ext>
            </a:extLst>
          </p:cNvPr>
          <p:cNvSpPr txBox="1">
            <a:spLocks/>
          </p:cNvSpPr>
          <p:nvPr/>
        </p:nvSpPr>
        <p:spPr>
          <a:xfrm>
            <a:off x="6862762" y="1504041"/>
            <a:ext cx="4373694"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IE" b="1" dirty="0"/>
              <a:t>The main causes of employee turnover</a:t>
            </a:r>
          </a:p>
          <a:p>
            <a:pPr marL="342900" indent="-342900">
              <a:buFont typeface="Wingdings" panose="05000000000000000000" pitchFamily="2" charset="2"/>
              <a:buChar char="q"/>
            </a:pPr>
            <a:r>
              <a:rPr lang="en-IE" sz="2200" dirty="0"/>
              <a:t>Lack of meaningful work</a:t>
            </a:r>
          </a:p>
          <a:p>
            <a:pPr marL="342900" indent="-342900">
              <a:buFont typeface="Wingdings" panose="05000000000000000000" pitchFamily="2" charset="2"/>
              <a:buChar char="q"/>
            </a:pPr>
            <a:r>
              <a:rPr lang="en-IE" sz="2200" dirty="0"/>
              <a:t>Feel excluded or mistreated</a:t>
            </a:r>
          </a:p>
          <a:p>
            <a:pPr marL="342900" indent="-342900">
              <a:buFont typeface="Wingdings" panose="05000000000000000000" pitchFamily="2" charset="2"/>
              <a:buChar char="q"/>
            </a:pPr>
            <a:r>
              <a:rPr lang="en-IE" sz="2200" dirty="0"/>
              <a:t>No progression</a:t>
            </a:r>
          </a:p>
          <a:p>
            <a:pPr marL="342900" indent="-342900">
              <a:buFont typeface="Wingdings" panose="05000000000000000000" pitchFamily="2" charset="2"/>
              <a:buChar char="q"/>
            </a:pPr>
            <a:r>
              <a:rPr lang="en-IE" sz="2200" dirty="0"/>
              <a:t>Unsustainable expectations</a:t>
            </a:r>
          </a:p>
          <a:p>
            <a:pPr marL="342900" indent="-342900">
              <a:buFont typeface="Wingdings" panose="05000000000000000000" pitchFamily="2" charset="2"/>
              <a:buChar char="q"/>
            </a:pPr>
            <a:r>
              <a:rPr lang="en-IE" sz="2200" dirty="0"/>
              <a:t>Unreliable and unsupportive managers or co-workers</a:t>
            </a:r>
          </a:p>
          <a:p>
            <a:pPr marL="342900" indent="-342900">
              <a:buFont typeface="Wingdings" panose="05000000000000000000" pitchFamily="2" charset="2"/>
              <a:buChar char="q"/>
            </a:pPr>
            <a:r>
              <a:rPr lang="en-IE" sz="2200" dirty="0"/>
              <a:t>Unethical behaviours</a:t>
            </a:r>
          </a:p>
          <a:p>
            <a:pPr marL="0" indent="0"/>
            <a:endParaRPr lang="en-IE" sz="2200" dirty="0"/>
          </a:p>
        </p:txBody>
      </p:sp>
    </p:spTree>
    <p:extLst>
      <p:ext uri="{BB962C8B-B14F-4D97-AF65-F5344CB8AC3E}">
        <p14:creationId xmlns:p14="http://schemas.microsoft.com/office/powerpoint/2010/main" val="2483208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1FCD148-C922-D70E-D524-631AAE55DE19}"/>
              </a:ext>
            </a:extLst>
          </p:cNvPr>
          <p:cNvSpPr>
            <a:spLocks noGrp="1"/>
          </p:cNvSpPr>
          <p:nvPr>
            <p:ph type="body" sz="quarter" idx="16"/>
          </p:nvPr>
        </p:nvSpPr>
        <p:spPr>
          <a:xfrm>
            <a:off x="798381" y="463170"/>
            <a:ext cx="10595237" cy="803654"/>
          </a:xfrm>
        </p:spPr>
        <p:txBody>
          <a:bodyPr/>
          <a:lstStyle/>
          <a:p>
            <a:pPr algn="ctr"/>
            <a:r>
              <a:rPr lang="en-IE" b="0" dirty="0">
                <a:solidFill>
                  <a:srgbClr val="083F59"/>
                </a:solidFill>
              </a:rPr>
              <a:t>Top Reasons Workers Quit their Jobs</a:t>
            </a:r>
          </a:p>
        </p:txBody>
      </p:sp>
      <p:pic>
        <p:nvPicPr>
          <p:cNvPr id="4098" name="Picture 2" descr="top reasons workers quit their previous jobs">
            <a:hlinkClick r:id="rId2"/>
            <a:extLst>
              <a:ext uri="{FF2B5EF4-FFF2-40B4-BE49-F238E27FC236}">
                <a16:creationId xmlns:a16="http://schemas.microsoft.com/office/drawing/2014/main" id="{2C958E11-F282-B048-3D2D-A7C15D7E78AB}"/>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t="20416" b="13826"/>
          <a:stretch/>
        </p:blipFill>
        <p:spPr bwMode="auto">
          <a:xfrm>
            <a:off x="2152649" y="895350"/>
            <a:ext cx="8140576" cy="5353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46028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27E456C-1B21-9A2A-5329-C97A1408A955}"/>
              </a:ext>
            </a:extLst>
          </p:cNvPr>
          <p:cNvSpPr>
            <a:spLocks noGrp="1"/>
          </p:cNvSpPr>
          <p:nvPr>
            <p:ph type="body" sz="quarter" idx="13"/>
          </p:nvPr>
        </p:nvSpPr>
        <p:spPr>
          <a:xfrm>
            <a:off x="6346104" y="342901"/>
            <a:ext cx="5055171" cy="1595844"/>
          </a:xfrm>
        </p:spPr>
        <p:txBody>
          <a:bodyPr>
            <a:normAutofit/>
          </a:bodyPr>
          <a:lstStyle/>
          <a:p>
            <a:r>
              <a:rPr lang="en-IE" sz="3200" b="1" dirty="0"/>
              <a:t>Starts with Onboarding</a:t>
            </a:r>
          </a:p>
          <a:p>
            <a:r>
              <a:rPr lang="en-IE" dirty="0"/>
              <a:t>Onboarding is the Foundation for Retention</a:t>
            </a:r>
          </a:p>
        </p:txBody>
      </p:sp>
      <p:sp>
        <p:nvSpPr>
          <p:cNvPr id="3" name="Text Placeholder 2">
            <a:extLst>
              <a:ext uri="{FF2B5EF4-FFF2-40B4-BE49-F238E27FC236}">
                <a16:creationId xmlns:a16="http://schemas.microsoft.com/office/drawing/2014/main" id="{B3EB57C1-5448-F799-3F98-A458719DA609}"/>
              </a:ext>
            </a:extLst>
          </p:cNvPr>
          <p:cNvSpPr>
            <a:spLocks noGrp="1"/>
          </p:cNvSpPr>
          <p:nvPr>
            <p:ph type="body" sz="quarter" idx="43"/>
          </p:nvPr>
        </p:nvSpPr>
        <p:spPr>
          <a:xfrm>
            <a:off x="6346104" y="2041940"/>
            <a:ext cx="5055171" cy="396241"/>
          </a:xfrm>
        </p:spPr>
        <p:txBody>
          <a:bodyPr>
            <a:noAutofit/>
          </a:bodyPr>
          <a:lstStyle/>
          <a:p>
            <a:r>
              <a:rPr lang="en-US" sz="2000" dirty="0"/>
              <a:t>Employee talent development and retention are crucial for any SME striving to remain competitive and sustainable. A well-structured onboarding process is the foundation of these efforts, setting the tone for an employee's long-term engagement and productivity within the company.</a:t>
            </a:r>
            <a:endParaRPr lang="en-IE" sz="2000" dirty="0"/>
          </a:p>
        </p:txBody>
      </p:sp>
      <p:pic>
        <p:nvPicPr>
          <p:cNvPr id="6" name="Picture Placeholder 5" descr="A group of people holding hands&#10;&#10;Description automatically generated">
            <a:extLst>
              <a:ext uri="{FF2B5EF4-FFF2-40B4-BE49-F238E27FC236}">
                <a16:creationId xmlns:a16="http://schemas.microsoft.com/office/drawing/2014/main" id="{22EF5FC5-1BFC-F77E-17D2-FE9C8DF85B38}"/>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73" r="16673"/>
          <a:stretch>
            <a:fillRect/>
          </a:stretch>
        </p:blipFill>
        <p:spPr/>
      </p:pic>
      <p:sp>
        <p:nvSpPr>
          <p:cNvPr id="7" name="TextBox 6">
            <a:extLst>
              <a:ext uri="{FF2B5EF4-FFF2-40B4-BE49-F238E27FC236}">
                <a16:creationId xmlns:a16="http://schemas.microsoft.com/office/drawing/2014/main" id="{28FAE979-9037-9116-40D3-6D96C828EEAF}"/>
              </a:ext>
            </a:extLst>
          </p:cNvPr>
          <p:cNvSpPr txBox="1"/>
          <p:nvPr/>
        </p:nvSpPr>
        <p:spPr>
          <a:xfrm>
            <a:off x="6715125" y="4883883"/>
            <a:ext cx="4933950" cy="1631216"/>
          </a:xfrm>
          <a:prstGeom prst="rect">
            <a:avLst/>
          </a:prstGeom>
          <a:noFill/>
        </p:spPr>
        <p:txBody>
          <a:bodyPr wrap="square" rtlCol="0">
            <a:spAutoFit/>
          </a:bodyPr>
          <a:lstStyle/>
          <a:p>
            <a:r>
              <a:rPr lang="en-US" sz="2000" i="1" dirty="0"/>
              <a:t>"Onboarding is not just about paperwork and policies; it's about connecting employees with your company's vision and values from day one. It sets the stage for a journey of growth and loyalty." - </a:t>
            </a:r>
            <a:r>
              <a:rPr lang="en-US" sz="2000" b="1" i="1" dirty="0"/>
              <a:t>John </a:t>
            </a:r>
            <a:r>
              <a:rPr lang="en-US" sz="2000" b="1" i="1" dirty="0" err="1"/>
              <a:t>Doerr</a:t>
            </a:r>
            <a:r>
              <a:rPr lang="en-US" sz="2000" i="1" dirty="0"/>
              <a:t>, HR Expert</a:t>
            </a:r>
            <a:endParaRPr lang="en-IE" sz="2000" i="1" dirty="0"/>
          </a:p>
        </p:txBody>
      </p:sp>
    </p:spTree>
    <p:extLst>
      <p:ext uri="{BB962C8B-B14F-4D97-AF65-F5344CB8AC3E}">
        <p14:creationId xmlns:p14="http://schemas.microsoft.com/office/powerpoint/2010/main" val="5378784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C8B6F5C-C114-B289-88CC-AB9DE88C036A}"/>
              </a:ext>
            </a:extLst>
          </p:cNvPr>
          <p:cNvSpPr>
            <a:spLocks noGrp="1"/>
          </p:cNvSpPr>
          <p:nvPr>
            <p:ph type="body" sz="quarter" idx="18"/>
          </p:nvPr>
        </p:nvSpPr>
        <p:spPr>
          <a:xfrm>
            <a:off x="990600" y="1674582"/>
            <a:ext cx="10488743" cy="3849918"/>
          </a:xfrm>
        </p:spPr>
        <p:txBody>
          <a:bodyPr/>
          <a:lstStyle/>
          <a:p>
            <a:pPr marL="0" indent="0"/>
            <a:r>
              <a:rPr lang="en-US" sz="2200" b="1" dirty="0">
                <a:solidFill>
                  <a:srgbClr val="DF4625"/>
                </a:solidFill>
              </a:rPr>
              <a:t>Proper onboarding is essential. </a:t>
            </a:r>
            <a:r>
              <a:rPr lang="en-US" sz="2200" dirty="0">
                <a:solidFill>
                  <a:srgbClr val="3F3F3F"/>
                </a:solidFill>
              </a:rPr>
              <a:t>Onboarding is the critical first step in which diversity and inclusion retention principles must be ingrained. Effective onboarding introduces employees to their roles and the company's D&amp;I culture, goals, expectations and values. When D&amp;I is embedded in the onboarding process, employees feel welcome and supported regardless of their background, making them more likely to stay long-term. This foundation enhances talent retention, engagement, and development, as employees are more inclined to trust their growth path within a company that values inclusivity. </a:t>
            </a:r>
          </a:p>
          <a:p>
            <a:pPr marL="0" indent="0"/>
            <a:r>
              <a:rPr lang="en-US" sz="2200" dirty="0">
                <a:solidFill>
                  <a:srgbClr val="3F3F3F"/>
                </a:solidFill>
              </a:rPr>
              <a:t>It is essential to help new employees transition smoothly into their roles. Proper onboarding enables a sense of belonging and allows individuals to align their personal growth with the company's objectives, ultimately contributing to their skill development. Establishing clear career progression paths from the start makes employees feel more invested in the company’s culture and success, resulting in enhanced commitment to their learning and development.</a:t>
            </a:r>
            <a:endParaRPr lang="en-IE" sz="2200" dirty="0">
              <a:solidFill>
                <a:srgbClr val="3F3F3F"/>
              </a:solidFill>
            </a:endParaRPr>
          </a:p>
        </p:txBody>
      </p:sp>
      <p:sp>
        <p:nvSpPr>
          <p:cNvPr id="5" name="Text Placeholder 4">
            <a:extLst>
              <a:ext uri="{FF2B5EF4-FFF2-40B4-BE49-F238E27FC236}">
                <a16:creationId xmlns:a16="http://schemas.microsoft.com/office/drawing/2014/main" id="{03E0C733-D590-F4F7-938C-7C362AC4CD70}"/>
              </a:ext>
            </a:extLst>
          </p:cNvPr>
          <p:cNvSpPr>
            <a:spLocks noGrp="1"/>
          </p:cNvSpPr>
          <p:nvPr>
            <p:ph type="body" sz="quarter" idx="16"/>
          </p:nvPr>
        </p:nvSpPr>
        <p:spPr>
          <a:xfrm>
            <a:off x="990600" y="560551"/>
            <a:ext cx="10595237" cy="803654"/>
          </a:xfrm>
        </p:spPr>
        <p:txBody>
          <a:bodyPr/>
          <a:lstStyle/>
          <a:p>
            <a:r>
              <a:rPr lang="en-IE" dirty="0"/>
              <a:t>Onboarding </a:t>
            </a:r>
            <a:r>
              <a:rPr lang="en-US" b="0" dirty="0">
                <a:solidFill>
                  <a:srgbClr val="335C42"/>
                </a:solidFill>
              </a:rPr>
              <a:t>Importance of Onboarding in Employee Talent Development</a:t>
            </a:r>
            <a:endParaRPr lang="en-IE" b="0" dirty="0">
              <a:solidFill>
                <a:srgbClr val="335C42"/>
              </a:solidFill>
            </a:endParaRPr>
          </a:p>
        </p:txBody>
      </p:sp>
      <p:sp>
        <p:nvSpPr>
          <p:cNvPr id="2" name="TextBox 1">
            <a:extLst>
              <a:ext uri="{FF2B5EF4-FFF2-40B4-BE49-F238E27FC236}">
                <a16:creationId xmlns:a16="http://schemas.microsoft.com/office/drawing/2014/main" id="{EF38EB0F-EF6C-3363-078B-B40B9A8809A5}"/>
              </a:ext>
            </a:extLst>
          </p:cNvPr>
          <p:cNvSpPr txBox="1"/>
          <p:nvPr/>
        </p:nvSpPr>
        <p:spPr>
          <a:xfrm>
            <a:off x="3390180" y="6307549"/>
            <a:ext cx="6038492" cy="369332"/>
          </a:xfrm>
          <a:prstGeom prst="rect">
            <a:avLst/>
          </a:prstGeom>
          <a:noFill/>
        </p:spPr>
        <p:txBody>
          <a:bodyPr wrap="square" rtlCol="0">
            <a:spAutoFit/>
          </a:bodyPr>
          <a:lstStyle/>
          <a:p>
            <a:r>
              <a:rPr lang="en-US" dirty="0">
                <a:solidFill>
                  <a:schemeClr val="bg1"/>
                </a:solidFill>
              </a:rPr>
              <a:t>Source </a:t>
            </a:r>
            <a:r>
              <a:rPr lang="en-US" b="0" i="0" u="none" strike="noStrike" dirty="0">
                <a:solidFill>
                  <a:schemeClr val="bg1"/>
                </a:solidFill>
                <a:effectLst/>
                <a:latin typeface="Google Sans"/>
                <a:hlinkClick r:id="rId2">
                  <a:extLst>
                    <a:ext uri="{A12FA001-AC4F-418D-AE19-62706E023703}">
                      <ahyp:hlinkClr xmlns:ahyp="http://schemas.microsoft.com/office/drawing/2018/hyperlinkcolor" val="tx"/>
                    </a:ext>
                  </a:extLst>
                </a:hlinkClick>
              </a:rPr>
              <a:t>The Importance of Effective Employee Onboarding</a:t>
            </a:r>
            <a:endParaRPr lang="en-IE" dirty="0">
              <a:solidFill>
                <a:schemeClr val="bg1"/>
              </a:solidFill>
            </a:endParaRPr>
          </a:p>
        </p:txBody>
      </p:sp>
    </p:spTree>
    <p:extLst>
      <p:ext uri="{BB962C8B-B14F-4D97-AF65-F5344CB8AC3E}">
        <p14:creationId xmlns:p14="http://schemas.microsoft.com/office/powerpoint/2010/main" val="24797736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C8B6F5C-C114-B289-88CC-AB9DE88C036A}"/>
              </a:ext>
            </a:extLst>
          </p:cNvPr>
          <p:cNvSpPr>
            <a:spLocks noGrp="1"/>
          </p:cNvSpPr>
          <p:nvPr>
            <p:ph type="body" sz="quarter" idx="18"/>
          </p:nvPr>
        </p:nvSpPr>
        <p:spPr>
          <a:xfrm>
            <a:off x="4467225" y="932541"/>
            <a:ext cx="7229475" cy="3849918"/>
          </a:xfrm>
        </p:spPr>
        <p:txBody>
          <a:bodyPr/>
          <a:lstStyle/>
          <a:p>
            <a:pPr marL="0" indent="0">
              <a:lnSpc>
                <a:spcPct val="100000"/>
              </a:lnSpc>
              <a:spcBef>
                <a:spcPts val="0"/>
              </a:spcBef>
            </a:pPr>
            <a:r>
              <a:rPr lang="en-US" sz="2100" dirty="0">
                <a:solidFill>
                  <a:srgbClr val="3F3F3F"/>
                </a:solidFill>
              </a:rPr>
              <a:t>According to a study by the </a:t>
            </a:r>
            <a:r>
              <a:rPr lang="en-US" sz="2100" b="1" dirty="0">
                <a:solidFill>
                  <a:srgbClr val="3F3F3F"/>
                </a:solidFill>
              </a:rPr>
              <a:t>Society for Human Resource Management (SHRM)</a:t>
            </a:r>
            <a:r>
              <a:rPr lang="en-US" sz="2100" dirty="0">
                <a:solidFill>
                  <a:srgbClr val="3F3F3F"/>
                </a:solidFill>
              </a:rPr>
              <a:t>, effective onboarding can increase retention rates by 82%. A well-planned onboarding process reduces the likelihood of turnover, especially within the first six months of employment, by addressing concerns about role clarity, culture fit, and professional growth. Employees who experience a positive introduction to a company are more likely to stay for extended periods.</a:t>
            </a:r>
          </a:p>
          <a:p>
            <a:pPr marL="0" indent="0">
              <a:lnSpc>
                <a:spcPct val="100000"/>
              </a:lnSpc>
              <a:spcBef>
                <a:spcPts val="0"/>
              </a:spcBef>
            </a:pPr>
            <a:r>
              <a:rPr lang="en-US" sz="2100" b="1" dirty="0">
                <a:solidFill>
                  <a:srgbClr val="DF4625"/>
                </a:solidFill>
              </a:rPr>
              <a:t>Key Components of Effective Onboarding for Retention:</a:t>
            </a:r>
          </a:p>
          <a:p>
            <a:pPr marL="342900" indent="-342900">
              <a:lnSpc>
                <a:spcPct val="100000"/>
              </a:lnSpc>
              <a:spcBef>
                <a:spcPts val="0"/>
              </a:spcBef>
              <a:buFont typeface="Wingdings" panose="05000000000000000000" pitchFamily="2" charset="2"/>
              <a:buChar char="ü"/>
            </a:pPr>
            <a:r>
              <a:rPr lang="en-US" sz="2100" b="1" dirty="0">
                <a:solidFill>
                  <a:srgbClr val="DF4625"/>
                </a:solidFill>
              </a:rPr>
              <a:t>Role Clarity</a:t>
            </a:r>
            <a:r>
              <a:rPr lang="en-US" sz="2100" dirty="0">
                <a:solidFill>
                  <a:srgbClr val="DF4625"/>
                </a:solidFill>
              </a:rPr>
              <a:t> </a:t>
            </a:r>
            <a:r>
              <a:rPr lang="en-US" sz="2100" dirty="0">
                <a:solidFill>
                  <a:srgbClr val="3F3F3F"/>
                </a:solidFill>
              </a:rPr>
              <a:t>Employees understand their responsibilities and how their contributions impact the company.</a:t>
            </a:r>
          </a:p>
          <a:p>
            <a:pPr marL="342900" indent="-342900">
              <a:lnSpc>
                <a:spcPct val="100000"/>
              </a:lnSpc>
              <a:spcBef>
                <a:spcPts val="0"/>
              </a:spcBef>
              <a:buFont typeface="Wingdings" panose="05000000000000000000" pitchFamily="2" charset="2"/>
              <a:buChar char="ü"/>
            </a:pPr>
            <a:r>
              <a:rPr lang="en-US" sz="2100" b="1" dirty="0">
                <a:solidFill>
                  <a:srgbClr val="DF4625"/>
                </a:solidFill>
              </a:rPr>
              <a:t>Cultural Integration</a:t>
            </a:r>
            <a:r>
              <a:rPr lang="en-US" sz="2100" dirty="0">
                <a:solidFill>
                  <a:srgbClr val="DF4625"/>
                </a:solidFill>
              </a:rPr>
              <a:t> </a:t>
            </a:r>
            <a:r>
              <a:rPr lang="en-US" sz="2100" dirty="0">
                <a:solidFill>
                  <a:srgbClr val="3F3F3F"/>
                </a:solidFill>
              </a:rPr>
              <a:t>New hires feel welcomed and accepted within the company culture.</a:t>
            </a:r>
          </a:p>
          <a:p>
            <a:pPr marL="342900" indent="-342900">
              <a:lnSpc>
                <a:spcPct val="100000"/>
              </a:lnSpc>
              <a:spcBef>
                <a:spcPts val="0"/>
              </a:spcBef>
              <a:buFont typeface="Wingdings" panose="05000000000000000000" pitchFamily="2" charset="2"/>
              <a:buChar char="ü"/>
            </a:pPr>
            <a:r>
              <a:rPr lang="en-US" sz="2100" b="1" dirty="0">
                <a:solidFill>
                  <a:srgbClr val="DF4625"/>
                </a:solidFill>
              </a:rPr>
              <a:t>Developmental Roadmaps </a:t>
            </a:r>
            <a:r>
              <a:rPr lang="en-US" sz="2100" dirty="0">
                <a:solidFill>
                  <a:srgbClr val="3F3F3F"/>
                </a:solidFill>
              </a:rPr>
              <a:t>Structured growth plans are shared early, offering opportunities for continuous learning, development and progression.</a:t>
            </a:r>
          </a:p>
        </p:txBody>
      </p:sp>
      <p:sp>
        <p:nvSpPr>
          <p:cNvPr id="5" name="Text Placeholder 4">
            <a:extLst>
              <a:ext uri="{FF2B5EF4-FFF2-40B4-BE49-F238E27FC236}">
                <a16:creationId xmlns:a16="http://schemas.microsoft.com/office/drawing/2014/main" id="{03E0C733-D590-F4F7-938C-7C362AC4CD70}"/>
              </a:ext>
            </a:extLst>
          </p:cNvPr>
          <p:cNvSpPr>
            <a:spLocks noGrp="1"/>
          </p:cNvSpPr>
          <p:nvPr>
            <p:ph type="body" sz="quarter" idx="16"/>
          </p:nvPr>
        </p:nvSpPr>
        <p:spPr>
          <a:xfrm>
            <a:off x="798381" y="397433"/>
            <a:ext cx="10595237" cy="803654"/>
          </a:xfrm>
        </p:spPr>
        <p:txBody>
          <a:bodyPr/>
          <a:lstStyle/>
          <a:p>
            <a:r>
              <a:rPr lang="en-IE" dirty="0"/>
              <a:t>Onboarding </a:t>
            </a:r>
            <a:r>
              <a:rPr lang="en-US" b="0" dirty="0">
                <a:solidFill>
                  <a:srgbClr val="335C42"/>
                </a:solidFill>
              </a:rPr>
              <a:t>Onboarding is the Foundation of Retention</a:t>
            </a:r>
            <a:endParaRPr lang="en-IE" b="0" dirty="0">
              <a:solidFill>
                <a:srgbClr val="335C42"/>
              </a:solidFill>
            </a:endParaRPr>
          </a:p>
        </p:txBody>
      </p:sp>
      <p:sp>
        <p:nvSpPr>
          <p:cNvPr id="2" name="TextBox 1">
            <a:extLst>
              <a:ext uri="{FF2B5EF4-FFF2-40B4-BE49-F238E27FC236}">
                <a16:creationId xmlns:a16="http://schemas.microsoft.com/office/drawing/2014/main" id="{C8C60D71-F109-C0EE-0693-B88747F14CA6}"/>
              </a:ext>
            </a:extLst>
          </p:cNvPr>
          <p:cNvSpPr txBox="1"/>
          <p:nvPr/>
        </p:nvSpPr>
        <p:spPr>
          <a:xfrm>
            <a:off x="3924300" y="6257835"/>
            <a:ext cx="7867650" cy="584775"/>
          </a:xfrm>
          <a:prstGeom prst="rect">
            <a:avLst/>
          </a:prstGeom>
          <a:noFill/>
        </p:spPr>
        <p:txBody>
          <a:bodyPr wrap="square" rtlCol="0">
            <a:spAutoFit/>
          </a:bodyPr>
          <a:lstStyle/>
          <a:p>
            <a:r>
              <a:rPr lang="en-IE" sz="1600" dirty="0">
                <a:solidFill>
                  <a:schemeClr val="bg1"/>
                </a:solidFill>
              </a:rPr>
              <a:t>Source </a:t>
            </a:r>
            <a:r>
              <a:rPr lang="en-IE" sz="1600" dirty="0">
                <a:solidFill>
                  <a:schemeClr val="bg1"/>
                </a:solidFill>
                <a:hlinkClick r:id="rId2">
                  <a:extLst>
                    <a:ext uri="{A12FA001-AC4F-418D-AE19-62706E023703}">
                      <ahyp:hlinkClr xmlns:ahyp="http://schemas.microsoft.com/office/drawing/2018/hyperlinkcolor" val="tx"/>
                    </a:ext>
                  </a:extLst>
                </a:hlinkClick>
              </a:rPr>
              <a:t>SHRM</a:t>
            </a:r>
            <a:r>
              <a:rPr lang="en-IE" sz="1600" dirty="0">
                <a:solidFill>
                  <a:schemeClr val="bg1"/>
                </a:solidFill>
              </a:rPr>
              <a:t> </a:t>
            </a:r>
            <a:r>
              <a:rPr lang="en-US" sz="1600" i="0" u="none" strike="noStrike" dirty="0">
                <a:solidFill>
                  <a:schemeClr val="bg1"/>
                </a:solidFill>
                <a:effectLst/>
                <a:hlinkClick r:id="rId2">
                  <a:extLst>
                    <a:ext uri="{A12FA001-AC4F-418D-AE19-62706E023703}">
                      <ahyp:hlinkClr xmlns:ahyp="http://schemas.microsoft.com/office/drawing/2018/hyperlinkcolor" val="tx"/>
                    </a:ext>
                  </a:extLst>
                </a:hlinkClick>
              </a:rPr>
              <a:t>Onboarding: The Key to Elevating Your Company Culture</a:t>
            </a:r>
          </a:p>
          <a:p>
            <a:r>
              <a:rPr lang="en-US" sz="1600" dirty="0">
                <a:solidFill>
                  <a:schemeClr val="bg1"/>
                </a:solidFill>
                <a:hlinkClick r:id="rId2">
                  <a:extLst>
                    <a:ext uri="{A12FA001-AC4F-418D-AE19-62706E023703}">
                      <ahyp:hlinkClr xmlns:ahyp="http://schemas.microsoft.com/office/drawing/2018/hyperlinkcolor" val="tx"/>
                    </a:ext>
                  </a:extLst>
                </a:hlinkClick>
              </a:rPr>
              <a:t>Source </a:t>
            </a:r>
            <a:r>
              <a:rPr lang="en-US" sz="1600" i="0" u="none" strike="noStrike" dirty="0">
                <a:solidFill>
                  <a:schemeClr val="bg1"/>
                </a:solidFill>
                <a:effectLst/>
                <a:hlinkClick r:id="rId3">
                  <a:extLst>
                    <a:ext uri="{A12FA001-AC4F-418D-AE19-62706E023703}">
                      <ahyp:hlinkClr xmlns:ahyp="http://schemas.microsoft.com/office/drawing/2018/hyperlinkcolor" val="tx"/>
                    </a:ext>
                  </a:extLst>
                </a:hlinkClick>
              </a:rPr>
              <a:t>24 shocking employee onboarding statistics in 2023</a:t>
            </a:r>
            <a:endParaRPr lang="en-IE" sz="1600" dirty="0">
              <a:solidFill>
                <a:schemeClr val="bg1"/>
              </a:solidFill>
            </a:endParaRPr>
          </a:p>
        </p:txBody>
      </p:sp>
      <p:pic>
        <p:nvPicPr>
          <p:cNvPr id="8" name="Picture 7" descr="A person sitting at a table writing on a pad&#10;&#10;Description automatically generated">
            <a:extLst>
              <a:ext uri="{FF2B5EF4-FFF2-40B4-BE49-F238E27FC236}">
                <a16:creationId xmlns:a16="http://schemas.microsoft.com/office/drawing/2014/main" id="{6796390A-9E2A-4F98-3F01-94D378BA35EE}"/>
              </a:ext>
            </a:extLst>
          </p:cNvPr>
          <p:cNvPicPr>
            <a:picLocks noChangeAspect="1"/>
          </p:cNvPicPr>
          <p:nvPr/>
        </p:nvPicPr>
        <p:blipFill>
          <a:blip r:embed="rId4" cstate="email">
            <a:extLst>
              <a:ext uri="{28A0092B-C50C-407E-A947-70E740481C1C}">
                <a14:useLocalDpi xmlns:a14="http://schemas.microsoft.com/office/drawing/2010/main"/>
              </a:ext>
            </a:extLst>
          </a:blip>
          <a:srcRect l="15510" r="24597"/>
          <a:stretch/>
        </p:blipFill>
        <p:spPr>
          <a:xfrm>
            <a:off x="495300" y="1760307"/>
            <a:ext cx="3752850" cy="4182742"/>
          </a:xfrm>
          <a:prstGeom prst="flowChartConnector">
            <a:avLst/>
          </a:prstGeom>
        </p:spPr>
      </p:pic>
    </p:spTree>
    <p:extLst>
      <p:ext uri="{BB962C8B-B14F-4D97-AF65-F5344CB8AC3E}">
        <p14:creationId xmlns:p14="http://schemas.microsoft.com/office/powerpoint/2010/main" val="879465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
            <a:extLst>
              <a:ext uri="{FF2B5EF4-FFF2-40B4-BE49-F238E27FC236}">
                <a16:creationId xmlns:a16="http://schemas.microsoft.com/office/drawing/2014/main" id="{DA01A3E6-0FF7-7632-F480-9E44B4CB9286}"/>
              </a:ext>
            </a:extLst>
          </p:cNvPr>
          <p:cNvSpPr txBox="1">
            <a:spLocks/>
          </p:cNvSpPr>
          <p:nvPr/>
        </p:nvSpPr>
        <p:spPr>
          <a:xfrm>
            <a:off x="3052433" y="421625"/>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US" sz="3000" dirty="0">
                <a:solidFill>
                  <a:srgbClr val="DF4625"/>
                </a:solidFill>
              </a:rPr>
              <a:t>Onboarding Talent and Integration Strategies</a:t>
            </a:r>
            <a:endParaRPr lang="en-US" sz="3000" b="1" dirty="0">
              <a:solidFill>
                <a:srgbClr val="DF4625"/>
              </a:solidFill>
            </a:endParaRPr>
          </a:p>
          <a:p>
            <a:pPr marL="0">
              <a:lnSpc>
                <a:spcPts val="3120"/>
              </a:lnSpc>
              <a:spcBef>
                <a:spcPts val="0"/>
              </a:spcBef>
            </a:pPr>
            <a:r>
              <a:rPr lang="en-US" sz="3000" b="1" dirty="0">
                <a:solidFill>
                  <a:srgbClr val="DF4625"/>
                </a:solidFill>
              </a:rPr>
              <a:t>Support New Staff</a:t>
            </a:r>
          </a:p>
        </p:txBody>
      </p:sp>
      <p:pic>
        <p:nvPicPr>
          <p:cNvPr id="15" name="Graphic 14" descr="Chevron arrows with solid fill">
            <a:extLst>
              <a:ext uri="{FF2B5EF4-FFF2-40B4-BE49-F238E27FC236}">
                <a16:creationId xmlns:a16="http://schemas.microsoft.com/office/drawing/2014/main" id="{A60C1B99-31BA-CC79-158E-5CDA01D073D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68850" y="395009"/>
            <a:ext cx="520661" cy="520661"/>
          </a:xfrm>
          <a:prstGeom prst="rect">
            <a:avLst/>
          </a:prstGeom>
        </p:spPr>
      </p:pic>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3052433" y="1463141"/>
            <a:ext cx="8768092"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2000" b="1" dirty="0">
                <a:solidFill>
                  <a:srgbClr val="DF4625"/>
                </a:solidFill>
              </a:rPr>
              <a:t>Objective:</a:t>
            </a:r>
            <a:r>
              <a:rPr lang="en-US" sz="2000" dirty="0">
                <a:solidFill>
                  <a:srgbClr val="DF4625"/>
                </a:solidFill>
              </a:rPr>
              <a:t> </a:t>
            </a:r>
            <a:r>
              <a:rPr lang="en-US" sz="2000" dirty="0"/>
              <a:t>Create a welcoming and supportive environment for new employees. Here are some strategies; </a:t>
            </a:r>
          </a:p>
          <a:p>
            <a:pPr marL="342900" indent="-342900">
              <a:buClr>
                <a:srgbClr val="DF4625"/>
              </a:buClr>
              <a:buFont typeface="Wingdings" panose="05000000000000000000" pitchFamily="2" charset="2"/>
              <a:buChar char="q"/>
            </a:pPr>
            <a:r>
              <a:rPr lang="en-US" sz="2000" b="1" dirty="0">
                <a:solidFill>
                  <a:schemeClr val="bg1"/>
                </a:solidFill>
                <a:highlight>
                  <a:srgbClr val="DF4625"/>
                </a:highlight>
              </a:rPr>
              <a:t>Pre-Onboarding Orientation and Preparation: </a:t>
            </a:r>
            <a:r>
              <a:rPr lang="en-US" sz="2000" dirty="0"/>
              <a:t>Provide new hires a welcome package that includes company values, mission, and expectations before their first day. Ensure that your onboarding materials and sessions reflect a diverse workforce and respect cultural differences.</a:t>
            </a:r>
          </a:p>
          <a:p>
            <a:pPr marL="342900" indent="-342900">
              <a:buClr>
                <a:srgbClr val="DF4625"/>
              </a:buClr>
              <a:buFont typeface="Wingdings" panose="05000000000000000000" pitchFamily="2" charset="2"/>
              <a:buChar char="q"/>
            </a:pPr>
            <a:r>
              <a:rPr lang="en-US" sz="2000" b="1" dirty="0">
                <a:solidFill>
                  <a:schemeClr val="bg1"/>
                </a:solidFill>
                <a:highlight>
                  <a:srgbClr val="DF4625"/>
                </a:highlight>
              </a:rPr>
              <a:t>Structured Training Programs: </a:t>
            </a:r>
            <a:r>
              <a:rPr lang="en-US" sz="2000" dirty="0"/>
              <a:t>Develop a 30-60-90 day training schedule that outlines role-specific tasks, key resources, and expected outcomes. Educate all employees about unconscious biases and how to create an inclusive workplace environment and the D&amp;I culture to set the tone from the beginning.</a:t>
            </a:r>
          </a:p>
          <a:p>
            <a:pPr marL="342900" indent="-342900">
              <a:buClr>
                <a:srgbClr val="DF4625"/>
              </a:buClr>
              <a:buFont typeface="Wingdings" panose="05000000000000000000" pitchFamily="2" charset="2"/>
              <a:buChar char="q"/>
            </a:pPr>
            <a:r>
              <a:rPr lang="en-US" sz="2000" b="1" dirty="0">
                <a:solidFill>
                  <a:schemeClr val="bg1"/>
                </a:solidFill>
                <a:highlight>
                  <a:srgbClr val="DF4625"/>
                </a:highlight>
              </a:rPr>
              <a:t>Cultural Immersion: </a:t>
            </a:r>
            <a:r>
              <a:rPr lang="en-US" sz="2000" dirty="0" err="1"/>
              <a:t>Organise</a:t>
            </a:r>
            <a:r>
              <a:rPr lang="en-US" sz="2000" dirty="0"/>
              <a:t> team introductions and social activities that help new employees feel a part of the company community. </a:t>
            </a:r>
            <a:r>
              <a:rPr lang="en-US" sz="2000" dirty="0">
                <a:solidFill>
                  <a:srgbClr val="083F59"/>
                </a:solidFill>
              </a:rPr>
              <a:t>Inform and allow for training on the company’s values, D&amp;I initiatives, and cultural norms as part of the onboarding process.</a:t>
            </a:r>
            <a:endParaRPr lang="en-LB" sz="2000" kern="100" dirty="0">
              <a:effectLst/>
              <a:ea typeface="Aptos" panose="020B0004020202020204" pitchFamily="34" charset="0"/>
              <a:cs typeface="Calibri" panose="020F0502020204030204" pitchFamily="34" charset="0"/>
            </a:endParaRPr>
          </a:p>
        </p:txBody>
      </p:sp>
      <p:sp>
        <p:nvSpPr>
          <p:cNvPr id="2" name="Round Diagonal Corner Rectangle 9">
            <a:extLst>
              <a:ext uri="{FF2B5EF4-FFF2-40B4-BE49-F238E27FC236}">
                <a16:creationId xmlns:a16="http://schemas.microsoft.com/office/drawing/2014/main" id="{61EC9F0B-4111-EA86-BCEB-54092E43D183}"/>
              </a:ext>
            </a:extLst>
          </p:cNvPr>
          <p:cNvSpPr/>
          <p:nvPr/>
        </p:nvSpPr>
        <p:spPr>
          <a:xfrm rot="16200000">
            <a:off x="835870" y="-69384"/>
            <a:ext cx="1105664" cy="2034452"/>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8">
            <a:extLst>
              <a:ext uri="{FF2B5EF4-FFF2-40B4-BE49-F238E27FC236}">
                <a16:creationId xmlns:a16="http://schemas.microsoft.com/office/drawing/2014/main" id="{A5619799-690D-DF38-7F73-9BB50C5EC787}"/>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1</a:t>
            </a:r>
          </a:p>
        </p:txBody>
      </p:sp>
      <p:grpSp>
        <p:nvGrpSpPr>
          <p:cNvPr id="5" name="Graphic 4">
            <a:extLst>
              <a:ext uri="{FF2B5EF4-FFF2-40B4-BE49-F238E27FC236}">
                <a16:creationId xmlns:a16="http://schemas.microsoft.com/office/drawing/2014/main" id="{ED225310-D7C1-8620-5395-FAB9F3FC70E4}"/>
              </a:ext>
            </a:extLst>
          </p:cNvPr>
          <p:cNvGrpSpPr/>
          <p:nvPr/>
        </p:nvGrpSpPr>
        <p:grpSpPr>
          <a:xfrm>
            <a:off x="574945" y="2522927"/>
            <a:ext cx="2278809" cy="1921783"/>
            <a:chOff x="5594918" y="3386579"/>
            <a:chExt cx="1695226" cy="1318674"/>
          </a:xfrm>
        </p:grpSpPr>
        <p:sp>
          <p:nvSpPr>
            <p:cNvPr id="6" name="Freeform 1082">
              <a:extLst>
                <a:ext uri="{FF2B5EF4-FFF2-40B4-BE49-F238E27FC236}">
                  <a16:creationId xmlns:a16="http://schemas.microsoft.com/office/drawing/2014/main" id="{DFF4D14E-A54A-A719-1718-033702FE78E0}"/>
                </a:ext>
              </a:extLst>
            </p:cNvPr>
            <p:cNvSpPr/>
            <p:nvPr/>
          </p:nvSpPr>
          <p:spPr>
            <a:xfrm>
              <a:off x="6267688" y="3399779"/>
              <a:ext cx="118332" cy="108087"/>
            </a:xfrm>
            <a:custGeom>
              <a:avLst/>
              <a:gdLst>
                <a:gd name="connsiteX0" fmla="*/ 54806 w 118332"/>
                <a:gd name="connsiteY0" fmla="*/ 94371 h 108087"/>
                <a:gd name="connsiteX1" fmla="*/ 118333 w 118332"/>
                <a:gd name="connsiteY1" fmla="*/ 108087 h 108087"/>
                <a:gd name="connsiteX2" fmla="*/ 48309 w 118332"/>
                <a:gd name="connsiteY2" fmla="*/ 10812 h 108087"/>
                <a:gd name="connsiteX3" fmla="*/ 16004 w 118332"/>
                <a:gd name="connsiteY3" fmla="*/ 1247 h 108087"/>
                <a:gd name="connsiteX4" fmla="*/ 4093 w 118332"/>
                <a:gd name="connsiteY4" fmla="*/ 28138 h 108087"/>
                <a:gd name="connsiteX5" fmla="*/ 41812 w 118332"/>
                <a:gd name="connsiteY5" fmla="*/ 83723 h 108087"/>
                <a:gd name="connsiteX6" fmla="*/ 54806 w 118332"/>
                <a:gd name="connsiteY6" fmla="*/ 94371 h 108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332" h="108087">
                  <a:moveTo>
                    <a:pt x="54806" y="94371"/>
                  </a:moveTo>
                  <a:cubicBezTo>
                    <a:pt x="74839" y="93830"/>
                    <a:pt x="92525" y="101410"/>
                    <a:pt x="118333" y="108087"/>
                  </a:cubicBezTo>
                  <a:cubicBezTo>
                    <a:pt x="97037" y="69285"/>
                    <a:pt x="73034" y="39688"/>
                    <a:pt x="48309" y="10812"/>
                  </a:cubicBezTo>
                  <a:cubicBezTo>
                    <a:pt x="39826" y="1067"/>
                    <a:pt x="28637" y="-2002"/>
                    <a:pt x="16004" y="1247"/>
                  </a:cubicBezTo>
                  <a:cubicBezTo>
                    <a:pt x="664" y="5217"/>
                    <a:pt x="-4390" y="14782"/>
                    <a:pt x="4093" y="28138"/>
                  </a:cubicBezTo>
                  <a:cubicBezTo>
                    <a:pt x="16185" y="46907"/>
                    <a:pt x="29179" y="65135"/>
                    <a:pt x="41812" y="83723"/>
                  </a:cubicBezTo>
                  <a:cubicBezTo>
                    <a:pt x="45060" y="88235"/>
                    <a:pt x="48309" y="94371"/>
                    <a:pt x="54806" y="94371"/>
                  </a:cubicBezTo>
                  <a:close/>
                </a:path>
              </a:pathLst>
            </a:custGeom>
            <a:solidFill>
              <a:srgbClr val="FFFFFF"/>
            </a:solidFill>
            <a:ln w="1804" cap="flat">
              <a:noFill/>
              <a:prstDash val="solid"/>
              <a:miter/>
            </a:ln>
          </p:spPr>
          <p:txBody>
            <a:bodyPr rtlCol="0" anchor="ctr"/>
            <a:lstStyle/>
            <a:p>
              <a:endParaRPr lang="en-US"/>
            </a:p>
          </p:txBody>
        </p:sp>
        <p:sp>
          <p:nvSpPr>
            <p:cNvPr id="7" name="Freeform 1083">
              <a:extLst>
                <a:ext uri="{FF2B5EF4-FFF2-40B4-BE49-F238E27FC236}">
                  <a16:creationId xmlns:a16="http://schemas.microsoft.com/office/drawing/2014/main" id="{47BDBC0D-DC22-728B-1C3B-AFE7D631D1DF}"/>
                </a:ext>
              </a:extLst>
            </p:cNvPr>
            <p:cNvSpPr/>
            <p:nvPr/>
          </p:nvSpPr>
          <p:spPr>
            <a:xfrm>
              <a:off x="6464864" y="4035373"/>
              <a:ext cx="182487" cy="187366"/>
            </a:xfrm>
            <a:custGeom>
              <a:avLst/>
              <a:gdLst>
                <a:gd name="connsiteX0" fmla="*/ 86650 w 182487"/>
                <a:gd name="connsiteY0" fmla="*/ 187350 h 187366"/>
                <a:gd name="connsiteX1" fmla="*/ 182482 w 182487"/>
                <a:gd name="connsiteY1" fmla="*/ 96391 h 187366"/>
                <a:gd name="connsiteX2" fmla="*/ 95313 w 182487"/>
                <a:gd name="connsiteY2" fmla="*/ 18 h 187366"/>
                <a:gd name="connsiteX3" fmla="*/ 564 w 182487"/>
                <a:gd name="connsiteY3" fmla="*/ 95850 h 187366"/>
                <a:gd name="connsiteX4" fmla="*/ 86650 w 182487"/>
                <a:gd name="connsiteY4" fmla="*/ 187350 h 187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87" h="187366">
                  <a:moveTo>
                    <a:pt x="86650" y="187350"/>
                  </a:moveTo>
                  <a:cubicBezTo>
                    <a:pt x="140612" y="188252"/>
                    <a:pt x="181760" y="153240"/>
                    <a:pt x="182482" y="96391"/>
                  </a:cubicBezTo>
                  <a:cubicBezTo>
                    <a:pt x="183023" y="47302"/>
                    <a:pt x="142778" y="-1065"/>
                    <a:pt x="95313" y="18"/>
                  </a:cubicBezTo>
                  <a:cubicBezTo>
                    <a:pt x="41352" y="1281"/>
                    <a:pt x="23" y="35391"/>
                    <a:pt x="564" y="95850"/>
                  </a:cubicBezTo>
                  <a:cubicBezTo>
                    <a:pt x="-5932" y="147104"/>
                    <a:pt x="44961" y="186808"/>
                    <a:pt x="86650" y="187350"/>
                  </a:cubicBezTo>
                  <a:close/>
                </a:path>
              </a:pathLst>
            </a:custGeom>
            <a:solidFill>
              <a:srgbClr val="FFFFFF"/>
            </a:solidFill>
            <a:ln w="1804" cap="flat">
              <a:noFill/>
              <a:prstDash val="solid"/>
              <a:miter/>
            </a:ln>
          </p:spPr>
          <p:txBody>
            <a:bodyPr rtlCol="0" anchor="ctr"/>
            <a:lstStyle/>
            <a:p>
              <a:endParaRPr lang="en-US"/>
            </a:p>
          </p:txBody>
        </p:sp>
        <p:sp>
          <p:nvSpPr>
            <p:cNvPr id="8" name="Freeform 1084">
              <a:extLst>
                <a:ext uri="{FF2B5EF4-FFF2-40B4-BE49-F238E27FC236}">
                  <a16:creationId xmlns:a16="http://schemas.microsoft.com/office/drawing/2014/main" id="{40FDD8E0-7C8F-5864-0CAA-9EF85A2FEACC}"/>
                </a:ext>
              </a:extLst>
            </p:cNvPr>
            <p:cNvSpPr/>
            <p:nvPr/>
          </p:nvSpPr>
          <p:spPr>
            <a:xfrm>
              <a:off x="6379597" y="3982445"/>
              <a:ext cx="328279" cy="707781"/>
            </a:xfrm>
            <a:custGeom>
              <a:avLst/>
              <a:gdLst>
                <a:gd name="connsiteX0" fmla="*/ 165421 w 328279"/>
                <a:gd name="connsiteY0" fmla="*/ 548707 h 707781"/>
                <a:gd name="connsiteX1" fmla="*/ 177332 w 328279"/>
                <a:gd name="connsiteY1" fmla="*/ 465689 h 707781"/>
                <a:gd name="connsiteX2" fmla="*/ 215593 w 328279"/>
                <a:gd name="connsiteY2" fmla="*/ 437355 h 707781"/>
                <a:gd name="connsiteX3" fmla="*/ 246093 w 328279"/>
                <a:gd name="connsiteY3" fmla="*/ 468938 h 707781"/>
                <a:gd name="connsiteX4" fmla="*/ 249161 w 328279"/>
                <a:gd name="connsiteY4" fmla="*/ 479766 h 707781"/>
                <a:gd name="connsiteX5" fmla="*/ 264862 w 328279"/>
                <a:gd name="connsiteY5" fmla="*/ 585343 h 707781"/>
                <a:gd name="connsiteX6" fmla="*/ 275149 w 328279"/>
                <a:gd name="connsiteY6" fmla="*/ 674678 h 707781"/>
                <a:gd name="connsiteX7" fmla="*/ 304566 w 328279"/>
                <a:gd name="connsiteY7" fmla="*/ 702470 h 707781"/>
                <a:gd name="connsiteX8" fmla="*/ 326764 w 328279"/>
                <a:gd name="connsiteY8" fmla="*/ 671249 h 707781"/>
                <a:gd name="connsiteX9" fmla="*/ 327847 w 328279"/>
                <a:gd name="connsiteY9" fmla="*/ 651577 h 707781"/>
                <a:gd name="connsiteX10" fmla="*/ 320087 w 328279"/>
                <a:gd name="connsiteY10" fmla="*/ 545098 h 707781"/>
                <a:gd name="connsiteX11" fmla="*/ 281104 w 328279"/>
                <a:gd name="connsiteY11" fmla="*/ 283772 h 707781"/>
                <a:gd name="connsiteX12" fmla="*/ 263779 w 328279"/>
                <a:gd name="connsiteY12" fmla="*/ 223133 h 707781"/>
                <a:gd name="connsiteX13" fmla="*/ 252770 w 328279"/>
                <a:gd name="connsiteY13" fmla="*/ 228186 h 707781"/>
                <a:gd name="connsiteX14" fmla="*/ 178234 w 328279"/>
                <a:gd name="connsiteY14" fmla="*/ 256520 h 707781"/>
                <a:gd name="connsiteX15" fmla="*/ 71575 w 328279"/>
                <a:gd name="connsiteY15" fmla="*/ 162854 h 707781"/>
                <a:gd name="connsiteX16" fmla="*/ 64536 w 328279"/>
                <a:gd name="connsiteY16" fmla="*/ 76588 h 707781"/>
                <a:gd name="connsiteX17" fmla="*/ 52986 w 328279"/>
                <a:gd name="connsiteY17" fmla="*/ 17032 h 707781"/>
                <a:gd name="connsiteX18" fmla="*/ 18696 w 328279"/>
                <a:gd name="connsiteY18" fmla="*/ 2413 h 707781"/>
                <a:gd name="connsiteX19" fmla="*/ 1370 w 328279"/>
                <a:gd name="connsiteY19" fmla="*/ 30026 h 707781"/>
                <a:gd name="connsiteX20" fmla="*/ 4619 w 328279"/>
                <a:gd name="connsiteY20" fmla="*/ 83085 h 707781"/>
                <a:gd name="connsiteX21" fmla="*/ 54971 w 328279"/>
                <a:gd name="connsiteY21" fmla="*/ 229269 h 707781"/>
                <a:gd name="connsiteX22" fmla="*/ 104962 w 328279"/>
                <a:gd name="connsiteY22" fmla="*/ 427790 h 707781"/>
                <a:gd name="connsiteX23" fmla="*/ 92509 w 328279"/>
                <a:gd name="connsiteY23" fmla="*/ 677385 h 707781"/>
                <a:gd name="connsiteX24" fmla="*/ 120122 w 328279"/>
                <a:gd name="connsiteY24" fmla="*/ 707704 h 707781"/>
                <a:gd name="connsiteX25" fmla="*/ 151525 w 328279"/>
                <a:gd name="connsiteY25" fmla="*/ 674497 h 707781"/>
                <a:gd name="connsiteX26" fmla="*/ 165421 w 328279"/>
                <a:gd name="connsiteY26" fmla="*/ 548707 h 707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28279" h="707781">
                  <a:moveTo>
                    <a:pt x="165421" y="548707"/>
                  </a:moveTo>
                  <a:cubicBezTo>
                    <a:pt x="166504" y="520553"/>
                    <a:pt x="166684" y="492219"/>
                    <a:pt x="177332" y="465689"/>
                  </a:cubicBezTo>
                  <a:cubicBezTo>
                    <a:pt x="184010" y="449086"/>
                    <a:pt x="196462" y="437355"/>
                    <a:pt x="215593" y="437355"/>
                  </a:cubicBezTo>
                  <a:cubicBezTo>
                    <a:pt x="235806" y="437355"/>
                    <a:pt x="241220" y="453237"/>
                    <a:pt x="246093" y="468938"/>
                  </a:cubicBezTo>
                  <a:cubicBezTo>
                    <a:pt x="247176" y="472547"/>
                    <a:pt x="248258" y="476157"/>
                    <a:pt x="249161" y="479766"/>
                  </a:cubicBezTo>
                  <a:cubicBezTo>
                    <a:pt x="258545" y="514417"/>
                    <a:pt x="261974" y="549790"/>
                    <a:pt x="264862" y="585343"/>
                  </a:cubicBezTo>
                  <a:cubicBezTo>
                    <a:pt x="267389" y="615302"/>
                    <a:pt x="268652" y="645260"/>
                    <a:pt x="275149" y="674678"/>
                  </a:cubicBezTo>
                  <a:cubicBezTo>
                    <a:pt x="279480" y="693988"/>
                    <a:pt x="289948" y="703554"/>
                    <a:pt x="304566" y="702470"/>
                  </a:cubicBezTo>
                  <a:cubicBezTo>
                    <a:pt x="317741" y="701568"/>
                    <a:pt x="324418" y="692544"/>
                    <a:pt x="326764" y="671249"/>
                  </a:cubicBezTo>
                  <a:cubicBezTo>
                    <a:pt x="327487" y="664752"/>
                    <a:pt x="327487" y="658074"/>
                    <a:pt x="327847" y="651577"/>
                  </a:cubicBezTo>
                  <a:cubicBezTo>
                    <a:pt x="330013" y="615663"/>
                    <a:pt x="323516" y="580471"/>
                    <a:pt x="320087" y="545098"/>
                  </a:cubicBezTo>
                  <a:cubicBezTo>
                    <a:pt x="311605" y="457207"/>
                    <a:pt x="298611" y="370219"/>
                    <a:pt x="281104" y="283772"/>
                  </a:cubicBezTo>
                  <a:cubicBezTo>
                    <a:pt x="276954" y="263017"/>
                    <a:pt x="273525" y="241722"/>
                    <a:pt x="263779" y="223133"/>
                  </a:cubicBezTo>
                  <a:cubicBezTo>
                    <a:pt x="258184" y="222952"/>
                    <a:pt x="255477" y="225659"/>
                    <a:pt x="252770" y="228186"/>
                  </a:cubicBezTo>
                  <a:cubicBezTo>
                    <a:pt x="232016" y="248399"/>
                    <a:pt x="206208" y="255979"/>
                    <a:pt x="178234" y="256520"/>
                  </a:cubicBezTo>
                  <a:cubicBezTo>
                    <a:pt x="134199" y="257423"/>
                    <a:pt x="73921" y="228547"/>
                    <a:pt x="71575" y="162854"/>
                  </a:cubicBezTo>
                  <a:cubicBezTo>
                    <a:pt x="70853" y="140115"/>
                    <a:pt x="67965" y="98786"/>
                    <a:pt x="64536" y="76588"/>
                  </a:cubicBezTo>
                  <a:cubicBezTo>
                    <a:pt x="62731" y="65398"/>
                    <a:pt x="58400" y="33635"/>
                    <a:pt x="52986" y="17032"/>
                  </a:cubicBezTo>
                  <a:cubicBezTo>
                    <a:pt x="48655" y="4218"/>
                    <a:pt x="30427" y="-4445"/>
                    <a:pt x="18696" y="2413"/>
                  </a:cubicBezTo>
                  <a:cubicBezTo>
                    <a:pt x="8048" y="8369"/>
                    <a:pt x="2995" y="18656"/>
                    <a:pt x="1370" y="30026"/>
                  </a:cubicBezTo>
                  <a:cubicBezTo>
                    <a:pt x="-1156" y="47893"/>
                    <a:pt x="-254" y="65398"/>
                    <a:pt x="4619" y="83085"/>
                  </a:cubicBezTo>
                  <a:cubicBezTo>
                    <a:pt x="18335" y="132896"/>
                    <a:pt x="36563" y="181082"/>
                    <a:pt x="54971" y="229269"/>
                  </a:cubicBezTo>
                  <a:cubicBezTo>
                    <a:pt x="79515" y="293517"/>
                    <a:pt x="98465" y="358849"/>
                    <a:pt x="104962" y="427790"/>
                  </a:cubicBezTo>
                  <a:cubicBezTo>
                    <a:pt x="109835" y="479585"/>
                    <a:pt x="97021" y="645621"/>
                    <a:pt x="92509" y="677385"/>
                  </a:cubicBezTo>
                  <a:cubicBezTo>
                    <a:pt x="89441" y="698500"/>
                    <a:pt x="98646" y="708787"/>
                    <a:pt x="120122" y="707704"/>
                  </a:cubicBezTo>
                  <a:cubicBezTo>
                    <a:pt x="130590" y="707163"/>
                    <a:pt x="145569" y="699403"/>
                    <a:pt x="151525" y="674497"/>
                  </a:cubicBezTo>
                  <a:cubicBezTo>
                    <a:pt x="161631" y="632988"/>
                    <a:pt x="163616" y="590938"/>
                    <a:pt x="165421" y="548707"/>
                  </a:cubicBezTo>
                  <a:close/>
                </a:path>
              </a:pathLst>
            </a:custGeom>
            <a:solidFill>
              <a:srgbClr val="FFFFFF"/>
            </a:solidFill>
            <a:ln w="1804" cap="flat">
              <a:noFill/>
              <a:prstDash val="solid"/>
              <a:miter/>
            </a:ln>
          </p:spPr>
          <p:txBody>
            <a:bodyPr rtlCol="0" anchor="ctr"/>
            <a:lstStyle/>
            <a:p>
              <a:endParaRPr lang="en-US"/>
            </a:p>
          </p:txBody>
        </p:sp>
        <p:sp>
          <p:nvSpPr>
            <p:cNvPr id="9" name="Freeform 1085">
              <a:extLst>
                <a:ext uri="{FF2B5EF4-FFF2-40B4-BE49-F238E27FC236}">
                  <a16:creationId xmlns:a16="http://schemas.microsoft.com/office/drawing/2014/main" id="{7570508F-B9FE-D8B7-8A3C-AD0E888FF26B}"/>
                </a:ext>
              </a:extLst>
            </p:cNvPr>
            <p:cNvSpPr/>
            <p:nvPr/>
          </p:nvSpPr>
          <p:spPr>
            <a:xfrm>
              <a:off x="6034858" y="3480795"/>
              <a:ext cx="881885" cy="333681"/>
            </a:xfrm>
            <a:custGeom>
              <a:avLst/>
              <a:gdLst>
                <a:gd name="connsiteX0" fmla="*/ 541562 w 881885"/>
                <a:gd name="connsiteY0" fmla="*/ 300850 h 333681"/>
                <a:gd name="connsiteX1" fmla="*/ 620068 w 881885"/>
                <a:gd name="connsiteY1" fmla="*/ 282983 h 333681"/>
                <a:gd name="connsiteX2" fmla="*/ 740985 w 881885"/>
                <a:gd name="connsiteY2" fmla="*/ 197077 h 333681"/>
                <a:gd name="connsiteX3" fmla="*/ 786464 w 881885"/>
                <a:gd name="connsiteY3" fmla="*/ 186790 h 333681"/>
                <a:gd name="connsiteX4" fmla="*/ 821116 w 881885"/>
                <a:gd name="connsiteY4" fmla="*/ 198160 h 333681"/>
                <a:gd name="connsiteX5" fmla="*/ 862444 w 881885"/>
                <a:gd name="connsiteY5" fmla="*/ 197258 h 333681"/>
                <a:gd name="connsiteX6" fmla="*/ 868580 w 881885"/>
                <a:gd name="connsiteY6" fmla="*/ 138062 h 333681"/>
                <a:gd name="connsiteX7" fmla="*/ 807399 w 881885"/>
                <a:gd name="connsiteY7" fmla="*/ 118752 h 333681"/>
                <a:gd name="connsiteX8" fmla="*/ 710485 w 881885"/>
                <a:gd name="connsiteY8" fmla="*/ 143296 h 333681"/>
                <a:gd name="connsiteX9" fmla="*/ 642627 w 881885"/>
                <a:gd name="connsiteY9" fmla="*/ 187873 h 333681"/>
                <a:gd name="connsiteX10" fmla="*/ 566286 w 881885"/>
                <a:gd name="connsiteY10" fmla="*/ 201950 h 333681"/>
                <a:gd name="connsiteX11" fmla="*/ 646056 w 881885"/>
                <a:gd name="connsiteY11" fmla="*/ 92042 h 333681"/>
                <a:gd name="connsiteX12" fmla="*/ 697671 w 881885"/>
                <a:gd name="connsiteY12" fmla="*/ 61000 h 333681"/>
                <a:gd name="connsiteX13" fmla="*/ 755964 w 881885"/>
                <a:gd name="connsiteY13" fmla="*/ 50894 h 333681"/>
                <a:gd name="connsiteX14" fmla="*/ 780148 w 881885"/>
                <a:gd name="connsiteY14" fmla="*/ 44036 h 333681"/>
                <a:gd name="connsiteX15" fmla="*/ 784118 w 881885"/>
                <a:gd name="connsiteY15" fmla="*/ 6136 h 333681"/>
                <a:gd name="connsiteX16" fmla="*/ 760296 w 881885"/>
                <a:gd name="connsiteY16" fmla="*/ 0 h 333681"/>
                <a:gd name="connsiteX17" fmla="*/ 666991 w 881885"/>
                <a:gd name="connsiteY17" fmla="*/ 19130 h 333681"/>
                <a:gd name="connsiteX18" fmla="*/ 583973 w 881885"/>
                <a:gd name="connsiteY18" fmla="*/ 73453 h 333681"/>
                <a:gd name="connsiteX19" fmla="*/ 535245 w 881885"/>
                <a:gd name="connsiteY19" fmla="*/ 123986 h 333681"/>
                <a:gd name="connsiteX20" fmla="*/ 398807 w 881885"/>
                <a:gd name="connsiteY20" fmla="*/ 129580 h 333681"/>
                <a:gd name="connsiteX21" fmla="*/ 383286 w 881885"/>
                <a:gd name="connsiteY21" fmla="*/ 170548 h 333681"/>
                <a:gd name="connsiteX22" fmla="*/ 259301 w 881885"/>
                <a:gd name="connsiteY22" fmla="*/ 220539 h 333681"/>
                <a:gd name="connsiteX23" fmla="*/ 237463 w 881885"/>
                <a:gd name="connsiteY23" fmla="*/ 217651 h 333681"/>
                <a:gd name="connsiteX24" fmla="*/ 189277 w 881885"/>
                <a:gd name="connsiteY24" fmla="*/ 232450 h 333681"/>
                <a:gd name="connsiteX25" fmla="*/ 56810 w 881885"/>
                <a:gd name="connsiteY25" fmla="*/ 266199 h 333681"/>
                <a:gd name="connsiteX26" fmla="*/ 16203 w 881885"/>
                <a:gd name="connsiteY26" fmla="*/ 275945 h 333681"/>
                <a:gd name="connsiteX27" fmla="*/ 13496 w 881885"/>
                <a:gd name="connsiteY27" fmla="*/ 320882 h 333681"/>
                <a:gd name="connsiteX28" fmla="*/ 44898 w 881885"/>
                <a:gd name="connsiteY28" fmla="*/ 331711 h 333681"/>
                <a:gd name="connsiteX29" fmla="*/ 202271 w 881885"/>
                <a:gd name="connsiteY29" fmla="*/ 309332 h 333681"/>
                <a:gd name="connsiteX30" fmla="*/ 345567 w 881885"/>
                <a:gd name="connsiteY30" fmla="*/ 294533 h 333681"/>
                <a:gd name="connsiteX31" fmla="*/ 541562 w 881885"/>
                <a:gd name="connsiteY31" fmla="*/ 300850 h 333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81885" h="333681">
                  <a:moveTo>
                    <a:pt x="541562" y="300850"/>
                  </a:moveTo>
                  <a:cubicBezTo>
                    <a:pt x="568452" y="300489"/>
                    <a:pt x="593719" y="293992"/>
                    <a:pt x="620068" y="282983"/>
                  </a:cubicBezTo>
                  <a:cubicBezTo>
                    <a:pt x="676737" y="259521"/>
                    <a:pt x="707237" y="234796"/>
                    <a:pt x="740985" y="197077"/>
                  </a:cubicBezTo>
                  <a:cubicBezTo>
                    <a:pt x="753438" y="183361"/>
                    <a:pt x="768417" y="178850"/>
                    <a:pt x="786464" y="186790"/>
                  </a:cubicBezTo>
                  <a:cubicBezTo>
                    <a:pt x="797654" y="191663"/>
                    <a:pt x="809385" y="194912"/>
                    <a:pt x="821116" y="198160"/>
                  </a:cubicBezTo>
                  <a:cubicBezTo>
                    <a:pt x="834831" y="201950"/>
                    <a:pt x="848728" y="203394"/>
                    <a:pt x="862444" y="197258"/>
                  </a:cubicBezTo>
                  <a:cubicBezTo>
                    <a:pt x="885364" y="186790"/>
                    <a:pt x="888793" y="152500"/>
                    <a:pt x="868580" y="138062"/>
                  </a:cubicBezTo>
                  <a:cubicBezTo>
                    <a:pt x="850352" y="125068"/>
                    <a:pt x="828515" y="122000"/>
                    <a:pt x="807399" y="118752"/>
                  </a:cubicBezTo>
                  <a:cubicBezTo>
                    <a:pt x="772026" y="113338"/>
                    <a:pt x="739180" y="116947"/>
                    <a:pt x="710485" y="143296"/>
                  </a:cubicBezTo>
                  <a:cubicBezTo>
                    <a:pt x="690633" y="161524"/>
                    <a:pt x="668254" y="177767"/>
                    <a:pt x="642627" y="187873"/>
                  </a:cubicBezTo>
                  <a:cubicBezTo>
                    <a:pt x="618804" y="197258"/>
                    <a:pt x="594801" y="207184"/>
                    <a:pt x="566286" y="201950"/>
                  </a:cubicBezTo>
                  <a:cubicBezTo>
                    <a:pt x="589929" y="161163"/>
                    <a:pt x="618985" y="127234"/>
                    <a:pt x="646056" y="92042"/>
                  </a:cubicBezTo>
                  <a:cubicBezTo>
                    <a:pt x="659411" y="74536"/>
                    <a:pt x="676737" y="64971"/>
                    <a:pt x="697671" y="61000"/>
                  </a:cubicBezTo>
                  <a:cubicBezTo>
                    <a:pt x="716982" y="57391"/>
                    <a:pt x="736473" y="54684"/>
                    <a:pt x="755964" y="50894"/>
                  </a:cubicBezTo>
                  <a:cubicBezTo>
                    <a:pt x="764266" y="49269"/>
                    <a:pt x="772749" y="47645"/>
                    <a:pt x="780148" y="44036"/>
                  </a:cubicBezTo>
                  <a:cubicBezTo>
                    <a:pt x="798015" y="35373"/>
                    <a:pt x="799278" y="19311"/>
                    <a:pt x="784118" y="6136"/>
                  </a:cubicBezTo>
                  <a:cubicBezTo>
                    <a:pt x="776900" y="0"/>
                    <a:pt x="768778" y="0"/>
                    <a:pt x="760296" y="0"/>
                  </a:cubicBezTo>
                  <a:cubicBezTo>
                    <a:pt x="727991" y="361"/>
                    <a:pt x="697852" y="11550"/>
                    <a:pt x="666991" y="19130"/>
                  </a:cubicBezTo>
                  <a:cubicBezTo>
                    <a:pt x="633062" y="27432"/>
                    <a:pt x="605630" y="45480"/>
                    <a:pt x="583973" y="73453"/>
                  </a:cubicBezTo>
                  <a:cubicBezTo>
                    <a:pt x="569716" y="92042"/>
                    <a:pt x="553292" y="108645"/>
                    <a:pt x="535245" y="123986"/>
                  </a:cubicBezTo>
                  <a:cubicBezTo>
                    <a:pt x="487419" y="164412"/>
                    <a:pt x="451325" y="166938"/>
                    <a:pt x="398807" y="129580"/>
                  </a:cubicBezTo>
                  <a:cubicBezTo>
                    <a:pt x="393212" y="144379"/>
                    <a:pt x="389242" y="157914"/>
                    <a:pt x="383286" y="170548"/>
                  </a:cubicBezTo>
                  <a:cubicBezTo>
                    <a:pt x="361449" y="218012"/>
                    <a:pt x="308029" y="239308"/>
                    <a:pt x="259301" y="220539"/>
                  </a:cubicBezTo>
                  <a:cubicBezTo>
                    <a:pt x="252082" y="217832"/>
                    <a:pt x="245224" y="215305"/>
                    <a:pt x="237463" y="217651"/>
                  </a:cubicBezTo>
                  <a:cubicBezTo>
                    <a:pt x="221401" y="222524"/>
                    <a:pt x="204798" y="225592"/>
                    <a:pt x="189277" y="232450"/>
                  </a:cubicBezTo>
                  <a:cubicBezTo>
                    <a:pt x="147046" y="251400"/>
                    <a:pt x="103191" y="263672"/>
                    <a:pt x="56810" y="266199"/>
                  </a:cubicBezTo>
                  <a:cubicBezTo>
                    <a:pt x="42732" y="266921"/>
                    <a:pt x="28655" y="268545"/>
                    <a:pt x="16203" y="275945"/>
                  </a:cubicBezTo>
                  <a:cubicBezTo>
                    <a:pt x="-4552" y="288216"/>
                    <a:pt x="-5274" y="306264"/>
                    <a:pt x="13496" y="320882"/>
                  </a:cubicBezTo>
                  <a:cubicBezTo>
                    <a:pt x="22880" y="328101"/>
                    <a:pt x="33528" y="330267"/>
                    <a:pt x="44898" y="331711"/>
                  </a:cubicBezTo>
                  <a:cubicBezTo>
                    <a:pt x="99401" y="338208"/>
                    <a:pt x="152280" y="328101"/>
                    <a:pt x="202271" y="309332"/>
                  </a:cubicBezTo>
                  <a:cubicBezTo>
                    <a:pt x="249736" y="291646"/>
                    <a:pt x="297020" y="287856"/>
                    <a:pt x="345567" y="294533"/>
                  </a:cubicBezTo>
                  <a:cubicBezTo>
                    <a:pt x="410899" y="303376"/>
                    <a:pt x="476230" y="301752"/>
                    <a:pt x="541562" y="300850"/>
                  </a:cubicBezTo>
                  <a:close/>
                </a:path>
              </a:pathLst>
            </a:custGeom>
            <a:solidFill>
              <a:srgbClr val="DF4625"/>
            </a:solidFill>
            <a:ln w="1804" cap="flat">
              <a:noFill/>
              <a:prstDash val="solid"/>
              <a:miter/>
            </a:ln>
          </p:spPr>
          <p:txBody>
            <a:bodyPr rtlCol="0" anchor="ctr"/>
            <a:lstStyle/>
            <a:p>
              <a:endParaRPr lang="en-US" dirty="0"/>
            </a:p>
          </p:txBody>
        </p:sp>
        <p:sp>
          <p:nvSpPr>
            <p:cNvPr id="10" name="Freeform 1086">
              <a:extLst>
                <a:ext uri="{FF2B5EF4-FFF2-40B4-BE49-F238E27FC236}">
                  <a16:creationId xmlns:a16="http://schemas.microsoft.com/office/drawing/2014/main" id="{C4E54270-F188-83DF-7027-4EE3AF54DEF6}"/>
                </a:ext>
              </a:extLst>
            </p:cNvPr>
            <p:cNvSpPr/>
            <p:nvPr/>
          </p:nvSpPr>
          <p:spPr>
            <a:xfrm>
              <a:off x="6238928" y="3508752"/>
              <a:ext cx="181170" cy="186284"/>
            </a:xfrm>
            <a:custGeom>
              <a:avLst/>
              <a:gdLst>
                <a:gd name="connsiteX0" fmla="*/ 28701 w 181170"/>
                <a:gd name="connsiteY0" fmla="*/ 163165 h 186284"/>
                <a:gd name="connsiteX1" fmla="*/ 104320 w 181170"/>
                <a:gd name="connsiteY1" fmla="*/ 184100 h 186284"/>
                <a:gd name="connsiteX2" fmla="*/ 180840 w 181170"/>
                <a:gd name="connsiteY2" fmla="*/ 74553 h 186284"/>
                <a:gd name="connsiteX3" fmla="*/ 56675 w 181170"/>
                <a:gd name="connsiteY3" fmla="*/ 3446 h 186284"/>
                <a:gd name="connsiteX4" fmla="*/ 28701 w 181170"/>
                <a:gd name="connsiteY4" fmla="*/ 163165 h 186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0" h="186284">
                  <a:moveTo>
                    <a:pt x="28701" y="163165"/>
                  </a:moveTo>
                  <a:cubicBezTo>
                    <a:pt x="49636" y="181032"/>
                    <a:pt x="76165" y="190958"/>
                    <a:pt x="104320" y="184100"/>
                  </a:cubicBezTo>
                  <a:cubicBezTo>
                    <a:pt x="155574" y="171467"/>
                    <a:pt x="184630" y="134651"/>
                    <a:pt x="180840" y="74553"/>
                  </a:cubicBezTo>
                  <a:cubicBezTo>
                    <a:pt x="181202" y="11748"/>
                    <a:pt x="97461" y="-9007"/>
                    <a:pt x="56675" y="3446"/>
                  </a:cubicBezTo>
                  <a:cubicBezTo>
                    <a:pt x="7585" y="18426"/>
                    <a:pt x="-27246" y="115520"/>
                    <a:pt x="28701" y="163165"/>
                  </a:cubicBezTo>
                  <a:close/>
                </a:path>
              </a:pathLst>
            </a:custGeom>
            <a:solidFill>
              <a:srgbClr val="FFFFFF"/>
            </a:solidFill>
            <a:ln w="1804" cap="flat">
              <a:noFill/>
              <a:prstDash val="solid"/>
              <a:miter/>
            </a:ln>
          </p:spPr>
          <p:txBody>
            <a:bodyPr rtlCol="0" anchor="ctr"/>
            <a:lstStyle/>
            <a:p>
              <a:endParaRPr lang="en-US"/>
            </a:p>
          </p:txBody>
        </p:sp>
        <p:sp>
          <p:nvSpPr>
            <p:cNvPr id="11" name="Freeform 1087">
              <a:extLst>
                <a:ext uri="{FF2B5EF4-FFF2-40B4-BE49-F238E27FC236}">
                  <a16:creationId xmlns:a16="http://schemas.microsoft.com/office/drawing/2014/main" id="{A305B00C-1ACC-9154-FB81-8ACC9AEE1E90}"/>
                </a:ext>
              </a:extLst>
            </p:cNvPr>
            <p:cNvSpPr/>
            <p:nvPr/>
          </p:nvSpPr>
          <p:spPr>
            <a:xfrm>
              <a:off x="6558279" y="3974696"/>
              <a:ext cx="80043" cy="85781"/>
            </a:xfrm>
            <a:custGeom>
              <a:avLst/>
              <a:gdLst>
                <a:gd name="connsiteX0" fmla="*/ 10742 w 80043"/>
                <a:gd name="connsiteY0" fmla="*/ 46258 h 85781"/>
                <a:gd name="connsiteX1" fmla="*/ 80044 w 80043"/>
                <a:gd name="connsiteY1" fmla="*/ 85781 h 85781"/>
                <a:gd name="connsiteX2" fmla="*/ 74088 w 80043"/>
                <a:gd name="connsiteY2" fmla="*/ 55281 h 85781"/>
                <a:gd name="connsiteX3" fmla="*/ 36549 w 80043"/>
                <a:gd name="connsiteY3" fmla="*/ 4929 h 85781"/>
                <a:gd name="connsiteX4" fmla="*/ 996 w 80043"/>
                <a:gd name="connsiteY4" fmla="*/ 8358 h 85781"/>
                <a:gd name="connsiteX5" fmla="*/ 10742 w 80043"/>
                <a:gd name="connsiteY5" fmla="*/ 46258 h 8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43" h="85781">
                  <a:moveTo>
                    <a:pt x="10742" y="46258"/>
                  </a:moveTo>
                  <a:cubicBezTo>
                    <a:pt x="40159" y="51672"/>
                    <a:pt x="58206" y="60515"/>
                    <a:pt x="80044" y="85781"/>
                  </a:cubicBezTo>
                  <a:cubicBezTo>
                    <a:pt x="77337" y="71524"/>
                    <a:pt x="75893" y="63222"/>
                    <a:pt x="74088" y="55281"/>
                  </a:cubicBezTo>
                  <a:cubicBezTo>
                    <a:pt x="69396" y="32722"/>
                    <a:pt x="54056" y="17743"/>
                    <a:pt x="36549" y="4929"/>
                  </a:cubicBezTo>
                  <a:cubicBezTo>
                    <a:pt x="25360" y="-3373"/>
                    <a:pt x="6410" y="-485"/>
                    <a:pt x="996" y="8358"/>
                  </a:cubicBezTo>
                  <a:cubicBezTo>
                    <a:pt x="-2433" y="14675"/>
                    <a:pt x="3523" y="44814"/>
                    <a:pt x="10742" y="46258"/>
                  </a:cubicBezTo>
                  <a:close/>
                </a:path>
              </a:pathLst>
            </a:custGeom>
            <a:solidFill>
              <a:srgbClr val="FFFFFF"/>
            </a:solidFill>
            <a:ln w="1804" cap="flat">
              <a:noFill/>
              <a:prstDash val="solid"/>
              <a:miter/>
            </a:ln>
          </p:spPr>
          <p:txBody>
            <a:bodyPr rtlCol="0" anchor="ctr"/>
            <a:lstStyle/>
            <a:p>
              <a:endParaRPr lang="en-US"/>
            </a:p>
          </p:txBody>
        </p:sp>
        <p:sp>
          <p:nvSpPr>
            <p:cNvPr id="12" name="Freeform 1088">
              <a:extLst>
                <a:ext uri="{FF2B5EF4-FFF2-40B4-BE49-F238E27FC236}">
                  <a16:creationId xmlns:a16="http://schemas.microsoft.com/office/drawing/2014/main" id="{C436200C-A94F-2A57-5F1C-BA8CB4374D1C}"/>
                </a:ext>
              </a:extLst>
            </p:cNvPr>
            <p:cNvSpPr/>
            <p:nvPr/>
          </p:nvSpPr>
          <p:spPr>
            <a:xfrm>
              <a:off x="6735100" y="3964674"/>
              <a:ext cx="347124" cy="715066"/>
            </a:xfrm>
            <a:custGeom>
              <a:avLst/>
              <a:gdLst>
                <a:gd name="connsiteX0" fmla="*/ 192702 w 347124"/>
                <a:gd name="connsiteY0" fmla="*/ 204087 h 715066"/>
                <a:gd name="connsiteX1" fmla="*/ 107518 w 347124"/>
                <a:gd name="connsiteY1" fmla="*/ 118542 h 715066"/>
                <a:gd name="connsiteX2" fmla="*/ 62220 w 347124"/>
                <a:gd name="connsiteY2" fmla="*/ 18019 h 715066"/>
                <a:gd name="connsiteX3" fmla="*/ 39480 w 347124"/>
                <a:gd name="connsiteY3" fmla="*/ 693 h 715066"/>
                <a:gd name="connsiteX4" fmla="*/ 1761 w 347124"/>
                <a:gd name="connsiteY4" fmla="*/ 37329 h 715066"/>
                <a:gd name="connsiteX5" fmla="*/ 13853 w 347124"/>
                <a:gd name="connsiteY5" fmla="*/ 65844 h 715066"/>
                <a:gd name="connsiteX6" fmla="*/ 90012 w 347124"/>
                <a:gd name="connsiteY6" fmla="*/ 193800 h 715066"/>
                <a:gd name="connsiteX7" fmla="*/ 157871 w 347124"/>
                <a:gd name="connsiteY7" fmla="*/ 341608 h 715066"/>
                <a:gd name="connsiteX8" fmla="*/ 147403 w 347124"/>
                <a:gd name="connsiteY8" fmla="*/ 402428 h 715066"/>
                <a:gd name="connsiteX9" fmla="*/ 100119 w 347124"/>
                <a:gd name="connsiteY9" fmla="*/ 446463 h 715066"/>
                <a:gd name="connsiteX10" fmla="*/ 81710 w 347124"/>
                <a:gd name="connsiteY10" fmla="*/ 500425 h 715066"/>
                <a:gd name="connsiteX11" fmla="*/ 132965 w 347124"/>
                <a:gd name="connsiteY11" fmla="*/ 615387 h 715066"/>
                <a:gd name="connsiteX12" fmla="*/ 151193 w 347124"/>
                <a:gd name="connsiteY12" fmla="*/ 640111 h 715066"/>
                <a:gd name="connsiteX13" fmla="*/ 168518 w 347124"/>
                <a:gd name="connsiteY13" fmla="*/ 647511 h 715066"/>
                <a:gd name="connsiteX14" fmla="*/ 183498 w 347124"/>
                <a:gd name="connsiteY14" fmla="*/ 620620 h 715066"/>
                <a:gd name="connsiteX15" fmla="*/ 150652 w 347124"/>
                <a:gd name="connsiteY15" fmla="*/ 533813 h 715066"/>
                <a:gd name="connsiteX16" fmla="*/ 153900 w 347124"/>
                <a:gd name="connsiteY16" fmla="*/ 493928 h 715066"/>
                <a:gd name="connsiteX17" fmla="*/ 229879 w 347124"/>
                <a:gd name="connsiteY17" fmla="*/ 428596 h 715066"/>
                <a:gd name="connsiteX18" fmla="*/ 271569 w 347124"/>
                <a:gd name="connsiteY18" fmla="*/ 455126 h 715066"/>
                <a:gd name="connsiteX19" fmla="*/ 279149 w 347124"/>
                <a:gd name="connsiteY19" fmla="*/ 652023 h 715066"/>
                <a:gd name="connsiteX20" fmla="*/ 282217 w 347124"/>
                <a:gd name="connsiteY20" fmla="*/ 696961 h 715066"/>
                <a:gd name="connsiteX21" fmla="*/ 310010 w 347124"/>
                <a:gd name="connsiteY21" fmla="*/ 714827 h 715066"/>
                <a:gd name="connsiteX22" fmla="*/ 336178 w 347124"/>
                <a:gd name="connsiteY22" fmla="*/ 676928 h 715066"/>
                <a:gd name="connsiteX23" fmla="*/ 345563 w 347124"/>
                <a:gd name="connsiteY23" fmla="*/ 401705 h 715066"/>
                <a:gd name="connsiteX24" fmla="*/ 299903 w 347124"/>
                <a:gd name="connsiteY24" fmla="*/ 151749 h 715066"/>
                <a:gd name="connsiteX25" fmla="*/ 192702 w 347124"/>
                <a:gd name="connsiteY25" fmla="*/ 204087 h 715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47124" h="715066">
                  <a:moveTo>
                    <a:pt x="192702" y="204087"/>
                  </a:moveTo>
                  <a:cubicBezTo>
                    <a:pt x="150652" y="200477"/>
                    <a:pt x="110225" y="168534"/>
                    <a:pt x="107518" y="118542"/>
                  </a:cubicBezTo>
                  <a:cubicBezTo>
                    <a:pt x="105353" y="78116"/>
                    <a:pt x="83876" y="48338"/>
                    <a:pt x="62220" y="18019"/>
                  </a:cubicBezTo>
                  <a:cubicBezTo>
                    <a:pt x="55542" y="8814"/>
                    <a:pt x="51210" y="2498"/>
                    <a:pt x="39480" y="693"/>
                  </a:cubicBezTo>
                  <a:cubicBezTo>
                    <a:pt x="13853" y="-3638"/>
                    <a:pt x="-6180" y="12785"/>
                    <a:pt x="1761" y="37329"/>
                  </a:cubicBezTo>
                  <a:cubicBezTo>
                    <a:pt x="5009" y="47075"/>
                    <a:pt x="9702" y="56460"/>
                    <a:pt x="13853" y="65844"/>
                  </a:cubicBezTo>
                  <a:cubicBezTo>
                    <a:pt x="34246" y="111504"/>
                    <a:pt x="65829" y="150486"/>
                    <a:pt x="90012" y="193800"/>
                  </a:cubicBezTo>
                  <a:cubicBezTo>
                    <a:pt x="116542" y="241265"/>
                    <a:pt x="142711" y="288909"/>
                    <a:pt x="157871" y="341608"/>
                  </a:cubicBezTo>
                  <a:cubicBezTo>
                    <a:pt x="164187" y="363265"/>
                    <a:pt x="163285" y="385102"/>
                    <a:pt x="147403" y="402428"/>
                  </a:cubicBezTo>
                  <a:cubicBezTo>
                    <a:pt x="132965" y="418309"/>
                    <a:pt x="117444" y="433830"/>
                    <a:pt x="100119" y="446463"/>
                  </a:cubicBezTo>
                  <a:cubicBezTo>
                    <a:pt x="80267" y="460901"/>
                    <a:pt x="76657" y="478046"/>
                    <a:pt x="81710" y="500425"/>
                  </a:cubicBezTo>
                  <a:cubicBezTo>
                    <a:pt x="90915" y="542295"/>
                    <a:pt x="112752" y="578570"/>
                    <a:pt x="132965" y="615387"/>
                  </a:cubicBezTo>
                  <a:cubicBezTo>
                    <a:pt x="137838" y="624410"/>
                    <a:pt x="143433" y="633253"/>
                    <a:pt x="151193" y="640111"/>
                  </a:cubicBezTo>
                  <a:cubicBezTo>
                    <a:pt x="156246" y="644623"/>
                    <a:pt x="161119" y="648594"/>
                    <a:pt x="168518" y="647511"/>
                  </a:cubicBezTo>
                  <a:cubicBezTo>
                    <a:pt x="182956" y="645706"/>
                    <a:pt x="189092" y="637043"/>
                    <a:pt x="183498" y="620620"/>
                  </a:cubicBezTo>
                  <a:cubicBezTo>
                    <a:pt x="173572" y="591383"/>
                    <a:pt x="162743" y="562327"/>
                    <a:pt x="150652" y="533813"/>
                  </a:cubicBezTo>
                  <a:cubicBezTo>
                    <a:pt x="144335" y="519013"/>
                    <a:pt x="145057" y="504575"/>
                    <a:pt x="153900" y="493928"/>
                  </a:cubicBezTo>
                  <a:cubicBezTo>
                    <a:pt x="175376" y="468120"/>
                    <a:pt x="197214" y="441771"/>
                    <a:pt x="229879" y="428596"/>
                  </a:cubicBezTo>
                  <a:cubicBezTo>
                    <a:pt x="258214" y="417226"/>
                    <a:pt x="270667" y="425348"/>
                    <a:pt x="271569" y="455126"/>
                  </a:cubicBezTo>
                  <a:cubicBezTo>
                    <a:pt x="273735" y="520818"/>
                    <a:pt x="276442" y="586330"/>
                    <a:pt x="279149" y="652023"/>
                  </a:cubicBezTo>
                  <a:cubicBezTo>
                    <a:pt x="279690" y="667002"/>
                    <a:pt x="280412" y="681981"/>
                    <a:pt x="282217" y="696961"/>
                  </a:cubicBezTo>
                  <a:cubicBezTo>
                    <a:pt x="284022" y="712662"/>
                    <a:pt x="294489" y="716091"/>
                    <a:pt x="310010" y="714827"/>
                  </a:cubicBezTo>
                  <a:cubicBezTo>
                    <a:pt x="332569" y="713023"/>
                    <a:pt x="334193" y="706165"/>
                    <a:pt x="336178" y="676928"/>
                  </a:cubicBezTo>
                  <a:cubicBezTo>
                    <a:pt x="342315" y="585248"/>
                    <a:pt x="350616" y="493928"/>
                    <a:pt x="345563" y="401705"/>
                  </a:cubicBezTo>
                  <a:cubicBezTo>
                    <a:pt x="341592" y="328073"/>
                    <a:pt x="307664" y="163300"/>
                    <a:pt x="299903" y="151749"/>
                  </a:cubicBezTo>
                  <a:cubicBezTo>
                    <a:pt x="257853" y="204809"/>
                    <a:pt x="245761" y="208599"/>
                    <a:pt x="192702" y="204087"/>
                  </a:cubicBezTo>
                  <a:close/>
                </a:path>
              </a:pathLst>
            </a:custGeom>
            <a:solidFill>
              <a:srgbClr val="FFFFFF"/>
            </a:solidFill>
            <a:ln w="1804" cap="flat">
              <a:noFill/>
              <a:prstDash val="solid"/>
              <a:miter/>
            </a:ln>
          </p:spPr>
          <p:txBody>
            <a:bodyPr rtlCol="0" anchor="ctr"/>
            <a:lstStyle/>
            <a:p>
              <a:endParaRPr lang="en-US"/>
            </a:p>
          </p:txBody>
        </p:sp>
        <p:sp>
          <p:nvSpPr>
            <p:cNvPr id="13" name="Freeform 1089">
              <a:extLst>
                <a:ext uri="{FF2B5EF4-FFF2-40B4-BE49-F238E27FC236}">
                  <a16:creationId xmlns:a16="http://schemas.microsoft.com/office/drawing/2014/main" id="{0111C236-BE5B-895C-3442-C4FE0488C6A4}"/>
                </a:ext>
              </a:extLst>
            </p:cNvPr>
            <p:cNvSpPr/>
            <p:nvPr/>
          </p:nvSpPr>
          <p:spPr>
            <a:xfrm>
              <a:off x="6939156" y="3922901"/>
              <a:ext cx="76717" cy="70800"/>
            </a:xfrm>
            <a:custGeom>
              <a:avLst/>
              <a:gdLst>
                <a:gd name="connsiteX0" fmla="*/ 15717 w 76717"/>
                <a:gd name="connsiteY0" fmla="*/ 40482 h 70800"/>
                <a:gd name="connsiteX1" fmla="*/ 76717 w 76717"/>
                <a:gd name="connsiteY1" fmla="*/ 70801 h 70800"/>
                <a:gd name="connsiteX2" fmla="*/ 35209 w 76717"/>
                <a:gd name="connsiteY2" fmla="*/ 3665 h 70800"/>
                <a:gd name="connsiteX3" fmla="*/ 377 w 76717"/>
                <a:gd name="connsiteY3" fmla="*/ 11064 h 70800"/>
                <a:gd name="connsiteX4" fmla="*/ 15717 w 76717"/>
                <a:gd name="connsiteY4" fmla="*/ 40482 h 7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17" h="70800">
                  <a:moveTo>
                    <a:pt x="15717" y="40482"/>
                  </a:moveTo>
                  <a:cubicBezTo>
                    <a:pt x="34126" y="41384"/>
                    <a:pt x="62280" y="58348"/>
                    <a:pt x="76717" y="70801"/>
                  </a:cubicBezTo>
                  <a:cubicBezTo>
                    <a:pt x="68777" y="44271"/>
                    <a:pt x="55963" y="13952"/>
                    <a:pt x="35209" y="3665"/>
                  </a:cubicBezTo>
                  <a:cubicBezTo>
                    <a:pt x="24561" y="-1569"/>
                    <a:pt x="2182" y="-2832"/>
                    <a:pt x="377" y="11064"/>
                  </a:cubicBezTo>
                  <a:cubicBezTo>
                    <a:pt x="-1969" y="19907"/>
                    <a:pt x="7055" y="39940"/>
                    <a:pt x="15717" y="40482"/>
                  </a:cubicBezTo>
                  <a:close/>
                </a:path>
              </a:pathLst>
            </a:custGeom>
            <a:solidFill>
              <a:srgbClr val="FFFFFF"/>
            </a:solidFill>
            <a:ln w="1804" cap="flat">
              <a:noFill/>
              <a:prstDash val="solid"/>
              <a:miter/>
            </a:ln>
          </p:spPr>
          <p:txBody>
            <a:bodyPr rtlCol="0" anchor="ctr"/>
            <a:lstStyle/>
            <a:p>
              <a:endParaRPr lang="en-US"/>
            </a:p>
          </p:txBody>
        </p:sp>
        <p:sp>
          <p:nvSpPr>
            <p:cNvPr id="17" name="Freeform 1090">
              <a:extLst>
                <a:ext uri="{FF2B5EF4-FFF2-40B4-BE49-F238E27FC236}">
                  <a16:creationId xmlns:a16="http://schemas.microsoft.com/office/drawing/2014/main" id="{514B69CF-9A90-5A20-9BA9-F13F0EE7E6F5}"/>
                </a:ext>
              </a:extLst>
            </p:cNvPr>
            <p:cNvSpPr/>
            <p:nvPr/>
          </p:nvSpPr>
          <p:spPr>
            <a:xfrm>
              <a:off x="6855004" y="3977551"/>
              <a:ext cx="175663" cy="181687"/>
            </a:xfrm>
            <a:custGeom>
              <a:avLst/>
              <a:gdLst>
                <a:gd name="connsiteX0" fmla="*/ 5120 w 175663"/>
                <a:gd name="connsiteY0" fmla="*/ 66322 h 181687"/>
                <a:gd name="connsiteX1" fmla="*/ 96621 w 175663"/>
                <a:gd name="connsiteY1" fmla="*/ 181645 h 181687"/>
                <a:gd name="connsiteX2" fmla="*/ 159245 w 175663"/>
                <a:gd name="connsiteY2" fmla="*/ 143204 h 181687"/>
                <a:gd name="connsiteX3" fmla="*/ 152748 w 175663"/>
                <a:gd name="connsiteY3" fmla="*/ 28423 h 181687"/>
                <a:gd name="connsiteX4" fmla="*/ 65759 w 175663"/>
                <a:gd name="connsiteY4" fmla="*/ 7488 h 181687"/>
                <a:gd name="connsiteX5" fmla="*/ 5120 w 175663"/>
                <a:gd name="connsiteY5" fmla="*/ 66322 h 181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63" h="181687">
                  <a:moveTo>
                    <a:pt x="5120" y="66322"/>
                  </a:moveTo>
                  <a:cubicBezTo>
                    <a:pt x="-12747" y="115411"/>
                    <a:pt x="15768" y="181104"/>
                    <a:pt x="96621" y="181645"/>
                  </a:cubicBezTo>
                  <a:cubicBezTo>
                    <a:pt x="122609" y="182547"/>
                    <a:pt x="144085" y="169012"/>
                    <a:pt x="159245" y="143204"/>
                  </a:cubicBezTo>
                  <a:cubicBezTo>
                    <a:pt x="182706" y="103319"/>
                    <a:pt x="181443" y="65420"/>
                    <a:pt x="152748" y="28423"/>
                  </a:cubicBezTo>
                  <a:cubicBezTo>
                    <a:pt x="130730" y="-92"/>
                    <a:pt x="98786" y="-7311"/>
                    <a:pt x="65759" y="7488"/>
                  </a:cubicBezTo>
                  <a:cubicBezTo>
                    <a:pt x="38147" y="19940"/>
                    <a:pt x="15588" y="37807"/>
                    <a:pt x="5120" y="66322"/>
                  </a:cubicBezTo>
                  <a:close/>
                </a:path>
              </a:pathLst>
            </a:custGeom>
            <a:solidFill>
              <a:srgbClr val="FFFFFF"/>
            </a:solidFill>
            <a:ln w="1804" cap="flat">
              <a:noFill/>
              <a:prstDash val="solid"/>
              <a:miter/>
            </a:ln>
          </p:spPr>
          <p:txBody>
            <a:bodyPr rtlCol="0" anchor="ctr"/>
            <a:lstStyle/>
            <a:p>
              <a:endParaRPr lang="en-US"/>
            </a:p>
          </p:txBody>
        </p:sp>
        <p:sp>
          <p:nvSpPr>
            <p:cNvPr id="18" name="Freeform 1091">
              <a:extLst>
                <a:ext uri="{FF2B5EF4-FFF2-40B4-BE49-F238E27FC236}">
                  <a16:creationId xmlns:a16="http://schemas.microsoft.com/office/drawing/2014/main" id="{9ED0CBF7-FE95-4DC8-BF01-F64E18266009}"/>
                </a:ext>
              </a:extLst>
            </p:cNvPr>
            <p:cNvSpPr/>
            <p:nvPr/>
          </p:nvSpPr>
          <p:spPr>
            <a:xfrm>
              <a:off x="6057940" y="3947359"/>
              <a:ext cx="61299" cy="98680"/>
            </a:xfrm>
            <a:custGeom>
              <a:avLst/>
              <a:gdLst>
                <a:gd name="connsiteX0" fmla="*/ 26148 w 61299"/>
                <a:gd name="connsiteY0" fmla="*/ 98680 h 98680"/>
                <a:gd name="connsiteX1" fmla="*/ 57911 w 61299"/>
                <a:gd name="connsiteY1" fmla="*/ 40207 h 98680"/>
                <a:gd name="connsiteX2" fmla="*/ 46000 w 61299"/>
                <a:gd name="connsiteY2" fmla="*/ 4473 h 98680"/>
                <a:gd name="connsiteX3" fmla="*/ 10447 w 61299"/>
                <a:gd name="connsiteY3" fmla="*/ 9707 h 98680"/>
                <a:gd name="connsiteX4" fmla="*/ 7379 w 61299"/>
                <a:gd name="connsiteY4" fmla="*/ 40929 h 98680"/>
                <a:gd name="connsiteX5" fmla="*/ 26148 w 61299"/>
                <a:gd name="connsiteY5" fmla="*/ 98680 h 9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299" h="98680">
                  <a:moveTo>
                    <a:pt x="26148" y="98680"/>
                  </a:moveTo>
                  <a:cubicBezTo>
                    <a:pt x="40766" y="84604"/>
                    <a:pt x="49971" y="55728"/>
                    <a:pt x="57911" y="40207"/>
                  </a:cubicBezTo>
                  <a:cubicBezTo>
                    <a:pt x="65311" y="25769"/>
                    <a:pt x="60257" y="13316"/>
                    <a:pt x="46000" y="4473"/>
                  </a:cubicBezTo>
                  <a:cubicBezTo>
                    <a:pt x="33908" y="-2926"/>
                    <a:pt x="20914" y="-1121"/>
                    <a:pt x="10447" y="9707"/>
                  </a:cubicBezTo>
                  <a:cubicBezTo>
                    <a:pt x="-2728" y="23423"/>
                    <a:pt x="-3089" y="28476"/>
                    <a:pt x="7379" y="40929"/>
                  </a:cubicBezTo>
                  <a:cubicBezTo>
                    <a:pt x="17124" y="52479"/>
                    <a:pt x="29035" y="80092"/>
                    <a:pt x="26148" y="98680"/>
                  </a:cubicBezTo>
                  <a:close/>
                </a:path>
              </a:pathLst>
            </a:custGeom>
            <a:solidFill>
              <a:srgbClr val="FFFFFF"/>
            </a:solidFill>
            <a:ln w="1804" cap="flat">
              <a:noFill/>
              <a:prstDash val="solid"/>
              <a:miter/>
            </a:ln>
          </p:spPr>
          <p:txBody>
            <a:bodyPr rtlCol="0" anchor="ctr"/>
            <a:lstStyle/>
            <a:p>
              <a:endParaRPr lang="en-US"/>
            </a:p>
          </p:txBody>
        </p:sp>
        <p:sp>
          <p:nvSpPr>
            <p:cNvPr id="19" name="Freeform 1092">
              <a:extLst>
                <a:ext uri="{FF2B5EF4-FFF2-40B4-BE49-F238E27FC236}">
                  <a16:creationId xmlns:a16="http://schemas.microsoft.com/office/drawing/2014/main" id="{CDDAF267-9AF7-1405-96D5-39FE047E84E4}"/>
                </a:ext>
              </a:extLst>
            </p:cNvPr>
            <p:cNvSpPr/>
            <p:nvPr/>
          </p:nvSpPr>
          <p:spPr>
            <a:xfrm>
              <a:off x="5692628" y="4048137"/>
              <a:ext cx="537762" cy="641366"/>
            </a:xfrm>
            <a:custGeom>
              <a:avLst/>
              <a:gdLst>
                <a:gd name="connsiteX0" fmla="*/ 16435 w 537762"/>
                <a:gd name="connsiteY0" fmla="*/ 520373 h 641366"/>
                <a:gd name="connsiteX1" fmla="*/ 57944 w 537762"/>
                <a:gd name="connsiteY1" fmla="*/ 525247 h 641366"/>
                <a:gd name="connsiteX2" fmla="*/ 137714 w 537762"/>
                <a:gd name="connsiteY2" fmla="*/ 509365 h 641366"/>
                <a:gd name="connsiteX3" fmla="*/ 189329 w 537762"/>
                <a:gd name="connsiteY3" fmla="*/ 467314 h 641366"/>
                <a:gd name="connsiteX4" fmla="*/ 213152 w 537762"/>
                <a:gd name="connsiteY4" fmla="*/ 401441 h 641366"/>
                <a:gd name="connsiteX5" fmla="*/ 239140 w 537762"/>
                <a:gd name="connsiteY5" fmla="*/ 383575 h 641366"/>
                <a:gd name="connsiteX6" fmla="*/ 263143 w 537762"/>
                <a:gd name="connsiteY6" fmla="*/ 399998 h 641366"/>
                <a:gd name="connsiteX7" fmla="*/ 277400 w 537762"/>
                <a:gd name="connsiteY7" fmla="*/ 448365 h 641366"/>
                <a:gd name="connsiteX8" fmla="*/ 285702 w 537762"/>
                <a:gd name="connsiteY8" fmla="*/ 599963 h 641366"/>
                <a:gd name="connsiteX9" fmla="*/ 326489 w 537762"/>
                <a:gd name="connsiteY9" fmla="*/ 641291 h 641366"/>
                <a:gd name="connsiteX10" fmla="*/ 349950 w 537762"/>
                <a:gd name="connsiteY10" fmla="*/ 614220 h 641366"/>
                <a:gd name="connsiteX11" fmla="*/ 349950 w 537762"/>
                <a:gd name="connsiteY11" fmla="*/ 484820 h 641366"/>
                <a:gd name="connsiteX12" fmla="*/ 341468 w 537762"/>
                <a:gd name="connsiteY12" fmla="*/ 282690 h 641366"/>
                <a:gd name="connsiteX13" fmla="*/ 382255 w 537762"/>
                <a:gd name="connsiteY13" fmla="*/ 197326 h 641366"/>
                <a:gd name="connsiteX14" fmla="*/ 505699 w 537762"/>
                <a:gd name="connsiteY14" fmla="*/ 78754 h 641366"/>
                <a:gd name="connsiteX15" fmla="*/ 534936 w 537762"/>
                <a:gd name="connsiteY15" fmla="*/ 34358 h 641366"/>
                <a:gd name="connsiteX16" fmla="*/ 528078 w 537762"/>
                <a:gd name="connsiteY16" fmla="*/ 3858 h 641366"/>
                <a:gd name="connsiteX17" fmla="*/ 499744 w 537762"/>
                <a:gd name="connsiteY17" fmla="*/ 7106 h 641366"/>
                <a:gd name="connsiteX18" fmla="*/ 482960 w 537762"/>
                <a:gd name="connsiteY18" fmla="*/ 22086 h 641366"/>
                <a:gd name="connsiteX19" fmla="*/ 411311 w 537762"/>
                <a:gd name="connsiteY19" fmla="*/ 89222 h 641366"/>
                <a:gd name="connsiteX20" fmla="*/ 354282 w 537762"/>
                <a:gd name="connsiteY20" fmla="*/ 104021 h 641366"/>
                <a:gd name="connsiteX21" fmla="*/ 320894 w 537762"/>
                <a:gd name="connsiteY21" fmla="*/ 106367 h 641366"/>
                <a:gd name="connsiteX22" fmla="*/ 244373 w 537762"/>
                <a:gd name="connsiteY22" fmla="*/ 95899 h 641366"/>
                <a:gd name="connsiteX23" fmla="*/ 221814 w 537762"/>
                <a:gd name="connsiteY23" fmla="*/ 138311 h 641366"/>
                <a:gd name="connsiteX24" fmla="*/ 214776 w 537762"/>
                <a:gd name="connsiteY24" fmla="*/ 153651 h 641366"/>
                <a:gd name="connsiteX25" fmla="*/ 164243 w 537762"/>
                <a:gd name="connsiteY25" fmla="*/ 269696 h 641366"/>
                <a:gd name="connsiteX26" fmla="*/ 130134 w 537762"/>
                <a:gd name="connsiteY26" fmla="*/ 388267 h 641366"/>
                <a:gd name="connsiteX27" fmla="*/ 80142 w 537762"/>
                <a:gd name="connsiteY27" fmla="*/ 455042 h 641366"/>
                <a:gd name="connsiteX28" fmla="*/ 50906 w 537762"/>
                <a:gd name="connsiteY28" fmla="*/ 464968 h 641366"/>
                <a:gd name="connsiteX29" fmla="*/ 16074 w 537762"/>
                <a:gd name="connsiteY29" fmla="*/ 475797 h 641366"/>
                <a:gd name="connsiteX30" fmla="*/ 12 w 537762"/>
                <a:gd name="connsiteY30" fmla="*/ 499800 h 641366"/>
                <a:gd name="connsiteX31" fmla="*/ 16435 w 537762"/>
                <a:gd name="connsiteY31" fmla="*/ 520373 h 641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37762" h="641366">
                  <a:moveTo>
                    <a:pt x="16435" y="520373"/>
                  </a:moveTo>
                  <a:cubicBezTo>
                    <a:pt x="29790" y="525788"/>
                    <a:pt x="43867" y="526149"/>
                    <a:pt x="57944" y="525247"/>
                  </a:cubicBezTo>
                  <a:cubicBezTo>
                    <a:pt x="85196" y="523442"/>
                    <a:pt x="111184" y="514779"/>
                    <a:pt x="137714" y="509365"/>
                  </a:cubicBezTo>
                  <a:cubicBezTo>
                    <a:pt x="163702" y="504131"/>
                    <a:pt x="178862" y="490234"/>
                    <a:pt x="189329" y="467314"/>
                  </a:cubicBezTo>
                  <a:cubicBezTo>
                    <a:pt x="199255" y="446018"/>
                    <a:pt x="204489" y="423098"/>
                    <a:pt x="213152" y="401441"/>
                  </a:cubicBezTo>
                  <a:cubicBezTo>
                    <a:pt x="217844" y="389530"/>
                    <a:pt x="226687" y="383575"/>
                    <a:pt x="239140" y="383575"/>
                  </a:cubicBezTo>
                  <a:cubicBezTo>
                    <a:pt x="250510" y="383575"/>
                    <a:pt x="258631" y="389711"/>
                    <a:pt x="263143" y="399998"/>
                  </a:cubicBezTo>
                  <a:cubicBezTo>
                    <a:pt x="269820" y="415519"/>
                    <a:pt x="275415" y="431220"/>
                    <a:pt x="277400" y="448365"/>
                  </a:cubicBezTo>
                  <a:cubicBezTo>
                    <a:pt x="283175" y="498717"/>
                    <a:pt x="282273" y="549430"/>
                    <a:pt x="285702" y="599963"/>
                  </a:cubicBezTo>
                  <a:cubicBezTo>
                    <a:pt x="287868" y="631545"/>
                    <a:pt x="295808" y="639847"/>
                    <a:pt x="326489" y="641291"/>
                  </a:cubicBezTo>
                  <a:cubicBezTo>
                    <a:pt x="342912" y="642193"/>
                    <a:pt x="350131" y="635155"/>
                    <a:pt x="349950" y="614220"/>
                  </a:cubicBezTo>
                  <a:cubicBezTo>
                    <a:pt x="349590" y="571087"/>
                    <a:pt x="350492" y="527954"/>
                    <a:pt x="349950" y="484820"/>
                  </a:cubicBezTo>
                  <a:cubicBezTo>
                    <a:pt x="349048" y="417323"/>
                    <a:pt x="346341" y="349826"/>
                    <a:pt x="341468" y="282690"/>
                  </a:cubicBezTo>
                  <a:cubicBezTo>
                    <a:pt x="338761" y="244790"/>
                    <a:pt x="353921" y="220787"/>
                    <a:pt x="382255" y="197326"/>
                  </a:cubicBezTo>
                  <a:cubicBezTo>
                    <a:pt x="426111" y="160870"/>
                    <a:pt x="467980" y="121888"/>
                    <a:pt x="505699" y="78754"/>
                  </a:cubicBezTo>
                  <a:cubicBezTo>
                    <a:pt x="517611" y="65219"/>
                    <a:pt x="527717" y="50601"/>
                    <a:pt x="534936" y="34358"/>
                  </a:cubicBezTo>
                  <a:cubicBezTo>
                    <a:pt x="539809" y="23530"/>
                    <a:pt x="538907" y="11618"/>
                    <a:pt x="528078" y="3858"/>
                  </a:cubicBezTo>
                  <a:cubicBezTo>
                    <a:pt x="518152" y="-3361"/>
                    <a:pt x="508406" y="609"/>
                    <a:pt x="499744" y="7106"/>
                  </a:cubicBezTo>
                  <a:cubicBezTo>
                    <a:pt x="493788" y="11618"/>
                    <a:pt x="488193" y="16672"/>
                    <a:pt x="482960" y="22086"/>
                  </a:cubicBezTo>
                  <a:cubicBezTo>
                    <a:pt x="460039" y="45547"/>
                    <a:pt x="436217" y="67926"/>
                    <a:pt x="411311" y="89222"/>
                  </a:cubicBezTo>
                  <a:cubicBezTo>
                    <a:pt x="394708" y="103479"/>
                    <a:pt x="376119" y="110518"/>
                    <a:pt x="354282" y="104021"/>
                  </a:cubicBezTo>
                  <a:cubicBezTo>
                    <a:pt x="343273" y="100772"/>
                    <a:pt x="332084" y="104562"/>
                    <a:pt x="320894" y="106367"/>
                  </a:cubicBezTo>
                  <a:cubicBezTo>
                    <a:pt x="307900" y="108352"/>
                    <a:pt x="254661" y="103841"/>
                    <a:pt x="244373" y="95899"/>
                  </a:cubicBezTo>
                  <a:cubicBezTo>
                    <a:pt x="234809" y="105645"/>
                    <a:pt x="229033" y="126219"/>
                    <a:pt x="221814" y="138311"/>
                  </a:cubicBezTo>
                  <a:cubicBezTo>
                    <a:pt x="218927" y="143183"/>
                    <a:pt x="216941" y="148417"/>
                    <a:pt x="214776" y="153651"/>
                  </a:cubicBezTo>
                  <a:cubicBezTo>
                    <a:pt x="197811" y="192273"/>
                    <a:pt x="180305" y="230713"/>
                    <a:pt x="164243" y="269696"/>
                  </a:cubicBezTo>
                  <a:cubicBezTo>
                    <a:pt x="148542" y="307956"/>
                    <a:pt x="132660" y="346939"/>
                    <a:pt x="130134" y="388267"/>
                  </a:cubicBezTo>
                  <a:cubicBezTo>
                    <a:pt x="127968" y="423640"/>
                    <a:pt x="110101" y="442770"/>
                    <a:pt x="80142" y="455042"/>
                  </a:cubicBezTo>
                  <a:cubicBezTo>
                    <a:pt x="70577" y="459012"/>
                    <a:pt x="60651" y="461900"/>
                    <a:pt x="50906" y="464968"/>
                  </a:cubicBezTo>
                  <a:cubicBezTo>
                    <a:pt x="39355" y="468758"/>
                    <a:pt x="27444" y="471826"/>
                    <a:pt x="16074" y="475797"/>
                  </a:cubicBezTo>
                  <a:cubicBezTo>
                    <a:pt x="4885" y="479587"/>
                    <a:pt x="12" y="488971"/>
                    <a:pt x="12" y="499800"/>
                  </a:cubicBezTo>
                  <a:cubicBezTo>
                    <a:pt x="-349" y="510267"/>
                    <a:pt x="7412" y="516584"/>
                    <a:pt x="16435" y="520373"/>
                  </a:cubicBezTo>
                  <a:close/>
                </a:path>
              </a:pathLst>
            </a:custGeom>
            <a:solidFill>
              <a:srgbClr val="FFFFFF"/>
            </a:solidFill>
            <a:ln w="1804" cap="flat">
              <a:noFill/>
              <a:prstDash val="solid"/>
              <a:miter/>
            </a:ln>
          </p:spPr>
          <p:txBody>
            <a:bodyPr rtlCol="0" anchor="ctr"/>
            <a:lstStyle/>
            <a:p>
              <a:endParaRPr lang="en-US"/>
            </a:p>
          </p:txBody>
        </p:sp>
        <p:sp>
          <p:nvSpPr>
            <p:cNvPr id="20" name="Freeform 1093">
              <a:extLst>
                <a:ext uri="{FF2B5EF4-FFF2-40B4-BE49-F238E27FC236}">
                  <a16:creationId xmlns:a16="http://schemas.microsoft.com/office/drawing/2014/main" id="{DD913FD7-91C4-0D08-0F9C-FAD609C80377}"/>
                </a:ext>
              </a:extLst>
            </p:cNvPr>
            <p:cNvSpPr/>
            <p:nvPr/>
          </p:nvSpPr>
          <p:spPr>
            <a:xfrm>
              <a:off x="5888876" y="3960216"/>
              <a:ext cx="181872" cy="178671"/>
            </a:xfrm>
            <a:custGeom>
              <a:avLst/>
              <a:gdLst>
                <a:gd name="connsiteX0" fmla="*/ 181857 w 181872"/>
                <a:gd name="connsiteY0" fmla="*/ 81673 h 178671"/>
                <a:gd name="connsiteX1" fmla="*/ 143055 w 181872"/>
                <a:gd name="connsiteY1" fmla="*/ 15078 h 178671"/>
                <a:gd name="connsiteX2" fmla="*/ 24303 w 181872"/>
                <a:gd name="connsiteY2" fmla="*/ 27350 h 178671"/>
                <a:gd name="connsiteX3" fmla="*/ 11670 w 181872"/>
                <a:gd name="connsiteY3" fmla="*/ 130762 h 178671"/>
                <a:gd name="connsiteX4" fmla="*/ 93064 w 181872"/>
                <a:gd name="connsiteY4" fmla="*/ 178406 h 178671"/>
                <a:gd name="connsiteX5" fmla="*/ 181857 w 181872"/>
                <a:gd name="connsiteY5" fmla="*/ 81673 h 17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872" h="178671">
                  <a:moveTo>
                    <a:pt x="181857" y="81673"/>
                  </a:moveTo>
                  <a:cubicBezTo>
                    <a:pt x="182037" y="62723"/>
                    <a:pt x="171750" y="35832"/>
                    <a:pt x="143055" y="15078"/>
                  </a:cubicBezTo>
                  <a:cubicBezTo>
                    <a:pt x="110750" y="-8384"/>
                    <a:pt x="59856" y="-4594"/>
                    <a:pt x="24303" y="27350"/>
                  </a:cubicBezTo>
                  <a:cubicBezTo>
                    <a:pt x="-2948" y="51714"/>
                    <a:pt x="-7460" y="98276"/>
                    <a:pt x="11670" y="130762"/>
                  </a:cubicBezTo>
                  <a:cubicBezTo>
                    <a:pt x="30078" y="161984"/>
                    <a:pt x="58954" y="176241"/>
                    <a:pt x="93064" y="178406"/>
                  </a:cubicBezTo>
                  <a:cubicBezTo>
                    <a:pt x="144318" y="181655"/>
                    <a:pt x="182759" y="155306"/>
                    <a:pt x="181857" y="81673"/>
                  </a:cubicBezTo>
                  <a:close/>
                </a:path>
              </a:pathLst>
            </a:custGeom>
            <a:solidFill>
              <a:srgbClr val="FFFFFF"/>
            </a:solidFill>
            <a:ln w="1804" cap="flat">
              <a:noFill/>
              <a:prstDash val="solid"/>
              <a:miter/>
            </a:ln>
          </p:spPr>
          <p:txBody>
            <a:bodyPr rtlCol="0" anchor="ctr"/>
            <a:lstStyle/>
            <a:p>
              <a:endParaRPr lang="en-US"/>
            </a:p>
          </p:txBody>
        </p:sp>
        <p:sp>
          <p:nvSpPr>
            <p:cNvPr id="21" name="Freeform 1094">
              <a:extLst>
                <a:ext uri="{FF2B5EF4-FFF2-40B4-BE49-F238E27FC236}">
                  <a16:creationId xmlns:a16="http://schemas.microsoft.com/office/drawing/2014/main" id="{BFE56E8D-D9DF-76AA-2352-0512FBD8D29C}"/>
                </a:ext>
              </a:extLst>
            </p:cNvPr>
            <p:cNvSpPr/>
            <p:nvPr/>
          </p:nvSpPr>
          <p:spPr>
            <a:xfrm>
              <a:off x="6018333" y="3386579"/>
              <a:ext cx="912735" cy="445501"/>
            </a:xfrm>
            <a:custGeom>
              <a:avLst/>
              <a:gdLst>
                <a:gd name="connsiteX0" fmla="*/ 392774 w 912735"/>
                <a:gd name="connsiteY0" fmla="*/ 406617 h 445501"/>
                <a:gd name="connsiteX1" fmla="*/ 611869 w 912735"/>
                <a:gd name="connsiteY1" fmla="*/ 402466 h 445501"/>
                <a:gd name="connsiteX2" fmla="*/ 765271 w 912735"/>
                <a:gd name="connsiteY2" fmla="*/ 305551 h 445501"/>
                <a:gd name="connsiteX3" fmla="*/ 800644 w 912735"/>
                <a:gd name="connsiteY3" fmla="*/ 295625 h 445501"/>
                <a:gd name="connsiteX4" fmla="*/ 847567 w 912735"/>
                <a:gd name="connsiteY4" fmla="*/ 304829 h 445501"/>
                <a:gd name="connsiteX5" fmla="*/ 912357 w 912735"/>
                <a:gd name="connsiteY5" fmla="*/ 258628 h 445501"/>
                <a:gd name="connsiteX6" fmla="*/ 892324 w 912735"/>
                <a:gd name="connsiteY6" fmla="*/ 217480 h 445501"/>
                <a:gd name="connsiteX7" fmla="*/ 822662 w 912735"/>
                <a:gd name="connsiteY7" fmla="*/ 199613 h 445501"/>
                <a:gd name="connsiteX8" fmla="*/ 723041 w 912735"/>
                <a:gd name="connsiteY8" fmla="*/ 221450 h 445501"/>
                <a:gd name="connsiteX9" fmla="*/ 683156 w 912735"/>
                <a:gd name="connsiteY9" fmla="*/ 252672 h 445501"/>
                <a:gd name="connsiteX10" fmla="*/ 612952 w 912735"/>
                <a:gd name="connsiteY10" fmla="*/ 279022 h 445501"/>
                <a:gd name="connsiteX11" fmla="*/ 664567 w 912735"/>
                <a:gd name="connsiteY11" fmla="*/ 207374 h 445501"/>
                <a:gd name="connsiteX12" fmla="*/ 734591 w 912735"/>
                <a:gd name="connsiteY12" fmla="*/ 166947 h 445501"/>
                <a:gd name="connsiteX13" fmla="*/ 795049 w 912735"/>
                <a:gd name="connsiteY13" fmla="*/ 154495 h 445501"/>
                <a:gd name="connsiteX14" fmla="*/ 814541 w 912735"/>
                <a:gd name="connsiteY14" fmla="*/ 91149 h 445501"/>
                <a:gd name="connsiteX15" fmla="*/ 788191 w 912735"/>
                <a:gd name="connsiteY15" fmla="*/ 77433 h 445501"/>
                <a:gd name="connsiteX16" fmla="*/ 675937 w 912735"/>
                <a:gd name="connsiteY16" fmla="*/ 99811 h 445501"/>
                <a:gd name="connsiteX17" fmla="*/ 592197 w 912735"/>
                <a:gd name="connsiteY17" fmla="*/ 157743 h 445501"/>
                <a:gd name="connsiteX18" fmla="*/ 529934 w 912735"/>
                <a:gd name="connsiteY18" fmla="*/ 218022 h 445501"/>
                <a:gd name="connsiteX19" fmla="*/ 419845 w 912735"/>
                <a:gd name="connsiteY19" fmla="*/ 191672 h 445501"/>
                <a:gd name="connsiteX20" fmla="*/ 333037 w 912735"/>
                <a:gd name="connsiteY20" fmla="*/ 41699 h 445501"/>
                <a:gd name="connsiteX21" fmla="*/ 270232 w 912735"/>
                <a:gd name="connsiteY21" fmla="*/ 9 h 445501"/>
                <a:gd name="connsiteX22" fmla="*/ 233957 w 912735"/>
                <a:gd name="connsiteY22" fmla="*/ 16071 h 445501"/>
                <a:gd name="connsiteX23" fmla="*/ 242619 w 912735"/>
                <a:gd name="connsiteY23" fmla="*/ 49098 h 445501"/>
                <a:gd name="connsiteX24" fmla="*/ 273120 w 912735"/>
                <a:gd name="connsiteY24" fmla="*/ 92953 h 445501"/>
                <a:gd name="connsiteX25" fmla="*/ 270773 w 912735"/>
                <a:gd name="connsiteY25" fmla="*/ 112986 h 445501"/>
                <a:gd name="connsiteX26" fmla="*/ 206886 w 912735"/>
                <a:gd name="connsiteY26" fmla="*/ 184995 h 445501"/>
                <a:gd name="connsiteX27" fmla="*/ 226016 w 912735"/>
                <a:gd name="connsiteY27" fmla="*/ 281187 h 445501"/>
                <a:gd name="connsiteX28" fmla="*/ 237927 w 912735"/>
                <a:gd name="connsiteY28" fmla="*/ 301039 h 445501"/>
                <a:gd name="connsiteX29" fmla="*/ 124048 w 912735"/>
                <a:gd name="connsiteY29" fmla="*/ 340202 h 445501"/>
                <a:gd name="connsiteX30" fmla="*/ 40489 w 912735"/>
                <a:gd name="connsiteY30" fmla="*/ 350489 h 445501"/>
                <a:gd name="connsiteX31" fmla="*/ 424 w 912735"/>
                <a:gd name="connsiteY31" fmla="*/ 386945 h 445501"/>
                <a:gd name="connsiteX32" fmla="*/ 30743 w 912735"/>
                <a:gd name="connsiteY32" fmla="*/ 431883 h 445501"/>
                <a:gd name="connsiteX33" fmla="*/ 132711 w 912735"/>
                <a:gd name="connsiteY33" fmla="*/ 440365 h 445501"/>
                <a:gd name="connsiteX34" fmla="*/ 240995 w 912735"/>
                <a:gd name="connsiteY34" fmla="*/ 411309 h 445501"/>
                <a:gd name="connsiteX35" fmla="*/ 345489 w 912735"/>
                <a:gd name="connsiteY35" fmla="*/ 401924 h 445501"/>
                <a:gd name="connsiteX36" fmla="*/ 392774 w 912735"/>
                <a:gd name="connsiteY36" fmla="*/ 406617 h 445501"/>
                <a:gd name="connsiteX37" fmla="*/ 253448 w 912735"/>
                <a:gd name="connsiteY37" fmla="*/ 41157 h 445501"/>
                <a:gd name="connsiteX38" fmla="*/ 265359 w 912735"/>
                <a:gd name="connsiteY38" fmla="*/ 14267 h 445501"/>
                <a:gd name="connsiteX39" fmla="*/ 297664 w 912735"/>
                <a:gd name="connsiteY39" fmla="*/ 23832 h 445501"/>
                <a:gd name="connsiteX40" fmla="*/ 367688 w 912735"/>
                <a:gd name="connsiteY40" fmla="*/ 121107 h 445501"/>
                <a:gd name="connsiteX41" fmla="*/ 304161 w 912735"/>
                <a:gd name="connsiteY41" fmla="*/ 107391 h 445501"/>
                <a:gd name="connsiteX42" fmla="*/ 290986 w 912735"/>
                <a:gd name="connsiteY42" fmla="*/ 96563 h 445501"/>
                <a:gd name="connsiteX43" fmla="*/ 253448 w 912735"/>
                <a:gd name="connsiteY43" fmla="*/ 41157 h 445501"/>
                <a:gd name="connsiteX44" fmla="*/ 277451 w 912735"/>
                <a:gd name="connsiteY44" fmla="*/ 125619 h 445501"/>
                <a:gd name="connsiteX45" fmla="*/ 401617 w 912735"/>
                <a:gd name="connsiteY45" fmla="*/ 196726 h 445501"/>
                <a:gd name="connsiteX46" fmla="*/ 325096 w 912735"/>
                <a:gd name="connsiteY46" fmla="*/ 306273 h 445501"/>
                <a:gd name="connsiteX47" fmla="*/ 249477 w 912735"/>
                <a:gd name="connsiteY47" fmla="*/ 285338 h 445501"/>
                <a:gd name="connsiteX48" fmla="*/ 277451 w 912735"/>
                <a:gd name="connsiteY48" fmla="*/ 125619 h 445501"/>
                <a:gd name="connsiteX49" fmla="*/ 218977 w 912735"/>
                <a:gd name="connsiteY49" fmla="*/ 403549 h 445501"/>
                <a:gd name="connsiteX50" fmla="*/ 61604 w 912735"/>
                <a:gd name="connsiteY50" fmla="*/ 425927 h 445501"/>
                <a:gd name="connsiteX51" fmla="*/ 30202 w 912735"/>
                <a:gd name="connsiteY51" fmla="*/ 415099 h 445501"/>
                <a:gd name="connsiteX52" fmla="*/ 32909 w 912735"/>
                <a:gd name="connsiteY52" fmla="*/ 370161 h 445501"/>
                <a:gd name="connsiteX53" fmla="*/ 73515 w 912735"/>
                <a:gd name="connsiteY53" fmla="*/ 360415 h 445501"/>
                <a:gd name="connsiteX54" fmla="*/ 205983 w 912735"/>
                <a:gd name="connsiteY54" fmla="*/ 326667 h 445501"/>
                <a:gd name="connsiteX55" fmla="*/ 254170 w 912735"/>
                <a:gd name="connsiteY55" fmla="*/ 311868 h 445501"/>
                <a:gd name="connsiteX56" fmla="*/ 276007 w 912735"/>
                <a:gd name="connsiteY56" fmla="*/ 314755 h 445501"/>
                <a:gd name="connsiteX57" fmla="*/ 399993 w 912735"/>
                <a:gd name="connsiteY57" fmla="*/ 264764 h 445501"/>
                <a:gd name="connsiteX58" fmla="*/ 415513 w 912735"/>
                <a:gd name="connsiteY58" fmla="*/ 223797 h 445501"/>
                <a:gd name="connsiteX59" fmla="*/ 551951 w 912735"/>
                <a:gd name="connsiteY59" fmla="*/ 218202 h 445501"/>
                <a:gd name="connsiteX60" fmla="*/ 600679 w 912735"/>
                <a:gd name="connsiteY60" fmla="*/ 167669 h 445501"/>
                <a:gd name="connsiteX61" fmla="*/ 683697 w 912735"/>
                <a:gd name="connsiteY61" fmla="*/ 113347 h 445501"/>
                <a:gd name="connsiteX62" fmla="*/ 777002 w 912735"/>
                <a:gd name="connsiteY62" fmla="*/ 94216 h 445501"/>
                <a:gd name="connsiteX63" fmla="*/ 800824 w 912735"/>
                <a:gd name="connsiteY63" fmla="*/ 100353 h 445501"/>
                <a:gd name="connsiteX64" fmla="*/ 796854 w 912735"/>
                <a:gd name="connsiteY64" fmla="*/ 138252 h 445501"/>
                <a:gd name="connsiteX65" fmla="*/ 772671 w 912735"/>
                <a:gd name="connsiteY65" fmla="*/ 145110 h 445501"/>
                <a:gd name="connsiteX66" fmla="*/ 714378 w 912735"/>
                <a:gd name="connsiteY66" fmla="*/ 155217 h 445501"/>
                <a:gd name="connsiteX67" fmla="*/ 662762 w 912735"/>
                <a:gd name="connsiteY67" fmla="*/ 186258 h 445501"/>
                <a:gd name="connsiteX68" fmla="*/ 582993 w 912735"/>
                <a:gd name="connsiteY68" fmla="*/ 296167 h 445501"/>
                <a:gd name="connsiteX69" fmla="*/ 659333 w 912735"/>
                <a:gd name="connsiteY69" fmla="*/ 282090 h 445501"/>
                <a:gd name="connsiteX70" fmla="*/ 727191 w 912735"/>
                <a:gd name="connsiteY70" fmla="*/ 237513 h 445501"/>
                <a:gd name="connsiteX71" fmla="*/ 824106 w 912735"/>
                <a:gd name="connsiteY71" fmla="*/ 212968 h 445501"/>
                <a:gd name="connsiteX72" fmla="*/ 885286 w 912735"/>
                <a:gd name="connsiteY72" fmla="*/ 232279 h 445501"/>
                <a:gd name="connsiteX73" fmla="*/ 879150 w 912735"/>
                <a:gd name="connsiteY73" fmla="*/ 291474 h 445501"/>
                <a:gd name="connsiteX74" fmla="*/ 837822 w 912735"/>
                <a:gd name="connsiteY74" fmla="*/ 292377 h 445501"/>
                <a:gd name="connsiteX75" fmla="*/ 803171 w 912735"/>
                <a:gd name="connsiteY75" fmla="*/ 281007 h 445501"/>
                <a:gd name="connsiteX76" fmla="*/ 757691 w 912735"/>
                <a:gd name="connsiteY76" fmla="*/ 291294 h 445501"/>
                <a:gd name="connsiteX77" fmla="*/ 636774 w 912735"/>
                <a:gd name="connsiteY77" fmla="*/ 377199 h 445501"/>
                <a:gd name="connsiteX78" fmla="*/ 558268 w 912735"/>
                <a:gd name="connsiteY78" fmla="*/ 395066 h 445501"/>
                <a:gd name="connsiteX79" fmla="*/ 362273 w 912735"/>
                <a:gd name="connsiteY79" fmla="*/ 388749 h 445501"/>
                <a:gd name="connsiteX80" fmla="*/ 218977 w 912735"/>
                <a:gd name="connsiteY80" fmla="*/ 403549 h 44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912735" h="445501">
                  <a:moveTo>
                    <a:pt x="392774" y="406617"/>
                  </a:moveTo>
                  <a:cubicBezTo>
                    <a:pt x="430132" y="407699"/>
                    <a:pt x="585158" y="412211"/>
                    <a:pt x="611869" y="402466"/>
                  </a:cubicBezTo>
                  <a:cubicBezTo>
                    <a:pt x="676298" y="379004"/>
                    <a:pt x="715099" y="354459"/>
                    <a:pt x="765271" y="305551"/>
                  </a:cubicBezTo>
                  <a:cubicBezTo>
                    <a:pt x="775558" y="295625"/>
                    <a:pt x="786026" y="291294"/>
                    <a:pt x="800644" y="295625"/>
                  </a:cubicBezTo>
                  <a:cubicBezTo>
                    <a:pt x="815804" y="300137"/>
                    <a:pt x="832046" y="301220"/>
                    <a:pt x="847567" y="304829"/>
                  </a:cubicBezTo>
                  <a:cubicBezTo>
                    <a:pt x="895393" y="315658"/>
                    <a:pt x="909289" y="292377"/>
                    <a:pt x="912357" y="258628"/>
                  </a:cubicBezTo>
                  <a:cubicBezTo>
                    <a:pt x="914162" y="238956"/>
                    <a:pt x="909831" y="225241"/>
                    <a:pt x="892324" y="217480"/>
                  </a:cubicBezTo>
                  <a:cubicBezTo>
                    <a:pt x="869946" y="207734"/>
                    <a:pt x="846845" y="203584"/>
                    <a:pt x="822662" y="199613"/>
                  </a:cubicBezTo>
                  <a:cubicBezTo>
                    <a:pt x="785484" y="193297"/>
                    <a:pt x="752277" y="197086"/>
                    <a:pt x="723041" y="221450"/>
                  </a:cubicBezTo>
                  <a:cubicBezTo>
                    <a:pt x="710046" y="232279"/>
                    <a:pt x="696872" y="242746"/>
                    <a:pt x="683156" y="252672"/>
                  </a:cubicBezTo>
                  <a:cubicBezTo>
                    <a:pt x="664928" y="265666"/>
                    <a:pt x="638579" y="273247"/>
                    <a:pt x="612952" y="279022"/>
                  </a:cubicBezTo>
                  <a:cubicBezTo>
                    <a:pt x="630999" y="248341"/>
                    <a:pt x="651212" y="229572"/>
                    <a:pt x="664567" y="207374"/>
                  </a:cubicBezTo>
                  <a:cubicBezTo>
                    <a:pt x="680088" y="181205"/>
                    <a:pt x="704632" y="170015"/>
                    <a:pt x="734591" y="166947"/>
                  </a:cubicBezTo>
                  <a:cubicBezTo>
                    <a:pt x="754984" y="164782"/>
                    <a:pt x="775378" y="160270"/>
                    <a:pt x="795049" y="154495"/>
                  </a:cubicBezTo>
                  <a:cubicBezTo>
                    <a:pt x="827354" y="145110"/>
                    <a:pt x="835475" y="117137"/>
                    <a:pt x="814541" y="91149"/>
                  </a:cubicBezTo>
                  <a:cubicBezTo>
                    <a:pt x="807863" y="82847"/>
                    <a:pt x="799561" y="77252"/>
                    <a:pt x="788191" y="77433"/>
                  </a:cubicBezTo>
                  <a:cubicBezTo>
                    <a:pt x="775197" y="77433"/>
                    <a:pt x="700120" y="92231"/>
                    <a:pt x="675937" y="99811"/>
                  </a:cubicBezTo>
                  <a:cubicBezTo>
                    <a:pt x="642188" y="110279"/>
                    <a:pt x="613493" y="127604"/>
                    <a:pt x="592197" y="157743"/>
                  </a:cubicBezTo>
                  <a:cubicBezTo>
                    <a:pt x="575593" y="181385"/>
                    <a:pt x="554658" y="202501"/>
                    <a:pt x="529934" y="218022"/>
                  </a:cubicBezTo>
                  <a:cubicBezTo>
                    <a:pt x="484815" y="246717"/>
                    <a:pt x="438072" y="238595"/>
                    <a:pt x="419845" y="191672"/>
                  </a:cubicBezTo>
                  <a:cubicBezTo>
                    <a:pt x="398368" y="136808"/>
                    <a:pt x="368590" y="87719"/>
                    <a:pt x="333037" y="41699"/>
                  </a:cubicBezTo>
                  <a:cubicBezTo>
                    <a:pt x="317155" y="21125"/>
                    <a:pt x="300912" y="190"/>
                    <a:pt x="270232" y="9"/>
                  </a:cubicBezTo>
                  <a:cubicBezTo>
                    <a:pt x="254891" y="-171"/>
                    <a:pt x="241717" y="2175"/>
                    <a:pt x="233957" y="16071"/>
                  </a:cubicBezTo>
                  <a:cubicBezTo>
                    <a:pt x="226738" y="29066"/>
                    <a:pt x="235220" y="38992"/>
                    <a:pt x="242619" y="49098"/>
                  </a:cubicBezTo>
                  <a:cubicBezTo>
                    <a:pt x="253087" y="63356"/>
                    <a:pt x="263193" y="78154"/>
                    <a:pt x="273120" y="92953"/>
                  </a:cubicBezTo>
                  <a:cubicBezTo>
                    <a:pt x="280338" y="103782"/>
                    <a:pt x="284309" y="108654"/>
                    <a:pt x="270773" y="112986"/>
                  </a:cubicBezTo>
                  <a:cubicBezTo>
                    <a:pt x="257959" y="117137"/>
                    <a:pt x="226196" y="125078"/>
                    <a:pt x="206886" y="184995"/>
                  </a:cubicBezTo>
                  <a:cubicBezTo>
                    <a:pt x="195516" y="219104"/>
                    <a:pt x="205622" y="253033"/>
                    <a:pt x="226016" y="281187"/>
                  </a:cubicBezTo>
                  <a:cubicBezTo>
                    <a:pt x="229806" y="286421"/>
                    <a:pt x="235942" y="290030"/>
                    <a:pt x="237927" y="301039"/>
                  </a:cubicBezTo>
                  <a:cubicBezTo>
                    <a:pt x="200749" y="316741"/>
                    <a:pt x="163211" y="330637"/>
                    <a:pt x="124048" y="340202"/>
                  </a:cubicBezTo>
                  <a:cubicBezTo>
                    <a:pt x="96436" y="346880"/>
                    <a:pt x="68282" y="346699"/>
                    <a:pt x="40489" y="350489"/>
                  </a:cubicBezTo>
                  <a:cubicBezTo>
                    <a:pt x="16847" y="353738"/>
                    <a:pt x="3131" y="366732"/>
                    <a:pt x="424" y="386945"/>
                  </a:cubicBezTo>
                  <a:cubicBezTo>
                    <a:pt x="-2284" y="406977"/>
                    <a:pt x="8003" y="421776"/>
                    <a:pt x="30743" y="431883"/>
                  </a:cubicBezTo>
                  <a:cubicBezTo>
                    <a:pt x="63770" y="446501"/>
                    <a:pt x="99865" y="449389"/>
                    <a:pt x="132711" y="440365"/>
                  </a:cubicBezTo>
                  <a:cubicBezTo>
                    <a:pt x="168625" y="430439"/>
                    <a:pt x="205803" y="424844"/>
                    <a:pt x="240995" y="411309"/>
                  </a:cubicBezTo>
                  <a:cubicBezTo>
                    <a:pt x="274383" y="398675"/>
                    <a:pt x="303078" y="397412"/>
                    <a:pt x="345489" y="401924"/>
                  </a:cubicBezTo>
                  <a:cubicBezTo>
                    <a:pt x="361010" y="403549"/>
                    <a:pt x="376892" y="406075"/>
                    <a:pt x="392774" y="406617"/>
                  </a:cubicBezTo>
                  <a:close/>
                  <a:moveTo>
                    <a:pt x="253448" y="41157"/>
                  </a:moveTo>
                  <a:cubicBezTo>
                    <a:pt x="244785" y="27802"/>
                    <a:pt x="249838" y="18418"/>
                    <a:pt x="265359" y="14267"/>
                  </a:cubicBezTo>
                  <a:cubicBezTo>
                    <a:pt x="277992" y="11018"/>
                    <a:pt x="289182" y="14086"/>
                    <a:pt x="297664" y="23832"/>
                  </a:cubicBezTo>
                  <a:cubicBezTo>
                    <a:pt x="322389" y="52708"/>
                    <a:pt x="346392" y="82305"/>
                    <a:pt x="367688" y="121107"/>
                  </a:cubicBezTo>
                  <a:cubicBezTo>
                    <a:pt x="342060" y="114610"/>
                    <a:pt x="324194" y="107030"/>
                    <a:pt x="304161" y="107391"/>
                  </a:cubicBezTo>
                  <a:cubicBezTo>
                    <a:pt x="297664" y="107572"/>
                    <a:pt x="294235" y="101435"/>
                    <a:pt x="290986" y="96563"/>
                  </a:cubicBezTo>
                  <a:cubicBezTo>
                    <a:pt x="278534" y="78154"/>
                    <a:pt x="265540" y="59926"/>
                    <a:pt x="253448" y="41157"/>
                  </a:cubicBezTo>
                  <a:close/>
                  <a:moveTo>
                    <a:pt x="277451" y="125619"/>
                  </a:moveTo>
                  <a:cubicBezTo>
                    <a:pt x="318238" y="113347"/>
                    <a:pt x="401797" y="134101"/>
                    <a:pt x="401617" y="196726"/>
                  </a:cubicBezTo>
                  <a:cubicBezTo>
                    <a:pt x="405226" y="256643"/>
                    <a:pt x="376170" y="293640"/>
                    <a:pt x="325096" y="306273"/>
                  </a:cubicBezTo>
                  <a:cubicBezTo>
                    <a:pt x="296942" y="313131"/>
                    <a:pt x="270232" y="303205"/>
                    <a:pt x="249477" y="285338"/>
                  </a:cubicBezTo>
                  <a:cubicBezTo>
                    <a:pt x="193350" y="237693"/>
                    <a:pt x="228181" y="140598"/>
                    <a:pt x="277451" y="125619"/>
                  </a:cubicBezTo>
                  <a:close/>
                  <a:moveTo>
                    <a:pt x="218977" y="403549"/>
                  </a:moveTo>
                  <a:cubicBezTo>
                    <a:pt x="169167" y="422137"/>
                    <a:pt x="116107" y="432244"/>
                    <a:pt x="61604" y="425927"/>
                  </a:cubicBezTo>
                  <a:cubicBezTo>
                    <a:pt x="50235" y="424664"/>
                    <a:pt x="39586" y="422318"/>
                    <a:pt x="30202" y="415099"/>
                  </a:cubicBezTo>
                  <a:cubicBezTo>
                    <a:pt x="11433" y="400480"/>
                    <a:pt x="12154" y="382433"/>
                    <a:pt x="32909" y="370161"/>
                  </a:cubicBezTo>
                  <a:cubicBezTo>
                    <a:pt x="45362" y="362761"/>
                    <a:pt x="59438" y="361318"/>
                    <a:pt x="73515" y="360415"/>
                  </a:cubicBezTo>
                  <a:cubicBezTo>
                    <a:pt x="119897" y="357889"/>
                    <a:pt x="163933" y="345616"/>
                    <a:pt x="205983" y="326667"/>
                  </a:cubicBezTo>
                  <a:cubicBezTo>
                    <a:pt x="221504" y="319628"/>
                    <a:pt x="238107" y="316741"/>
                    <a:pt x="254170" y="311868"/>
                  </a:cubicBezTo>
                  <a:cubicBezTo>
                    <a:pt x="261750" y="309522"/>
                    <a:pt x="268788" y="311868"/>
                    <a:pt x="276007" y="314755"/>
                  </a:cubicBezTo>
                  <a:cubicBezTo>
                    <a:pt x="324735" y="333525"/>
                    <a:pt x="377974" y="312229"/>
                    <a:pt x="399993" y="264764"/>
                  </a:cubicBezTo>
                  <a:cubicBezTo>
                    <a:pt x="405768" y="252131"/>
                    <a:pt x="409919" y="238595"/>
                    <a:pt x="415513" y="223797"/>
                  </a:cubicBezTo>
                  <a:cubicBezTo>
                    <a:pt x="468031" y="261155"/>
                    <a:pt x="504126" y="258809"/>
                    <a:pt x="551951" y="218202"/>
                  </a:cubicBezTo>
                  <a:cubicBezTo>
                    <a:pt x="569999" y="202862"/>
                    <a:pt x="586422" y="186258"/>
                    <a:pt x="600679" y="167669"/>
                  </a:cubicBezTo>
                  <a:cubicBezTo>
                    <a:pt x="622155" y="139516"/>
                    <a:pt x="649768" y="121468"/>
                    <a:pt x="683697" y="113347"/>
                  </a:cubicBezTo>
                  <a:cubicBezTo>
                    <a:pt x="714558" y="105767"/>
                    <a:pt x="744697" y="94578"/>
                    <a:pt x="777002" y="94216"/>
                  </a:cubicBezTo>
                  <a:cubicBezTo>
                    <a:pt x="785484" y="94036"/>
                    <a:pt x="793786" y="94216"/>
                    <a:pt x="800824" y="100353"/>
                  </a:cubicBezTo>
                  <a:cubicBezTo>
                    <a:pt x="815984" y="113527"/>
                    <a:pt x="814721" y="129589"/>
                    <a:pt x="796854" y="138252"/>
                  </a:cubicBezTo>
                  <a:cubicBezTo>
                    <a:pt x="789454" y="141862"/>
                    <a:pt x="780792" y="143666"/>
                    <a:pt x="772671" y="145110"/>
                  </a:cubicBezTo>
                  <a:cubicBezTo>
                    <a:pt x="753360" y="148720"/>
                    <a:pt x="733869" y="151607"/>
                    <a:pt x="714378" y="155217"/>
                  </a:cubicBezTo>
                  <a:cubicBezTo>
                    <a:pt x="693262" y="159007"/>
                    <a:pt x="676117" y="168752"/>
                    <a:pt x="662762" y="186258"/>
                  </a:cubicBezTo>
                  <a:cubicBezTo>
                    <a:pt x="635691" y="221631"/>
                    <a:pt x="606635" y="255380"/>
                    <a:pt x="582993" y="296167"/>
                  </a:cubicBezTo>
                  <a:cubicBezTo>
                    <a:pt x="611508" y="301581"/>
                    <a:pt x="635511" y="291474"/>
                    <a:pt x="659333" y="282090"/>
                  </a:cubicBezTo>
                  <a:cubicBezTo>
                    <a:pt x="684960" y="271983"/>
                    <a:pt x="707339" y="255740"/>
                    <a:pt x="727191" y="237513"/>
                  </a:cubicBezTo>
                  <a:cubicBezTo>
                    <a:pt x="755887" y="211164"/>
                    <a:pt x="788733" y="207374"/>
                    <a:pt x="824106" y="212968"/>
                  </a:cubicBezTo>
                  <a:cubicBezTo>
                    <a:pt x="845221" y="216217"/>
                    <a:pt x="866878" y="219285"/>
                    <a:pt x="885286" y="232279"/>
                  </a:cubicBezTo>
                  <a:cubicBezTo>
                    <a:pt x="905499" y="246717"/>
                    <a:pt x="902070" y="281007"/>
                    <a:pt x="879150" y="291474"/>
                  </a:cubicBezTo>
                  <a:cubicBezTo>
                    <a:pt x="865615" y="297791"/>
                    <a:pt x="851538" y="296167"/>
                    <a:pt x="837822" y="292377"/>
                  </a:cubicBezTo>
                  <a:cubicBezTo>
                    <a:pt x="826091" y="289128"/>
                    <a:pt x="814180" y="285880"/>
                    <a:pt x="803171" y="281007"/>
                  </a:cubicBezTo>
                  <a:cubicBezTo>
                    <a:pt x="784943" y="273066"/>
                    <a:pt x="770144" y="277578"/>
                    <a:pt x="757691" y="291294"/>
                  </a:cubicBezTo>
                  <a:cubicBezTo>
                    <a:pt x="723762" y="329013"/>
                    <a:pt x="693262" y="353738"/>
                    <a:pt x="636774" y="377199"/>
                  </a:cubicBezTo>
                  <a:cubicBezTo>
                    <a:pt x="610425" y="388028"/>
                    <a:pt x="585158" y="394705"/>
                    <a:pt x="558268" y="395066"/>
                  </a:cubicBezTo>
                  <a:cubicBezTo>
                    <a:pt x="492937" y="395968"/>
                    <a:pt x="427425" y="397593"/>
                    <a:pt x="362273" y="388749"/>
                  </a:cubicBezTo>
                  <a:cubicBezTo>
                    <a:pt x="313545" y="382072"/>
                    <a:pt x="266442" y="385862"/>
                    <a:pt x="218977" y="403549"/>
                  </a:cubicBezTo>
                  <a:close/>
                </a:path>
              </a:pathLst>
            </a:custGeom>
            <a:solidFill>
              <a:srgbClr val="000000"/>
            </a:solidFill>
            <a:ln w="1804" cap="flat">
              <a:noFill/>
              <a:prstDash val="solid"/>
              <a:miter/>
            </a:ln>
          </p:spPr>
          <p:txBody>
            <a:bodyPr rtlCol="0" anchor="ctr"/>
            <a:lstStyle/>
            <a:p>
              <a:endParaRPr lang="en-US"/>
            </a:p>
          </p:txBody>
        </p:sp>
        <p:sp>
          <p:nvSpPr>
            <p:cNvPr id="22" name="Freeform 1095">
              <a:extLst>
                <a:ext uri="{FF2B5EF4-FFF2-40B4-BE49-F238E27FC236}">
                  <a16:creationId xmlns:a16="http://schemas.microsoft.com/office/drawing/2014/main" id="{6468AE83-12C3-DB56-A6A5-BFDF563881F3}"/>
                </a:ext>
              </a:extLst>
            </p:cNvPr>
            <p:cNvSpPr/>
            <p:nvPr/>
          </p:nvSpPr>
          <p:spPr>
            <a:xfrm>
              <a:off x="5676144" y="3930264"/>
              <a:ext cx="570408" cy="774725"/>
            </a:xfrm>
            <a:custGeom>
              <a:avLst/>
              <a:gdLst>
                <a:gd name="connsiteX0" fmla="*/ 27866 w 570408"/>
                <a:gd name="connsiteY0" fmla="*/ 651782 h 774725"/>
                <a:gd name="connsiteX1" fmla="*/ 66487 w 570408"/>
                <a:gd name="connsiteY1" fmla="*/ 657738 h 774725"/>
                <a:gd name="connsiteX2" fmla="*/ 149686 w 570408"/>
                <a:gd name="connsiteY2" fmla="*/ 645827 h 774725"/>
                <a:gd name="connsiteX3" fmla="*/ 218807 w 570408"/>
                <a:gd name="connsiteY3" fmla="*/ 591504 h 774725"/>
                <a:gd name="connsiteX4" fmla="*/ 240283 w 570408"/>
                <a:gd name="connsiteY4" fmla="*/ 533572 h 774725"/>
                <a:gd name="connsiteX5" fmla="*/ 255984 w 570408"/>
                <a:gd name="connsiteY5" fmla="*/ 519134 h 774725"/>
                <a:gd name="connsiteX6" fmla="*/ 271505 w 570408"/>
                <a:gd name="connsiteY6" fmla="*/ 532669 h 774725"/>
                <a:gd name="connsiteX7" fmla="*/ 279988 w 570408"/>
                <a:gd name="connsiteY7" fmla="*/ 559379 h 774725"/>
                <a:gd name="connsiteX8" fmla="*/ 285943 w 570408"/>
                <a:gd name="connsiteY8" fmla="*/ 635178 h 774725"/>
                <a:gd name="connsiteX9" fmla="*/ 290094 w 570408"/>
                <a:gd name="connsiteY9" fmla="*/ 733537 h 774725"/>
                <a:gd name="connsiteX10" fmla="*/ 318970 w 570408"/>
                <a:gd name="connsiteY10" fmla="*/ 772158 h 774725"/>
                <a:gd name="connsiteX11" fmla="*/ 361381 w 570408"/>
                <a:gd name="connsiteY11" fmla="*/ 770353 h 774725"/>
                <a:gd name="connsiteX12" fmla="*/ 383579 w 570408"/>
                <a:gd name="connsiteY12" fmla="*/ 739131 h 774725"/>
                <a:gd name="connsiteX13" fmla="*/ 375458 w 570408"/>
                <a:gd name="connsiteY13" fmla="*/ 452358 h 774725"/>
                <a:gd name="connsiteX14" fmla="*/ 374556 w 570408"/>
                <a:gd name="connsiteY14" fmla="*/ 379267 h 774725"/>
                <a:gd name="connsiteX15" fmla="*/ 391520 w 570408"/>
                <a:gd name="connsiteY15" fmla="*/ 344977 h 774725"/>
                <a:gd name="connsiteX16" fmla="*/ 444579 w 570408"/>
                <a:gd name="connsiteY16" fmla="*/ 294625 h 774725"/>
                <a:gd name="connsiteX17" fmla="*/ 514242 w 570408"/>
                <a:gd name="connsiteY17" fmla="*/ 228932 h 774725"/>
                <a:gd name="connsiteX18" fmla="*/ 565858 w 570408"/>
                <a:gd name="connsiteY18" fmla="*/ 159089 h 774725"/>
                <a:gd name="connsiteX19" fmla="*/ 552142 w 570408"/>
                <a:gd name="connsiteY19" fmla="*/ 106751 h 774725"/>
                <a:gd name="connsiteX20" fmla="*/ 505399 w 570408"/>
                <a:gd name="connsiteY20" fmla="*/ 112346 h 774725"/>
                <a:gd name="connsiteX21" fmla="*/ 458837 w 570408"/>
                <a:gd name="connsiteY21" fmla="*/ 156923 h 774725"/>
                <a:gd name="connsiteX22" fmla="*/ 414982 w 570408"/>
                <a:gd name="connsiteY22" fmla="*/ 196266 h 774725"/>
                <a:gd name="connsiteX23" fmla="*/ 388452 w 570408"/>
                <a:gd name="connsiteY23" fmla="*/ 202402 h 774725"/>
                <a:gd name="connsiteX24" fmla="*/ 456491 w 570408"/>
                <a:gd name="connsiteY24" fmla="*/ 61994 h 774725"/>
                <a:gd name="connsiteX25" fmla="*/ 435556 w 570408"/>
                <a:gd name="connsiteY25" fmla="*/ 8754 h 774725"/>
                <a:gd name="connsiteX26" fmla="*/ 380511 w 570408"/>
                <a:gd name="connsiteY26" fmla="*/ 19402 h 774725"/>
                <a:gd name="connsiteX27" fmla="*/ 351094 w 570408"/>
                <a:gd name="connsiteY27" fmla="*/ 26802 h 774725"/>
                <a:gd name="connsiteX28" fmla="*/ 274032 w 570408"/>
                <a:gd name="connsiteY28" fmla="*/ 19222 h 774725"/>
                <a:gd name="connsiteX29" fmla="*/ 200760 w 570408"/>
                <a:gd name="connsiteY29" fmla="*/ 84373 h 774725"/>
                <a:gd name="connsiteX30" fmla="*/ 249307 w 570408"/>
                <a:gd name="connsiteY30" fmla="*/ 208178 h 774725"/>
                <a:gd name="connsiteX31" fmla="*/ 212851 w 570408"/>
                <a:gd name="connsiteY31" fmla="*/ 275314 h 774725"/>
                <a:gd name="connsiteX32" fmla="*/ 128209 w 570408"/>
                <a:gd name="connsiteY32" fmla="*/ 515886 h 774725"/>
                <a:gd name="connsiteX33" fmla="*/ 92295 w 570408"/>
                <a:gd name="connsiteY33" fmla="*/ 559379 h 774725"/>
                <a:gd name="connsiteX34" fmla="*/ 33099 w 570408"/>
                <a:gd name="connsiteY34" fmla="*/ 576885 h 774725"/>
                <a:gd name="connsiteX35" fmla="*/ 73 w 570408"/>
                <a:gd name="connsiteY35" fmla="*/ 612980 h 774725"/>
                <a:gd name="connsiteX36" fmla="*/ 27866 w 570408"/>
                <a:gd name="connsiteY36" fmla="*/ 651782 h 774725"/>
                <a:gd name="connsiteX37" fmla="*/ 392423 w 570408"/>
                <a:gd name="connsiteY37" fmla="*/ 26982 h 774725"/>
                <a:gd name="connsiteX38" fmla="*/ 427976 w 570408"/>
                <a:gd name="connsiteY38" fmla="*/ 21749 h 774725"/>
                <a:gd name="connsiteX39" fmla="*/ 439887 w 570408"/>
                <a:gd name="connsiteY39" fmla="*/ 57482 h 774725"/>
                <a:gd name="connsiteX40" fmla="*/ 408124 w 570408"/>
                <a:gd name="connsiteY40" fmla="*/ 115956 h 774725"/>
                <a:gd name="connsiteX41" fmla="*/ 389355 w 570408"/>
                <a:gd name="connsiteY41" fmla="*/ 58385 h 774725"/>
                <a:gd name="connsiteX42" fmla="*/ 392423 w 570408"/>
                <a:gd name="connsiteY42" fmla="*/ 26982 h 774725"/>
                <a:gd name="connsiteX43" fmla="*/ 224582 w 570408"/>
                <a:gd name="connsiteY43" fmla="*/ 160713 h 774725"/>
                <a:gd name="connsiteX44" fmla="*/ 237215 w 570408"/>
                <a:gd name="connsiteY44" fmla="*/ 57302 h 774725"/>
                <a:gd name="connsiteX45" fmla="*/ 355967 w 570408"/>
                <a:gd name="connsiteY45" fmla="*/ 45029 h 774725"/>
                <a:gd name="connsiteX46" fmla="*/ 394769 w 570408"/>
                <a:gd name="connsiteY46" fmla="*/ 111625 h 774725"/>
                <a:gd name="connsiteX47" fmla="*/ 305976 w 570408"/>
                <a:gd name="connsiteY47" fmla="*/ 208358 h 774725"/>
                <a:gd name="connsiteX48" fmla="*/ 224582 w 570408"/>
                <a:gd name="connsiteY48" fmla="*/ 160713 h 774725"/>
                <a:gd name="connsiteX49" fmla="*/ 32378 w 570408"/>
                <a:gd name="connsiteY49" fmla="*/ 593489 h 774725"/>
                <a:gd name="connsiteX50" fmla="*/ 67209 w 570408"/>
                <a:gd name="connsiteY50" fmla="*/ 582661 h 774725"/>
                <a:gd name="connsiteX51" fmla="*/ 96446 w 570408"/>
                <a:gd name="connsiteY51" fmla="*/ 572735 h 774725"/>
                <a:gd name="connsiteX52" fmla="*/ 146437 w 570408"/>
                <a:gd name="connsiteY52" fmla="*/ 505960 h 774725"/>
                <a:gd name="connsiteX53" fmla="*/ 180546 w 570408"/>
                <a:gd name="connsiteY53" fmla="*/ 387388 h 774725"/>
                <a:gd name="connsiteX54" fmla="*/ 231079 w 570408"/>
                <a:gd name="connsiteY54" fmla="*/ 271344 h 774725"/>
                <a:gd name="connsiteX55" fmla="*/ 238118 w 570408"/>
                <a:gd name="connsiteY55" fmla="*/ 256003 h 774725"/>
                <a:gd name="connsiteX56" fmla="*/ 260677 w 570408"/>
                <a:gd name="connsiteY56" fmla="*/ 213592 h 774725"/>
                <a:gd name="connsiteX57" fmla="*/ 337198 w 570408"/>
                <a:gd name="connsiteY57" fmla="*/ 224059 h 774725"/>
                <a:gd name="connsiteX58" fmla="*/ 370585 w 570408"/>
                <a:gd name="connsiteY58" fmla="*/ 221713 h 774725"/>
                <a:gd name="connsiteX59" fmla="*/ 427615 w 570408"/>
                <a:gd name="connsiteY59" fmla="*/ 206914 h 774725"/>
                <a:gd name="connsiteX60" fmla="*/ 499263 w 570408"/>
                <a:gd name="connsiteY60" fmla="*/ 139778 h 774725"/>
                <a:gd name="connsiteX61" fmla="*/ 516047 w 570408"/>
                <a:gd name="connsiteY61" fmla="*/ 124799 h 774725"/>
                <a:gd name="connsiteX62" fmla="*/ 544382 w 570408"/>
                <a:gd name="connsiteY62" fmla="*/ 121551 h 774725"/>
                <a:gd name="connsiteX63" fmla="*/ 551240 w 570408"/>
                <a:gd name="connsiteY63" fmla="*/ 152050 h 774725"/>
                <a:gd name="connsiteX64" fmla="*/ 522003 w 570408"/>
                <a:gd name="connsiteY64" fmla="*/ 196447 h 774725"/>
                <a:gd name="connsiteX65" fmla="*/ 398559 w 570408"/>
                <a:gd name="connsiteY65" fmla="*/ 315018 h 774725"/>
                <a:gd name="connsiteX66" fmla="*/ 357772 w 570408"/>
                <a:gd name="connsiteY66" fmla="*/ 400382 h 774725"/>
                <a:gd name="connsiteX67" fmla="*/ 366254 w 570408"/>
                <a:gd name="connsiteY67" fmla="*/ 602513 h 774725"/>
                <a:gd name="connsiteX68" fmla="*/ 366254 w 570408"/>
                <a:gd name="connsiteY68" fmla="*/ 731912 h 774725"/>
                <a:gd name="connsiteX69" fmla="*/ 342792 w 570408"/>
                <a:gd name="connsiteY69" fmla="*/ 758984 h 774725"/>
                <a:gd name="connsiteX70" fmla="*/ 302005 w 570408"/>
                <a:gd name="connsiteY70" fmla="*/ 717655 h 774725"/>
                <a:gd name="connsiteX71" fmla="*/ 293704 w 570408"/>
                <a:gd name="connsiteY71" fmla="*/ 566057 h 774725"/>
                <a:gd name="connsiteX72" fmla="*/ 279446 w 570408"/>
                <a:gd name="connsiteY72" fmla="*/ 517690 h 774725"/>
                <a:gd name="connsiteX73" fmla="*/ 255443 w 570408"/>
                <a:gd name="connsiteY73" fmla="*/ 501267 h 774725"/>
                <a:gd name="connsiteX74" fmla="*/ 229455 w 570408"/>
                <a:gd name="connsiteY74" fmla="*/ 519134 h 774725"/>
                <a:gd name="connsiteX75" fmla="*/ 205632 w 570408"/>
                <a:gd name="connsiteY75" fmla="*/ 585007 h 774725"/>
                <a:gd name="connsiteX76" fmla="*/ 154017 w 570408"/>
                <a:gd name="connsiteY76" fmla="*/ 627057 h 774725"/>
                <a:gd name="connsiteX77" fmla="*/ 74248 w 570408"/>
                <a:gd name="connsiteY77" fmla="*/ 642939 h 774725"/>
                <a:gd name="connsiteX78" fmla="*/ 32739 w 570408"/>
                <a:gd name="connsiteY78" fmla="*/ 638066 h 774725"/>
                <a:gd name="connsiteX79" fmla="*/ 16135 w 570408"/>
                <a:gd name="connsiteY79" fmla="*/ 617492 h 774725"/>
                <a:gd name="connsiteX80" fmla="*/ 32378 w 570408"/>
                <a:gd name="connsiteY80" fmla="*/ 593489 h 774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570408" h="774725">
                  <a:moveTo>
                    <a:pt x="27866" y="651782"/>
                  </a:moveTo>
                  <a:cubicBezTo>
                    <a:pt x="40499" y="656655"/>
                    <a:pt x="52952" y="657918"/>
                    <a:pt x="66487" y="657738"/>
                  </a:cubicBezTo>
                  <a:cubicBezTo>
                    <a:pt x="94821" y="657196"/>
                    <a:pt x="122073" y="650338"/>
                    <a:pt x="149686" y="645827"/>
                  </a:cubicBezTo>
                  <a:cubicBezTo>
                    <a:pt x="184336" y="640232"/>
                    <a:pt x="205272" y="622365"/>
                    <a:pt x="218807" y="591504"/>
                  </a:cubicBezTo>
                  <a:cubicBezTo>
                    <a:pt x="227109" y="572554"/>
                    <a:pt x="232884" y="552702"/>
                    <a:pt x="240283" y="533572"/>
                  </a:cubicBezTo>
                  <a:cubicBezTo>
                    <a:pt x="243171" y="526172"/>
                    <a:pt x="247502" y="519856"/>
                    <a:pt x="255984" y="519134"/>
                  </a:cubicBezTo>
                  <a:cubicBezTo>
                    <a:pt x="265369" y="518412"/>
                    <a:pt x="268437" y="525631"/>
                    <a:pt x="271505" y="532669"/>
                  </a:cubicBezTo>
                  <a:cubicBezTo>
                    <a:pt x="275295" y="541332"/>
                    <a:pt x="278905" y="549814"/>
                    <a:pt x="279988" y="559379"/>
                  </a:cubicBezTo>
                  <a:cubicBezTo>
                    <a:pt x="282875" y="584466"/>
                    <a:pt x="285582" y="609732"/>
                    <a:pt x="285943" y="635178"/>
                  </a:cubicBezTo>
                  <a:cubicBezTo>
                    <a:pt x="286485" y="668025"/>
                    <a:pt x="287928" y="700690"/>
                    <a:pt x="290094" y="733537"/>
                  </a:cubicBezTo>
                  <a:cubicBezTo>
                    <a:pt x="291718" y="757720"/>
                    <a:pt x="296772" y="765842"/>
                    <a:pt x="318970" y="772158"/>
                  </a:cubicBezTo>
                  <a:cubicBezTo>
                    <a:pt x="333949" y="776309"/>
                    <a:pt x="346221" y="775226"/>
                    <a:pt x="361381" y="770353"/>
                  </a:cubicBezTo>
                  <a:cubicBezTo>
                    <a:pt x="379609" y="764398"/>
                    <a:pt x="385023" y="758081"/>
                    <a:pt x="383579" y="739131"/>
                  </a:cubicBezTo>
                  <a:cubicBezTo>
                    <a:pt x="382136" y="722347"/>
                    <a:pt x="374917" y="531226"/>
                    <a:pt x="375458" y="452358"/>
                  </a:cubicBezTo>
                  <a:cubicBezTo>
                    <a:pt x="375639" y="427995"/>
                    <a:pt x="371848" y="403811"/>
                    <a:pt x="374556" y="379267"/>
                  </a:cubicBezTo>
                  <a:cubicBezTo>
                    <a:pt x="376180" y="365551"/>
                    <a:pt x="380150" y="353098"/>
                    <a:pt x="391520" y="344977"/>
                  </a:cubicBezTo>
                  <a:cubicBezTo>
                    <a:pt x="411553" y="330539"/>
                    <a:pt x="426532" y="311048"/>
                    <a:pt x="444579" y="294625"/>
                  </a:cubicBezTo>
                  <a:cubicBezTo>
                    <a:pt x="468041" y="272968"/>
                    <a:pt x="491863" y="251672"/>
                    <a:pt x="514242" y="228932"/>
                  </a:cubicBezTo>
                  <a:cubicBezTo>
                    <a:pt x="534816" y="208178"/>
                    <a:pt x="552683" y="185077"/>
                    <a:pt x="565858" y="159089"/>
                  </a:cubicBezTo>
                  <a:cubicBezTo>
                    <a:pt x="575423" y="140139"/>
                    <a:pt x="569467" y="119926"/>
                    <a:pt x="552142" y="106751"/>
                  </a:cubicBezTo>
                  <a:cubicBezTo>
                    <a:pt x="535358" y="93938"/>
                    <a:pt x="523086" y="94299"/>
                    <a:pt x="505399" y="112346"/>
                  </a:cubicBezTo>
                  <a:cubicBezTo>
                    <a:pt x="490239" y="127686"/>
                    <a:pt x="472734" y="140320"/>
                    <a:pt x="458837" y="156923"/>
                  </a:cubicBezTo>
                  <a:cubicBezTo>
                    <a:pt x="446204" y="171903"/>
                    <a:pt x="431225" y="184897"/>
                    <a:pt x="414982" y="196266"/>
                  </a:cubicBezTo>
                  <a:cubicBezTo>
                    <a:pt x="407222" y="201681"/>
                    <a:pt x="399822" y="207636"/>
                    <a:pt x="388452" y="202402"/>
                  </a:cubicBezTo>
                  <a:cubicBezTo>
                    <a:pt x="409387" y="153494"/>
                    <a:pt x="431225" y="106932"/>
                    <a:pt x="456491" y="61994"/>
                  </a:cubicBezTo>
                  <a:cubicBezTo>
                    <a:pt x="468041" y="41601"/>
                    <a:pt x="459017" y="21929"/>
                    <a:pt x="435556" y="8754"/>
                  </a:cubicBezTo>
                  <a:cubicBezTo>
                    <a:pt x="410109" y="-5503"/>
                    <a:pt x="395852" y="-2615"/>
                    <a:pt x="380511" y="19402"/>
                  </a:cubicBezTo>
                  <a:cubicBezTo>
                    <a:pt x="367878" y="37630"/>
                    <a:pt x="369864" y="39796"/>
                    <a:pt x="351094" y="26802"/>
                  </a:cubicBezTo>
                  <a:cubicBezTo>
                    <a:pt x="328174" y="10920"/>
                    <a:pt x="298035" y="14710"/>
                    <a:pt x="274032" y="19222"/>
                  </a:cubicBezTo>
                  <a:cubicBezTo>
                    <a:pt x="234328" y="26802"/>
                    <a:pt x="213393" y="47556"/>
                    <a:pt x="200760" y="84373"/>
                  </a:cubicBezTo>
                  <a:cubicBezTo>
                    <a:pt x="178381" y="156743"/>
                    <a:pt x="231260" y="190311"/>
                    <a:pt x="249307" y="208178"/>
                  </a:cubicBezTo>
                  <a:cubicBezTo>
                    <a:pt x="232704" y="228752"/>
                    <a:pt x="223138" y="252213"/>
                    <a:pt x="212851" y="275314"/>
                  </a:cubicBezTo>
                  <a:cubicBezTo>
                    <a:pt x="178381" y="353279"/>
                    <a:pt x="140481" y="430161"/>
                    <a:pt x="128209" y="515886"/>
                  </a:cubicBezTo>
                  <a:cubicBezTo>
                    <a:pt x="125141" y="537362"/>
                    <a:pt x="111966" y="551078"/>
                    <a:pt x="92295" y="559379"/>
                  </a:cubicBezTo>
                  <a:cubicBezTo>
                    <a:pt x="73165" y="567321"/>
                    <a:pt x="53493" y="573096"/>
                    <a:pt x="33099" y="576885"/>
                  </a:cubicBezTo>
                  <a:cubicBezTo>
                    <a:pt x="12345" y="580675"/>
                    <a:pt x="795" y="594211"/>
                    <a:pt x="73" y="612980"/>
                  </a:cubicBezTo>
                  <a:cubicBezTo>
                    <a:pt x="-830" y="633915"/>
                    <a:pt x="6570" y="643661"/>
                    <a:pt x="27866" y="651782"/>
                  </a:cubicBezTo>
                  <a:close/>
                  <a:moveTo>
                    <a:pt x="392423" y="26982"/>
                  </a:moveTo>
                  <a:cubicBezTo>
                    <a:pt x="402710" y="16154"/>
                    <a:pt x="415704" y="14169"/>
                    <a:pt x="427976" y="21749"/>
                  </a:cubicBezTo>
                  <a:cubicBezTo>
                    <a:pt x="442233" y="30411"/>
                    <a:pt x="447287" y="42864"/>
                    <a:pt x="439887" y="57482"/>
                  </a:cubicBezTo>
                  <a:cubicBezTo>
                    <a:pt x="431946" y="73003"/>
                    <a:pt x="422742" y="101698"/>
                    <a:pt x="408124" y="115956"/>
                  </a:cubicBezTo>
                  <a:cubicBezTo>
                    <a:pt x="410831" y="97367"/>
                    <a:pt x="399100" y="69754"/>
                    <a:pt x="389355" y="58385"/>
                  </a:cubicBezTo>
                  <a:cubicBezTo>
                    <a:pt x="378887" y="45932"/>
                    <a:pt x="379248" y="40878"/>
                    <a:pt x="392423" y="26982"/>
                  </a:cubicBezTo>
                  <a:close/>
                  <a:moveTo>
                    <a:pt x="224582" y="160713"/>
                  </a:moveTo>
                  <a:cubicBezTo>
                    <a:pt x="205452" y="128228"/>
                    <a:pt x="210144" y="81666"/>
                    <a:pt x="237215" y="57302"/>
                  </a:cubicBezTo>
                  <a:cubicBezTo>
                    <a:pt x="272769" y="25358"/>
                    <a:pt x="323662" y="21568"/>
                    <a:pt x="355967" y="45029"/>
                  </a:cubicBezTo>
                  <a:cubicBezTo>
                    <a:pt x="384662" y="65784"/>
                    <a:pt x="394769" y="92855"/>
                    <a:pt x="394769" y="111625"/>
                  </a:cubicBezTo>
                  <a:cubicBezTo>
                    <a:pt x="395671" y="185257"/>
                    <a:pt x="357050" y="211607"/>
                    <a:pt x="305976" y="208358"/>
                  </a:cubicBezTo>
                  <a:cubicBezTo>
                    <a:pt x="271686" y="206193"/>
                    <a:pt x="242990" y="191755"/>
                    <a:pt x="224582" y="160713"/>
                  </a:cubicBezTo>
                  <a:close/>
                  <a:moveTo>
                    <a:pt x="32378" y="593489"/>
                  </a:moveTo>
                  <a:cubicBezTo>
                    <a:pt x="43928" y="589518"/>
                    <a:pt x="55659" y="586270"/>
                    <a:pt x="67209" y="582661"/>
                  </a:cubicBezTo>
                  <a:cubicBezTo>
                    <a:pt x="76955" y="579592"/>
                    <a:pt x="86881" y="576524"/>
                    <a:pt x="96446" y="572735"/>
                  </a:cubicBezTo>
                  <a:cubicBezTo>
                    <a:pt x="126224" y="560462"/>
                    <a:pt x="144091" y="541332"/>
                    <a:pt x="146437" y="505960"/>
                  </a:cubicBezTo>
                  <a:cubicBezTo>
                    <a:pt x="149144" y="464631"/>
                    <a:pt x="164845" y="425649"/>
                    <a:pt x="180546" y="387388"/>
                  </a:cubicBezTo>
                  <a:cubicBezTo>
                    <a:pt x="196609" y="348406"/>
                    <a:pt x="214115" y="309965"/>
                    <a:pt x="231079" y="271344"/>
                  </a:cubicBezTo>
                  <a:cubicBezTo>
                    <a:pt x="233425" y="266110"/>
                    <a:pt x="235230" y="260876"/>
                    <a:pt x="238118" y="256003"/>
                  </a:cubicBezTo>
                  <a:cubicBezTo>
                    <a:pt x="245156" y="244092"/>
                    <a:pt x="251112" y="223338"/>
                    <a:pt x="260677" y="213592"/>
                  </a:cubicBezTo>
                  <a:cubicBezTo>
                    <a:pt x="270964" y="221533"/>
                    <a:pt x="324204" y="226045"/>
                    <a:pt x="337198" y="224059"/>
                  </a:cubicBezTo>
                  <a:cubicBezTo>
                    <a:pt x="348387" y="222435"/>
                    <a:pt x="359577" y="218465"/>
                    <a:pt x="370585" y="221713"/>
                  </a:cubicBezTo>
                  <a:cubicBezTo>
                    <a:pt x="392603" y="228210"/>
                    <a:pt x="411012" y="221172"/>
                    <a:pt x="427615" y="206914"/>
                  </a:cubicBezTo>
                  <a:cubicBezTo>
                    <a:pt x="452521" y="185619"/>
                    <a:pt x="476523" y="163240"/>
                    <a:pt x="499263" y="139778"/>
                  </a:cubicBezTo>
                  <a:cubicBezTo>
                    <a:pt x="504497" y="134364"/>
                    <a:pt x="510092" y="129311"/>
                    <a:pt x="516047" y="124799"/>
                  </a:cubicBezTo>
                  <a:cubicBezTo>
                    <a:pt x="524710" y="118302"/>
                    <a:pt x="534636" y="114332"/>
                    <a:pt x="544382" y="121551"/>
                  </a:cubicBezTo>
                  <a:cubicBezTo>
                    <a:pt x="555029" y="129311"/>
                    <a:pt x="556112" y="141041"/>
                    <a:pt x="551240" y="152050"/>
                  </a:cubicBezTo>
                  <a:cubicBezTo>
                    <a:pt x="544021" y="168293"/>
                    <a:pt x="533914" y="183092"/>
                    <a:pt x="522003" y="196447"/>
                  </a:cubicBezTo>
                  <a:cubicBezTo>
                    <a:pt x="484284" y="239580"/>
                    <a:pt x="442233" y="278563"/>
                    <a:pt x="398559" y="315018"/>
                  </a:cubicBezTo>
                  <a:cubicBezTo>
                    <a:pt x="370405" y="338480"/>
                    <a:pt x="355065" y="362483"/>
                    <a:pt x="357772" y="400382"/>
                  </a:cubicBezTo>
                  <a:cubicBezTo>
                    <a:pt x="362645" y="467699"/>
                    <a:pt x="365352" y="535196"/>
                    <a:pt x="366254" y="602513"/>
                  </a:cubicBezTo>
                  <a:cubicBezTo>
                    <a:pt x="366796" y="645646"/>
                    <a:pt x="366073" y="688779"/>
                    <a:pt x="366254" y="731912"/>
                  </a:cubicBezTo>
                  <a:cubicBezTo>
                    <a:pt x="366434" y="752847"/>
                    <a:pt x="359215" y="759886"/>
                    <a:pt x="342792" y="758984"/>
                  </a:cubicBezTo>
                  <a:cubicBezTo>
                    <a:pt x="312292" y="757540"/>
                    <a:pt x="304171" y="749057"/>
                    <a:pt x="302005" y="717655"/>
                  </a:cubicBezTo>
                  <a:cubicBezTo>
                    <a:pt x="298576" y="667122"/>
                    <a:pt x="299479" y="616409"/>
                    <a:pt x="293704" y="566057"/>
                  </a:cubicBezTo>
                  <a:cubicBezTo>
                    <a:pt x="291718" y="548912"/>
                    <a:pt x="286304" y="533211"/>
                    <a:pt x="279446" y="517690"/>
                  </a:cubicBezTo>
                  <a:cubicBezTo>
                    <a:pt x="274934" y="507403"/>
                    <a:pt x="266633" y="501267"/>
                    <a:pt x="255443" y="501267"/>
                  </a:cubicBezTo>
                  <a:cubicBezTo>
                    <a:pt x="243171" y="501267"/>
                    <a:pt x="234328" y="507223"/>
                    <a:pt x="229455" y="519134"/>
                  </a:cubicBezTo>
                  <a:cubicBezTo>
                    <a:pt x="220792" y="540791"/>
                    <a:pt x="215559" y="563711"/>
                    <a:pt x="205632" y="585007"/>
                  </a:cubicBezTo>
                  <a:cubicBezTo>
                    <a:pt x="194984" y="607927"/>
                    <a:pt x="180005" y="621824"/>
                    <a:pt x="154017" y="627057"/>
                  </a:cubicBezTo>
                  <a:cubicBezTo>
                    <a:pt x="127487" y="632471"/>
                    <a:pt x="101679" y="641134"/>
                    <a:pt x="74248" y="642939"/>
                  </a:cubicBezTo>
                  <a:cubicBezTo>
                    <a:pt x="59990" y="643841"/>
                    <a:pt x="46093" y="643480"/>
                    <a:pt x="32739" y="638066"/>
                  </a:cubicBezTo>
                  <a:cubicBezTo>
                    <a:pt x="23534" y="634276"/>
                    <a:pt x="15954" y="628140"/>
                    <a:pt x="16135" y="617492"/>
                  </a:cubicBezTo>
                  <a:cubicBezTo>
                    <a:pt x="16496" y="606844"/>
                    <a:pt x="21188" y="597460"/>
                    <a:pt x="32378" y="593489"/>
                  </a:cubicBezTo>
                  <a:close/>
                </a:path>
              </a:pathLst>
            </a:custGeom>
            <a:solidFill>
              <a:srgbClr val="000000"/>
            </a:solidFill>
            <a:ln w="1804" cap="flat">
              <a:noFill/>
              <a:prstDash val="solid"/>
              <a:miter/>
            </a:ln>
          </p:spPr>
          <p:txBody>
            <a:bodyPr rtlCol="0" anchor="ctr"/>
            <a:lstStyle/>
            <a:p>
              <a:endParaRPr lang="en-US"/>
            </a:p>
          </p:txBody>
        </p:sp>
        <p:sp>
          <p:nvSpPr>
            <p:cNvPr id="23" name="Freeform 1096">
              <a:extLst>
                <a:ext uri="{FF2B5EF4-FFF2-40B4-BE49-F238E27FC236}">
                  <a16:creationId xmlns:a16="http://schemas.microsoft.com/office/drawing/2014/main" id="{9A2B0F88-7B99-A109-467A-0119FE773910}"/>
                </a:ext>
              </a:extLst>
            </p:cNvPr>
            <p:cNvSpPr/>
            <p:nvPr/>
          </p:nvSpPr>
          <p:spPr>
            <a:xfrm>
              <a:off x="6367558" y="3958531"/>
              <a:ext cx="355928" cy="743556"/>
            </a:xfrm>
            <a:custGeom>
              <a:avLst/>
              <a:gdLst>
                <a:gd name="connsiteX0" fmla="*/ 172587 w 355928"/>
                <a:gd name="connsiteY0" fmla="*/ 711225 h 743556"/>
                <a:gd name="connsiteX1" fmla="*/ 188107 w 355928"/>
                <a:gd name="connsiteY1" fmla="*/ 622612 h 743556"/>
                <a:gd name="connsiteX2" fmla="*/ 198034 w 355928"/>
                <a:gd name="connsiteY2" fmla="*/ 513425 h 743556"/>
                <a:gd name="connsiteX3" fmla="*/ 217344 w 355928"/>
                <a:gd name="connsiteY3" fmla="*/ 483828 h 743556"/>
                <a:gd name="connsiteX4" fmla="*/ 238099 w 355928"/>
                <a:gd name="connsiteY4" fmla="*/ 489423 h 743556"/>
                <a:gd name="connsiteX5" fmla="*/ 254341 w 355928"/>
                <a:gd name="connsiteY5" fmla="*/ 545911 h 743556"/>
                <a:gd name="connsiteX6" fmla="*/ 271848 w 355928"/>
                <a:gd name="connsiteY6" fmla="*/ 705089 h 743556"/>
                <a:gd name="connsiteX7" fmla="*/ 325990 w 355928"/>
                <a:gd name="connsiteY7" fmla="*/ 741364 h 743556"/>
                <a:gd name="connsiteX8" fmla="*/ 351617 w 355928"/>
                <a:gd name="connsiteY8" fmla="*/ 708518 h 743556"/>
                <a:gd name="connsiteX9" fmla="*/ 353061 w 355928"/>
                <a:gd name="connsiteY9" fmla="*/ 607452 h 743556"/>
                <a:gd name="connsiteX10" fmla="*/ 332847 w 355928"/>
                <a:gd name="connsiteY10" fmla="*/ 439792 h 743556"/>
                <a:gd name="connsiteX11" fmla="*/ 293143 w 355928"/>
                <a:gd name="connsiteY11" fmla="*/ 252821 h 743556"/>
                <a:gd name="connsiteX12" fmla="*/ 291519 w 355928"/>
                <a:gd name="connsiteY12" fmla="*/ 201567 h 743556"/>
                <a:gd name="connsiteX13" fmla="*/ 294407 w 355928"/>
                <a:gd name="connsiteY13" fmla="*/ 162585 h 743556"/>
                <a:gd name="connsiteX14" fmla="*/ 277262 w 355928"/>
                <a:gd name="connsiteY14" fmla="*/ 62963 h 743556"/>
                <a:gd name="connsiteX15" fmla="*/ 216622 w 355928"/>
                <a:gd name="connsiteY15" fmla="*/ 1241 h 743556"/>
                <a:gd name="connsiteX16" fmla="*/ 178001 w 355928"/>
                <a:gd name="connsiteY16" fmla="*/ 39321 h 743556"/>
                <a:gd name="connsiteX17" fmla="*/ 161578 w 355928"/>
                <a:gd name="connsiteY17" fmla="*/ 66212 h 743556"/>
                <a:gd name="connsiteX18" fmla="*/ 94803 w 355928"/>
                <a:gd name="connsiteY18" fmla="*/ 116383 h 743556"/>
                <a:gd name="connsiteX19" fmla="*/ 89208 w 355928"/>
                <a:gd name="connsiteY19" fmla="*/ 122880 h 743556"/>
                <a:gd name="connsiteX20" fmla="*/ 74048 w 355928"/>
                <a:gd name="connsiteY20" fmla="*/ 30117 h 743556"/>
                <a:gd name="connsiteX21" fmla="*/ 41021 w 355928"/>
                <a:gd name="connsiteY21" fmla="*/ 7919 h 743556"/>
                <a:gd name="connsiteX22" fmla="*/ 5468 w 355928"/>
                <a:gd name="connsiteY22" fmla="*/ 32283 h 743556"/>
                <a:gd name="connsiteX23" fmla="*/ 235 w 355928"/>
                <a:gd name="connsiteY23" fmla="*/ 59715 h 743556"/>
                <a:gd name="connsiteX24" fmla="*/ 15575 w 355928"/>
                <a:gd name="connsiteY24" fmla="*/ 153380 h 743556"/>
                <a:gd name="connsiteX25" fmla="*/ 56181 w 355928"/>
                <a:gd name="connsiteY25" fmla="*/ 264191 h 743556"/>
                <a:gd name="connsiteX26" fmla="*/ 101841 w 355928"/>
                <a:gd name="connsiteY26" fmla="*/ 550964 h 743556"/>
                <a:gd name="connsiteX27" fmla="*/ 87945 w 355928"/>
                <a:gd name="connsiteY27" fmla="*/ 707976 h 743556"/>
                <a:gd name="connsiteX28" fmla="*/ 119527 w 355928"/>
                <a:gd name="connsiteY28" fmla="*/ 743529 h 743556"/>
                <a:gd name="connsiteX29" fmla="*/ 172587 w 355928"/>
                <a:gd name="connsiteY29" fmla="*/ 711225 h 743556"/>
                <a:gd name="connsiteX30" fmla="*/ 192078 w 355928"/>
                <a:gd name="connsiteY30" fmla="*/ 24522 h 743556"/>
                <a:gd name="connsiteX31" fmla="*/ 227631 w 355928"/>
                <a:gd name="connsiteY31" fmla="*/ 21093 h 743556"/>
                <a:gd name="connsiteX32" fmla="*/ 265170 w 355928"/>
                <a:gd name="connsiteY32" fmla="*/ 71445 h 743556"/>
                <a:gd name="connsiteX33" fmla="*/ 271125 w 355928"/>
                <a:gd name="connsiteY33" fmla="*/ 101945 h 743556"/>
                <a:gd name="connsiteX34" fmla="*/ 201824 w 355928"/>
                <a:gd name="connsiteY34" fmla="*/ 62422 h 743556"/>
                <a:gd name="connsiteX35" fmla="*/ 192078 w 355928"/>
                <a:gd name="connsiteY35" fmla="*/ 24522 h 743556"/>
                <a:gd name="connsiteX36" fmla="*/ 97690 w 355928"/>
                <a:gd name="connsiteY36" fmla="*/ 172691 h 743556"/>
                <a:gd name="connsiteX37" fmla="*/ 192439 w 355928"/>
                <a:gd name="connsiteY37" fmla="*/ 76860 h 743556"/>
                <a:gd name="connsiteX38" fmla="*/ 279608 w 355928"/>
                <a:gd name="connsiteY38" fmla="*/ 173232 h 743556"/>
                <a:gd name="connsiteX39" fmla="*/ 183776 w 355928"/>
                <a:gd name="connsiteY39" fmla="*/ 264191 h 743556"/>
                <a:gd name="connsiteX40" fmla="*/ 97690 w 355928"/>
                <a:gd name="connsiteY40" fmla="*/ 172691 h 743556"/>
                <a:gd name="connsiteX41" fmla="*/ 132341 w 355928"/>
                <a:gd name="connsiteY41" fmla="*/ 731438 h 743556"/>
                <a:gd name="connsiteX42" fmla="*/ 104729 w 355928"/>
                <a:gd name="connsiteY42" fmla="*/ 701118 h 743556"/>
                <a:gd name="connsiteX43" fmla="*/ 117181 w 355928"/>
                <a:gd name="connsiteY43" fmla="*/ 451523 h 743556"/>
                <a:gd name="connsiteX44" fmla="*/ 67190 w 355928"/>
                <a:gd name="connsiteY44" fmla="*/ 253002 h 743556"/>
                <a:gd name="connsiteX45" fmla="*/ 16838 w 355928"/>
                <a:gd name="connsiteY45" fmla="*/ 106818 h 743556"/>
                <a:gd name="connsiteX46" fmla="*/ 13589 w 355928"/>
                <a:gd name="connsiteY46" fmla="*/ 53759 h 743556"/>
                <a:gd name="connsiteX47" fmla="*/ 30915 w 355928"/>
                <a:gd name="connsiteY47" fmla="*/ 26146 h 743556"/>
                <a:gd name="connsiteX48" fmla="*/ 65205 w 355928"/>
                <a:gd name="connsiteY48" fmla="*/ 40765 h 743556"/>
                <a:gd name="connsiteX49" fmla="*/ 76755 w 355928"/>
                <a:gd name="connsiteY49" fmla="*/ 100321 h 743556"/>
                <a:gd name="connsiteX50" fmla="*/ 83794 w 355928"/>
                <a:gd name="connsiteY50" fmla="*/ 186588 h 743556"/>
                <a:gd name="connsiteX51" fmla="*/ 190454 w 355928"/>
                <a:gd name="connsiteY51" fmla="*/ 280253 h 743556"/>
                <a:gd name="connsiteX52" fmla="*/ 264989 w 355928"/>
                <a:gd name="connsiteY52" fmla="*/ 251919 h 743556"/>
                <a:gd name="connsiteX53" fmla="*/ 275998 w 355928"/>
                <a:gd name="connsiteY53" fmla="*/ 246866 h 743556"/>
                <a:gd name="connsiteX54" fmla="*/ 293324 w 355928"/>
                <a:gd name="connsiteY54" fmla="*/ 307505 h 743556"/>
                <a:gd name="connsiteX55" fmla="*/ 332306 w 355928"/>
                <a:gd name="connsiteY55" fmla="*/ 568831 h 743556"/>
                <a:gd name="connsiteX56" fmla="*/ 340066 w 355928"/>
                <a:gd name="connsiteY56" fmla="*/ 675311 h 743556"/>
                <a:gd name="connsiteX57" fmla="*/ 338984 w 355928"/>
                <a:gd name="connsiteY57" fmla="*/ 694982 h 743556"/>
                <a:gd name="connsiteX58" fmla="*/ 316785 w 355928"/>
                <a:gd name="connsiteY58" fmla="*/ 726204 h 743556"/>
                <a:gd name="connsiteX59" fmla="*/ 287368 w 355928"/>
                <a:gd name="connsiteY59" fmla="*/ 698411 h 743556"/>
                <a:gd name="connsiteX60" fmla="*/ 277081 w 355928"/>
                <a:gd name="connsiteY60" fmla="*/ 609076 h 743556"/>
                <a:gd name="connsiteX61" fmla="*/ 261380 w 355928"/>
                <a:gd name="connsiteY61" fmla="*/ 503499 h 743556"/>
                <a:gd name="connsiteX62" fmla="*/ 258312 w 355928"/>
                <a:gd name="connsiteY62" fmla="*/ 492671 h 743556"/>
                <a:gd name="connsiteX63" fmla="*/ 227812 w 355928"/>
                <a:gd name="connsiteY63" fmla="*/ 461088 h 743556"/>
                <a:gd name="connsiteX64" fmla="*/ 189551 w 355928"/>
                <a:gd name="connsiteY64" fmla="*/ 489423 h 743556"/>
                <a:gd name="connsiteX65" fmla="*/ 177640 w 355928"/>
                <a:gd name="connsiteY65" fmla="*/ 572441 h 743556"/>
                <a:gd name="connsiteX66" fmla="*/ 163924 w 355928"/>
                <a:gd name="connsiteY66" fmla="*/ 698050 h 743556"/>
                <a:gd name="connsiteX67" fmla="*/ 132341 w 355928"/>
                <a:gd name="connsiteY67" fmla="*/ 731438 h 743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55928" h="743556">
                  <a:moveTo>
                    <a:pt x="172587" y="711225"/>
                  </a:moveTo>
                  <a:cubicBezTo>
                    <a:pt x="179264" y="681988"/>
                    <a:pt x="185039" y="652571"/>
                    <a:pt x="188107" y="622612"/>
                  </a:cubicBezTo>
                  <a:cubicBezTo>
                    <a:pt x="191898" y="586337"/>
                    <a:pt x="189010" y="549340"/>
                    <a:pt x="198034" y="513425"/>
                  </a:cubicBezTo>
                  <a:cubicBezTo>
                    <a:pt x="201282" y="500792"/>
                    <a:pt x="206335" y="490686"/>
                    <a:pt x="217344" y="483828"/>
                  </a:cubicBezTo>
                  <a:cubicBezTo>
                    <a:pt x="226007" y="478594"/>
                    <a:pt x="232865" y="479316"/>
                    <a:pt x="238099" y="489423"/>
                  </a:cubicBezTo>
                  <a:cubicBezTo>
                    <a:pt x="247303" y="507289"/>
                    <a:pt x="251273" y="526600"/>
                    <a:pt x="254341" y="545911"/>
                  </a:cubicBezTo>
                  <a:cubicBezTo>
                    <a:pt x="262643" y="598609"/>
                    <a:pt x="267155" y="651849"/>
                    <a:pt x="271848" y="705089"/>
                  </a:cubicBezTo>
                  <a:cubicBezTo>
                    <a:pt x="274374" y="733603"/>
                    <a:pt x="282134" y="743710"/>
                    <a:pt x="325990" y="741364"/>
                  </a:cubicBezTo>
                  <a:cubicBezTo>
                    <a:pt x="337359" y="741724"/>
                    <a:pt x="348007" y="729453"/>
                    <a:pt x="351617" y="708518"/>
                  </a:cubicBezTo>
                  <a:cubicBezTo>
                    <a:pt x="357573" y="674949"/>
                    <a:pt x="356670" y="641021"/>
                    <a:pt x="353061" y="607452"/>
                  </a:cubicBezTo>
                  <a:cubicBezTo>
                    <a:pt x="346924" y="551505"/>
                    <a:pt x="340428" y="495559"/>
                    <a:pt x="332847" y="439792"/>
                  </a:cubicBezTo>
                  <a:cubicBezTo>
                    <a:pt x="324185" y="376446"/>
                    <a:pt x="313176" y="313641"/>
                    <a:pt x="293143" y="252821"/>
                  </a:cubicBezTo>
                  <a:cubicBezTo>
                    <a:pt x="287368" y="235316"/>
                    <a:pt x="283578" y="219434"/>
                    <a:pt x="291519" y="201567"/>
                  </a:cubicBezTo>
                  <a:cubicBezTo>
                    <a:pt x="296753" y="189475"/>
                    <a:pt x="296211" y="175398"/>
                    <a:pt x="294407" y="162585"/>
                  </a:cubicBezTo>
                  <a:cubicBezTo>
                    <a:pt x="289714" y="129197"/>
                    <a:pt x="286285" y="95268"/>
                    <a:pt x="277262" y="62963"/>
                  </a:cubicBezTo>
                  <a:cubicBezTo>
                    <a:pt x="268960" y="33004"/>
                    <a:pt x="247844" y="10987"/>
                    <a:pt x="216622" y="1241"/>
                  </a:cubicBezTo>
                  <a:cubicBezTo>
                    <a:pt x="200560" y="-3812"/>
                    <a:pt x="170962" y="6114"/>
                    <a:pt x="178001" y="39321"/>
                  </a:cubicBezTo>
                  <a:cubicBezTo>
                    <a:pt x="181972" y="57549"/>
                    <a:pt x="181611" y="62963"/>
                    <a:pt x="161578" y="66212"/>
                  </a:cubicBezTo>
                  <a:cubicBezTo>
                    <a:pt x="129995" y="71445"/>
                    <a:pt x="109060" y="88951"/>
                    <a:pt x="94803" y="116383"/>
                  </a:cubicBezTo>
                  <a:cubicBezTo>
                    <a:pt x="93900" y="118008"/>
                    <a:pt x="92456" y="119090"/>
                    <a:pt x="89208" y="122880"/>
                  </a:cubicBezTo>
                  <a:cubicBezTo>
                    <a:pt x="93539" y="106096"/>
                    <a:pt x="83433" y="46360"/>
                    <a:pt x="74048" y="30117"/>
                  </a:cubicBezTo>
                  <a:cubicBezTo>
                    <a:pt x="66649" y="17303"/>
                    <a:pt x="56903" y="6475"/>
                    <a:pt x="41021" y="7919"/>
                  </a:cubicBezTo>
                  <a:cubicBezTo>
                    <a:pt x="25320" y="9182"/>
                    <a:pt x="13048" y="17845"/>
                    <a:pt x="5468" y="32283"/>
                  </a:cubicBezTo>
                  <a:cubicBezTo>
                    <a:pt x="956" y="40946"/>
                    <a:pt x="595" y="50330"/>
                    <a:pt x="235" y="59715"/>
                  </a:cubicBezTo>
                  <a:cubicBezTo>
                    <a:pt x="-1209" y="92019"/>
                    <a:pt x="4024" y="123061"/>
                    <a:pt x="15575" y="153380"/>
                  </a:cubicBezTo>
                  <a:cubicBezTo>
                    <a:pt x="29651" y="190197"/>
                    <a:pt x="42826" y="227194"/>
                    <a:pt x="56181" y="264191"/>
                  </a:cubicBezTo>
                  <a:cubicBezTo>
                    <a:pt x="89388" y="356955"/>
                    <a:pt x="110684" y="451523"/>
                    <a:pt x="101841" y="550964"/>
                  </a:cubicBezTo>
                  <a:cubicBezTo>
                    <a:pt x="97149" y="603301"/>
                    <a:pt x="92817" y="655639"/>
                    <a:pt x="87945" y="707976"/>
                  </a:cubicBezTo>
                  <a:cubicBezTo>
                    <a:pt x="85960" y="730355"/>
                    <a:pt x="97690" y="744251"/>
                    <a:pt x="119527" y="743529"/>
                  </a:cubicBezTo>
                  <a:cubicBezTo>
                    <a:pt x="156344" y="743529"/>
                    <a:pt x="168616" y="728730"/>
                    <a:pt x="172587" y="711225"/>
                  </a:cubicBezTo>
                  <a:close/>
                  <a:moveTo>
                    <a:pt x="192078" y="24522"/>
                  </a:moveTo>
                  <a:cubicBezTo>
                    <a:pt x="197492" y="15499"/>
                    <a:pt x="216442" y="12791"/>
                    <a:pt x="227631" y="21093"/>
                  </a:cubicBezTo>
                  <a:cubicBezTo>
                    <a:pt x="244957" y="33907"/>
                    <a:pt x="260478" y="48886"/>
                    <a:pt x="265170" y="71445"/>
                  </a:cubicBezTo>
                  <a:cubicBezTo>
                    <a:pt x="266794" y="79567"/>
                    <a:pt x="268238" y="87688"/>
                    <a:pt x="271125" y="101945"/>
                  </a:cubicBezTo>
                  <a:cubicBezTo>
                    <a:pt x="249288" y="76679"/>
                    <a:pt x="231060" y="67836"/>
                    <a:pt x="201824" y="62422"/>
                  </a:cubicBezTo>
                  <a:cubicBezTo>
                    <a:pt x="194244" y="60978"/>
                    <a:pt x="188288" y="30839"/>
                    <a:pt x="192078" y="24522"/>
                  </a:cubicBezTo>
                  <a:close/>
                  <a:moveTo>
                    <a:pt x="97690" y="172691"/>
                  </a:moveTo>
                  <a:cubicBezTo>
                    <a:pt x="97149" y="112052"/>
                    <a:pt x="138477" y="78123"/>
                    <a:pt x="192439" y="76860"/>
                  </a:cubicBezTo>
                  <a:cubicBezTo>
                    <a:pt x="239903" y="75777"/>
                    <a:pt x="280330" y="124144"/>
                    <a:pt x="279608" y="173232"/>
                  </a:cubicBezTo>
                  <a:cubicBezTo>
                    <a:pt x="278886" y="230082"/>
                    <a:pt x="237558" y="265094"/>
                    <a:pt x="183776" y="264191"/>
                  </a:cubicBezTo>
                  <a:cubicBezTo>
                    <a:pt x="142267" y="263650"/>
                    <a:pt x="91374" y="223946"/>
                    <a:pt x="97690" y="172691"/>
                  </a:cubicBezTo>
                  <a:close/>
                  <a:moveTo>
                    <a:pt x="132341" y="731438"/>
                  </a:moveTo>
                  <a:cubicBezTo>
                    <a:pt x="110865" y="732521"/>
                    <a:pt x="101661" y="722234"/>
                    <a:pt x="104729" y="701118"/>
                  </a:cubicBezTo>
                  <a:cubicBezTo>
                    <a:pt x="109241" y="669535"/>
                    <a:pt x="122054" y="503499"/>
                    <a:pt x="117181" y="451523"/>
                  </a:cubicBezTo>
                  <a:cubicBezTo>
                    <a:pt x="110684" y="382582"/>
                    <a:pt x="91735" y="317250"/>
                    <a:pt x="67190" y="253002"/>
                  </a:cubicBezTo>
                  <a:cubicBezTo>
                    <a:pt x="48782" y="204815"/>
                    <a:pt x="30554" y="156629"/>
                    <a:pt x="16838" y="106818"/>
                  </a:cubicBezTo>
                  <a:cubicBezTo>
                    <a:pt x="11965" y="89312"/>
                    <a:pt x="11063" y="71626"/>
                    <a:pt x="13589" y="53759"/>
                  </a:cubicBezTo>
                  <a:cubicBezTo>
                    <a:pt x="15214" y="42209"/>
                    <a:pt x="20267" y="32102"/>
                    <a:pt x="30915" y="26146"/>
                  </a:cubicBezTo>
                  <a:cubicBezTo>
                    <a:pt x="42646" y="19469"/>
                    <a:pt x="61054" y="27951"/>
                    <a:pt x="65205" y="40765"/>
                  </a:cubicBezTo>
                  <a:cubicBezTo>
                    <a:pt x="70800" y="57368"/>
                    <a:pt x="75131" y="89132"/>
                    <a:pt x="76755" y="100321"/>
                  </a:cubicBezTo>
                  <a:cubicBezTo>
                    <a:pt x="80184" y="122520"/>
                    <a:pt x="83072" y="163848"/>
                    <a:pt x="83794" y="186588"/>
                  </a:cubicBezTo>
                  <a:cubicBezTo>
                    <a:pt x="86140" y="252280"/>
                    <a:pt x="146418" y="281156"/>
                    <a:pt x="190454" y="280253"/>
                  </a:cubicBezTo>
                  <a:cubicBezTo>
                    <a:pt x="218246" y="279712"/>
                    <a:pt x="244235" y="272132"/>
                    <a:pt x="264989" y="251919"/>
                  </a:cubicBezTo>
                  <a:cubicBezTo>
                    <a:pt x="267697" y="249393"/>
                    <a:pt x="270404" y="246686"/>
                    <a:pt x="275998" y="246866"/>
                  </a:cubicBezTo>
                  <a:cubicBezTo>
                    <a:pt x="285744" y="265455"/>
                    <a:pt x="289173" y="286931"/>
                    <a:pt x="293324" y="307505"/>
                  </a:cubicBezTo>
                  <a:cubicBezTo>
                    <a:pt x="310830" y="393952"/>
                    <a:pt x="324004" y="481121"/>
                    <a:pt x="332306" y="568831"/>
                  </a:cubicBezTo>
                  <a:cubicBezTo>
                    <a:pt x="335735" y="604384"/>
                    <a:pt x="342232" y="639577"/>
                    <a:pt x="340066" y="675311"/>
                  </a:cubicBezTo>
                  <a:cubicBezTo>
                    <a:pt x="339705" y="681807"/>
                    <a:pt x="339705" y="688485"/>
                    <a:pt x="338984" y="694982"/>
                  </a:cubicBezTo>
                  <a:cubicBezTo>
                    <a:pt x="336637" y="716278"/>
                    <a:pt x="329960" y="725302"/>
                    <a:pt x="316785" y="726204"/>
                  </a:cubicBezTo>
                  <a:cubicBezTo>
                    <a:pt x="302167" y="727287"/>
                    <a:pt x="291519" y="717722"/>
                    <a:pt x="287368" y="698411"/>
                  </a:cubicBezTo>
                  <a:cubicBezTo>
                    <a:pt x="280871" y="668994"/>
                    <a:pt x="279427" y="639035"/>
                    <a:pt x="277081" y="609076"/>
                  </a:cubicBezTo>
                  <a:cubicBezTo>
                    <a:pt x="274193" y="573523"/>
                    <a:pt x="270945" y="537970"/>
                    <a:pt x="261380" y="503499"/>
                  </a:cubicBezTo>
                  <a:cubicBezTo>
                    <a:pt x="260478" y="499890"/>
                    <a:pt x="259395" y="496280"/>
                    <a:pt x="258312" y="492671"/>
                  </a:cubicBezTo>
                  <a:cubicBezTo>
                    <a:pt x="253259" y="477150"/>
                    <a:pt x="247844" y="461088"/>
                    <a:pt x="227812" y="461088"/>
                  </a:cubicBezTo>
                  <a:cubicBezTo>
                    <a:pt x="208682" y="461088"/>
                    <a:pt x="196229" y="472638"/>
                    <a:pt x="189551" y="489423"/>
                  </a:cubicBezTo>
                  <a:cubicBezTo>
                    <a:pt x="178904" y="515952"/>
                    <a:pt x="178723" y="544286"/>
                    <a:pt x="177640" y="572441"/>
                  </a:cubicBezTo>
                  <a:cubicBezTo>
                    <a:pt x="175835" y="614671"/>
                    <a:pt x="173850" y="656722"/>
                    <a:pt x="163924" y="698050"/>
                  </a:cubicBezTo>
                  <a:cubicBezTo>
                    <a:pt x="157788" y="723136"/>
                    <a:pt x="142809" y="730896"/>
                    <a:pt x="132341" y="731438"/>
                  </a:cubicBezTo>
                  <a:close/>
                </a:path>
              </a:pathLst>
            </a:custGeom>
            <a:solidFill>
              <a:srgbClr val="000000"/>
            </a:solidFill>
            <a:ln w="1804" cap="flat">
              <a:noFill/>
              <a:prstDash val="solid"/>
              <a:miter/>
            </a:ln>
          </p:spPr>
          <p:txBody>
            <a:bodyPr rtlCol="0" anchor="ctr"/>
            <a:lstStyle/>
            <a:p>
              <a:endParaRPr lang="en-US"/>
            </a:p>
          </p:txBody>
        </p:sp>
        <p:sp>
          <p:nvSpPr>
            <p:cNvPr id="24" name="Freeform 1097">
              <a:extLst>
                <a:ext uri="{FF2B5EF4-FFF2-40B4-BE49-F238E27FC236}">
                  <a16:creationId xmlns:a16="http://schemas.microsoft.com/office/drawing/2014/main" id="{DE27CF7E-4A0E-E3CD-272E-08CB86573819}"/>
                </a:ext>
              </a:extLst>
            </p:cNvPr>
            <p:cNvSpPr/>
            <p:nvPr/>
          </p:nvSpPr>
          <p:spPr>
            <a:xfrm>
              <a:off x="6720417" y="3910844"/>
              <a:ext cx="375050" cy="781619"/>
            </a:xfrm>
            <a:custGeom>
              <a:avLst/>
              <a:gdLst>
                <a:gd name="connsiteX0" fmla="*/ 207746 w 375050"/>
                <a:gd name="connsiteY0" fmla="*/ 36475 h 781619"/>
                <a:gd name="connsiteX1" fmla="*/ 196918 w 375050"/>
                <a:gd name="connsiteY1" fmla="*/ 60118 h 781619"/>
                <a:gd name="connsiteX2" fmla="*/ 143497 w 375050"/>
                <a:gd name="connsiteY2" fmla="*/ 100002 h 781619"/>
                <a:gd name="connsiteX3" fmla="*/ 127074 w 375050"/>
                <a:gd name="connsiteY3" fmla="*/ 121479 h 781619"/>
                <a:gd name="connsiteX4" fmla="*/ 113538 w 375050"/>
                <a:gd name="connsiteY4" fmla="*/ 102529 h 781619"/>
                <a:gd name="connsiteX5" fmla="*/ 85746 w 375050"/>
                <a:gd name="connsiteY5" fmla="*/ 57050 h 781619"/>
                <a:gd name="connsiteX6" fmla="*/ 23482 w 375050"/>
                <a:gd name="connsiteY6" fmla="*/ 43694 h 781619"/>
                <a:gd name="connsiteX7" fmla="*/ 4713 w 375050"/>
                <a:gd name="connsiteY7" fmla="*/ 101807 h 781619"/>
                <a:gd name="connsiteX8" fmla="*/ 42793 w 375050"/>
                <a:gd name="connsiteY8" fmla="*/ 173635 h 781619"/>
                <a:gd name="connsiteX9" fmla="*/ 109749 w 375050"/>
                <a:gd name="connsiteY9" fmla="*/ 284085 h 781619"/>
                <a:gd name="connsiteX10" fmla="*/ 157394 w 375050"/>
                <a:gd name="connsiteY10" fmla="*/ 403739 h 781619"/>
                <a:gd name="connsiteX11" fmla="*/ 146204 w 375050"/>
                <a:gd name="connsiteY11" fmla="*/ 453189 h 781619"/>
                <a:gd name="connsiteX12" fmla="*/ 95311 w 375050"/>
                <a:gd name="connsiteY12" fmla="*/ 499571 h 781619"/>
                <a:gd name="connsiteX13" fmla="*/ 78527 w 375050"/>
                <a:gd name="connsiteY13" fmla="*/ 544509 h 781619"/>
                <a:gd name="connsiteX14" fmla="*/ 85204 w 375050"/>
                <a:gd name="connsiteY14" fmla="*/ 571761 h 781619"/>
                <a:gd name="connsiteX15" fmla="*/ 141873 w 375050"/>
                <a:gd name="connsiteY15" fmla="*/ 693400 h 781619"/>
                <a:gd name="connsiteX16" fmla="*/ 183201 w 375050"/>
                <a:gd name="connsiteY16" fmla="*/ 718486 h 781619"/>
                <a:gd name="connsiteX17" fmla="*/ 213701 w 375050"/>
                <a:gd name="connsiteY17" fmla="*/ 691595 h 781619"/>
                <a:gd name="connsiteX18" fmla="*/ 209912 w 375050"/>
                <a:gd name="connsiteY18" fmla="*/ 663802 h 781619"/>
                <a:gd name="connsiteX19" fmla="*/ 185006 w 375050"/>
                <a:gd name="connsiteY19" fmla="*/ 595222 h 781619"/>
                <a:gd name="connsiteX20" fmla="*/ 194030 w 375050"/>
                <a:gd name="connsiteY20" fmla="*/ 543426 h 781619"/>
                <a:gd name="connsiteX21" fmla="*/ 264415 w 375050"/>
                <a:gd name="connsiteY21" fmla="*/ 490547 h 781619"/>
                <a:gd name="connsiteX22" fmla="*/ 272175 w 375050"/>
                <a:gd name="connsiteY22" fmla="*/ 518340 h 781619"/>
                <a:gd name="connsiteX23" fmla="*/ 280657 w 375050"/>
                <a:gd name="connsiteY23" fmla="*/ 732021 h 781619"/>
                <a:gd name="connsiteX24" fmla="*/ 337867 w 375050"/>
                <a:gd name="connsiteY24" fmla="*/ 778222 h 781619"/>
                <a:gd name="connsiteX25" fmla="*/ 360787 w 375050"/>
                <a:gd name="connsiteY25" fmla="*/ 754761 h 781619"/>
                <a:gd name="connsiteX26" fmla="*/ 364217 w 375050"/>
                <a:gd name="connsiteY26" fmla="*/ 726968 h 781619"/>
                <a:gd name="connsiteX27" fmla="*/ 372338 w 375050"/>
                <a:gd name="connsiteY27" fmla="*/ 600636 h 781619"/>
                <a:gd name="connsiteX28" fmla="*/ 364036 w 375050"/>
                <a:gd name="connsiteY28" fmla="*/ 364757 h 781619"/>
                <a:gd name="connsiteX29" fmla="*/ 329024 w 375050"/>
                <a:gd name="connsiteY29" fmla="*/ 201248 h 781619"/>
                <a:gd name="connsiteX30" fmla="*/ 327580 w 375050"/>
                <a:gd name="connsiteY30" fmla="*/ 175440 h 781619"/>
                <a:gd name="connsiteX31" fmla="*/ 284447 w 375050"/>
                <a:gd name="connsiteY31" fmla="*/ 25828 h 781619"/>
                <a:gd name="connsiteX32" fmla="*/ 226334 w 375050"/>
                <a:gd name="connsiteY32" fmla="*/ 200 h 781619"/>
                <a:gd name="connsiteX33" fmla="*/ 207746 w 375050"/>
                <a:gd name="connsiteY33" fmla="*/ 36475 h 781619"/>
                <a:gd name="connsiteX34" fmla="*/ 360607 w 375050"/>
                <a:gd name="connsiteY34" fmla="*/ 455355 h 781619"/>
                <a:gd name="connsiteX35" fmla="*/ 351223 w 375050"/>
                <a:gd name="connsiteY35" fmla="*/ 730577 h 781619"/>
                <a:gd name="connsiteX36" fmla="*/ 325054 w 375050"/>
                <a:gd name="connsiteY36" fmla="*/ 768477 h 781619"/>
                <a:gd name="connsiteX37" fmla="*/ 297261 w 375050"/>
                <a:gd name="connsiteY37" fmla="*/ 750610 h 781619"/>
                <a:gd name="connsiteX38" fmla="*/ 294193 w 375050"/>
                <a:gd name="connsiteY38" fmla="*/ 705672 h 781619"/>
                <a:gd name="connsiteX39" fmla="*/ 286613 w 375050"/>
                <a:gd name="connsiteY39" fmla="*/ 508775 h 781619"/>
                <a:gd name="connsiteX40" fmla="*/ 244923 w 375050"/>
                <a:gd name="connsiteY40" fmla="*/ 482245 h 781619"/>
                <a:gd name="connsiteX41" fmla="*/ 168944 w 375050"/>
                <a:gd name="connsiteY41" fmla="*/ 547577 h 781619"/>
                <a:gd name="connsiteX42" fmla="*/ 165696 w 375050"/>
                <a:gd name="connsiteY42" fmla="*/ 587462 h 781619"/>
                <a:gd name="connsiteX43" fmla="*/ 198542 w 375050"/>
                <a:gd name="connsiteY43" fmla="*/ 674270 h 781619"/>
                <a:gd name="connsiteX44" fmla="*/ 183562 w 375050"/>
                <a:gd name="connsiteY44" fmla="*/ 701160 h 781619"/>
                <a:gd name="connsiteX45" fmla="*/ 166237 w 375050"/>
                <a:gd name="connsiteY45" fmla="*/ 693760 h 781619"/>
                <a:gd name="connsiteX46" fmla="*/ 148009 w 375050"/>
                <a:gd name="connsiteY46" fmla="*/ 669036 h 781619"/>
                <a:gd name="connsiteX47" fmla="*/ 96755 w 375050"/>
                <a:gd name="connsiteY47" fmla="*/ 554074 h 781619"/>
                <a:gd name="connsiteX48" fmla="*/ 115163 w 375050"/>
                <a:gd name="connsiteY48" fmla="*/ 500113 h 781619"/>
                <a:gd name="connsiteX49" fmla="*/ 162447 w 375050"/>
                <a:gd name="connsiteY49" fmla="*/ 456077 h 781619"/>
                <a:gd name="connsiteX50" fmla="*/ 172914 w 375050"/>
                <a:gd name="connsiteY50" fmla="*/ 395257 h 781619"/>
                <a:gd name="connsiteX51" fmla="*/ 105056 w 375050"/>
                <a:gd name="connsiteY51" fmla="*/ 247449 h 781619"/>
                <a:gd name="connsiteX52" fmla="*/ 28896 w 375050"/>
                <a:gd name="connsiteY52" fmla="*/ 119493 h 781619"/>
                <a:gd name="connsiteX53" fmla="*/ 16805 w 375050"/>
                <a:gd name="connsiteY53" fmla="*/ 90978 h 781619"/>
                <a:gd name="connsiteX54" fmla="*/ 54524 w 375050"/>
                <a:gd name="connsiteY54" fmla="*/ 54343 h 781619"/>
                <a:gd name="connsiteX55" fmla="*/ 77263 w 375050"/>
                <a:gd name="connsiteY55" fmla="*/ 71668 h 781619"/>
                <a:gd name="connsiteX56" fmla="*/ 122562 w 375050"/>
                <a:gd name="connsiteY56" fmla="*/ 172192 h 781619"/>
                <a:gd name="connsiteX57" fmla="*/ 207746 w 375050"/>
                <a:gd name="connsiteY57" fmla="*/ 257736 h 781619"/>
                <a:gd name="connsiteX58" fmla="*/ 315308 w 375050"/>
                <a:gd name="connsiteY58" fmla="*/ 205218 h 781619"/>
                <a:gd name="connsiteX59" fmla="*/ 360607 w 375050"/>
                <a:gd name="connsiteY59" fmla="*/ 455355 h 781619"/>
                <a:gd name="connsiteX60" fmla="*/ 219115 w 375050"/>
                <a:gd name="connsiteY60" fmla="*/ 22940 h 781619"/>
                <a:gd name="connsiteX61" fmla="*/ 253947 w 375050"/>
                <a:gd name="connsiteY61" fmla="*/ 15541 h 781619"/>
                <a:gd name="connsiteX62" fmla="*/ 295456 w 375050"/>
                <a:gd name="connsiteY62" fmla="*/ 82677 h 781619"/>
                <a:gd name="connsiteX63" fmla="*/ 234456 w 375050"/>
                <a:gd name="connsiteY63" fmla="*/ 52357 h 781619"/>
                <a:gd name="connsiteX64" fmla="*/ 219115 w 375050"/>
                <a:gd name="connsiteY64" fmla="*/ 22940 h 781619"/>
                <a:gd name="connsiteX65" fmla="*/ 287515 w 375050"/>
                <a:gd name="connsiteY65" fmla="*/ 95129 h 781619"/>
                <a:gd name="connsiteX66" fmla="*/ 294012 w 375050"/>
                <a:gd name="connsiteY66" fmla="*/ 209911 h 781619"/>
                <a:gd name="connsiteX67" fmla="*/ 231388 w 375050"/>
                <a:gd name="connsiteY67" fmla="*/ 248352 h 781619"/>
                <a:gd name="connsiteX68" fmla="*/ 139888 w 375050"/>
                <a:gd name="connsiteY68" fmla="*/ 133029 h 781619"/>
                <a:gd name="connsiteX69" fmla="*/ 200527 w 375050"/>
                <a:gd name="connsiteY69" fmla="*/ 74375 h 781619"/>
                <a:gd name="connsiteX70" fmla="*/ 287515 w 375050"/>
                <a:gd name="connsiteY70" fmla="*/ 95129 h 781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75050" h="781619">
                  <a:moveTo>
                    <a:pt x="207746" y="36475"/>
                  </a:moveTo>
                  <a:cubicBezTo>
                    <a:pt x="212980" y="48387"/>
                    <a:pt x="209551" y="55606"/>
                    <a:pt x="196918" y="60118"/>
                  </a:cubicBezTo>
                  <a:cubicBezTo>
                    <a:pt x="175261" y="67878"/>
                    <a:pt x="158116" y="82316"/>
                    <a:pt x="143497" y="100002"/>
                  </a:cubicBezTo>
                  <a:cubicBezTo>
                    <a:pt x="137722" y="106860"/>
                    <a:pt x="135557" y="116967"/>
                    <a:pt x="127074" y="121479"/>
                  </a:cubicBezTo>
                  <a:cubicBezTo>
                    <a:pt x="119314" y="116245"/>
                    <a:pt x="117328" y="108846"/>
                    <a:pt x="113538" y="102529"/>
                  </a:cubicBezTo>
                  <a:cubicBezTo>
                    <a:pt x="104515" y="87189"/>
                    <a:pt x="96574" y="71126"/>
                    <a:pt x="85746" y="57050"/>
                  </a:cubicBezTo>
                  <a:cubicBezTo>
                    <a:pt x="69322" y="35754"/>
                    <a:pt x="43695" y="31242"/>
                    <a:pt x="23482" y="43694"/>
                  </a:cubicBezTo>
                  <a:cubicBezTo>
                    <a:pt x="2367" y="56688"/>
                    <a:pt x="-6115" y="79970"/>
                    <a:pt x="4713" y="101807"/>
                  </a:cubicBezTo>
                  <a:cubicBezTo>
                    <a:pt x="16805" y="125991"/>
                    <a:pt x="27452" y="151076"/>
                    <a:pt x="42793" y="173635"/>
                  </a:cubicBezTo>
                  <a:cubicBezTo>
                    <a:pt x="66976" y="209369"/>
                    <a:pt x="89355" y="246186"/>
                    <a:pt x="109749" y="284085"/>
                  </a:cubicBezTo>
                  <a:cubicBezTo>
                    <a:pt x="130142" y="321985"/>
                    <a:pt x="146385" y="361689"/>
                    <a:pt x="157394" y="403739"/>
                  </a:cubicBezTo>
                  <a:cubicBezTo>
                    <a:pt x="162447" y="423411"/>
                    <a:pt x="158657" y="438932"/>
                    <a:pt x="146204" y="453189"/>
                  </a:cubicBezTo>
                  <a:cubicBezTo>
                    <a:pt x="130683" y="470695"/>
                    <a:pt x="115343" y="479538"/>
                    <a:pt x="95311" y="499571"/>
                  </a:cubicBezTo>
                  <a:cubicBezTo>
                    <a:pt x="81595" y="513287"/>
                    <a:pt x="72752" y="525559"/>
                    <a:pt x="78527" y="544509"/>
                  </a:cubicBezTo>
                  <a:cubicBezTo>
                    <a:pt x="81234" y="553533"/>
                    <a:pt x="82317" y="562917"/>
                    <a:pt x="85204" y="571761"/>
                  </a:cubicBezTo>
                  <a:cubicBezTo>
                    <a:pt x="98559" y="614894"/>
                    <a:pt x="121299" y="653695"/>
                    <a:pt x="141873" y="693400"/>
                  </a:cubicBezTo>
                  <a:cubicBezTo>
                    <a:pt x="150897" y="710725"/>
                    <a:pt x="165876" y="716320"/>
                    <a:pt x="183201" y="718486"/>
                  </a:cubicBezTo>
                  <a:cubicBezTo>
                    <a:pt x="202512" y="720832"/>
                    <a:pt x="213882" y="711086"/>
                    <a:pt x="213701" y="691595"/>
                  </a:cubicBezTo>
                  <a:cubicBezTo>
                    <a:pt x="213701" y="682391"/>
                    <a:pt x="211897" y="673006"/>
                    <a:pt x="209912" y="663802"/>
                  </a:cubicBezTo>
                  <a:cubicBezTo>
                    <a:pt x="204858" y="639799"/>
                    <a:pt x="194030" y="617781"/>
                    <a:pt x="185006" y="595222"/>
                  </a:cubicBezTo>
                  <a:cubicBezTo>
                    <a:pt x="177065" y="575370"/>
                    <a:pt x="180855" y="559488"/>
                    <a:pt x="194030" y="543426"/>
                  </a:cubicBezTo>
                  <a:cubicBezTo>
                    <a:pt x="212799" y="520506"/>
                    <a:pt x="234817" y="502639"/>
                    <a:pt x="264415" y="490547"/>
                  </a:cubicBezTo>
                  <a:cubicBezTo>
                    <a:pt x="271092" y="499751"/>
                    <a:pt x="272175" y="508956"/>
                    <a:pt x="272175" y="518340"/>
                  </a:cubicBezTo>
                  <a:cubicBezTo>
                    <a:pt x="272717" y="589627"/>
                    <a:pt x="282462" y="660373"/>
                    <a:pt x="280657" y="732021"/>
                  </a:cubicBezTo>
                  <a:cubicBezTo>
                    <a:pt x="279213" y="786163"/>
                    <a:pt x="309714" y="785261"/>
                    <a:pt x="337867" y="778222"/>
                  </a:cubicBezTo>
                  <a:cubicBezTo>
                    <a:pt x="347432" y="775876"/>
                    <a:pt x="359524" y="765589"/>
                    <a:pt x="360787" y="754761"/>
                  </a:cubicBezTo>
                  <a:cubicBezTo>
                    <a:pt x="361690" y="745376"/>
                    <a:pt x="363494" y="736172"/>
                    <a:pt x="364217" y="726968"/>
                  </a:cubicBezTo>
                  <a:cubicBezTo>
                    <a:pt x="367104" y="684917"/>
                    <a:pt x="369270" y="642687"/>
                    <a:pt x="372338" y="600636"/>
                  </a:cubicBezTo>
                  <a:cubicBezTo>
                    <a:pt x="378294" y="521769"/>
                    <a:pt x="373962" y="443263"/>
                    <a:pt x="364036" y="364757"/>
                  </a:cubicBezTo>
                  <a:cubicBezTo>
                    <a:pt x="357539" y="313503"/>
                    <a:pt x="339672" y="251600"/>
                    <a:pt x="329024" y="201248"/>
                  </a:cubicBezTo>
                  <a:cubicBezTo>
                    <a:pt x="326317" y="188615"/>
                    <a:pt x="327580" y="188976"/>
                    <a:pt x="327580" y="175440"/>
                  </a:cubicBezTo>
                  <a:cubicBezTo>
                    <a:pt x="327219" y="122020"/>
                    <a:pt x="309533" y="72209"/>
                    <a:pt x="284447" y="25828"/>
                  </a:cubicBezTo>
                  <a:cubicBezTo>
                    <a:pt x="273077" y="4892"/>
                    <a:pt x="250518" y="-1243"/>
                    <a:pt x="226334" y="200"/>
                  </a:cubicBezTo>
                  <a:cubicBezTo>
                    <a:pt x="196376" y="7239"/>
                    <a:pt x="206663" y="33949"/>
                    <a:pt x="207746" y="36475"/>
                  </a:cubicBezTo>
                  <a:close/>
                  <a:moveTo>
                    <a:pt x="360607" y="455355"/>
                  </a:moveTo>
                  <a:cubicBezTo>
                    <a:pt x="365660" y="547757"/>
                    <a:pt x="357358" y="639077"/>
                    <a:pt x="351223" y="730577"/>
                  </a:cubicBezTo>
                  <a:cubicBezTo>
                    <a:pt x="349237" y="759814"/>
                    <a:pt x="347613" y="766672"/>
                    <a:pt x="325054" y="768477"/>
                  </a:cubicBezTo>
                  <a:cubicBezTo>
                    <a:pt x="309352" y="769740"/>
                    <a:pt x="299065" y="766311"/>
                    <a:pt x="297261" y="750610"/>
                  </a:cubicBezTo>
                  <a:cubicBezTo>
                    <a:pt x="295637" y="735811"/>
                    <a:pt x="294914" y="720651"/>
                    <a:pt x="294193" y="705672"/>
                  </a:cubicBezTo>
                  <a:cubicBezTo>
                    <a:pt x="291486" y="639980"/>
                    <a:pt x="288778" y="574468"/>
                    <a:pt x="286613" y="508775"/>
                  </a:cubicBezTo>
                  <a:cubicBezTo>
                    <a:pt x="285711" y="478997"/>
                    <a:pt x="273258" y="470875"/>
                    <a:pt x="244923" y="482245"/>
                  </a:cubicBezTo>
                  <a:cubicBezTo>
                    <a:pt x="212077" y="495420"/>
                    <a:pt x="190420" y="521769"/>
                    <a:pt x="168944" y="547577"/>
                  </a:cubicBezTo>
                  <a:cubicBezTo>
                    <a:pt x="160101" y="558225"/>
                    <a:pt x="159379" y="572663"/>
                    <a:pt x="165696" y="587462"/>
                  </a:cubicBezTo>
                  <a:cubicBezTo>
                    <a:pt x="177787" y="615796"/>
                    <a:pt x="188616" y="644852"/>
                    <a:pt x="198542" y="674270"/>
                  </a:cubicBezTo>
                  <a:cubicBezTo>
                    <a:pt x="204137" y="690693"/>
                    <a:pt x="198000" y="699355"/>
                    <a:pt x="183562" y="701160"/>
                  </a:cubicBezTo>
                  <a:cubicBezTo>
                    <a:pt x="176163" y="702062"/>
                    <a:pt x="171110" y="698092"/>
                    <a:pt x="166237" y="693760"/>
                  </a:cubicBezTo>
                  <a:cubicBezTo>
                    <a:pt x="158477" y="686722"/>
                    <a:pt x="152882" y="678059"/>
                    <a:pt x="148009" y="669036"/>
                  </a:cubicBezTo>
                  <a:cubicBezTo>
                    <a:pt x="127796" y="632219"/>
                    <a:pt x="105959" y="595944"/>
                    <a:pt x="96755" y="554074"/>
                  </a:cubicBezTo>
                  <a:cubicBezTo>
                    <a:pt x="91882" y="531695"/>
                    <a:pt x="95311" y="514550"/>
                    <a:pt x="115163" y="500113"/>
                  </a:cubicBezTo>
                  <a:cubicBezTo>
                    <a:pt x="132488" y="487479"/>
                    <a:pt x="147828" y="471958"/>
                    <a:pt x="162447" y="456077"/>
                  </a:cubicBezTo>
                  <a:cubicBezTo>
                    <a:pt x="178329" y="438571"/>
                    <a:pt x="179231" y="416914"/>
                    <a:pt x="172914" y="395257"/>
                  </a:cubicBezTo>
                  <a:cubicBezTo>
                    <a:pt x="157754" y="342559"/>
                    <a:pt x="131406" y="294914"/>
                    <a:pt x="105056" y="247449"/>
                  </a:cubicBezTo>
                  <a:cubicBezTo>
                    <a:pt x="80873" y="204136"/>
                    <a:pt x="49290" y="165153"/>
                    <a:pt x="28896" y="119493"/>
                  </a:cubicBezTo>
                  <a:cubicBezTo>
                    <a:pt x="24745" y="110109"/>
                    <a:pt x="19873" y="100724"/>
                    <a:pt x="16805" y="90978"/>
                  </a:cubicBezTo>
                  <a:cubicBezTo>
                    <a:pt x="8864" y="66434"/>
                    <a:pt x="29077" y="50011"/>
                    <a:pt x="54524" y="54343"/>
                  </a:cubicBezTo>
                  <a:cubicBezTo>
                    <a:pt x="66254" y="56327"/>
                    <a:pt x="70586" y="62464"/>
                    <a:pt x="77263" y="71668"/>
                  </a:cubicBezTo>
                  <a:cubicBezTo>
                    <a:pt x="99100" y="101987"/>
                    <a:pt x="120577" y="131585"/>
                    <a:pt x="122562" y="172192"/>
                  </a:cubicBezTo>
                  <a:cubicBezTo>
                    <a:pt x="125089" y="222183"/>
                    <a:pt x="165515" y="254127"/>
                    <a:pt x="207746" y="257736"/>
                  </a:cubicBezTo>
                  <a:cubicBezTo>
                    <a:pt x="260624" y="262248"/>
                    <a:pt x="272897" y="258458"/>
                    <a:pt x="315308" y="205218"/>
                  </a:cubicBezTo>
                  <a:cubicBezTo>
                    <a:pt x="322708" y="216769"/>
                    <a:pt x="356637" y="381541"/>
                    <a:pt x="360607" y="455355"/>
                  </a:cubicBezTo>
                  <a:close/>
                  <a:moveTo>
                    <a:pt x="219115" y="22940"/>
                  </a:moveTo>
                  <a:cubicBezTo>
                    <a:pt x="220920" y="9043"/>
                    <a:pt x="243479" y="10487"/>
                    <a:pt x="253947" y="15541"/>
                  </a:cubicBezTo>
                  <a:cubicBezTo>
                    <a:pt x="274701" y="25828"/>
                    <a:pt x="287515" y="56147"/>
                    <a:pt x="295456" y="82677"/>
                  </a:cubicBezTo>
                  <a:cubicBezTo>
                    <a:pt x="281018" y="70224"/>
                    <a:pt x="252864" y="53260"/>
                    <a:pt x="234456" y="52357"/>
                  </a:cubicBezTo>
                  <a:cubicBezTo>
                    <a:pt x="225793" y="51996"/>
                    <a:pt x="216770" y="31964"/>
                    <a:pt x="219115" y="22940"/>
                  </a:cubicBezTo>
                  <a:close/>
                  <a:moveTo>
                    <a:pt x="287515" y="95129"/>
                  </a:moveTo>
                  <a:cubicBezTo>
                    <a:pt x="316210" y="132126"/>
                    <a:pt x="317474" y="170026"/>
                    <a:pt x="294012" y="209911"/>
                  </a:cubicBezTo>
                  <a:cubicBezTo>
                    <a:pt x="278852" y="235538"/>
                    <a:pt x="257376" y="249073"/>
                    <a:pt x="231388" y="248352"/>
                  </a:cubicBezTo>
                  <a:cubicBezTo>
                    <a:pt x="150355" y="247990"/>
                    <a:pt x="122021" y="182118"/>
                    <a:pt x="139888" y="133029"/>
                  </a:cubicBezTo>
                  <a:cubicBezTo>
                    <a:pt x="150175" y="104514"/>
                    <a:pt x="172734" y="86647"/>
                    <a:pt x="200527" y="74375"/>
                  </a:cubicBezTo>
                  <a:cubicBezTo>
                    <a:pt x="233553" y="59576"/>
                    <a:pt x="265317" y="66795"/>
                    <a:pt x="287515" y="95129"/>
                  </a:cubicBezTo>
                  <a:close/>
                </a:path>
              </a:pathLst>
            </a:custGeom>
            <a:solidFill>
              <a:srgbClr val="000000"/>
            </a:solidFill>
            <a:ln w="1804" cap="flat">
              <a:noFill/>
              <a:prstDash val="solid"/>
              <a:miter/>
            </a:ln>
          </p:spPr>
          <p:txBody>
            <a:bodyPr rtlCol="0" anchor="ctr"/>
            <a:lstStyle/>
            <a:p>
              <a:endParaRPr lang="en-US"/>
            </a:p>
          </p:txBody>
        </p:sp>
        <p:sp>
          <p:nvSpPr>
            <p:cNvPr id="25" name="Freeform 1098">
              <a:extLst>
                <a:ext uri="{FF2B5EF4-FFF2-40B4-BE49-F238E27FC236}">
                  <a16:creationId xmlns:a16="http://schemas.microsoft.com/office/drawing/2014/main" id="{C0E5C19E-E40F-5F2D-FB8C-AA2B8B4FC280}"/>
                </a:ext>
              </a:extLst>
            </p:cNvPr>
            <p:cNvSpPr/>
            <p:nvPr/>
          </p:nvSpPr>
          <p:spPr>
            <a:xfrm>
              <a:off x="5594918" y="4396004"/>
              <a:ext cx="61751" cy="174672"/>
            </a:xfrm>
            <a:custGeom>
              <a:avLst/>
              <a:gdLst>
                <a:gd name="connsiteX0" fmla="*/ 23728 w 61751"/>
                <a:gd name="connsiteY0" fmla="*/ 173228 h 174672"/>
                <a:gd name="connsiteX1" fmla="*/ 17050 w 61751"/>
                <a:gd name="connsiteY1" fmla="*/ 144172 h 174672"/>
                <a:gd name="connsiteX2" fmla="*/ 20118 w 61751"/>
                <a:gd name="connsiteY2" fmla="*/ 72524 h 174672"/>
                <a:gd name="connsiteX3" fmla="*/ 55671 w 61751"/>
                <a:gd name="connsiteY3" fmla="*/ 16396 h 174672"/>
                <a:gd name="connsiteX4" fmla="*/ 59101 w 61751"/>
                <a:gd name="connsiteY4" fmla="*/ 2500 h 174672"/>
                <a:gd name="connsiteX5" fmla="*/ 44663 w 61751"/>
                <a:gd name="connsiteY5" fmla="*/ 5388 h 174672"/>
                <a:gd name="connsiteX6" fmla="*/ 447 w 61751"/>
                <a:gd name="connsiteY6" fmla="*/ 95985 h 174672"/>
                <a:gd name="connsiteX7" fmla="*/ 17772 w 61751"/>
                <a:gd name="connsiteY7" fmla="*/ 174672 h 174672"/>
                <a:gd name="connsiteX8" fmla="*/ 23728 w 61751"/>
                <a:gd name="connsiteY8" fmla="*/ 173228 h 17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51" h="174672">
                  <a:moveTo>
                    <a:pt x="23728" y="173228"/>
                  </a:moveTo>
                  <a:cubicBezTo>
                    <a:pt x="21562" y="163482"/>
                    <a:pt x="19938" y="153737"/>
                    <a:pt x="17050" y="144172"/>
                  </a:cubicBezTo>
                  <a:cubicBezTo>
                    <a:pt x="9831" y="119808"/>
                    <a:pt x="13441" y="95985"/>
                    <a:pt x="20118" y="72524"/>
                  </a:cubicBezTo>
                  <a:cubicBezTo>
                    <a:pt x="26435" y="50506"/>
                    <a:pt x="39790" y="32639"/>
                    <a:pt x="55671" y="16396"/>
                  </a:cubicBezTo>
                  <a:cubicBezTo>
                    <a:pt x="59281" y="12787"/>
                    <a:pt x="65237" y="8456"/>
                    <a:pt x="59101" y="2500"/>
                  </a:cubicBezTo>
                  <a:cubicBezTo>
                    <a:pt x="53506" y="-2914"/>
                    <a:pt x="48813" y="1598"/>
                    <a:pt x="44663" y="5388"/>
                  </a:cubicBezTo>
                  <a:cubicBezTo>
                    <a:pt x="18494" y="29932"/>
                    <a:pt x="2793" y="59530"/>
                    <a:pt x="447" y="95985"/>
                  </a:cubicBezTo>
                  <a:cubicBezTo>
                    <a:pt x="-1178" y="123959"/>
                    <a:pt x="988" y="151030"/>
                    <a:pt x="17772" y="174672"/>
                  </a:cubicBezTo>
                  <a:cubicBezTo>
                    <a:pt x="19757" y="174311"/>
                    <a:pt x="21742" y="173770"/>
                    <a:pt x="23728" y="173228"/>
                  </a:cubicBezTo>
                  <a:close/>
                </a:path>
              </a:pathLst>
            </a:custGeom>
            <a:solidFill>
              <a:srgbClr val="000000"/>
            </a:solidFill>
            <a:ln w="1804" cap="flat">
              <a:noFill/>
              <a:prstDash val="solid"/>
              <a:miter/>
            </a:ln>
          </p:spPr>
          <p:txBody>
            <a:bodyPr rtlCol="0" anchor="ctr"/>
            <a:lstStyle/>
            <a:p>
              <a:endParaRPr lang="en-US"/>
            </a:p>
          </p:txBody>
        </p:sp>
        <p:sp>
          <p:nvSpPr>
            <p:cNvPr id="26" name="Freeform 1099">
              <a:extLst>
                <a:ext uri="{FF2B5EF4-FFF2-40B4-BE49-F238E27FC236}">
                  <a16:creationId xmlns:a16="http://schemas.microsoft.com/office/drawing/2014/main" id="{5D7D0F3E-2A04-0B46-4F18-FFBBBA3675AF}"/>
                </a:ext>
              </a:extLst>
            </p:cNvPr>
            <p:cNvSpPr/>
            <p:nvPr/>
          </p:nvSpPr>
          <p:spPr>
            <a:xfrm>
              <a:off x="7078863" y="3903236"/>
              <a:ext cx="60608" cy="161551"/>
            </a:xfrm>
            <a:custGeom>
              <a:avLst/>
              <a:gdLst>
                <a:gd name="connsiteX0" fmla="*/ 9380 w 60608"/>
                <a:gd name="connsiteY0" fmla="*/ 21885 h 161551"/>
                <a:gd name="connsiteX1" fmla="*/ 45475 w 60608"/>
                <a:gd name="connsiteY1" fmla="*/ 127101 h 161551"/>
                <a:gd name="connsiteX2" fmla="*/ 45294 w 60608"/>
                <a:gd name="connsiteY2" fmla="*/ 161391 h 161551"/>
                <a:gd name="connsiteX3" fmla="*/ 49084 w 60608"/>
                <a:gd name="connsiteY3" fmla="*/ 161391 h 161551"/>
                <a:gd name="connsiteX4" fmla="*/ 18404 w 60608"/>
                <a:gd name="connsiteY4" fmla="*/ 5642 h 161551"/>
                <a:gd name="connsiteX5" fmla="*/ 16238 w 60608"/>
                <a:gd name="connsiteY5" fmla="*/ 3838 h 161551"/>
                <a:gd name="connsiteX6" fmla="*/ 1439 w 60608"/>
                <a:gd name="connsiteY6" fmla="*/ 2935 h 161551"/>
                <a:gd name="connsiteX7" fmla="*/ 4146 w 60608"/>
                <a:gd name="connsiteY7" fmla="*/ 15388 h 161551"/>
                <a:gd name="connsiteX8" fmla="*/ 9380 w 60608"/>
                <a:gd name="connsiteY8" fmla="*/ 21885 h 161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608" h="161551">
                  <a:moveTo>
                    <a:pt x="9380" y="21885"/>
                  </a:moveTo>
                  <a:cubicBezTo>
                    <a:pt x="35007" y="52205"/>
                    <a:pt x="50167" y="86134"/>
                    <a:pt x="45475" y="127101"/>
                  </a:cubicBezTo>
                  <a:cubicBezTo>
                    <a:pt x="44212" y="138471"/>
                    <a:pt x="45294" y="150021"/>
                    <a:pt x="45294" y="161391"/>
                  </a:cubicBezTo>
                  <a:cubicBezTo>
                    <a:pt x="47460" y="161391"/>
                    <a:pt x="48904" y="161752"/>
                    <a:pt x="49084" y="161391"/>
                  </a:cubicBezTo>
                  <a:cubicBezTo>
                    <a:pt x="76697" y="105805"/>
                    <a:pt x="49987" y="42279"/>
                    <a:pt x="18404" y="5642"/>
                  </a:cubicBezTo>
                  <a:cubicBezTo>
                    <a:pt x="17862" y="4921"/>
                    <a:pt x="17141" y="4379"/>
                    <a:pt x="16238" y="3838"/>
                  </a:cubicBezTo>
                  <a:cubicBezTo>
                    <a:pt x="11365" y="950"/>
                    <a:pt x="5951" y="-2659"/>
                    <a:pt x="1439" y="2935"/>
                  </a:cubicBezTo>
                  <a:cubicBezTo>
                    <a:pt x="-1990" y="7086"/>
                    <a:pt x="1439" y="11598"/>
                    <a:pt x="4146" y="15388"/>
                  </a:cubicBezTo>
                  <a:cubicBezTo>
                    <a:pt x="5771" y="17735"/>
                    <a:pt x="7575" y="19719"/>
                    <a:pt x="9380" y="21885"/>
                  </a:cubicBezTo>
                  <a:close/>
                </a:path>
              </a:pathLst>
            </a:custGeom>
            <a:solidFill>
              <a:srgbClr val="000000"/>
            </a:solidFill>
            <a:ln w="1804" cap="flat">
              <a:noFill/>
              <a:prstDash val="solid"/>
              <a:miter/>
            </a:ln>
          </p:spPr>
          <p:txBody>
            <a:bodyPr rtlCol="0" anchor="ctr"/>
            <a:lstStyle/>
            <a:p>
              <a:endParaRPr lang="en-US"/>
            </a:p>
          </p:txBody>
        </p:sp>
        <p:sp>
          <p:nvSpPr>
            <p:cNvPr id="27" name="Freeform 1100">
              <a:extLst>
                <a:ext uri="{FF2B5EF4-FFF2-40B4-BE49-F238E27FC236}">
                  <a16:creationId xmlns:a16="http://schemas.microsoft.com/office/drawing/2014/main" id="{DB8A906B-998A-A3DA-FCCF-6423A25099E8}"/>
                </a:ext>
              </a:extLst>
            </p:cNvPr>
            <p:cNvSpPr/>
            <p:nvPr/>
          </p:nvSpPr>
          <p:spPr>
            <a:xfrm>
              <a:off x="6957491" y="3569776"/>
              <a:ext cx="59453" cy="148162"/>
            </a:xfrm>
            <a:custGeom>
              <a:avLst/>
              <a:gdLst>
                <a:gd name="connsiteX0" fmla="*/ 4962 w 59453"/>
                <a:gd name="connsiteY0" fmla="*/ 13709 h 148162"/>
                <a:gd name="connsiteX1" fmla="*/ 16873 w 59453"/>
                <a:gd name="connsiteY1" fmla="*/ 20928 h 148162"/>
                <a:gd name="connsiteX2" fmla="*/ 35462 w 59453"/>
                <a:gd name="connsiteY2" fmla="*/ 123257 h 148162"/>
                <a:gd name="connsiteX3" fmla="*/ 25716 w 59453"/>
                <a:gd name="connsiteY3" fmla="*/ 148162 h 148162"/>
                <a:gd name="connsiteX4" fmla="*/ 55494 w 59453"/>
                <a:gd name="connsiteY4" fmla="*/ 50526 h 148162"/>
                <a:gd name="connsiteX5" fmla="*/ 12361 w 59453"/>
                <a:gd name="connsiteY5" fmla="*/ 1256 h 148162"/>
                <a:gd name="connsiteX6" fmla="*/ 450 w 59453"/>
                <a:gd name="connsiteY6" fmla="*/ 4505 h 148162"/>
                <a:gd name="connsiteX7" fmla="*/ 4962 w 59453"/>
                <a:gd name="connsiteY7" fmla="*/ 13709 h 148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453" h="148162">
                  <a:moveTo>
                    <a:pt x="4962" y="13709"/>
                  </a:moveTo>
                  <a:cubicBezTo>
                    <a:pt x="8752" y="16416"/>
                    <a:pt x="13263" y="18221"/>
                    <a:pt x="16873" y="20928"/>
                  </a:cubicBezTo>
                  <a:cubicBezTo>
                    <a:pt x="48997" y="45112"/>
                    <a:pt x="56758" y="88786"/>
                    <a:pt x="35462" y="123257"/>
                  </a:cubicBezTo>
                  <a:cubicBezTo>
                    <a:pt x="31672" y="129393"/>
                    <a:pt x="27160" y="135529"/>
                    <a:pt x="25716" y="148162"/>
                  </a:cubicBezTo>
                  <a:cubicBezTo>
                    <a:pt x="66684" y="125242"/>
                    <a:pt x="61270" y="69476"/>
                    <a:pt x="55494" y="50526"/>
                  </a:cubicBezTo>
                  <a:cubicBezTo>
                    <a:pt x="48636" y="28147"/>
                    <a:pt x="32935" y="12266"/>
                    <a:pt x="12361" y="1256"/>
                  </a:cubicBezTo>
                  <a:cubicBezTo>
                    <a:pt x="8210" y="-909"/>
                    <a:pt x="2796" y="-548"/>
                    <a:pt x="450" y="4505"/>
                  </a:cubicBezTo>
                  <a:cubicBezTo>
                    <a:pt x="-1175" y="8295"/>
                    <a:pt x="1893" y="11544"/>
                    <a:pt x="4962" y="13709"/>
                  </a:cubicBezTo>
                  <a:close/>
                </a:path>
              </a:pathLst>
            </a:custGeom>
            <a:solidFill>
              <a:srgbClr val="000000"/>
            </a:solidFill>
            <a:ln w="1804" cap="flat">
              <a:noFill/>
              <a:prstDash val="solid"/>
              <a:miter/>
            </a:ln>
          </p:spPr>
          <p:txBody>
            <a:bodyPr rtlCol="0" anchor="ctr"/>
            <a:lstStyle/>
            <a:p>
              <a:endParaRPr lang="en-US"/>
            </a:p>
          </p:txBody>
        </p:sp>
        <p:sp>
          <p:nvSpPr>
            <p:cNvPr id="28" name="Freeform 1101">
              <a:extLst>
                <a:ext uri="{FF2B5EF4-FFF2-40B4-BE49-F238E27FC236}">
                  <a16:creationId xmlns:a16="http://schemas.microsoft.com/office/drawing/2014/main" id="{114350B4-ED08-20FC-DE55-33AE6A3FB6EA}"/>
                </a:ext>
              </a:extLst>
            </p:cNvPr>
            <p:cNvSpPr/>
            <p:nvPr/>
          </p:nvSpPr>
          <p:spPr>
            <a:xfrm>
              <a:off x="7105208" y="4675585"/>
              <a:ext cx="184937" cy="17457"/>
            </a:xfrm>
            <a:custGeom>
              <a:avLst/>
              <a:gdLst>
                <a:gd name="connsiteX0" fmla="*/ 0 w 184937"/>
                <a:gd name="connsiteY0" fmla="*/ 8248 h 17457"/>
                <a:gd name="connsiteX1" fmla="*/ 7760 w 184937"/>
                <a:gd name="connsiteY1" fmla="*/ 11677 h 17457"/>
                <a:gd name="connsiteX2" fmla="*/ 174879 w 184937"/>
                <a:gd name="connsiteY2" fmla="*/ 17272 h 17457"/>
                <a:gd name="connsiteX3" fmla="*/ 184805 w 184937"/>
                <a:gd name="connsiteY3" fmla="*/ 5361 h 17457"/>
                <a:gd name="connsiteX4" fmla="*/ 4332 w 184937"/>
                <a:gd name="connsiteY4" fmla="*/ 1210 h 17457"/>
                <a:gd name="connsiteX5" fmla="*/ 0 w 184937"/>
                <a:gd name="connsiteY5" fmla="*/ 8248 h 17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937" h="17457">
                  <a:moveTo>
                    <a:pt x="0" y="8248"/>
                  </a:moveTo>
                  <a:cubicBezTo>
                    <a:pt x="3068" y="9512"/>
                    <a:pt x="5414" y="11316"/>
                    <a:pt x="7760" y="11677"/>
                  </a:cubicBezTo>
                  <a:cubicBezTo>
                    <a:pt x="63346" y="16370"/>
                    <a:pt x="119473" y="6805"/>
                    <a:pt x="174879" y="17272"/>
                  </a:cubicBezTo>
                  <a:cubicBezTo>
                    <a:pt x="180113" y="18355"/>
                    <a:pt x="185888" y="14745"/>
                    <a:pt x="184805" y="5361"/>
                  </a:cubicBezTo>
                  <a:cubicBezTo>
                    <a:pt x="124888" y="-234"/>
                    <a:pt x="64610" y="-1136"/>
                    <a:pt x="4332" y="1210"/>
                  </a:cubicBezTo>
                  <a:cubicBezTo>
                    <a:pt x="2888" y="1210"/>
                    <a:pt x="1625" y="5361"/>
                    <a:pt x="0" y="8248"/>
                  </a:cubicBezTo>
                  <a:close/>
                </a:path>
              </a:pathLst>
            </a:custGeom>
            <a:solidFill>
              <a:srgbClr val="000000"/>
            </a:solidFill>
            <a:ln w="1804" cap="flat">
              <a:noFill/>
              <a:prstDash val="solid"/>
              <a:miter/>
            </a:ln>
          </p:spPr>
          <p:txBody>
            <a:bodyPr rtlCol="0" anchor="ctr"/>
            <a:lstStyle/>
            <a:p>
              <a:endParaRPr lang="en-US"/>
            </a:p>
          </p:txBody>
        </p:sp>
        <p:sp>
          <p:nvSpPr>
            <p:cNvPr id="29" name="Freeform 1102">
              <a:extLst>
                <a:ext uri="{FF2B5EF4-FFF2-40B4-BE49-F238E27FC236}">
                  <a16:creationId xmlns:a16="http://schemas.microsoft.com/office/drawing/2014/main" id="{C62D5E2C-9FF4-67D9-B23F-CEDE61CFBA3F}"/>
                </a:ext>
              </a:extLst>
            </p:cNvPr>
            <p:cNvSpPr/>
            <p:nvPr/>
          </p:nvSpPr>
          <p:spPr>
            <a:xfrm>
              <a:off x="5907641" y="3687431"/>
              <a:ext cx="75381" cy="121645"/>
            </a:xfrm>
            <a:custGeom>
              <a:avLst/>
              <a:gdLst>
                <a:gd name="connsiteX0" fmla="*/ 75382 w 75381"/>
                <a:gd name="connsiteY0" fmla="*/ 6 h 121645"/>
                <a:gd name="connsiteX1" fmla="*/ 16006 w 75381"/>
                <a:gd name="connsiteY1" fmla="*/ 43862 h 121645"/>
                <a:gd name="connsiteX2" fmla="*/ 6261 w 75381"/>
                <a:gd name="connsiteY2" fmla="*/ 121646 h 121645"/>
                <a:gd name="connsiteX3" fmla="*/ 75382 w 75381"/>
                <a:gd name="connsiteY3" fmla="*/ 6 h 121645"/>
              </a:gdLst>
              <a:ahLst/>
              <a:cxnLst>
                <a:cxn ang="0">
                  <a:pos x="connsiteX0" y="connsiteY0"/>
                </a:cxn>
                <a:cxn ang="0">
                  <a:pos x="connsiteX1" y="connsiteY1"/>
                </a:cxn>
                <a:cxn ang="0">
                  <a:pos x="connsiteX2" y="connsiteY2"/>
                </a:cxn>
                <a:cxn ang="0">
                  <a:pos x="connsiteX3" y="connsiteY3"/>
                </a:cxn>
              </a:cxnLst>
              <a:rect l="l" t="t" r="r" b="b"/>
              <a:pathLst>
                <a:path w="75381" h="121645">
                  <a:moveTo>
                    <a:pt x="75382" y="6"/>
                  </a:moveTo>
                  <a:cubicBezTo>
                    <a:pt x="50657" y="-354"/>
                    <a:pt x="30444" y="14625"/>
                    <a:pt x="16006" y="43862"/>
                  </a:cubicBezTo>
                  <a:cubicBezTo>
                    <a:pt x="3914" y="68045"/>
                    <a:pt x="-7456" y="93311"/>
                    <a:pt x="6261" y="121646"/>
                  </a:cubicBezTo>
                  <a:cubicBezTo>
                    <a:pt x="12577" y="72918"/>
                    <a:pt x="30444" y="30687"/>
                    <a:pt x="75382" y="6"/>
                  </a:cubicBezTo>
                  <a:close/>
                </a:path>
              </a:pathLst>
            </a:custGeom>
            <a:solidFill>
              <a:srgbClr val="000000"/>
            </a:solidFill>
            <a:ln w="1804" cap="flat">
              <a:noFill/>
              <a:prstDash val="solid"/>
              <a:miter/>
            </a:ln>
          </p:spPr>
          <p:txBody>
            <a:bodyPr rtlCol="0" anchor="ctr"/>
            <a:lstStyle/>
            <a:p>
              <a:endParaRPr lang="en-US"/>
            </a:p>
          </p:txBody>
        </p:sp>
        <p:sp>
          <p:nvSpPr>
            <p:cNvPr id="30" name="Freeform 1103">
              <a:extLst>
                <a:ext uri="{FF2B5EF4-FFF2-40B4-BE49-F238E27FC236}">
                  <a16:creationId xmlns:a16="http://schemas.microsoft.com/office/drawing/2014/main" id="{1143FFDF-6AB3-3745-C31D-8C0E6CA258BF}"/>
                </a:ext>
              </a:extLst>
            </p:cNvPr>
            <p:cNvSpPr/>
            <p:nvPr/>
          </p:nvSpPr>
          <p:spPr>
            <a:xfrm>
              <a:off x="5805436" y="4690616"/>
              <a:ext cx="135896" cy="14637"/>
            </a:xfrm>
            <a:custGeom>
              <a:avLst/>
              <a:gdLst>
                <a:gd name="connsiteX0" fmla="*/ 88071 w 135896"/>
                <a:gd name="connsiteY0" fmla="*/ 2421 h 14637"/>
                <a:gd name="connsiteX1" fmla="*/ 40787 w 135896"/>
                <a:gd name="connsiteY1" fmla="*/ 3504 h 14637"/>
                <a:gd name="connsiteX2" fmla="*/ 0 w 135896"/>
                <a:gd name="connsiteY2" fmla="*/ 10542 h 14637"/>
                <a:gd name="connsiteX3" fmla="*/ 135897 w 135896"/>
                <a:gd name="connsiteY3" fmla="*/ 3323 h 14637"/>
                <a:gd name="connsiteX4" fmla="*/ 88071 w 135896"/>
                <a:gd name="connsiteY4" fmla="*/ 2421 h 14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96" h="14637">
                  <a:moveTo>
                    <a:pt x="88071" y="2421"/>
                  </a:moveTo>
                  <a:cubicBezTo>
                    <a:pt x="72370" y="1518"/>
                    <a:pt x="56308" y="1518"/>
                    <a:pt x="40787" y="3504"/>
                  </a:cubicBezTo>
                  <a:cubicBezTo>
                    <a:pt x="27793" y="5128"/>
                    <a:pt x="12453" y="-4257"/>
                    <a:pt x="0" y="10542"/>
                  </a:cubicBezTo>
                  <a:cubicBezTo>
                    <a:pt x="36275" y="18122"/>
                    <a:pt x="113698" y="14874"/>
                    <a:pt x="135897" y="3323"/>
                  </a:cubicBezTo>
                  <a:cubicBezTo>
                    <a:pt x="116947" y="-4076"/>
                    <a:pt x="102509" y="3323"/>
                    <a:pt x="88071" y="2421"/>
                  </a:cubicBezTo>
                  <a:close/>
                </a:path>
              </a:pathLst>
            </a:custGeom>
            <a:solidFill>
              <a:srgbClr val="000000"/>
            </a:solidFill>
            <a:ln w="1804" cap="flat">
              <a:noFill/>
              <a:prstDash val="solid"/>
              <a:miter/>
            </a:ln>
          </p:spPr>
          <p:txBody>
            <a:bodyPr rtlCol="0" anchor="ctr"/>
            <a:lstStyle/>
            <a:p>
              <a:endParaRPr lang="en-US"/>
            </a:p>
          </p:txBody>
        </p:sp>
        <p:sp>
          <p:nvSpPr>
            <p:cNvPr id="31" name="Freeform 1104">
              <a:extLst>
                <a:ext uri="{FF2B5EF4-FFF2-40B4-BE49-F238E27FC236}">
                  <a16:creationId xmlns:a16="http://schemas.microsoft.com/office/drawing/2014/main" id="{63C0A1D5-C9C0-76E6-FC65-7E0D967FBCE3}"/>
                </a:ext>
              </a:extLst>
            </p:cNvPr>
            <p:cNvSpPr/>
            <p:nvPr/>
          </p:nvSpPr>
          <p:spPr>
            <a:xfrm>
              <a:off x="6094555" y="4686184"/>
              <a:ext cx="105937" cy="13840"/>
            </a:xfrm>
            <a:custGeom>
              <a:avLst/>
              <a:gdLst>
                <a:gd name="connsiteX0" fmla="*/ 0 w 105937"/>
                <a:gd name="connsiteY0" fmla="*/ 9199 h 13840"/>
                <a:gd name="connsiteX1" fmla="*/ 105938 w 105937"/>
                <a:gd name="connsiteY1" fmla="*/ 7033 h 13840"/>
                <a:gd name="connsiteX2" fmla="*/ 0 w 105937"/>
                <a:gd name="connsiteY2" fmla="*/ 9199 h 13840"/>
              </a:gdLst>
              <a:ahLst/>
              <a:cxnLst>
                <a:cxn ang="0">
                  <a:pos x="connsiteX0" y="connsiteY0"/>
                </a:cxn>
                <a:cxn ang="0">
                  <a:pos x="connsiteX1" y="connsiteY1"/>
                </a:cxn>
                <a:cxn ang="0">
                  <a:pos x="connsiteX2" y="connsiteY2"/>
                </a:cxn>
              </a:cxnLst>
              <a:rect l="l" t="t" r="r" b="b"/>
              <a:pathLst>
                <a:path w="105937" h="13840">
                  <a:moveTo>
                    <a:pt x="0" y="9199"/>
                  </a:moveTo>
                  <a:cubicBezTo>
                    <a:pt x="27252" y="15876"/>
                    <a:pt x="86267" y="15515"/>
                    <a:pt x="105938" y="7033"/>
                  </a:cubicBezTo>
                  <a:cubicBezTo>
                    <a:pt x="64249" y="-3434"/>
                    <a:pt x="13536" y="-1810"/>
                    <a:pt x="0" y="9199"/>
                  </a:cubicBezTo>
                  <a:close/>
                </a:path>
              </a:pathLst>
            </a:custGeom>
            <a:solidFill>
              <a:srgbClr val="000000"/>
            </a:solidFill>
            <a:ln w="1804" cap="flat">
              <a:noFill/>
              <a:prstDash val="solid"/>
              <a:miter/>
            </a:ln>
          </p:spPr>
          <p:txBody>
            <a:bodyPr rtlCol="0" anchor="ctr"/>
            <a:lstStyle/>
            <a:p>
              <a:endParaRPr lang="en-US"/>
            </a:p>
          </p:txBody>
        </p:sp>
        <p:sp>
          <p:nvSpPr>
            <p:cNvPr id="32" name="Freeform 1105">
              <a:extLst>
                <a:ext uri="{FF2B5EF4-FFF2-40B4-BE49-F238E27FC236}">
                  <a16:creationId xmlns:a16="http://schemas.microsoft.com/office/drawing/2014/main" id="{8F9D6045-6B15-7D9E-FD8C-2208EF5111B6}"/>
                </a:ext>
              </a:extLst>
            </p:cNvPr>
            <p:cNvSpPr/>
            <p:nvPr/>
          </p:nvSpPr>
          <p:spPr>
            <a:xfrm>
              <a:off x="6350811" y="4689241"/>
              <a:ext cx="90614" cy="13337"/>
            </a:xfrm>
            <a:custGeom>
              <a:avLst/>
              <a:gdLst>
                <a:gd name="connsiteX0" fmla="*/ 88991 w 90614"/>
                <a:gd name="connsiteY0" fmla="*/ 5240 h 13337"/>
                <a:gd name="connsiteX1" fmla="*/ 3987 w 90614"/>
                <a:gd name="connsiteY1" fmla="*/ 6 h 13337"/>
                <a:gd name="connsiteX2" fmla="*/ 198 w 90614"/>
                <a:gd name="connsiteY2" fmla="*/ 6323 h 13337"/>
                <a:gd name="connsiteX3" fmla="*/ 5431 w 90614"/>
                <a:gd name="connsiteY3" fmla="*/ 11556 h 13337"/>
                <a:gd name="connsiteX4" fmla="*/ 90615 w 90614"/>
                <a:gd name="connsiteY4" fmla="*/ 8308 h 13337"/>
                <a:gd name="connsiteX5" fmla="*/ 88991 w 90614"/>
                <a:gd name="connsiteY5" fmla="*/ 5240 h 13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614" h="13337">
                  <a:moveTo>
                    <a:pt x="88991" y="5240"/>
                  </a:moveTo>
                  <a:cubicBezTo>
                    <a:pt x="61017" y="-3423"/>
                    <a:pt x="32322" y="3255"/>
                    <a:pt x="3987" y="6"/>
                  </a:cubicBezTo>
                  <a:cubicBezTo>
                    <a:pt x="1642" y="-174"/>
                    <a:pt x="-705" y="3616"/>
                    <a:pt x="198" y="6323"/>
                  </a:cubicBezTo>
                  <a:cubicBezTo>
                    <a:pt x="919" y="8488"/>
                    <a:pt x="3627" y="11737"/>
                    <a:pt x="5431" y="11556"/>
                  </a:cubicBezTo>
                  <a:cubicBezTo>
                    <a:pt x="33766" y="11196"/>
                    <a:pt x="62461" y="17512"/>
                    <a:pt x="90615" y="8308"/>
                  </a:cubicBezTo>
                  <a:cubicBezTo>
                    <a:pt x="89893" y="6864"/>
                    <a:pt x="89532" y="5420"/>
                    <a:pt x="88991" y="5240"/>
                  </a:cubicBezTo>
                  <a:close/>
                </a:path>
              </a:pathLst>
            </a:custGeom>
            <a:solidFill>
              <a:srgbClr val="000000"/>
            </a:solidFill>
            <a:ln w="1804" cap="flat">
              <a:noFill/>
              <a:prstDash val="solid"/>
              <a:miter/>
            </a:ln>
          </p:spPr>
          <p:txBody>
            <a:bodyPr rtlCol="0" anchor="ctr"/>
            <a:lstStyle/>
            <a:p>
              <a:endParaRPr lang="en-US"/>
            </a:p>
          </p:txBody>
        </p:sp>
        <p:sp>
          <p:nvSpPr>
            <p:cNvPr id="33" name="Freeform 1106">
              <a:extLst>
                <a:ext uri="{FF2B5EF4-FFF2-40B4-BE49-F238E27FC236}">
                  <a16:creationId xmlns:a16="http://schemas.microsoft.com/office/drawing/2014/main" id="{118BF455-D543-D282-F3AD-38E6EF95937A}"/>
                </a:ext>
              </a:extLst>
            </p:cNvPr>
            <p:cNvSpPr/>
            <p:nvPr/>
          </p:nvSpPr>
          <p:spPr>
            <a:xfrm>
              <a:off x="6729281" y="4676765"/>
              <a:ext cx="105796" cy="15757"/>
            </a:xfrm>
            <a:custGeom>
              <a:avLst/>
              <a:gdLst>
                <a:gd name="connsiteX0" fmla="*/ 14077 w 105796"/>
                <a:gd name="connsiteY0" fmla="*/ 15370 h 15757"/>
                <a:gd name="connsiteX1" fmla="*/ 105758 w 105796"/>
                <a:gd name="connsiteY1" fmla="*/ 11580 h 15757"/>
                <a:gd name="connsiteX2" fmla="*/ 96193 w 105796"/>
                <a:gd name="connsiteY2" fmla="*/ 29 h 15757"/>
                <a:gd name="connsiteX3" fmla="*/ 12453 w 105796"/>
                <a:gd name="connsiteY3" fmla="*/ 3278 h 15757"/>
                <a:gd name="connsiteX4" fmla="*/ 0 w 105796"/>
                <a:gd name="connsiteY4" fmla="*/ 12482 h 15757"/>
                <a:gd name="connsiteX5" fmla="*/ 14077 w 105796"/>
                <a:gd name="connsiteY5" fmla="*/ 15370 h 15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796" h="15757">
                  <a:moveTo>
                    <a:pt x="14077" y="15370"/>
                  </a:moveTo>
                  <a:cubicBezTo>
                    <a:pt x="40968" y="13204"/>
                    <a:pt x="105216" y="16453"/>
                    <a:pt x="105758" y="11580"/>
                  </a:cubicBezTo>
                  <a:cubicBezTo>
                    <a:pt x="106299" y="6527"/>
                    <a:pt x="101065" y="-512"/>
                    <a:pt x="96193" y="29"/>
                  </a:cubicBezTo>
                  <a:cubicBezTo>
                    <a:pt x="68400" y="3639"/>
                    <a:pt x="40426" y="1834"/>
                    <a:pt x="12453" y="3278"/>
                  </a:cubicBezTo>
                  <a:cubicBezTo>
                    <a:pt x="8121" y="3459"/>
                    <a:pt x="3249" y="5444"/>
                    <a:pt x="0" y="12482"/>
                  </a:cubicBezTo>
                  <a:cubicBezTo>
                    <a:pt x="5053" y="16814"/>
                    <a:pt x="9746" y="15731"/>
                    <a:pt x="14077" y="15370"/>
                  </a:cubicBezTo>
                  <a:close/>
                </a:path>
              </a:pathLst>
            </a:custGeom>
            <a:solidFill>
              <a:srgbClr val="000000"/>
            </a:solidFill>
            <a:ln w="1804" cap="flat">
              <a:noFill/>
              <a:prstDash val="solid"/>
              <a:miter/>
            </a:ln>
          </p:spPr>
          <p:txBody>
            <a:bodyPr rtlCol="0" anchor="ctr"/>
            <a:lstStyle/>
            <a:p>
              <a:endParaRPr lang="en-US"/>
            </a:p>
          </p:txBody>
        </p:sp>
      </p:grpSp>
    </p:spTree>
    <p:extLst>
      <p:ext uri="{BB962C8B-B14F-4D97-AF65-F5344CB8AC3E}">
        <p14:creationId xmlns:p14="http://schemas.microsoft.com/office/powerpoint/2010/main" val="5385637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
            <a:extLst>
              <a:ext uri="{FF2B5EF4-FFF2-40B4-BE49-F238E27FC236}">
                <a16:creationId xmlns:a16="http://schemas.microsoft.com/office/drawing/2014/main" id="{DA01A3E6-0FF7-7632-F480-9E44B4CB9286}"/>
              </a:ext>
            </a:extLst>
          </p:cNvPr>
          <p:cNvSpPr txBox="1">
            <a:spLocks/>
          </p:cNvSpPr>
          <p:nvPr/>
        </p:nvSpPr>
        <p:spPr>
          <a:xfrm>
            <a:off x="3052433" y="421625"/>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US" sz="3000" dirty="0">
                <a:solidFill>
                  <a:srgbClr val="DF4625"/>
                </a:solidFill>
              </a:rPr>
              <a:t>Onboarding Talent and Integration Strategies</a:t>
            </a:r>
            <a:endParaRPr lang="en-US" sz="3000" b="1" dirty="0">
              <a:solidFill>
                <a:srgbClr val="DF4625"/>
              </a:solidFill>
            </a:endParaRPr>
          </a:p>
          <a:p>
            <a:pPr marL="0">
              <a:lnSpc>
                <a:spcPts val="3120"/>
              </a:lnSpc>
              <a:spcBef>
                <a:spcPts val="0"/>
              </a:spcBef>
            </a:pPr>
            <a:r>
              <a:rPr lang="en-US" sz="3000" b="1" dirty="0">
                <a:solidFill>
                  <a:srgbClr val="DF4625"/>
                </a:solidFill>
              </a:rPr>
              <a:t>Support New Staff</a:t>
            </a:r>
          </a:p>
        </p:txBody>
      </p:sp>
      <p:pic>
        <p:nvPicPr>
          <p:cNvPr id="15" name="Graphic 14" descr="Chevron arrows with solid fill">
            <a:extLst>
              <a:ext uri="{FF2B5EF4-FFF2-40B4-BE49-F238E27FC236}">
                <a16:creationId xmlns:a16="http://schemas.microsoft.com/office/drawing/2014/main" id="{A60C1B99-31BA-CC79-158E-5CDA01D073D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68850" y="395009"/>
            <a:ext cx="520661" cy="520661"/>
          </a:xfrm>
          <a:prstGeom prst="rect">
            <a:avLst/>
          </a:prstGeom>
        </p:spPr>
      </p:pic>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767752" y="1716378"/>
            <a:ext cx="10429335"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Clr>
                <a:srgbClr val="DF4625"/>
              </a:buClr>
              <a:buFont typeface="Wingdings" panose="05000000000000000000" pitchFamily="2" charset="2"/>
              <a:buChar char="q"/>
            </a:pPr>
            <a:r>
              <a:rPr lang="en-US" sz="2200" b="1" dirty="0">
                <a:solidFill>
                  <a:schemeClr val="bg1"/>
                </a:solidFill>
                <a:highlight>
                  <a:srgbClr val="DF4625"/>
                </a:highlight>
              </a:rPr>
              <a:t>Mentoring Programs </a:t>
            </a:r>
            <a:r>
              <a:rPr lang="en-US" sz="2200" dirty="0">
                <a:solidFill>
                  <a:srgbClr val="083F59"/>
                </a:solidFill>
              </a:rPr>
              <a:t>Pair new hires with experienced employees who can provide guidance, answer questions, and help them navigate the company culture. </a:t>
            </a:r>
            <a:r>
              <a:rPr lang="en-US" sz="2200" dirty="0"/>
              <a:t>Connect new diverse employees with mentors from diverse backgrounds to offer advice and foster belonging.</a:t>
            </a:r>
            <a:endParaRPr lang="en-US" sz="2200" dirty="0">
              <a:solidFill>
                <a:srgbClr val="083F59"/>
              </a:solidFill>
            </a:endParaRPr>
          </a:p>
          <a:p>
            <a:pPr marL="342900" indent="-342900">
              <a:buClr>
                <a:srgbClr val="DF4625"/>
              </a:buClr>
              <a:buFont typeface="Wingdings" panose="05000000000000000000" pitchFamily="2" charset="2"/>
              <a:buChar char="q"/>
            </a:pPr>
            <a:r>
              <a:rPr lang="en-US" sz="2200" b="1" dirty="0">
                <a:solidFill>
                  <a:schemeClr val="bg1"/>
                </a:solidFill>
                <a:highlight>
                  <a:srgbClr val="DF4625"/>
                </a:highlight>
              </a:rPr>
              <a:t>Buddy Systems: </a:t>
            </a:r>
            <a:r>
              <a:rPr lang="en-US" sz="2200" dirty="0">
                <a:solidFill>
                  <a:srgbClr val="083F59"/>
                </a:solidFill>
              </a:rPr>
              <a:t>Assign a “buddy” to each new employee—someone not in a managerial role but can offer informal support and advice.</a:t>
            </a:r>
          </a:p>
          <a:p>
            <a:pPr marL="342900" indent="-342900">
              <a:buClr>
                <a:srgbClr val="DF4625"/>
              </a:buClr>
              <a:buFont typeface="Wingdings" panose="05000000000000000000" pitchFamily="2" charset="2"/>
              <a:buChar char="q"/>
            </a:pPr>
            <a:r>
              <a:rPr lang="en-US" sz="2200" b="1" dirty="0">
                <a:solidFill>
                  <a:schemeClr val="bg1"/>
                </a:solidFill>
                <a:highlight>
                  <a:srgbClr val="DF4625"/>
                </a:highlight>
              </a:rPr>
              <a:t>Feedback Mechanisms: </a:t>
            </a:r>
            <a:r>
              <a:rPr lang="en-US" sz="2200" dirty="0">
                <a:solidFill>
                  <a:srgbClr val="083F59"/>
                </a:solidFill>
              </a:rPr>
              <a:t>Set up regular check-ins during the first few months to gather feedback from new employees and address any concerns they may have. This should include m</a:t>
            </a:r>
            <a:r>
              <a:rPr lang="en-US" sz="2200" dirty="0"/>
              <a:t>entorship or buddy feedback. Get mentors to regularly provide feedback to guide new employees through their initial challenges and discuss their development and comfort levels.</a:t>
            </a:r>
          </a:p>
          <a:p>
            <a:pPr marL="342900" indent="-342900">
              <a:buClr>
                <a:srgbClr val="DF4625"/>
              </a:buClr>
              <a:buFont typeface="Wingdings" panose="05000000000000000000" pitchFamily="2" charset="2"/>
              <a:buChar char="q"/>
            </a:pPr>
            <a:r>
              <a:rPr lang="en-US" sz="2200" b="1" dirty="0">
                <a:solidFill>
                  <a:schemeClr val="bg1"/>
                </a:solidFill>
                <a:highlight>
                  <a:srgbClr val="DF4625"/>
                </a:highlight>
              </a:rPr>
              <a:t>Clear Career Path </a:t>
            </a:r>
            <a:r>
              <a:rPr lang="en-US" sz="2200" dirty="0"/>
              <a:t>Share opportunities for professional development from the start, making it clear that the company supports and encourages long-term growth.</a:t>
            </a:r>
          </a:p>
          <a:p>
            <a:pPr marL="0" indent="0">
              <a:lnSpc>
                <a:spcPct val="100000"/>
              </a:lnSpc>
              <a:spcBef>
                <a:spcPts val="0"/>
              </a:spcBef>
              <a:buClr>
                <a:srgbClr val="DF4625"/>
              </a:buClr>
            </a:pPr>
            <a:endParaRPr lang="en-LB" sz="2200" kern="100" dirty="0">
              <a:effectLst/>
              <a:ea typeface="Aptos" panose="020B0004020202020204" pitchFamily="34" charset="0"/>
              <a:cs typeface="Calibri" panose="020F0502020204030204" pitchFamily="34" charset="0"/>
            </a:endParaRPr>
          </a:p>
        </p:txBody>
      </p:sp>
      <p:sp>
        <p:nvSpPr>
          <p:cNvPr id="2" name="Round Diagonal Corner Rectangle 9">
            <a:extLst>
              <a:ext uri="{FF2B5EF4-FFF2-40B4-BE49-F238E27FC236}">
                <a16:creationId xmlns:a16="http://schemas.microsoft.com/office/drawing/2014/main" id="{61EC9F0B-4111-EA86-BCEB-54092E43D183}"/>
              </a:ext>
            </a:extLst>
          </p:cNvPr>
          <p:cNvSpPr/>
          <p:nvPr/>
        </p:nvSpPr>
        <p:spPr>
          <a:xfrm rot="16200000">
            <a:off x="835870" y="-69384"/>
            <a:ext cx="1105664" cy="2034452"/>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8">
            <a:extLst>
              <a:ext uri="{FF2B5EF4-FFF2-40B4-BE49-F238E27FC236}">
                <a16:creationId xmlns:a16="http://schemas.microsoft.com/office/drawing/2014/main" id="{A5619799-690D-DF38-7F73-9BB50C5EC787}"/>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1</a:t>
            </a:r>
          </a:p>
        </p:txBody>
      </p:sp>
      <p:sp>
        <p:nvSpPr>
          <p:cNvPr id="4" name="TextBox 3">
            <a:extLst>
              <a:ext uri="{FF2B5EF4-FFF2-40B4-BE49-F238E27FC236}">
                <a16:creationId xmlns:a16="http://schemas.microsoft.com/office/drawing/2014/main" id="{FB8C045F-33BD-1295-A3EE-D73B00C50410}"/>
              </a:ext>
            </a:extLst>
          </p:cNvPr>
          <p:cNvSpPr txBox="1"/>
          <p:nvPr/>
        </p:nvSpPr>
        <p:spPr>
          <a:xfrm>
            <a:off x="5037826" y="6374921"/>
            <a:ext cx="6650966" cy="369332"/>
          </a:xfrm>
          <a:prstGeom prst="rect">
            <a:avLst/>
          </a:prstGeom>
          <a:noFill/>
        </p:spPr>
        <p:txBody>
          <a:bodyPr wrap="square" rtlCol="0">
            <a:spAutoFit/>
          </a:bodyPr>
          <a:lstStyle/>
          <a:p>
            <a:r>
              <a:rPr lang="en-US" b="1" i="0" u="none" strike="noStrike" dirty="0">
                <a:solidFill>
                  <a:schemeClr val="bg1"/>
                </a:solidFill>
                <a:effectLst/>
                <a:latin typeface="Google Sans"/>
              </a:rPr>
              <a:t>Source</a:t>
            </a:r>
            <a:r>
              <a:rPr lang="en-US" b="0" i="0" u="none" strike="noStrike" dirty="0">
                <a:solidFill>
                  <a:schemeClr val="bg1"/>
                </a:solidFill>
                <a:effectLst/>
                <a:latin typeface="Google Sans"/>
                <a:hlinkClick r:id="rId4">
                  <a:extLst>
                    <a:ext uri="{A12FA001-AC4F-418D-AE19-62706E023703}">
                      <ahyp:hlinkClr xmlns:ahyp="http://schemas.microsoft.com/office/drawing/2018/hyperlinkcolor" val="tx"/>
                    </a:ext>
                  </a:extLst>
                </a:hlinkClick>
              </a:rPr>
              <a:t> Cultivating Company Culture During Onboarding</a:t>
            </a:r>
            <a:endParaRPr lang="en-IE" dirty="0">
              <a:solidFill>
                <a:schemeClr val="bg1"/>
              </a:solidFill>
            </a:endParaRPr>
          </a:p>
        </p:txBody>
      </p:sp>
    </p:spTree>
    <p:extLst>
      <p:ext uri="{BB962C8B-B14F-4D97-AF65-F5344CB8AC3E}">
        <p14:creationId xmlns:p14="http://schemas.microsoft.com/office/powerpoint/2010/main" val="17332350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
            <a:extLst>
              <a:ext uri="{FF2B5EF4-FFF2-40B4-BE49-F238E27FC236}">
                <a16:creationId xmlns:a16="http://schemas.microsoft.com/office/drawing/2014/main" id="{DA01A3E6-0FF7-7632-F480-9E44B4CB9286}"/>
              </a:ext>
            </a:extLst>
          </p:cNvPr>
          <p:cNvSpPr txBox="1">
            <a:spLocks/>
          </p:cNvSpPr>
          <p:nvPr/>
        </p:nvSpPr>
        <p:spPr>
          <a:xfrm>
            <a:off x="3052433" y="532744"/>
            <a:ext cx="9131688" cy="1079049"/>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US" sz="3000" dirty="0">
                <a:solidFill>
                  <a:srgbClr val="05AAA3"/>
                </a:solidFill>
              </a:rPr>
              <a:t>Onboarding Talent and Integration Strategies</a:t>
            </a:r>
            <a:endParaRPr lang="en-US" sz="3000" b="1" dirty="0">
              <a:solidFill>
                <a:srgbClr val="05AAA3"/>
              </a:solidFill>
            </a:endParaRPr>
          </a:p>
          <a:p>
            <a:pPr marL="0">
              <a:lnSpc>
                <a:spcPts val="3120"/>
              </a:lnSpc>
              <a:spcBef>
                <a:spcPts val="0"/>
              </a:spcBef>
            </a:pPr>
            <a:r>
              <a:rPr lang="en-US" sz="3000" b="1" dirty="0">
                <a:solidFill>
                  <a:srgbClr val="05AAA3"/>
                </a:solidFill>
              </a:rPr>
              <a:t>Make Adjustments for People with Individual Needs &amp; Disabilities</a:t>
            </a:r>
          </a:p>
        </p:txBody>
      </p:sp>
      <p:pic>
        <p:nvPicPr>
          <p:cNvPr id="15" name="Graphic 14" descr="Chevron arrows with solid fill">
            <a:extLst>
              <a:ext uri="{FF2B5EF4-FFF2-40B4-BE49-F238E27FC236}">
                <a16:creationId xmlns:a16="http://schemas.microsoft.com/office/drawing/2014/main" id="{A60C1B99-31BA-CC79-158E-5CDA01D073D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70602" y="660765"/>
            <a:ext cx="520661" cy="520661"/>
          </a:xfrm>
          <a:prstGeom prst="rect">
            <a:avLst/>
          </a:prstGeom>
        </p:spPr>
      </p:pic>
      <p:sp>
        <p:nvSpPr>
          <p:cNvPr id="2" name="Round Diagonal Corner Rectangle 9">
            <a:extLst>
              <a:ext uri="{FF2B5EF4-FFF2-40B4-BE49-F238E27FC236}">
                <a16:creationId xmlns:a16="http://schemas.microsoft.com/office/drawing/2014/main" id="{61EC9F0B-4111-EA86-BCEB-54092E43D183}"/>
              </a:ext>
            </a:extLst>
          </p:cNvPr>
          <p:cNvSpPr/>
          <p:nvPr/>
        </p:nvSpPr>
        <p:spPr>
          <a:xfrm rot="16200000">
            <a:off x="835870" y="-69384"/>
            <a:ext cx="1105664" cy="2034452"/>
          </a:xfrm>
          <a:prstGeom prst="round2Diag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8">
            <a:extLst>
              <a:ext uri="{FF2B5EF4-FFF2-40B4-BE49-F238E27FC236}">
                <a16:creationId xmlns:a16="http://schemas.microsoft.com/office/drawing/2014/main" id="{A5619799-690D-DF38-7F73-9BB50C5EC787}"/>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2</a:t>
            </a:r>
          </a:p>
        </p:txBody>
      </p:sp>
      <p:sp>
        <p:nvSpPr>
          <p:cNvPr id="8" name="TextBox 7">
            <a:extLst>
              <a:ext uri="{FF2B5EF4-FFF2-40B4-BE49-F238E27FC236}">
                <a16:creationId xmlns:a16="http://schemas.microsoft.com/office/drawing/2014/main" id="{7C50A319-6059-276B-8F60-CD0453B8749B}"/>
              </a:ext>
            </a:extLst>
          </p:cNvPr>
          <p:cNvSpPr txBox="1"/>
          <p:nvPr/>
        </p:nvSpPr>
        <p:spPr>
          <a:xfrm>
            <a:off x="10067109" y="6400800"/>
            <a:ext cx="1863634"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4">
                  <a:extLst>
                    <a:ext uri="{A12FA001-AC4F-418D-AE19-62706E023703}">
                      <ahyp:hlinkClr xmlns:ahyp="http://schemas.microsoft.com/office/drawing/2018/hyperlinkcolor" val="tx"/>
                    </a:ext>
                  </a:extLst>
                </a:hlinkClick>
              </a:rPr>
              <a:t>CIPD 2024</a:t>
            </a:r>
            <a:endParaRPr lang="en-IE" dirty="0">
              <a:solidFill>
                <a:schemeClr val="bg1"/>
              </a:solidFill>
            </a:endParaRPr>
          </a:p>
        </p:txBody>
      </p:sp>
      <p:sp>
        <p:nvSpPr>
          <p:cNvPr id="9" name="Rectangle 1">
            <a:extLst>
              <a:ext uri="{FF2B5EF4-FFF2-40B4-BE49-F238E27FC236}">
                <a16:creationId xmlns:a16="http://schemas.microsoft.com/office/drawing/2014/main" id="{EB50F4B7-E8AA-D366-089D-90F0BC1DA842}"/>
              </a:ext>
            </a:extLst>
          </p:cNvPr>
          <p:cNvSpPr txBox="1">
            <a:spLocks noChangeArrowheads="1"/>
          </p:cNvSpPr>
          <p:nvPr/>
        </p:nvSpPr>
        <p:spPr bwMode="auto">
          <a:xfrm>
            <a:off x="595312" y="1803465"/>
            <a:ext cx="11001375" cy="2225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Clr>
                <a:srgbClr val="05AAA3"/>
              </a:buClr>
              <a:buFont typeface="Wingdings" panose="05000000000000000000" pitchFamily="2" charset="2"/>
              <a:buChar char="ü"/>
            </a:pPr>
            <a:r>
              <a:rPr lang="en-US" sz="2200" dirty="0">
                <a:solidFill>
                  <a:schemeClr val="bg1"/>
                </a:solidFill>
                <a:highlight>
                  <a:srgbClr val="05AAA3"/>
                </a:highlight>
              </a:rPr>
              <a:t>Reasonable adjustments should be available for everyone. </a:t>
            </a:r>
            <a:r>
              <a:rPr lang="en-US" sz="2200" dirty="0"/>
              <a:t>Reasonable adjustments are particularly important for increasing the recruitment and retention of able-bodied and disabled staff. Offer all new employees reasonable adjustments that meet their individual needs. While reasonable adjustments (see next slide) should be </a:t>
            </a:r>
            <a:r>
              <a:rPr lang="en-US" sz="2200" dirty="0" err="1"/>
              <a:t>prioritised</a:t>
            </a:r>
            <a:r>
              <a:rPr lang="en-US" sz="2200" dirty="0"/>
              <a:t> for disabled staff, nondisabled employees could also benefit from such job modifications. While adjustments would benefit most employees, the legislation only requires employers to do so for disabled staff, but that doesn’t mean you should exclude everyone. </a:t>
            </a:r>
          </a:p>
        </p:txBody>
      </p:sp>
      <p:sp>
        <p:nvSpPr>
          <p:cNvPr id="12" name="TextBox 11">
            <a:extLst>
              <a:ext uri="{FF2B5EF4-FFF2-40B4-BE49-F238E27FC236}">
                <a16:creationId xmlns:a16="http://schemas.microsoft.com/office/drawing/2014/main" id="{4D2A1A7E-7E54-2FBD-4F65-D4CC884AA0A6}"/>
              </a:ext>
            </a:extLst>
          </p:cNvPr>
          <p:cNvSpPr txBox="1"/>
          <p:nvPr/>
        </p:nvSpPr>
        <p:spPr>
          <a:xfrm>
            <a:off x="3873259" y="4331481"/>
            <a:ext cx="7723427" cy="1554272"/>
          </a:xfrm>
          <a:prstGeom prst="rect">
            <a:avLst/>
          </a:prstGeom>
          <a:noFill/>
        </p:spPr>
        <p:txBody>
          <a:bodyPr wrap="square" rtlCol="0">
            <a:spAutoFit/>
          </a:bodyPr>
          <a:lstStyle/>
          <a:p>
            <a:r>
              <a:rPr lang="en-US" sz="1900" i="1" dirty="0"/>
              <a:t>A large-scale survey found that one in three non-working disabled people say that their barriers to work could be resolved with workplace accommodations. Disabled employees who work in offices with accessible facilities (for example ramps, bathrooms, and other adjustments) are more satisfied with their employer and say they are more likely to stay there.</a:t>
            </a:r>
            <a:endParaRPr lang="en-IE" sz="1900" i="1" dirty="0"/>
          </a:p>
        </p:txBody>
      </p:sp>
      <p:pic>
        <p:nvPicPr>
          <p:cNvPr id="19" name="Picture 18" descr="A person with his arms crossed in a room with people in the background&#10;&#10;Description automatically generated">
            <a:extLst>
              <a:ext uri="{FF2B5EF4-FFF2-40B4-BE49-F238E27FC236}">
                <a16:creationId xmlns:a16="http://schemas.microsoft.com/office/drawing/2014/main" id="{A4E7D1EB-8E9C-C612-09BD-EEA63FF03D82}"/>
              </a:ext>
            </a:extLst>
          </p:cNvPr>
          <p:cNvPicPr>
            <a:picLocks noChangeAspect="1"/>
          </p:cNvPicPr>
          <p:nvPr/>
        </p:nvPicPr>
        <p:blipFill>
          <a:blip r:embed="rId5" cstate="email">
            <a:extLst>
              <a:ext uri="{28A0092B-C50C-407E-A947-70E740481C1C}">
                <a14:useLocalDpi xmlns:a14="http://schemas.microsoft.com/office/drawing/2010/main"/>
              </a:ext>
            </a:extLst>
          </a:blip>
          <a:srcRect l="11384" t="18931" r="20503" b="44528"/>
          <a:stretch/>
        </p:blipFill>
        <p:spPr>
          <a:xfrm>
            <a:off x="1157466" y="4028690"/>
            <a:ext cx="2496924" cy="2009252"/>
          </a:xfrm>
          <a:prstGeom prst="flowChartConnector">
            <a:avLst/>
          </a:prstGeom>
        </p:spPr>
      </p:pic>
    </p:spTree>
    <p:extLst>
      <p:ext uri="{BB962C8B-B14F-4D97-AF65-F5344CB8AC3E}">
        <p14:creationId xmlns:p14="http://schemas.microsoft.com/office/powerpoint/2010/main" val="28991980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group of people holding hands&#10;&#10;Description automatically generated">
            <a:extLst>
              <a:ext uri="{FF2B5EF4-FFF2-40B4-BE49-F238E27FC236}">
                <a16:creationId xmlns:a16="http://schemas.microsoft.com/office/drawing/2014/main" id="{9BADB542-212C-376A-7C83-B64256C6EB63}"/>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5539" b="6372"/>
          <a:stretch/>
        </p:blipFill>
        <p:spPr>
          <a:xfrm>
            <a:off x="379756" y="0"/>
            <a:ext cx="11578483" cy="6797615"/>
          </a:xfrm>
        </p:spPr>
      </p:pic>
      <p:sp>
        <p:nvSpPr>
          <p:cNvPr id="8" name="Text Placeholder 1">
            <a:extLst>
              <a:ext uri="{FF2B5EF4-FFF2-40B4-BE49-F238E27FC236}">
                <a16:creationId xmlns:a16="http://schemas.microsoft.com/office/drawing/2014/main" id="{65CF1470-F619-F047-46C2-DF0C5ACDD042}"/>
              </a:ext>
            </a:extLst>
          </p:cNvPr>
          <p:cNvSpPr>
            <a:spLocks noGrp="1"/>
          </p:cNvSpPr>
          <p:nvPr>
            <p:ph type="body" sz="quarter" idx="13"/>
          </p:nvPr>
        </p:nvSpPr>
        <p:spPr>
          <a:xfrm>
            <a:off x="347729" y="2365644"/>
            <a:ext cx="5280600" cy="2635608"/>
          </a:xfrm>
          <a:noFill/>
        </p:spPr>
        <p:txBody>
          <a:bodyPr>
            <a:noAutofit/>
          </a:bodyPr>
          <a:lstStyle/>
          <a:p>
            <a:pPr algn="l"/>
            <a:r>
              <a:rPr lang="en-US" sz="1900" dirty="0">
                <a:solidFill>
                  <a:srgbClr val="083F59"/>
                </a:solidFill>
              </a:rPr>
              <a:t>Making your workplace more accessible can help a range of people feel supported and safe at work and can help build a stronger sense of belonging. This might include people with a disability, neurodiverse people, and people who speak English as a second language. There are several strategies you can use to help your workplace be more accessible, including: </a:t>
            </a:r>
          </a:p>
          <a:p>
            <a:pPr marL="342900" indent="-342900" algn="l">
              <a:buFont typeface="Wingdings" panose="05000000000000000000" pitchFamily="2" charset="2"/>
              <a:buChar char="q"/>
            </a:pPr>
            <a:r>
              <a:rPr lang="en-US" sz="1900" b="1" dirty="0">
                <a:solidFill>
                  <a:srgbClr val="083F59"/>
                </a:solidFill>
              </a:rPr>
              <a:t>Audit the accessibility of your workplace </a:t>
            </a:r>
            <a:r>
              <a:rPr lang="en-US" sz="1900" dirty="0">
                <a:solidFill>
                  <a:srgbClr val="083F59"/>
                </a:solidFill>
              </a:rPr>
              <a:t>to identify barriers to accessibility and make changes to address these barriers or move to more accessible premises. This also benefits your customers!</a:t>
            </a:r>
          </a:p>
          <a:p>
            <a:pPr marL="342900" indent="-342900" algn="l">
              <a:buFont typeface="Wingdings" panose="05000000000000000000" pitchFamily="2" charset="2"/>
              <a:buChar char="q"/>
            </a:pPr>
            <a:r>
              <a:rPr lang="en-US" sz="1900" b="1" dirty="0">
                <a:solidFill>
                  <a:srgbClr val="083F59"/>
                </a:solidFill>
              </a:rPr>
              <a:t>Engage an access auditor </a:t>
            </a:r>
            <a:r>
              <a:rPr lang="en-US" sz="1900" dirty="0">
                <a:solidFill>
                  <a:srgbClr val="083F59"/>
                </a:solidFill>
              </a:rPr>
              <a:t>to audit your workplace and provide costings and advice on compliance. Similarly, you can engage a consultant to assist you with each diversity </a:t>
            </a:r>
            <a:r>
              <a:rPr lang="en-US" sz="1900" dirty="0" err="1">
                <a:solidFill>
                  <a:srgbClr val="083F59"/>
                </a:solidFill>
              </a:rPr>
              <a:t>specialisation</a:t>
            </a:r>
            <a:r>
              <a:rPr lang="en-US" sz="1900" dirty="0">
                <a:solidFill>
                  <a:srgbClr val="083F59"/>
                </a:solidFill>
              </a:rPr>
              <a:t>.</a:t>
            </a:r>
          </a:p>
        </p:txBody>
      </p:sp>
      <p:sp>
        <p:nvSpPr>
          <p:cNvPr id="9" name="Text Placeholder 3">
            <a:extLst>
              <a:ext uri="{FF2B5EF4-FFF2-40B4-BE49-F238E27FC236}">
                <a16:creationId xmlns:a16="http://schemas.microsoft.com/office/drawing/2014/main" id="{E2B60925-E936-48B0-7B5F-FBBC0942B335}"/>
              </a:ext>
            </a:extLst>
          </p:cNvPr>
          <p:cNvSpPr>
            <a:spLocks noGrp="1"/>
          </p:cNvSpPr>
          <p:nvPr>
            <p:ph type="body" sz="quarter" idx="43"/>
          </p:nvPr>
        </p:nvSpPr>
        <p:spPr>
          <a:xfrm>
            <a:off x="345406" y="0"/>
            <a:ext cx="5055171" cy="962025"/>
          </a:xfrm>
          <a:solidFill>
            <a:srgbClr val="083F59"/>
          </a:solidFill>
        </p:spPr>
        <p:txBody>
          <a:bodyPr anchor="ctr">
            <a:normAutofit/>
          </a:bodyPr>
          <a:lstStyle/>
          <a:p>
            <a:pPr algn="l"/>
            <a:r>
              <a:rPr lang="en-IE" b="1" dirty="0">
                <a:solidFill>
                  <a:srgbClr val="B9FDFA"/>
                </a:solidFill>
              </a:rPr>
              <a:t>Retention Checklist: </a:t>
            </a:r>
            <a:r>
              <a:rPr lang="en-IE" dirty="0">
                <a:solidFill>
                  <a:srgbClr val="B9FDFA"/>
                </a:solidFill>
              </a:rPr>
              <a:t>Making Your Workplace More Accessible &amp; Inclusive </a:t>
            </a:r>
          </a:p>
        </p:txBody>
      </p:sp>
      <p:sp>
        <p:nvSpPr>
          <p:cNvPr id="2" name="TextBox 1">
            <a:extLst>
              <a:ext uri="{FF2B5EF4-FFF2-40B4-BE49-F238E27FC236}">
                <a16:creationId xmlns:a16="http://schemas.microsoft.com/office/drawing/2014/main" id="{1CF6F4EF-E215-8E85-876D-E9FA869A6AEF}"/>
              </a:ext>
            </a:extLst>
          </p:cNvPr>
          <p:cNvSpPr txBox="1"/>
          <p:nvPr/>
        </p:nvSpPr>
        <p:spPr>
          <a:xfrm>
            <a:off x="2498298" y="6083582"/>
            <a:ext cx="3295261" cy="307777"/>
          </a:xfrm>
          <a:prstGeom prst="rect">
            <a:avLst/>
          </a:prstGeom>
          <a:noFill/>
        </p:spPr>
        <p:txBody>
          <a:bodyPr wrap="none" rtlCol="0">
            <a:spAutoFit/>
          </a:bodyPr>
          <a:lstStyle/>
          <a:p>
            <a:r>
              <a:rPr lang="en-IE" sz="1400" dirty="0">
                <a:solidFill>
                  <a:srgbClr val="083F59"/>
                </a:solidFill>
              </a:rPr>
              <a:t>Source </a:t>
            </a:r>
            <a:r>
              <a:rPr lang="en-IE" sz="1400" dirty="0">
                <a:solidFill>
                  <a:srgbClr val="083F59"/>
                </a:solidFill>
                <a:hlinkClick r:id="rId3">
                  <a:extLst>
                    <a:ext uri="{A12FA001-AC4F-418D-AE19-62706E023703}">
                      <ahyp:hlinkClr xmlns:ahyp="http://schemas.microsoft.com/office/drawing/2018/hyperlinkcolor" val="tx"/>
                    </a:ext>
                  </a:extLst>
                </a:hlinkClick>
              </a:rPr>
              <a:t>Exude</a:t>
            </a:r>
            <a:r>
              <a:rPr lang="en-IE" sz="1400" dirty="0">
                <a:solidFill>
                  <a:srgbClr val="083F59"/>
                </a:solidFill>
              </a:rPr>
              <a:t> HR through the Lends of D&amp;I</a:t>
            </a:r>
          </a:p>
        </p:txBody>
      </p:sp>
      <p:grpSp>
        <p:nvGrpSpPr>
          <p:cNvPr id="12" name="Graphic 2">
            <a:extLst>
              <a:ext uri="{FF2B5EF4-FFF2-40B4-BE49-F238E27FC236}">
                <a16:creationId xmlns:a16="http://schemas.microsoft.com/office/drawing/2014/main" id="{320DD3FC-E94C-47EB-9215-769CC0854BF1}"/>
              </a:ext>
            </a:extLst>
          </p:cNvPr>
          <p:cNvGrpSpPr/>
          <p:nvPr/>
        </p:nvGrpSpPr>
        <p:grpSpPr>
          <a:xfrm>
            <a:off x="5400577" y="2247542"/>
            <a:ext cx="1552576" cy="1513167"/>
            <a:chOff x="5127892" y="1642689"/>
            <a:chExt cx="1294219" cy="947086"/>
          </a:xfrm>
        </p:grpSpPr>
        <p:sp>
          <p:nvSpPr>
            <p:cNvPr id="13" name="Freeform 6">
              <a:extLst>
                <a:ext uri="{FF2B5EF4-FFF2-40B4-BE49-F238E27FC236}">
                  <a16:creationId xmlns:a16="http://schemas.microsoft.com/office/drawing/2014/main" id="{54E20B53-67BD-85F5-0E9E-23BD1D2ADEC6}"/>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4" name="Freeform 7">
              <a:extLst>
                <a:ext uri="{FF2B5EF4-FFF2-40B4-BE49-F238E27FC236}">
                  <a16:creationId xmlns:a16="http://schemas.microsoft.com/office/drawing/2014/main" id="{8851E526-EBC2-24EC-B80B-345B219BCF1B}"/>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5" name="Freeform 8">
              <a:extLst>
                <a:ext uri="{FF2B5EF4-FFF2-40B4-BE49-F238E27FC236}">
                  <a16:creationId xmlns:a16="http://schemas.microsoft.com/office/drawing/2014/main" id="{E0C6C3C9-949F-CD84-CFEB-71BD0E854952}"/>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6" name="Freeform 9">
              <a:extLst>
                <a:ext uri="{FF2B5EF4-FFF2-40B4-BE49-F238E27FC236}">
                  <a16:creationId xmlns:a16="http://schemas.microsoft.com/office/drawing/2014/main" id="{973C3ACA-C11C-C0E9-19DC-F7858DF68D55}"/>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7" name="Freeform 10">
              <a:extLst>
                <a:ext uri="{FF2B5EF4-FFF2-40B4-BE49-F238E27FC236}">
                  <a16:creationId xmlns:a16="http://schemas.microsoft.com/office/drawing/2014/main" id="{BF275117-E275-581E-440F-806A7A7C0D80}"/>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8" name="Freeform 11">
              <a:extLst>
                <a:ext uri="{FF2B5EF4-FFF2-40B4-BE49-F238E27FC236}">
                  <a16:creationId xmlns:a16="http://schemas.microsoft.com/office/drawing/2014/main" id="{88CF3437-8F0B-90BA-20C0-3A2D382F65BF}"/>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19" name="Freeform 12">
              <a:extLst>
                <a:ext uri="{FF2B5EF4-FFF2-40B4-BE49-F238E27FC236}">
                  <a16:creationId xmlns:a16="http://schemas.microsoft.com/office/drawing/2014/main" id="{751A2E17-A5CE-60F1-2C3E-A711F4AF884E}"/>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0" name="Freeform 13">
              <a:extLst>
                <a:ext uri="{FF2B5EF4-FFF2-40B4-BE49-F238E27FC236}">
                  <a16:creationId xmlns:a16="http://schemas.microsoft.com/office/drawing/2014/main" id="{BE6E3DE8-E07A-8665-816F-6B49A2C6CD6E}"/>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4">
              <a:extLst>
                <a:ext uri="{FF2B5EF4-FFF2-40B4-BE49-F238E27FC236}">
                  <a16:creationId xmlns:a16="http://schemas.microsoft.com/office/drawing/2014/main" id="{80B09950-A3F9-3161-D126-3071E89F8DF2}"/>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5">
              <a:extLst>
                <a:ext uri="{FF2B5EF4-FFF2-40B4-BE49-F238E27FC236}">
                  <a16:creationId xmlns:a16="http://schemas.microsoft.com/office/drawing/2014/main" id="{3859229A-C9F8-F233-82DA-8AB0C67C867D}"/>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3" name="Freeform 16">
              <a:extLst>
                <a:ext uri="{FF2B5EF4-FFF2-40B4-BE49-F238E27FC236}">
                  <a16:creationId xmlns:a16="http://schemas.microsoft.com/office/drawing/2014/main" id="{5DC81ECA-8477-0B95-F543-D0ED0B122EF5}"/>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4" name="Freeform 17">
              <a:extLst>
                <a:ext uri="{FF2B5EF4-FFF2-40B4-BE49-F238E27FC236}">
                  <a16:creationId xmlns:a16="http://schemas.microsoft.com/office/drawing/2014/main" id="{7CF6BA1C-2B24-994E-5936-A8AF8ABD9ACD}"/>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5" name="Freeform 18">
              <a:extLst>
                <a:ext uri="{FF2B5EF4-FFF2-40B4-BE49-F238E27FC236}">
                  <a16:creationId xmlns:a16="http://schemas.microsoft.com/office/drawing/2014/main" id="{63AFDFBA-9B71-E3CC-5A21-4AF93EFC0025}"/>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6" name="Freeform 19">
              <a:extLst>
                <a:ext uri="{FF2B5EF4-FFF2-40B4-BE49-F238E27FC236}">
                  <a16:creationId xmlns:a16="http://schemas.microsoft.com/office/drawing/2014/main" id="{A1AEBBEC-47A2-B0E7-209F-949222F2D7E7}"/>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7" name="Freeform 20">
              <a:extLst>
                <a:ext uri="{FF2B5EF4-FFF2-40B4-BE49-F238E27FC236}">
                  <a16:creationId xmlns:a16="http://schemas.microsoft.com/office/drawing/2014/main" id="{197369DA-EA7E-96BE-EDF4-500E9A1FD715}"/>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8" name="Freeform 21">
              <a:extLst>
                <a:ext uri="{FF2B5EF4-FFF2-40B4-BE49-F238E27FC236}">
                  <a16:creationId xmlns:a16="http://schemas.microsoft.com/office/drawing/2014/main" id="{393C603F-2C8F-7004-BA7C-CC71B85972C3}"/>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29" name="Freeform 22">
              <a:extLst>
                <a:ext uri="{FF2B5EF4-FFF2-40B4-BE49-F238E27FC236}">
                  <a16:creationId xmlns:a16="http://schemas.microsoft.com/office/drawing/2014/main" id="{59EE7582-7B73-1364-CB74-553188D80DFC}"/>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0" name="Freeform 23">
              <a:extLst>
                <a:ext uri="{FF2B5EF4-FFF2-40B4-BE49-F238E27FC236}">
                  <a16:creationId xmlns:a16="http://schemas.microsoft.com/office/drawing/2014/main" id="{E08CBB34-C2E6-F37E-8658-8F2E1E67C422}"/>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1" name="Freeform 24">
              <a:extLst>
                <a:ext uri="{FF2B5EF4-FFF2-40B4-BE49-F238E27FC236}">
                  <a16:creationId xmlns:a16="http://schemas.microsoft.com/office/drawing/2014/main" id="{97F4CCE9-CCA6-AA80-0F09-6EDCA9A989B6}"/>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2" name="Freeform 25">
              <a:extLst>
                <a:ext uri="{FF2B5EF4-FFF2-40B4-BE49-F238E27FC236}">
                  <a16:creationId xmlns:a16="http://schemas.microsoft.com/office/drawing/2014/main" id="{E7C8EF81-889B-B17A-DF7F-F91C46495462}"/>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3" name="Freeform 26">
              <a:extLst>
                <a:ext uri="{FF2B5EF4-FFF2-40B4-BE49-F238E27FC236}">
                  <a16:creationId xmlns:a16="http://schemas.microsoft.com/office/drawing/2014/main" id="{5D34C538-C395-AE58-4935-23E398D1A32E}"/>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4" name="Freeform 27">
              <a:extLst>
                <a:ext uri="{FF2B5EF4-FFF2-40B4-BE49-F238E27FC236}">
                  <a16:creationId xmlns:a16="http://schemas.microsoft.com/office/drawing/2014/main" id="{F75063F1-EEBE-9E73-1EFF-A620158431E6}"/>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5" name="Freeform 28">
              <a:extLst>
                <a:ext uri="{FF2B5EF4-FFF2-40B4-BE49-F238E27FC236}">
                  <a16:creationId xmlns:a16="http://schemas.microsoft.com/office/drawing/2014/main" id="{83E36E27-AA44-5117-3C37-67D943E6C484}"/>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6" name="Freeform 29">
              <a:extLst>
                <a:ext uri="{FF2B5EF4-FFF2-40B4-BE49-F238E27FC236}">
                  <a16:creationId xmlns:a16="http://schemas.microsoft.com/office/drawing/2014/main" id="{9651CFE3-319E-1C91-9CC5-B32A783C6874}"/>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7" name="Freeform 30">
              <a:extLst>
                <a:ext uri="{FF2B5EF4-FFF2-40B4-BE49-F238E27FC236}">
                  <a16:creationId xmlns:a16="http://schemas.microsoft.com/office/drawing/2014/main" id="{79033067-6C77-D58A-27F0-04858336F70F}"/>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8" name="Freeform 31">
              <a:extLst>
                <a:ext uri="{FF2B5EF4-FFF2-40B4-BE49-F238E27FC236}">
                  <a16:creationId xmlns:a16="http://schemas.microsoft.com/office/drawing/2014/main" id="{CACF8D5C-BFA8-E1DE-44C9-6F4521937A83}"/>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39" name="Freeform 32">
              <a:extLst>
                <a:ext uri="{FF2B5EF4-FFF2-40B4-BE49-F238E27FC236}">
                  <a16:creationId xmlns:a16="http://schemas.microsoft.com/office/drawing/2014/main" id="{6B0DFF72-7CE0-8A9C-11D7-AEE7C40D0794}"/>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0" name="Freeform 33">
              <a:extLst>
                <a:ext uri="{FF2B5EF4-FFF2-40B4-BE49-F238E27FC236}">
                  <a16:creationId xmlns:a16="http://schemas.microsoft.com/office/drawing/2014/main" id="{FB13A413-6030-7108-144E-291CDDC8825D}"/>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1" name="Freeform 34">
              <a:extLst>
                <a:ext uri="{FF2B5EF4-FFF2-40B4-BE49-F238E27FC236}">
                  <a16:creationId xmlns:a16="http://schemas.microsoft.com/office/drawing/2014/main" id="{D2803AAD-0DE6-C30A-DD40-8DF6AC4C6548}"/>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2" name="Freeform 35">
              <a:extLst>
                <a:ext uri="{FF2B5EF4-FFF2-40B4-BE49-F238E27FC236}">
                  <a16:creationId xmlns:a16="http://schemas.microsoft.com/office/drawing/2014/main" id="{2052F26B-E7DF-AFD4-BC67-8A18095EE67D}"/>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6">
              <a:extLst>
                <a:ext uri="{FF2B5EF4-FFF2-40B4-BE49-F238E27FC236}">
                  <a16:creationId xmlns:a16="http://schemas.microsoft.com/office/drawing/2014/main" id="{0E71C738-88F5-33C7-1465-96C49FA88945}"/>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4" name="Freeform 37">
              <a:extLst>
                <a:ext uri="{FF2B5EF4-FFF2-40B4-BE49-F238E27FC236}">
                  <a16:creationId xmlns:a16="http://schemas.microsoft.com/office/drawing/2014/main" id="{B7ACE0EB-F0C1-32A0-DD0D-5138317160EA}"/>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5" name="Freeform 38">
              <a:extLst>
                <a:ext uri="{FF2B5EF4-FFF2-40B4-BE49-F238E27FC236}">
                  <a16:creationId xmlns:a16="http://schemas.microsoft.com/office/drawing/2014/main" id="{10458E78-21A7-66A2-08AB-9CD2BFA2995C}"/>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6" name="Freeform 39">
              <a:extLst>
                <a:ext uri="{FF2B5EF4-FFF2-40B4-BE49-F238E27FC236}">
                  <a16:creationId xmlns:a16="http://schemas.microsoft.com/office/drawing/2014/main" id="{9D95D171-F52E-E087-A1F0-5E562241BE74}"/>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7" name="Freeform 40">
              <a:extLst>
                <a:ext uri="{FF2B5EF4-FFF2-40B4-BE49-F238E27FC236}">
                  <a16:creationId xmlns:a16="http://schemas.microsoft.com/office/drawing/2014/main" id="{BE40833D-0A84-4F7D-69AB-672B2D89C3F5}"/>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8" name="Freeform 41">
              <a:extLst>
                <a:ext uri="{FF2B5EF4-FFF2-40B4-BE49-F238E27FC236}">
                  <a16:creationId xmlns:a16="http://schemas.microsoft.com/office/drawing/2014/main" id="{594F3E03-42D7-A3ED-46B0-EF413961CD95}"/>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49" name="Freeform 42">
              <a:extLst>
                <a:ext uri="{FF2B5EF4-FFF2-40B4-BE49-F238E27FC236}">
                  <a16:creationId xmlns:a16="http://schemas.microsoft.com/office/drawing/2014/main" id="{B4B95039-D4BC-048B-ABE5-12289D43D824}"/>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0" name="Freeform 43">
              <a:extLst>
                <a:ext uri="{FF2B5EF4-FFF2-40B4-BE49-F238E27FC236}">
                  <a16:creationId xmlns:a16="http://schemas.microsoft.com/office/drawing/2014/main" id="{154DD091-96BF-5E1F-066F-96E265670468}"/>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1" name="Freeform 44">
              <a:extLst>
                <a:ext uri="{FF2B5EF4-FFF2-40B4-BE49-F238E27FC236}">
                  <a16:creationId xmlns:a16="http://schemas.microsoft.com/office/drawing/2014/main" id="{BCB95AF8-F819-0945-3404-6B1319E54D33}"/>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2" name="Freeform 45">
              <a:extLst>
                <a:ext uri="{FF2B5EF4-FFF2-40B4-BE49-F238E27FC236}">
                  <a16:creationId xmlns:a16="http://schemas.microsoft.com/office/drawing/2014/main" id="{06B6E91D-211B-56CC-862D-0C73ADAEBBB3}"/>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3" name="Freeform 46">
              <a:extLst>
                <a:ext uri="{FF2B5EF4-FFF2-40B4-BE49-F238E27FC236}">
                  <a16:creationId xmlns:a16="http://schemas.microsoft.com/office/drawing/2014/main" id="{B0A9BF4F-FE64-0AA1-ACAC-A5543BB5AF78}"/>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4" name="Freeform 47">
              <a:extLst>
                <a:ext uri="{FF2B5EF4-FFF2-40B4-BE49-F238E27FC236}">
                  <a16:creationId xmlns:a16="http://schemas.microsoft.com/office/drawing/2014/main" id="{D4623B78-04D7-D63A-BE54-94CEB6153632}"/>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55" name="Freeform 48">
              <a:extLst>
                <a:ext uri="{FF2B5EF4-FFF2-40B4-BE49-F238E27FC236}">
                  <a16:creationId xmlns:a16="http://schemas.microsoft.com/office/drawing/2014/main" id="{99EEDCB0-5CFC-B0D9-9855-123F1E2A94CF}"/>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6" name="Freeform 49">
              <a:extLst>
                <a:ext uri="{FF2B5EF4-FFF2-40B4-BE49-F238E27FC236}">
                  <a16:creationId xmlns:a16="http://schemas.microsoft.com/office/drawing/2014/main" id="{8F116791-05DC-64A2-8E6C-B27954AB78FF}"/>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7" name="Freeform 50">
              <a:extLst>
                <a:ext uri="{FF2B5EF4-FFF2-40B4-BE49-F238E27FC236}">
                  <a16:creationId xmlns:a16="http://schemas.microsoft.com/office/drawing/2014/main" id="{9EA5F058-6DF7-B8EB-13A0-B42CD33DDE46}"/>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8" name="Freeform 51">
              <a:extLst>
                <a:ext uri="{FF2B5EF4-FFF2-40B4-BE49-F238E27FC236}">
                  <a16:creationId xmlns:a16="http://schemas.microsoft.com/office/drawing/2014/main" id="{3272EAB5-0C57-521F-F337-390E00CD5B23}"/>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59" name="Freeform 52">
              <a:extLst>
                <a:ext uri="{FF2B5EF4-FFF2-40B4-BE49-F238E27FC236}">
                  <a16:creationId xmlns:a16="http://schemas.microsoft.com/office/drawing/2014/main" id="{DF982CBC-10E5-2693-A04A-3C4127F22BE8}"/>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0" name="Freeform 53">
              <a:extLst>
                <a:ext uri="{FF2B5EF4-FFF2-40B4-BE49-F238E27FC236}">
                  <a16:creationId xmlns:a16="http://schemas.microsoft.com/office/drawing/2014/main" id="{9C5ECDF4-D933-3C4C-5D40-8ECA42E225E4}"/>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1" name="Freeform 54">
              <a:extLst>
                <a:ext uri="{FF2B5EF4-FFF2-40B4-BE49-F238E27FC236}">
                  <a16:creationId xmlns:a16="http://schemas.microsoft.com/office/drawing/2014/main" id="{5561F86D-7E57-7D64-A9E7-ACC5ED417764}"/>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FFFFFF"/>
            </a:solidFill>
            <a:ln w="2286" cap="flat">
              <a:noFill/>
              <a:prstDash val="solid"/>
              <a:miter/>
            </a:ln>
          </p:spPr>
          <p:txBody>
            <a:bodyPr rtlCol="0" anchor="ctr"/>
            <a:lstStyle/>
            <a:p>
              <a:endParaRPr lang="en-US"/>
            </a:p>
          </p:txBody>
        </p:sp>
        <p:sp>
          <p:nvSpPr>
            <p:cNvPr id="62" name="Freeform 55">
              <a:extLst>
                <a:ext uri="{FF2B5EF4-FFF2-40B4-BE49-F238E27FC236}">
                  <a16:creationId xmlns:a16="http://schemas.microsoft.com/office/drawing/2014/main" id="{D56308AE-E6F3-5526-F5FD-6E4DA700C02A}"/>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3" name="Freeform 56">
              <a:extLst>
                <a:ext uri="{FF2B5EF4-FFF2-40B4-BE49-F238E27FC236}">
                  <a16:creationId xmlns:a16="http://schemas.microsoft.com/office/drawing/2014/main" id="{2C69053F-6EE9-0CCF-2EE5-0B8BA6D51049}"/>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4" name="Freeform 57">
              <a:extLst>
                <a:ext uri="{FF2B5EF4-FFF2-40B4-BE49-F238E27FC236}">
                  <a16:creationId xmlns:a16="http://schemas.microsoft.com/office/drawing/2014/main" id="{97467ADB-8D0E-8D86-13F9-D9B266B169CF}"/>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5" name="Freeform 58">
              <a:extLst>
                <a:ext uri="{FF2B5EF4-FFF2-40B4-BE49-F238E27FC236}">
                  <a16:creationId xmlns:a16="http://schemas.microsoft.com/office/drawing/2014/main" id="{3A9C2E3B-FF6C-04DE-B817-BADD467E561E}"/>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6" name="Freeform 59">
              <a:extLst>
                <a:ext uri="{FF2B5EF4-FFF2-40B4-BE49-F238E27FC236}">
                  <a16:creationId xmlns:a16="http://schemas.microsoft.com/office/drawing/2014/main" id="{5D2859BF-1593-6BAB-30B8-F5F4D32DED53}"/>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7" name="Freeform 60">
              <a:extLst>
                <a:ext uri="{FF2B5EF4-FFF2-40B4-BE49-F238E27FC236}">
                  <a16:creationId xmlns:a16="http://schemas.microsoft.com/office/drawing/2014/main" id="{02DC33D6-2E08-BC38-3C23-5844F6BCFDAB}"/>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8" name="Freeform 61">
              <a:extLst>
                <a:ext uri="{FF2B5EF4-FFF2-40B4-BE49-F238E27FC236}">
                  <a16:creationId xmlns:a16="http://schemas.microsoft.com/office/drawing/2014/main" id="{CF217734-DECB-94FB-CFF3-AB6CB89293F6}"/>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69" name="Freeform 62">
              <a:extLst>
                <a:ext uri="{FF2B5EF4-FFF2-40B4-BE49-F238E27FC236}">
                  <a16:creationId xmlns:a16="http://schemas.microsoft.com/office/drawing/2014/main" id="{BAB0DA4B-4A79-B7D3-6A60-3326C45B8137}"/>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0" name="Freeform 63">
              <a:extLst>
                <a:ext uri="{FF2B5EF4-FFF2-40B4-BE49-F238E27FC236}">
                  <a16:creationId xmlns:a16="http://schemas.microsoft.com/office/drawing/2014/main" id="{8569C480-F1BF-465E-FBD0-85B93C75CF73}"/>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34529219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group of people holding hands&#10;&#10;Description automatically generated">
            <a:extLst>
              <a:ext uri="{FF2B5EF4-FFF2-40B4-BE49-F238E27FC236}">
                <a16:creationId xmlns:a16="http://schemas.microsoft.com/office/drawing/2014/main" id="{9BADB542-212C-376A-7C83-B64256C6EB63}"/>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5539" b="6372"/>
          <a:stretch/>
        </p:blipFill>
        <p:spPr>
          <a:xfrm>
            <a:off x="379756" y="0"/>
            <a:ext cx="11578483" cy="6797615"/>
          </a:xfrm>
        </p:spPr>
      </p:pic>
      <p:grpSp>
        <p:nvGrpSpPr>
          <p:cNvPr id="12" name="Graphic 2">
            <a:extLst>
              <a:ext uri="{FF2B5EF4-FFF2-40B4-BE49-F238E27FC236}">
                <a16:creationId xmlns:a16="http://schemas.microsoft.com/office/drawing/2014/main" id="{320DD3FC-E94C-47EB-9215-769CC0854BF1}"/>
              </a:ext>
            </a:extLst>
          </p:cNvPr>
          <p:cNvGrpSpPr/>
          <p:nvPr/>
        </p:nvGrpSpPr>
        <p:grpSpPr>
          <a:xfrm>
            <a:off x="5586926" y="2017939"/>
            <a:ext cx="1552576" cy="1513167"/>
            <a:chOff x="5127892" y="1642689"/>
            <a:chExt cx="1294219" cy="947086"/>
          </a:xfrm>
        </p:grpSpPr>
        <p:sp>
          <p:nvSpPr>
            <p:cNvPr id="13" name="Freeform 6">
              <a:extLst>
                <a:ext uri="{FF2B5EF4-FFF2-40B4-BE49-F238E27FC236}">
                  <a16:creationId xmlns:a16="http://schemas.microsoft.com/office/drawing/2014/main" id="{54E20B53-67BD-85F5-0E9E-23BD1D2ADEC6}"/>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4" name="Freeform 7">
              <a:extLst>
                <a:ext uri="{FF2B5EF4-FFF2-40B4-BE49-F238E27FC236}">
                  <a16:creationId xmlns:a16="http://schemas.microsoft.com/office/drawing/2014/main" id="{8851E526-EBC2-24EC-B80B-345B219BCF1B}"/>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5" name="Freeform 8">
              <a:extLst>
                <a:ext uri="{FF2B5EF4-FFF2-40B4-BE49-F238E27FC236}">
                  <a16:creationId xmlns:a16="http://schemas.microsoft.com/office/drawing/2014/main" id="{E0C6C3C9-949F-CD84-CFEB-71BD0E854952}"/>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6" name="Freeform 9">
              <a:extLst>
                <a:ext uri="{FF2B5EF4-FFF2-40B4-BE49-F238E27FC236}">
                  <a16:creationId xmlns:a16="http://schemas.microsoft.com/office/drawing/2014/main" id="{973C3ACA-C11C-C0E9-19DC-F7858DF68D55}"/>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7" name="Freeform 10">
              <a:extLst>
                <a:ext uri="{FF2B5EF4-FFF2-40B4-BE49-F238E27FC236}">
                  <a16:creationId xmlns:a16="http://schemas.microsoft.com/office/drawing/2014/main" id="{BF275117-E275-581E-440F-806A7A7C0D80}"/>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8" name="Freeform 11">
              <a:extLst>
                <a:ext uri="{FF2B5EF4-FFF2-40B4-BE49-F238E27FC236}">
                  <a16:creationId xmlns:a16="http://schemas.microsoft.com/office/drawing/2014/main" id="{88CF3437-8F0B-90BA-20C0-3A2D382F65BF}"/>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19" name="Freeform 12">
              <a:extLst>
                <a:ext uri="{FF2B5EF4-FFF2-40B4-BE49-F238E27FC236}">
                  <a16:creationId xmlns:a16="http://schemas.microsoft.com/office/drawing/2014/main" id="{751A2E17-A5CE-60F1-2C3E-A711F4AF884E}"/>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0" name="Freeform 13">
              <a:extLst>
                <a:ext uri="{FF2B5EF4-FFF2-40B4-BE49-F238E27FC236}">
                  <a16:creationId xmlns:a16="http://schemas.microsoft.com/office/drawing/2014/main" id="{BE6E3DE8-E07A-8665-816F-6B49A2C6CD6E}"/>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4">
              <a:extLst>
                <a:ext uri="{FF2B5EF4-FFF2-40B4-BE49-F238E27FC236}">
                  <a16:creationId xmlns:a16="http://schemas.microsoft.com/office/drawing/2014/main" id="{80B09950-A3F9-3161-D126-3071E89F8DF2}"/>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5">
              <a:extLst>
                <a:ext uri="{FF2B5EF4-FFF2-40B4-BE49-F238E27FC236}">
                  <a16:creationId xmlns:a16="http://schemas.microsoft.com/office/drawing/2014/main" id="{3859229A-C9F8-F233-82DA-8AB0C67C867D}"/>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3" name="Freeform 16">
              <a:extLst>
                <a:ext uri="{FF2B5EF4-FFF2-40B4-BE49-F238E27FC236}">
                  <a16:creationId xmlns:a16="http://schemas.microsoft.com/office/drawing/2014/main" id="{5DC81ECA-8477-0B95-F543-D0ED0B122EF5}"/>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4" name="Freeform 17">
              <a:extLst>
                <a:ext uri="{FF2B5EF4-FFF2-40B4-BE49-F238E27FC236}">
                  <a16:creationId xmlns:a16="http://schemas.microsoft.com/office/drawing/2014/main" id="{7CF6BA1C-2B24-994E-5936-A8AF8ABD9ACD}"/>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5" name="Freeform 18">
              <a:extLst>
                <a:ext uri="{FF2B5EF4-FFF2-40B4-BE49-F238E27FC236}">
                  <a16:creationId xmlns:a16="http://schemas.microsoft.com/office/drawing/2014/main" id="{63AFDFBA-9B71-E3CC-5A21-4AF93EFC0025}"/>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6" name="Freeform 19">
              <a:extLst>
                <a:ext uri="{FF2B5EF4-FFF2-40B4-BE49-F238E27FC236}">
                  <a16:creationId xmlns:a16="http://schemas.microsoft.com/office/drawing/2014/main" id="{A1AEBBEC-47A2-B0E7-209F-949222F2D7E7}"/>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7" name="Freeform 20">
              <a:extLst>
                <a:ext uri="{FF2B5EF4-FFF2-40B4-BE49-F238E27FC236}">
                  <a16:creationId xmlns:a16="http://schemas.microsoft.com/office/drawing/2014/main" id="{197369DA-EA7E-96BE-EDF4-500E9A1FD715}"/>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8" name="Freeform 21">
              <a:extLst>
                <a:ext uri="{FF2B5EF4-FFF2-40B4-BE49-F238E27FC236}">
                  <a16:creationId xmlns:a16="http://schemas.microsoft.com/office/drawing/2014/main" id="{393C603F-2C8F-7004-BA7C-CC71B85972C3}"/>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29" name="Freeform 22">
              <a:extLst>
                <a:ext uri="{FF2B5EF4-FFF2-40B4-BE49-F238E27FC236}">
                  <a16:creationId xmlns:a16="http://schemas.microsoft.com/office/drawing/2014/main" id="{59EE7582-7B73-1364-CB74-553188D80DFC}"/>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0" name="Freeform 23">
              <a:extLst>
                <a:ext uri="{FF2B5EF4-FFF2-40B4-BE49-F238E27FC236}">
                  <a16:creationId xmlns:a16="http://schemas.microsoft.com/office/drawing/2014/main" id="{E08CBB34-C2E6-F37E-8658-8F2E1E67C422}"/>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1" name="Freeform 24">
              <a:extLst>
                <a:ext uri="{FF2B5EF4-FFF2-40B4-BE49-F238E27FC236}">
                  <a16:creationId xmlns:a16="http://schemas.microsoft.com/office/drawing/2014/main" id="{97F4CCE9-CCA6-AA80-0F09-6EDCA9A989B6}"/>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2" name="Freeform 25">
              <a:extLst>
                <a:ext uri="{FF2B5EF4-FFF2-40B4-BE49-F238E27FC236}">
                  <a16:creationId xmlns:a16="http://schemas.microsoft.com/office/drawing/2014/main" id="{E7C8EF81-889B-B17A-DF7F-F91C46495462}"/>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3" name="Freeform 26">
              <a:extLst>
                <a:ext uri="{FF2B5EF4-FFF2-40B4-BE49-F238E27FC236}">
                  <a16:creationId xmlns:a16="http://schemas.microsoft.com/office/drawing/2014/main" id="{5D34C538-C395-AE58-4935-23E398D1A32E}"/>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4" name="Freeform 27">
              <a:extLst>
                <a:ext uri="{FF2B5EF4-FFF2-40B4-BE49-F238E27FC236}">
                  <a16:creationId xmlns:a16="http://schemas.microsoft.com/office/drawing/2014/main" id="{F75063F1-EEBE-9E73-1EFF-A620158431E6}"/>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5" name="Freeform 28">
              <a:extLst>
                <a:ext uri="{FF2B5EF4-FFF2-40B4-BE49-F238E27FC236}">
                  <a16:creationId xmlns:a16="http://schemas.microsoft.com/office/drawing/2014/main" id="{83E36E27-AA44-5117-3C37-67D943E6C484}"/>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6" name="Freeform 29">
              <a:extLst>
                <a:ext uri="{FF2B5EF4-FFF2-40B4-BE49-F238E27FC236}">
                  <a16:creationId xmlns:a16="http://schemas.microsoft.com/office/drawing/2014/main" id="{9651CFE3-319E-1C91-9CC5-B32A783C6874}"/>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7" name="Freeform 30">
              <a:extLst>
                <a:ext uri="{FF2B5EF4-FFF2-40B4-BE49-F238E27FC236}">
                  <a16:creationId xmlns:a16="http://schemas.microsoft.com/office/drawing/2014/main" id="{79033067-6C77-D58A-27F0-04858336F70F}"/>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8" name="Freeform 31">
              <a:extLst>
                <a:ext uri="{FF2B5EF4-FFF2-40B4-BE49-F238E27FC236}">
                  <a16:creationId xmlns:a16="http://schemas.microsoft.com/office/drawing/2014/main" id="{CACF8D5C-BFA8-E1DE-44C9-6F4521937A83}"/>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39" name="Freeform 32">
              <a:extLst>
                <a:ext uri="{FF2B5EF4-FFF2-40B4-BE49-F238E27FC236}">
                  <a16:creationId xmlns:a16="http://schemas.microsoft.com/office/drawing/2014/main" id="{6B0DFF72-7CE0-8A9C-11D7-AEE7C40D0794}"/>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0" name="Freeform 33">
              <a:extLst>
                <a:ext uri="{FF2B5EF4-FFF2-40B4-BE49-F238E27FC236}">
                  <a16:creationId xmlns:a16="http://schemas.microsoft.com/office/drawing/2014/main" id="{FB13A413-6030-7108-144E-291CDDC8825D}"/>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1" name="Freeform 34">
              <a:extLst>
                <a:ext uri="{FF2B5EF4-FFF2-40B4-BE49-F238E27FC236}">
                  <a16:creationId xmlns:a16="http://schemas.microsoft.com/office/drawing/2014/main" id="{D2803AAD-0DE6-C30A-DD40-8DF6AC4C6548}"/>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2" name="Freeform 35">
              <a:extLst>
                <a:ext uri="{FF2B5EF4-FFF2-40B4-BE49-F238E27FC236}">
                  <a16:creationId xmlns:a16="http://schemas.microsoft.com/office/drawing/2014/main" id="{2052F26B-E7DF-AFD4-BC67-8A18095EE67D}"/>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6">
              <a:extLst>
                <a:ext uri="{FF2B5EF4-FFF2-40B4-BE49-F238E27FC236}">
                  <a16:creationId xmlns:a16="http://schemas.microsoft.com/office/drawing/2014/main" id="{0E71C738-88F5-33C7-1465-96C49FA88945}"/>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4" name="Freeform 37">
              <a:extLst>
                <a:ext uri="{FF2B5EF4-FFF2-40B4-BE49-F238E27FC236}">
                  <a16:creationId xmlns:a16="http://schemas.microsoft.com/office/drawing/2014/main" id="{B7ACE0EB-F0C1-32A0-DD0D-5138317160EA}"/>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5" name="Freeform 38">
              <a:extLst>
                <a:ext uri="{FF2B5EF4-FFF2-40B4-BE49-F238E27FC236}">
                  <a16:creationId xmlns:a16="http://schemas.microsoft.com/office/drawing/2014/main" id="{10458E78-21A7-66A2-08AB-9CD2BFA2995C}"/>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6" name="Freeform 39">
              <a:extLst>
                <a:ext uri="{FF2B5EF4-FFF2-40B4-BE49-F238E27FC236}">
                  <a16:creationId xmlns:a16="http://schemas.microsoft.com/office/drawing/2014/main" id="{9D95D171-F52E-E087-A1F0-5E562241BE74}"/>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7" name="Freeform 40">
              <a:extLst>
                <a:ext uri="{FF2B5EF4-FFF2-40B4-BE49-F238E27FC236}">
                  <a16:creationId xmlns:a16="http://schemas.microsoft.com/office/drawing/2014/main" id="{BE40833D-0A84-4F7D-69AB-672B2D89C3F5}"/>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8" name="Freeform 41">
              <a:extLst>
                <a:ext uri="{FF2B5EF4-FFF2-40B4-BE49-F238E27FC236}">
                  <a16:creationId xmlns:a16="http://schemas.microsoft.com/office/drawing/2014/main" id="{594F3E03-42D7-A3ED-46B0-EF413961CD95}"/>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49" name="Freeform 42">
              <a:extLst>
                <a:ext uri="{FF2B5EF4-FFF2-40B4-BE49-F238E27FC236}">
                  <a16:creationId xmlns:a16="http://schemas.microsoft.com/office/drawing/2014/main" id="{B4B95039-D4BC-048B-ABE5-12289D43D824}"/>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0" name="Freeform 43">
              <a:extLst>
                <a:ext uri="{FF2B5EF4-FFF2-40B4-BE49-F238E27FC236}">
                  <a16:creationId xmlns:a16="http://schemas.microsoft.com/office/drawing/2014/main" id="{154DD091-96BF-5E1F-066F-96E265670468}"/>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1" name="Freeform 44">
              <a:extLst>
                <a:ext uri="{FF2B5EF4-FFF2-40B4-BE49-F238E27FC236}">
                  <a16:creationId xmlns:a16="http://schemas.microsoft.com/office/drawing/2014/main" id="{BCB95AF8-F819-0945-3404-6B1319E54D33}"/>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2" name="Freeform 45">
              <a:extLst>
                <a:ext uri="{FF2B5EF4-FFF2-40B4-BE49-F238E27FC236}">
                  <a16:creationId xmlns:a16="http://schemas.microsoft.com/office/drawing/2014/main" id="{06B6E91D-211B-56CC-862D-0C73ADAEBBB3}"/>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3" name="Freeform 46">
              <a:extLst>
                <a:ext uri="{FF2B5EF4-FFF2-40B4-BE49-F238E27FC236}">
                  <a16:creationId xmlns:a16="http://schemas.microsoft.com/office/drawing/2014/main" id="{B0A9BF4F-FE64-0AA1-ACAC-A5543BB5AF78}"/>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4" name="Freeform 47">
              <a:extLst>
                <a:ext uri="{FF2B5EF4-FFF2-40B4-BE49-F238E27FC236}">
                  <a16:creationId xmlns:a16="http://schemas.microsoft.com/office/drawing/2014/main" id="{D4623B78-04D7-D63A-BE54-94CEB6153632}"/>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a:p>
          </p:txBody>
        </p:sp>
        <p:sp>
          <p:nvSpPr>
            <p:cNvPr id="55" name="Freeform 48">
              <a:extLst>
                <a:ext uri="{FF2B5EF4-FFF2-40B4-BE49-F238E27FC236}">
                  <a16:creationId xmlns:a16="http://schemas.microsoft.com/office/drawing/2014/main" id="{99EEDCB0-5CFC-B0D9-9855-123F1E2A94CF}"/>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6" name="Freeform 49">
              <a:extLst>
                <a:ext uri="{FF2B5EF4-FFF2-40B4-BE49-F238E27FC236}">
                  <a16:creationId xmlns:a16="http://schemas.microsoft.com/office/drawing/2014/main" id="{8F116791-05DC-64A2-8E6C-B27954AB78FF}"/>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7" name="Freeform 50">
              <a:extLst>
                <a:ext uri="{FF2B5EF4-FFF2-40B4-BE49-F238E27FC236}">
                  <a16:creationId xmlns:a16="http://schemas.microsoft.com/office/drawing/2014/main" id="{9EA5F058-6DF7-B8EB-13A0-B42CD33DDE46}"/>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8" name="Freeform 51">
              <a:extLst>
                <a:ext uri="{FF2B5EF4-FFF2-40B4-BE49-F238E27FC236}">
                  <a16:creationId xmlns:a16="http://schemas.microsoft.com/office/drawing/2014/main" id="{3272EAB5-0C57-521F-F337-390E00CD5B23}"/>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59" name="Freeform 52">
              <a:extLst>
                <a:ext uri="{FF2B5EF4-FFF2-40B4-BE49-F238E27FC236}">
                  <a16:creationId xmlns:a16="http://schemas.microsoft.com/office/drawing/2014/main" id="{DF982CBC-10E5-2693-A04A-3C4127F22BE8}"/>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0" name="Freeform 53">
              <a:extLst>
                <a:ext uri="{FF2B5EF4-FFF2-40B4-BE49-F238E27FC236}">
                  <a16:creationId xmlns:a16="http://schemas.microsoft.com/office/drawing/2014/main" id="{9C5ECDF4-D933-3C4C-5D40-8ECA42E225E4}"/>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1" name="Freeform 54">
              <a:extLst>
                <a:ext uri="{FF2B5EF4-FFF2-40B4-BE49-F238E27FC236}">
                  <a16:creationId xmlns:a16="http://schemas.microsoft.com/office/drawing/2014/main" id="{5561F86D-7E57-7D64-A9E7-ACC5ED417764}"/>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FFFFFF"/>
            </a:solidFill>
            <a:ln w="2286" cap="flat">
              <a:noFill/>
              <a:prstDash val="solid"/>
              <a:miter/>
            </a:ln>
          </p:spPr>
          <p:txBody>
            <a:bodyPr rtlCol="0" anchor="ctr"/>
            <a:lstStyle/>
            <a:p>
              <a:endParaRPr lang="en-US"/>
            </a:p>
          </p:txBody>
        </p:sp>
        <p:sp>
          <p:nvSpPr>
            <p:cNvPr id="62" name="Freeform 55">
              <a:extLst>
                <a:ext uri="{FF2B5EF4-FFF2-40B4-BE49-F238E27FC236}">
                  <a16:creationId xmlns:a16="http://schemas.microsoft.com/office/drawing/2014/main" id="{D56308AE-E6F3-5526-F5FD-6E4DA700C02A}"/>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3" name="Freeform 56">
              <a:extLst>
                <a:ext uri="{FF2B5EF4-FFF2-40B4-BE49-F238E27FC236}">
                  <a16:creationId xmlns:a16="http://schemas.microsoft.com/office/drawing/2014/main" id="{2C69053F-6EE9-0CCF-2EE5-0B8BA6D51049}"/>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4" name="Freeform 57">
              <a:extLst>
                <a:ext uri="{FF2B5EF4-FFF2-40B4-BE49-F238E27FC236}">
                  <a16:creationId xmlns:a16="http://schemas.microsoft.com/office/drawing/2014/main" id="{97467ADB-8D0E-8D86-13F9-D9B266B169CF}"/>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5" name="Freeform 58">
              <a:extLst>
                <a:ext uri="{FF2B5EF4-FFF2-40B4-BE49-F238E27FC236}">
                  <a16:creationId xmlns:a16="http://schemas.microsoft.com/office/drawing/2014/main" id="{3A9C2E3B-FF6C-04DE-B817-BADD467E561E}"/>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6" name="Freeform 59">
              <a:extLst>
                <a:ext uri="{FF2B5EF4-FFF2-40B4-BE49-F238E27FC236}">
                  <a16:creationId xmlns:a16="http://schemas.microsoft.com/office/drawing/2014/main" id="{5D2859BF-1593-6BAB-30B8-F5F4D32DED53}"/>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7" name="Freeform 60">
              <a:extLst>
                <a:ext uri="{FF2B5EF4-FFF2-40B4-BE49-F238E27FC236}">
                  <a16:creationId xmlns:a16="http://schemas.microsoft.com/office/drawing/2014/main" id="{02DC33D6-2E08-BC38-3C23-5844F6BCFDAB}"/>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8" name="Freeform 61">
              <a:extLst>
                <a:ext uri="{FF2B5EF4-FFF2-40B4-BE49-F238E27FC236}">
                  <a16:creationId xmlns:a16="http://schemas.microsoft.com/office/drawing/2014/main" id="{CF217734-DECB-94FB-CFF3-AB6CB89293F6}"/>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69" name="Freeform 62">
              <a:extLst>
                <a:ext uri="{FF2B5EF4-FFF2-40B4-BE49-F238E27FC236}">
                  <a16:creationId xmlns:a16="http://schemas.microsoft.com/office/drawing/2014/main" id="{BAB0DA4B-4A79-B7D3-6A60-3326C45B8137}"/>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0" name="Freeform 63">
              <a:extLst>
                <a:ext uri="{FF2B5EF4-FFF2-40B4-BE49-F238E27FC236}">
                  <a16:creationId xmlns:a16="http://schemas.microsoft.com/office/drawing/2014/main" id="{8569C480-F1BF-465E-FBD0-85B93C75CF73}"/>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7" name="Text Placeholder 1">
            <a:extLst>
              <a:ext uri="{FF2B5EF4-FFF2-40B4-BE49-F238E27FC236}">
                <a16:creationId xmlns:a16="http://schemas.microsoft.com/office/drawing/2014/main" id="{65CF1470-F619-F047-46C2-DF0C5ACDD042}"/>
              </a:ext>
            </a:extLst>
          </p:cNvPr>
          <p:cNvSpPr txBox="1">
            <a:spLocks/>
          </p:cNvSpPr>
          <p:nvPr/>
        </p:nvSpPr>
        <p:spPr>
          <a:xfrm>
            <a:off x="120688" y="2193878"/>
            <a:ext cx="5678387" cy="263560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gn="l">
              <a:buFont typeface="Wingdings" panose="05000000000000000000" pitchFamily="2" charset="2"/>
              <a:buChar char="q"/>
            </a:pPr>
            <a:r>
              <a:rPr lang="en-US" sz="2000" b="1" dirty="0">
                <a:solidFill>
                  <a:srgbClr val="083F59"/>
                </a:solidFill>
              </a:rPr>
              <a:t>Use plain English </a:t>
            </a:r>
            <a:r>
              <a:rPr lang="en-US" sz="2000" dirty="0">
                <a:solidFill>
                  <a:srgbClr val="083F59"/>
                </a:solidFill>
              </a:rPr>
              <a:t>in staff communications and signage, speak clearly, avoid company jargon and check in on new staff to see if they are ok and understand what is required off them</a:t>
            </a:r>
          </a:p>
          <a:p>
            <a:pPr marL="342900" indent="-342900" algn="l">
              <a:buFont typeface="Wingdings" panose="05000000000000000000" pitchFamily="2" charset="2"/>
              <a:buChar char="q"/>
            </a:pPr>
            <a:r>
              <a:rPr lang="en-US" sz="2000" b="1" dirty="0">
                <a:solidFill>
                  <a:srgbClr val="083F59"/>
                </a:solidFill>
              </a:rPr>
              <a:t>Use accessible information technology </a:t>
            </a:r>
            <a:r>
              <a:rPr lang="en-US" sz="2000" dirty="0">
                <a:solidFill>
                  <a:srgbClr val="083F59"/>
                </a:solidFill>
              </a:rPr>
              <a:t>where appropriate (for example, using closed captioning on videos, or voice-to text software, and files suitable for screen reader technology) </a:t>
            </a:r>
          </a:p>
          <a:p>
            <a:pPr marL="342900" indent="-342900" algn="l">
              <a:buFont typeface="Wingdings" panose="05000000000000000000" pitchFamily="2" charset="2"/>
              <a:buChar char="q"/>
            </a:pPr>
            <a:r>
              <a:rPr lang="en-US" sz="2000" b="1" dirty="0">
                <a:solidFill>
                  <a:srgbClr val="083F59"/>
                </a:solidFill>
              </a:rPr>
              <a:t>Consider the layout of your workplace </a:t>
            </a:r>
            <a:r>
              <a:rPr lang="en-US" sz="2000" dirty="0">
                <a:solidFill>
                  <a:srgbClr val="083F59"/>
                </a:solidFill>
              </a:rPr>
              <a:t>and discuss ways you might make your workplace more accessible to a wider range of people: those with a disability, or with additional environmental requirements.  This might include considering the flow of the office space to allow room for wheelchairs or mobility aids, installing ramps, or adding accessible signing such as signs with braille and button-operated entry and exit. It could also include changing lighting and reducing noise in the workspace. </a:t>
            </a:r>
          </a:p>
          <a:p>
            <a:pPr marL="342900" indent="-342900" algn="l">
              <a:buFont typeface="Wingdings" panose="05000000000000000000" pitchFamily="2" charset="2"/>
              <a:buChar char="q"/>
            </a:pPr>
            <a:endParaRPr lang="en-US" sz="2000" dirty="0">
              <a:solidFill>
                <a:srgbClr val="083F59"/>
              </a:solidFill>
            </a:endParaRPr>
          </a:p>
        </p:txBody>
      </p:sp>
    </p:spTree>
    <p:extLst>
      <p:ext uri="{BB962C8B-B14F-4D97-AF65-F5344CB8AC3E}">
        <p14:creationId xmlns:p14="http://schemas.microsoft.com/office/powerpoint/2010/main" val="37659288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3469439">
            <a:off x="10915007" y="1905819"/>
            <a:ext cx="1170562" cy="993420"/>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group of people holding hands&#10;&#10;Description automatically generated">
            <a:extLst>
              <a:ext uri="{FF2B5EF4-FFF2-40B4-BE49-F238E27FC236}">
                <a16:creationId xmlns:a16="http://schemas.microsoft.com/office/drawing/2014/main" id="{9BADB542-212C-376A-7C83-B64256C6EB63}"/>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5539" b="6372"/>
          <a:stretch/>
        </p:blipFill>
        <p:spPr>
          <a:xfrm>
            <a:off x="379756" y="0"/>
            <a:ext cx="11578483" cy="6797615"/>
          </a:xfrm>
        </p:spPr>
      </p:pic>
      <p:grpSp>
        <p:nvGrpSpPr>
          <p:cNvPr id="12" name="Graphic 2">
            <a:extLst>
              <a:ext uri="{FF2B5EF4-FFF2-40B4-BE49-F238E27FC236}">
                <a16:creationId xmlns:a16="http://schemas.microsoft.com/office/drawing/2014/main" id="{320DD3FC-E94C-47EB-9215-769CC0854BF1}"/>
              </a:ext>
            </a:extLst>
          </p:cNvPr>
          <p:cNvGrpSpPr/>
          <p:nvPr/>
        </p:nvGrpSpPr>
        <p:grpSpPr>
          <a:xfrm>
            <a:off x="5586926" y="2017939"/>
            <a:ext cx="1552576" cy="1513167"/>
            <a:chOff x="5127892" y="1642689"/>
            <a:chExt cx="1294219" cy="947086"/>
          </a:xfrm>
        </p:grpSpPr>
        <p:sp>
          <p:nvSpPr>
            <p:cNvPr id="13" name="Freeform 6">
              <a:extLst>
                <a:ext uri="{FF2B5EF4-FFF2-40B4-BE49-F238E27FC236}">
                  <a16:creationId xmlns:a16="http://schemas.microsoft.com/office/drawing/2014/main" id="{54E20B53-67BD-85F5-0E9E-23BD1D2ADEC6}"/>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4" name="Freeform 7">
              <a:extLst>
                <a:ext uri="{FF2B5EF4-FFF2-40B4-BE49-F238E27FC236}">
                  <a16:creationId xmlns:a16="http://schemas.microsoft.com/office/drawing/2014/main" id="{8851E526-EBC2-24EC-B80B-345B219BCF1B}"/>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5" name="Freeform 8">
              <a:extLst>
                <a:ext uri="{FF2B5EF4-FFF2-40B4-BE49-F238E27FC236}">
                  <a16:creationId xmlns:a16="http://schemas.microsoft.com/office/drawing/2014/main" id="{E0C6C3C9-949F-CD84-CFEB-71BD0E854952}"/>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6" name="Freeform 9">
              <a:extLst>
                <a:ext uri="{FF2B5EF4-FFF2-40B4-BE49-F238E27FC236}">
                  <a16:creationId xmlns:a16="http://schemas.microsoft.com/office/drawing/2014/main" id="{973C3ACA-C11C-C0E9-19DC-F7858DF68D55}"/>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7" name="Freeform 10">
              <a:extLst>
                <a:ext uri="{FF2B5EF4-FFF2-40B4-BE49-F238E27FC236}">
                  <a16:creationId xmlns:a16="http://schemas.microsoft.com/office/drawing/2014/main" id="{BF275117-E275-581E-440F-806A7A7C0D80}"/>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8" name="Freeform 11">
              <a:extLst>
                <a:ext uri="{FF2B5EF4-FFF2-40B4-BE49-F238E27FC236}">
                  <a16:creationId xmlns:a16="http://schemas.microsoft.com/office/drawing/2014/main" id="{88CF3437-8F0B-90BA-20C0-3A2D382F65BF}"/>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19" name="Freeform 12">
              <a:extLst>
                <a:ext uri="{FF2B5EF4-FFF2-40B4-BE49-F238E27FC236}">
                  <a16:creationId xmlns:a16="http://schemas.microsoft.com/office/drawing/2014/main" id="{751A2E17-A5CE-60F1-2C3E-A711F4AF884E}"/>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0" name="Freeform 13">
              <a:extLst>
                <a:ext uri="{FF2B5EF4-FFF2-40B4-BE49-F238E27FC236}">
                  <a16:creationId xmlns:a16="http://schemas.microsoft.com/office/drawing/2014/main" id="{BE6E3DE8-E07A-8665-816F-6B49A2C6CD6E}"/>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4">
              <a:extLst>
                <a:ext uri="{FF2B5EF4-FFF2-40B4-BE49-F238E27FC236}">
                  <a16:creationId xmlns:a16="http://schemas.microsoft.com/office/drawing/2014/main" id="{80B09950-A3F9-3161-D126-3071E89F8DF2}"/>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5">
              <a:extLst>
                <a:ext uri="{FF2B5EF4-FFF2-40B4-BE49-F238E27FC236}">
                  <a16:creationId xmlns:a16="http://schemas.microsoft.com/office/drawing/2014/main" id="{3859229A-C9F8-F233-82DA-8AB0C67C867D}"/>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3" name="Freeform 16">
              <a:extLst>
                <a:ext uri="{FF2B5EF4-FFF2-40B4-BE49-F238E27FC236}">
                  <a16:creationId xmlns:a16="http://schemas.microsoft.com/office/drawing/2014/main" id="{5DC81ECA-8477-0B95-F543-D0ED0B122EF5}"/>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4" name="Freeform 17">
              <a:extLst>
                <a:ext uri="{FF2B5EF4-FFF2-40B4-BE49-F238E27FC236}">
                  <a16:creationId xmlns:a16="http://schemas.microsoft.com/office/drawing/2014/main" id="{7CF6BA1C-2B24-994E-5936-A8AF8ABD9ACD}"/>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5" name="Freeform 18">
              <a:extLst>
                <a:ext uri="{FF2B5EF4-FFF2-40B4-BE49-F238E27FC236}">
                  <a16:creationId xmlns:a16="http://schemas.microsoft.com/office/drawing/2014/main" id="{63AFDFBA-9B71-E3CC-5A21-4AF93EFC0025}"/>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6" name="Freeform 19">
              <a:extLst>
                <a:ext uri="{FF2B5EF4-FFF2-40B4-BE49-F238E27FC236}">
                  <a16:creationId xmlns:a16="http://schemas.microsoft.com/office/drawing/2014/main" id="{A1AEBBEC-47A2-B0E7-209F-949222F2D7E7}"/>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7" name="Freeform 20">
              <a:extLst>
                <a:ext uri="{FF2B5EF4-FFF2-40B4-BE49-F238E27FC236}">
                  <a16:creationId xmlns:a16="http://schemas.microsoft.com/office/drawing/2014/main" id="{197369DA-EA7E-96BE-EDF4-500E9A1FD715}"/>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8" name="Freeform 21">
              <a:extLst>
                <a:ext uri="{FF2B5EF4-FFF2-40B4-BE49-F238E27FC236}">
                  <a16:creationId xmlns:a16="http://schemas.microsoft.com/office/drawing/2014/main" id="{393C603F-2C8F-7004-BA7C-CC71B85972C3}"/>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29" name="Freeform 22">
              <a:extLst>
                <a:ext uri="{FF2B5EF4-FFF2-40B4-BE49-F238E27FC236}">
                  <a16:creationId xmlns:a16="http://schemas.microsoft.com/office/drawing/2014/main" id="{59EE7582-7B73-1364-CB74-553188D80DFC}"/>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0" name="Freeform 23">
              <a:extLst>
                <a:ext uri="{FF2B5EF4-FFF2-40B4-BE49-F238E27FC236}">
                  <a16:creationId xmlns:a16="http://schemas.microsoft.com/office/drawing/2014/main" id="{E08CBB34-C2E6-F37E-8658-8F2E1E67C422}"/>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1" name="Freeform 24">
              <a:extLst>
                <a:ext uri="{FF2B5EF4-FFF2-40B4-BE49-F238E27FC236}">
                  <a16:creationId xmlns:a16="http://schemas.microsoft.com/office/drawing/2014/main" id="{97F4CCE9-CCA6-AA80-0F09-6EDCA9A989B6}"/>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2" name="Freeform 25">
              <a:extLst>
                <a:ext uri="{FF2B5EF4-FFF2-40B4-BE49-F238E27FC236}">
                  <a16:creationId xmlns:a16="http://schemas.microsoft.com/office/drawing/2014/main" id="{E7C8EF81-889B-B17A-DF7F-F91C46495462}"/>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3" name="Freeform 26">
              <a:extLst>
                <a:ext uri="{FF2B5EF4-FFF2-40B4-BE49-F238E27FC236}">
                  <a16:creationId xmlns:a16="http://schemas.microsoft.com/office/drawing/2014/main" id="{5D34C538-C395-AE58-4935-23E398D1A32E}"/>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4" name="Freeform 27">
              <a:extLst>
                <a:ext uri="{FF2B5EF4-FFF2-40B4-BE49-F238E27FC236}">
                  <a16:creationId xmlns:a16="http://schemas.microsoft.com/office/drawing/2014/main" id="{F75063F1-EEBE-9E73-1EFF-A620158431E6}"/>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5" name="Freeform 28">
              <a:extLst>
                <a:ext uri="{FF2B5EF4-FFF2-40B4-BE49-F238E27FC236}">
                  <a16:creationId xmlns:a16="http://schemas.microsoft.com/office/drawing/2014/main" id="{83E36E27-AA44-5117-3C37-67D943E6C484}"/>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6" name="Freeform 29">
              <a:extLst>
                <a:ext uri="{FF2B5EF4-FFF2-40B4-BE49-F238E27FC236}">
                  <a16:creationId xmlns:a16="http://schemas.microsoft.com/office/drawing/2014/main" id="{9651CFE3-319E-1C91-9CC5-B32A783C6874}"/>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7" name="Freeform 30">
              <a:extLst>
                <a:ext uri="{FF2B5EF4-FFF2-40B4-BE49-F238E27FC236}">
                  <a16:creationId xmlns:a16="http://schemas.microsoft.com/office/drawing/2014/main" id="{79033067-6C77-D58A-27F0-04858336F70F}"/>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8" name="Freeform 31">
              <a:extLst>
                <a:ext uri="{FF2B5EF4-FFF2-40B4-BE49-F238E27FC236}">
                  <a16:creationId xmlns:a16="http://schemas.microsoft.com/office/drawing/2014/main" id="{CACF8D5C-BFA8-E1DE-44C9-6F4521937A83}"/>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39" name="Freeform 32">
              <a:extLst>
                <a:ext uri="{FF2B5EF4-FFF2-40B4-BE49-F238E27FC236}">
                  <a16:creationId xmlns:a16="http://schemas.microsoft.com/office/drawing/2014/main" id="{6B0DFF72-7CE0-8A9C-11D7-AEE7C40D0794}"/>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0" name="Freeform 33">
              <a:extLst>
                <a:ext uri="{FF2B5EF4-FFF2-40B4-BE49-F238E27FC236}">
                  <a16:creationId xmlns:a16="http://schemas.microsoft.com/office/drawing/2014/main" id="{FB13A413-6030-7108-144E-291CDDC8825D}"/>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1" name="Freeform 34">
              <a:extLst>
                <a:ext uri="{FF2B5EF4-FFF2-40B4-BE49-F238E27FC236}">
                  <a16:creationId xmlns:a16="http://schemas.microsoft.com/office/drawing/2014/main" id="{D2803AAD-0DE6-C30A-DD40-8DF6AC4C6548}"/>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2" name="Freeform 35">
              <a:extLst>
                <a:ext uri="{FF2B5EF4-FFF2-40B4-BE49-F238E27FC236}">
                  <a16:creationId xmlns:a16="http://schemas.microsoft.com/office/drawing/2014/main" id="{2052F26B-E7DF-AFD4-BC67-8A18095EE67D}"/>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6">
              <a:extLst>
                <a:ext uri="{FF2B5EF4-FFF2-40B4-BE49-F238E27FC236}">
                  <a16:creationId xmlns:a16="http://schemas.microsoft.com/office/drawing/2014/main" id="{0E71C738-88F5-33C7-1465-96C49FA88945}"/>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4" name="Freeform 37">
              <a:extLst>
                <a:ext uri="{FF2B5EF4-FFF2-40B4-BE49-F238E27FC236}">
                  <a16:creationId xmlns:a16="http://schemas.microsoft.com/office/drawing/2014/main" id="{B7ACE0EB-F0C1-32A0-DD0D-5138317160EA}"/>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5" name="Freeform 38">
              <a:extLst>
                <a:ext uri="{FF2B5EF4-FFF2-40B4-BE49-F238E27FC236}">
                  <a16:creationId xmlns:a16="http://schemas.microsoft.com/office/drawing/2014/main" id="{10458E78-21A7-66A2-08AB-9CD2BFA2995C}"/>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6" name="Freeform 39">
              <a:extLst>
                <a:ext uri="{FF2B5EF4-FFF2-40B4-BE49-F238E27FC236}">
                  <a16:creationId xmlns:a16="http://schemas.microsoft.com/office/drawing/2014/main" id="{9D95D171-F52E-E087-A1F0-5E562241BE74}"/>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7" name="Freeform 40">
              <a:extLst>
                <a:ext uri="{FF2B5EF4-FFF2-40B4-BE49-F238E27FC236}">
                  <a16:creationId xmlns:a16="http://schemas.microsoft.com/office/drawing/2014/main" id="{BE40833D-0A84-4F7D-69AB-672B2D89C3F5}"/>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8" name="Freeform 41">
              <a:extLst>
                <a:ext uri="{FF2B5EF4-FFF2-40B4-BE49-F238E27FC236}">
                  <a16:creationId xmlns:a16="http://schemas.microsoft.com/office/drawing/2014/main" id="{594F3E03-42D7-A3ED-46B0-EF413961CD95}"/>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49" name="Freeform 42">
              <a:extLst>
                <a:ext uri="{FF2B5EF4-FFF2-40B4-BE49-F238E27FC236}">
                  <a16:creationId xmlns:a16="http://schemas.microsoft.com/office/drawing/2014/main" id="{B4B95039-D4BC-048B-ABE5-12289D43D824}"/>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0" name="Freeform 43">
              <a:extLst>
                <a:ext uri="{FF2B5EF4-FFF2-40B4-BE49-F238E27FC236}">
                  <a16:creationId xmlns:a16="http://schemas.microsoft.com/office/drawing/2014/main" id="{154DD091-96BF-5E1F-066F-96E265670468}"/>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1" name="Freeform 44">
              <a:extLst>
                <a:ext uri="{FF2B5EF4-FFF2-40B4-BE49-F238E27FC236}">
                  <a16:creationId xmlns:a16="http://schemas.microsoft.com/office/drawing/2014/main" id="{BCB95AF8-F819-0945-3404-6B1319E54D33}"/>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2" name="Freeform 45">
              <a:extLst>
                <a:ext uri="{FF2B5EF4-FFF2-40B4-BE49-F238E27FC236}">
                  <a16:creationId xmlns:a16="http://schemas.microsoft.com/office/drawing/2014/main" id="{06B6E91D-211B-56CC-862D-0C73ADAEBBB3}"/>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3" name="Freeform 46">
              <a:extLst>
                <a:ext uri="{FF2B5EF4-FFF2-40B4-BE49-F238E27FC236}">
                  <a16:creationId xmlns:a16="http://schemas.microsoft.com/office/drawing/2014/main" id="{B0A9BF4F-FE64-0AA1-ACAC-A5543BB5AF78}"/>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4" name="Freeform 47">
              <a:extLst>
                <a:ext uri="{FF2B5EF4-FFF2-40B4-BE49-F238E27FC236}">
                  <a16:creationId xmlns:a16="http://schemas.microsoft.com/office/drawing/2014/main" id="{D4623B78-04D7-D63A-BE54-94CEB6153632}"/>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a:p>
          </p:txBody>
        </p:sp>
        <p:sp>
          <p:nvSpPr>
            <p:cNvPr id="55" name="Freeform 48">
              <a:extLst>
                <a:ext uri="{FF2B5EF4-FFF2-40B4-BE49-F238E27FC236}">
                  <a16:creationId xmlns:a16="http://schemas.microsoft.com/office/drawing/2014/main" id="{99EEDCB0-5CFC-B0D9-9855-123F1E2A94CF}"/>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6" name="Freeform 49">
              <a:extLst>
                <a:ext uri="{FF2B5EF4-FFF2-40B4-BE49-F238E27FC236}">
                  <a16:creationId xmlns:a16="http://schemas.microsoft.com/office/drawing/2014/main" id="{8F116791-05DC-64A2-8E6C-B27954AB78FF}"/>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7" name="Freeform 50">
              <a:extLst>
                <a:ext uri="{FF2B5EF4-FFF2-40B4-BE49-F238E27FC236}">
                  <a16:creationId xmlns:a16="http://schemas.microsoft.com/office/drawing/2014/main" id="{9EA5F058-6DF7-B8EB-13A0-B42CD33DDE46}"/>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8" name="Freeform 51">
              <a:extLst>
                <a:ext uri="{FF2B5EF4-FFF2-40B4-BE49-F238E27FC236}">
                  <a16:creationId xmlns:a16="http://schemas.microsoft.com/office/drawing/2014/main" id="{3272EAB5-0C57-521F-F337-390E00CD5B23}"/>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59" name="Freeform 52">
              <a:extLst>
                <a:ext uri="{FF2B5EF4-FFF2-40B4-BE49-F238E27FC236}">
                  <a16:creationId xmlns:a16="http://schemas.microsoft.com/office/drawing/2014/main" id="{DF982CBC-10E5-2693-A04A-3C4127F22BE8}"/>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0" name="Freeform 53">
              <a:extLst>
                <a:ext uri="{FF2B5EF4-FFF2-40B4-BE49-F238E27FC236}">
                  <a16:creationId xmlns:a16="http://schemas.microsoft.com/office/drawing/2014/main" id="{9C5ECDF4-D933-3C4C-5D40-8ECA42E225E4}"/>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1" name="Freeform 54">
              <a:extLst>
                <a:ext uri="{FF2B5EF4-FFF2-40B4-BE49-F238E27FC236}">
                  <a16:creationId xmlns:a16="http://schemas.microsoft.com/office/drawing/2014/main" id="{5561F86D-7E57-7D64-A9E7-ACC5ED417764}"/>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FFFFFF"/>
            </a:solidFill>
            <a:ln w="2286" cap="flat">
              <a:noFill/>
              <a:prstDash val="solid"/>
              <a:miter/>
            </a:ln>
          </p:spPr>
          <p:txBody>
            <a:bodyPr rtlCol="0" anchor="ctr"/>
            <a:lstStyle/>
            <a:p>
              <a:endParaRPr lang="en-US"/>
            </a:p>
          </p:txBody>
        </p:sp>
        <p:sp>
          <p:nvSpPr>
            <p:cNvPr id="62" name="Freeform 55">
              <a:extLst>
                <a:ext uri="{FF2B5EF4-FFF2-40B4-BE49-F238E27FC236}">
                  <a16:creationId xmlns:a16="http://schemas.microsoft.com/office/drawing/2014/main" id="{D56308AE-E6F3-5526-F5FD-6E4DA700C02A}"/>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3" name="Freeform 56">
              <a:extLst>
                <a:ext uri="{FF2B5EF4-FFF2-40B4-BE49-F238E27FC236}">
                  <a16:creationId xmlns:a16="http://schemas.microsoft.com/office/drawing/2014/main" id="{2C69053F-6EE9-0CCF-2EE5-0B8BA6D51049}"/>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4" name="Freeform 57">
              <a:extLst>
                <a:ext uri="{FF2B5EF4-FFF2-40B4-BE49-F238E27FC236}">
                  <a16:creationId xmlns:a16="http://schemas.microsoft.com/office/drawing/2014/main" id="{97467ADB-8D0E-8D86-13F9-D9B266B169CF}"/>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5" name="Freeform 58">
              <a:extLst>
                <a:ext uri="{FF2B5EF4-FFF2-40B4-BE49-F238E27FC236}">
                  <a16:creationId xmlns:a16="http://schemas.microsoft.com/office/drawing/2014/main" id="{3A9C2E3B-FF6C-04DE-B817-BADD467E561E}"/>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6" name="Freeform 59">
              <a:extLst>
                <a:ext uri="{FF2B5EF4-FFF2-40B4-BE49-F238E27FC236}">
                  <a16:creationId xmlns:a16="http://schemas.microsoft.com/office/drawing/2014/main" id="{5D2859BF-1593-6BAB-30B8-F5F4D32DED53}"/>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7" name="Freeform 60">
              <a:extLst>
                <a:ext uri="{FF2B5EF4-FFF2-40B4-BE49-F238E27FC236}">
                  <a16:creationId xmlns:a16="http://schemas.microsoft.com/office/drawing/2014/main" id="{02DC33D6-2E08-BC38-3C23-5844F6BCFDAB}"/>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8" name="Freeform 61">
              <a:extLst>
                <a:ext uri="{FF2B5EF4-FFF2-40B4-BE49-F238E27FC236}">
                  <a16:creationId xmlns:a16="http://schemas.microsoft.com/office/drawing/2014/main" id="{CF217734-DECB-94FB-CFF3-AB6CB89293F6}"/>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69" name="Freeform 62">
              <a:extLst>
                <a:ext uri="{FF2B5EF4-FFF2-40B4-BE49-F238E27FC236}">
                  <a16:creationId xmlns:a16="http://schemas.microsoft.com/office/drawing/2014/main" id="{BAB0DA4B-4A79-B7D3-6A60-3326C45B8137}"/>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0" name="Freeform 63">
              <a:extLst>
                <a:ext uri="{FF2B5EF4-FFF2-40B4-BE49-F238E27FC236}">
                  <a16:creationId xmlns:a16="http://schemas.microsoft.com/office/drawing/2014/main" id="{8569C480-F1BF-465E-FBD0-85B93C75CF73}"/>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8" name="Text Placeholder 1">
            <a:extLst>
              <a:ext uri="{FF2B5EF4-FFF2-40B4-BE49-F238E27FC236}">
                <a16:creationId xmlns:a16="http://schemas.microsoft.com/office/drawing/2014/main" id="{65CF1470-F619-F047-46C2-DF0C5ACDD042}"/>
              </a:ext>
            </a:extLst>
          </p:cNvPr>
          <p:cNvSpPr>
            <a:spLocks noGrp="1"/>
          </p:cNvSpPr>
          <p:nvPr>
            <p:ph type="body" sz="quarter" idx="13"/>
          </p:nvPr>
        </p:nvSpPr>
        <p:spPr>
          <a:xfrm>
            <a:off x="312571" y="2009591"/>
            <a:ext cx="5457955" cy="2635608"/>
          </a:xfrm>
          <a:noFill/>
        </p:spPr>
        <p:txBody>
          <a:bodyPr>
            <a:noAutofit/>
          </a:bodyPr>
          <a:lstStyle/>
          <a:p>
            <a:pPr marL="342900" indent="-342900" algn="l">
              <a:spcBef>
                <a:spcPts val="600"/>
              </a:spcBef>
              <a:buFont typeface="Wingdings" panose="05000000000000000000" pitchFamily="2" charset="2"/>
              <a:buChar char="q"/>
            </a:pPr>
            <a:r>
              <a:rPr lang="en-US" sz="1900" b="1" dirty="0">
                <a:solidFill>
                  <a:srgbClr val="083F59"/>
                </a:solidFill>
              </a:rPr>
              <a:t>Other reasonable adjustments </a:t>
            </a:r>
            <a:r>
              <a:rPr lang="en-US" sz="1900" dirty="0">
                <a:solidFill>
                  <a:srgbClr val="083F59"/>
                </a:solidFill>
              </a:rPr>
              <a:t>include modifications to facilities, work practices, equipment or training that would allow an employee to perform the essential requirements of their job safely. </a:t>
            </a:r>
          </a:p>
          <a:p>
            <a:pPr marL="342900" indent="-342900" algn="l">
              <a:spcBef>
                <a:spcPts val="600"/>
              </a:spcBef>
              <a:buFont typeface="Wingdings" panose="05000000000000000000" pitchFamily="2" charset="2"/>
              <a:buChar char="q"/>
            </a:pPr>
            <a:r>
              <a:rPr lang="en-US" sz="1900" b="1" dirty="0">
                <a:solidFill>
                  <a:srgbClr val="083F59"/>
                </a:solidFill>
              </a:rPr>
              <a:t>Allow absences or allowances </a:t>
            </a:r>
            <a:r>
              <a:rPr lang="en-US" sz="1900" dirty="0">
                <a:solidFill>
                  <a:srgbClr val="083F59"/>
                </a:solidFill>
              </a:rPr>
              <a:t>for rehabilitation, treatment, or assessments </a:t>
            </a:r>
          </a:p>
          <a:p>
            <a:pPr marL="342900" indent="-342900" algn="l">
              <a:spcBef>
                <a:spcPts val="600"/>
              </a:spcBef>
              <a:buFont typeface="Wingdings" panose="05000000000000000000" pitchFamily="2" charset="2"/>
              <a:buChar char="q"/>
            </a:pPr>
            <a:r>
              <a:rPr lang="en-US" sz="1900" dirty="0">
                <a:solidFill>
                  <a:srgbClr val="083F59"/>
                </a:solidFill>
              </a:rPr>
              <a:t>Provide a </a:t>
            </a:r>
            <a:r>
              <a:rPr lang="en-US" sz="1900" b="1" dirty="0">
                <a:solidFill>
                  <a:srgbClr val="083F59"/>
                </a:solidFill>
              </a:rPr>
              <a:t>support worker </a:t>
            </a:r>
            <a:r>
              <a:rPr lang="en-US" sz="1900" dirty="0">
                <a:solidFill>
                  <a:srgbClr val="083F59"/>
                </a:solidFill>
              </a:rPr>
              <a:t>to assist or provide transport  to the workplace</a:t>
            </a:r>
          </a:p>
          <a:p>
            <a:pPr marL="342900" indent="-342900" algn="l">
              <a:spcBef>
                <a:spcPts val="600"/>
              </a:spcBef>
              <a:buFont typeface="Wingdings" panose="05000000000000000000" pitchFamily="2" charset="2"/>
              <a:buChar char="q"/>
            </a:pPr>
            <a:r>
              <a:rPr lang="en-US" sz="1900" b="1" dirty="0">
                <a:solidFill>
                  <a:srgbClr val="083F59"/>
                </a:solidFill>
              </a:rPr>
              <a:t>Adjust working hours, </a:t>
            </a:r>
            <a:r>
              <a:rPr lang="en-US" sz="1900" dirty="0">
                <a:solidFill>
                  <a:srgbClr val="083F59"/>
                </a:solidFill>
              </a:rPr>
              <a:t>phase a return to work for someone who just had a baby, suffered health problems, had to go through treatment, etc.</a:t>
            </a:r>
          </a:p>
          <a:p>
            <a:pPr marL="342900" indent="-342900" algn="l">
              <a:spcBef>
                <a:spcPts val="600"/>
              </a:spcBef>
              <a:buFont typeface="Wingdings" panose="05000000000000000000" pitchFamily="2" charset="2"/>
              <a:buChar char="q"/>
            </a:pPr>
            <a:r>
              <a:rPr lang="en-US" sz="1900" dirty="0">
                <a:solidFill>
                  <a:srgbClr val="083F59"/>
                </a:solidFill>
              </a:rPr>
              <a:t>Provide </a:t>
            </a:r>
            <a:r>
              <a:rPr lang="en-US" sz="1900" b="1" dirty="0">
                <a:solidFill>
                  <a:srgbClr val="083F59"/>
                </a:solidFill>
              </a:rPr>
              <a:t>flexibility around start and finish times </a:t>
            </a:r>
          </a:p>
          <a:p>
            <a:pPr marL="342900" indent="-342900" algn="l">
              <a:spcBef>
                <a:spcPts val="600"/>
              </a:spcBef>
              <a:buFont typeface="Wingdings" panose="05000000000000000000" pitchFamily="2" charset="2"/>
              <a:buChar char="q"/>
            </a:pPr>
            <a:r>
              <a:rPr lang="en-US" sz="1900" dirty="0">
                <a:solidFill>
                  <a:srgbClr val="083F59"/>
                </a:solidFill>
              </a:rPr>
              <a:t>Provide </a:t>
            </a:r>
            <a:r>
              <a:rPr lang="en-US" sz="1900" b="1" dirty="0">
                <a:solidFill>
                  <a:srgbClr val="083F59"/>
                </a:solidFill>
              </a:rPr>
              <a:t>information in accessible formats </a:t>
            </a:r>
            <a:r>
              <a:rPr lang="en-US" sz="1900" dirty="0">
                <a:solidFill>
                  <a:srgbClr val="083F59"/>
                </a:solidFill>
              </a:rPr>
              <a:t>such as large font, audio </a:t>
            </a:r>
          </a:p>
          <a:p>
            <a:pPr marL="342900" indent="-342900" algn="l">
              <a:spcBef>
                <a:spcPts val="600"/>
              </a:spcBef>
              <a:buFont typeface="Wingdings" panose="05000000000000000000" pitchFamily="2" charset="2"/>
              <a:buChar char="q"/>
            </a:pPr>
            <a:r>
              <a:rPr lang="en-US" sz="1900" dirty="0">
                <a:solidFill>
                  <a:srgbClr val="083F59"/>
                </a:solidFill>
              </a:rPr>
              <a:t>Provide </a:t>
            </a:r>
            <a:r>
              <a:rPr lang="en-US" sz="1900" b="1" dirty="0">
                <a:solidFill>
                  <a:srgbClr val="083F59"/>
                </a:solidFill>
              </a:rPr>
              <a:t>appropriate furniture </a:t>
            </a:r>
            <a:r>
              <a:rPr lang="en-US" sz="1900" dirty="0">
                <a:solidFill>
                  <a:srgbClr val="083F59"/>
                </a:solidFill>
              </a:rPr>
              <a:t>such as chairs, screens, desks, meeting tables</a:t>
            </a:r>
          </a:p>
          <a:p>
            <a:pPr marL="342900" indent="-342900" algn="l">
              <a:spcBef>
                <a:spcPts val="600"/>
              </a:spcBef>
              <a:buFont typeface="Wingdings" panose="05000000000000000000" pitchFamily="2" charset="2"/>
              <a:buChar char="q"/>
            </a:pPr>
            <a:r>
              <a:rPr lang="en-US" sz="1900" dirty="0">
                <a:solidFill>
                  <a:srgbClr val="083F59"/>
                </a:solidFill>
              </a:rPr>
              <a:t>Allow them </a:t>
            </a:r>
            <a:r>
              <a:rPr lang="en-US" sz="1900" b="1" dirty="0">
                <a:solidFill>
                  <a:srgbClr val="083F59"/>
                </a:solidFill>
              </a:rPr>
              <a:t>time to process large amounts of information</a:t>
            </a:r>
            <a:r>
              <a:rPr lang="en-US" sz="1900" dirty="0">
                <a:solidFill>
                  <a:srgbClr val="083F59"/>
                </a:solidFill>
              </a:rPr>
              <a:t> or better go through it in conversation or provide a summary sheet</a:t>
            </a:r>
            <a:endParaRPr lang="en-IE" sz="1900" dirty="0">
              <a:solidFill>
                <a:srgbClr val="083F59"/>
              </a:solidFill>
            </a:endParaRPr>
          </a:p>
        </p:txBody>
      </p:sp>
    </p:spTree>
    <p:extLst>
      <p:ext uri="{BB962C8B-B14F-4D97-AF65-F5344CB8AC3E}">
        <p14:creationId xmlns:p14="http://schemas.microsoft.com/office/powerpoint/2010/main" val="24311510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erson and person looking at a computer&#10;&#10;Description automatically generated">
            <a:extLst>
              <a:ext uri="{FF2B5EF4-FFF2-40B4-BE49-F238E27FC236}">
                <a16:creationId xmlns:a16="http://schemas.microsoft.com/office/drawing/2014/main" id="{E7967603-A259-F944-1602-ADE1DFBC1CC7}"/>
              </a:ext>
            </a:extLst>
          </p:cNvPr>
          <p:cNvPicPr>
            <a:picLocks noChangeAspect="1"/>
          </p:cNvPicPr>
          <p:nvPr/>
        </p:nvPicPr>
        <p:blipFill>
          <a:blip r:embed="rId2" cstate="email">
            <a:extLst>
              <a:ext uri="{28A0092B-C50C-407E-A947-70E740481C1C}">
                <a14:useLocalDpi xmlns:a14="http://schemas.microsoft.com/office/drawing/2010/main"/>
              </a:ext>
            </a:extLst>
          </a:blip>
          <a:srcRect l="23568" r="8314"/>
          <a:stretch/>
        </p:blipFill>
        <p:spPr>
          <a:xfrm>
            <a:off x="6651077" y="872213"/>
            <a:ext cx="5540923" cy="5422900"/>
          </a:xfrm>
          <a:prstGeom prst="flowChartConnector">
            <a:avLst/>
          </a:prstGeom>
        </p:spPr>
      </p:pic>
      <p:sp>
        <p:nvSpPr>
          <p:cNvPr id="8" name="Text Placeholder 1">
            <a:extLst>
              <a:ext uri="{FF2B5EF4-FFF2-40B4-BE49-F238E27FC236}">
                <a16:creationId xmlns:a16="http://schemas.microsoft.com/office/drawing/2014/main" id="{65CF1470-F619-F047-46C2-DF0C5ACDD042}"/>
              </a:ext>
            </a:extLst>
          </p:cNvPr>
          <p:cNvSpPr>
            <a:spLocks noGrp="1"/>
          </p:cNvSpPr>
          <p:nvPr>
            <p:ph type="body" sz="quarter" idx="13"/>
          </p:nvPr>
        </p:nvSpPr>
        <p:spPr>
          <a:xfrm>
            <a:off x="343872" y="2709743"/>
            <a:ext cx="6194692" cy="2635608"/>
          </a:xfrm>
          <a:noFill/>
        </p:spPr>
        <p:txBody>
          <a:bodyPr>
            <a:noAutofit/>
          </a:bodyPr>
          <a:lstStyle/>
          <a:p>
            <a:pPr marL="342900" indent="-342900" algn="l">
              <a:buFont typeface="Wingdings" panose="05000000000000000000" pitchFamily="2" charset="2"/>
              <a:buChar char="q"/>
            </a:pPr>
            <a:r>
              <a:rPr lang="en-US" sz="1900" b="1" dirty="0"/>
              <a:t>Regular Employee Engagement Surveys are used to gather employee feedback and</a:t>
            </a:r>
            <a:r>
              <a:rPr lang="en-US" sz="1900" dirty="0"/>
              <a:t> understand their need to stay engaged and happy.</a:t>
            </a:r>
          </a:p>
          <a:p>
            <a:pPr marL="342900" indent="-342900" algn="l">
              <a:buFont typeface="Wingdings" panose="05000000000000000000" pitchFamily="2" charset="2"/>
              <a:buChar char="q"/>
            </a:pPr>
            <a:r>
              <a:rPr lang="en-US" sz="1900" b="1" dirty="0"/>
              <a:t>Career Development Tracking:</a:t>
            </a:r>
            <a:r>
              <a:rPr lang="en-US" sz="1900" dirty="0"/>
              <a:t> Track diverse employees' progress to ensure they receive equitable opportunities for promotions and professional growth.</a:t>
            </a:r>
          </a:p>
          <a:p>
            <a:pPr marL="342900" indent="-342900" algn="l">
              <a:buFont typeface="Wingdings" panose="05000000000000000000" pitchFamily="2" charset="2"/>
              <a:buChar char="q"/>
            </a:pPr>
            <a:r>
              <a:rPr lang="en-US" sz="1900" b="1" dirty="0"/>
              <a:t>Flexible Working Policies:</a:t>
            </a:r>
            <a:r>
              <a:rPr lang="en-US" sz="1900" dirty="0"/>
              <a:t> Introduce flexible working policies, which diverse employees, such as parents or individuals with disabilities, often appreciate.</a:t>
            </a:r>
          </a:p>
          <a:p>
            <a:pPr marL="342900" indent="-342900" algn="l">
              <a:buFont typeface="Wingdings" panose="05000000000000000000" pitchFamily="2" charset="2"/>
              <a:buChar char="q"/>
            </a:pPr>
            <a:r>
              <a:rPr lang="en-US" sz="1900" b="1" dirty="0"/>
              <a:t>Regular Audits:</a:t>
            </a:r>
            <a:r>
              <a:rPr lang="en-US" sz="1900" dirty="0"/>
              <a:t> Continuously monitor the progress of diversity initiatives through quarterly diversity audits and feedback surveys. Don’t forget to implement employee feedback.</a:t>
            </a:r>
          </a:p>
          <a:p>
            <a:pPr marL="342900" indent="-342900" algn="l">
              <a:buFont typeface="Wingdings" panose="05000000000000000000" pitchFamily="2" charset="2"/>
              <a:buChar char="q"/>
            </a:pPr>
            <a:r>
              <a:rPr lang="en-US" sz="1900" b="1" dirty="0"/>
              <a:t>Adjust as Needed:</a:t>
            </a:r>
            <a:r>
              <a:rPr lang="en-US" sz="1900" dirty="0"/>
              <a:t> Use data to adjust your D&amp;I operations, activities, programs and policies if certain employees or diversity groups are still underrepresented or struggling with retention. Display milestones and achievements.</a:t>
            </a:r>
          </a:p>
          <a:p>
            <a:pPr marL="342900" indent="-342900" algn="l">
              <a:buFont typeface="Wingdings" panose="05000000000000000000" pitchFamily="2" charset="2"/>
              <a:buChar char="q"/>
            </a:pPr>
            <a:endParaRPr lang="en-US" sz="1900" dirty="0"/>
          </a:p>
        </p:txBody>
      </p:sp>
      <p:grpSp>
        <p:nvGrpSpPr>
          <p:cNvPr id="12" name="Graphic 2">
            <a:extLst>
              <a:ext uri="{FF2B5EF4-FFF2-40B4-BE49-F238E27FC236}">
                <a16:creationId xmlns:a16="http://schemas.microsoft.com/office/drawing/2014/main" id="{320DD3FC-E94C-47EB-9215-769CC0854BF1}"/>
              </a:ext>
            </a:extLst>
          </p:cNvPr>
          <p:cNvGrpSpPr/>
          <p:nvPr/>
        </p:nvGrpSpPr>
        <p:grpSpPr>
          <a:xfrm>
            <a:off x="6581366" y="4346970"/>
            <a:ext cx="1552576" cy="1513167"/>
            <a:chOff x="5127892" y="1642689"/>
            <a:chExt cx="1294219" cy="947086"/>
          </a:xfrm>
        </p:grpSpPr>
        <p:sp>
          <p:nvSpPr>
            <p:cNvPr id="13" name="Freeform 6">
              <a:extLst>
                <a:ext uri="{FF2B5EF4-FFF2-40B4-BE49-F238E27FC236}">
                  <a16:creationId xmlns:a16="http://schemas.microsoft.com/office/drawing/2014/main" id="{54E20B53-67BD-85F5-0E9E-23BD1D2ADEC6}"/>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4" name="Freeform 7">
              <a:extLst>
                <a:ext uri="{FF2B5EF4-FFF2-40B4-BE49-F238E27FC236}">
                  <a16:creationId xmlns:a16="http://schemas.microsoft.com/office/drawing/2014/main" id="{8851E526-EBC2-24EC-B80B-345B219BCF1B}"/>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5" name="Freeform 8">
              <a:extLst>
                <a:ext uri="{FF2B5EF4-FFF2-40B4-BE49-F238E27FC236}">
                  <a16:creationId xmlns:a16="http://schemas.microsoft.com/office/drawing/2014/main" id="{E0C6C3C9-949F-CD84-CFEB-71BD0E854952}"/>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6" name="Freeform 9">
              <a:extLst>
                <a:ext uri="{FF2B5EF4-FFF2-40B4-BE49-F238E27FC236}">
                  <a16:creationId xmlns:a16="http://schemas.microsoft.com/office/drawing/2014/main" id="{973C3ACA-C11C-C0E9-19DC-F7858DF68D55}"/>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7" name="Freeform 10">
              <a:extLst>
                <a:ext uri="{FF2B5EF4-FFF2-40B4-BE49-F238E27FC236}">
                  <a16:creationId xmlns:a16="http://schemas.microsoft.com/office/drawing/2014/main" id="{BF275117-E275-581E-440F-806A7A7C0D80}"/>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8" name="Freeform 11">
              <a:extLst>
                <a:ext uri="{FF2B5EF4-FFF2-40B4-BE49-F238E27FC236}">
                  <a16:creationId xmlns:a16="http://schemas.microsoft.com/office/drawing/2014/main" id="{88CF3437-8F0B-90BA-20C0-3A2D382F65BF}"/>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19" name="Freeform 12">
              <a:extLst>
                <a:ext uri="{FF2B5EF4-FFF2-40B4-BE49-F238E27FC236}">
                  <a16:creationId xmlns:a16="http://schemas.microsoft.com/office/drawing/2014/main" id="{751A2E17-A5CE-60F1-2C3E-A711F4AF884E}"/>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0" name="Freeform 13">
              <a:extLst>
                <a:ext uri="{FF2B5EF4-FFF2-40B4-BE49-F238E27FC236}">
                  <a16:creationId xmlns:a16="http://schemas.microsoft.com/office/drawing/2014/main" id="{BE6E3DE8-E07A-8665-816F-6B49A2C6CD6E}"/>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4">
              <a:extLst>
                <a:ext uri="{FF2B5EF4-FFF2-40B4-BE49-F238E27FC236}">
                  <a16:creationId xmlns:a16="http://schemas.microsoft.com/office/drawing/2014/main" id="{80B09950-A3F9-3161-D126-3071E89F8DF2}"/>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5">
              <a:extLst>
                <a:ext uri="{FF2B5EF4-FFF2-40B4-BE49-F238E27FC236}">
                  <a16:creationId xmlns:a16="http://schemas.microsoft.com/office/drawing/2014/main" id="{3859229A-C9F8-F233-82DA-8AB0C67C867D}"/>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3" name="Freeform 16">
              <a:extLst>
                <a:ext uri="{FF2B5EF4-FFF2-40B4-BE49-F238E27FC236}">
                  <a16:creationId xmlns:a16="http://schemas.microsoft.com/office/drawing/2014/main" id="{5DC81ECA-8477-0B95-F543-D0ED0B122EF5}"/>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4" name="Freeform 17">
              <a:extLst>
                <a:ext uri="{FF2B5EF4-FFF2-40B4-BE49-F238E27FC236}">
                  <a16:creationId xmlns:a16="http://schemas.microsoft.com/office/drawing/2014/main" id="{7CF6BA1C-2B24-994E-5936-A8AF8ABD9ACD}"/>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5" name="Freeform 18">
              <a:extLst>
                <a:ext uri="{FF2B5EF4-FFF2-40B4-BE49-F238E27FC236}">
                  <a16:creationId xmlns:a16="http://schemas.microsoft.com/office/drawing/2014/main" id="{63AFDFBA-9B71-E3CC-5A21-4AF93EFC0025}"/>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6" name="Freeform 19">
              <a:extLst>
                <a:ext uri="{FF2B5EF4-FFF2-40B4-BE49-F238E27FC236}">
                  <a16:creationId xmlns:a16="http://schemas.microsoft.com/office/drawing/2014/main" id="{A1AEBBEC-47A2-B0E7-209F-949222F2D7E7}"/>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7" name="Freeform 20">
              <a:extLst>
                <a:ext uri="{FF2B5EF4-FFF2-40B4-BE49-F238E27FC236}">
                  <a16:creationId xmlns:a16="http://schemas.microsoft.com/office/drawing/2014/main" id="{197369DA-EA7E-96BE-EDF4-500E9A1FD715}"/>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8" name="Freeform 21">
              <a:extLst>
                <a:ext uri="{FF2B5EF4-FFF2-40B4-BE49-F238E27FC236}">
                  <a16:creationId xmlns:a16="http://schemas.microsoft.com/office/drawing/2014/main" id="{393C603F-2C8F-7004-BA7C-CC71B85972C3}"/>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29" name="Freeform 22">
              <a:extLst>
                <a:ext uri="{FF2B5EF4-FFF2-40B4-BE49-F238E27FC236}">
                  <a16:creationId xmlns:a16="http://schemas.microsoft.com/office/drawing/2014/main" id="{59EE7582-7B73-1364-CB74-553188D80DFC}"/>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0" name="Freeform 23">
              <a:extLst>
                <a:ext uri="{FF2B5EF4-FFF2-40B4-BE49-F238E27FC236}">
                  <a16:creationId xmlns:a16="http://schemas.microsoft.com/office/drawing/2014/main" id="{E08CBB34-C2E6-F37E-8658-8F2E1E67C422}"/>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1" name="Freeform 24">
              <a:extLst>
                <a:ext uri="{FF2B5EF4-FFF2-40B4-BE49-F238E27FC236}">
                  <a16:creationId xmlns:a16="http://schemas.microsoft.com/office/drawing/2014/main" id="{97F4CCE9-CCA6-AA80-0F09-6EDCA9A989B6}"/>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2" name="Freeform 25">
              <a:extLst>
                <a:ext uri="{FF2B5EF4-FFF2-40B4-BE49-F238E27FC236}">
                  <a16:creationId xmlns:a16="http://schemas.microsoft.com/office/drawing/2014/main" id="{E7C8EF81-889B-B17A-DF7F-F91C46495462}"/>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3" name="Freeform 26">
              <a:extLst>
                <a:ext uri="{FF2B5EF4-FFF2-40B4-BE49-F238E27FC236}">
                  <a16:creationId xmlns:a16="http://schemas.microsoft.com/office/drawing/2014/main" id="{5D34C538-C395-AE58-4935-23E398D1A32E}"/>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4" name="Freeform 27">
              <a:extLst>
                <a:ext uri="{FF2B5EF4-FFF2-40B4-BE49-F238E27FC236}">
                  <a16:creationId xmlns:a16="http://schemas.microsoft.com/office/drawing/2014/main" id="{F75063F1-EEBE-9E73-1EFF-A620158431E6}"/>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5" name="Freeform 28">
              <a:extLst>
                <a:ext uri="{FF2B5EF4-FFF2-40B4-BE49-F238E27FC236}">
                  <a16:creationId xmlns:a16="http://schemas.microsoft.com/office/drawing/2014/main" id="{83E36E27-AA44-5117-3C37-67D943E6C484}"/>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6" name="Freeform 29">
              <a:extLst>
                <a:ext uri="{FF2B5EF4-FFF2-40B4-BE49-F238E27FC236}">
                  <a16:creationId xmlns:a16="http://schemas.microsoft.com/office/drawing/2014/main" id="{9651CFE3-319E-1C91-9CC5-B32A783C6874}"/>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7" name="Freeform 30">
              <a:extLst>
                <a:ext uri="{FF2B5EF4-FFF2-40B4-BE49-F238E27FC236}">
                  <a16:creationId xmlns:a16="http://schemas.microsoft.com/office/drawing/2014/main" id="{79033067-6C77-D58A-27F0-04858336F70F}"/>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8" name="Freeform 31">
              <a:extLst>
                <a:ext uri="{FF2B5EF4-FFF2-40B4-BE49-F238E27FC236}">
                  <a16:creationId xmlns:a16="http://schemas.microsoft.com/office/drawing/2014/main" id="{CACF8D5C-BFA8-E1DE-44C9-6F4521937A83}"/>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39" name="Freeform 32">
              <a:extLst>
                <a:ext uri="{FF2B5EF4-FFF2-40B4-BE49-F238E27FC236}">
                  <a16:creationId xmlns:a16="http://schemas.microsoft.com/office/drawing/2014/main" id="{6B0DFF72-7CE0-8A9C-11D7-AEE7C40D0794}"/>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0" name="Freeform 33">
              <a:extLst>
                <a:ext uri="{FF2B5EF4-FFF2-40B4-BE49-F238E27FC236}">
                  <a16:creationId xmlns:a16="http://schemas.microsoft.com/office/drawing/2014/main" id="{FB13A413-6030-7108-144E-291CDDC8825D}"/>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1" name="Freeform 34">
              <a:extLst>
                <a:ext uri="{FF2B5EF4-FFF2-40B4-BE49-F238E27FC236}">
                  <a16:creationId xmlns:a16="http://schemas.microsoft.com/office/drawing/2014/main" id="{D2803AAD-0DE6-C30A-DD40-8DF6AC4C6548}"/>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2" name="Freeform 35">
              <a:extLst>
                <a:ext uri="{FF2B5EF4-FFF2-40B4-BE49-F238E27FC236}">
                  <a16:creationId xmlns:a16="http://schemas.microsoft.com/office/drawing/2014/main" id="{2052F26B-E7DF-AFD4-BC67-8A18095EE67D}"/>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6">
              <a:extLst>
                <a:ext uri="{FF2B5EF4-FFF2-40B4-BE49-F238E27FC236}">
                  <a16:creationId xmlns:a16="http://schemas.microsoft.com/office/drawing/2014/main" id="{0E71C738-88F5-33C7-1465-96C49FA88945}"/>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4" name="Freeform 37">
              <a:extLst>
                <a:ext uri="{FF2B5EF4-FFF2-40B4-BE49-F238E27FC236}">
                  <a16:creationId xmlns:a16="http://schemas.microsoft.com/office/drawing/2014/main" id="{B7ACE0EB-F0C1-32A0-DD0D-5138317160EA}"/>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5" name="Freeform 38">
              <a:extLst>
                <a:ext uri="{FF2B5EF4-FFF2-40B4-BE49-F238E27FC236}">
                  <a16:creationId xmlns:a16="http://schemas.microsoft.com/office/drawing/2014/main" id="{10458E78-21A7-66A2-08AB-9CD2BFA2995C}"/>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6" name="Freeform 39">
              <a:extLst>
                <a:ext uri="{FF2B5EF4-FFF2-40B4-BE49-F238E27FC236}">
                  <a16:creationId xmlns:a16="http://schemas.microsoft.com/office/drawing/2014/main" id="{9D95D171-F52E-E087-A1F0-5E562241BE74}"/>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7" name="Freeform 40">
              <a:extLst>
                <a:ext uri="{FF2B5EF4-FFF2-40B4-BE49-F238E27FC236}">
                  <a16:creationId xmlns:a16="http://schemas.microsoft.com/office/drawing/2014/main" id="{BE40833D-0A84-4F7D-69AB-672B2D89C3F5}"/>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8" name="Freeform 41">
              <a:extLst>
                <a:ext uri="{FF2B5EF4-FFF2-40B4-BE49-F238E27FC236}">
                  <a16:creationId xmlns:a16="http://schemas.microsoft.com/office/drawing/2014/main" id="{594F3E03-42D7-A3ED-46B0-EF413961CD95}"/>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49" name="Freeform 42">
              <a:extLst>
                <a:ext uri="{FF2B5EF4-FFF2-40B4-BE49-F238E27FC236}">
                  <a16:creationId xmlns:a16="http://schemas.microsoft.com/office/drawing/2014/main" id="{B4B95039-D4BC-048B-ABE5-12289D43D824}"/>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0" name="Freeform 43">
              <a:extLst>
                <a:ext uri="{FF2B5EF4-FFF2-40B4-BE49-F238E27FC236}">
                  <a16:creationId xmlns:a16="http://schemas.microsoft.com/office/drawing/2014/main" id="{154DD091-96BF-5E1F-066F-96E265670468}"/>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1" name="Freeform 44">
              <a:extLst>
                <a:ext uri="{FF2B5EF4-FFF2-40B4-BE49-F238E27FC236}">
                  <a16:creationId xmlns:a16="http://schemas.microsoft.com/office/drawing/2014/main" id="{BCB95AF8-F819-0945-3404-6B1319E54D33}"/>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2" name="Freeform 45">
              <a:extLst>
                <a:ext uri="{FF2B5EF4-FFF2-40B4-BE49-F238E27FC236}">
                  <a16:creationId xmlns:a16="http://schemas.microsoft.com/office/drawing/2014/main" id="{06B6E91D-211B-56CC-862D-0C73ADAEBBB3}"/>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3" name="Freeform 46">
              <a:extLst>
                <a:ext uri="{FF2B5EF4-FFF2-40B4-BE49-F238E27FC236}">
                  <a16:creationId xmlns:a16="http://schemas.microsoft.com/office/drawing/2014/main" id="{B0A9BF4F-FE64-0AA1-ACAC-A5543BB5AF78}"/>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4" name="Freeform 47">
              <a:extLst>
                <a:ext uri="{FF2B5EF4-FFF2-40B4-BE49-F238E27FC236}">
                  <a16:creationId xmlns:a16="http://schemas.microsoft.com/office/drawing/2014/main" id="{D4623B78-04D7-D63A-BE54-94CEB6153632}"/>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FFFFFF"/>
            </a:solidFill>
            <a:ln w="2286" cap="flat">
              <a:noFill/>
              <a:prstDash val="solid"/>
              <a:miter/>
            </a:ln>
          </p:spPr>
          <p:txBody>
            <a:bodyPr rtlCol="0" anchor="ctr"/>
            <a:lstStyle/>
            <a:p>
              <a:endParaRPr lang="en-US"/>
            </a:p>
          </p:txBody>
        </p:sp>
        <p:sp>
          <p:nvSpPr>
            <p:cNvPr id="55" name="Freeform 48">
              <a:extLst>
                <a:ext uri="{FF2B5EF4-FFF2-40B4-BE49-F238E27FC236}">
                  <a16:creationId xmlns:a16="http://schemas.microsoft.com/office/drawing/2014/main" id="{99EEDCB0-5CFC-B0D9-9855-123F1E2A94CF}"/>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6" name="Freeform 49">
              <a:extLst>
                <a:ext uri="{FF2B5EF4-FFF2-40B4-BE49-F238E27FC236}">
                  <a16:creationId xmlns:a16="http://schemas.microsoft.com/office/drawing/2014/main" id="{8F116791-05DC-64A2-8E6C-B27954AB78FF}"/>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7" name="Freeform 50">
              <a:extLst>
                <a:ext uri="{FF2B5EF4-FFF2-40B4-BE49-F238E27FC236}">
                  <a16:creationId xmlns:a16="http://schemas.microsoft.com/office/drawing/2014/main" id="{9EA5F058-6DF7-B8EB-13A0-B42CD33DDE46}"/>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8" name="Freeform 51">
              <a:extLst>
                <a:ext uri="{FF2B5EF4-FFF2-40B4-BE49-F238E27FC236}">
                  <a16:creationId xmlns:a16="http://schemas.microsoft.com/office/drawing/2014/main" id="{3272EAB5-0C57-521F-F337-390E00CD5B23}"/>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59" name="Freeform 52">
              <a:extLst>
                <a:ext uri="{FF2B5EF4-FFF2-40B4-BE49-F238E27FC236}">
                  <a16:creationId xmlns:a16="http://schemas.microsoft.com/office/drawing/2014/main" id="{DF982CBC-10E5-2693-A04A-3C4127F22BE8}"/>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0" name="Freeform 53">
              <a:extLst>
                <a:ext uri="{FF2B5EF4-FFF2-40B4-BE49-F238E27FC236}">
                  <a16:creationId xmlns:a16="http://schemas.microsoft.com/office/drawing/2014/main" id="{9C5ECDF4-D933-3C4C-5D40-8ECA42E225E4}"/>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1" name="Freeform 54">
              <a:extLst>
                <a:ext uri="{FF2B5EF4-FFF2-40B4-BE49-F238E27FC236}">
                  <a16:creationId xmlns:a16="http://schemas.microsoft.com/office/drawing/2014/main" id="{5561F86D-7E57-7D64-A9E7-ACC5ED417764}"/>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FFFFFF"/>
            </a:solidFill>
            <a:ln w="2286" cap="flat">
              <a:noFill/>
              <a:prstDash val="solid"/>
              <a:miter/>
            </a:ln>
          </p:spPr>
          <p:txBody>
            <a:bodyPr rtlCol="0" anchor="ctr"/>
            <a:lstStyle/>
            <a:p>
              <a:endParaRPr lang="en-US"/>
            </a:p>
          </p:txBody>
        </p:sp>
        <p:sp>
          <p:nvSpPr>
            <p:cNvPr id="62" name="Freeform 55">
              <a:extLst>
                <a:ext uri="{FF2B5EF4-FFF2-40B4-BE49-F238E27FC236}">
                  <a16:creationId xmlns:a16="http://schemas.microsoft.com/office/drawing/2014/main" id="{D56308AE-E6F3-5526-F5FD-6E4DA700C02A}"/>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3" name="Freeform 56">
              <a:extLst>
                <a:ext uri="{FF2B5EF4-FFF2-40B4-BE49-F238E27FC236}">
                  <a16:creationId xmlns:a16="http://schemas.microsoft.com/office/drawing/2014/main" id="{2C69053F-6EE9-0CCF-2EE5-0B8BA6D51049}"/>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4" name="Freeform 57">
              <a:extLst>
                <a:ext uri="{FF2B5EF4-FFF2-40B4-BE49-F238E27FC236}">
                  <a16:creationId xmlns:a16="http://schemas.microsoft.com/office/drawing/2014/main" id="{97467ADB-8D0E-8D86-13F9-D9B266B169CF}"/>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5" name="Freeform 58">
              <a:extLst>
                <a:ext uri="{FF2B5EF4-FFF2-40B4-BE49-F238E27FC236}">
                  <a16:creationId xmlns:a16="http://schemas.microsoft.com/office/drawing/2014/main" id="{3A9C2E3B-FF6C-04DE-B817-BADD467E561E}"/>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6" name="Freeform 59">
              <a:extLst>
                <a:ext uri="{FF2B5EF4-FFF2-40B4-BE49-F238E27FC236}">
                  <a16:creationId xmlns:a16="http://schemas.microsoft.com/office/drawing/2014/main" id="{5D2859BF-1593-6BAB-30B8-F5F4D32DED53}"/>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7" name="Freeform 60">
              <a:extLst>
                <a:ext uri="{FF2B5EF4-FFF2-40B4-BE49-F238E27FC236}">
                  <a16:creationId xmlns:a16="http://schemas.microsoft.com/office/drawing/2014/main" id="{02DC33D6-2E08-BC38-3C23-5844F6BCFDAB}"/>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8" name="Freeform 61">
              <a:extLst>
                <a:ext uri="{FF2B5EF4-FFF2-40B4-BE49-F238E27FC236}">
                  <a16:creationId xmlns:a16="http://schemas.microsoft.com/office/drawing/2014/main" id="{CF217734-DECB-94FB-CFF3-AB6CB89293F6}"/>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69" name="Freeform 62">
              <a:extLst>
                <a:ext uri="{FF2B5EF4-FFF2-40B4-BE49-F238E27FC236}">
                  <a16:creationId xmlns:a16="http://schemas.microsoft.com/office/drawing/2014/main" id="{BAB0DA4B-4A79-B7D3-6A60-3326C45B8137}"/>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0" name="Freeform 63">
              <a:extLst>
                <a:ext uri="{FF2B5EF4-FFF2-40B4-BE49-F238E27FC236}">
                  <a16:creationId xmlns:a16="http://schemas.microsoft.com/office/drawing/2014/main" id="{8569C480-F1BF-465E-FBD0-85B93C75CF73}"/>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3" name="Text Placeholder 3">
            <a:extLst>
              <a:ext uri="{FF2B5EF4-FFF2-40B4-BE49-F238E27FC236}">
                <a16:creationId xmlns:a16="http://schemas.microsoft.com/office/drawing/2014/main" id="{3A157CE5-CB77-FC99-C15A-0D903A29CCC6}"/>
              </a:ext>
            </a:extLst>
          </p:cNvPr>
          <p:cNvSpPr>
            <a:spLocks noGrp="1"/>
          </p:cNvSpPr>
          <p:nvPr>
            <p:ph type="body" sz="quarter" idx="43"/>
          </p:nvPr>
        </p:nvSpPr>
        <p:spPr>
          <a:xfrm>
            <a:off x="345406" y="0"/>
            <a:ext cx="5055171" cy="962025"/>
          </a:xfrm>
          <a:solidFill>
            <a:srgbClr val="083F59"/>
          </a:solidFill>
        </p:spPr>
        <p:txBody>
          <a:bodyPr anchor="ctr">
            <a:normAutofit/>
          </a:bodyPr>
          <a:lstStyle/>
          <a:p>
            <a:pPr algn="l"/>
            <a:r>
              <a:rPr lang="en-IE" b="1" dirty="0"/>
              <a:t>Retention Checklist: </a:t>
            </a:r>
            <a:r>
              <a:rPr lang="en-IE" dirty="0"/>
              <a:t>Making Your Workplace More Accessible &amp; Inclusive </a:t>
            </a:r>
          </a:p>
        </p:txBody>
      </p:sp>
    </p:spTree>
    <p:extLst>
      <p:ext uri="{BB962C8B-B14F-4D97-AF65-F5344CB8AC3E}">
        <p14:creationId xmlns:p14="http://schemas.microsoft.com/office/powerpoint/2010/main" val="19992759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DC25799-5C42-7EE8-8E27-77BE2822C47C}"/>
              </a:ext>
            </a:extLst>
          </p:cNvPr>
          <p:cNvSpPr>
            <a:spLocks noGrp="1"/>
          </p:cNvSpPr>
          <p:nvPr>
            <p:ph type="body" sz="quarter" idx="13"/>
          </p:nvPr>
        </p:nvSpPr>
        <p:spPr>
          <a:xfrm>
            <a:off x="444876" y="876300"/>
            <a:ext cx="5574924" cy="5476875"/>
          </a:xfrm>
        </p:spPr>
        <p:txBody>
          <a:bodyPr>
            <a:normAutofit fontScale="77500" lnSpcReduction="20000"/>
          </a:bodyPr>
          <a:lstStyle/>
          <a:p>
            <a:pPr>
              <a:lnSpc>
                <a:spcPct val="120000"/>
              </a:lnSpc>
              <a:spcBef>
                <a:spcPts val="0"/>
              </a:spcBef>
            </a:pPr>
            <a:r>
              <a:rPr lang="en-US" dirty="0"/>
              <a:t>The </a:t>
            </a:r>
            <a:r>
              <a:rPr lang="en-US" b="1" dirty="0"/>
              <a:t>McKinsey Report "Diversity Wins: How Inclusion Matters"</a:t>
            </a:r>
            <a:r>
              <a:rPr lang="en-US" dirty="0"/>
              <a:t> (2020) highlights that companies with more diverse workforces outperform less diverse competitors by 36% in profitability. This is because diverse teams are more innovative, creative, and better at solving complex problems. For SMEs, embracing diversity from the outset—beginning with onboarding—creates a foundation for sustained growth and success.</a:t>
            </a:r>
          </a:p>
          <a:p>
            <a:pPr>
              <a:lnSpc>
                <a:spcPct val="120000"/>
              </a:lnSpc>
              <a:spcBef>
                <a:spcPts val="0"/>
              </a:spcBef>
            </a:pPr>
            <a:endParaRPr lang="en-US" dirty="0"/>
          </a:p>
          <a:p>
            <a:pPr>
              <a:lnSpc>
                <a:spcPct val="120000"/>
              </a:lnSpc>
              <a:spcBef>
                <a:spcPts val="0"/>
              </a:spcBef>
            </a:pPr>
            <a:r>
              <a:rPr lang="en-US" dirty="0">
                <a:hlinkClick r:id="rId2">
                  <a:extLst>
                    <a:ext uri="{A12FA001-AC4F-418D-AE19-62706E023703}">
                      <ahyp:hlinkClr xmlns:ahyp="http://schemas.microsoft.com/office/drawing/2018/hyperlinkcolor" val="tx"/>
                    </a:ext>
                  </a:extLst>
                </a:hlinkClick>
              </a:rPr>
              <a:t>McKinsey Report: Diversity Wins</a:t>
            </a:r>
            <a:endParaRPr lang="en-US" dirty="0"/>
          </a:p>
          <a:p>
            <a:pPr>
              <a:lnSpc>
                <a:spcPct val="120000"/>
              </a:lnSpc>
              <a:spcBef>
                <a:spcPts val="0"/>
              </a:spcBef>
            </a:pPr>
            <a:endParaRPr lang="en-IE" dirty="0"/>
          </a:p>
        </p:txBody>
      </p:sp>
      <p:pic>
        <p:nvPicPr>
          <p:cNvPr id="6" name="Picture 5">
            <a:extLst>
              <a:ext uri="{FF2B5EF4-FFF2-40B4-BE49-F238E27FC236}">
                <a16:creationId xmlns:a16="http://schemas.microsoft.com/office/drawing/2014/main" id="{B2205E3F-04F2-BF20-C6E5-14F799CB3FA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61584" y="0"/>
            <a:ext cx="5050532" cy="6858000"/>
          </a:xfrm>
          <a:prstGeom prst="rect">
            <a:avLst/>
          </a:prstGeom>
        </p:spPr>
      </p:pic>
    </p:spTree>
    <p:extLst>
      <p:ext uri="{BB962C8B-B14F-4D97-AF65-F5344CB8AC3E}">
        <p14:creationId xmlns:p14="http://schemas.microsoft.com/office/powerpoint/2010/main" val="8717264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a:extLst>
              <a:ext uri="{FF2B5EF4-FFF2-40B4-BE49-F238E27FC236}">
                <a16:creationId xmlns:a16="http://schemas.microsoft.com/office/drawing/2014/main" id="{1521AEF1-A996-4917-B2E4-932AE200DE20}"/>
              </a:ext>
            </a:extLst>
          </p:cNvPr>
          <p:cNvPicPr>
            <a:picLocks noGrp="1" noChangeAspect="1"/>
          </p:cNvPicPr>
          <p:nvPr>
            <p:ph type="pic" sz="quarter" idx="42"/>
          </p:nvPr>
        </p:nvPicPr>
        <p:blipFill>
          <a:blip r:embed="rId2"/>
          <a:srcRect t="8392" b="8392"/>
          <a:stretch>
            <a:fillRect/>
          </a:stretch>
        </p:blipFill>
        <p:spPr/>
      </p:pic>
      <p:sp>
        <p:nvSpPr>
          <p:cNvPr id="5" name="Text Placeholder 4">
            <a:extLst>
              <a:ext uri="{FF2B5EF4-FFF2-40B4-BE49-F238E27FC236}">
                <a16:creationId xmlns:a16="http://schemas.microsoft.com/office/drawing/2014/main" id="{103F6160-A77E-C4DA-321C-51F272F69051}"/>
              </a:ext>
            </a:extLst>
          </p:cNvPr>
          <p:cNvSpPr>
            <a:spLocks noGrp="1"/>
          </p:cNvSpPr>
          <p:nvPr>
            <p:ph type="body" sz="quarter" idx="13"/>
          </p:nvPr>
        </p:nvSpPr>
        <p:spPr>
          <a:xfrm>
            <a:off x="675371" y="1536482"/>
            <a:ext cx="5074222" cy="4389971"/>
          </a:xfrm>
        </p:spPr>
        <p:txBody>
          <a:bodyPr>
            <a:noAutofit/>
          </a:bodyPr>
          <a:lstStyle/>
          <a:p>
            <a:pPr algn="l">
              <a:lnSpc>
                <a:spcPct val="100000"/>
              </a:lnSpc>
              <a:spcBef>
                <a:spcPts val="0"/>
              </a:spcBef>
            </a:pPr>
            <a:r>
              <a:rPr lang="en-US" sz="1900" b="1" dirty="0">
                <a:highlight>
                  <a:srgbClr val="335C42"/>
                </a:highlight>
              </a:rPr>
              <a:t>Example: SME (France):</a:t>
            </a:r>
            <a:r>
              <a:rPr lang="en-US" sz="1900" dirty="0">
                <a:highlight>
                  <a:srgbClr val="335C42"/>
                </a:highlight>
              </a:rPr>
              <a:t> </a:t>
            </a:r>
            <a:r>
              <a:rPr lang="en-US" sz="1900" dirty="0"/>
              <a:t>performs annual audits to track gender, race, and disability representation across the company and adjusts its policies accordingly.</a:t>
            </a:r>
          </a:p>
          <a:p>
            <a:pPr algn="l">
              <a:lnSpc>
                <a:spcPct val="100000"/>
              </a:lnSpc>
              <a:spcBef>
                <a:spcPts val="0"/>
              </a:spcBef>
            </a:pPr>
            <a:endParaRPr lang="en-US" sz="1900" b="1" dirty="0"/>
          </a:p>
          <a:p>
            <a:pPr algn="l">
              <a:lnSpc>
                <a:spcPct val="100000"/>
              </a:lnSpc>
              <a:spcBef>
                <a:spcPts val="0"/>
              </a:spcBef>
            </a:pPr>
            <a:r>
              <a:rPr lang="en-US" sz="1900" b="1" dirty="0">
                <a:highlight>
                  <a:srgbClr val="335C42"/>
                </a:highlight>
              </a:rPr>
              <a:t>Reading</a:t>
            </a:r>
            <a:r>
              <a:rPr lang="en-US" sz="1900" b="1" dirty="0"/>
              <a:t> World Economic Forum’s Gender Parity Report:</a:t>
            </a:r>
            <a:r>
              <a:rPr lang="en-US" sz="1900" dirty="0"/>
              <a:t> </a:t>
            </a:r>
            <a:r>
              <a:rPr lang="en-US" sz="1900" dirty="0" err="1"/>
              <a:t>Analyse</a:t>
            </a:r>
            <a:r>
              <a:rPr lang="en-US" sz="1900" dirty="0"/>
              <a:t> how monitoring diversity initiatives helps improve gender parity across European industries.</a:t>
            </a:r>
          </a:p>
          <a:p>
            <a:pPr algn="l">
              <a:lnSpc>
                <a:spcPct val="100000"/>
              </a:lnSpc>
              <a:spcBef>
                <a:spcPts val="0"/>
              </a:spcBef>
            </a:pPr>
            <a:endParaRPr lang="en-US" sz="1900" dirty="0"/>
          </a:p>
          <a:p>
            <a:pPr marL="0" indent="0" algn="l"/>
            <a:r>
              <a:rPr lang="en-US" sz="1900" b="1" dirty="0">
                <a:highlight>
                  <a:srgbClr val="335C42"/>
                </a:highlight>
              </a:rPr>
              <a:t>Tip: </a:t>
            </a:r>
            <a:r>
              <a:rPr lang="en-US" sz="1900" b="0" i="0" dirty="0">
                <a:effectLst/>
              </a:rPr>
              <a:t>When you calculate the employee retention rate, you gain insight into many aspects of your business, including Quality of hires, Upcoming hiring needs, Management, Employee morale, Job satisfaction, Company culture, Workplace environment and how friendly, safe and comfortable it is, Future performance and opportunities </a:t>
            </a:r>
          </a:p>
          <a:p>
            <a:pPr algn="l">
              <a:lnSpc>
                <a:spcPct val="100000"/>
              </a:lnSpc>
              <a:spcBef>
                <a:spcPts val="0"/>
              </a:spcBef>
            </a:pPr>
            <a:endParaRPr lang="en-US" sz="1900" dirty="0"/>
          </a:p>
          <a:p>
            <a:pPr algn="l">
              <a:lnSpc>
                <a:spcPct val="100000"/>
              </a:lnSpc>
              <a:spcBef>
                <a:spcPts val="0"/>
              </a:spcBef>
            </a:pPr>
            <a:endParaRPr lang="en-IE" sz="1900" dirty="0"/>
          </a:p>
        </p:txBody>
      </p:sp>
      <p:sp>
        <p:nvSpPr>
          <p:cNvPr id="8" name="Text Placeholder 7">
            <a:extLst>
              <a:ext uri="{FF2B5EF4-FFF2-40B4-BE49-F238E27FC236}">
                <a16:creationId xmlns:a16="http://schemas.microsoft.com/office/drawing/2014/main" id="{92E6D74A-4F04-83F3-AC8C-1125BB582D78}"/>
              </a:ext>
            </a:extLst>
          </p:cNvPr>
          <p:cNvSpPr>
            <a:spLocks noGrp="1"/>
          </p:cNvSpPr>
          <p:nvPr>
            <p:ph type="body" sz="quarter" idx="44"/>
          </p:nvPr>
        </p:nvSpPr>
        <p:spPr>
          <a:xfrm>
            <a:off x="6556707" y="680114"/>
            <a:ext cx="5055171" cy="3891886"/>
          </a:xfrm>
          <a:solidFill>
            <a:srgbClr val="335C42"/>
          </a:solidFill>
        </p:spPr>
        <p:txBody>
          <a:bodyPr>
            <a:normAutofit fontScale="62500" lnSpcReduction="20000"/>
          </a:bodyPr>
          <a:lstStyle/>
          <a:p>
            <a:pPr algn="l">
              <a:lnSpc>
                <a:spcPct val="120000"/>
              </a:lnSpc>
              <a:spcBef>
                <a:spcPts val="0"/>
              </a:spcBef>
            </a:pPr>
            <a:endParaRPr lang="en-US" sz="3200" b="1" dirty="0"/>
          </a:p>
          <a:p>
            <a:pPr algn="l">
              <a:lnSpc>
                <a:spcPct val="120000"/>
              </a:lnSpc>
              <a:spcBef>
                <a:spcPts val="0"/>
              </a:spcBef>
            </a:pPr>
            <a:r>
              <a:rPr lang="en-US" sz="3200" b="1" dirty="0">
                <a:highlight>
                  <a:srgbClr val="DB9D03"/>
                </a:highlight>
              </a:rPr>
              <a:t>Example SME (Germany):</a:t>
            </a:r>
            <a:r>
              <a:rPr lang="en-US" sz="3200" dirty="0">
                <a:highlight>
                  <a:srgbClr val="DB9D03"/>
                </a:highlight>
              </a:rPr>
              <a:t> </a:t>
            </a:r>
            <a:r>
              <a:rPr lang="en-US" sz="3200" dirty="0"/>
              <a:t>Introduced flexible working hours and locations for all employees, contributing to a 15% increase in employee retention, particularly among working parents and people with disabilities.</a:t>
            </a:r>
          </a:p>
          <a:p>
            <a:pPr algn="l">
              <a:lnSpc>
                <a:spcPct val="120000"/>
              </a:lnSpc>
              <a:spcBef>
                <a:spcPts val="0"/>
              </a:spcBef>
            </a:pPr>
            <a:endParaRPr lang="en-US" sz="3200" dirty="0"/>
          </a:p>
          <a:p>
            <a:pPr algn="l">
              <a:lnSpc>
                <a:spcPct val="120000"/>
              </a:lnSpc>
              <a:spcBef>
                <a:spcPts val="0"/>
              </a:spcBef>
            </a:pPr>
            <a:r>
              <a:rPr lang="en-US" sz="3200" b="1" dirty="0">
                <a:highlight>
                  <a:srgbClr val="DB9D03"/>
                </a:highlight>
              </a:rPr>
              <a:t>McKinsey research </a:t>
            </a:r>
            <a:r>
              <a:rPr lang="en-US" sz="3200" dirty="0"/>
              <a:t>reveals that the top driver for employees to leave their employers is a </a:t>
            </a:r>
            <a:r>
              <a:rPr lang="en-US" sz="3200" dirty="0">
                <a:hlinkClick r:id="rId3">
                  <a:extLst>
                    <a:ext uri="{A12FA001-AC4F-418D-AE19-62706E023703}">
                      <ahyp:hlinkClr xmlns:ahyp="http://schemas.microsoft.com/office/drawing/2018/hyperlinkcolor" val="tx"/>
                    </a:ext>
                  </a:extLst>
                </a:hlinkClick>
              </a:rPr>
              <a:t>lack of career development</a:t>
            </a:r>
            <a:r>
              <a:rPr lang="en-US" sz="3200" dirty="0"/>
              <a:t> and advancement, followed closely by inadequate compensation.</a:t>
            </a:r>
            <a:r>
              <a:rPr lang="en-IE" sz="3200" dirty="0"/>
              <a:t> </a:t>
            </a:r>
            <a:endParaRPr lang="en-US" sz="3200" dirty="0"/>
          </a:p>
          <a:p>
            <a:pPr algn="l">
              <a:lnSpc>
                <a:spcPct val="120000"/>
              </a:lnSpc>
              <a:spcBef>
                <a:spcPts val="0"/>
              </a:spcBef>
            </a:pPr>
            <a:endParaRPr lang="en-IE" dirty="0"/>
          </a:p>
        </p:txBody>
      </p:sp>
      <p:sp>
        <p:nvSpPr>
          <p:cNvPr id="9" name="Text Placeholder 8">
            <a:extLst>
              <a:ext uri="{FF2B5EF4-FFF2-40B4-BE49-F238E27FC236}">
                <a16:creationId xmlns:a16="http://schemas.microsoft.com/office/drawing/2014/main" id="{9525627B-0BAF-5E8B-41DB-859BF9126D1B}"/>
              </a:ext>
            </a:extLst>
          </p:cNvPr>
          <p:cNvSpPr>
            <a:spLocks noGrp="1"/>
          </p:cNvSpPr>
          <p:nvPr>
            <p:ph type="body" sz="quarter" idx="45"/>
          </p:nvPr>
        </p:nvSpPr>
        <p:spPr>
          <a:xfrm>
            <a:off x="6556706" y="4572000"/>
            <a:ext cx="5055171" cy="1104445"/>
          </a:xfrm>
          <a:solidFill>
            <a:srgbClr val="335C42"/>
          </a:solidFill>
        </p:spPr>
        <p:txBody>
          <a:bodyPr anchor="ctr">
            <a:normAutofit fontScale="77500" lnSpcReduction="20000"/>
          </a:bodyPr>
          <a:lstStyle/>
          <a:p>
            <a:pPr algn="l">
              <a:lnSpc>
                <a:spcPct val="120000"/>
              </a:lnSpc>
              <a:spcBef>
                <a:spcPts val="0"/>
              </a:spcBef>
            </a:pPr>
            <a:r>
              <a:rPr lang="en-US" sz="2800" b="1" dirty="0">
                <a:highlight>
                  <a:srgbClr val="DB9D03"/>
                </a:highlight>
              </a:rPr>
              <a:t>Reading</a:t>
            </a:r>
            <a:r>
              <a:rPr lang="en-US" sz="2400" b="1" dirty="0"/>
              <a:t> European Employee Retention Report (2023):</a:t>
            </a:r>
            <a:r>
              <a:rPr lang="en-US" sz="2400" dirty="0"/>
              <a:t> Focuses on diversity and inclusion initiatives in retaining talent across Europe.</a:t>
            </a:r>
            <a:endParaRPr lang="en-IE" dirty="0"/>
          </a:p>
        </p:txBody>
      </p:sp>
    </p:spTree>
    <p:extLst>
      <p:ext uri="{BB962C8B-B14F-4D97-AF65-F5344CB8AC3E}">
        <p14:creationId xmlns:p14="http://schemas.microsoft.com/office/powerpoint/2010/main" val="233851217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descr="A person in a wheelchair in front of a whiteboard&#10;&#10;Description automatically generated">
            <a:extLst>
              <a:ext uri="{FF2B5EF4-FFF2-40B4-BE49-F238E27FC236}">
                <a16:creationId xmlns:a16="http://schemas.microsoft.com/office/drawing/2014/main" id="{B0FD3668-EA8E-A29C-AEBB-5C41F359CE53}"/>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l="-8129" t="8394" r="8129" b="8150"/>
          <a:stretch/>
        </p:blipFill>
        <p:spPr>
          <a:xfrm>
            <a:off x="181156" y="335338"/>
            <a:ext cx="11717868" cy="6522662"/>
          </a:xfrm>
        </p:spPr>
      </p:pic>
      <p:sp>
        <p:nvSpPr>
          <p:cNvPr id="7" name="Text Placeholder 6">
            <a:extLst>
              <a:ext uri="{FF2B5EF4-FFF2-40B4-BE49-F238E27FC236}">
                <a16:creationId xmlns:a16="http://schemas.microsoft.com/office/drawing/2014/main" id="{7521C90B-A18F-F742-DCA1-8434A1BAC4E5}"/>
              </a:ext>
            </a:extLst>
          </p:cNvPr>
          <p:cNvSpPr>
            <a:spLocks noGrp="1"/>
          </p:cNvSpPr>
          <p:nvPr>
            <p:ph type="body" sz="quarter" idx="13"/>
          </p:nvPr>
        </p:nvSpPr>
        <p:spPr>
          <a:xfrm>
            <a:off x="444876" y="1129694"/>
            <a:ext cx="5055171" cy="4933950"/>
          </a:xfrm>
        </p:spPr>
        <p:txBody>
          <a:bodyPr>
            <a:normAutofit fontScale="85000" lnSpcReduction="10000"/>
          </a:bodyPr>
          <a:lstStyle/>
          <a:p>
            <a:pPr>
              <a:lnSpc>
                <a:spcPct val="120000"/>
              </a:lnSpc>
              <a:spcBef>
                <a:spcPts val="0"/>
              </a:spcBef>
            </a:pPr>
            <a:r>
              <a:rPr lang="en-US" b="1" dirty="0"/>
              <a:t>Onboarding lays the groundwork for an employee's entire journey within a company. </a:t>
            </a:r>
          </a:p>
          <a:p>
            <a:pPr>
              <a:lnSpc>
                <a:spcPct val="120000"/>
              </a:lnSpc>
              <a:spcBef>
                <a:spcPts val="0"/>
              </a:spcBef>
            </a:pPr>
            <a:endParaRPr lang="en-US" dirty="0"/>
          </a:p>
          <a:p>
            <a:pPr>
              <a:lnSpc>
                <a:spcPct val="120000"/>
              </a:lnSpc>
              <a:spcBef>
                <a:spcPts val="0"/>
              </a:spcBef>
            </a:pPr>
            <a:r>
              <a:rPr lang="en-US" dirty="0"/>
              <a:t>By addressing immediate role expectations and long-term growth potential, companies can cultivate an engaged, loyal, and continuously developing workforce. Therefore, onboarding is an investment in talent development and retention.</a:t>
            </a:r>
            <a:endParaRPr lang="en-IE" dirty="0"/>
          </a:p>
        </p:txBody>
      </p:sp>
    </p:spTree>
    <p:extLst>
      <p:ext uri="{BB962C8B-B14F-4D97-AF65-F5344CB8AC3E}">
        <p14:creationId xmlns:p14="http://schemas.microsoft.com/office/powerpoint/2010/main" val="4042469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3641365-2D9E-D254-B00E-73E6A70B7400}"/>
              </a:ext>
            </a:extLst>
          </p:cNvPr>
          <p:cNvSpPr>
            <a:spLocks noGrp="1"/>
          </p:cNvSpPr>
          <p:nvPr>
            <p:ph type="body" sz="quarter" idx="13"/>
          </p:nvPr>
        </p:nvSpPr>
        <p:spPr>
          <a:xfrm>
            <a:off x="6346102" y="326419"/>
            <a:ext cx="5055171" cy="945575"/>
          </a:xfrm>
        </p:spPr>
        <p:txBody>
          <a:bodyPr>
            <a:normAutofit/>
          </a:bodyPr>
          <a:lstStyle/>
          <a:p>
            <a:r>
              <a:rPr lang="en-IE" dirty="0"/>
              <a:t>Talent Management and Retention Strategies</a:t>
            </a:r>
          </a:p>
        </p:txBody>
      </p:sp>
      <p:sp>
        <p:nvSpPr>
          <p:cNvPr id="3" name="Text Placeholder 2">
            <a:extLst>
              <a:ext uri="{FF2B5EF4-FFF2-40B4-BE49-F238E27FC236}">
                <a16:creationId xmlns:a16="http://schemas.microsoft.com/office/drawing/2014/main" id="{13197A8D-1668-1AD6-E7B4-9E9EF945321F}"/>
              </a:ext>
            </a:extLst>
          </p:cNvPr>
          <p:cNvSpPr>
            <a:spLocks noGrp="1"/>
          </p:cNvSpPr>
          <p:nvPr>
            <p:ph type="body" sz="quarter" idx="43"/>
          </p:nvPr>
        </p:nvSpPr>
        <p:spPr>
          <a:xfrm>
            <a:off x="6346103" y="1462275"/>
            <a:ext cx="5293447" cy="3128775"/>
          </a:xfrm>
        </p:spPr>
        <p:txBody>
          <a:bodyPr>
            <a:noAutofit/>
          </a:bodyPr>
          <a:lstStyle/>
          <a:p>
            <a:r>
              <a:rPr lang="en-US" dirty="0"/>
              <a:t>"Talent management rooted in diversity and inclusion creates an ecosystem where everyone can thrive. When employees feel seen and respected, they are more engaged and committed to both their personal development and the company’s success." – </a:t>
            </a:r>
            <a:r>
              <a:rPr lang="en-US" b="1" dirty="0"/>
              <a:t>Patricia Espinosa</a:t>
            </a:r>
            <a:r>
              <a:rPr lang="en-US" dirty="0"/>
              <a:t>, D&amp;I Expert.</a:t>
            </a:r>
            <a:endParaRPr lang="en-IE" dirty="0"/>
          </a:p>
        </p:txBody>
      </p:sp>
      <p:pic>
        <p:nvPicPr>
          <p:cNvPr id="2050" name="Picture 2" descr="Patricia Espinosa - Expert Keynote and Motivational Speakers | Chartwell  Speakers">
            <a:extLst>
              <a:ext uri="{FF2B5EF4-FFF2-40B4-BE49-F238E27FC236}">
                <a16:creationId xmlns:a16="http://schemas.microsoft.com/office/drawing/2014/main" id="{76881F47-A0A7-04E0-70ED-67268638507D}"/>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90726" y="326419"/>
            <a:ext cx="5002990" cy="4137370"/>
          </a:xfrm>
          <a:prstGeom prst="flowChartConnector">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33623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8BC685D4-CE7C-3343-2F6B-C5D763C90C53}"/>
              </a:ext>
            </a:extLst>
          </p:cNvPr>
          <p:cNvSpPr>
            <a:spLocks noGrp="1"/>
          </p:cNvSpPr>
          <p:nvPr>
            <p:ph type="body" sz="quarter" idx="18"/>
          </p:nvPr>
        </p:nvSpPr>
        <p:spPr>
          <a:xfrm>
            <a:off x="798380" y="1188454"/>
            <a:ext cx="10850695" cy="3849918"/>
          </a:xfrm>
        </p:spPr>
        <p:txBody>
          <a:bodyPr/>
          <a:lstStyle/>
          <a:p>
            <a:pPr marL="0" indent="0"/>
            <a:r>
              <a:rPr lang="en-US" sz="2200" dirty="0">
                <a:solidFill>
                  <a:srgbClr val="3F3F3F"/>
                </a:solidFill>
              </a:rPr>
              <a:t>For SMEs, building a culture of diversity and inclusion through thoughtful talent management and development strategies leads to a more innovative, adaptable, and successful company.</a:t>
            </a:r>
            <a:endParaRPr lang="en-IE" sz="2200" dirty="0">
              <a:solidFill>
                <a:srgbClr val="3F3F3F"/>
              </a:solidFill>
            </a:endParaRPr>
          </a:p>
          <a:p>
            <a:pPr marL="0" indent="0"/>
            <a:r>
              <a:rPr lang="en-US" sz="2200" b="1" dirty="0">
                <a:solidFill>
                  <a:srgbClr val="DF4625"/>
                </a:solidFill>
              </a:rPr>
              <a:t>Talent management</a:t>
            </a:r>
            <a:r>
              <a:rPr lang="en-US" sz="2200" dirty="0">
                <a:solidFill>
                  <a:srgbClr val="DF4625"/>
                </a:solidFill>
              </a:rPr>
              <a:t> </a:t>
            </a:r>
            <a:r>
              <a:rPr lang="en-US" sz="2200" dirty="0">
                <a:solidFill>
                  <a:srgbClr val="3F3F3F"/>
                </a:solidFill>
              </a:rPr>
              <a:t>refers to a company’s commitment to recruit, retain, and develop employees, ensuring they have the right skills and capabilities to meet business goals. </a:t>
            </a:r>
          </a:p>
          <a:p>
            <a:pPr marL="0" indent="0"/>
            <a:r>
              <a:rPr lang="en-US" sz="2200" b="1" dirty="0">
                <a:solidFill>
                  <a:srgbClr val="DF4625"/>
                </a:solidFill>
              </a:rPr>
              <a:t>Talent development</a:t>
            </a:r>
            <a:r>
              <a:rPr lang="en-US" sz="2200" dirty="0">
                <a:solidFill>
                  <a:srgbClr val="DF4625"/>
                </a:solidFill>
              </a:rPr>
              <a:t>, </a:t>
            </a:r>
            <a:r>
              <a:rPr lang="en-US" sz="2200" dirty="0">
                <a:solidFill>
                  <a:srgbClr val="3F3F3F"/>
                </a:solidFill>
              </a:rPr>
              <a:t>a key aspect of talent management, focuses on helping employees grow through training, mentorship, and career progression opportunities. Both strategies aim to enhance employee satisfaction, productivity, and loyalty, ultimately contributing to the company’s long-term success.</a:t>
            </a:r>
          </a:p>
          <a:p>
            <a:pPr marL="0" indent="0"/>
            <a:r>
              <a:rPr lang="en-US" sz="2200" b="1" dirty="0">
                <a:solidFill>
                  <a:srgbClr val="DF4625"/>
                </a:solidFill>
              </a:rPr>
              <a:t>Diversity and Inclusion (D&amp;I) Talent Management </a:t>
            </a:r>
            <a:r>
              <a:rPr lang="en-US" sz="2200" dirty="0">
                <a:solidFill>
                  <a:srgbClr val="3F3F3F"/>
                </a:solidFill>
              </a:rPr>
              <a:t>refers to the strategic approach of attracting, hiring, and nurturing a diverse workforce while enabling an inclusive environment. For SMEs, this means developing policies and practices that embrace employees from different backgrounds, cultures, and perspectives. D&amp;I talent management ensures that employees are recruited fairly and that all individuals, regardless of gender, race, or socio-economic status, have equal opportunities to succeed and contribute.</a:t>
            </a:r>
          </a:p>
          <a:p>
            <a:pPr marL="0" indent="0"/>
            <a:endParaRPr lang="en-IE" sz="2200" dirty="0">
              <a:solidFill>
                <a:srgbClr val="3F3F3F"/>
              </a:solidFill>
            </a:endParaRPr>
          </a:p>
        </p:txBody>
      </p:sp>
      <p:sp>
        <p:nvSpPr>
          <p:cNvPr id="5" name="Text Placeholder 4">
            <a:extLst>
              <a:ext uri="{FF2B5EF4-FFF2-40B4-BE49-F238E27FC236}">
                <a16:creationId xmlns:a16="http://schemas.microsoft.com/office/drawing/2014/main" id="{E1A13B10-5A46-2206-B33E-AD53F618AFA0}"/>
              </a:ext>
            </a:extLst>
          </p:cNvPr>
          <p:cNvSpPr>
            <a:spLocks noGrp="1"/>
          </p:cNvSpPr>
          <p:nvPr>
            <p:ph type="body" sz="quarter" idx="16"/>
          </p:nvPr>
        </p:nvSpPr>
        <p:spPr>
          <a:xfrm>
            <a:off x="798381" y="485378"/>
            <a:ext cx="10595237" cy="803654"/>
          </a:xfrm>
        </p:spPr>
        <p:txBody>
          <a:bodyPr/>
          <a:lstStyle/>
          <a:p>
            <a:r>
              <a:rPr lang="en-US" dirty="0"/>
              <a:t>D&amp;I Talent Management and Talent Development</a:t>
            </a:r>
            <a:endParaRPr lang="en-IE" dirty="0"/>
          </a:p>
        </p:txBody>
      </p:sp>
    </p:spTree>
    <p:extLst>
      <p:ext uri="{BB962C8B-B14F-4D97-AF65-F5344CB8AC3E}">
        <p14:creationId xmlns:p14="http://schemas.microsoft.com/office/powerpoint/2010/main" val="3964646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A definition of talent management plus its key benefits. ">
            <a:hlinkClick r:id="rId2"/>
            <a:extLst>
              <a:ext uri="{FF2B5EF4-FFF2-40B4-BE49-F238E27FC236}">
                <a16:creationId xmlns:a16="http://schemas.microsoft.com/office/drawing/2014/main" id="{7806460E-F0BE-220D-D5DB-64AD4E089CD3}"/>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t="9307"/>
          <a:stretch/>
        </p:blipFill>
        <p:spPr bwMode="auto">
          <a:xfrm>
            <a:off x="1381125" y="438150"/>
            <a:ext cx="9489979" cy="57153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28127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EDD938D-602D-E662-9A03-FB0A6F71BE04}"/>
              </a:ext>
            </a:extLst>
          </p:cNvPr>
          <p:cNvSpPr>
            <a:spLocks noGrp="1"/>
          </p:cNvSpPr>
          <p:nvPr>
            <p:ph type="body" sz="quarter" idx="18"/>
          </p:nvPr>
        </p:nvSpPr>
        <p:spPr>
          <a:xfrm>
            <a:off x="2302521" y="959854"/>
            <a:ext cx="9527529" cy="3849918"/>
          </a:xfrm>
        </p:spPr>
        <p:txBody>
          <a:bodyPr/>
          <a:lstStyle/>
          <a:p>
            <a:pPr marL="0" indent="0"/>
            <a:r>
              <a:rPr lang="en-US" sz="2100" dirty="0">
                <a:solidFill>
                  <a:srgbClr val="484B58"/>
                </a:solidFill>
              </a:rPr>
              <a:t>According to the new-generation workforce, diversity and inclusion are the guiding forces behind company success. Therefore, strategies should acknowledge the role of diversity and inclusion in talent management. Since the workforce comes from diverse backgrounds, companies must carefully craft policies and practices that promote diversity and create a sense of community for all employees.</a:t>
            </a:r>
          </a:p>
          <a:p>
            <a:pPr marL="360000" indent="-360000" algn="l" fontAlgn="auto">
              <a:buClr>
                <a:srgbClr val="DF4625"/>
              </a:buClr>
              <a:buFont typeface="+mj-lt"/>
              <a:buAutoNum type="arabicPeriod"/>
            </a:pPr>
            <a:r>
              <a:rPr lang="en-US" sz="2100" dirty="0">
                <a:solidFill>
                  <a:schemeClr val="bg1"/>
                </a:solidFill>
                <a:highlight>
                  <a:srgbClr val="DF4625"/>
                </a:highlight>
              </a:rPr>
              <a:t>Attracts a Diverse Workforce. </a:t>
            </a:r>
            <a:r>
              <a:rPr lang="en-US" sz="2100" b="0" i="0" dirty="0">
                <a:solidFill>
                  <a:srgbClr val="484B58"/>
                </a:solidFill>
                <a:effectLst/>
              </a:rPr>
              <a:t>A commitment to D&amp;I is a powerful magnet for top talent. Prospective employees actively seek out companies that value diversity, as it signals an inclusive and equitable work environment.</a:t>
            </a:r>
          </a:p>
          <a:p>
            <a:pPr marL="360000" indent="-360000" algn="l" fontAlgn="auto">
              <a:buClr>
                <a:srgbClr val="DF4625"/>
              </a:buClr>
              <a:buFont typeface="+mj-lt"/>
              <a:buAutoNum type="arabicPeriod"/>
            </a:pPr>
            <a:r>
              <a:rPr lang="en-US" sz="2100" dirty="0">
                <a:solidFill>
                  <a:schemeClr val="bg1"/>
                </a:solidFill>
                <a:highlight>
                  <a:srgbClr val="DF4625"/>
                </a:highlight>
              </a:rPr>
              <a:t>Retention and Employee Engagement. </a:t>
            </a:r>
            <a:r>
              <a:rPr lang="en-US" sz="2100" b="0" i="0" dirty="0">
                <a:solidFill>
                  <a:srgbClr val="484B58"/>
                </a:solidFill>
                <a:effectLst/>
              </a:rPr>
              <a:t>Inclusive workplaces build inclusive cultures which promote higher employee engagement and job satisfaction. When employees feel heard, valued, and supported, </a:t>
            </a:r>
            <a:r>
              <a:rPr lang="en-US" sz="2100" dirty="0">
                <a:solidFill>
                  <a:srgbClr val="484B58"/>
                </a:solidFill>
              </a:rPr>
              <a:t>it reduces turnover rates, and employees a</a:t>
            </a:r>
            <a:r>
              <a:rPr lang="en-US" sz="2100" b="0" i="0" dirty="0">
                <a:solidFill>
                  <a:srgbClr val="484B58"/>
                </a:solidFill>
                <a:effectLst/>
              </a:rPr>
              <a:t>re more likely to stay long-term</a:t>
            </a:r>
            <a:r>
              <a:rPr lang="en-US" sz="2100" dirty="0">
                <a:solidFill>
                  <a:srgbClr val="484B58"/>
                </a:solidFill>
              </a:rPr>
              <a:t> and make the business successful</a:t>
            </a:r>
            <a:r>
              <a:rPr lang="en-US" sz="1600" b="0" i="0" dirty="0">
                <a:solidFill>
                  <a:srgbClr val="20262E"/>
                </a:solidFill>
                <a:effectLst/>
                <a:latin typeface="Inter"/>
              </a:rPr>
              <a:t>.</a:t>
            </a:r>
            <a:endParaRPr lang="en-US" sz="2100" b="0" i="0" dirty="0">
              <a:solidFill>
                <a:srgbClr val="484B58"/>
              </a:solidFill>
              <a:effectLst/>
            </a:endParaRPr>
          </a:p>
          <a:p>
            <a:pPr marL="360000" indent="-360000" algn="l" fontAlgn="auto">
              <a:buClr>
                <a:srgbClr val="DF4625"/>
              </a:buClr>
              <a:buFont typeface="+mj-lt"/>
              <a:buAutoNum type="arabicPeriod"/>
            </a:pPr>
            <a:r>
              <a:rPr lang="en-US" sz="2100" dirty="0">
                <a:solidFill>
                  <a:schemeClr val="bg1"/>
                </a:solidFill>
                <a:highlight>
                  <a:srgbClr val="DF4625"/>
                </a:highlight>
              </a:rPr>
              <a:t>Innovation and Creativity. </a:t>
            </a:r>
            <a:r>
              <a:rPr lang="en-US" sz="2100" b="0" i="0" dirty="0">
                <a:solidFill>
                  <a:srgbClr val="484B58"/>
                </a:solidFill>
                <a:effectLst/>
              </a:rPr>
              <a:t>Diverse teams bring a variety of viewpoints and experiences to the table, </a:t>
            </a:r>
            <a:r>
              <a:rPr lang="en-US" sz="2100" dirty="0">
                <a:solidFill>
                  <a:srgbClr val="484B58"/>
                </a:solidFill>
              </a:rPr>
              <a:t>a breeding ground for groundbreaking ideas. </a:t>
            </a:r>
            <a:r>
              <a:rPr lang="en-US" sz="2100" b="0" i="0" dirty="0">
                <a:solidFill>
                  <a:srgbClr val="484B58"/>
                </a:solidFill>
                <a:effectLst/>
              </a:rPr>
              <a:t>This diversity of thought fuels innovation and creativity, leading to the development of more innovative products and solutions. </a:t>
            </a:r>
            <a:r>
              <a:rPr lang="en-US" sz="2100" dirty="0">
                <a:solidFill>
                  <a:srgbClr val="484B58"/>
                </a:solidFill>
              </a:rPr>
              <a:t>Creating a melting pot of thoughts, beliefs, and experiences creates new solutions for products and services.</a:t>
            </a:r>
          </a:p>
          <a:p>
            <a:pPr marL="0" indent="0"/>
            <a:endParaRPr lang="en-IE" sz="2100" dirty="0">
              <a:solidFill>
                <a:srgbClr val="484B58"/>
              </a:solidFill>
            </a:endParaRPr>
          </a:p>
        </p:txBody>
      </p:sp>
      <p:sp>
        <p:nvSpPr>
          <p:cNvPr id="3" name="Text Placeholder 2">
            <a:extLst>
              <a:ext uri="{FF2B5EF4-FFF2-40B4-BE49-F238E27FC236}">
                <a16:creationId xmlns:a16="http://schemas.microsoft.com/office/drawing/2014/main" id="{F06370D1-1D40-122A-5C6A-C85D0C5B323A}"/>
              </a:ext>
            </a:extLst>
          </p:cNvPr>
          <p:cNvSpPr>
            <a:spLocks noGrp="1"/>
          </p:cNvSpPr>
          <p:nvPr>
            <p:ph type="body" sz="quarter" idx="16"/>
          </p:nvPr>
        </p:nvSpPr>
        <p:spPr>
          <a:xfrm>
            <a:off x="2589940" y="473402"/>
            <a:ext cx="11650794" cy="803654"/>
          </a:xfrm>
        </p:spPr>
        <p:txBody>
          <a:bodyPr/>
          <a:lstStyle/>
          <a:p>
            <a:r>
              <a:rPr lang="en-IE" sz="3000" b="0" dirty="0"/>
              <a:t>9 Main Positive Impacts of D&amp;I Talent Management</a:t>
            </a:r>
          </a:p>
        </p:txBody>
      </p:sp>
      <p:sp>
        <p:nvSpPr>
          <p:cNvPr id="4" name="TextBox 3">
            <a:extLst>
              <a:ext uri="{FF2B5EF4-FFF2-40B4-BE49-F238E27FC236}">
                <a16:creationId xmlns:a16="http://schemas.microsoft.com/office/drawing/2014/main" id="{585F7628-E2CF-6835-1325-9D03138D58C2}"/>
              </a:ext>
            </a:extLst>
          </p:cNvPr>
          <p:cNvSpPr txBox="1"/>
          <p:nvPr/>
        </p:nvSpPr>
        <p:spPr>
          <a:xfrm>
            <a:off x="6629400" y="6400800"/>
            <a:ext cx="3571875" cy="369332"/>
          </a:xfrm>
          <a:prstGeom prst="rect">
            <a:avLst/>
          </a:prstGeom>
          <a:noFill/>
        </p:spPr>
        <p:txBody>
          <a:bodyPr wrap="square" rtlCol="0">
            <a:spAutoFit/>
          </a:bodyPr>
          <a:lstStyle/>
          <a:p>
            <a:r>
              <a:rPr lang="en-IE" dirty="0">
                <a:solidFill>
                  <a:srgbClr val="FFFFFF"/>
                </a:solidFill>
              </a:rPr>
              <a:t>Source </a:t>
            </a:r>
            <a:r>
              <a:rPr lang="en-IE" dirty="0">
                <a:solidFill>
                  <a:srgbClr val="FFFFFF"/>
                </a:solidFill>
                <a:hlinkClick r:id="rId2">
                  <a:extLst>
                    <a:ext uri="{A12FA001-AC4F-418D-AE19-62706E023703}">
                      <ahyp:hlinkClr xmlns:ahyp="http://schemas.microsoft.com/office/drawing/2018/hyperlinkcolor" val="tx"/>
                    </a:ext>
                  </a:extLst>
                </a:hlinkClick>
              </a:rPr>
              <a:t>Brennan Consulting Services</a:t>
            </a:r>
            <a:endParaRPr lang="en-IE" dirty="0">
              <a:solidFill>
                <a:srgbClr val="FFFFFF"/>
              </a:solidFill>
            </a:endParaRPr>
          </a:p>
        </p:txBody>
      </p:sp>
      <p:grpSp>
        <p:nvGrpSpPr>
          <p:cNvPr id="5" name="Graphic 4">
            <a:extLst>
              <a:ext uri="{FF2B5EF4-FFF2-40B4-BE49-F238E27FC236}">
                <a16:creationId xmlns:a16="http://schemas.microsoft.com/office/drawing/2014/main" id="{FF70A612-6636-233F-6284-F1E0C9D53CB2}"/>
              </a:ext>
            </a:extLst>
          </p:cNvPr>
          <p:cNvGrpSpPr/>
          <p:nvPr/>
        </p:nvGrpSpPr>
        <p:grpSpPr>
          <a:xfrm>
            <a:off x="437561" y="1856613"/>
            <a:ext cx="1866754" cy="2532998"/>
            <a:chOff x="2371011" y="676429"/>
            <a:chExt cx="1391870" cy="1637494"/>
          </a:xfrm>
        </p:grpSpPr>
        <p:sp>
          <p:nvSpPr>
            <p:cNvPr id="6" name="Freeform 7">
              <a:extLst>
                <a:ext uri="{FF2B5EF4-FFF2-40B4-BE49-F238E27FC236}">
                  <a16:creationId xmlns:a16="http://schemas.microsoft.com/office/drawing/2014/main" id="{28AC1B1E-E85C-D75B-74F8-B95125C1A417}"/>
                </a:ext>
              </a:extLst>
            </p:cNvPr>
            <p:cNvSpPr/>
            <p:nvPr/>
          </p:nvSpPr>
          <p:spPr>
            <a:xfrm>
              <a:off x="3056991" y="2263825"/>
              <a:ext cx="1828" cy="685"/>
            </a:xfrm>
            <a:custGeom>
              <a:avLst/>
              <a:gdLst>
                <a:gd name="connsiteX0" fmla="*/ 1829 w 1828"/>
                <a:gd name="connsiteY0" fmla="*/ 686 h 685"/>
                <a:gd name="connsiteX1" fmla="*/ 0 w 1828"/>
                <a:gd name="connsiteY1" fmla="*/ 0 h 685"/>
                <a:gd name="connsiteX2" fmla="*/ 1829 w 1828"/>
                <a:gd name="connsiteY2" fmla="*/ 686 h 685"/>
              </a:gdLst>
              <a:ahLst/>
              <a:cxnLst>
                <a:cxn ang="0">
                  <a:pos x="connsiteX0" y="connsiteY0"/>
                </a:cxn>
                <a:cxn ang="0">
                  <a:pos x="connsiteX1" y="connsiteY1"/>
                </a:cxn>
                <a:cxn ang="0">
                  <a:pos x="connsiteX2" y="connsiteY2"/>
                </a:cxn>
              </a:cxnLst>
              <a:rect l="l" t="t" r="r" b="b"/>
              <a:pathLst>
                <a:path w="1828" h="685">
                  <a:moveTo>
                    <a:pt x="1829" y="686"/>
                  </a:moveTo>
                  <a:cubicBezTo>
                    <a:pt x="1143" y="457"/>
                    <a:pt x="686" y="229"/>
                    <a:pt x="0" y="0"/>
                  </a:cubicBezTo>
                  <a:cubicBezTo>
                    <a:pt x="457" y="229"/>
                    <a:pt x="1143" y="457"/>
                    <a:pt x="1829" y="686"/>
                  </a:cubicBezTo>
                  <a:close/>
                </a:path>
              </a:pathLst>
            </a:custGeom>
            <a:solidFill>
              <a:srgbClr val="FFFFFF"/>
            </a:solidFill>
            <a:ln w="2286" cap="flat">
              <a:noFill/>
              <a:prstDash val="solid"/>
              <a:miter/>
            </a:ln>
          </p:spPr>
          <p:txBody>
            <a:bodyPr rtlCol="0" anchor="ctr"/>
            <a:lstStyle/>
            <a:p>
              <a:endParaRPr lang="en-US"/>
            </a:p>
          </p:txBody>
        </p:sp>
        <p:sp>
          <p:nvSpPr>
            <p:cNvPr id="7" name="Freeform 8">
              <a:extLst>
                <a:ext uri="{FF2B5EF4-FFF2-40B4-BE49-F238E27FC236}">
                  <a16:creationId xmlns:a16="http://schemas.microsoft.com/office/drawing/2014/main" id="{2E45132D-11A0-3A95-209E-17248303DCEE}"/>
                </a:ext>
              </a:extLst>
            </p:cNvPr>
            <p:cNvSpPr/>
            <p:nvPr/>
          </p:nvSpPr>
          <p:spPr>
            <a:xfrm>
              <a:off x="2949559" y="738926"/>
              <a:ext cx="524130" cy="1496552"/>
            </a:xfrm>
            <a:custGeom>
              <a:avLst/>
              <a:gdLst>
                <a:gd name="connsiteX0" fmla="*/ 92802 w 524130"/>
                <a:gd name="connsiteY0" fmla="*/ 1361679 h 1496552"/>
                <a:gd name="connsiteX1" fmla="*/ 86401 w 524130"/>
                <a:gd name="connsiteY1" fmla="*/ 1483751 h 1496552"/>
                <a:gd name="connsiteX2" fmla="*/ 87087 w 524130"/>
                <a:gd name="connsiteY2" fmla="*/ 1496553 h 1496552"/>
                <a:gd name="connsiteX3" fmla="*/ 155667 w 524130"/>
                <a:gd name="connsiteY3" fmla="*/ 1493810 h 1496552"/>
                <a:gd name="connsiteX4" fmla="*/ 230876 w 524130"/>
                <a:gd name="connsiteY4" fmla="*/ 1489695 h 1496552"/>
                <a:gd name="connsiteX5" fmla="*/ 298313 w 524130"/>
                <a:gd name="connsiteY5" fmla="*/ 1478265 h 1496552"/>
                <a:gd name="connsiteX6" fmla="*/ 405755 w 524130"/>
                <a:gd name="connsiteY6" fmla="*/ 1387282 h 1496552"/>
                <a:gd name="connsiteX7" fmla="*/ 463820 w 524130"/>
                <a:gd name="connsiteY7" fmla="*/ 1107704 h 1496552"/>
                <a:gd name="connsiteX8" fmla="*/ 442789 w 524130"/>
                <a:gd name="connsiteY8" fmla="*/ 826984 h 1496552"/>
                <a:gd name="connsiteX9" fmla="*/ 431130 w 524130"/>
                <a:gd name="connsiteY9" fmla="*/ 636788 h 1496552"/>
                <a:gd name="connsiteX10" fmla="*/ 430444 w 524130"/>
                <a:gd name="connsiteY10" fmla="*/ 473568 h 1496552"/>
                <a:gd name="connsiteX11" fmla="*/ 523942 w 524130"/>
                <a:gd name="connsiteY11" fmla="*/ 373213 h 1496552"/>
                <a:gd name="connsiteX12" fmla="*/ 439817 w 524130"/>
                <a:gd name="connsiteY12" fmla="*/ 135926 h 1496552"/>
                <a:gd name="connsiteX13" fmla="*/ 432502 w 524130"/>
                <a:gd name="connsiteY13" fmla="*/ 124953 h 1496552"/>
                <a:gd name="connsiteX14" fmla="*/ 388382 w 524130"/>
                <a:gd name="connsiteY14" fmla="*/ 57516 h 1496552"/>
                <a:gd name="connsiteX15" fmla="*/ 356149 w 524130"/>
                <a:gd name="connsiteY15" fmla="*/ 9053 h 1496552"/>
                <a:gd name="connsiteX16" fmla="*/ 330089 w 524130"/>
                <a:gd name="connsiteY16" fmla="*/ 4481 h 1496552"/>
                <a:gd name="connsiteX17" fmla="*/ 279340 w 524130"/>
                <a:gd name="connsiteY17" fmla="*/ 43114 h 1496552"/>
                <a:gd name="connsiteX18" fmla="*/ 163211 w 524130"/>
                <a:gd name="connsiteY18" fmla="*/ 177302 h 1496552"/>
                <a:gd name="connsiteX19" fmla="*/ 8906 w 524130"/>
                <a:gd name="connsiteY19" fmla="*/ 378928 h 1496552"/>
                <a:gd name="connsiteX20" fmla="*/ 17135 w 524130"/>
                <a:gd name="connsiteY20" fmla="*/ 410703 h 1496552"/>
                <a:gd name="connsiteX21" fmla="*/ 108575 w 524130"/>
                <a:gd name="connsiteY21" fmla="*/ 433106 h 1496552"/>
                <a:gd name="connsiteX22" fmla="*/ 145609 w 524130"/>
                <a:gd name="connsiteY22" fmla="*/ 487970 h 1496552"/>
                <a:gd name="connsiteX23" fmla="*/ 131664 w 524130"/>
                <a:gd name="connsiteY23" fmla="*/ 656905 h 1496552"/>
                <a:gd name="connsiteX24" fmla="*/ 109490 w 524130"/>
                <a:gd name="connsiteY24" fmla="*/ 1064728 h 1496552"/>
                <a:gd name="connsiteX25" fmla="*/ 92802 w 524130"/>
                <a:gd name="connsiteY25" fmla="*/ 1361679 h 1496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24130" h="1496552">
                  <a:moveTo>
                    <a:pt x="92802" y="1361679"/>
                  </a:moveTo>
                  <a:cubicBezTo>
                    <a:pt x="89373" y="1402370"/>
                    <a:pt x="87544" y="1443061"/>
                    <a:pt x="86401" y="1483751"/>
                  </a:cubicBezTo>
                  <a:cubicBezTo>
                    <a:pt x="86173" y="1488552"/>
                    <a:pt x="86401" y="1492667"/>
                    <a:pt x="87087" y="1496553"/>
                  </a:cubicBezTo>
                  <a:cubicBezTo>
                    <a:pt x="109947" y="1495867"/>
                    <a:pt x="132807" y="1494953"/>
                    <a:pt x="155667" y="1493810"/>
                  </a:cubicBezTo>
                  <a:cubicBezTo>
                    <a:pt x="180813" y="1492667"/>
                    <a:pt x="205959" y="1491981"/>
                    <a:pt x="230876" y="1489695"/>
                  </a:cubicBezTo>
                  <a:cubicBezTo>
                    <a:pt x="253279" y="1487866"/>
                    <a:pt x="277054" y="1485580"/>
                    <a:pt x="298313" y="1478265"/>
                  </a:cubicBezTo>
                  <a:cubicBezTo>
                    <a:pt x="345634" y="1461806"/>
                    <a:pt x="381067" y="1430716"/>
                    <a:pt x="405755" y="1387282"/>
                  </a:cubicBezTo>
                  <a:cubicBezTo>
                    <a:pt x="453990" y="1302472"/>
                    <a:pt x="464734" y="1203716"/>
                    <a:pt x="463820" y="1107704"/>
                  </a:cubicBezTo>
                  <a:cubicBezTo>
                    <a:pt x="462905" y="1013750"/>
                    <a:pt x="450332" y="920481"/>
                    <a:pt x="442789" y="826984"/>
                  </a:cubicBezTo>
                  <a:cubicBezTo>
                    <a:pt x="437531" y="763661"/>
                    <a:pt x="433873" y="700339"/>
                    <a:pt x="431130" y="636788"/>
                  </a:cubicBezTo>
                  <a:cubicBezTo>
                    <a:pt x="428844" y="582610"/>
                    <a:pt x="424958" y="527746"/>
                    <a:pt x="430444" y="473568"/>
                  </a:cubicBezTo>
                  <a:cubicBezTo>
                    <a:pt x="437531" y="434249"/>
                    <a:pt x="518455" y="412760"/>
                    <a:pt x="523942" y="373213"/>
                  </a:cubicBezTo>
                  <a:cubicBezTo>
                    <a:pt x="528514" y="338465"/>
                    <a:pt x="448504" y="175016"/>
                    <a:pt x="439817" y="135926"/>
                  </a:cubicBezTo>
                  <a:cubicBezTo>
                    <a:pt x="437302" y="132268"/>
                    <a:pt x="435016" y="128611"/>
                    <a:pt x="432502" y="124953"/>
                  </a:cubicBezTo>
                  <a:cubicBezTo>
                    <a:pt x="417414" y="102779"/>
                    <a:pt x="401869" y="80833"/>
                    <a:pt x="388382" y="57516"/>
                  </a:cubicBezTo>
                  <a:cubicBezTo>
                    <a:pt x="378781" y="40600"/>
                    <a:pt x="367122" y="24826"/>
                    <a:pt x="356149" y="9053"/>
                  </a:cubicBezTo>
                  <a:cubicBezTo>
                    <a:pt x="349291" y="-777"/>
                    <a:pt x="341290" y="-3063"/>
                    <a:pt x="330089" y="4481"/>
                  </a:cubicBezTo>
                  <a:cubicBezTo>
                    <a:pt x="312487" y="16597"/>
                    <a:pt x="293970" y="27569"/>
                    <a:pt x="279340" y="43114"/>
                  </a:cubicBezTo>
                  <a:cubicBezTo>
                    <a:pt x="238420" y="85862"/>
                    <a:pt x="201158" y="132040"/>
                    <a:pt x="163211" y="177302"/>
                  </a:cubicBezTo>
                  <a:cubicBezTo>
                    <a:pt x="129835" y="217079"/>
                    <a:pt x="25365" y="348752"/>
                    <a:pt x="8906" y="378928"/>
                  </a:cubicBezTo>
                  <a:cubicBezTo>
                    <a:pt x="-2753" y="400187"/>
                    <a:pt x="-5725" y="408417"/>
                    <a:pt x="17135" y="410703"/>
                  </a:cubicBezTo>
                  <a:cubicBezTo>
                    <a:pt x="48682" y="414132"/>
                    <a:pt x="78857" y="422362"/>
                    <a:pt x="108575" y="433106"/>
                  </a:cubicBezTo>
                  <a:cubicBezTo>
                    <a:pt x="133721" y="442021"/>
                    <a:pt x="147666" y="462138"/>
                    <a:pt x="145609" y="487970"/>
                  </a:cubicBezTo>
                  <a:cubicBezTo>
                    <a:pt x="141037" y="544205"/>
                    <a:pt x="137379" y="600670"/>
                    <a:pt x="131664" y="656905"/>
                  </a:cubicBezTo>
                  <a:cubicBezTo>
                    <a:pt x="117948" y="792465"/>
                    <a:pt x="114748" y="928711"/>
                    <a:pt x="109490" y="1064728"/>
                  </a:cubicBezTo>
                  <a:cubicBezTo>
                    <a:pt x="105146" y="1163940"/>
                    <a:pt x="101260" y="1262924"/>
                    <a:pt x="92802" y="1361679"/>
                  </a:cubicBezTo>
                  <a:close/>
                </a:path>
              </a:pathLst>
            </a:custGeom>
            <a:solidFill>
              <a:srgbClr val="6F9062"/>
            </a:solidFill>
            <a:ln w="2286" cap="flat">
              <a:noFill/>
              <a:prstDash val="solid"/>
              <a:miter/>
            </a:ln>
          </p:spPr>
          <p:txBody>
            <a:bodyPr rtlCol="0" anchor="ctr"/>
            <a:lstStyle/>
            <a:p>
              <a:endParaRPr lang="en-US"/>
            </a:p>
          </p:txBody>
        </p:sp>
        <p:sp>
          <p:nvSpPr>
            <p:cNvPr id="8" name="Freeform 9">
              <a:extLst>
                <a:ext uri="{FF2B5EF4-FFF2-40B4-BE49-F238E27FC236}">
                  <a16:creationId xmlns:a16="http://schemas.microsoft.com/office/drawing/2014/main" id="{96F594E9-8380-548E-4A16-B9098B345B4E}"/>
                </a:ext>
              </a:extLst>
            </p:cNvPr>
            <p:cNvSpPr/>
            <p:nvPr/>
          </p:nvSpPr>
          <p:spPr>
            <a:xfrm>
              <a:off x="3036646" y="2235708"/>
              <a:ext cx="7086" cy="18288"/>
            </a:xfrm>
            <a:custGeom>
              <a:avLst/>
              <a:gdLst>
                <a:gd name="connsiteX0" fmla="*/ 7087 w 7086"/>
                <a:gd name="connsiteY0" fmla="*/ 18288 h 18288"/>
                <a:gd name="connsiteX1" fmla="*/ 0 w 7086"/>
                <a:gd name="connsiteY1" fmla="*/ 0 h 18288"/>
                <a:gd name="connsiteX2" fmla="*/ 7087 w 7086"/>
                <a:gd name="connsiteY2" fmla="*/ 18288 h 18288"/>
              </a:gdLst>
              <a:ahLst/>
              <a:cxnLst>
                <a:cxn ang="0">
                  <a:pos x="connsiteX0" y="connsiteY0"/>
                </a:cxn>
                <a:cxn ang="0">
                  <a:pos x="connsiteX1" y="connsiteY1"/>
                </a:cxn>
                <a:cxn ang="0">
                  <a:pos x="connsiteX2" y="connsiteY2"/>
                </a:cxn>
              </a:cxnLst>
              <a:rect l="l" t="t" r="r" b="b"/>
              <a:pathLst>
                <a:path w="7086" h="18288">
                  <a:moveTo>
                    <a:pt x="7087" y="18288"/>
                  </a:moveTo>
                  <a:cubicBezTo>
                    <a:pt x="3429" y="13487"/>
                    <a:pt x="914" y="7544"/>
                    <a:pt x="0" y="0"/>
                  </a:cubicBezTo>
                  <a:cubicBezTo>
                    <a:pt x="914" y="7315"/>
                    <a:pt x="3200" y="13487"/>
                    <a:pt x="7087" y="18288"/>
                  </a:cubicBezTo>
                  <a:close/>
                </a:path>
              </a:pathLst>
            </a:custGeom>
            <a:solidFill>
              <a:srgbClr val="FFFFFF"/>
            </a:solidFill>
            <a:ln w="2286" cap="flat">
              <a:noFill/>
              <a:prstDash val="solid"/>
              <a:miter/>
            </a:ln>
          </p:spPr>
          <p:txBody>
            <a:bodyPr rtlCol="0" anchor="ctr"/>
            <a:lstStyle/>
            <a:p>
              <a:endParaRPr lang="en-US"/>
            </a:p>
          </p:txBody>
        </p:sp>
        <p:sp>
          <p:nvSpPr>
            <p:cNvPr id="9" name="Freeform 10">
              <a:extLst>
                <a:ext uri="{FF2B5EF4-FFF2-40B4-BE49-F238E27FC236}">
                  <a16:creationId xmlns:a16="http://schemas.microsoft.com/office/drawing/2014/main" id="{A58A1553-543A-780A-FA60-B48C0B1F2E8C}"/>
                </a:ext>
              </a:extLst>
            </p:cNvPr>
            <p:cNvSpPr/>
            <p:nvPr/>
          </p:nvSpPr>
          <p:spPr>
            <a:xfrm>
              <a:off x="3060649" y="2265197"/>
              <a:ext cx="1828" cy="685"/>
            </a:xfrm>
            <a:custGeom>
              <a:avLst/>
              <a:gdLst>
                <a:gd name="connsiteX0" fmla="*/ 1829 w 1828"/>
                <a:gd name="connsiteY0" fmla="*/ 686 h 685"/>
                <a:gd name="connsiteX1" fmla="*/ 0 w 1828"/>
                <a:gd name="connsiteY1" fmla="*/ 0 h 685"/>
                <a:gd name="connsiteX2" fmla="*/ 1829 w 1828"/>
                <a:gd name="connsiteY2" fmla="*/ 686 h 685"/>
              </a:gdLst>
              <a:ahLst/>
              <a:cxnLst>
                <a:cxn ang="0">
                  <a:pos x="connsiteX0" y="connsiteY0"/>
                </a:cxn>
                <a:cxn ang="0">
                  <a:pos x="connsiteX1" y="connsiteY1"/>
                </a:cxn>
                <a:cxn ang="0">
                  <a:pos x="connsiteX2" y="connsiteY2"/>
                </a:cxn>
              </a:cxnLst>
              <a:rect l="l" t="t" r="r" b="b"/>
              <a:pathLst>
                <a:path w="1828" h="685">
                  <a:moveTo>
                    <a:pt x="1829" y="686"/>
                  </a:moveTo>
                  <a:cubicBezTo>
                    <a:pt x="1143" y="457"/>
                    <a:pt x="686" y="229"/>
                    <a:pt x="0" y="0"/>
                  </a:cubicBezTo>
                  <a:cubicBezTo>
                    <a:pt x="686" y="229"/>
                    <a:pt x="1372" y="457"/>
                    <a:pt x="1829" y="686"/>
                  </a:cubicBezTo>
                  <a:close/>
                </a:path>
              </a:pathLst>
            </a:custGeom>
            <a:solidFill>
              <a:srgbClr val="FFFFFF"/>
            </a:solidFill>
            <a:ln w="2286" cap="flat">
              <a:noFill/>
              <a:prstDash val="solid"/>
              <a:miter/>
            </a:ln>
          </p:spPr>
          <p:txBody>
            <a:bodyPr rtlCol="0" anchor="ctr"/>
            <a:lstStyle/>
            <a:p>
              <a:endParaRPr lang="en-US"/>
            </a:p>
          </p:txBody>
        </p:sp>
        <p:sp>
          <p:nvSpPr>
            <p:cNvPr id="10" name="Freeform 11">
              <a:extLst>
                <a:ext uri="{FF2B5EF4-FFF2-40B4-BE49-F238E27FC236}">
                  <a16:creationId xmlns:a16="http://schemas.microsoft.com/office/drawing/2014/main" id="{0500A4E9-E9BD-CA12-0496-5AE4ECFE289D}"/>
                </a:ext>
              </a:extLst>
            </p:cNvPr>
            <p:cNvSpPr/>
            <p:nvPr/>
          </p:nvSpPr>
          <p:spPr>
            <a:xfrm>
              <a:off x="3046247" y="2256967"/>
              <a:ext cx="1828" cy="1600"/>
            </a:xfrm>
            <a:custGeom>
              <a:avLst/>
              <a:gdLst>
                <a:gd name="connsiteX0" fmla="*/ 1829 w 1828"/>
                <a:gd name="connsiteY0" fmla="*/ 1600 h 1600"/>
                <a:gd name="connsiteX1" fmla="*/ 0 w 1828"/>
                <a:gd name="connsiteY1" fmla="*/ 0 h 1600"/>
                <a:gd name="connsiteX2" fmla="*/ 1829 w 1828"/>
                <a:gd name="connsiteY2" fmla="*/ 1600 h 1600"/>
              </a:gdLst>
              <a:ahLst/>
              <a:cxnLst>
                <a:cxn ang="0">
                  <a:pos x="connsiteX0" y="connsiteY0"/>
                </a:cxn>
                <a:cxn ang="0">
                  <a:pos x="connsiteX1" y="connsiteY1"/>
                </a:cxn>
                <a:cxn ang="0">
                  <a:pos x="connsiteX2" y="connsiteY2"/>
                </a:cxn>
              </a:cxnLst>
              <a:rect l="l" t="t" r="r" b="b"/>
              <a:pathLst>
                <a:path w="1828" h="1600">
                  <a:moveTo>
                    <a:pt x="1829" y="1600"/>
                  </a:moveTo>
                  <a:cubicBezTo>
                    <a:pt x="1143" y="1143"/>
                    <a:pt x="686" y="457"/>
                    <a:pt x="0" y="0"/>
                  </a:cubicBezTo>
                  <a:cubicBezTo>
                    <a:pt x="686" y="457"/>
                    <a:pt x="1143" y="914"/>
                    <a:pt x="1829" y="1600"/>
                  </a:cubicBezTo>
                  <a:close/>
                </a:path>
              </a:pathLst>
            </a:custGeom>
            <a:solidFill>
              <a:srgbClr val="FFFFFF"/>
            </a:solidFill>
            <a:ln w="2286" cap="flat">
              <a:noFill/>
              <a:prstDash val="solid"/>
              <a:miter/>
            </a:ln>
          </p:spPr>
          <p:txBody>
            <a:bodyPr rtlCol="0" anchor="ctr"/>
            <a:lstStyle/>
            <a:p>
              <a:endParaRPr lang="en-US"/>
            </a:p>
          </p:txBody>
        </p:sp>
        <p:sp>
          <p:nvSpPr>
            <p:cNvPr id="11" name="Freeform 12">
              <a:extLst>
                <a:ext uri="{FF2B5EF4-FFF2-40B4-BE49-F238E27FC236}">
                  <a16:creationId xmlns:a16="http://schemas.microsoft.com/office/drawing/2014/main" id="{916779E6-65D2-F430-A423-D99128892A1A}"/>
                </a:ext>
              </a:extLst>
            </p:cNvPr>
            <p:cNvSpPr/>
            <p:nvPr/>
          </p:nvSpPr>
          <p:spPr>
            <a:xfrm>
              <a:off x="3048762" y="2259025"/>
              <a:ext cx="6629" cy="4114"/>
            </a:xfrm>
            <a:custGeom>
              <a:avLst/>
              <a:gdLst>
                <a:gd name="connsiteX0" fmla="*/ 6629 w 6629"/>
                <a:gd name="connsiteY0" fmla="*/ 4115 h 4114"/>
                <a:gd name="connsiteX1" fmla="*/ 0 w 6629"/>
                <a:gd name="connsiteY1" fmla="*/ 0 h 4114"/>
                <a:gd name="connsiteX2" fmla="*/ 6629 w 6629"/>
                <a:gd name="connsiteY2" fmla="*/ 4115 h 4114"/>
              </a:gdLst>
              <a:ahLst/>
              <a:cxnLst>
                <a:cxn ang="0">
                  <a:pos x="connsiteX0" y="connsiteY0"/>
                </a:cxn>
                <a:cxn ang="0">
                  <a:pos x="connsiteX1" y="connsiteY1"/>
                </a:cxn>
                <a:cxn ang="0">
                  <a:pos x="connsiteX2" y="connsiteY2"/>
                </a:cxn>
              </a:cxnLst>
              <a:rect l="l" t="t" r="r" b="b"/>
              <a:pathLst>
                <a:path w="6629" h="4114">
                  <a:moveTo>
                    <a:pt x="6629" y="4115"/>
                  </a:moveTo>
                  <a:cubicBezTo>
                    <a:pt x="4115" y="2972"/>
                    <a:pt x="2057" y="1600"/>
                    <a:pt x="0" y="0"/>
                  </a:cubicBezTo>
                  <a:cubicBezTo>
                    <a:pt x="2057" y="1600"/>
                    <a:pt x="4115" y="2972"/>
                    <a:pt x="6629" y="4115"/>
                  </a:cubicBezTo>
                  <a:close/>
                </a:path>
              </a:pathLst>
            </a:custGeom>
            <a:solidFill>
              <a:srgbClr val="FFFFFF"/>
            </a:solidFill>
            <a:ln w="2286" cap="flat">
              <a:noFill/>
              <a:prstDash val="solid"/>
              <a:miter/>
            </a:ln>
          </p:spPr>
          <p:txBody>
            <a:bodyPr rtlCol="0" anchor="ctr"/>
            <a:lstStyle/>
            <a:p>
              <a:endParaRPr lang="en-US"/>
            </a:p>
          </p:txBody>
        </p:sp>
        <p:sp>
          <p:nvSpPr>
            <p:cNvPr id="12" name="Freeform 13">
              <a:extLst>
                <a:ext uri="{FF2B5EF4-FFF2-40B4-BE49-F238E27FC236}">
                  <a16:creationId xmlns:a16="http://schemas.microsoft.com/office/drawing/2014/main" id="{A845FA58-42D5-6A82-3924-A988FC319696}"/>
                </a:ext>
              </a:extLst>
            </p:cNvPr>
            <p:cNvSpPr/>
            <p:nvPr/>
          </p:nvSpPr>
          <p:spPr>
            <a:xfrm>
              <a:off x="3389147" y="875309"/>
              <a:ext cx="24460" cy="37947"/>
            </a:xfrm>
            <a:custGeom>
              <a:avLst/>
              <a:gdLst>
                <a:gd name="connsiteX0" fmla="*/ 0 w 24460"/>
                <a:gd name="connsiteY0" fmla="*/ 0 h 37947"/>
                <a:gd name="connsiteX1" fmla="*/ 24460 w 24460"/>
                <a:gd name="connsiteY1" fmla="*/ 37948 h 37947"/>
                <a:gd name="connsiteX2" fmla="*/ 0 w 24460"/>
                <a:gd name="connsiteY2" fmla="*/ 0 h 37947"/>
              </a:gdLst>
              <a:ahLst/>
              <a:cxnLst>
                <a:cxn ang="0">
                  <a:pos x="connsiteX0" y="connsiteY0"/>
                </a:cxn>
                <a:cxn ang="0">
                  <a:pos x="connsiteX1" y="connsiteY1"/>
                </a:cxn>
                <a:cxn ang="0">
                  <a:pos x="connsiteX2" y="connsiteY2"/>
                </a:cxn>
              </a:cxnLst>
              <a:rect l="l" t="t" r="r" b="b"/>
              <a:pathLst>
                <a:path w="24460" h="37947">
                  <a:moveTo>
                    <a:pt x="0" y="0"/>
                  </a:moveTo>
                  <a:cubicBezTo>
                    <a:pt x="8230" y="12573"/>
                    <a:pt x="16459" y="25146"/>
                    <a:pt x="24460" y="37948"/>
                  </a:cubicBezTo>
                  <a:cubicBezTo>
                    <a:pt x="16459" y="25146"/>
                    <a:pt x="8230" y="12573"/>
                    <a:pt x="0" y="0"/>
                  </a:cubicBezTo>
                  <a:close/>
                </a:path>
              </a:pathLst>
            </a:custGeom>
            <a:solidFill>
              <a:srgbClr val="FFFFFF"/>
            </a:solidFill>
            <a:ln w="2286" cap="flat">
              <a:noFill/>
              <a:prstDash val="solid"/>
              <a:miter/>
            </a:ln>
          </p:spPr>
          <p:txBody>
            <a:bodyPr rtlCol="0" anchor="ctr"/>
            <a:lstStyle/>
            <a:p>
              <a:endParaRPr lang="en-US"/>
            </a:p>
          </p:txBody>
        </p:sp>
        <p:sp>
          <p:nvSpPr>
            <p:cNvPr id="13" name="Freeform 14">
              <a:extLst>
                <a:ext uri="{FF2B5EF4-FFF2-40B4-BE49-F238E27FC236}">
                  <a16:creationId xmlns:a16="http://schemas.microsoft.com/office/drawing/2014/main" id="{4FDADCA7-5EFD-A163-1299-558074347280}"/>
                </a:ext>
              </a:extLst>
            </p:cNvPr>
            <p:cNvSpPr/>
            <p:nvPr/>
          </p:nvSpPr>
          <p:spPr>
            <a:xfrm>
              <a:off x="3438296" y="954176"/>
              <a:ext cx="9829" cy="16916"/>
            </a:xfrm>
            <a:custGeom>
              <a:avLst/>
              <a:gdLst>
                <a:gd name="connsiteX0" fmla="*/ 0 w 9829"/>
                <a:gd name="connsiteY0" fmla="*/ 0 h 16916"/>
                <a:gd name="connsiteX1" fmla="*/ 9830 w 9829"/>
                <a:gd name="connsiteY1" fmla="*/ 16916 h 16916"/>
                <a:gd name="connsiteX2" fmla="*/ 0 w 9829"/>
                <a:gd name="connsiteY2" fmla="*/ 0 h 16916"/>
              </a:gdLst>
              <a:ahLst/>
              <a:cxnLst>
                <a:cxn ang="0">
                  <a:pos x="connsiteX0" y="connsiteY0"/>
                </a:cxn>
                <a:cxn ang="0">
                  <a:pos x="connsiteX1" y="connsiteY1"/>
                </a:cxn>
                <a:cxn ang="0">
                  <a:pos x="connsiteX2" y="connsiteY2"/>
                </a:cxn>
              </a:cxnLst>
              <a:rect l="l" t="t" r="r" b="b"/>
              <a:pathLst>
                <a:path w="9829" h="16916">
                  <a:moveTo>
                    <a:pt x="0" y="0"/>
                  </a:moveTo>
                  <a:cubicBezTo>
                    <a:pt x="3200" y="5715"/>
                    <a:pt x="6629" y="11201"/>
                    <a:pt x="9830" y="16916"/>
                  </a:cubicBezTo>
                  <a:cubicBezTo>
                    <a:pt x="6401" y="11201"/>
                    <a:pt x="3200" y="5486"/>
                    <a:pt x="0" y="0"/>
                  </a:cubicBezTo>
                  <a:close/>
                </a:path>
              </a:pathLst>
            </a:custGeom>
            <a:solidFill>
              <a:srgbClr val="FFFFFF"/>
            </a:solidFill>
            <a:ln w="2286" cap="flat">
              <a:noFill/>
              <a:prstDash val="solid"/>
              <a:miter/>
            </a:ln>
          </p:spPr>
          <p:txBody>
            <a:bodyPr rtlCol="0" anchor="ctr"/>
            <a:lstStyle/>
            <a:p>
              <a:endParaRPr lang="en-US"/>
            </a:p>
          </p:txBody>
        </p:sp>
        <p:sp>
          <p:nvSpPr>
            <p:cNvPr id="14" name="Freeform 15">
              <a:extLst>
                <a:ext uri="{FF2B5EF4-FFF2-40B4-BE49-F238E27FC236}">
                  <a16:creationId xmlns:a16="http://schemas.microsoft.com/office/drawing/2014/main" id="{6A708670-7F60-89DC-407E-263481C1E928}"/>
                </a:ext>
              </a:extLst>
            </p:cNvPr>
            <p:cNvSpPr/>
            <p:nvPr/>
          </p:nvSpPr>
          <p:spPr>
            <a:xfrm>
              <a:off x="3425952" y="933373"/>
              <a:ext cx="10744" cy="18059"/>
            </a:xfrm>
            <a:custGeom>
              <a:avLst/>
              <a:gdLst>
                <a:gd name="connsiteX0" fmla="*/ 0 w 10744"/>
                <a:gd name="connsiteY0" fmla="*/ 0 h 18059"/>
                <a:gd name="connsiteX1" fmla="*/ 10744 w 10744"/>
                <a:gd name="connsiteY1" fmla="*/ 18059 h 18059"/>
                <a:gd name="connsiteX2" fmla="*/ 0 w 10744"/>
                <a:gd name="connsiteY2" fmla="*/ 0 h 18059"/>
              </a:gdLst>
              <a:ahLst/>
              <a:cxnLst>
                <a:cxn ang="0">
                  <a:pos x="connsiteX0" y="connsiteY0"/>
                </a:cxn>
                <a:cxn ang="0">
                  <a:pos x="connsiteX1" y="connsiteY1"/>
                </a:cxn>
                <a:cxn ang="0">
                  <a:pos x="connsiteX2" y="connsiteY2"/>
                </a:cxn>
              </a:cxnLst>
              <a:rect l="l" t="t" r="r" b="b"/>
              <a:pathLst>
                <a:path w="10744" h="18059">
                  <a:moveTo>
                    <a:pt x="0" y="0"/>
                  </a:moveTo>
                  <a:cubicBezTo>
                    <a:pt x="3658" y="5944"/>
                    <a:pt x="7315" y="12116"/>
                    <a:pt x="10744" y="18059"/>
                  </a:cubicBezTo>
                  <a:cubicBezTo>
                    <a:pt x="7315" y="12116"/>
                    <a:pt x="3658" y="6172"/>
                    <a:pt x="0" y="0"/>
                  </a:cubicBezTo>
                  <a:close/>
                </a:path>
              </a:pathLst>
            </a:custGeom>
            <a:solidFill>
              <a:srgbClr val="FFFFFF"/>
            </a:solidFill>
            <a:ln w="2286" cap="flat">
              <a:noFill/>
              <a:prstDash val="solid"/>
              <a:miter/>
            </a:ln>
          </p:spPr>
          <p:txBody>
            <a:bodyPr rtlCol="0" anchor="ctr"/>
            <a:lstStyle/>
            <a:p>
              <a:endParaRPr lang="en-US"/>
            </a:p>
          </p:txBody>
        </p:sp>
        <p:sp>
          <p:nvSpPr>
            <p:cNvPr id="15" name="Freeform 16">
              <a:extLst>
                <a:ext uri="{FF2B5EF4-FFF2-40B4-BE49-F238E27FC236}">
                  <a16:creationId xmlns:a16="http://schemas.microsoft.com/office/drawing/2014/main" id="{724C147C-1999-FD5F-A2B5-843D7DEFCC88}"/>
                </a:ext>
              </a:extLst>
            </p:cNvPr>
            <p:cNvSpPr/>
            <p:nvPr/>
          </p:nvSpPr>
          <p:spPr>
            <a:xfrm>
              <a:off x="3450869" y="975893"/>
              <a:ext cx="8458" cy="14859"/>
            </a:xfrm>
            <a:custGeom>
              <a:avLst/>
              <a:gdLst>
                <a:gd name="connsiteX0" fmla="*/ 0 w 8458"/>
                <a:gd name="connsiteY0" fmla="*/ 0 h 14859"/>
                <a:gd name="connsiteX1" fmla="*/ 8458 w 8458"/>
                <a:gd name="connsiteY1" fmla="*/ 14859 h 14859"/>
                <a:gd name="connsiteX2" fmla="*/ 0 w 8458"/>
                <a:gd name="connsiteY2" fmla="*/ 0 h 14859"/>
              </a:gdLst>
              <a:ahLst/>
              <a:cxnLst>
                <a:cxn ang="0">
                  <a:pos x="connsiteX0" y="connsiteY0"/>
                </a:cxn>
                <a:cxn ang="0">
                  <a:pos x="connsiteX1" y="connsiteY1"/>
                </a:cxn>
                <a:cxn ang="0">
                  <a:pos x="connsiteX2" y="connsiteY2"/>
                </a:cxn>
              </a:cxnLst>
              <a:rect l="l" t="t" r="r" b="b"/>
              <a:pathLst>
                <a:path w="8458" h="14859">
                  <a:moveTo>
                    <a:pt x="0" y="0"/>
                  </a:moveTo>
                  <a:cubicBezTo>
                    <a:pt x="2743" y="5029"/>
                    <a:pt x="5715" y="9830"/>
                    <a:pt x="8458" y="14859"/>
                  </a:cubicBezTo>
                  <a:cubicBezTo>
                    <a:pt x="5486" y="9830"/>
                    <a:pt x="2743" y="4801"/>
                    <a:pt x="0" y="0"/>
                  </a:cubicBezTo>
                  <a:close/>
                </a:path>
              </a:pathLst>
            </a:custGeom>
            <a:solidFill>
              <a:srgbClr val="FFFFFF"/>
            </a:solidFill>
            <a:ln w="2286" cap="flat">
              <a:noFill/>
              <a:prstDash val="solid"/>
              <a:miter/>
            </a:ln>
          </p:spPr>
          <p:txBody>
            <a:bodyPr rtlCol="0" anchor="ctr"/>
            <a:lstStyle/>
            <a:p>
              <a:endParaRPr lang="en-US"/>
            </a:p>
          </p:txBody>
        </p:sp>
        <p:sp>
          <p:nvSpPr>
            <p:cNvPr id="16" name="Freeform 17">
              <a:extLst>
                <a:ext uri="{FF2B5EF4-FFF2-40B4-BE49-F238E27FC236}">
                  <a16:creationId xmlns:a16="http://schemas.microsoft.com/office/drawing/2014/main" id="{322CCB8E-DADA-0F2A-8004-189003A688FC}"/>
                </a:ext>
              </a:extLst>
            </p:cNvPr>
            <p:cNvSpPr/>
            <p:nvPr/>
          </p:nvSpPr>
          <p:spPr>
            <a:xfrm>
              <a:off x="3044190" y="2254453"/>
              <a:ext cx="1600" cy="1828"/>
            </a:xfrm>
            <a:custGeom>
              <a:avLst/>
              <a:gdLst>
                <a:gd name="connsiteX0" fmla="*/ 1600 w 1600"/>
                <a:gd name="connsiteY0" fmla="*/ 1829 h 1828"/>
                <a:gd name="connsiteX1" fmla="*/ 0 w 1600"/>
                <a:gd name="connsiteY1" fmla="*/ 0 h 1828"/>
                <a:gd name="connsiteX2" fmla="*/ 1600 w 1600"/>
                <a:gd name="connsiteY2" fmla="*/ 1829 h 1828"/>
              </a:gdLst>
              <a:ahLst/>
              <a:cxnLst>
                <a:cxn ang="0">
                  <a:pos x="connsiteX0" y="connsiteY0"/>
                </a:cxn>
                <a:cxn ang="0">
                  <a:pos x="connsiteX1" y="connsiteY1"/>
                </a:cxn>
                <a:cxn ang="0">
                  <a:pos x="connsiteX2" y="connsiteY2"/>
                </a:cxn>
              </a:cxnLst>
              <a:rect l="l" t="t" r="r" b="b"/>
              <a:pathLst>
                <a:path w="1600" h="1828">
                  <a:moveTo>
                    <a:pt x="1600" y="1829"/>
                  </a:moveTo>
                  <a:cubicBezTo>
                    <a:pt x="914" y="1143"/>
                    <a:pt x="457" y="686"/>
                    <a:pt x="0" y="0"/>
                  </a:cubicBezTo>
                  <a:cubicBezTo>
                    <a:pt x="457" y="686"/>
                    <a:pt x="914" y="1143"/>
                    <a:pt x="1600" y="1829"/>
                  </a:cubicBezTo>
                  <a:close/>
                </a:path>
              </a:pathLst>
            </a:custGeom>
            <a:solidFill>
              <a:srgbClr val="FFFFFF"/>
            </a:solidFill>
            <a:ln w="2286" cap="flat">
              <a:noFill/>
              <a:prstDash val="solid"/>
              <a:miter/>
            </a:ln>
          </p:spPr>
          <p:txBody>
            <a:bodyPr rtlCol="0" anchor="ctr"/>
            <a:lstStyle/>
            <a:p>
              <a:endParaRPr lang="en-US"/>
            </a:p>
          </p:txBody>
        </p:sp>
        <p:sp>
          <p:nvSpPr>
            <p:cNvPr id="17" name="Freeform 18">
              <a:extLst>
                <a:ext uri="{FF2B5EF4-FFF2-40B4-BE49-F238E27FC236}">
                  <a16:creationId xmlns:a16="http://schemas.microsoft.com/office/drawing/2014/main" id="{F73F81A3-1137-C8EB-B5D5-A7214FE12CAA}"/>
                </a:ext>
              </a:extLst>
            </p:cNvPr>
            <p:cNvSpPr/>
            <p:nvPr/>
          </p:nvSpPr>
          <p:spPr>
            <a:xfrm>
              <a:off x="3413836" y="913485"/>
              <a:ext cx="11430" cy="18745"/>
            </a:xfrm>
            <a:custGeom>
              <a:avLst/>
              <a:gdLst>
                <a:gd name="connsiteX0" fmla="*/ 0 w 11430"/>
                <a:gd name="connsiteY0" fmla="*/ 0 h 18745"/>
                <a:gd name="connsiteX1" fmla="*/ 11430 w 11430"/>
                <a:gd name="connsiteY1" fmla="*/ 18745 h 18745"/>
                <a:gd name="connsiteX2" fmla="*/ 0 w 11430"/>
                <a:gd name="connsiteY2" fmla="*/ 0 h 18745"/>
              </a:gdLst>
              <a:ahLst/>
              <a:cxnLst>
                <a:cxn ang="0">
                  <a:pos x="connsiteX0" y="connsiteY0"/>
                </a:cxn>
                <a:cxn ang="0">
                  <a:pos x="connsiteX1" y="connsiteY1"/>
                </a:cxn>
                <a:cxn ang="0">
                  <a:pos x="connsiteX2" y="connsiteY2"/>
                </a:cxn>
              </a:cxnLst>
              <a:rect l="l" t="t" r="r" b="b"/>
              <a:pathLst>
                <a:path w="11430" h="18745">
                  <a:moveTo>
                    <a:pt x="0" y="0"/>
                  </a:moveTo>
                  <a:cubicBezTo>
                    <a:pt x="3886" y="6172"/>
                    <a:pt x="7772" y="12573"/>
                    <a:pt x="11430" y="18745"/>
                  </a:cubicBezTo>
                  <a:cubicBezTo>
                    <a:pt x="7544" y="12573"/>
                    <a:pt x="3886" y="6172"/>
                    <a:pt x="0" y="0"/>
                  </a:cubicBezTo>
                  <a:close/>
                </a:path>
              </a:pathLst>
            </a:custGeom>
            <a:solidFill>
              <a:srgbClr val="FFFFFF"/>
            </a:solidFill>
            <a:ln w="2286" cap="flat">
              <a:noFill/>
              <a:prstDash val="solid"/>
              <a:miter/>
            </a:ln>
          </p:spPr>
          <p:txBody>
            <a:bodyPr rtlCol="0" anchor="ctr"/>
            <a:lstStyle/>
            <a:p>
              <a:endParaRPr lang="en-US"/>
            </a:p>
          </p:txBody>
        </p:sp>
        <p:sp>
          <p:nvSpPr>
            <p:cNvPr id="18" name="Freeform 19">
              <a:extLst>
                <a:ext uri="{FF2B5EF4-FFF2-40B4-BE49-F238E27FC236}">
                  <a16:creationId xmlns:a16="http://schemas.microsoft.com/office/drawing/2014/main" id="{E11C1139-D3EF-D745-4AFE-B637D476F185}"/>
                </a:ext>
              </a:extLst>
            </p:cNvPr>
            <p:cNvSpPr/>
            <p:nvPr/>
          </p:nvSpPr>
          <p:spPr>
            <a:xfrm>
              <a:off x="3064764" y="2266569"/>
              <a:ext cx="1828" cy="457"/>
            </a:xfrm>
            <a:custGeom>
              <a:avLst/>
              <a:gdLst>
                <a:gd name="connsiteX0" fmla="*/ 1829 w 1828"/>
                <a:gd name="connsiteY0" fmla="*/ 457 h 457"/>
                <a:gd name="connsiteX1" fmla="*/ 0 w 1828"/>
                <a:gd name="connsiteY1" fmla="*/ 0 h 457"/>
                <a:gd name="connsiteX2" fmla="*/ 1829 w 1828"/>
                <a:gd name="connsiteY2" fmla="*/ 457 h 457"/>
              </a:gdLst>
              <a:ahLst/>
              <a:cxnLst>
                <a:cxn ang="0">
                  <a:pos x="connsiteX0" y="connsiteY0"/>
                </a:cxn>
                <a:cxn ang="0">
                  <a:pos x="connsiteX1" y="connsiteY1"/>
                </a:cxn>
                <a:cxn ang="0">
                  <a:pos x="connsiteX2" y="connsiteY2"/>
                </a:cxn>
              </a:cxnLst>
              <a:rect l="l" t="t" r="r" b="b"/>
              <a:pathLst>
                <a:path w="1828" h="457">
                  <a:moveTo>
                    <a:pt x="1829" y="457"/>
                  </a:moveTo>
                  <a:cubicBezTo>
                    <a:pt x="1143" y="229"/>
                    <a:pt x="686" y="229"/>
                    <a:pt x="0" y="0"/>
                  </a:cubicBezTo>
                  <a:cubicBezTo>
                    <a:pt x="686" y="229"/>
                    <a:pt x="1372" y="229"/>
                    <a:pt x="1829" y="457"/>
                  </a:cubicBezTo>
                  <a:close/>
                </a:path>
              </a:pathLst>
            </a:custGeom>
            <a:solidFill>
              <a:srgbClr val="FFFFFF"/>
            </a:solidFill>
            <a:ln w="2286" cap="flat">
              <a:noFill/>
              <a:prstDash val="solid"/>
              <a:miter/>
            </a:ln>
          </p:spPr>
          <p:txBody>
            <a:bodyPr rtlCol="0" anchor="ctr"/>
            <a:lstStyle/>
            <a:p>
              <a:endParaRPr lang="en-US"/>
            </a:p>
          </p:txBody>
        </p:sp>
        <p:sp>
          <p:nvSpPr>
            <p:cNvPr id="19" name="Freeform 20">
              <a:extLst>
                <a:ext uri="{FF2B5EF4-FFF2-40B4-BE49-F238E27FC236}">
                  <a16:creationId xmlns:a16="http://schemas.microsoft.com/office/drawing/2014/main" id="{AEF12B94-EC63-B932-AE1F-F232CA475B1D}"/>
                </a:ext>
              </a:extLst>
            </p:cNvPr>
            <p:cNvSpPr/>
            <p:nvPr/>
          </p:nvSpPr>
          <p:spPr>
            <a:xfrm>
              <a:off x="3464128" y="999439"/>
              <a:ext cx="6172" cy="11201"/>
            </a:xfrm>
            <a:custGeom>
              <a:avLst/>
              <a:gdLst>
                <a:gd name="connsiteX0" fmla="*/ 0 w 6172"/>
                <a:gd name="connsiteY0" fmla="*/ 0 h 11201"/>
                <a:gd name="connsiteX1" fmla="*/ 6172 w 6172"/>
                <a:gd name="connsiteY1" fmla="*/ 11201 h 11201"/>
                <a:gd name="connsiteX2" fmla="*/ 0 w 6172"/>
                <a:gd name="connsiteY2" fmla="*/ 0 h 11201"/>
              </a:gdLst>
              <a:ahLst/>
              <a:cxnLst>
                <a:cxn ang="0">
                  <a:pos x="connsiteX0" y="connsiteY0"/>
                </a:cxn>
                <a:cxn ang="0">
                  <a:pos x="connsiteX1" y="connsiteY1"/>
                </a:cxn>
                <a:cxn ang="0">
                  <a:pos x="connsiteX2" y="connsiteY2"/>
                </a:cxn>
              </a:cxnLst>
              <a:rect l="l" t="t" r="r" b="b"/>
              <a:pathLst>
                <a:path w="6172" h="11201">
                  <a:moveTo>
                    <a:pt x="0" y="0"/>
                  </a:moveTo>
                  <a:cubicBezTo>
                    <a:pt x="2057" y="3658"/>
                    <a:pt x="4115" y="7544"/>
                    <a:pt x="6172" y="11201"/>
                  </a:cubicBezTo>
                  <a:cubicBezTo>
                    <a:pt x="4115" y="7544"/>
                    <a:pt x="2057" y="3658"/>
                    <a:pt x="0" y="0"/>
                  </a:cubicBezTo>
                  <a:close/>
                </a:path>
              </a:pathLst>
            </a:custGeom>
            <a:solidFill>
              <a:srgbClr val="FFFFFF"/>
            </a:solidFill>
            <a:ln w="2286" cap="flat">
              <a:noFill/>
              <a:prstDash val="solid"/>
              <a:miter/>
            </a:ln>
          </p:spPr>
          <p:txBody>
            <a:bodyPr rtlCol="0" anchor="ctr"/>
            <a:lstStyle/>
            <a:p>
              <a:endParaRPr lang="en-US"/>
            </a:p>
          </p:txBody>
        </p:sp>
        <p:sp>
          <p:nvSpPr>
            <p:cNvPr id="20" name="Freeform 21">
              <a:extLst>
                <a:ext uri="{FF2B5EF4-FFF2-40B4-BE49-F238E27FC236}">
                  <a16:creationId xmlns:a16="http://schemas.microsoft.com/office/drawing/2014/main" id="{999DE747-5373-19DF-E45C-896246342343}"/>
                </a:ext>
              </a:extLst>
            </p:cNvPr>
            <p:cNvSpPr/>
            <p:nvPr/>
          </p:nvSpPr>
          <p:spPr>
            <a:xfrm>
              <a:off x="3069564" y="2267712"/>
              <a:ext cx="1600" cy="228"/>
            </a:xfrm>
            <a:custGeom>
              <a:avLst/>
              <a:gdLst>
                <a:gd name="connsiteX0" fmla="*/ 1600 w 1600"/>
                <a:gd name="connsiteY0" fmla="*/ 229 h 228"/>
                <a:gd name="connsiteX1" fmla="*/ 0 w 1600"/>
                <a:gd name="connsiteY1" fmla="*/ 0 h 228"/>
                <a:gd name="connsiteX2" fmla="*/ 1600 w 1600"/>
                <a:gd name="connsiteY2" fmla="*/ 229 h 228"/>
              </a:gdLst>
              <a:ahLst/>
              <a:cxnLst>
                <a:cxn ang="0">
                  <a:pos x="connsiteX0" y="connsiteY0"/>
                </a:cxn>
                <a:cxn ang="0">
                  <a:pos x="connsiteX1" y="connsiteY1"/>
                </a:cxn>
                <a:cxn ang="0">
                  <a:pos x="connsiteX2" y="connsiteY2"/>
                </a:cxn>
              </a:cxnLst>
              <a:rect l="l" t="t" r="r" b="b"/>
              <a:pathLst>
                <a:path w="1600" h="228">
                  <a:moveTo>
                    <a:pt x="1600" y="229"/>
                  </a:moveTo>
                  <a:cubicBezTo>
                    <a:pt x="1143" y="229"/>
                    <a:pt x="457" y="0"/>
                    <a:pt x="0" y="0"/>
                  </a:cubicBezTo>
                  <a:cubicBezTo>
                    <a:pt x="457" y="0"/>
                    <a:pt x="914" y="229"/>
                    <a:pt x="1600" y="229"/>
                  </a:cubicBezTo>
                  <a:close/>
                </a:path>
              </a:pathLst>
            </a:custGeom>
            <a:solidFill>
              <a:srgbClr val="FFFFFF"/>
            </a:solidFill>
            <a:ln w="2286" cap="flat">
              <a:noFill/>
              <a:prstDash val="solid"/>
              <a:miter/>
            </a:ln>
          </p:spPr>
          <p:txBody>
            <a:bodyPr rtlCol="0" anchor="ctr"/>
            <a:lstStyle/>
            <a:p>
              <a:endParaRPr lang="en-US"/>
            </a:p>
          </p:txBody>
        </p:sp>
        <p:sp>
          <p:nvSpPr>
            <p:cNvPr id="21" name="Freeform 22">
              <a:extLst>
                <a:ext uri="{FF2B5EF4-FFF2-40B4-BE49-F238E27FC236}">
                  <a16:creationId xmlns:a16="http://schemas.microsoft.com/office/drawing/2014/main" id="{546967BA-DA3C-BD7A-C14D-053311F7B4EC}"/>
                </a:ext>
              </a:extLst>
            </p:cNvPr>
            <p:cNvSpPr/>
            <p:nvPr/>
          </p:nvSpPr>
          <p:spPr>
            <a:xfrm>
              <a:off x="3593973" y="1043330"/>
              <a:ext cx="2743" cy="4343"/>
            </a:xfrm>
            <a:custGeom>
              <a:avLst/>
              <a:gdLst>
                <a:gd name="connsiteX0" fmla="*/ 0 w 2743"/>
                <a:gd name="connsiteY0" fmla="*/ 0 h 4343"/>
                <a:gd name="connsiteX1" fmla="*/ 2743 w 2743"/>
                <a:gd name="connsiteY1" fmla="*/ 4343 h 4343"/>
                <a:gd name="connsiteX2" fmla="*/ 0 w 2743"/>
                <a:gd name="connsiteY2" fmla="*/ 0 h 4343"/>
              </a:gdLst>
              <a:ahLst/>
              <a:cxnLst>
                <a:cxn ang="0">
                  <a:pos x="connsiteX0" y="connsiteY0"/>
                </a:cxn>
                <a:cxn ang="0">
                  <a:pos x="connsiteX1" y="connsiteY1"/>
                </a:cxn>
                <a:cxn ang="0">
                  <a:pos x="connsiteX2" y="connsiteY2"/>
                </a:cxn>
              </a:cxnLst>
              <a:rect l="l" t="t" r="r" b="b"/>
              <a:pathLst>
                <a:path w="2743" h="4343">
                  <a:moveTo>
                    <a:pt x="0" y="0"/>
                  </a:moveTo>
                  <a:cubicBezTo>
                    <a:pt x="914" y="1600"/>
                    <a:pt x="1829" y="2972"/>
                    <a:pt x="2743" y="4343"/>
                  </a:cubicBezTo>
                  <a:cubicBezTo>
                    <a:pt x="1829" y="2972"/>
                    <a:pt x="914" y="1600"/>
                    <a:pt x="0" y="0"/>
                  </a:cubicBezTo>
                  <a:close/>
                </a:path>
              </a:pathLst>
            </a:custGeom>
            <a:solidFill>
              <a:srgbClr val="FFFFFF"/>
            </a:solidFill>
            <a:ln w="2286" cap="flat">
              <a:noFill/>
              <a:prstDash val="solid"/>
              <a:miter/>
            </a:ln>
          </p:spPr>
          <p:txBody>
            <a:bodyPr rtlCol="0" anchor="ctr"/>
            <a:lstStyle/>
            <a:p>
              <a:endParaRPr lang="en-US"/>
            </a:p>
          </p:txBody>
        </p:sp>
        <p:sp>
          <p:nvSpPr>
            <p:cNvPr id="22" name="Freeform 23">
              <a:extLst>
                <a:ext uri="{FF2B5EF4-FFF2-40B4-BE49-F238E27FC236}">
                  <a16:creationId xmlns:a16="http://schemas.microsoft.com/office/drawing/2014/main" id="{C4ED6F2B-A209-4CA1-B1B3-DC14714AEE39}"/>
                </a:ext>
              </a:extLst>
            </p:cNvPr>
            <p:cNvSpPr/>
            <p:nvPr/>
          </p:nvSpPr>
          <p:spPr>
            <a:xfrm>
              <a:off x="3547338" y="971321"/>
              <a:ext cx="5029" cy="7772"/>
            </a:xfrm>
            <a:custGeom>
              <a:avLst/>
              <a:gdLst>
                <a:gd name="connsiteX0" fmla="*/ 0 w 5029"/>
                <a:gd name="connsiteY0" fmla="*/ 0 h 7772"/>
                <a:gd name="connsiteX1" fmla="*/ 5029 w 5029"/>
                <a:gd name="connsiteY1" fmla="*/ 7772 h 7772"/>
                <a:gd name="connsiteX2" fmla="*/ 0 w 5029"/>
                <a:gd name="connsiteY2" fmla="*/ 0 h 7772"/>
              </a:gdLst>
              <a:ahLst/>
              <a:cxnLst>
                <a:cxn ang="0">
                  <a:pos x="connsiteX0" y="connsiteY0"/>
                </a:cxn>
                <a:cxn ang="0">
                  <a:pos x="connsiteX1" y="connsiteY1"/>
                </a:cxn>
                <a:cxn ang="0">
                  <a:pos x="connsiteX2" y="connsiteY2"/>
                </a:cxn>
              </a:cxnLst>
              <a:rect l="l" t="t" r="r" b="b"/>
              <a:pathLst>
                <a:path w="5029" h="7772">
                  <a:moveTo>
                    <a:pt x="0" y="0"/>
                  </a:moveTo>
                  <a:cubicBezTo>
                    <a:pt x="1600" y="2515"/>
                    <a:pt x="3429" y="5029"/>
                    <a:pt x="5029" y="7772"/>
                  </a:cubicBezTo>
                  <a:cubicBezTo>
                    <a:pt x="3429" y="5029"/>
                    <a:pt x="1829" y="2515"/>
                    <a:pt x="0" y="0"/>
                  </a:cubicBezTo>
                  <a:close/>
                </a:path>
              </a:pathLst>
            </a:custGeom>
            <a:solidFill>
              <a:srgbClr val="FFFFFF"/>
            </a:solidFill>
            <a:ln w="2286" cap="flat">
              <a:noFill/>
              <a:prstDash val="solid"/>
              <a:miter/>
            </a:ln>
          </p:spPr>
          <p:txBody>
            <a:bodyPr rtlCol="0" anchor="ctr"/>
            <a:lstStyle/>
            <a:p>
              <a:endParaRPr lang="en-US"/>
            </a:p>
          </p:txBody>
        </p:sp>
        <p:sp>
          <p:nvSpPr>
            <p:cNvPr id="23" name="Freeform 24">
              <a:extLst>
                <a:ext uri="{FF2B5EF4-FFF2-40B4-BE49-F238E27FC236}">
                  <a16:creationId xmlns:a16="http://schemas.microsoft.com/office/drawing/2014/main" id="{0CEB3499-8737-3F4B-7C6F-F9AF20376248}"/>
                </a:ext>
              </a:extLst>
            </p:cNvPr>
            <p:cNvSpPr/>
            <p:nvPr/>
          </p:nvSpPr>
          <p:spPr>
            <a:xfrm>
              <a:off x="3542766" y="964006"/>
              <a:ext cx="4343" cy="6858"/>
            </a:xfrm>
            <a:custGeom>
              <a:avLst/>
              <a:gdLst>
                <a:gd name="connsiteX0" fmla="*/ 0 w 4343"/>
                <a:gd name="connsiteY0" fmla="*/ 0 h 6858"/>
                <a:gd name="connsiteX1" fmla="*/ 4343 w 4343"/>
                <a:gd name="connsiteY1" fmla="*/ 6858 h 6858"/>
                <a:gd name="connsiteX2" fmla="*/ 0 w 4343"/>
                <a:gd name="connsiteY2" fmla="*/ 0 h 6858"/>
              </a:gdLst>
              <a:ahLst/>
              <a:cxnLst>
                <a:cxn ang="0">
                  <a:pos x="connsiteX0" y="connsiteY0"/>
                </a:cxn>
                <a:cxn ang="0">
                  <a:pos x="connsiteX1" y="connsiteY1"/>
                </a:cxn>
                <a:cxn ang="0">
                  <a:pos x="connsiteX2" y="connsiteY2"/>
                </a:cxn>
              </a:cxnLst>
              <a:rect l="l" t="t" r="r" b="b"/>
              <a:pathLst>
                <a:path w="4343" h="6858">
                  <a:moveTo>
                    <a:pt x="0" y="0"/>
                  </a:moveTo>
                  <a:cubicBezTo>
                    <a:pt x="1600" y="2286"/>
                    <a:pt x="2972" y="4572"/>
                    <a:pt x="4343" y="6858"/>
                  </a:cubicBezTo>
                  <a:cubicBezTo>
                    <a:pt x="2972" y="4572"/>
                    <a:pt x="1372" y="2286"/>
                    <a:pt x="0" y="0"/>
                  </a:cubicBezTo>
                  <a:close/>
                </a:path>
              </a:pathLst>
            </a:custGeom>
            <a:solidFill>
              <a:srgbClr val="FFFFFF"/>
            </a:solidFill>
            <a:ln w="2286" cap="flat">
              <a:noFill/>
              <a:prstDash val="solid"/>
              <a:miter/>
            </a:ln>
          </p:spPr>
          <p:txBody>
            <a:bodyPr rtlCol="0" anchor="ctr"/>
            <a:lstStyle/>
            <a:p>
              <a:endParaRPr lang="en-US"/>
            </a:p>
          </p:txBody>
        </p:sp>
        <p:sp>
          <p:nvSpPr>
            <p:cNvPr id="24" name="Freeform 25">
              <a:extLst>
                <a:ext uri="{FF2B5EF4-FFF2-40B4-BE49-F238E27FC236}">
                  <a16:creationId xmlns:a16="http://schemas.microsoft.com/office/drawing/2014/main" id="{1C2BD88E-26BA-3E5D-6C26-3952C54A112A}"/>
                </a:ext>
              </a:extLst>
            </p:cNvPr>
            <p:cNvSpPr/>
            <p:nvPr/>
          </p:nvSpPr>
          <p:spPr>
            <a:xfrm>
              <a:off x="3562883" y="995095"/>
              <a:ext cx="2971" cy="4572"/>
            </a:xfrm>
            <a:custGeom>
              <a:avLst/>
              <a:gdLst>
                <a:gd name="connsiteX0" fmla="*/ 0 w 2971"/>
                <a:gd name="connsiteY0" fmla="*/ 0 h 4572"/>
                <a:gd name="connsiteX1" fmla="*/ 2972 w 2971"/>
                <a:gd name="connsiteY1" fmla="*/ 4572 h 4572"/>
                <a:gd name="connsiteX2" fmla="*/ 0 w 2971"/>
                <a:gd name="connsiteY2" fmla="*/ 0 h 4572"/>
              </a:gdLst>
              <a:ahLst/>
              <a:cxnLst>
                <a:cxn ang="0">
                  <a:pos x="connsiteX0" y="connsiteY0"/>
                </a:cxn>
                <a:cxn ang="0">
                  <a:pos x="connsiteX1" y="connsiteY1"/>
                </a:cxn>
                <a:cxn ang="0">
                  <a:pos x="connsiteX2" y="connsiteY2"/>
                </a:cxn>
              </a:cxnLst>
              <a:rect l="l" t="t" r="r" b="b"/>
              <a:pathLst>
                <a:path w="2971" h="4572">
                  <a:moveTo>
                    <a:pt x="0" y="0"/>
                  </a:moveTo>
                  <a:cubicBezTo>
                    <a:pt x="914" y="1600"/>
                    <a:pt x="2057" y="2972"/>
                    <a:pt x="2972" y="4572"/>
                  </a:cubicBezTo>
                  <a:cubicBezTo>
                    <a:pt x="2057" y="2972"/>
                    <a:pt x="914" y="1600"/>
                    <a:pt x="0" y="0"/>
                  </a:cubicBezTo>
                  <a:close/>
                </a:path>
              </a:pathLst>
            </a:custGeom>
            <a:solidFill>
              <a:srgbClr val="FFFFFF"/>
            </a:solidFill>
            <a:ln w="2286" cap="flat">
              <a:noFill/>
              <a:prstDash val="solid"/>
              <a:miter/>
            </a:ln>
          </p:spPr>
          <p:txBody>
            <a:bodyPr rtlCol="0" anchor="ctr"/>
            <a:lstStyle/>
            <a:p>
              <a:endParaRPr lang="en-US"/>
            </a:p>
          </p:txBody>
        </p:sp>
        <p:sp>
          <p:nvSpPr>
            <p:cNvPr id="25" name="Freeform 26">
              <a:extLst>
                <a:ext uri="{FF2B5EF4-FFF2-40B4-BE49-F238E27FC236}">
                  <a16:creationId xmlns:a16="http://schemas.microsoft.com/office/drawing/2014/main" id="{C16B28A6-1F62-F454-C5FF-0DC43B6CB7B9}"/>
                </a:ext>
              </a:extLst>
            </p:cNvPr>
            <p:cNvSpPr/>
            <p:nvPr/>
          </p:nvSpPr>
          <p:spPr>
            <a:xfrm>
              <a:off x="3552596" y="979093"/>
              <a:ext cx="4343" cy="6629"/>
            </a:xfrm>
            <a:custGeom>
              <a:avLst/>
              <a:gdLst>
                <a:gd name="connsiteX0" fmla="*/ 0 w 4343"/>
                <a:gd name="connsiteY0" fmla="*/ 0 h 6629"/>
                <a:gd name="connsiteX1" fmla="*/ 4343 w 4343"/>
                <a:gd name="connsiteY1" fmla="*/ 6629 h 6629"/>
                <a:gd name="connsiteX2" fmla="*/ 0 w 4343"/>
                <a:gd name="connsiteY2" fmla="*/ 0 h 6629"/>
              </a:gdLst>
              <a:ahLst/>
              <a:cxnLst>
                <a:cxn ang="0">
                  <a:pos x="connsiteX0" y="connsiteY0"/>
                </a:cxn>
                <a:cxn ang="0">
                  <a:pos x="connsiteX1" y="connsiteY1"/>
                </a:cxn>
                <a:cxn ang="0">
                  <a:pos x="connsiteX2" y="connsiteY2"/>
                </a:cxn>
              </a:cxnLst>
              <a:rect l="l" t="t" r="r" b="b"/>
              <a:pathLst>
                <a:path w="4343" h="6629">
                  <a:moveTo>
                    <a:pt x="0" y="0"/>
                  </a:moveTo>
                  <a:cubicBezTo>
                    <a:pt x="1372" y="2286"/>
                    <a:pt x="2972" y="4343"/>
                    <a:pt x="4343" y="6629"/>
                  </a:cubicBezTo>
                  <a:cubicBezTo>
                    <a:pt x="2743" y="4343"/>
                    <a:pt x="1372" y="2286"/>
                    <a:pt x="0" y="0"/>
                  </a:cubicBezTo>
                  <a:close/>
                </a:path>
              </a:pathLst>
            </a:custGeom>
            <a:solidFill>
              <a:srgbClr val="FFFFFF"/>
            </a:solidFill>
            <a:ln w="2286" cap="flat">
              <a:noFill/>
              <a:prstDash val="solid"/>
              <a:miter/>
            </a:ln>
          </p:spPr>
          <p:txBody>
            <a:bodyPr rtlCol="0" anchor="ctr"/>
            <a:lstStyle/>
            <a:p>
              <a:endParaRPr lang="en-US"/>
            </a:p>
          </p:txBody>
        </p:sp>
        <p:sp>
          <p:nvSpPr>
            <p:cNvPr id="26" name="Freeform 27">
              <a:extLst>
                <a:ext uri="{FF2B5EF4-FFF2-40B4-BE49-F238E27FC236}">
                  <a16:creationId xmlns:a16="http://schemas.microsoft.com/office/drawing/2014/main" id="{478EE869-B51D-A0E2-607E-75F94E6805D3}"/>
                </a:ext>
              </a:extLst>
            </p:cNvPr>
            <p:cNvSpPr/>
            <p:nvPr/>
          </p:nvSpPr>
          <p:spPr>
            <a:xfrm>
              <a:off x="3532479" y="948461"/>
              <a:ext cx="3657" cy="5486"/>
            </a:xfrm>
            <a:custGeom>
              <a:avLst/>
              <a:gdLst>
                <a:gd name="connsiteX0" fmla="*/ 0 w 3657"/>
                <a:gd name="connsiteY0" fmla="*/ 0 h 5486"/>
                <a:gd name="connsiteX1" fmla="*/ 3658 w 3657"/>
                <a:gd name="connsiteY1" fmla="*/ 5486 h 5486"/>
                <a:gd name="connsiteX2" fmla="*/ 0 w 3657"/>
                <a:gd name="connsiteY2" fmla="*/ 0 h 5486"/>
              </a:gdLst>
              <a:ahLst/>
              <a:cxnLst>
                <a:cxn ang="0">
                  <a:pos x="connsiteX0" y="connsiteY0"/>
                </a:cxn>
                <a:cxn ang="0">
                  <a:pos x="connsiteX1" y="connsiteY1"/>
                </a:cxn>
                <a:cxn ang="0">
                  <a:pos x="connsiteX2" y="connsiteY2"/>
                </a:cxn>
              </a:cxnLst>
              <a:rect l="l" t="t" r="r" b="b"/>
              <a:pathLst>
                <a:path w="3657" h="5486">
                  <a:moveTo>
                    <a:pt x="0" y="0"/>
                  </a:moveTo>
                  <a:cubicBezTo>
                    <a:pt x="1143" y="1829"/>
                    <a:pt x="2515" y="3658"/>
                    <a:pt x="3658" y="5486"/>
                  </a:cubicBezTo>
                  <a:cubicBezTo>
                    <a:pt x="2515" y="3658"/>
                    <a:pt x="1372" y="1829"/>
                    <a:pt x="0" y="0"/>
                  </a:cubicBezTo>
                  <a:close/>
                </a:path>
              </a:pathLst>
            </a:custGeom>
            <a:solidFill>
              <a:srgbClr val="FFFFFF"/>
            </a:solidFill>
            <a:ln w="2286" cap="flat">
              <a:noFill/>
              <a:prstDash val="solid"/>
              <a:miter/>
            </a:ln>
          </p:spPr>
          <p:txBody>
            <a:bodyPr rtlCol="0" anchor="ctr"/>
            <a:lstStyle/>
            <a:p>
              <a:endParaRPr lang="en-US"/>
            </a:p>
          </p:txBody>
        </p:sp>
        <p:sp>
          <p:nvSpPr>
            <p:cNvPr id="27" name="Freeform 28">
              <a:extLst>
                <a:ext uri="{FF2B5EF4-FFF2-40B4-BE49-F238E27FC236}">
                  <a16:creationId xmlns:a16="http://schemas.microsoft.com/office/drawing/2014/main" id="{D5705D46-C5C6-2B1D-577B-DC79FB6C533D}"/>
                </a:ext>
              </a:extLst>
            </p:cNvPr>
            <p:cNvSpPr/>
            <p:nvPr/>
          </p:nvSpPr>
          <p:spPr>
            <a:xfrm>
              <a:off x="3558311" y="988237"/>
              <a:ext cx="2743" cy="4343"/>
            </a:xfrm>
            <a:custGeom>
              <a:avLst/>
              <a:gdLst>
                <a:gd name="connsiteX0" fmla="*/ 0 w 2743"/>
                <a:gd name="connsiteY0" fmla="*/ 0 h 4343"/>
                <a:gd name="connsiteX1" fmla="*/ 2743 w 2743"/>
                <a:gd name="connsiteY1" fmla="*/ 4343 h 4343"/>
                <a:gd name="connsiteX2" fmla="*/ 0 w 2743"/>
                <a:gd name="connsiteY2" fmla="*/ 0 h 4343"/>
              </a:gdLst>
              <a:ahLst/>
              <a:cxnLst>
                <a:cxn ang="0">
                  <a:pos x="connsiteX0" y="connsiteY0"/>
                </a:cxn>
                <a:cxn ang="0">
                  <a:pos x="connsiteX1" y="connsiteY1"/>
                </a:cxn>
                <a:cxn ang="0">
                  <a:pos x="connsiteX2" y="connsiteY2"/>
                </a:cxn>
              </a:cxnLst>
              <a:rect l="l" t="t" r="r" b="b"/>
              <a:pathLst>
                <a:path w="2743" h="4343">
                  <a:moveTo>
                    <a:pt x="0" y="0"/>
                  </a:moveTo>
                  <a:cubicBezTo>
                    <a:pt x="914" y="1372"/>
                    <a:pt x="1829" y="2972"/>
                    <a:pt x="2743" y="4343"/>
                  </a:cubicBezTo>
                  <a:cubicBezTo>
                    <a:pt x="2057" y="2972"/>
                    <a:pt x="1143" y="1372"/>
                    <a:pt x="0" y="0"/>
                  </a:cubicBezTo>
                  <a:close/>
                </a:path>
              </a:pathLst>
            </a:custGeom>
            <a:solidFill>
              <a:srgbClr val="FFFFFF"/>
            </a:solidFill>
            <a:ln w="2286" cap="flat">
              <a:noFill/>
              <a:prstDash val="solid"/>
              <a:miter/>
            </a:ln>
          </p:spPr>
          <p:txBody>
            <a:bodyPr rtlCol="0" anchor="ctr"/>
            <a:lstStyle/>
            <a:p>
              <a:endParaRPr lang="en-US"/>
            </a:p>
          </p:txBody>
        </p:sp>
        <p:sp>
          <p:nvSpPr>
            <p:cNvPr id="28" name="Freeform 29">
              <a:extLst>
                <a:ext uri="{FF2B5EF4-FFF2-40B4-BE49-F238E27FC236}">
                  <a16:creationId xmlns:a16="http://schemas.microsoft.com/office/drawing/2014/main" id="{98D7411C-0287-B35D-3692-6EA0C9BCB80E}"/>
                </a:ext>
              </a:extLst>
            </p:cNvPr>
            <p:cNvSpPr/>
            <p:nvPr/>
          </p:nvSpPr>
          <p:spPr>
            <a:xfrm>
              <a:off x="3537737" y="956462"/>
              <a:ext cx="3429" cy="5029"/>
            </a:xfrm>
            <a:custGeom>
              <a:avLst/>
              <a:gdLst>
                <a:gd name="connsiteX0" fmla="*/ 0 w 3429"/>
                <a:gd name="connsiteY0" fmla="*/ 0 h 5029"/>
                <a:gd name="connsiteX1" fmla="*/ 3429 w 3429"/>
                <a:gd name="connsiteY1" fmla="*/ 5029 h 5029"/>
                <a:gd name="connsiteX2" fmla="*/ 0 w 3429"/>
                <a:gd name="connsiteY2" fmla="*/ 0 h 5029"/>
              </a:gdLst>
              <a:ahLst/>
              <a:cxnLst>
                <a:cxn ang="0">
                  <a:pos x="connsiteX0" y="connsiteY0"/>
                </a:cxn>
                <a:cxn ang="0">
                  <a:pos x="connsiteX1" y="connsiteY1"/>
                </a:cxn>
                <a:cxn ang="0">
                  <a:pos x="connsiteX2" y="connsiteY2"/>
                </a:cxn>
              </a:cxnLst>
              <a:rect l="l" t="t" r="r" b="b"/>
              <a:pathLst>
                <a:path w="3429" h="5029">
                  <a:moveTo>
                    <a:pt x="0" y="0"/>
                  </a:moveTo>
                  <a:cubicBezTo>
                    <a:pt x="1143" y="1829"/>
                    <a:pt x="2286" y="3429"/>
                    <a:pt x="3429" y="5029"/>
                  </a:cubicBezTo>
                  <a:cubicBezTo>
                    <a:pt x="2286" y="3429"/>
                    <a:pt x="1143" y="1829"/>
                    <a:pt x="0" y="0"/>
                  </a:cubicBezTo>
                  <a:close/>
                </a:path>
              </a:pathLst>
            </a:custGeom>
            <a:solidFill>
              <a:srgbClr val="FFFFFF"/>
            </a:solidFill>
            <a:ln w="2286" cap="flat">
              <a:noFill/>
              <a:prstDash val="solid"/>
              <a:miter/>
            </a:ln>
          </p:spPr>
          <p:txBody>
            <a:bodyPr rtlCol="0" anchor="ctr"/>
            <a:lstStyle/>
            <a:p>
              <a:endParaRPr lang="en-US"/>
            </a:p>
          </p:txBody>
        </p:sp>
        <p:sp>
          <p:nvSpPr>
            <p:cNvPr id="29" name="Freeform 30">
              <a:extLst>
                <a:ext uri="{FF2B5EF4-FFF2-40B4-BE49-F238E27FC236}">
                  <a16:creationId xmlns:a16="http://schemas.microsoft.com/office/drawing/2014/main" id="{64F0FADD-20C2-3DCD-089D-6AF4DC08AD6E}"/>
                </a:ext>
              </a:extLst>
            </p:cNvPr>
            <p:cNvSpPr/>
            <p:nvPr/>
          </p:nvSpPr>
          <p:spPr>
            <a:xfrm>
              <a:off x="3476701" y="862965"/>
              <a:ext cx="21717" cy="33375"/>
            </a:xfrm>
            <a:custGeom>
              <a:avLst/>
              <a:gdLst>
                <a:gd name="connsiteX0" fmla="*/ 0 w 21717"/>
                <a:gd name="connsiteY0" fmla="*/ 0 h 33375"/>
                <a:gd name="connsiteX1" fmla="*/ 21717 w 21717"/>
                <a:gd name="connsiteY1" fmla="*/ 33376 h 33375"/>
                <a:gd name="connsiteX2" fmla="*/ 0 w 21717"/>
                <a:gd name="connsiteY2" fmla="*/ 0 h 33375"/>
              </a:gdLst>
              <a:ahLst/>
              <a:cxnLst>
                <a:cxn ang="0">
                  <a:pos x="connsiteX0" y="connsiteY0"/>
                </a:cxn>
                <a:cxn ang="0">
                  <a:pos x="connsiteX1" y="connsiteY1"/>
                </a:cxn>
                <a:cxn ang="0">
                  <a:pos x="connsiteX2" y="connsiteY2"/>
                </a:cxn>
              </a:cxnLst>
              <a:rect l="l" t="t" r="r" b="b"/>
              <a:pathLst>
                <a:path w="21717" h="33375">
                  <a:moveTo>
                    <a:pt x="0" y="0"/>
                  </a:moveTo>
                  <a:cubicBezTo>
                    <a:pt x="7087" y="10973"/>
                    <a:pt x="14402" y="22174"/>
                    <a:pt x="21717" y="33376"/>
                  </a:cubicBezTo>
                  <a:cubicBezTo>
                    <a:pt x="14402" y="22174"/>
                    <a:pt x="7315" y="10973"/>
                    <a:pt x="0" y="0"/>
                  </a:cubicBezTo>
                  <a:close/>
                </a:path>
              </a:pathLst>
            </a:custGeom>
            <a:solidFill>
              <a:srgbClr val="FFFFFF"/>
            </a:solidFill>
            <a:ln w="2286" cap="flat">
              <a:noFill/>
              <a:prstDash val="solid"/>
              <a:miter/>
            </a:ln>
          </p:spPr>
          <p:txBody>
            <a:bodyPr rtlCol="0" anchor="ctr"/>
            <a:lstStyle/>
            <a:p>
              <a:endParaRPr lang="en-US"/>
            </a:p>
          </p:txBody>
        </p:sp>
        <p:sp>
          <p:nvSpPr>
            <p:cNvPr id="30" name="Freeform 31">
              <a:extLst>
                <a:ext uri="{FF2B5EF4-FFF2-40B4-BE49-F238E27FC236}">
                  <a16:creationId xmlns:a16="http://schemas.microsoft.com/office/drawing/2014/main" id="{B0679726-E3B4-B541-62E8-B3763B575E15}"/>
                </a:ext>
              </a:extLst>
            </p:cNvPr>
            <p:cNvSpPr/>
            <p:nvPr/>
          </p:nvSpPr>
          <p:spPr>
            <a:xfrm>
              <a:off x="3315423" y="700996"/>
              <a:ext cx="191452" cy="339133"/>
            </a:xfrm>
            <a:custGeom>
              <a:avLst/>
              <a:gdLst>
                <a:gd name="connsiteX0" fmla="*/ 99098 w 191452"/>
                <a:gd name="connsiteY0" fmla="*/ 177514 h 339133"/>
                <a:gd name="connsiteX1" fmla="*/ 191453 w 191452"/>
                <a:gd name="connsiteY1" fmla="*/ 339134 h 339133"/>
                <a:gd name="connsiteX2" fmla="*/ 150076 w 191452"/>
                <a:gd name="connsiteY2" fmla="*/ 145052 h 339133"/>
                <a:gd name="connsiteX3" fmla="*/ 155334 w 191452"/>
                <a:gd name="connsiteY3" fmla="*/ 153053 h 339133"/>
                <a:gd name="connsiteX4" fmla="*/ 69609 w 191452"/>
                <a:gd name="connsiteY4" fmla="*/ 23437 h 339133"/>
                <a:gd name="connsiteX5" fmla="*/ 6972 w 191452"/>
                <a:gd name="connsiteY5" fmla="*/ 13379 h 339133"/>
                <a:gd name="connsiteX6" fmla="*/ 4686 w 191452"/>
                <a:gd name="connsiteY6" fmla="*/ 33267 h 339133"/>
                <a:gd name="connsiteX7" fmla="*/ 99098 w 191452"/>
                <a:gd name="connsiteY7" fmla="*/ 177514 h 339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1452" h="339133">
                  <a:moveTo>
                    <a:pt x="99098" y="177514"/>
                  </a:moveTo>
                  <a:cubicBezTo>
                    <a:pt x="132931" y="229634"/>
                    <a:pt x="161506" y="284727"/>
                    <a:pt x="191453" y="339134"/>
                  </a:cubicBezTo>
                  <a:cubicBezTo>
                    <a:pt x="183680" y="274211"/>
                    <a:pt x="171793" y="207460"/>
                    <a:pt x="150076" y="145052"/>
                  </a:cubicBezTo>
                  <a:cubicBezTo>
                    <a:pt x="151905" y="147796"/>
                    <a:pt x="153505" y="150310"/>
                    <a:pt x="155334" y="153053"/>
                  </a:cubicBezTo>
                  <a:cubicBezTo>
                    <a:pt x="113500" y="89045"/>
                    <a:pt x="76695" y="33496"/>
                    <a:pt x="69609" y="23437"/>
                  </a:cubicBezTo>
                  <a:cubicBezTo>
                    <a:pt x="49263" y="-5366"/>
                    <a:pt x="35090" y="-6281"/>
                    <a:pt x="6972" y="13379"/>
                  </a:cubicBezTo>
                  <a:cubicBezTo>
                    <a:pt x="-3086" y="20465"/>
                    <a:pt x="-800" y="25266"/>
                    <a:pt x="4686" y="33267"/>
                  </a:cubicBezTo>
                  <a:cubicBezTo>
                    <a:pt x="36462" y="81273"/>
                    <a:pt x="67780" y="129279"/>
                    <a:pt x="99098" y="177514"/>
                  </a:cubicBezTo>
                  <a:close/>
                </a:path>
              </a:pathLst>
            </a:custGeom>
            <a:solidFill>
              <a:srgbClr val="FFFFFF"/>
            </a:solidFill>
            <a:ln w="2286" cap="flat">
              <a:noFill/>
              <a:prstDash val="solid"/>
              <a:miter/>
            </a:ln>
          </p:spPr>
          <p:txBody>
            <a:bodyPr rtlCol="0" anchor="ctr"/>
            <a:lstStyle/>
            <a:p>
              <a:endParaRPr lang="en-US"/>
            </a:p>
          </p:txBody>
        </p:sp>
        <p:sp>
          <p:nvSpPr>
            <p:cNvPr id="31" name="Freeform 32">
              <a:extLst>
                <a:ext uri="{FF2B5EF4-FFF2-40B4-BE49-F238E27FC236}">
                  <a16:creationId xmlns:a16="http://schemas.microsoft.com/office/drawing/2014/main" id="{7FB5752C-35E5-BB4E-2211-0B11E7D8E644}"/>
                </a:ext>
              </a:extLst>
            </p:cNvPr>
            <p:cNvSpPr/>
            <p:nvPr/>
          </p:nvSpPr>
          <p:spPr>
            <a:xfrm>
              <a:off x="3515563" y="922401"/>
              <a:ext cx="10287" cy="15773"/>
            </a:xfrm>
            <a:custGeom>
              <a:avLst/>
              <a:gdLst>
                <a:gd name="connsiteX0" fmla="*/ 0 w 10287"/>
                <a:gd name="connsiteY0" fmla="*/ 0 h 15773"/>
                <a:gd name="connsiteX1" fmla="*/ 10287 w 10287"/>
                <a:gd name="connsiteY1" fmla="*/ 15773 h 15773"/>
                <a:gd name="connsiteX2" fmla="*/ 0 w 10287"/>
                <a:gd name="connsiteY2" fmla="*/ 0 h 15773"/>
              </a:gdLst>
              <a:ahLst/>
              <a:cxnLst>
                <a:cxn ang="0">
                  <a:pos x="connsiteX0" y="connsiteY0"/>
                </a:cxn>
                <a:cxn ang="0">
                  <a:pos x="connsiteX1" y="connsiteY1"/>
                </a:cxn>
                <a:cxn ang="0">
                  <a:pos x="connsiteX2" y="connsiteY2"/>
                </a:cxn>
              </a:cxnLst>
              <a:rect l="l" t="t" r="r" b="b"/>
              <a:pathLst>
                <a:path w="10287" h="15773">
                  <a:moveTo>
                    <a:pt x="0" y="0"/>
                  </a:moveTo>
                  <a:cubicBezTo>
                    <a:pt x="3429" y="5258"/>
                    <a:pt x="6858" y="10516"/>
                    <a:pt x="10287" y="15773"/>
                  </a:cubicBezTo>
                  <a:cubicBezTo>
                    <a:pt x="6858" y="10516"/>
                    <a:pt x="3429" y="5258"/>
                    <a:pt x="0" y="0"/>
                  </a:cubicBezTo>
                  <a:close/>
                </a:path>
              </a:pathLst>
            </a:custGeom>
            <a:solidFill>
              <a:srgbClr val="FFFFFF"/>
            </a:solidFill>
            <a:ln w="2286" cap="flat">
              <a:noFill/>
              <a:prstDash val="solid"/>
              <a:miter/>
            </a:ln>
          </p:spPr>
          <p:txBody>
            <a:bodyPr rtlCol="0" anchor="ctr"/>
            <a:lstStyle/>
            <a:p>
              <a:endParaRPr lang="en-US"/>
            </a:p>
          </p:txBody>
        </p:sp>
        <p:sp>
          <p:nvSpPr>
            <p:cNvPr id="32" name="Freeform 33">
              <a:extLst>
                <a:ext uri="{FF2B5EF4-FFF2-40B4-BE49-F238E27FC236}">
                  <a16:creationId xmlns:a16="http://schemas.microsoft.com/office/drawing/2014/main" id="{FAF565A3-F8EA-0015-462D-027C0E830B94}"/>
                </a:ext>
              </a:extLst>
            </p:cNvPr>
            <p:cNvSpPr/>
            <p:nvPr/>
          </p:nvSpPr>
          <p:spPr>
            <a:xfrm>
              <a:off x="3471214" y="854506"/>
              <a:ext cx="5029" cy="7543"/>
            </a:xfrm>
            <a:custGeom>
              <a:avLst/>
              <a:gdLst>
                <a:gd name="connsiteX0" fmla="*/ 0 w 5029"/>
                <a:gd name="connsiteY0" fmla="*/ 0 h 7543"/>
                <a:gd name="connsiteX1" fmla="*/ 5029 w 5029"/>
                <a:gd name="connsiteY1" fmla="*/ 7544 h 7543"/>
                <a:gd name="connsiteX2" fmla="*/ 0 w 5029"/>
                <a:gd name="connsiteY2" fmla="*/ 0 h 7543"/>
              </a:gdLst>
              <a:ahLst/>
              <a:cxnLst>
                <a:cxn ang="0">
                  <a:pos x="connsiteX0" y="connsiteY0"/>
                </a:cxn>
                <a:cxn ang="0">
                  <a:pos x="connsiteX1" y="connsiteY1"/>
                </a:cxn>
                <a:cxn ang="0">
                  <a:pos x="connsiteX2" y="connsiteY2"/>
                </a:cxn>
              </a:cxnLst>
              <a:rect l="l" t="t" r="r" b="b"/>
              <a:pathLst>
                <a:path w="5029" h="7543">
                  <a:moveTo>
                    <a:pt x="0" y="0"/>
                  </a:moveTo>
                  <a:cubicBezTo>
                    <a:pt x="1600" y="2515"/>
                    <a:pt x="3200" y="5029"/>
                    <a:pt x="5029" y="7544"/>
                  </a:cubicBezTo>
                  <a:cubicBezTo>
                    <a:pt x="3200" y="5029"/>
                    <a:pt x="1600" y="2515"/>
                    <a:pt x="0" y="0"/>
                  </a:cubicBezTo>
                  <a:close/>
                </a:path>
              </a:pathLst>
            </a:custGeom>
            <a:solidFill>
              <a:srgbClr val="FFFFFF"/>
            </a:solidFill>
            <a:ln w="2286" cap="flat">
              <a:noFill/>
              <a:prstDash val="solid"/>
              <a:miter/>
            </a:ln>
          </p:spPr>
          <p:txBody>
            <a:bodyPr rtlCol="0" anchor="ctr"/>
            <a:lstStyle/>
            <a:p>
              <a:endParaRPr lang="en-US"/>
            </a:p>
          </p:txBody>
        </p:sp>
        <p:sp>
          <p:nvSpPr>
            <p:cNvPr id="33" name="Freeform 34">
              <a:extLst>
                <a:ext uri="{FF2B5EF4-FFF2-40B4-BE49-F238E27FC236}">
                  <a16:creationId xmlns:a16="http://schemas.microsoft.com/office/drawing/2014/main" id="{65CE96E9-7F42-9098-55F3-1E1F62B84D3A}"/>
                </a:ext>
              </a:extLst>
            </p:cNvPr>
            <p:cNvSpPr/>
            <p:nvPr/>
          </p:nvSpPr>
          <p:spPr>
            <a:xfrm>
              <a:off x="3510076" y="914171"/>
              <a:ext cx="4572" cy="6858"/>
            </a:xfrm>
            <a:custGeom>
              <a:avLst/>
              <a:gdLst>
                <a:gd name="connsiteX0" fmla="*/ 0 w 4572"/>
                <a:gd name="connsiteY0" fmla="*/ 0 h 6858"/>
                <a:gd name="connsiteX1" fmla="*/ 4572 w 4572"/>
                <a:gd name="connsiteY1" fmla="*/ 6858 h 6858"/>
                <a:gd name="connsiteX2" fmla="*/ 0 w 4572"/>
                <a:gd name="connsiteY2" fmla="*/ 0 h 6858"/>
              </a:gdLst>
              <a:ahLst/>
              <a:cxnLst>
                <a:cxn ang="0">
                  <a:pos x="connsiteX0" y="connsiteY0"/>
                </a:cxn>
                <a:cxn ang="0">
                  <a:pos x="connsiteX1" y="connsiteY1"/>
                </a:cxn>
                <a:cxn ang="0">
                  <a:pos x="connsiteX2" y="connsiteY2"/>
                </a:cxn>
              </a:cxnLst>
              <a:rect l="l" t="t" r="r" b="b"/>
              <a:pathLst>
                <a:path w="4572" h="6858">
                  <a:moveTo>
                    <a:pt x="0" y="0"/>
                  </a:moveTo>
                  <a:cubicBezTo>
                    <a:pt x="1600" y="2286"/>
                    <a:pt x="2972" y="4572"/>
                    <a:pt x="4572" y="6858"/>
                  </a:cubicBezTo>
                  <a:cubicBezTo>
                    <a:pt x="3200" y="4572"/>
                    <a:pt x="1600" y="2286"/>
                    <a:pt x="0" y="0"/>
                  </a:cubicBezTo>
                  <a:close/>
                </a:path>
              </a:pathLst>
            </a:custGeom>
            <a:solidFill>
              <a:srgbClr val="FFFFFF"/>
            </a:solidFill>
            <a:ln w="2286" cap="flat">
              <a:noFill/>
              <a:prstDash val="solid"/>
              <a:miter/>
            </a:ln>
          </p:spPr>
          <p:txBody>
            <a:bodyPr rtlCol="0" anchor="ctr"/>
            <a:lstStyle/>
            <a:p>
              <a:endParaRPr lang="en-US"/>
            </a:p>
          </p:txBody>
        </p:sp>
        <p:sp>
          <p:nvSpPr>
            <p:cNvPr id="34" name="Freeform 35">
              <a:extLst>
                <a:ext uri="{FF2B5EF4-FFF2-40B4-BE49-F238E27FC236}">
                  <a16:creationId xmlns:a16="http://schemas.microsoft.com/office/drawing/2014/main" id="{92D0370E-1171-86BF-C829-5359235B417D}"/>
                </a:ext>
              </a:extLst>
            </p:cNvPr>
            <p:cNvSpPr/>
            <p:nvPr/>
          </p:nvSpPr>
          <p:spPr>
            <a:xfrm>
              <a:off x="3504819" y="905713"/>
              <a:ext cx="4572" cy="7086"/>
            </a:xfrm>
            <a:custGeom>
              <a:avLst/>
              <a:gdLst>
                <a:gd name="connsiteX0" fmla="*/ 0 w 4572"/>
                <a:gd name="connsiteY0" fmla="*/ 0 h 7086"/>
                <a:gd name="connsiteX1" fmla="*/ 4572 w 4572"/>
                <a:gd name="connsiteY1" fmla="*/ 7087 h 7086"/>
                <a:gd name="connsiteX2" fmla="*/ 0 w 4572"/>
                <a:gd name="connsiteY2" fmla="*/ 0 h 7086"/>
              </a:gdLst>
              <a:ahLst/>
              <a:cxnLst>
                <a:cxn ang="0">
                  <a:pos x="connsiteX0" y="connsiteY0"/>
                </a:cxn>
                <a:cxn ang="0">
                  <a:pos x="connsiteX1" y="connsiteY1"/>
                </a:cxn>
                <a:cxn ang="0">
                  <a:pos x="connsiteX2" y="connsiteY2"/>
                </a:cxn>
              </a:cxnLst>
              <a:rect l="l" t="t" r="r" b="b"/>
              <a:pathLst>
                <a:path w="4572" h="7086">
                  <a:moveTo>
                    <a:pt x="0" y="0"/>
                  </a:moveTo>
                  <a:cubicBezTo>
                    <a:pt x="1600" y="2286"/>
                    <a:pt x="2972" y="4801"/>
                    <a:pt x="4572" y="7087"/>
                  </a:cubicBezTo>
                  <a:cubicBezTo>
                    <a:pt x="2972" y="4801"/>
                    <a:pt x="1372" y="2515"/>
                    <a:pt x="0" y="0"/>
                  </a:cubicBezTo>
                  <a:close/>
                </a:path>
              </a:pathLst>
            </a:custGeom>
            <a:solidFill>
              <a:srgbClr val="FFFFFF"/>
            </a:solidFill>
            <a:ln w="2286" cap="flat">
              <a:noFill/>
              <a:prstDash val="solid"/>
              <a:miter/>
            </a:ln>
          </p:spPr>
          <p:txBody>
            <a:bodyPr rtlCol="0" anchor="ctr"/>
            <a:lstStyle/>
            <a:p>
              <a:endParaRPr lang="en-US"/>
            </a:p>
          </p:txBody>
        </p:sp>
        <p:sp>
          <p:nvSpPr>
            <p:cNvPr id="35" name="Freeform 36">
              <a:extLst>
                <a:ext uri="{FF2B5EF4-FFF2-40B4-BE49-F238E27FC236}">
                  <a16:creationId xmlns:a16="http://schemas.microsoft.com/office/drawing/2014/main" id="{DDAB2757-3EAC-4680-5A0F-745D5F2DC6ED}"/>
                </a:ext>
              </a:extLst>
            </p:cNvPr>
            <p:cNvSpPr/>
            <p:nvPr/>
          </p:nvSpPr>
          <p:spPr>
            <a:xfrm>
              <a:off x="3499104" y="897255"/>
              <a:ext cx="4800" cy="7315"/>
            </a:xfrm>
            <a:custGeom>
              <a:avLst/>
              <a:gdLst>
                <a:gd name="connsiteX0" fmla="*/ 0 w 4800"/>
                <a:gd name="connsiteY0" fmla="*/ 0 h 7315"/>
                <a:gd name="connsiteX1" fmla="*/ 4801 w 4800"/>
                <a:gd name="connsiteY1" fmla="*/ 7315 h 7315"/>
                <a:gd name="connsiteX2" fmla="*/ 0 w 4800"/>
                <a:gd name="connsiteY2" fmla="*/ 0 h 7315"/>
              </a:gdLst>
              <a:ahLst/>
              <a:cxnLst>
                <a:cxn ang="0">
                  <a:pos x="connsiteX0" y="connsiteY0"/>
                </a:cxn>
                <a:cxn ang="0">
                  <a:pos x="connsiteX1" y="connsiteY1"/>
                </a:cxn>
                <a:cxn ang="0">
                  <a:pos x="connsiteX2" y="connsiteY2"/>
                </a:cxn>
              </a:cxnLst>
              <a:rect l="l" t="t" r="r" b="b"/>
              <a:pathLst>
                <a:path w="4800" h="7315">
                  <a:moveTo>
                    <a:pt x="0" y="0"/>
                  </a:moveTo>
                  <a:cubicBezTo>
                    <a:pt x="1600" y="2515"/>
                    <a:pt x="3200" y="4801"/>
                    <a:pt x="4801" y="7315"/>
                  </a:cubicBezTo>
                  <a:cubicBezTo>
                    <a:pt x="3200" y="4801"/>
                    <a:pt x="1600" y="2286"/>
                    <a:pt x="0" y="0"/>
                  </a:cubicBezTo>
                  <a:close/>
                </a:path>
              </a:pathLst>
            </a:custGeom>
            <a:solidFill>
              <a:srgbClr val="FFFFFF"/>
            </a:solidFill>
            <a:ln w="2286" cap="flat">
              <a:noFill/>
              <a:prstDash val="solid"/>
              <a:miter/>
            </a:ln>
          </p:spPr>
          <p:txBody>
            <a:bodyPr rtlCol="0" anchor="ctr"/>
            <a:lstStyle/>
            <a:p>
              <a:endParaRPr lang="en-US"/>
            </a:p>
          </p:txBody>
        </p:sp>
        <p:sp>
          <p:nvSpPr>
            <p:cNvPr id="36" name="Freeform 37">
              <a:extLst>
                <a:ext uri="{FF2B5EF4-FFF2-40B4-BE49-F238E27FC236}">
                  <a16:creationId xmlns:a16="http://schemas.microsoft.com/office/drawing/2014/main" id="{78BE24A1-3AFC-76C7-F9B8-FA83E1EAE3BF}"/>
                </a:ext>
              </a:extLst>
            </p:cNvPr>
            <p:cNvSpPr/>
            <p:nvPr/>
          </p:nvSpPr>
          <p:spPr>
            <a:xfrm>
              <a:off x="3606317" y="1062990"/>
              <a:ext cx="1600" cy="2514"/>
            </a:xfrm>
            <a:custGeom>
              <a:avLst/>
              <a:gdLst>
                <a:gd name="connsiteX0" fmla="*/ 0 w 1600"/>
                <a:gd name="connsiteY0" fmla="*/ 0 h 2514"/>
                <a:gd name="connsiteX1" fmla="*/ 1600 w 1600"/>
                <a:gd name="connsiteY1" fmla="*/ 2515 h 2514"/>
                <a:gd name="connsiteX2" fmla="*/ 0 w 1600"/>
                <a:gd name="connsiteY2" fmla="*/ 0 h 2514"/>
              </a:gdLst>
              <a:ahLst/>
              <a:cxnLst>
                <a:cxn ang="0">
                  <a:pos x="connsiteX0" y="connsiteY0"/>
                </a:cxn>
                <a:cxn ang="0">
                  <a:pos x="connsiteX1" y="connsiteY1"/>
                </a:cxn>
                <a:cxn ang="0">
                  <a:pos x="connsiteX2" y="connsiteY2"/>
                </a:cxn>
              </a:cxnLst>
              <a:rect l="l" t="t" r="r" b="b"/>
              <a:pathLst>
                <a:path w="1600" h="2514">
                  <a:moveTo>
                    <a:pt x="0" y="0"/>
                  </a:moveTo>
                  <a:cubicBezTo>
                    <a:pt x="457" y="914"/>
                    <a:pt x="1143" y="1600"/>
                    <a:pt x="1600" y="2515"/>
                  </a:cubicBezTo>
                  <a:cubicBezTo>
                    <a:pt x="1143" y="1600"/>
                    <a:pt x="686" y="914"/>
                    <a:pt x="0" y="0"/>
                  </a:cubicBezTo>
                  <a:close/>
                </a:path>
              </a:pathLst>
            </a:custGeom>
            <a:solidFill>
              <a:srgbClr val="FFFFFF"/>
            </a:solidFill>
            <a:ln w="2286" cap="flat">
              <a:noFill/>
              <a:prstDash val="solid"/>
              <a:miter/>
            </a:ln>
          </p:spPr>
          <p:txBody>
            <a:bodyPr rtlCol="0" anchor="ctr"/>
            <a:lstStyle/>
            <a:p>
              <a:endParaRPr lang="en-US"/>
            </a:p>
          </p:txBody>
        </p:sp>
        <p:sp>
          <p:nvSpPr>
            <p:cNvPr id="37" name="Freeform 38">
              <a:extLst>
                <a:ext uri="{FF2B5EF4-FFF2-40B4-BE49-F238E27FC236}">
                  <a16:creationId xmlns:a16="http://schemas.microsoft.com/office/drawing/2014/main" id="{92183148-E2E0-EAED-C881-78B4F2B37FC4}"/>
                </a:ext>
              </a:extLst>
            </p:cNvPr>
            <p:cNvSpPr/>
            <p:nvPr/>
          </p:nvSpPr>
          <p:spPr>
            <a:xfrm>
              <a:off x="3604717" y="1060246"/>
              <a:ext cx="1143" cy="2057"/>
            </a:xfrm>
            <a:custGeom>
              <a:avLst/>
              <a:gdLst>
                <a:gd name="connsiteX0" fmla="*/ 0 w 1143"/>
                <a:gd name="connsiteY0" fmla="*/ 0 h 2057"/>
                <a:gd name="connsiteX1" fmla="*/ 1143 w 1143"/>
                <a:gd name="connsiteY1" fmla="*/ 2057 h 2057"/>
                <a:gd name="connsiteX2" fmla="*/ 0 w 1143"/>
                <a:gd name="connsiteY2" fmla="*/ 0 h 2057"/>
              </a:gdLst>
              <a:ahLst/>
              <a:cxnLst>
                <a:cxn ang="0">
                  <a:pos x="connsiteX0" y="connsiteY0"/>
                </a:cxn>
                <a:cxn ang="0">
                  <a:pos x="connsiteX1" y="connsiteY1"/>
                </a:cxn>
                <a:cxn ang="0">
                  <a:pos x="connsiteX2" y="connsiteY2"/>
                </a:cxn>
              </a:cxnLst>
              <a:rect l="l" t="t" r="r" b="b"/>
              <a:pathLst>
                <a:path w="1143" h="2057">
                  <a:moveTo>
                    <a:pt x="0" y="0"/>
                  </a:moveTo>
                  <a:cubicBezTo>
                    <a:pt x="457" y="686"/>
                    <a:pt x="914" y="1372"/>
                    <a:pt x="1143" y="2057"/>
                  </a:cubicBezTo>
                  <a:cubicBezTo>
                    <a:pt x="686" y="1143"/>
                    <a:pt x="229" y="457"/>
                    <a:pt x="0" y="0"/>
                  </a:cubicBezTo>
                  <a:close/>
                </a:path>
              </a:pathLst>
            </a:custGeom>
            <a:solidFill>
              <a:srgbClr val="FFFFFF"/>
            </a:solidFill>
            <a:ln w="2286" cap="flat">
              <a:noFill/>
              <a:prstDash val="solid"/>
              <a:miter/>
            </a:ln>
          </p:spPr>
          <p:txBody>
            <a:bodyPr rtlCol="0" anchor="ctr"/>
            <a:lstStyle/>
            <a:p>
              <a:endParaRPr lang="en-US"/>
            </a:p>
          </p:txBody>
        </p:sp>
        <p:sp>
          <p:nvSpPr>
            <p:cNvPr id="38" name="Freeform 39">
              <a:extLst>
                <a:ext uri="{FF2B5EF4-FFF2-40B4-BE49-F238E27FC236}">
                  <a16:creationId xmlns:a16="http://schemas.microsoft.com/office/drawing/2014/main" id="{3AE223A5-24F8-DC42-9808-D15D625076E5}"/>
                </a:ext>
              </a:extLst>
            </p:cNvPr>
            <p:cNvSpPr/>
            <p:nvPr/>
          </p:nvSpPr>
          <p:spPr>
            <a:xfrm>
              <a:off x="3602659" y="1056817"/>
              <a:ext cx="1371" cy="2057"/>
            </a:xfrm>
            <a:custGeom>
              <a:avLst/>
              <a:gdLst>
                <a:gd name="connsiteX0" fmla="*/ 0 w 1371"/>
                <a:gd name="connsiteY0" fmla="*/ 0 h 2057"/>
                <a:gd name="connsiteX1" fmla="*/ 1372 w 1371"/>
                <a:gd name="connsiteY1" fmla="*/ 2057 h 2057"/>
                <a:gd name="connsiteX2" fmla="*/ 0 w 1371"/>
                <a:gd name="connsiteY2" fmla="*/ 0 h 2057"/>
              </a:gdLst>
              <a:ahLst/>
              <a:cxnLst>
                <a:cxn ang="0">
                  <a:pos x="connsiteX0" y="connsiteY0"/>
                </a:cxn>
                <a:cxn ang="0">
                  <a:pos x="connsiteX1" y="connsiteY1"/>
                </a:cxn>
                <a:cxn ang="0">
                  <a:pos x="connsiteX2" y="connsiteY2"/>
                </a:cxn>
              </a:cxnLst>
              <a:rect l="l" t="t" r="r" b="b"/>
              <a:pathLst>
                <a:path w="1371" h="2057">
                  <a:moveTo>
                    <a:pt x="0" y="0"/>
                  </a:moveTo>
                  <a:cubicBezTo>
                    <a:pt x="457" y="686"/>
                    <a:pt x="914" y="1372"/>
                    <a:pt x="1372" y="2057"/>
                  </a:cubicBezTo>
                  <a:cubicBezTo>
                    <a:pt x="914" y="1372"/>
                    <a:pt x="457" y="686"/>
                    <a:pt x="0" y="0"/>
                  </a:cubicBezTo>
                  <a:close/>
                </a:path>
              </a:pathLst>
            </a:custGeom>
            <a:solidFill>
              <a:srgbClr val="FFFFFF"/>
            </a:solidFill>
            <a:ln w="2286" cap="flat">
              <a:noFill/>
              <a:prstDash val="solid"/>
              <a:miter/>
            </a:ln>
          </p:spPr>
          <p:txBody>
            <a:bodyPr rtlCol="0" anchor="ctr"/>
            <a:lstStyle/>
            <a:p>
              <a:endParaRPr lang="en-US"/>
            </a:p>
          </p:txBody>
        </p:sp>
        <p:sp>
          <p:nvSpPr>
            <p:cNvPr id="39" name="Freeform 40">
              <a:extLst>
                <a:ext uri="{FF2B5EF4-FFF2-40B4-BE49-F238E27FC236}">
                  <a16:creationId xmlns:a16="http://schemas.microsoft.com/office/drawing/2014/main" id="{8D1A6804-F8FD-8CB3-7E51-DB5EFD3F84CF}"/>
                </a:ext>
              </a:extLst>
            </p:cNvPr>
            <p:cNvSpPr/>
            <p:nvPr/>
          </p:nvSpPr>
          <p:spPr>
            <a:xfrm>
              <a:off x="3507105" y="1040130"/>
              <a:ext cx="7086" cy="13030"/>
            </a:xfrm>
            <a:custGeom>
              <a:avLst/>
              <a:gdLst>
                <a:gd name="connsiteX0" fmla="*/ 7087 w 7086"/>
                <a:gd name="connsiteY0" fmla="*/ 13030 h 13030"/>
                <a:gd name="connsiteX1" fmla="*/ 0 w 7086"/>
                <a:gd name="connsiteY1" fmla="*/ 0 h 13030"/>
                <a:gd name="connsiteX2" fmla="*/ 7087 w 7086"/>
                <a:gd name="connsiteY2" fmla="*/ 13030 h 13030"/>
              </a:gdLst>
              <a:ahLst/>
              <a:cxnLst>
                <a:cxn ang="0">
                  <a:pos x="connsiteX0" y="connsiteY0"/>
                </a:cxn>
                <a:cxn ang="0">
                  <a:pos x="connsiteX1" y="connsiteY1"/>
                </a:cxn>
                <a:cxn ang="0">
                  <a:pos x="connsiteX2" y="connsiteY2"/>
                </a:cxn>
              </a:cxnLst>
              <a:rect l="l" t="t" r="r" b="b"/>
              <a:pathLst>
                <a:path w="7086" h="13030">
                  <a:moveTo>
                    <a:pt x="7087" y="13030"/>
                  </a:moveTo>
                  <a:cubicBezTo>
                    <a:pt x="4572" y="8687"/>
                    <a:pt x="2286" y="4343"/>
                    <a:pt x="0" y="0"/>
                  </a:cubicBezTo>
                  <a:cubicBezTo>
                    <a:pt x="2286" y="4343"/>
                    <a:pt x="4572" y="8687"/>
                    <a:pt x="7087" y="13030"/>
                  </a:cubicBezTo>
                  <a:close/>
                </a:path>
              </a:pathLst>
            </a:custGeom>
            <a:solidFill>
              <a:srgbClr val="FFFFFF"/>
            </a:solidFill>
            <a:ln w="2286" cap="flat">
              <a:noFill/>
              <a:prstDash val="solid"/>
              <a:miter/>
            </a:ln>
          </p:spPr>
          <p:txBody>
            <a:bodyPr rtlCol="0" anchor="ctr"/>
            <a:lstStyle/>
            <a:p>
              <a:endParaRPr lang="en-US"/>
            </a:p>
          </p:txBody>
        </p:sp>
        <p:sp>
          <p:nvSpPr>
            <p:cNvPr id="40" name="Freeform 41">
              <a:extLst>
                <a:ext uri="{FF2B5EF4-FFF2-40B4-BE49-F238E27FC236}">
                  <a16:creationId xmlns:a16="http://schemas.microsoft.com/office/drawing/2014/main" id="{65B96BE2-7E8D-021F-A265-791126F760AB}"/>
                </a:ext>
              </a:extLst>
            </p:cNvPr>
            <p:cNvSpPr/>
            <p:nvPr/>
          </p:nvSpPr>
          <p:spPr>
            <a:xfrm>
              <a:off x="3600373" y="1053160"/>
              <a:ext cx="1371" cy="2286"/>
            </a:xfrm>
            <a:custGeom>
              <a:avLst/>
              <a:gdLst>
                <a:gd name="connsiteX0" fmla="*/ 0 w 1371"/>
                <a:gd name="connsiteY0" fmla="*/ 0 h 2286"/>
                <a:gd name="connsiteX1" fmla="*/ 1372 w 1371"/>
                <a:gd name="connsiteY1" fmla="*/ 2286 h 2286"/>
                <a:gd name="connsiteX2" fmla="*/ 0 w 1371"/>
                <a:gd name="connsiteY2" fmla="*/ 0 h 2286"/>
              </a:gdLst>
              <a:ahLst/>
              <a:cxnLst>
                <a:cxn ang="0">
                  <a:pos x="connsiteX0" y="connsiteY0"/>
                </a:cxn>
                <a:cxn ang="0">
                  <a:pos x="connsiteX1" y="connsiteY1"/>
                </a:cxn>
                <a:cxn ang="0">
                  <a:pos x="connsiteX2" y="connsiteY2"/>
                </a:cxn>
              </a:cxnLst>
              <a:rect l="l" t="t" r="r" b="b"/>
              <a:pathLst>
                <a:path w="1371" h="2286">
                  <a:moveTo>
                    <a:pt x="0" y="0"/>
                  </a:moveTo>
                  <a:cubicBezTo>
                    <a:pt x="457" y="686"/>
                    <a:pt x="914" y="1600"/>
                    <a:pt x="1372" y="2286"/>
                  </a:cubicBezTo>
                  <a:cubicBezTo>
                    <a:pt x="914" y="1600"/>
                    <a:pt x="457" y="914"/>
                    <a:pt x="0" y="0"/>
                  </a:cubicBezTo>
                  <a:close/>
                </a:path>
              </a:pathLst>
            </a:custGeom>
            <a:solidFill>
              <a:srgbClr val="FFFFFF"/>
            </a:solidFill>
            <a:ln w="2286" cap="flat">
              <a:noFill/>
              <a:prstDash val="solid"/>
              <a:miter/>
            </a:ln>
          </p:spPr>
          <p:txBody>
            <a:bodyPr rtlCol="0" anchor="ctr"/>
            <a:lstStyle/>
            <a:p>
              <a:endParaRPr lang="en-US"/>
            </a:p>
          </p:txBody>
        </p:sp>
        <p:sp>
          <p:nvSpPr>
            <p:cNvPr id="41" name="Freeform 42">
              <a:extLst>
                <a:ext uri="{FF2B5EF4-FFF2-40B4-BE49-F238E27FC236}">
                  <a16:creationId xmlns:a16="http://schemas.microsoft.com/office/drawing/2014/main" id="{5CB9D4D3-2140-05D7-ACE1-421BED75946A}"/>
                </a:ext>
              </a:extLst>
            </p:cNvPr>
            <p:cNvSpPr/>
            <p:nvPr/>
          </p:nvSpPr>
          <p:spPr>
            <a:xfrm>
              <a:off x="3567226" y="1001725"/>
              <a:ext cx="2971" cy="4572"/>
            </a:xfrm>
            <a:custGeom>
              <a:avLst/>
              <a:gdLst>
                <a:gd name="connsiteX0" fmla="*/ 0 w 2971"/>
                <a:gd name="connsiteY0" fmla="*/ 0 h 4572"/>
                <a:gd name="connsiteX1" fmla="*/ 2972 w 2971"/>
                <a:gd name="connsiteY1" fmla="*/ 4572 h 4572"/>
                <a:gd name="connsiteX2" fmla="*/ 0 w 2971"/>
                <a:gd name="connsiteY2" fmla="*/ 0 h 4572"/>
              </a:gdLst>
              <a:ahLst/>
              <a:cxnLst>
                <a:cxn ang="0">
                  <a:pos x="connsiteX0" y="connsiteY0"/>
                </a:cxn>
                <a:cxn ang="0">
                  <a:pos x="connsiteX1" y="connsiteY1"/>
                </a:cxn>
                <a:cxn ang="0">
                  <a:pos x="connsiteX2" y="connsiteY2"/>
                </a:cxn>
              </a:cxnLst>
              <a:rect l="l" t="t" r="r" b="b"/>
              <a:pathLst>
                <a:path w="2971" h="4572">
                  <a:moveTo>
                    <a:pt x="0" y="0"/>
                  </a:moveTo>
                  <a:cubicBezTo>
                    <a:pt x="914" y="1600"/>
                    <a:pt x="2057" y="2972"/>
                    <a:pt x="2972" y="4572"/>
                  </a:cubicBezTo>
                  <a:cubicBezTo>
                    <a:pt x="1829" y="2972"/>
                    <a:pt x="914" y="1372"/>
                    <a:pt x="0" y="0"/>
                  </a:cubicBezTo>
                  <a:close/>
                </a:path>
              </a:pathLst>
            </a:custGeom>
            <a:solidFill>
              <a:srgbClr val="FFFFFF"/>
            </a:solidFill>
            <a:ln w="2286" cap="flat">
              <a:noFill/>
              <a:prstDash val="solid"/>
              <a:miter/>
            </a:ln>
          </p:spPr>
          <p:txBody>
            <a:bodyPr rtlCol="0" anchor="ctr"/>
            <a:lstStyle/>
            <a:p>
              <a:endParaRPr lang="en-US"/>
            </a:p>
          </p:txBody>
        </p:sp>
        <p:sp>
          <p:nvSpPr>
            <p:cNvPr id="42" name="Freeform 43">
              <a:extLst>
                <a:ext uri="{FF2B5EF4-FFF2-40B4-BE49-F238E27FC236}">
                  <a16:creationId xmlns:a16="http://schemas.microsoft.com/office/drawing/2014/main" id="{5F2E38B8-0F9A-9C6F-74BD-9544496311FD}"/>
                </a:ext>
              </a:extLst>
            </p:cNvPr>
            <p:cNvSpPr/>
            <p:nvPr/>
          </p:nvSpPr>
          <p:spPr>
            <a:xfrm>
              <a:off x="3515106" y="1054989"/>
              <a:ext cx="7772" cy="13944"/>
            </a:xfrm>
            <a:custGeom>
              <a:avLst/>
              <a:gdLst>
                <a:gd name="connsiteX0" fmla="*/ 7772 w 7772"/>
                <a:gd name="connsiteY0" fmla="*/ 13945 h 13944"/>
                <a:gd name="connsiteX1" fmla="*/ 0 w 7772"/>
                <a:gd name="connsiteY1" fmla="*/ 0 h 13944"/>
                <a:gd name="connsiteX2" fmla="*/ 7772 w 7772"/>
                <a:gd name="connsiteY2" fmla="*/ 13945 h 13944"/>
              </a:gdLst>
              <a:ahLst/>
              <a:cxnLst>
                <a:cxn ang="0">
                  <a:pos x="connsiteX0" y="connsiteY0"/>
                </a:cxn>
                <a:cxn ang="0">
                  <a:pos x="connsiteX1" y="connsiteY1"/>
                </a:cxn>
                <a:cxn ang="0">
                  <a:pos x="connsiteX2" y="connsiteY2"/>
                </a:cxn>
              </a:cxnLst>
              <a:rect l="l" t="t" r="r" b="b"/>
              <a:pathLst>
                <a:path w="7772" h="13944">
                  <a:moveTo>
                    <a:pt x="7772" y="13945"/>
                  </a:moveTo>
                  <a:cubicBezTo>
                    <a:pt x="5258" y="9373"/>
                    <a:pt x="2515" y="4572"/>
                    <a:pt x="0" y="0"/>
                  </a:cubicBezTo>
                  <a:cubicBezTo>
                    <a:pt x="2743" y="4801"/>
                    <a:pt x="5258" y="9373"/>
                    <a:pt x="7772" y="13945"/>
                  </a:cubicBezTo>
                  <a:close/>
                </a:path>
              </a:pathLst>
            </a:custGeom>
            <a:solidFill>
              <a:srgbClr val="FFFFFF"/>
            </a:solidFill>
            <a:ln w="2286" cap="flat">
              <a:noFill/>
              <a:prstDash val="solid"/>
              <a:miter/>
            </a:ln>
          </p:spPr>
          <p:txBody>
            <a:bodyPr rtlCol="0" anchor="ctr"/>
            <a:lstStyle/>
            <a:p>
              <a:endParaRPr lang="en-US"/>
            </a:p>
          </p:txBody>
        </p:sp>
        <p:sp>
          <p:nvSpPr>
            <p:cNvPr id="43" name="Freeform 44">
              <a:extLst>
                <a:ext uri="{FF2B5EF4-FFF2-40B4-BE49-F238E27FC236}">
                  <a16:creationId xmlns:a16="http://schemas.microsoft.com/office/drawing/2014/main" id="{C3ADAE89-CF82-B7A7-4885-D52CB74DD773}"/>
                </a:ext>
              </a:extLst>
            </p:cNvPr>
            <p:cNvSpPr/>
            <p:nvPr/>
          </p:nvSpPr>
          <p:spPr>
            <a:xfrm>
              <a:off x="3597402" y="1048816"/>
              <a:ext cx="1828" cy="2971"/>
            </a:xfrm>
            <a:custGeom>
              <a:avLst/>
              <a:gdLst>
                <a:gd name="connsiteX0" fmla="*/ 0 w 1828"/>
                <a:gd name="connsiteY0" fmla="*/ 0 h 2971"/>
                <a:gd name="connsiteX1" fmla="*/ 1829 w 1828"/>
                <a:gd name="connsiteY1" fmla="*/ 2972 h 2971"/>
                <a:gd name="connsiteX2" fmla="*/ 0 w 1828"/>
                <a:gd name="connsiteY2" fmla="*/ 0 h 2971"/>
              </a:gdLst>
              <a:ahLst/>
              <a:cxnLst>
                <a:cxn ang="0">
                  <a:pos x="connsiteX0" y="connsiteY0"/>
                </a:cxn>
                <a:cxn ang="0">
                  <a:pos x="connsiteX1" y="connsiteY1"/>
                </a:cxn>
                <a:cxn ang="0">
                  <a:pos x="connsiteX2" y="connsiteY2"/>
                </a:cxn>
              </a:cxnLst>
              <a:rect l="l" t="t" r="r" b="b"/>
              <a:pathLst>
                <a:path w="1828" h="2971">
                  <a:moveTo>
                    <a:pt x="0" y="0"/>
                  </a:moveTo>
                  <a:cubicBezTo>
                    <a:pt x="686" y="914"/>
                    <a:pt x="1372" y="2057"/>
                    <a:pt x="1829" y="2972"/>
                  </a:cubicBezTo>
                  <a:cubicBezTo>
                    <a:pt x="1372" y="2057"/>
                    <a:pt x="686" y="914"/>
                    <a:pt x="0" y="0"/>
                  </a:cubicBezTo>
                  <a:close/>
                </a:path>
              </a:pathLst>
            </a:custGeom>
            <a:solidFill>
              <a:srgbClr val="FFFFFF"/>
            </a:solidFill>
            <a:ln w="2286" cap="flat">
              <a:noFill/>
              <a:prstDash val="solid"/>
              <a:miter/>
            </a:ln>
          </p:spPr>
          <p:txBody>
            <a:bodyPr rtlCol="0" anchor="ctr"/>
            <a:lstStyle/>
            <a:p>
              <a:endParaRPr lang="en-US"/>
            </a:p>
          </p:txBody>
        </p:sp>
        <p:sp>
          <p:nvSpPr>
            <p:cNvPr id="44" name="Freeform 45">
              <a:extLst>
                <a:ext uri="{FF2B5EF4-FFF2-40B4-BE49-F238E27FC236}">
                  <a16:creationId xmlns:a16="http://schemas.microsoft.com/office/drawing/2014/main" id="{E1FD966E-7679-DDB2-F8E2-7F4A91D5AFE4}"/>
                </a:ext>
              </a:extLst>
            </p:cNvPr>
            <p:cNvSpPr/>
            <p:nvPr/>
          </p:nvSpPr>
          <p:spPr>
            <a:xfrm>
              <a:off x="3571570" y="1008354"/>
              <a:ext cx="7772" cy="12115"/>
            </a:xfrm>
            <a:custGeom>
              <a:avLst/>
              <a:gdLst>
                <a:gd name="connsiteX0" fmla="*/ 0 w 7772"/>
                <a:gd name="connsiteY0" fmla="*/ 0 h 12115"/>
                <a:gd name="connsiteX1" fmla="*/ 7772 w 7772"/>
                <a:gd name="connsiteY1" fmla="*/ 12116 h 12115"/>
                <a:gd name="connsiteX2" fmla="*/ 0 w 7772"/>
                <a:gd name="connsiteY2" fmla="*/ 0 h 12115"/>
              </a:gdLst>
              <a:ahLst/>
              <a:cxnLst>
                <a:cxn ang="0">
                  <a:pos x="connsiteX0" y="connsiteY0"/>
                </a:cxn>
                <a:cxn ang="0">
                  <a:pos x="connsiteX1" y="connsiteY1"/>
                </a:cxn>
                <a:cxn ang="0">
                  <a:pos x="connsiteX2" y="connsiteY2"/>
                </a:cxn>
              </a:cxnLst>
              <a:rect l="l" t="t" r="r" b="b"/>
              <a:pathLst>
                <a:path w="7772" h="12115">
                  <a:moveTo>
                    <a:pt x="0" y="0"/>
                  </a:moveTo>
                  <a:cubicBezTo>
                    <a:pt x="2743" y="4115"/>
                    <a:pt x="5258" y="8230"/>
                    <a:pt x="7772" y="12116"/>
                  </a:cubicBezTo>
                  <a:cubicBezTo>
                    <a:pt x="5258" y="8230"/>
                    <a:pt x="2515" y="4115"/>
                    <a:pt x="0" y="0"/>
                  </a:cubicBezTo>
                  <a:close/>
                </a:path>
              </a:pathLst>
            </a:custGeom>
            <a:solidFill>
              <a:srgbClr val="FFFFFF"/>
            </a:solidFill>
            <a:ln w="2286" cap="flat">
              <a:noFill/>
              <a:prstDash val="solid"/>
              <a:miter/>
            </a:ln>
          </p:spPr>
          <p:txBody>
            <a:bodyPr rtlCol="0" anchor="ctr"/>
            <a:lstStyle/>
            <a:p>
              <a:endParaRPr lang="en-US"/>
            </a:p>
          </p:txBody>
        </p:sp>
        <p:sp>
          <p:nvSpPr>
            <p:cNvPr id="45" name="Freeform 46">
              <a:extLst>
                <a:ext uri="{FF2B5EF4-FFF2-40B4-BE49-F238E27FC236}">
                  <a16:creationId xmlns:a16="http://schemas.microsoft.com/office/drawing/2014/main" id="{2EF816D2-61C2-0462-2A88-4169D2DE8496}"/>
                </a:ext>
              </a:extLst>
            </p:cNvPr>
            <p:cNvSpPr/>
            <p:nvPr/>
          </p:nvSpPr>
          <p:spPr>
            <a:xfrm>
              <a:off x="3584371" y="1028242"/>
              <a:ext cx="2057" cy="3200"/>
            </a:xfrm>
            <a:custGeom>
              <a:avLst/>
              <a:gdLst>
                <a:gd name="connsiteX0" fmla="*/ 0 w 2057"/>
                <a:gd name="connsiteY0" fmla="*/ 0 h 3200"/>
                <a:gd name="connsiteX1" fmla="*/ 2057 w 2057"/>
                <a:gd name="connsiteY1" fmla="*/ 3200 h 3200"/>
                <a:gd name="connsiteX2" fmla="*/ 0 w 2057"/>
                <a:gd name="connsiteY2" fmla="*/ 0 h 3200"/>
              </a:gdLst>
              <a:ahLst/>
              <a:cxnLst>
                <a:cxn ang="0">
                  <a:pos x="connsiteX0" y="connsiteY0"/>
                </a:cxn>
                <a:cxn ang="0">
                  <a:pos x="connsiteX1" y="connsiteY1"/>
                </a:cxn>
                <a:cxn ang="0">
                  <a:pos x="connsiteX2" y="connsiteY2"/>
                </a:cxn>
              </a:cxnLst>
              <a:rect l="l" t="t" r="r" b="b"/>
              <a:pathLst>
                <a:path w="2057" h="3200">
                  <a:moveTo>
                    <a:pt x="0" y="0"/>
                  </a:moveTo>
                  <a:cubicBezTo>
                    <a:pt x="686" y="1143"/>
                    <a:pt x="1372" y="2057"/>
                    <a:pt x="2057" y="3200"/>
                  </a:cubicBezTo>
                  <a:cubicBezTo>
                    <a:pt x="1372" y="2057"/>
                    <a:pt x="686" y="1143"/>
                    <a:pt x="0" y="0"/>
                  </a:cubicBezTo>
                  <a:close/>
                </a:path>
              </a:pathLst>
            </a:custGeom>
            <a:solidFill>
              <a:srgbClr val="FFFFFF"/>
            </a:solidFill>
            <a:ln w="2286" cap="flat">
              <a:noFill/>
              <a:prstDash val="solid"/>
              <a:miter/>
            </a:ln>
          </p:spPr>
          <p:txBody>
            <a:bodyPr rtlCol="0" anchor="ctr"/>
            <a:lstStyle/>
            <a:p>
              <a:endParaRPr lang="en-US"/>
            </a:p>
          </p:txBody>
        </p:sp>
        <p:sp>
          <p:nvSpPr>
            <p:cNvPr id="46" name="Freeform 47">
              <a:extLst>
                <a:ext uri="{FF2B5EF4-FFF2-40B4-BE49-F238E27FC236}">
                  <a16:creationId xmlns:a16="http://schemas.microsoft.com/office/drawing/2014/main" id="{E929C664-8DE8-2036-9EF2-9313B0E9C35C}"/>
                </a:ext>
              </a:extLst>
            </p:cNvPr>
            <p:cNvSpPr/>
            <p:nvPr/>
          </p:nvSpPr>
          <p:spPr>
            <a:xfrm>
              <a:off x="3580257" y="1022070"/>
              <a:ext cx="2514" cy="4114"/>
            </a:xfrm>
            <a:custGeom>
              <a:avLst/>
              <a:gdLst>
                <a:gd name="connsiteX0" fmla="*/ 0 w 2514"/>
                <a:gd name="connsiteY0" fmla="*/ 0 h 4114"/>
                <a:gd name="connsiteX1" fmla="*/ 2515 w 2514"/>
                <a:gd name="connsiteY1" fmla="*/ 4115 h 4114"/>
                <a:gd name="connsiteX2" fmla="*/ 0 w 2514"/>
                <a:gd name="connsiteY2" fmla="*/ 0 h 4114"/>
              </a:gdLst>
              <a:ahLst/>
              <a:cxnLst>
                <a:cxn ang="0">
                  <a:pos x="connsiteX0" y="connsiteY0"/>
                </a:cxn>
                <a:cxn ang="0">
                  <a:pos x="connsiteX1" y="connsiteY1"/>
                </a:cxn>
                <a:cxn ang="0">
                  <a:pos x="connsiteX2" y="connsiteY2"/>
                </a:cxn>
              </a:cxnLst>
              <a:rect l="l" t="t" r="r" b="b"/>
              <a:pathLst>
                <a:path w="2514" h="4114">
                  <a:moveTo>
                    <a:pt x="0" y="0"/>
                  </a:moveTo>
                  <a:cubicBezTo>
                    <a:pt x="914" y="1372"/>
                    <a:pt x="1829" y="2743"/>
                    <a:pt x="2515" y="4115"/>
                  </a:cubicBezTo>
                  <a:cubicBezTo>
                    <a:pt x="1829" y="2743"/>
                    <a:pt x="914" y="1372"/>
                    <a:pt x="0" y="0"/>
                  </a:cubicBezTo>
                  <a:close/>
                </a:path>
              </a:pathLst>
            </a:custGeom>
            <a:solidFill>
              <a:srgbClr val="FFFFFF"/>
            </a:solidFill>
            <a:ln w="2286" cap="flat">
              <a:noFill/>
              <a:prstDash val="solid"/>
              <a:miter/>
            </a:ln>
          </p:spPr>
          <p:txBody>
            <a:bodyPr rtlCol="0" anchor="ctr"/>
            <a:lstStyle/>
            <a:p>
              <a:endParaRPr lang="en-US"/>
            </a:p>
          </p:txBody>
        </p:sp>
        <p:sp>
          <p:nvSpPr>
            <p:cNvPr id="47" name="Freeform 48">
              <a:extLst>
                <a:ext uri="{FF2B5EF4-FFF2-40B4-BE49-F238E27FC236}">
                  <a16:creationId xmlns:a16="http://schemas.microsoft.com/office/drawing/2014/main" id="{12530692-3B58-8F04-EDA9-3F7EE6B51025}"/>
                </a:ext>
              </a:extLst>
            </p:cNvPr>
            <p:cNvSpPr/>
            <p:nvPr/>
          </p:nvSpPr>
          <p:spPr>
            <a:xfrm>
              <a:off x="3587800" y="1033500"/>
              <a:ext cx="2057" cy="3200"/>
            </a:xfrm>
            <a:custGeom>
              <a:avLst/>
              <a:gdLst>
                <a:gd name="connsiteX0" fmla="*/ 0 w 2057"/>
                <a:gd name="connsiteY0" fmla="*/ 0 h 3200"/>
                <a:gd name="connsiteX1" fmla="*/ 2057 w 2057"/>
                <a:gd name="connsiteY1" fmla="*/ 3200 h 3200"/>
                <a:gd name="connsiteX2" fmla="*/ 0 w 2057"/>
                <a:gd name="connsiteY2" fmla="*/ 0 h 3200"/>
              </a:gdLst>
              <a:ahLst/>
              <a:cxnLst>
                <a:cxn ang="0">
                  <a:pos x="connsiteX0" y="connsiteY0"/>
                </a:cxn>
                <a:cxn ang="0">
                  <a:pos x="connsiteX1" y="connsiteY1"/>
                </a:cxn>
                <a:cxn ang="0">
                  <a:pos x="connsiteX2" y="connsiteY2"/>
                </a:cxn>
              </a:cxnLst>
              <a:rect l="l" t="t" r="r" b="b"/>
              <a:pathLst>
                <a:path w="2057" h="3200">
                  <a:moveTo>
                    <a:pt x="0" y="0"/>
                  </a:moveTo>
                  <a:cubicBezTo>
                    <a:pt x="686" y="1143"/>
                    <a:pt x="1372" y="2286"/>
                    <a:pt x="2057" y="3200"/>
                  </a:cubicBezTo>
                  <a:cubicBezTo>
                    <a:pt x="1372" y="2286"/>
                    <a:pt x="686" y="1143"/>
                    <a:pt x="0" y="0"/>
                  </a:cubicBezTo>
                  <a:close/>
                </a:path>
              </a:pathLst>
            </a:custGeom>
            <a:solidFill>
              <a:srgbClr val="FFFFFF"/>
            </a:solidFill>
            <a:ln w="2286" cap="flat">
              <a:noFill/>
              <a:prstDash val="solid"/>
              <a:miter/>
            </a:ln>
          </p:spPr>
          <p:txBody>
            <a:bodyPr rtlCol="0" anchor="ctr"/>
            <a:lstStyle/>
            <a:p>
              <a:endParaRPr lang="en-US"/>
            </a:p>
          </p:txBody>
        </p:sp>
        <p:sp>
          <p:nvSpPr>
            <p:cNvPr id="48" name="Freeform 49">
              <a:extLst>
                <a:ext uri="{FF2B5EF4-FFF2-40B4-BE49-F238E27FC236}">
                  <a16:creationId xmlns:a16="http://schemas.microsoft.com/office/drawing/2014/main" id="{AF28EFF9-DD75-A4BE-3658-CEBBBC812FEA}"/>
                </a:ext>
              </a:extLst>
            </p:cNvPr>
            <p:cNvSpPr/>
            <p:nvPr/>
          </p:nvSpPr>
          <p:spPr>
            <a:xfrm>
              <a:off x="3591001" y="1038529"/>
              <a:ext cx="2286" cy="3657"/>
            </a:xfrm>
            <a:custGeom>
              <a:avLst/>
              <a:gdLst>
                <a:gd name="connsiteX0" fmla="*/ 0 w 2286"/>
                <a:gd name="connsiteY0" fmla="*/ 0 h 3657"/>
                <a:gd name="connsiteX1" fmla="*/ 2286 w 2286"/>
                <a:gd name="connsiteY1" fmla="*/ 3658 h 3657"/>
                <a:gd name="connsiteX2" fmla="*/ 0 w 2286"/>
                <a:gd name="connsiteY2" fmla="*/ 0 h 3657"/>
              </a:gdLst>
              <a:ahLst/>
              <a:cxnLst>
                <a:cxn ang="0">
                  <a:pos x="connsiteX0" y="connsiteY0"/>
                </a:cxn>
                <a:cxn ang="0">
                  <a:pos x="connsiteX1" y="connsiteY1"/>
                </a:cxn>
                <a:cxn ang="0">
                  <a:pos x="connsiteX2" y="connsiteY2"/>
                </a:cxn>
              </a:cxnLst>
              <a:rect l="l" t="t" r="r" b="b"/>
              <a:pathLst>
                <a:path w="2286" h="3657">
                  <a:moveTo>
                    <a:pt x="0" y="0"/>
                  </a:moveTo>
                  <a:cubicBezTo>
                    <a:pt x="914" y="1372"/>
                    <a:pt x="1600" y="2515"/>
                    <a:pt x="2286" y="3658"/>
                  </a:cubicBezTo>
                  <a:cubicBezTo>
                    <a:pt x="1600" y="2515"/>
                    <a:pt x="686" y="1372"/>
                    <a:pt x="0" y="0"/>
                  </a:cubicBezTo>
                  <a:close/>
                </a:path>
              </a:pathLst>
            </a:custGeom>
            <a:solidFill>
              <a:srgbClr val="FFFFFF"/>
            </a:solidFill>
            <a:ln w="2286" cap="flat">
              <a:noFill/>
              <a:prstDash val="solid"/>
              <a:miter/>
            </a:ln>
          </p:spPr>
          <p:txBody>
            <a:bodyPr rtlCol="0" anchor="ctr"/>
            <a:lstStyle/>
            <a:p>
              <a:endParaRPr lang="en-US"/>
            </a:p>
          </p:txBody>
        </p:sp>
        <p:sp>
          <p:nvSpPr>
            <p:cNvPr id="49" name="Freeform 50">
              <a:extLst>
                <a:ext uri="{FF2B5EF4-FFF2-40B4-BE49-F238E27FC236}">
                  <a16:creationId xmlns:a16="http://schemas.microsoft.com/office/drawing/2014/main" id="{5D28309E-BF78-12BD-DA0B-18B9C21FE27E}"/>
                </a:ext>
              </a:extLst>
            </p:cNvPr>
            <p:cNvSpPr/>
            <p:nvPr/>
          </p:nvSpPr>
          <p:spPr>
            <a:xfrm>
              <a:off x="3527907" y="941146"/>
              <a:ext cx="3200" cy="5029"/>
            </a:xfrm>
            <a:custGeom>
              <a:avLst/>
              <a:gdLst>
                <a:gd name="connsiteX0" fmla="*/ 0 w 3200"/>
                <a:gd name="connsiteY0" fmla="*/ 0 h 5029"/>
                <a:gd name="connsiteX1" fmla="*/ 3200 w 3200"/>
                <a:gd name="connsiteY1" fmla="*/ 5029 h 5029"/>
                <a:gd name="connsiteX2" fmla="*/ 0 w 3200"/>
                <a:gd name="connsiteY2" fmla="*/ 0 h 5029"/>
              </a:gdLst>
              <a:ahLst/>
              <a:cxnLst>
                <a:cxn ang="0">
                  <a:pos x="connsiteX0" y="connsiteY0"/>
                </a:cxn>
                <a:cxn ang="0">
                  <a:pos x="connsiteX1" y="connsiteY1"/>
                </a:cxn>
                <a:cxn ang="0">
                  <a:pos x="connsiteX2" y="connsiteY2"/>
                </a:cxn>
              </a:cxnLst>
              <a:rect l="l" t="t" r="r" b="b"/>
              <a:pathLst>
                <a:path w="3200" h="5029">
                  <a:moveTo>
                    <a:pt x="0" y="0"/>
                  </a:moveTo>
                  <a:cubicBezTo>
                    <a:pt x="1143" y="1600"/>
                    <a:pt x="2286" y="3429"/>
                    <a:pt x="3200" y="5029"/>
                  </a:cubicBezTo>
                  <a:cubicBezTo>
                    <a:pt x="2057" y="3429"/>
                    <a:pt x="914" y="1600"/>
                    <a:pt x="0" y="0"/>
                  </a:cubicBezTo>
                  <a:close/>
                </a:path>
              </a:pathLst>
            </a:custGeom>
            <a:solidFill>
              <a:srgbClr val="FFFFFF"/>
            </a:solidFill>
            <a:ln w="2286" cap="flat">
              <a:noFill/>
              <a:prstDash val="solid"/>
              <a:miter/>
            </a:ln>
          </p:spPr>
          <p:txBody>
            <a:bodyPr rtlCol="0" anchor="ctr"/>
            <a:lstStyle/>
            <a:p>
              <a:endParaRPr lang="en-US"/>
            </a:p>
          </p:txBody>
        </p:sp>
        <p:sp>
          <p:nvSpPr>
            <p:cNvPr id="50" name="Freeform 51">
              <a:extLst>
                <a:ext uri="{FF2B5EF4-FFF2-40B4-BE49-F238E27FC236}">
                  <a16:creationId xmlns:a16="http://schemas.microsoft.com/office/drawing/2014/main" id="{014072B1-BF6D-A1B0-C36C-0DE1D3E1CC65}"/>
                </a:ext>
              </a:extLst>
            </p:cNvPr>
            <p:cNvSpPr/>
            <p:nvPr/>
          </p:nvSpPr>
          <p:spPr>
            <a:xfrm>
              <a:off x="3424195" y="1196949"/>
              <a:ext cx="120000" cy="1009497"/>
            </a:xfrm>
            <a:custGeom>
              <a:avLst/>
              <a:gdLst>
                <a:gd name="connsiteX0" fmla="*/ 28045 w 120000"/>
                <a:gd name="connsiteY0" fmla="*/ 123673 h 1009497"/>
                <a:gd name="connsiteX1" fmla="*/ 20044 w 120000"/>
                <a:gd name="connsiteY1" fmla="*/ 21260 h 1009497"/>
                <a:gd name="connsiteX2" fmla="*/ 16615 w 120000"/>
                <a:gd name="connsiteY2" fmla="*/ 0 h 1009497"/>
                <a:gd name="connsiteX3" fmla="*/ 1528 w 120000"/>
                <a:gd name="connsiteY3" fmla="*/ 28804 h 1009497"/>
                <a:gd name="connsiteX4" fmla="*/ 10443 w 120000"/>
                <a:gd name="connsiteY4" fmla="*/ 122758 h 1009497"/>
                <a:gd name="connsiteX5" fmla="*/ 41533 w 120000"/>
                <a:gd name="connsiteY5" fmla="*/ 390220 h 1009497"/>
                <a:gd name="connsiteX6" fmla="*/ 73308 w 120000"/>
                <a:gd name="connsiteY6" fmla="*/ 705231 h 1009497"/>
                <a:gd name="connsiteX7" fmla="*/ 94339 w 120000"/>
                <a:gd name="connsiteY7" fmla="*/ 923773 h 1009497"/>
                <a:gd name="connsiteX8" fmla="*/ 104626 w 120000"/>
                <a:gd name="connsiteY8" fmla="*/ 1009498 h 1009497"/>
                <a:gd name="connsiteX9" fmla="*/ 119942 w 120000"/>
                <a:gd name="connsiteY9" fmla="*/ 866394 h 1009497"/>
                <a:gd name="connsiteX10" fmla="*/ 28045 w 120000"/>
                <a:gd name="connsiteY10" fmla="*/ 123673 h 1009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000" h="1009497">
                  <a:moveTo>
                    <a:pt x="28045" y="123673"/>
                  </a:moveTo>
                  <a:cubicBezTo>
                    <a:pt x="23930" y="89611"/>
                    <a:pt x="20959" y="55550"/>
                    <a:pt x="20044" y="21260"/>
                  </a:cubicBezTo>
                  <a:cubicBezTo>
                    <a:pt x="19816" y="14173"/>
                    <a:pt x="18673" y="6858"/>
                    <a:pt x="16615" y="0"/>
                  </a:cubicBezTo>
                  <a:cubicBezTo>
                    <a:pt x="-1216" y="4801"/>
                    <a:pt x="-1673" y="6629"/>
                    <a:pt x="1528" y="28804"/>
                  </a:cubicBezTo>
                  <a:cubicBezTo>
                    <a:pt x="6100" y="59893"/>
                    <a:pt x="7700" y="91440"/>
                    <a:pt x="10443" y="122758"/>
                  </a:cubicBezTo>
                  <a:cubicBezTo>
                    <a:pt x="17987" y="212369"/>
                    <a:pt x="30560" y="301295"/>
                    <a:pt x="41533" y="390220"/>
                  </a:cubicBezTo>
                  <a:cubicBezTo>
                    <a:pt x="54563" y="495148"/>
                    <a:pt x="62564" y="600304"/>
                    <a:pt x="73308" y="705231"/>
                  </a:cubicBezTo>
                  <a:cubicBezTo>
                    <a:pt x="80623" y="777926"/>
                    <a:pt x="87024" y="850849"/>
                    <a:pt x="94339" y="923773"/>
                  </a:cubicBezTo>
                  <a:cubicBezTo>
                    <a:pt x="97082" y="952348"/>
                    <a:pt x="102340" y="980694"/>
                    <a:pt x="104626" y="1009498"/>
                  </a:cubicBezTo>
                  <a:cubicBezTo>
                    <a:pt x="113313" y="962177"/>
                    <a:pt x="117885" y="913943"/>
                    <a:pt x="119942" y="866394"/>
                  </a:cubicBezTo>
                  <a:cubicBezTo>
                    <a:pt x="122457" y="800100"/>
                    <a:pt x="42218" y="224028"/>
                    <a:pt x="28045" y="123673"/>
                  </a:cubicBezTo>
                  <a:close/>
                </a:path>
              </a:pathLst>
            </a:custGeom>
            <a:solidFill>
              <a:srgbClr val="FFFFFF"/>
            </a:solidFill>
            <a:ln w="2286" cap="flat">
              <a:noFill/>
              <a:prstDash val="solid"/>
              <a:miter/>
            </a:ln>
          </p:spPr>
          <p:txBody>
            <a:bodyPr rtlCol="0" anchor="ctr"/>
            <a:lstStyle/>
            <a:p>
              <a:endParaRPr lang="en-US"/>
            </a:p>
          </p:txBody>
        </p:sp>
        <p:sp>
          <p:nvSpPr>
            <p:cNvPr id="51" name="Freeform 52">
              <a:extLst>
                <a:ext uri="{FF2B5EF4-FFF2-40B4-BE49-F238E27FC236}">
                  <a16:creationId xmlns:a16="http://schemas.microsoft.com/office/drawing/2014/main" id="{D98B02AA-2426-F16B-6A47-E0C835883EF6}"/>
                </a:ext>
              </a:extLst>
            </p:cNvPr>
            <p:cNvSpPr/>
            <p:nvPr/>
          </p:nvSpPr>
          <p:spPr>
            <a:xfrm>
              <a:off x="3440811" y="1196263"/>
              <a:ext cx="2514" cy="685"/>
            </a:xfrm>
            <a:custGeom>
              <a:avLst/>
              <a:gdLst>
                <a:gd name="connsiteX0" fmla="*/ 0 w 2514"/>
                <a:gd name="connsiteY0" fmla="*/ 686 h 685"/>
                <a:gd name="connsiteX1" fmla="*/ 2515 w 2514"/>
                <a:gd name="connsiteY1" fmla="*/ 0 h 685"/>
                <a:gd name="connsiteX2" fmla="*/ 0 w 2514"/>
                <a:gd name="connsiteY2" fmla="*/ 686 h 685"/>
              </a:gdLst>
              <a:ahLst/>
              <a:cxnLst>
                <a:cxn ang="0">
                  <a:pos x="connsiteX0" y="connsiteY0"/>
                </a:cxn>
                <a:cxn ang="0">
                  <a:pos x="connsiteX1" y="connsiteY1"/>
                </a:cxn>
                <a:cxn ang="0">
                  <a:pos x="connsiteX2" y="connsiteY2"/>
                </a:cxn>
              </a:cxnLst>
              <a:rect l="l" t="t" r="r" b="b"/>
              <a:pathLst>
                <a:path w="2514" h="685">
                  <a:moveTo>
                    <a:pt x="0" y="686"/>
                  </a:moveTo>
                  <a:cubicBezTo>
                    <a:pt x="686" y="457"/>
                    <a:pt x="1600" y="229"/>
                    <a:pt x="2515" y="0"/>
                  </a:cubicBezTo>
                  <a:cubicBezTo>
                    <a:pt x="1600" y="457"/>
                    <a:pt x="914" y="457"/>
                    <a:pt x="0" y="686"/>
                  </a:cubicBezTo>
                  <a:close/>
                </a:path>
              </a:pathLst>
            </a:custGeom>
            <a:solidFill>
              <a:srgbClr val="FFFFFF"/>
            </a:solidFill>
            <a:ln w="2286" cap="flat">
              <a:noFill/>
              <a:prstDash val="solid"/>
              <a:miter/>
            </a:ln>
          </p:spPr>
          <p:txBody>
            <a:bodyPr rtlCol="0" anchor="ctr"/>
            <a:lstStyle/>
            <a:p>
              <a:endParaRPr lang="en-US"/>
            </a:p>
          </p:txBody>
        </p:sp>
        <p:sp>
          <p:nvSpPr>
            <p:cNvPr id="52" name="Freeform 53">
              <a:extLst>
                <a:ext uri="{FF2B5EF4-FFF2-40B4-BE49-F238E27FC236}">
                  <a16:creationId xmlns:a16="http://schemas.microsoft.com/office/drawing/2014/main" id="{09608C2B-DC65-86B8-65E8-4A2DA783887D}"/>
                </a:ext>
              </a:extLst>
            </p:cNvPr>
            <p:cNvSpPr/>
            <p:nvPr/>
          </p:nvSpPr>
          <p:spPr>
            <a:xfrm>
              <a:off x="3529279" y="2235479"/>
              <a:ext cx="2286" cy="2743"/>
            </a:xfrm>
            <a:custGeom>
              <a:avLst/>
              <a:gdLst>
                <a:gd name="connsiteX0" fmla="*/ 0 w 2286"/>
                <a:gd name="connsiteY0" fmla="*/ 2743 h 2743"/>
                <a:gd name="connsiteX1" fmla="*/ 0 w 2286"/>
                <a:gd name="connsiteY1" fmla="*/ 0 h 2743"/>
                <a:gd name="connsiteX2" fmla="*/ 0 w 2286"/>
                <a:gd name="connsiteY2" fmla="*/ 2743 h 2743"/>
              </a:gdLst>
              <a:ahLst/>
              <a:cxnLst>
                <a:cxn ang="0">
                  <a:pos x="connsiteX0" y="connsiteY0"/>
                </a:cxn>
                <a:cxn ang="0">
                  <a:pos x="connsiteX1" y="connsiteY1"/>
                </a:cxn>
                <a:cxn ang="0">
                  <a:pos x="connsiteX2" y="connsiteY2"/>
                </a:cxn>
              </a:cxnLst>
              <a:rect l="l" t="t" r="r" b="b"/>
              <a:pathLst>
                <a:path w="2286" h="2743">
                  <a:moveTo>
                    <a:pt x="0" y="2743"/>
                  </a:moveTo>
                  <a:cubicBezTo>
                    <a:pt x="0" y="1829"/>
                    <a:pt x="0" y="914"/>
                    <a:pt x="0" y="0"/>
                  </a:cubicBezTo>
                  <a:cubicBezTo>
                    <a:pt x="0" y="914"/>
                    <a:pt x="0" y="1829"/>
                    <a:pt x="0" y="2743"/>
                  </a:cubicBezTo>
                  <a:close/>
                </a:path>
              </a:pathLst>
            </a:custGeom>
            <a:solidFill>
              <a:srgbClr val="FFFFFF"/>
            </a:solidFill>
            <a:ln w="2286" cap="flat">
              <a:noFill/>
              <a:prstDash val="solid"/>
              <a:miter/>
            </a:ln>
          </p:spPr>
          <p:txBody>
            <a:bodyPr rtlCol="0" anchor="ctr"/>
            <a:lstStyle/>
            <a:p>
              <a:endParaRPr lang="en-US"/>
            </a:p>
          </p:txBody>
        </p:sp>
        <p:sp>
          <p:nvSpPr>
            <p:cNvPr id="53" name="Freeform 54">
              <a:extLst>
                <a:ext uri="{FF2B5EF4-FFF2-40B4-BE49-F238E27FC236}">
                  <a16:creationId xmlns:a16="http://schemas.microsoft.com/office/drawing/2014/main" id="{02E4375B-438E-4F3C-4044-00DCFCACF242}"/>
                </a:ext>
              </a:extLst>
            </p:cNvPr>
            <p:cNvSpPr/>
            <p:nvPr/>
          </p:nvSpPr>
          <p:spPr>
            <a:xfrm>
              <a:off x="3529279" y="2216734"/>
              <a:ext cx="2286" cy="685"/>
            </a:xfrm>
            <a:custGeom>
              <a:avLst/>
              <a:gdLst>
                <a:gd name="connsiteX0" fmla="*/ 0 w 2286"/>
                <a:gd name="connsiteY0" fmla="*/ 686 h 685"/>
                <a:gd name="connsiteX1" fmla="*/ 0 w 2286"/>
                <a:gd name="connsiteY1" fmla="*/ 0 h 685"/>
                <a:gd name="connsiteX2" fmla="*/ 0 w 2286"/>
                <a:gd name="connsiteY2" fmla="*/ 686 h 685"/>
              </a:gdLst>
              <a:ahLst/>
              <a:cxnLst>
                <a:cxn ang="0">
                  <a:pos x="connsiteX0" y="connsiteY0"/>
                </a:cxn>
                <a:cxn ang="0">
                  <a:pos x="connsiteX1" y="connsiteY1"/>
                </a:cxn>
                <a:cxn ang="0">
                  <a:pos x="connsiteX2" y="connsiteY2"/>
                </a:cxn>
              </a:cxnLst>
              <a:rect l="l" t="t" r="r" b="b"/>
              <a:pathLst>
                <a:path w="2286" h="685">
                  <a:moveTo>
                    <a:pt x="0" y="686"/>
                  </a:moveTo>
                  <a:cubicBezTo>
                    <a:pt x="0" y="457"/>
                    <a:pt x="0" y="229"/>
                    <a:pt x="0" y="0"/>
                  </a:cubicBezTo>
                  <a:cubicBezTo>
                    <a:pt x="0" y="229"/>
                    <a:pt x="0" y="457"/>
                    <a:pt x="0" y="686"/>
                  </a:cubicBezTo>
                  <a:close/>
                </a:path>
              </a:pathLst>
            </a:custGeom>
            <a:solidFill>
              <a:srgbClr val="FFFFFF"/>
            </a:solidFill>
            <a:ln w="2286" cap="flat">
              <a:noFill/>
              <a:prstDash val="solid"/>
              <a:miter/>
            </a:ln>
          </p:spPr>
          <p:txBody>
            <a:bodyPr rtlCol="0" anchor="ctr"/>
            <a:lstStyle/>
            <a:p>
              <a:endParaRPr lang="en-US"/>
            </a:p>
          </p:txBody>
        </p:sp>
        <p:sp>
          <p:nvSpPr>
            <p:cNvPr id="54" name="Freeform 55">
              <a:extLst>
                <a:ext uri="{FF2B5EF4-FFF2-40B4-BE49-F238E27FC236}">
                  <a16:creationId xmlns:a16="http://schemas.microsoft.com/office/drawing/2014/main" id="{66B45C3D-E249-2BE2-F576-1AE5BEA0DEB6}"/>
                </a:ext>
              </a:extLst>
            </p:cNvPr>
            <p:cNvSpPr/>
            <p:nvPr/>
          </p:nvSpPr>
          <p:spPr>
            <a:xfrm>
              <a:off x="3529507" y="2225878"/>
              <a:ext cx="2286" cy="2514"/>
            </a:xfrm>
            <a:custGeom>
              <a:avLst/>
              <a:gdLst>
                <a:gd name="connsiteX0" fmla="*/ 0 w 2286"/>
                <a:gd name="connsiteY0" fmla="*/ 0 h 2514"/>
                <a:gd name="connsiteX1" fmla="*/ 0 w 2286"/>
                <a:gd name="connsiteY1" fmla="*/ 2515 h 2514"/>
                <a:gd name="connsiteX2" fmla="*/ 0 w 2286"/>
                <a:gd name="connsiteY2" fmla="*/ 0 h 2514"/>
              </a:gdLst>
              <a:ahLst/>
              <a:cxnLst>
                <a:cxn ang="0">
                  <a:pos x="connsiteX0" y="connsiteY0"/>
                </a:cxn>
                <a:cxn ang="0">
                  <a:pos x="connsiteX1" y="connsiteY1"/>
                </a:cxn>
                <a:cxn ang="0">
                  <a:pos x="connsiteX2" y="connsiteY2"/>
                </a:cxn>
              </a:cxnLst>
              <a:rect l="l" t="t" r="r" b="b"/>
              <a:pathLst>
                <a:path w="2286" h="2514">
                  <a:moveTo>
                    <a:pt x="0" y="0"/>
                  </a:moveTo>
                  <a:cubicBezTo>
                    <a:pt x="0" y="914"/>
                    <a:pt x="0" y="1600"/>
                    <a:pt x="0" y="2515"/>
                  </a:cubicBezTo>
                  <a:cubicBezTo>
                    <a:pt x="0" y="1829"/>
                    <a:pt x="0" y="914"/>
                    <a:pt x="0" y="0"/>
                  </a:cubicBezTo>
                  <a:close/>
                </a:path>
              </a:pathLst>
            </a:custGeom>
            <a:solidFill>
              <a:srgbClr val="FFFFFF"/>
            </a:solidFill>
            <a:ln w="2286" cap="flat">
              <a:noFill/>
              <a:prstDash val="solid"/>
              <a:miter/>
            </a:ln>
          </p:spPr>
          <p:txBody>
            <a:bodyPr rtlCol="0" anchor="ctr"/>
            <a:lstStyle/>
            <a:p>
              <a:endParaRPr lang="en-US"/>
            </a:p>
          </p:txBody>
        </p:sp>
        <p:sp>
          <p:nvSpPr>
            <p:cNvPr id="55" name="Freeform 56">
              <a:extLst>
                <a:ext uri="{FF2B5EF4-FFF2-40B4-BE49-F238E27FC236}">
                  <a16:creationId xmlns:a16="http://schemas.microsoft.com/office/drawing/2014/main" id="{946AF18D-D683-3F70-5D60-376A4ADF3FC1}"/>
                </a:ext>
              </a:extLst>
            </p:cNvPr>
            <p:cNvSpPr/>
            <p:nvPr/>
          </p:nvSpPr>
          <p:spPr>
            <a:xfrm>
              <a:off x="3443325" y="1195578"/>
              <a:ext cx="2743" cy="685"/>
            </a:xfrm>
            <a:custGeom>
              <a:avLst/>
              <a:gdLst>
                <a:gd name="connsiteX0" fmla="*/ 0 w 2743"/>
                <a:gd name="connsiteY0" fmla="*/ 686 h 685"/>
                <a:gd name="connsiteX1" fmla="*/ 2743 w 2743"/>
                <a:gd name="connsiteY1" fmla="*/ 0 h 685"/>
                <a:gd name="connsiteX2" fmla="*/ 0 w 2743"/>
                <a:gd name="connsiteY2" fmla="*/ 686 h 685"/>
              </a:gdLst>
              <a:ahLst/>
              <a:cxnLst>
                <a:cxn ang="0">
                  <a:pos x="connsiteX0" y="connsiteY0"/>
                </a:cxn>
                <a:cxn ang="0">
                  <a:pos x="connsiteX1" y="connsiteY1"/>
                </a:cxn>
                <a:cxn ang="0">
                  <a:pos x="connsiteX2" y="connsiteY2"/>
                </a:cxn>
              </a:cxnLst>
              <a:rect l="l" t="t" r="r" b="b"/>
              <a:pathLst>
                <a:path w="2743" h="685">
                  <a:moveTo>
                    <a:pt x="0" y="686"/>
                  </a:moveTo>
                  <a:cubicBezTo>
                    <a:pt x="914" y="457"/>
                    <a:pt x="1829" y="229"/>
                    <a:pt x="2743" y="0"/>
                  </a:cubicBezTo>
                  <a:cubicBezTo>
                    <a:pt x="1829" y="229"/>
                    <a:pt x="914" y="457"/>
                    <a:pt x="0" y="686"/>
                  </a:cubicBezTo>
                  <a:close/>
                </a:path>
              </a:pathLst>
            </a:custGeom>
            <a:solidFill>
              <a:srgbClr val="FFFFFF"/>
            </a:solidFill>
            <a:ln w="2286" cap="flat">
              <a:noFill/>
              <a:prstDash val="solid"/>
              <a:miter/>
            </a:ln>
          </p:spPr>
          <p:txBody>
            <a:bodyPr rtlCol="0" anchor="ctr"/>
            <a:lstStyle/>
            <a:p>
              <a:endParaRPr lang="en-US"/>
            </a:p>
          </p:txBody>
        </p:sp>
        <p:sp>
          <p:nvSpPr>
            <p:cNvPr id="56" name="Freeform 57">
              <a:extLst>
                <a:ext uri="{FF2B5EF4-FFF2-40B4-BE49-F238E27FC236}">
                  <a16:creationId xmlns:a16="http://schemas.microsoft.com/office/drawing/2014/main" id="{6EEBCBF8-6645-AAFF-AFDA-61C192501044}"/>
                </a:ext>
              </a:extLst>
            </p:cNvPr>
            <p:cNvSpPr/>
            <p:nvPr/>
          </p:nvSpPr>
          <p:spPr>
            <a:xfrm>
              <a:off x="2675521" y="1294247"/>
              <a:ext cx="211198" cy="223854"/>
            </a:xfrm>
            <a:custGeom>
              <a:avLst/>
              <a:gdLst>
                <a:gd name="connsiteX0" fmla="*/ 114008 w 211198"/>
                <a:gd name="connsiteY0" fmla="*/ 223656 h 223854"/>
                <a:gd name="connsiteX1" fmla="*/ 157900 w 211198"/>
                <a:gd name="connsiteY1" fmla="*/ 213369 h 223854"/>
                <a:gd name="connsiteX2" fmla="*/ 211163 w 211198"/>
                <a:gd name="connsiteY2" fmla="*/ 113014 h 223854"/>
                <a:gd name="connsiteX3" fmla="*/ 58687 w 211198"/>
                <a:gd name="connsiteY3" fmla="*/ 6029 h 223854"/>
                <a:gd name="connsiteX4" fmla="*/ 2452 w 211198"/>
                <a:gd name="connsiteY4" fmla="*/ 90383 h 223854"/>
                <a:gd name="connsiteX5" fmla="*/ 114008 w 211198"/>
                <a:gd name="connsiteY5" fmla="*/ 223656 h 223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1198" h="223854">
                  <a:moveTo>
                    <a:pt x="114008" y="223656"/>
                  </a:moveTo>
                  <a:cubicBezTo>
                    <a:pt x="128639" y="224571"/>
                    <a:pt x="143726" y="222513"/>
                    <a:pt x="157900" y="213369"/>
                  </a:cubicBezTo>
                  <a:cubicBezTo>
                    <a:pt x="194933" y="189824"/>
                    <a:pt x="212078" y="156219"/>
                    <a:pt x="211163" y="113014"/>
                  </a:cubicBezTo>
                  <a:cubicBezTo>
                    <a:pt x="210020" y="66380"/>
                    <a:pt x="176645" y="-24146"/>
                    <a:pt x="58687" y="6029"/>
                  </a:cubicBezTo>
                  <a:cubicBezTo>
                    <a:pt x="24169" y="23860"/>
                    <a:pt x="10453" y="54264"/>
                    <a:pt x="2452" y="90383"/>
                  </a:cubicBezTo>
                  <a:cubicBezTo>
                    <a:pt x="-13779" y="163306"/>
                    <a:pt x="53658" y="225942"/>
                    <a:pt x="114008" y="223656"/>
                  </a:cubicBezTo>
                  <a:close/>
                </a:path>
              </a:pathLst>
            </a:custGeom>
            <a:solidFill>
              <a:srgbClr val="FFFFFF"/>
            </a:solidFill>
            <a:ln w="2286" cap="flat">
              <a:noFill/>
              <a:prstDash val="solid"/>
              <a:miter/>
            </a:ln>
          </p:spPr>
          <p:txBody>
            <a:bodyPr rtlCol="0" anchor="ctr"/>
            <a:lstStyle/>
            <a:p>
              <a:endParaRPr lang="en-US"/>
            </a:p>
          </p:txBody>
        </p:sp>
        <p:sp>
          <p:nvSpPr>
            <p:cNvPr id="57" name="Freeform 58">
              <a:extLst>
                <a:ext uri="{FF2B5EF4-FFF2-40B4-BE49-F238E27FC236}">
                  <a16:creationId xmlns:a16="http://schemas.microsoft.com/office/drawing/2014/main" id="{9BC6BC2C-21C6-73F1-154E-B7B1B4BDD4E6}"/>
                </a:ext>
              </a:extLst>
            </p:cNvPr>
            <p:cNvSpPr/>
            <p:nvPr/>
          </p:nvSpPr>
          <p:spPr>
            <a:xfrm>
              <a:off x="2505461" y="1337570"/>
              <a:ext cx="561039" cy="871489"/>
            </a:xfrm>
            <a:custGeom>
              <a:avLst/>
              <a:gdLst>
                <a:gd name="connsiteX0" fmla="*/ 85186 w 561039"/>
                <a:gd name="connsiteY0" fmla="*/ 510661 h 871489"/>
                <a:gd name="connsiteX1" fmla="*/ 131592 w 561039"/>
                <a:gd name="connsiteY1" fmla="*/ 525062 h 871489"/>
                <a:gd name="connsiteX2" fmla="*/ 143936 w 561039"/>
                <a:gd name="connsiteY2" fmla="*/ 501745 h 871489"/>
                <a:gd name="connsiteX3" fmla="*/ 128163 w 561039"/>
                <a:gd name="connsiteY3" fmla="*/ 482543 h 871489"/>
                <a:gd name="connsiteX4" fmla="*/ 90672 w 561039"/>
                <a:gd name="connsiteY4" fmla="*/ 437966 h 871489"/>
                <a:gd name="connsiteX5" fmla="*/ 97530 w 561039"/>
                <a:gd name="connsiteY5" fmla="*/ 377844 h 871489"/>
                <a:gd name="connsiteX6" fmla="*/ 143250 w 561039"/>
                <a:gd name="connsiteY6" fmla="*/ 341725 h 871489"/>
                <a:gd name="connsiteX7" fmla="*/ 182798 w 561039"/>
                <a:gd name="connsiteY7" fmla="*/ 362299 h 871489"/>
                <a:gd name="connsiteX8" fmla="*/ 181427 w 561039"/>
                <a:gd name="connsiteY8" fmla="*/ 384473 h 871489"/>
                <a:gd name="connsiteX9" fmla="*/ 158338 w 561039"/>
                <a:gd name="connsiteY9" fmla="*/ 545636 h 871489"/>
                <a:gd name="connsiteX10" fmla="*/ 147137 w 561039"/>
                <a:gd name="connsiteY10" fmla="*/ 697427 h 871489"/>
                <a:gd name="connsiteX11" fmla="*/ 152166 w 561039"/>
                <a:gd name="connsiteY11" fmla="*/ 712057 h 871489"/>
                <a:gd name="connsiteX12" fmla="*/ 167025 w 561039"/>
                <a:gd name="connsiteY12" fmla="*/ 706799 h 871489"/>
                <a:gd name="connsiteX13" fmla="*/ 215031 w 561039"/>
                <a:gd name="connsiteY13" fmla="*/ 669080 h 871489"/>
                <a:gd name="connsiteX14" fmla="*/ 236748 w 561039"/>
                <a:gd name="connsiteY14" fmla="*/ 626789 h 871489"/>
                <a:gd name="connsiteX15" fmla="*/ 239262 w 561039"/>
                <a:gd name="connsiteY15" fmla="*/ 599357 h 871489"/>
                <a:gd name="connsiteX16" fmla="*/ 262808 w 561039"/>
                <a:gd name="connsiteY16" fmla="*/ 584270 h 871489"/>
                <a:gd name="connsiteX17" fmla="*/ 279039 w 561039"/>
                <a:gd name="connsiteY17" fmla="*/ 604158 h 871489"/>
                <a:gd name="connsiteX18" fmla="*/ 264866 w 561039"/>
                <a:gd name="connsiteY18" fmla="*/ 647592 h 871489"/>
                <a:gd name="connsiteX19" fmla="*/ 154680 w 561039"/>
                <a:gd name="connsiteY19" fmla="*/ 735603 h 871489"/>
                <a:gd name="connsiteX20" fmla="*/ 90444 w 561039"/>
                <a:gd name="connsiteY20" fmla="*/ 774236 h 871489"/>
                <a:gd name="connsiteX21" fmla="*/ 66212 w 561039"/>
                <a:gd name="connsiteY21" fmla="*/ 852189 h 871489"/>
                <a:gd name="connsiteX22" fmla="*/ 104617 w 561039"/>
                <a:gd name="connsiteY22" fmla="*/ 864991 h 871489"/>
                <a:gd name="connsiteX23" fmla="*/ 143936 w 561039"/>
                <a:gd name="connsiteY23" fmla="*/ 838702 h 871489"/>
                <a:gd name="connsiteX24" fmla="*/ 233090 w 561039"/>
                <a:gd name="connsiteY24" fmla="*/ 777437 h 871489"/>
                <a:gd name="connsiteX25" fmla="*/ 326359 w 561039"/>
                <a:gd name="connsiteY25" fmla="*/ 708400 h 871489"/>
                <a:gd name="connsiteX26" fmla="*/ 350591 w 561039"/>
                <a:gd name="connsiteY26" fmla="*/ 656965 h 871489"/>
                <a:gd name="connsiteX27" fmla="*/ 366593 w 561039"/>
                <a:gd name="connsiteY27" fmla="*/ 440938 h 871489"/>
                <a:gd name="connsiteX28" fmla="*/ 372536 w 561039"/>
                <a:gd name="connsiteY28" fmla="*/ 330067 h 871489"/>
                <a:gd name="connsiteX29" fmla="*/ 387395 w 561039"/>
                <a:gd name="connsiteY29" fmla="*/ 298977 h 871489"/>
                <a:gd name="connsiteX30" fmla="*/ 455518 w 561039"/>
                <a:gd name="connsiteY30" fmla="*/ 238627 h 871489"/>
                <a:gd name="connsiteX31" fmla="*/ 551530 w 561039"/>
                <a:gd name="connsiteY31" fmla="*/ 58718 h 871489"/>
                <a:gd name="connsiteX32" fmla="*/ 557016 w 561039"/>
                <a:gd name="connsiteY32" fmla="*/ 10712 h 871489"/>
                <a:gd name="connsiteX33" fmla="*/ 523184 w 561039"/>
                <a:gd name="connsiteY33" fmla="*/ 7283 h 871489"/>
                <a:gd name="connsiteX34" fmla="*/ 499638 w 561039"/>
                <a:gd name="connsiteY34" fmla="*/ 44774 h 871489"/>
                <a:gd name="connsiteX35" fmla="*/ 425800 w 561039"/>
                <a:gd name="connsiteY35" fmla="*/ 167761 h 871489"/>
                <a:gd name="connsiteX36" fmla="*/ 362706 w 561039"/>
                <a:gd name="connsiteY36" fmla="*/ 198622 h 871489"/>
                <a:gd name="connsiteX37" fmla="*/ 311043 w 561039"/>
                <a:gd name="connsiteY37" fmla="*/ 199765 h 871489"/>
                <a:gd name="connsiteX38" fmla="*/ 244977 w 561039"/>
                <a:gd name="connsiteY38" fmla="*/ 203422 h 871489"/>
                <a:gd name="connsiteX39" fmla="*/ 225546 w 561039"/>
                <a:gd name="connsiteY39" fmla="*/ 203422 h 871489"/>
                <a:gd name="connsiteX40" fmla="*/ 152623 w 561039"/>
                <a:gd name="connsiteY40" fmla="*/ 228797 h 871489"/>
                <a:gd name="connsiteX41" fmla="*/ 63240 w 561039"/>
                <a:gd name="connsiteY41" fmla="*/ 311779 h 871489"/>
                <a:gd name="connsiteX42" fmla="*/ 23693 w 561039"/>
                <a:gd name="connsiteY42" fmla="*/ 354527 h 871489"/>
                <a:gd name="connsiteX43" fmla="*/ 22092 w 561039"/>
                <a:gd name="connsiteY43" fmla="*/ 441166 h 871489"/>
                <a:gd name="connsiteX44" fmla="*/ 85186 w 561039"/>
                <a:gd name="connsiteY44" fmla="*/ 510661 h 87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561039" h="871489">
                  <a:moveTo>
                    <a:pt x="85186" y="510661"/>
                  </a:moveTo>
                  <a:cubicBezTo>
                    <a:pt x="99359" y="520719"/>
                    <a:pt x="113990" y="527577"/>
                    <a:pt x="131592" y="525062"/>
                  </a:cubicBezTo>
                  <a:cubicBezTo>
                    <a:pt x="146222" y="523005"/>
                    <a:pt x="151023" y="514318"/>
                    <a:pt x="143936" y="501745"/>
                  </a:cubicBezTo>
                  <a:cubicBezTo>
                    <a:pt x="139821" y="494659"/>
                    <a:pt x="133421" y="488944"/>
                    <a:pt x="128163" y="482543"/>
                  </a:cubicBezTo>
                  <a:cubicBezTo>
                    <a:pt x="115818" y="467455"/>
                    <a:pt x="100502" y="454882"/>
                    <a:pt x="90672" y="437966"/>
                  </a:cubicBezTo>
                  <a:cubicBezTo>
                    <a:pt x="76728" y="413963"/>
                    <a:pt x="79014" y="398418"/>
                    <a:pt x="97530" y="377844"/>
                  </a:cubicBezTo>
                  <a:cubicBezTo>
                    <a:pt x="110789" y="363214"/>
                    <a:pt x="126563" y="352012"/>
                    <a:pt x="143250" y="341725"/>
                  </a:cubicBezTo>
                  <a:cubicBezTo>
                    <a:pt x="161767" y="330524"/>
                    <a:pt x="181198" y="341039"/>
                    <a:pt x="182798" y="362299"/>
                  </a:cubicBezTo>
                  <a:cubicBezTo>
                    <a:pt x="183255" y="369614"/>
                    <a:pt x="183027" y="377158"/>
                    <a:pt x="181427" y="384473"/>
                  </a:cubicBezTo>
                  <a:cubicBezTo>
                    <a:pt x="170454" y="437737"/>
                    <a:pt x="170911" y="492373"/>
                    <a:pt x="158338" y="545636"/>
                  </a:cubicBezTo>
                  <a:cubicBezTo>
                    <a:pt x="146451" y="595243"/>
                    <a:pt x="154452" y="647135"/>
                    <a:pt x="147137" y="697427"/>
                  </a:cubicBezTo>
                  <a:cubicBezTo>
                    <a:pt x="146451" y="702685"/>
                    <a:pt x="145994" y="709543"/>
                    <a:pt x="152166" y="712057"/>
                  </a:cubicBezTo>
                  <a:cubicBezTo>
                    <a:pt x="157881" y="714343"/>
                    <a:pt x="162910" y="710000"/>
                    <a:pt x="167025" y="706799"/>
                  </a:cubicBezTo>
                  <a:cubicBezTo>
                    <a:pt x="183027" y="694226"/>
                    <a:pt x="198114" y="680053"/>
                    <a:pt x="215031" y="669080"/>
                  </a:cubicBezTo>
                  <a:cubicBezTo>
                    <a:pt x="231033" y="658565"/>
                    <a:pt x="235833" y="644163"/>
                    <a:pt x="236748" y="626789"/>
                  </a:cubicBezTo>
                  <a:cubicBezTo>
                    <a:pt x="237205" y="617645"/>
                    <a:pt x="235605" y="608044"/>
                    <a:pt x="239262" y="599357"/>
                  </a:cubicBezTo>
                  <a:cubicBezTo>
                    <a:pt x="243606" y="589299"/>
                    <a:pt x="250692" y="581984"/>
                    <a:pt x="262808" y="584270"/>
                  </a:cubicBezTo>
                  <a:cubicBezTo>
                    <a:pt x="273324" y="586327"/>
                    <a:pt x="278124" y="593871"/>
                    <a:pt x="279039" y="604158"/>
                  </a:cubicBezTo>
                  <a:cubicBezTo>
                    <a:pt x="280639" y="620617"/>
                    <a:pt x="276524" y="635705"/>
                    <a:pt x="264866" y="647592"/>
                  </a:cubicBezTo>
                  <a:cubicBezTo>
                    <a:pt x="231947" y="681425"/>
                    <a:pt x="196743" y="712743"/>
                    <a:pt x="154680" y="735603"/>
                  </a:cubicBezTo>
                  <a:cubicBezTo>
                    <a:pt x="132735" y="747490"/>
                    <a:pt x="111475" y="760749"/>
                    <a:pt x="90444" y="774236"/>
                  </a:cubicBezTo>
                  <a:cubicBezTo>
                    <a:pt x="63926" y="791381"/>
                    <a:pt x="54554" y="823157"/>
                    <a:pt x="66212" y="852189"/>
                  </a:cubicBezTo>
                  <a:cubicBezTo>
                    <a:pt x="74442" y="872763"/>
                    <a:pt x="85643" y="876649"/>
                    <a:pt x="104617" y="864991"/>
                  </a:cubicBezTo>
                  <a:cubicBezTo>
                    <a:pt x="118104" y="856761"/>
                    <a:pt x="130906" y="847617"/>
                    <a:pt x="143936" y="838702"/>
                  </a:cubicBezTo>
                  <a:cubicBezTo>
                    <a:pt x="173654" y="818128"/>
                    <a:pt x="201772" y="795268"/>
                    <a:pt x="233090" y="777437"/>
                  </a:cubicBezTo>
                  <a:cubicBezTo>
                    <a:pt x="267380" y="758234"/>
                    <a:pt x="298470" y="735832"/>
                    <a:pt x="326359" y="708400"/>
                  </a:cubicBezTo>
                  <a:cubicBezTo>
                    <a:pt x="340989" y="693998"/>
                    <a:pt x="349219" y="677310"/>
                    <a:pt x="350591" y="656965"/>
                  </a:cubicBezTo>
                  <a:cubicBezTo>
                    <a:pt x="355848" y="584956"/>
                    <a:pt x="360649" y="512947"/>
                    <a:pt x="366593" y="440938"/>
                  </a:cubicBezTo>
                  <a:cubicBezTo>
                    <a:pt x="369564" y="403904"/>
                    <a:pt x="372993" y="367100"/>
                    <a:pt x="372536" y="330067"/>
                  </a:cubicBezTo>
                  <a:cubicBezTo>
                    <a:pt x="372308" y="317951"/>
                    <a:pt x="375279" y="306292"/>
                    <a:pt x="387395" y="298977"/>
                  </a:cubicBezTo>
                  <a:cubicBezTo>
                    <a:pt x="414141" y="283204"/>
                    <a:pt x="434715" y="261029"/>
                    <a:pt x="455518" y="238627"/>
                  </a:cubicBezTo>
                  <a:cubicBezTo>
                    <a:pt x="503295" y="186734"/>
                    <a:pt x="527756" y="123184"/>
                    <a:pt x="551530" y="58718"/>
                  </a:cubicBezTo>
                  <a:cubicBezTo>
                    <a:pt x="557702" y="42259"/>
                    <a:pt x="566160" y="26029"/>
                    <a:pt x="557016" y="10712"/>
                  </a:cubicBezTo>
                  <a:cubicBezTo>
                    <a:pt x="549015" y="-2318"/>
                    <a:pt x="533242" y="-3461"/>
                    <a:pt x="523184" y="7283"/>
                  </a:cubicBezTo>
                  <a:cubicBezTo>
                    <a:pt x="512897" y="18028"/>
                    <a:pt x="506267" y="31286"/>
                    <a:pt x="499638" y="44774"/>
                  </a:cubicBezTo>
                  <a:cubicBezTo>
                    <a:pt x="478835" y="87979"/>
                    <a:pt x="461233" y="133471"/>
                    <a:pt x="425800" y="167761"/>
                  </a:cubicBezTo>
                  <a:cubicBezTo>
                    <a:pt x="408426" y="184906"/>
                    <a:pt x="388995" y="196793"/>
                    <a:pt x="362706" y="198622"/>
                  </a:cubicBezTo>
                  <a:cubicBezTo>
                    <a:pt x="345333" y="199993"/>
                    <a:pt x="327273" y="195878"/>
                    <a:pt x="311043" y="199765"/>
                  </a:cubicBezTo>
                  <a:cubicBezTo>
                    <a:pt x="288869" y="205022"/>
                    <a:pt x="266694" y="199536"/>
                    <a:pt x="244977" y="203422"/>
                  </a:cubicBezTo>
                  <a:cubicBezTo>
                    <a:pt x="238577" y="203422"/>
                    <a:pt x="231947" y="203879"/>
                    <a:pt x="225546" y="203422"/>
                  </a:cubicBezTo>
                  <a:cubicBezTo>
                    <a:pt x="197200" y="200450"/>
                    <a:pt x="173426" y="208223"/>
                    <a:pt x="152623" y="228797"/>
                  </a:cubicBezTo>
                  <a:cubicBezTo>
                    <a:pt x="123819" y="257372"/>
                    <a:pt x="93416" y="284575"/>
                    <a:pt x="63240" y="311779"/>
                  </a:cubicBezTo>
                  <a:cubicBezTo>
                    <a:pt x="48839" y="324809"/>
                    <a:pt x="35580" y="338982"/>
                    <a:pt x="23693" y="354527"/>
                  </a:cubicBezTo>
                  <a:cubicBezTo>
                    <a:pt x="-7626" y="395675"/>
                    <a:pt x="-7626" y="399104"/>
                    <a:pt x="22092" y="441166"/>
                  </a:cubicBezTo>
                  <a:cubicBezTo>
                    <a:pt x="40380" y="466998"/>
                    <a:pt x="59126" y="492144"/>
                    <a:pt x="85186" y="510661"/>
                  </a:cubicBezTo>
                  <a:close/>
                </a:path>
              </a:pathLst>
            </a:custGeom>
            <a:solidFill>
              <a:srgbClr val="FFFFFF"/>
            </a:solidFill>
            <a:ln w="2286" cap="flat">
              <a:noFill/>
              <a:prstDash val="solid"/>
              <a:miter/>
            </a:ln>
          </p:spPr>
          <p:txBody>
            <a:bodyPr rtlCol="0" anchor="ctr"/>
            <a:lstStyle/>
            <a:p>
              <a:endParaRPr lang="en-US"/>
            </a:p>
          </p:txBody>
        </p:sp>
        <p:sp>
          <p:nvSpPr>
            <p:cNvPr id="58" name="Freeform 59">
              <a:extLst>
                <a:ext uri="{FF2B5EF4-FFF2-40B4-BE49-F238E27FC236}">
                  <a16:creationId xmlns:a16="http://schemas.microsoft.com/office/drawing/2014/main" id="{13BC9059-BBBC-832C-0725-8B516918A777}"/>
                </a:ext>
              </a:extLst>
            </p:cNvPr>
            <p:cNvSpPr/>
            <p:nvPr/>
          </p:nvSpPr>
          <p:spPr>
            <a:xfrm>
              <a:off x="3036417" y="875538"/>
              <a:ext cx="514121" cy="1395873"/>
            </a:xfrm>
            <a:custGeom>
              <a:avLst/>
              <a:gdLst>
                <a:gd name="connsiteX0" fmla="*/ 436855 w 514121"/>
                <a:gd name="connsiteY0" fmla="*/ 237058 h 1395873"/>
                <a:gd name="connsiteX1" fmla="*/ 343357 w 514121"/>
                <a:gd name="connsiteY1" fmla="*/ 337414 h 1395873"/>
                <a:gd name="connsiteX2" fmla="*/ 344043 w 514121"/>
                <a:gd name="connsiteY2" fmla="*/ 500634 h 1395873"/>
                <a:gd name="connsiteX3" fmla="*/ 355702 w 514121"/>
                <a:gd name="connsiteY3" fmla="*/ 690829 h 1395873"/>
                <a:gd name="connsiteX4" fmla="*/ 376733 w 514121"/>
                <a:gd name="connsiteY4" fmla="*/ 971550 h 1395873"/>
                <a:gd name="connsiteX5" fmla="*/ 318668 w 514121"/>
                <a:gd name="connsiteY5" fmla="*/ 1251128 h 1395873"/>
                <a:gd name="connsiteX6" fmla="*/ 211226 w 514121"/>
                <a:gd name="connsiteY6" fmla="*/ 1342111 h 1395873"/>
                <a:gd name="connsiteX7" fmla="*/ 143789 w 514121"/>
                <a:gd name="connsiteY7" fmla="*/ 1353541 h 1395873"/>
                <a:gd name="connsiteX8" fmla="*/ 68580 w 514121"/>
                <a:gd name="connsiteY8" fmla="*/ 1357656 h 1395873"/>
                <a:gd name="connsiteX9" fmla="*/ 0 w 514121"/>
                <a:gd name="connsiteY9" fmla="*/ 1360399 h 1395873"/>
                <a:gd name="connsiteX10" fmla="*/ 0 w 514121"/>
                <a:gd name="connsiteY10" fmla="*/ 1360399 h 1395873"/>
                <a:gd name="connsiteX11" fmla="*/ 7087 w 514121"/>
                <a:gd name="connsiteY11" fmla="*/ 1378687 h 1395873"/>
                <a:gd name="connsiteX12" fmla="*/ 7544 w 514121"/>
                <a:gd name="connsiteY12" fmla="*/ 1379144 h 1395873"/>
                <a:gd name="connsiteX13" fmla="*/ 9144 w 514121"/>
                <a:gd name="connsiteY13" fmla="*/ 1380973 h 1395873"/>
                <a:gd name="connsiteX14" fmla="*/ 9830 w 514121"/>
                <a:gd name="connsiteY14" fmla="*/ 1381659 h 1395873"/>
                <a:gd name="connsiteX15" fmla="*/ 11659 w 514121"/>
                <a:gd name="connsiteY15" fmla="*/ 1383259 h 1395873"/>
                <a:gd name="connsiteX16" fmla="*/ 12344 w 514121"/>
                <a:gd name="connsiteY16" fmla="*/ 1383716 h 1395873"/>
                <a:gd name="connsiteX17" fmla="*/ 18974 w 514121"/>
                <a:gd name="connsiteY17" fmla="*/ 1387831 h 1395873"/>
                <a:gd name="connsiteX18" fmla="*/ 20345 w 514121"/>
                <a:gd name="connsiteY18" fmla="*/ 1388517 h 1395873"/>
                <a:gd name="connsiteX19" fmla="*/ 22174 w 514121"/>
                <a:gd name="connsiteY19" fmla="*/ 1389202 h 1395873"/>
                <a:gd name="connsiteX20" fmla="*/ 24003 w 514121"/>
                <a:gd name="connsiteY20" fmla="*/ 1389888 h 1395873"/>
                <a:gd name="connsiteX21" fmla="*/ 25832 w 514121"/>
                <a:gd name="connsiteY21" fmla="*/ 1390574 h 1395873"/>
                <a:gd name="connsiteX22" fmla="*/ 28118 w 514121"/>
                <a:gd name="connsiteY22" fmla="*/ 1391260 h 1395873"/>
                <a:gd name="connsiteX23" fmla="*/ 29947 w 514121"/>
                <a:gd name="connsiteY23" fmla="*/ 1391717 h 1395873"/>
                <a:gd name="connsiteX24" fmla="*/ 32918 w 514121"/>
                <a:gd name="connsiteY24" fmla="*/ 1392403 h 1395873"/>
                <a:gd name="connsiteX25" fmla="*/ 34519 w 514121"/>
                <a:gd name="connsiteY25" fmla="*/ 1392631 h 1395873"/>
                <a:gd name="connsiteX26" fmla="*/ 39319 w 514121"/>
                <a:gd name="connsiteY26" fmla="*/ 1393317 h 1395873"/>
                <a:gd name="connsiteX27" fmla="*/ 99898 w 514121"/>
                <a:gd name="connsiteY27" fmla="*/ 1395375 h 1395873"/>
                <a:gd name="connsiteX28" fmla="*/ 291236 w 514121"/>
                <a:gd name="connsiteY28" fmla="*/ 1393546 h 1395873"/>
                <a:gd name="connsiteX29" fmla="*/ 421310 w 514121"/>
                <a:gd name="connsiteY29" fmla="*/ 1383716 h 1395873"/>
                <a:gd name="connsiteX30" fmla="*/ 451256 w 514121"/>
                <a:gd name="connsiteY30" fmla="*/ 1377544 h 1395873"/>
                <a:gd name="connsiteX31" fmla="*/ 472973 w 514121"/>
                <a:gd name="connsiteY31" fmla="*/ 1346683 h 1395873"/>
                <a:gd name="connsiteX32" fmla="*/ 467716 w 514121"/>
                <a:gd name="connsiteY32" fmla="*/ 1285875 h 1395873"/>
                <a:gd name="connsiteX33" fmla="*/ 442341 w 514121"/>
                <a:gd name="connsiteY33" fmla="*/ 1042873 h 1395873"/>
                <a:gd name="connsiteX34" fmla="*/ 417652 w 514121"/>
                <a:gd name="connsiteY34" fmla="*/ 771754 h 1395873"/>
                <a:gd name="connsiteX35" fmla="*/ 382219 w 514121"/>
                <a:gd name="connsiteY35" fmla="*/ 485089 h 1395873"/>
                <a:gd name="connsiteX36" fmla="*/ 365074 w 514121"/>
                <a:gd name="connsiteY36" fmla="*/ 327812 h 1395873"/>
                <a:gd name="connsiteX37" fmla="*/ 514121 w 514121"/>
                <a:gd name="connsiteY37" fmla="*/ 284150 h 1395873"/>
                <a:gd name="connsiteX38" fmla="*/ 500634 w 514121"/>
                <a:gd name="connsiteY38" fmla="*/ 258318 h 1395873"/>
                <a:gd name="connsiteX39" fmla="*/ 444856 w 514121"/>
                <a:gd name="connsiteY39" fmla="*/ 155677 h 1395873"/>
                <a:gd name="connsiteX40" fmla="*/ 433883 w 514121"/>
                <a:gd name="connsiteY40" fmla="*/ 135331 h 1395873"/>
                <a:gd name="connsiteX41" fmla="*/ 427711 w 514121"/>
                <a:gd name="connsiteY41" fmla="*/ 124130 h 1395873"/>
                <a:gd name="connsiteX42" fmla="*/ 422910 w 514121"/>
                <a:gd name="connsiteY42" fmla="*/ 115214 h 1395873"/>
                <a:gd name="connsiteX43" fmla="*/ 414452 w 514121"/>
                <a:gd name="connsiteY43" fmla="*/ 100355 h 1395873"/>
                <a:gd name="connsiteX44" fmla="*/ 411709 w 514121"/>
                <a:gd name="connsiteY44" fmla="*/ 95555 h 1395873"/>
                <a:gd name="connsiteX45" fmla="*/ 401879 w 514121"/>
                <a:gd name="connsiteY45" fmla="*/ 78638 h 1395873"/>
                <a:gd name="connsiteX46" fmla="*/ 400279 w 514121"/>
                <a:gd name="connsiteY46" fmla="*/ 76124 h 1395873"/>
                <a:gd name="connsiteX47" fmla="*/ 389534 w 514121"/>
                <a:gd name="connsiteY47" fmla="*/ 58064 h 1395873"/>
                <a:gd name="connsiteX48" fmla="*/ 388849 w 514121"/>
                <a:gd name="connsiteY48" fmla="*/ 56921 h 1395873"/>
                <a:gd name="connsiteX49" fmla="*/ 377419 w 514121"/>
                <a:gd name="connsiteY49" fmla="*/ 38176 h 1395873"/>
                <a:gd name="connsiteX50" fmla="*/ 377190 w 514121"/>
                <a:gd name="connsiteY50" fmla="*/ 37948 h 1395873"/>
                <a:gd name="connsiteX51" fmla="*/ 352730 w 514121"/>
                <a:gd name="connsiteY51" fmla="*/ 0 h 1395873"/>
                <a:gd name="connsiteX52" fmla="*/ 352730 w 514121"/>
                <a:gd name="connsiteY52" fmla="*/ 0 h 1395873"/>
                <a:gd name="connsiteX53" fmla="*/ 436855 w 514121"/>
                <a:gd name="connsiteY53" fmla="*/ 237058 h 139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514121" h="1395873">
                  <a:moveTo>
                    <a:pt x="436855" y="237058"/>
                  </a:moveTo>
                  <a:cubicBezTo>
                    <a:pt x="431597" y="276606"/>
                    <a:pt x="350672" y="298094"/>
                    <a:pt x="343357" y="337414"/>
                  </a:cubicBezTo>
                  <a:cubicBezTo>
                    <a:pt x="337871" y="391592"/>
                    <a:pt x="341757" y="446456"/>
                    <a:pt x="344043" y="500634"/>
                  </a:cubicBezTo>
                  <a:cubicBezTo>
                    <a:pt x="346786" y="563956"/>
                    <a:pt x="350444" y="627507"/>
                    <a:pt x="355702" y="690829"/>
                  </a:cubicBezTo>
                  <a:cubicBezTo>
                    <a:pt x="363474" y="784327"/>
                    <a:pt x="375818" y="877595"/>
                    <a:pt x="376733" y="971550"/>
                  </a:cubicBezTo>
                  <a:cubicBezTo>
                    <a:pt x="377647" y="1067562"/>
                    <a:pt x="367132" y="1166317"/>
                    <a:pt x="318668" y="1251128"/>
                  </a:cubicBezTo>
                  <a:cubicBezTo>
                    <a:pt x="293980" y="1294562"/>
                    <a:pt x="258547" y="1325880"/>
                    <a:pt x="211226" y="1342111"/>
                  </a:cubicBezTo>
                  <a:cubicBezTo>
                    <a:pt x="189738" y="1349655"/>
                    <a:pt x="165964" y="1351712"/>
                    <a:pt x="143789" y="1353541"/>
                  </a:cubicBezTo>
                  <a:cubicBezTo>
                    <a:pt x="118872" y="1355598"/>
                    <a:pt x="93726" y="1356513"/>
                    <a:pt x="68580" y="1357656"/>
                  </a:cubicBezTo>
                  <a:cubicBezTo>
                    <a:pt x="45720" y="1358799"/>
                    <a:pt x="22860" y="1359484"/>
                    <a:pt x="0" y="1360399"/>
                  </a:cubicBezTo>
                  <a:lnTo>
                    <a:pt x="0" y="1360399"/>
                  </a:lnTo>
                  <a:cubicBezTo>
                    <a:pt x="1143" y="1367943"/>
                    <a:pt x="3429" y="1373886"/>
                    <a:pt x="7087" y="1378687"/>
                  </a:cubicBezTo>
                  <a:cubicBezTo>
                    <a:pt x="7315" y="1378915"/>
                    <a:pt x="7315" y="1378915"/>
                    <a:pt x="7544" y="1379144"/>
                  </a:cubicBezTo>
                  <a:cubicBezTo>
                    <a:pt x="8001" y="1379830"/>
                    <a:pt x="8687" y="1380516"/>
                    <a:pt x="9144" y="1380973"/>
                  </a:cubicBezTo>
                  <a:cubicBezTo>
                    <a:pt x="9373" y="1381201"/>
                    <a:pt x="9601" y="1381430"/>
                    <a:pt x="9830" y="1381659"/>
                  </a:cubicBezTo>
                  <a:cubicBezTo>
                    <a:pt x="10516" y="1382116"/>
                    <a:pt x="10973" y="1382802"/>
                    <a:pt x="11659" y="1383259"/>
                  </a:cubicBezTo>
                  <a:cubicBezTo>
                    <a:pt x="11887" y="1383487"/>
                    <a:pt x="12116" y="1383716"/>
                    <a:pt x="12344" y="1383716"/>
                  </a:cubicBezTo>
                  <a:cubicBezTo>
                    <a:pt x="14402" y="1385316"/>
                    <a:pt x="16459" y="1386688"/>
                    <a:pt x="18974" y="1387831"/>
                  </a:cubicBezTo>
                  <a:cubicBezTo>
                    <a:pt x="19431" y="1388059"/>
                    <a:pt x="19888" y="1388288"/>
                    <a:pt x="20345" y="1388517"/>
                  </a:cubicBezTo>
                  <a:cubicBezTo>
                    <a:pt x="21031" y="1388745"/>
                    <a:pt x="21488" y="1388974"/>
                    <a:pt x="22174" y="1389202"/>
                  </a:cubicBezTo>
                  <a:cubicBezTo>
                    <a:pt x="22860" y="1389431"/>
                    <a:pt x="23546" y="1389660"/>
                    <a:pt x="24003" y="1389888"/>
                  </a:cubicBezTo>
                  <a:cubicBezTo>
                    <a:pt x="24689" y="1390117"/>
                    <a:pt x="25146" y="1390345"/>
                    <a:pt x="25832" y="1390574"/>
                  </a:cubicBezTo>
                  <a:cubicBezTo>
                    <a:pt x="26518" y="1390803"/>
                    <a:pt x="27432" y="1391031"/>
                    <a:pt x="28118" y="1391260"/>
                  </a:cubicBezTo>
                  <a:cubicBezTo>
                    <a:pt x="28804" y="1391488"/>
                    <a:pt x="29261" y="1391488"/>
                    <a:pt x="29947" y="1391717"/>
                  </a:cubicBezTo>
                  <a:cubicBezTo>
                    <a:pt x="30861" y="1391946"/>
                    <a:pt x="31775" y="1392174"/>
                    <a:pt x="32918" y="1392403"/>
                  </a:cubicBezTo>
                  <a:cubicBezTo>
                    <a:pt x="33376" y="1392403"/>
                    <a:pt x="34061" y="1392631"/>
                    <a:pt x="34519" y="1392631"/>
                  </a:cubicBezTo>
                  <a:cubicBezTo>
                    <a:pt x="36119" y="1392860"/>
                    <a:pt x="37719" y="1393089"/>
                    <a:pt x="39319" y="1393317"/>
                  </a:cubicBezTo>
                  <a:cubicBezTo>
                    <a:pt x="59436" y="1396060"/>
                    <a:pt x="79553" y="1395603"/>
                    <a:pt x="99898" y="1395375"/>
                  </a:cubicBezTo>
                  <a:cubicBezTo>
                    <a:pt x="163678" y="1394689"/>
                    <a:pt x="227228" y="1397889"/>
                    <a:pt x="291236" y="1393546"/>
                  </a:cubicBezTo>
                  <a:cubicBezTo>
                    <a:pt x="334670" y="1390574"/>
                    <a:pt x="378104" y="1387831"/>
                    <a:pt x="421310" y="1383716"/>
                  </a:cubicBezTo>
                  <a:cubicBezTo>
                    <a:pt x="431368" y="1382802"/>
                    <a:pt x="441427" y="1380516"/>
                    <a:pt x="451256" y="1377544"/>
                  </a:cubicBezTo>
                  <a:cubicBezTo>
                    <a:pt x="467944" y="1372286"/>
                    <a:pt x="473888" y="1363828"/>
                    <a:pt x="472973" y="1346683"/>
                  </a:cubicBezTo>
                  <a:cubicBezTo>
                    <a:pt x="471830" y="1326337"/>
                    <a:pt x="469773" y="1305992"/>
                    <a:pt x="467716" y="1285875"/>
                  </a:cubicBezTo>
                  <a:cubicBezTo>
                    <a:pt x="459257" y="1204951"/>
                    <a:pt x="450113" y="1124026"/>
                    <a:pt x="442341" y="1042873"/>
                  </a:cubicBezTo>
                  <a:cubicBezTo>
                    <a:pt x="433654" y="952576"/>
                    <a:pt x="428168" y="861822"/>
                    <a:pt x="417652" y="771754"/>
                  </a:cubicBezTo>
                  <a:cubicBezTo>
                    <a:pt x="406451" y="676199"/>
                    <a:pt x="392735" y="580873"/>
                    <a:pt x="382219" y="485089"/>
                  </a:cubicBezTo>
                  <a:cubicBezTo>
                    <a:pt x="376504" y="432740"/>
                    <a:pt x="367817" y="380848"/>
                    <a:pt x="365074" y="327812"/>
                  </a:cubicBezTo>
                  <a:cubicBezTo>
                    <a:pt x="363017" y="289408"/>
                    <a:pt x="460172" y="300152"/>
                    <a:pt x="514121" y="284150"/>
                  </a:cubicBezTo>
                  <a:cubicBezTo>
                    <a:pt x="507492" y="269062"/>
                    <a:pt x="504520" y="265405"/>
                    <a:pt x="500634" y="258318"/>
                  </a:cubicBezTo>
                  <a:cubicBezTo>
                    <a:pt x="482346" y="224028"/>
                    <a:pt x="463144" y="190195"/>
                    <a:pt x="444856" y="155677"/>
                  </a:cubicBezTo>
                  <a:cubicBezTo>
                    <a:pt x="441198" y="148819"/>
                    <a:pt x="437540" y="141961"/>
                    <a:pt x="433883" y="135331"/>
                  </a:cubicBezTo>
                  <a:cubicBezTo>
                    <a:pt x="431825" y="131674"/>
                    <a:pt x="429768" y="127787"/>
                    <a:pt x="427711" y="124130"/>
                  </a:cubicBezTo>
                  <a:cubicBezTo>
                    <a:pt x="426110" y="121158"/>
                    <a:pt x="424510" y="118186"/>
                    <a:pt x="422910" y="115214"/>
                  </a:cubicBezTo>
                  <a:cubicBezTo>
                    <a:pt x="420167" y="110185"/>
                    <a:pt x="417424" y="105385"/>
                    <a:pt x="414452" y="100355"/>
                  </a:cubicBezTo>
                  <a:cubicBezTo>
                    <a:pt x="413537" y="98755"/>
                    <a:pt x="412623" y="97155"/>
                    <a:pt x="411709" y="95555"/>
                  </a:cubicBezTo>
                  <a:cubicBezTo>
                    <a:pt x="408508" y="89840"/>
                    <a:pt x="405308" y="84353"/>
                    <a:pt x="401879" y="78638"/>
                  </a:cubicBezTo>
                  <a:cubicBezTo>
                    <a:pt x="401422" y="77724"/>
                    <a:pt x="400964" y="77038"/>
                    <a:pt x="400279" y="76124"/>
                  </a:cubicBezTo>
                  <a:cubicBezTo>
                    <a:pt x="396621" y="70180"/>
                    <a:pt x="393192" y="64008"/>
                    <a:pt x="389534" y="58064"/>
                  </a:cubicBezTo>
                  <a:cubicBezTo>
                    <a:pt x="389306" y="57607"/>
                    <a:pt x="389077" y="57379"/>
                    <a:pt x="388849" y="56921"/>
                  </a:cubicBezTo>
                  <a:cubicBezTo>
                    <a:pt x="384962" y="50749"/>
                    <a:pt x="381305" y="44348"/>
                    <a:pt x="377419" y="38176"/>
                  </a:cubicBezTo>
                  <a:cubicBezTo>
                    <a:pt x="377419" y="38176"/>
                    <a:pt x="377190" y="37948"/>
                    <a:pt x="377190" y="37948"/>
                  </a:cubicBezTo>
                  <a:cubicBezTo>
                    <a:pt x="369189" y="25146"/>
                    <a:pt x="361188" y="12573"/>
                    <a:pt x="352730" y="0"/>
                  </a:cubicBezTo>
                  <a:cubicBezTo>
                    <a:pt x="352730" y="0"/>
                    <a:pt x="352730" y="0"/>
                    <a:pt x="352730" y="0"/>
                  </a:cubicBezTo>
                  <a:cubicBezTo>
                    <a:pt x="361417" y="38862"/>
                    <a:pt x="441427" y="202082"/>
                    <a:pt x="436855" y="237058"/>
                  </a:cubicBezTo>
                  <a:close/>
                </a:path>
              </a:pathLst>
            </a:custGeom>
            <a:solidFill>
              <a:srgbClr val="FFFFFF"/>
            </a:solidFill>
            <a:ln w="2286" cap="flat">
              <a:noFill/>
              <a:prstDash val="solid"/>
              <a:miter/>
            </a:ln>
          </p:spPr>
          <p:txBody>
            <a:bodyPr rtlCol="0" anchor="ctr"/>
            <a:lstStyle/>
            <a:p>
              <a:endParaRPr lang="en-US"/>
            </a:p>
          </p:txBody>
        </p:sp>
        <p:sp>
          <p:nvSpPr>
            <p:cNvPr id="59" name="Freeform 60">
              <a:extLst>
                <a:ext uri="{FF2B5EF4-FFF2-40B4-BE49-F238E27FC236}">
                  <a16:creationId xmlns:a16="http://schemas.microsoft.com/office/drawing/2014/main" id="{F7F487A5-29E0-4E89-FA8F-7FC6185595F7}"/>
                </a:ext>
              </a:extLst>
            </p:cNvPr>
            <p:cNvSpPr/>
            <p:nvPr/>
          </p:nvSpPr>
          <p:spPr>
            <a:xfrm>
              <a:off x="3465499" y="845362"/>
              <a:ext cx="165298" cy="310169"/>
            </a:xfrm>
            <a:custGeom>
              <a:avLst/>
              <a:gdLst>
                <a:gd name="connsiteX0" fmla="*/ 41377 w 165298"/>
                <a:gd name="connsiteY0" fmla="*/ 194767 h 310169"/>
                <a:gd name="connsiteX1" fmla="*/ 41377 w 165298"/>
                <a:gd name="connsiteY1" fmla="*/ 194767 h 310169"/>
                <a:gd name="connsiteX2" fmla="*/ 48463 w 165298"/>
                <a:gd name="connsiteY2" fmla="*/ 207797 h 310169"/>
                <a:gd name="connsiteX3" fmla="*/ 49606 w 165298"/>
                <a:gd name="connsiteY3" fmla="*/ 209626 h 310169"/>
                <a:gd name="connsiteX4" fmla="*/ 57379 w 165298"/>
                <a:gd name="connsiteY4" fmla="*/ 223571 h 310169"/>
                <a:gd name="connsiteX5" fmla="*/ 97384 w 165298"/>
                <a:gd name="connsiteY5" fmla="*/ 296494 h 310169"/>
                <a:gd name="connsiteX6" fmla="*/ 121844 w 165298"/>
                <a:gd name="connsiteY6" fmla="*/ 308839 h 310169"/>
                <a:gd name="connsiteX7" fmla="*/ 165278 w 165298"/>
                <a:gd name="connsiteY7" fmla="*/ 260604 h 310169"/>
                <a:gd name="connsiteX8" fmla="*/ 142189 w 165298"/>
                <a:gd name="connsiteY8" fmla="*/ 219913 h 310169"/>
                <a:gd name="connsiteX9" fmla="*/ 140589 w 165298"/>
                <a:gd name="connsiteY9" fmla="*/ 217399 h 310169"/>
                <a:gd name="connsiteX10" fmla="*/ 140132 w 165298"/>
                <a:gd name="connsiteY10" fmla="*/ 216484 h 310169"/>
                <a:gd name="connsiteX11" fmla="*/ 138989 w 165298"/>
                <a:gd name="connsiteY11" fmla="*/ 214427 h 310169"/>
                <a:gd name="connsiteX12" fmla="*/ 138303 w 165298"/>
                <a:gd name="connsiteY12" fmla="*/ 213284 h 310169"/>
                <a:gd name="connsiteX13" fmla="*/ 136931 w 165298"/>
                <a:gd name="connsiteY13" fmla="*/ 211226 h 310169"/>
                <a:gd name="connsiteX14" fmla="*/ 136017 w 165298"/>
                <a:gd name="connsiteY14" fmla="*/ 209855 h 310169"/>
                <a:gd name="connsiteX15" fmla="*/ 134645 w 165298"/>
                <a:gd name="connsiteY15" fmla="*/ 207569 h 310169"/>
                <a:gd name="connsiteX16" fmla="*/ 133731 w 165298"/>
                <a:gd name="connsiteY16" fmla="*/ 205969 h 310169"/>
                <a:gd name="connsiteX17" fmla="*/ 131902 w 165298"/>
                <a:gd name="connsiteY17" fmla="*/ 202997 h 310169"/>
                <a:gd name="connsiteX18" fmla="*/ 131216 w 165298"/>
                <a:gd name="connsiteY18" fmla="*/ 201854 h 310169"/>
                <a:gd name="connsiteX19" fmla="*/ 128473 w 165298"/>
                <a:gd name="connsiteY19" fmla="*/ 197510 h 310169"/>
                <a:gd name="connsiteX20" fmla="*/ 127787 w 165298"/>
                <a:gd name="connsiteY20" fmla="*/ 196367 h 310169"/>
                <a:gd name="connsiteX21" fmla="*/ 125501 w 165298"/>
                <a:gd name="connsiteY21" fmla="*/ 192710 h 310169"/>
                <a:gd name="connsiteX22" fmla="*/ 124358 w 165298"/>
                <a:gd name="connsiteY22" fmla="*/ 191110 h 310169"/>
                <a:gd name="connsiteX23" fmla="*/ 122301 w 165298"/>
                <a:gd name="connsiteY23" fmla="*/ 187909 h 310169"/>
                <a:gd name="connsiteX24" fmla="*/ 120929 w 165298"/>
                <a:gd name="connsiteY24" fmla="*/ 185623 h 310169"/>
                <a:gd name="connsiteX25" fmla="*/ 118872 w 165298"/>
                <a:gd name="connsiteY25" fmla="*/ 182423 h 310169"/>
                <a:gd name="connsiteX26" fmla="*/ 117500 w 165298"/>
                <a:gd name="connsiteY26" fmla="*/ 180365 h 310169"/>
                <a:gd name="connsiteX27" fmla="*/ 114986 w 165298"/>
                <a:gd name="connsiteY27" fmla="*/ 176251 h 310169"/>
                <a:gd name="connsiteX28" fmla="*/ 113843 w 165298"/>
                <a:gd name="connsiteY28" fmla="*/ 174650 h 310169"/>
                <a:gd name="connsiteX29" fmla="*/ 106070 w 165298"/>
                <a:gd name="connsiteY29" fmla="*/ 162535 h 310169"/>
                <a:gd name="connsiteX30" fmla="*/ 104699 w 165298"/>
                <a:gd name="connsiteY30" fmla="*/ 160477 h 310169"/>
                <a:gd name="connsiteX31" fmla="*/ 101727 w 165298"/>
                <a:gd name="connsiteY31" fmla="*/ 155905 h 310169"/>
                <a:gd name="connsiteX32" fmla="*/ 100355 w 165298"/>
                <a:gd name="connsiteY32" fmla="*/ 153848 h 310169"/>
                <a:gd name="connsiteX33" fmla="*/ 97384 w 165298"/>
                <a:gd name="connsiteY33" fmla="*/ 149276 h 310169"/>
                <a:gd name="connsiteX34" fmla="*/ 95783 w 165298"/>
                <a:gd name="connsiteY34" fmla="*/ 146761 h 310169"/>
                <a:gd name="connsiteX35" fmla="*/ 93040 w 165298"/>
                <a:gd name="connsiteY35" fmla="*/ 142418 h 310169"/>
                <a:gd name="connsiteX36" fmla="*/ 91440 w 165298"/>
                <a:gd name="connsiteY36" fmla="*/ 139903 h 310169"/>
                <a:gd name="connsiteX37" fmla="*/ 87097 w 165298"/>
                <a:gd name="connsiteY37" fmla="*/ 133274 h 310169"/>
                <a:gd name="connsiteX38" fmla="*/ 86868 w 165298"/>
                <a:gd name="connsiteY38" fmla="*/ 133045 h 310169"/>
                <a:gd name="connsiteX39" fmla="*/ 81839 w 165298"/>
                <a:gd name="connsiteY39" fmla="*/ 125273 h 310169"/>
                <a:gd name="connsiteX40" fmla="*/ 81610 w 165298"/>
                <a:gd name="connsiteY40" fmla="*/ 125044 h 310169"/>
                <a:gd name="connsiteX41" fmla="*/ 77267 w 165298"/>
                <a:gd name="connsiteY41" fmla="*/ 118186 h 310169"/>
                <a:gd name="connsiteX42" fmla="*/ 75667 w 165298"/>
                <a:gd name="connsiteY42" fmla="*/ 115672 h 310169"/>
                <a:gd name="connsiteX43" fmla="*/ 72238 w 165298"/>
                <a:gd name="connsiteY43" fmla="*/ 110642 h 310169"/>
                <a:gd name="connsiteX44" fmla="*/ 70637 w 165298"/>
                <a:gd name="connsiteY44" fmla="*/ 108128 h 310169"/>
                <a:gd name="connsiteX45" fmla="*/ 66980 w 165298"/>
                <a:gd name="connsiteY45" fmla="*/ 102641 h 310169"/>
                <a:gd name="connsiteX46" fmla="*/ 65608 w 165298"/>
                <a:gd name="connsiteY46" fmla="*/ 100355 h 310169"/>
                <a:gd name="connsiteX47" fmla="*/ 62408 w 165298"/>
                <a:gd name="connsiteY47" fmla="*/ 95326 h 310169"/>
                <a:gd name="connsiteX48" fmla="*/ 60350 w 165298"/>
                <a:gd name="connsiteY48" fmla="*/ 92354 h 310169"/>
                <a:gd name="connsiteX49" fmla="*/ 50063 w 165298"/>
                <a:gd name="connsiteY49" fmla="*/ 76581 h 310169"/>
                <a:gd name="connsiteX50" fmla="*/ 49149 w 165298"/>
                <a:gd name="connsiteY50" fmla="*/ 75209 h 310169"/>
                <a:gd name="connsiteX51" fmla="*/ 44577 w 165298"/>
                <a:gd name="connsiteY51" fmla="*/ 68351 h 310169"/>
                <a:gd name="connsiteX52" fmla="*/ 43663 w 165298"/>
                <a:gd name="connsiteY52" fmla="*/ 66980 h 310169"/>
                <a:gd name="connsiteX53" fmla="*/ 39091 w 165298"/>
                <a:gd name="connsiteY53" fmla="*/ 59893 h 310169"/>
                <a:gd name="connsiteX54" fmla="*/ 38176 w 165298"/>
                <a:gd name="connsiteY54" fmla="*/ 58522 h 310169"/>
                <a:gd name="connsiteX55" fmla="*/ 33376 w 165298"/>
                <a:gd name="connsiteY55" fmla="*/ 51206 h 310169"/>
                <a:gd name="connsiteX56" fmla="*/ 32690 w 165298"/>
                <a:gd name="connsiteY56" fmla="*/ 50292 h 310169"/>
                <a:gd name="connsiteX57" fmla="*/ 10973 w 165298"/>
                <a:gd name="connsiteY57" fmla="*/ 16916 h 310169"/>
                <a:gd name="connsiteX58" fmla="*/ 10516 w 165298"/>
                <a:gd name="connsiteY58" fmla="*/ 16002 h 310169"/>
                <a:gd name="connsiteX59" fmla="*/ 5486 w 165298"/>
                <a:gd name="connsiteY59" fmla="*/ 8458 h 310169"/>
                <a:gd name="connsiteX60" fmla="*/ 5258 w 165298"/>
                <a:gd name="connsiteY60" fmla="*/ 8001 h 310169"/>
                <a:gd name="connsiteX61" fmla="*/ 0 w 165298"/>
                <a:gd name="connsiteY61" fmla="*/ 0 h 310169"/>
                <a:gd name="connsiteX62" fmla="*/ 41377 w 165298"/>
                <a:gd name="connsiteY62" fmla="*/ 194767 h 310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298" h="310169">
                  <a:moveTo>
                    <a:pt x="41377" y="194767"/>
                  </a:moveTo>
                  <a:cubicBezTo>
                    <a:pt x="41377" y="194767"/>
                    <a:pt x="41377" y="194767"/>
                    <a:pt x="41377" y="194767"/>
                  </a:cubicBezTo>
                  <a:cubicBezTo>
                    <a:pt x="43663" y="199111"/>
                    <a:pt x="46177" y="203454"/>
                    <a:pt x="48463" y="207797"/>
                  </a:cubicBezTo>
                  <a:cubicBezTo>
                    <a:pt x="48920" y="208483"/>
                    <a:pt x="49149" y="209169"/>
                    <a:pt x="49606" y="209626"/>
                  </a:cubicBezTo>
                  <a:cubicBezTo>
                    <a:pt x="52121" y="214198"/>
                    <a:pt x="54864" y="218999"/>
                    <a:pt x="57379" y="223571"/>
                  </a:cubicBezTo>
                  <a:cubicBezTo>
                    <a:pt x="71095" y="247802"/>
                    <a:pt x="84125" y="272263"/>
                    <a:pt x="97384" y="296494"/>
                  </a:cubicBezTo>
                  <a:cubicBezTo>
                    <a:pt x="102641" y="306324"/>
                    <a:pt x="109499" y="313182"/>
                    <a:pt x="121844" y="308839"/>
                  </a:cubicBezTo>
                  <a:cubicBezTo>
                    <a:pt x="136703" y="303352"/>
                    <a:pt x="164821" y="277063"/>
                    <a:pt x="165278" y="260604"/>
                  </a:cubicBezTo>
                  <a:cubicBezTo>
                    <a:pt x="165964" y="245745"/>
                    <a:pt x="149504" y="231800"/>
                    <a:pt x="142189" y="219913"/>
                  </a:cubicBezTo>
                  <a:cubicBezTo>
                    <a:pt x="141732" y="219227"/>
                    <a:pt x="141275" y="218313"/>
                    <a:pt x="140589" y="217399"/>
                  </a:cubicBezTo>
                  <a:cubicBezTo>
                    <a:pt x="140360" y="217170"/>
                    <a:pt x="140132" y="216713"/>
                    <a:pt x="140132" y="216484"/>
                  </a:cubicBezTo>
                  <a:cubicBezTo>
                    <a:pt x="139675" y="215798"/>
                    <a:pt x="139446" y="215113"/>
                    <a:pt x="138989" y="214427"/>
                  </a:cubicBezTo>
                  <a:cubicBezTo>
                    <a:pt x="138760" y="213970"/>
                    <a:pt x="138532" y="213741"/>
                    <a:pt x="138303" y="213284"/>
                  </a:cubicBezTo>
                  <a:cubicBezTo>
                    <a:pt x="137846" y="212598"/>
                    <a:pt x="137389" y="211912"/>
                    <a:pt x="136931" y="211226"/>
                  </a:cubicBezTo>
                  <a:cubicBezTo>
                    <a:pt x="136703" y="210769"/>
                    <a:pt x="136246" y="210312"/>
                    <a:pt x="136017" y="209855"/>
                  </a:cubicBezTo>
                  <a:cubicBezTo>
                    <a:pt x="135560" y="209169"/>
                    <a:pt x="135103" y="208483"/>
                    <a:pt x="134645" y="207569"/>
                  </a:cubicBezTo>
                  <a:cubicBezTo>
                    <a:pt x="134417" y="207112"/>
                    <a:pt x="133960" y="206654"/>
                    <a:pt x="133731" y="205969"/>
                  </a:cubicBezTo>
                  <a:cubicBezTo>
                    <a:pt x="133045" y="205054"/>
                    <a:pt x="132588" y="203911"/>
                    <a:pt x="131902" y="202997"/>
                  </a:cubicBezTo>
                  <a:cubicBezTo>
                    <a:pt x="131674" y="202540"/>
                    <a:pt x="131445" y="202311"/>
                    <a:pt x="131216" y="201854"/>
                  </a:cubicBezTo>
                  <a:cubicBezTo>
                    <a:pt x="130302" y="200482"/>
                    <a:pt x="129388" y="198882"/>
                    <a:pt x="128473" y="197510"/>
                  </a:cubicBezTo>
                  <a:cubicBezTo>
                    <a:pt x="128245" y="197053"/>
                    <a:pt x="128016" y="196825"/>
                    <a:pt x="127787" y="196367"/>
                  </a:cubicBezTo>
                  <a:cubicBezTo>
                    <a:pt x="127102" y="195224"/>
                    <a:pt x="126187" y="193853"/>
                    <a:pt x="125501" y="192710"/>
                  </a:cubicBezTo>
                  <a:cubicBezTo>
                    <a:pt x="125044" y="192253"/>
                    <a:pt x="124816" y="191567"/>
                    <a:pt x="124358" y="191110"/>
                  </a:cubicBezTo>
                  <a:cubicBezTo>
                    <a:pt x="123673" y="189967"/>
                    <a:pt x="122987" y="189052"/>
                    <a:pt x="122301" y="187909"/>
                  </a:cubicBezTo>
                  <a:cubicBezTo>
                    <a:pt x="121844" y="187223"/>
                    <a:pt x="121387" y="186538"/>
                    <a:pt x="120929" y="185623"/>
                  </a:cubicBezTo>
                  <a:cubicBezTo>
                    <a:pt x="120244" y="184480"/>
                    <a:pt x="119558" y="183566"/>
                    <a:pt x="118872" y="182423"/>
                  </a:cubicBezTo>
                  <a:cubicBezTo>
                    <a:pt x="118415" y="181737"/>
                    <a:pt x="117958" y="181051"/>
                    <a:pt x="117500" y="180365"/>
                  </a:cubicBezTo>
                  <a:cubicBezTo>
                    <a:pt x="116586" y="178994"/>
                    <a:pt x="115672" y="177622"/>
                    <a:pt x="114986" y="176251"/>
                  </a:cubicBezTo>
                  <a:cubicBezTo>
                    <a:pt x="114529" y="175793"/>
                    <a:pt x="114300" y="175108"/>
                    <a:pt x="113843" y="174650"/>
                  </a:cubicBezTo>
                  <a:cubicBezTo>
                    <a:pt x="111328" y="170764"/>
                    <a:pt x="108814" y="166649"/>
                    <a:pt x="106070" y="162535"/>
                  </a:cubicBezTo>
                  <a:cubicBezTo>
                    <a:pt x="105613" y="161849"/>
                    <a:pt x="105156" y="161163"/>
                    <a:pt x="104699" y="160477"/>
                  </a:cubicBezTo>
                  <a:cubicBezTo>
                    <a:pt x="103784" y="158877"/>
                    <a:pt x="102641" y="157505"/>
                    <a:pt x="101727" y="155905"/>
                  </a:cubicBezTo>
                  <a:cubicBezTo>
                    <a:pt x="101270" y="155219"/>
                    <a:pt x="100813" y="154534"/>
                    <a:pt x="100355" y="153848"/>
                  </a:cubicBezTo>
                  <a:cubicBezTo>
                    <a:pt x="99441" y="152248"/>
                    <a:pt x="98298" y="150876"/>
                    <a:pt x="97384" y="149276"/>
                  </a:cubicBezTo>
                  <a:cubicBezTo>
                    <a:pt x="96926" y="148361"/>
                    <a:pt x="96241" y="147676"/>
                    <a:pt x="95783" y="146761"/>
                  </a:cubicBezTo>
                  <a:cubicBezTo>
                    <a:pt x="94869" y="145390"/>
                    <a:pt x="93955" y="143789"/>
                    <a:pt x="93040" y="142418"/>
                  </a:cubicBezTo>
                  <a:cubicBezTo>
                    <a:pt x="92583" y="141503"/>
                    <a:pt x="91897" y="140818"/>
                    <a:pt x="91440" y="139903"/>
                  </a:cubicBezTo>
                  <a:cubicBezTo>
                    <a:pt x="90068" y="137617"/>
                    <a:pt x="88697" y="135560"/>
                    <a:pt x="87097" y="133274"/>
                  </a:cubicBezTo>
                  <a:cubicBezTo>
                    <a:pt x="87097" y="133274"/>
                    <a:pt x="87097" y="133045"/>
                    <a:pt x="86868" y="133045"/>
                  </a:cubicBezTo>
                  <a:cubicBezTo>
                    <a:pt x="85268" y="130531"/>
                    <a:pt x="83668" y="128016"/>
                    <a:pt x="81839" y="125273"/>
                  </a:cubicBezTo>
                  <a:cubicBezTo>
                    <a:pt x="81839" y="125273"/>
                    <a:pt x="81610" y="125044"/>
                    <a:pt x="81610" y="125044"/>
                  </a:cubicBezTo>
                  <a:cubicBezTo>
                    <a:pt x="80239" y="122758"/>
                    <a:pt x="78638" y="120472"/>
                    <a:pt x="77267" y="118186"/>
                  </a:cubicBezTo>
                  <a:cubicBezTo>
                    <a:pt x="76810" y="117272"/>
                    <a:pt x="76124" y="116586"/>
                    <a:pt x="75667" y="115672"/>
                  </a:cubicBezTo>
                  <a:cubicBezTo>
                    <a:pt x="74524" y="114071"/>
                    <a:pt x="73381" y="112243"/>
                    <a:pt x="72238" y="110642"/>
                  </a:cubicBezTo>
                  <a:cubicBezTo>
                    <a:pt x="71780" y="109728"/>
                    <a:pt x="71095" y="109042"/>
                    <a:pt x="70637" y="108128"/>
                  </a:cubicBezTo>
                  <a:cubicBezTo>
                    <a:pt x="69494" y="106299"/>
                    <a:pt x="68123" y="104470"/>
                    <a:pt x="66980" y="102641"/>
                  </a:cubicBezTo>
                  <a:cubicBezTo>
                    <a:pt x="66523" y="101956"/>
                    <a:pt x="66065" y="101270"/>
                    <a:pt x="65608" y="100355"/>
                  </a:cubicBezTo>
                  <a:cubicBezTo>
                    <a:pt x="64465" y="98755"/>
                    <a:pt x="63322" y="96926"/>
                    <a:pt x="62408" y="95326"/>
                  </a:cubicBezTo>
                  <a:cubicBezTo>
                    <a:pt x="61722" y="94412"/>
                    <a:pt x="61036" y="93269"/>
                    <a:pt x="60350" y="92354"/>
                  </a:cubicBezTo>
                  <a:cubicBezTo>
                    <a:pt x="56921" y="87097"/>
                    <a:pt x="53492" y="81839"/>
                    <a:pt x="50063" y="76581"/>
                  </a:cubicBezTo>
                  <a:cubicBezTo>
                    <a:pt x="49835" y="76124"/>
                    <a:pt x="49378" y="75667"/>
                    <a:pt x="49149" y="75209"/>
                  </a:cubicBezTo>
                  <a:cubicBezTo>
                    <a:pt x="47549" y="72923"/>
                    <a:pt x="46177" y="70637"/>
                    <a:pt x="44577" y="68351"/>
                  </a:cubicBezTo>
                  <a:cubicBezTo>
                    <a:pt x="44348" y="67894"/>
                    <a:pt x="44120" y="67437"/>
                    <a:pt x="43663" y="66980"/>
                  </a:cubicBezTo>
                  <a:cubicBezTo>
                    <a:pt x="42062" y="64694"/>
                    <a:pt x="40691" y="62408"/>
                    <a:pt x="39091" y="59893"/>
                  </a:cubicBezTo>
                  <a:cubicBezTo>
                    <a:pt x="38862" y="59436"/>
                    <a:pt x="38405" y="58979"/>
                    <a:pt x="38176" y="58522"/>
                  </a:cubicBezTo>
                  <a:cubicBezTo>
                    <a:pt x="36576" y="56007"/>
                    <a:pt x="34976" y="53721"/>
                    <a:pt x="33376" y="51206"/>
                  </a:cubicBezTo>
                  <a:cubicBezTo>
                    <a:pt x="33147" y="50978"/>
                    <a:pt x="32918" y="50521"/>
                    <a:pt x="32690" y="50292"/>
                  </a:cubicBezTo>
                  <a:cubicBezTo>
                    <a:pt x="25375" y="39091"/>
                    <a:pt x="18059" y="27889"/>
                    <a:pt x="10973" y="16916"/>
                  </a:cubicBezTo>
                  <a:cubicBezTo>
                    <a:pt x="10744" y="16688"/>
                    <a:pt x="10516" y="16459"/>
                    <a:pt x="10516" y="16002"/>
                  </a:cubicBezTo>
                  <a:cubicBezTo>
                    <a:pt x="8915" y="13487"/>
                    <a:pt x="7087" y="10973"/>
                    <a:pt x="5486" y="8458"/>
                  </a:cubicBezTo>
                  <a:cubicBezTo>
                    <a:pt x="5486" y="8230"/>
                    <a:pt x="5258" y="8001"/>
                    <a:pt x="5258" y="8001"/>
                  </a:cubicBezTo>
                  <a:cubicBezTo>
                    <a:pt x="3429" y="5258"/>
                    <a:pt x="1829" y="2515"/>
                    <a:pt x="0" y="0"/>
                  </a:cubicBezTo>
                  <a:cubicBezTo>
                    <a:pt x="21717" y="63094"/>
                    <a:pt x="33833" y="129616"/>
                    <a:pt x="41377" y="194767"/>
                  </a:cubicBezTo>
                  <a:close/>
                </a:path>
              </a:pathLst>
            </a:custGeom>
            <a:solidFill>
              <a:srgbClr val="FFFFFF"/>
            </a:solidFill>
            <a:ln w="2286" cap="flat">
              <a:noFill/>
              <a:prstDash val="solid"/>
              <a:miter/>
            </a:ln>
          </p:spPr>
          <p:txBody>
            <a:bodyPr rtlCol="0" anchor="ctr"/>
            <a:lstStyle/>
            <a:p>
              <a:endParaRPr lang="en-US"/>
            </a:p>
          </p:txBody>
        </p:sp>
        <p:sp>
          <p:nvSpPr>
            <p:cNvPr id="60" name="Freeform 61">
              <a:extLst>
                <a:ext uri="{FF2B5EF4-FFF2-40B4-BE49-F238E27FC236}">
                  <a16:creationId xmlns:a16="http://schemas.microsoft.com/office/drawing/2014/main" id="{37451E70-649A-4F02-91ED-235918EDE496}"/>
                </a:ext>
              </a:extLst>
            </p:cNvPr>
            <p:cNvSpPr/>
            <p:nvPr/>
          </p:nvSpPr>
          <p:spPr>
            <a:xfrm>
              <a:off x="3440811" y="1190040"/>
              <a:ext cx="152686" cy="1057325"/>
            </a:xfrm>
            <a:custGeom>
              <a:avLst/>
              <a:gdLst>
                <a:gd name="connsiteX0" fmla="*/ 5258 w 152686"/>
                <a:gd name="connsiteY0" fmla="*/ 5537 h 1057325"/>
                <a:gd name="connsiteX1" fmla="*/ 2515 w 152686"/>
                <a:gd name="connsiteY1" fmla="*/ 6223 h 1057325"/>
                <a:gd name="connsiteX2" fmla="*/ 2515 w 152686"/>
                <a:gd name="connsiteY2" fmla="*/ 6223 h 1057325"/>
                <a:gd name="connsiteX3" fmla="*/ 0 w 152686"/>
                <a:gd name="connsiteY3" fmla="*/ 6909 h 1057325"/>
                <a:gd name="connsiteX4" fmla="*/ 0 w 152686"/>
                <a:gd name="connsiteY4" fmla="*/ 6909 h 1057325"/>
                <a:gd name="connsiteX5" fmla="*/ 3429 w 152686"/>
                <a:gd name="connsiteY5" fmla="*/ 28169 h 1057325"/>
                <a:gd name="connsiteX6" fmla="*/ 11430 w 152686"/>
                <a:gd name="connsiteY6" fmla="*/ 130582 h 1057325"/>
                <a:gd name="connsiteX7" fmla="*/ 103099 w 152686"/>
                <a:gd name="connsiteY7" fmla="*/ 873303 h 1057325"/>
                <a:gd name="connsiteX8" fmla="*/ 87782 w 152686"/>
                <a:gd name="connsiteY8" fmla="*/ 1016407 h 1057325"/>
                <a:gd name="connsiteX9" fmla="*/ 88468 w 152686"/>
                <a:gd name="connsiteY9" fmla="*/ 1026465 h 1057325"/>
                <a:gd name="connsiteX10" fmla="*/ 88468 w 152686"/>
                <a:gd name="connsiteY10" fmla="*/ 1027151 h 1057325"/>
                <a:gd name="connsiteX11" fmla="*/ 88697 w 152686"/>
                <a:gd name="connsiteY11" fmla="*/ 1035609 h 1057325"/>
                <a:gd name="connsiteX12" fmla="*/ 88697 w 152686"/>
                <a:gd name="connsiteY12" fmla="*/ 1038124 h 1057325"/>
                <a:gd name="connsiteX13" fmla="*/ 88697 w 152686"/>
                <a:gd name="connsiteY13" fmla="*/ 1045210 h 1057325"/>
                <a:gd name="connsiteX14" fmla="*/ 88697 w 152686"/>
                <a:gd name="connsiteY14" fmla="*/ 1047953 h 1057325"/>
                <a:gd name="connsiteX15" fmla="*/ 88240 w 152686"/>
                <a:gd name="connsiteY15" fmla="*/ 1057326 h 1057325"/>
                <a:gd name="connsiteX16" fmla="*/ 149047 w 152686"/>
                <a:gd name="connsiteY16" fmla="*/ 1007491 h 1057325"/>
                <a:gd name="connsiteX17" fmla="*/ 152248 w 152686"/>
                <a:gd name="connsiteY17" fmla="*/ 957656 h 1057325"/>
                <a:gd name="connsiteX18" fmla="*/ 135788 w 152686"/>
                <a:gd name="connsiteY18" fmla="*/ 772262 h 1057325"/>
                <a:gd name="connsiteX19" fmla="*/ 87782 w 152686"/>
                <a:gd name="connsiteY19" fmla="*/ 403073 h 1057325"/>
                <a:gd name="connsiteX20" fmla="*/ 66980 w 152686"/>
                <a:gd name="connsiteY20" fmla="*/ 218135 h 1057325"/>
                <a:gd name="connsiteX21" fmla="*/ 47549 w 152686"/>
                <a:gd name="connsiteY21" fmla="*/ 35713 h 1057325"/>
                <a:gd name="connsiteX22" fmla="*/ 5258 w 152686"/>
                <a:gd name="connsiteY22" fmla="*/ 5537 h 1057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2686" h="1057325">
                  <a:moveTo>
                    <a:pt x="5258" y="5537"/>
                  </a:moveTo>
                  <a:cubicBezTo>
                    <a:pt x="4343" y="5766"/>
                    <a:pt x="3429" y="5995"/>
                    <a:pt x="2515" y="6223"/>
                  </a:cubicBezTo>
                  <a:cubicBezTo>
                    <a:pt x="2515" y="6223"/>
                    <a:pt x="2515" y="6223"/>
                    <a:pt x="2515" y="6223"/>
                  </a:cubicBezTo>
                  <a:cubicBezTo>
                    <a:pt x="1600" y="6452"/>
                    <a:pt x="914" y="6680"/>
                    <a:pt x="0" y="6909"/>
                  </a:cubicBezTo>
                  <a:cubicBezTo>
                    <a:pt x="0" y="6909"/>
                    <a:pt x="0" y="6909"/>
                    <a:pt x="0" y="6909"/>
                  </a:cubicBezTo>
                  <a:cubicBezTo>
                    <a:pt x="2057" y="13767"/>
                    <a:pt x="3200" y="20854"/>
                    <a:pt x="3429" y="28169"/>
                  </a:cubicBezTo>
                  <a:cubicBezTo>
                    <a:pt x="4343" y="62459"/>
                    <a:pt x="7087" y="96520"/>
                    <a:pt x="11430" y="130582"/>
                  </a:cubicBezTo>
                  <a:cubicBezTo>
                    <a:pt x="25832" y="230937"/>
                    <a:pt x="105842" y="806780"/>
                    <a:pt x="103099" y="873303"/>
                  </a:cubicBezTo>
                  <a:cubicBezTo>
                    <a:pt x="101041" y="920852"/>
                    <a:pt x="96469" y="969086"/>
                    <a:pt x="87782" y="1016407"/>
                  </a:cubicBezTo>
                  <a:cubicBezTo>
                    <a:pt x="88011" y="1019836"/>
                    <a:pt x="88240" y="1023036"/>
                    <a:pt x="88468" y="1026465"/>
                  </a:cubicBezTo>
                  <a:cubicBezTo>
                    <a:pt x="88468" y="1026694"/>
                    <a:pt x="88468" y="1026922"/>
                    <a:pt x="88468" y="1027151"/>
                  </a:cubicBezTo>
                  <a:cubicBezTo>
                    <a:pt x="88697" y="1029894"/>
                    <a:pt x="88697" y="1032866"/>
                    <a:pt x="88697" y="1035609"/>
                  </a:cubicBezTo>
                  <a:cubicBezTo>
                    <a:pt x="88697" y="1036523"/>
                    <a:pt x="88697" y="1037209"/>
                    <a:pt x="88697" y="1038124"/>
                  </a:cubicBezTo>
                  <a:cubicBezTo>
                    <a:pt x="88697" y="1040410"/>
                    <a:pt x="88697" y="1042924"/>
                    <a:pt x="88697" y="1045210"/>
                  </a:cubicBezTo>
                  <a:cubicBezTo>
                    <a:pt x="88697" y="1046125"/>
                    <a:pt x="88697" y="1047039"/>
                    <a:pt x="88697" y="1047953"/>
                  </a:cubicBezTo>
                  <a:cubicBezTo>
                    <a:pt x="88697" y="1051154"/>
                    <a:pt x="88468" y="1054354"/>
                    <a:pt x="88240" y="1057326"/>
                  </a:cubicBezTo>
                  <a:cubicBezTo>
                    <a:pt x="123673" y="1048868"/>
                    <a:pt x="145390" y="1031494"/>
                    <a:pt x="149047" y="1007491"/>
                  </a:cubicBezTo>
                  <a:cubicBezTo>
                    <a:pt x="151562" y="991032"/>
                    <a:pt x="153619" y="974116"/>
                    <a:pt x="152248" y="957656"/>
                  </a:cubicBezTo>
                  <a:cubicBezTo>
                    <a:pt x="147676" y="895706"/>
                    <a:pt x="143332" y="833755"/>
                    <a:pt x="135788" y="772262"/>
                  </a:cubicBezTo>
                  <a:cubicBezTo>
                    <a:pt x="120701" y="649046"/>
                    <a:pt x="103327" y="526288"/>
                    <a:pt x="87782" y="403073"/>
                  </a:cubicBezTo>
                  <a:cubicBezTo>
                    <a:pt x="80010" y="341579"/>
                    <a:pt x="72923" y="279857"/>
                    <a:pt x="66980" y="218135"/>
                  </a:cubicBezTo>
                  <a:cubicBezTo>
                    <a:pt x="61265" y="157328"/>
                    <a:pt x="50292" y="96977"/>
                    <a:pt x="47549" y="35713"/>
                  </a:cubicBezTo>
                  <a:cubicBezTo>
                    <a:pt x="45491" y="-4292"/>
                    <a:pt x="44806" y="-4521"/>
                    <a:pt x="5258" y="5537"/>
                  </a:cubicBezTo>
                  <a:close/>
                </a:path>
              </a:pathLst>
            </a:custGeom>
            <a:solidFill>
              <a:srgbClr val="FFFFFF"/>
            </a:solidFill>
            <a:ln w="2286" cap="flat">
              <a:noFill/>
              <a:prstDash val="solid"/>
              <a:miter/>
            </a:ln>
          </p:spPr>
          <p:txBody>
            <a:bodyPr rtlCol="0" anchor="ctr"/>
            <a:lstStyle/>
            <a:p>
              <a:endParaRPr lang="en-US"/>
            </a:p>
          </p:txBody>
        </p:sp>
        <p:sp>
          <p:nvSpPr>
            <p:cNvPr id="61" name="Freeform 62">
              <a:extLst>
                <a:ext uri="{FF2B5EF4-FFF2-40B4-BE49-F238E27FC236}">
                  <a16:creationId xmlns:a16="http://schemas.microsoft.com/office/drawing/2014/main" id="{B39BE0D2-00AE-F14E-F47F-DE8DFCDABF2C}"/>
                </a:ext>
              </a:extLst>
            </p:cNvPr>
            <p:cNvSpPr/>
            <p:nvPr/>
          </p:nvSpPr>
          <p:spPr>
            <a:xfrm>
              <a:off x="2642746" y="2149754"/>
              <a:ext cx="84998" cy="115430"/>
            </a:xfrm>
            <a:custGeom>
              <a:avLst/>
              <a:gdLst>
                <a:gd name="connsiteX0" fmla="*/ 19453 w 84998"/>
                <a:gd name="connsiteY0" fmla="*/ 38405 h 115430"/>
                <a:gd name="connsiteX1" fmla="*/ 22 w 84998"/>
                <a:gd name="connsiteY1" fmla="*/ 86639 h 115430"/>
                <a:gd name="connsiteX2" fmla="*/ 17853 w 84998"/>
                <a:gd name="connsiteY2" fmla="*/ 111785 h 115430"/>
                <a:gd name="connsiteX3" fmla="*/ 58087 w 84998"/>
                <a:gd name="connsiteY3" fmla="*/ 105842 h 115430"/>
                <a:gd name="connsiteX4" fmla="*/ 84833 w 84998"/>
                <a:gd name="connsiteY4" fmla="*/ 0 h 115430"/>
                <a:gd name="connsiteX5" fmla="*/ 19453 w 84998"/>
                <a:gd name="connsiteY5" fmla="*/ 38405 h 115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998" h="115430">
                  <a:moveTo>
                    <a:pt x="19453" y="38405"/>
                  </a:moveTo>
                  <a:cubicBezTo>
                    <a:pt x="-2721" y="49149"/>
                    <a:pt x="251" y="65608"/>
                    <a:pt x="22" y="86639"/>
                  </a:cubicBezTo>
                  <a:cubicBezTo>
                    <a:pt x="-206" y="99212"/>
                    <a:pt x="6423" y="107442"/>
                    <a:pt x="17853" y="111785"/>
                  </a:cubicBezTo>
                  <a:cubicBezTo>
                    <a:pt x="34541" y="118186"/>
                    <a:pt x="50086" y="116129"/>
                    <a:pt x="58087" y="105842"/>
                  </a:cubicBezTo>
                  <a:cubicBezTo>
                    <a:pt x="81632" y="74981"/>
                    <a:pt x="85976" y="39776"/>
                    <a:pt x="84833" y="0"/>
                  </a:cubicBezTo>
                  <a:cubicBezTo>
                    <a:pt x="60830" y="9830"/>
                    <a:pt x="38884" y="28804"/>
                    <a:pt x="19453" y="38405"/>
                  </a:cubicBezTo>
                  <a:close/>
                </a:path>
              </a:pathLst>
            </a:custGeom>
            <a:solidFill>
              <a:srgbClr val="FFFFFF"/>
            </a:solidFill>
            <a:ln w="2286" cap="flat">
              <a:noFill/>
              <a:prstDash val="solid"/>
              <a:miter/>
            </a:ln>
          </p:spPr>
          <p:txBody>
            <a:bodyPr rtlCol="0" anchor="ctr"/>
            <a:lstStyle/>
            <a:p>
              <a:endParaRPr lang="en-US"/>
            </a:p>
          </p:txBody>
        </p:sp>
        <p:sp>
          <p:nvSpPr>
            <p:cNvPr id="62" name="Freeform 63">
              <a:extLst>
                <a:ext uri="{FF2B5EF4-FFF2-40B4-BE49-F238E27FC236}">
                  <a16:creationId xmlns:a16="http://schemas.microsoft.com/office/drawing/2014/main" id="{EB2B2E4E-C36F-48BD-15D7-4265A2810005}"/>
                </a:ext>
              </a:extLst>
            </p:cNvPr>
            <p:cNvSpPr/>
            <p:nvPr/>
          </p:nvSpPr>
          <p:spPr>
            <a:xfrm>
              <a:off x="2483165" y="676429"/>
              <a:ext cx="1167849" cy="1617117"/>
            </a:xfrm>
            <a:custGeom>
              <a:avLst/>
              <a:gdLst>
                <a:gd name="connsiteX0" fmla="*/ 47589 w 1167849"/>
                <a:gd name="connsiteY0" fmla="*/ 1140940 h 1617117"/>
                <a:gd name="connsiteX1" fmla="*/ 158460 w 1167849"/>
                <a:gd name="connsiteY1" fmla="*/ 1211806 h 1617117"/>
                <a:gd name="connsiteX2" fmla="*/ 149087 w 1167849"/>
                <a:gd name="connsiteY2" fmla="*/ 1382113 h 1617117"/>
                <a:gd name="connsiteX3" fmla="*/ 134686 w 1167849"/>
                <a:gd name="connsiteY3" fmla="*/ 1400858 h 1617117"/>
                <a:gd name="connsiteX4" fmla="*/ 88051 w 1167849"/>
                <a:gd name="connsiteY4" fmla="*/ 1430805 h 1617117"/>
                <a:gd name="connsiteX5" fmla="*/ 63362 w 1167849"/>
                <a:gd name="connsiteY5" fmla="*/ 1505329 h 1617117"/>
                <a:gd name="connsiteX6" fmla="*/ 132857 w 1167849"/>
                <a:gd name="connsiteY6" fmla="*/ 1547162 h 1617117"/>
                <a:gd name="connsiteX7" fmla="*/ 135600 w 1167849"/>
                <a:gd name="connsiteY7" fmla="*/ 1547391 h 1617117"/>
                <a:gd name="connsiteX8" fmla="*/ 138343 w 1167849"/>
                <a:gd name="connsiteY8" fmla="*/ 1560421 h 1617117"/>
                <a:gd name="connsiteX9" fmla="*/ 173090 w 1167849"/>
                <a:gd name="connsiteY9" fmla="*/ 1605227 h 1617117"/>
                <a:gd name="connsiteX10" fmla="*/ 244871 w 1167849"/>
                <a:gd name="connsiteY10" fmla="*/ 1570251 h 1617117"/>
                <a:gd name="connsiteX11" fmla="*/ 256301 w 1167849"/>
                <a:gd name="connsiteY11" fmla="*/ 1538933 h 1617117"/>
                <a:gd name="connsiteX12" fmla="*/ 262702 w 1167849"/>
                <a:gd name="connsiteY12" fmla="*/ 1483840 h 1617117"/>
                <a:gd name="connsiteX13" fmla="*/ 288305 w 1167849"/>
                <a:gd name="connsiteY13" fmla="*/ 1440863 h 1617117"/>
                <a:gd name="connsiteX14" fmla="*/ 337911 w 1167849"/>
                <a:gd name="connsiteY14" fmla="*/ 1405202 h 1617117"/>
                <a:gd name="connsiteX15" fmla="*/ 395061 w 1167849"/>
                <a:gd name="connsiteY15" fmla="*/ 1287930 h 1617117"/>
                <a:gd name="connsiteX16" fmla="*/ 405119 w 1167849"/>
                <a:gd name="connsiteY16" fmla="*/ 1118766 h 1617117"/>
                <a:gd name="connsiteX17" fmla="*/ 413120 w 1167849"/>
                <a:gd name="connsiteY17" fmla="*/ 1013610 h 1617117"/>
                <a:gd name="connsiteX18" fmla="*/ 438266 w 1167849"/>
                <a:gd name="connsiteY18" fmla="*/ 962175 h 1617117"/>
                <a:gd name="connsiteX19" fmla="*/ 553481 w 1167849"/>
                <a:gd name="connsiteY19" fmla="*/ 818386 h 1617117"/>
                <a:gd name="connsiteX20" fmla="*/ 571998 w 1167849"/>
                <a:gd name="connsiteY20" fmla="*/ 772208 h 1617117"/>
                <a:gd name="connsiteX21" fmla="*/ 571998 w 1167849"/>
                <a:gd name="connsiteY21" fmla="*/ 812213 h 1617117"/>
                <a:gd name="connsiteX22" fmla="*/ 557367 w 1167849"/>
                <a:gd name="connsiteY22" fmla="*/ 1128824 h 1617117"/>
                <a:gd name="connsiteX23" fmla="*/ 542737 w 1167849"/>
                <a:gd name="connsiteY23" fmla="*/ 1406345 h 1617117"/>
                <a:gd name="connsiteX24" fmla="*/ 532678 w 1167849"/>
                <a:gd name="connsiteY24" fmla="*/ 1564307 h 1617117"/>
                <a:gd name="connsiteX25" fmla="*/ 567883 w 1167849"/>
                <a:gd name="connsiteY25" fmla="*/ 1609799 h 1617117"/>
                <a:gd name="connsiteX26" fmla="*/ 606288 w 1167849"/>
                <a:gd name="connsiteY26" fmla="*/ 1614828 h 1617117"/>
                <a:gd name="connsiteX27" fmla="*/ 969762 w 1167849"/>
                <a:gd name="connsiteY27" fmla="*/ 1604770 h 1617117"/>
                <a:gd name="connsiteX28" fmla="*/ 1098921 w 1167849"/>
                <a:gd name="connsiteY28" fmla="*/ 1569565 h 1617117"/>
                <a:gd name="connsiteX29" fmla="*/ 1124981 w 1167849"/>
                <a:gd name="connsiteY29" fmla="*/ 1535275 h 1617117"/>
                <a:gd name="connsiteX30" fmla="*/ 1129096 w 1167849"/>
                <a:gd name="connsiteY30" fmla="*/ 1496870 h 1617117"/>
                <a:gd name="connsiteX31" fmla="*/ 1111036 w 1167849"/>
                <a:gd name="connsiteY31" fmla="*/ 1278100 h 1617117"/>
                <a:gd name="connsiteX32" fmla="*/ 1075603 w 1167849"/>
                <a:gd name="connsiteY32" fmla="*/ 1002637 h 1617117"/>
                <a:gd name="connsiteX33" fmla="*/ 1043599 w 1167849"/>
                <a:gd name="connsiteY33" fmla="*/ 735175 h 1617117"/>
                <a:gd name="connsiteX34" fmla="*/ 1023483 w 1167849"/>
                <a:gd name="connsiteY34" fmla="*/ 552981 h 1617117"/>
                <a:gd name="connsiteX35" fmla="*/ 1068745 w 1167849"/>
                <a:gd name="connsiteY35" fmla="*/ 507261 h 1617117"/>
                <a:gd name="connsiteX36" fmla="*/ 1112408 w 1167849"/>
                <a:gd name="connsiteY36" fmla="*/ 494459 h 1617117"/>
                <a:gd name="connsiteX37" fmla="*/ 1157899 w 1167849"/>
                <a:gd name="connsiteY37" fmla="*/ 456055 h 1617117"/>
                <a:gd name="connsiteX38" fmla="*/ 1139383 w 1167849"/>
                <a:gd name="connsiteY38" fmla="*/ 372616 h 1617117"/>
                <a:gd name="connsiteX39" fmla="*/ 902553 w 1167849"/>
                <a:gd name="connsiteY39" fmla="*/ 16914 h 1617117"/>
                <a:gd name="connsiteX40" fmla="*/ 846318 w 1167849"/>
                <a:gd name="connsiteY40" fmla="*/ 9599 h 1617117"/>
                <a:gd name="connsiteX41" fmla="*/ 809056 w 1167849"/>
                <a:gd name="connsiteY41" fmla="*/ 33830 h 1617117"/>
                <a:gd name="connsiteX42" fmla="*/ 733161 w 1167849"/>
                <a:gd name="connsiteY42" fmla="*/ 92352 h 1617117"/>
                <a:gd name="connsiteX43" fmla="*/ 575198 w 1167849"/>
                <a:gd name="connsiteY43" fmla="*/ 275232 h 1617117"/>
                <a:gd name="connsiteX44" fmla="*/ 444667 w 1167849"/>
                <a:gd name="connsiteY44" fmla="*/ 443939 h 1617117"/>
                <a:gd name="connsiteX45" fmla="*/ 454497 w 1167849"/>
                <a:gd name="connsiteY45" fmla="*/ 486916 h 1617117"/>
                <a:gd name="connsiteX46" fmla="*/ 473014 w 1167849"/>
                <a:gd name="connsiteY46" fmla="*/ 492402 h 1617117"/>
                <a:gd name="connsiteX47" fmla="*/ 564225 w 1167849"/>
                <a:gd name="connsiteY47" fmla="*/ 515262 h 1617117"/>
                <a:gd name="connsiteX48" fmla="*/ 591200 w 1167849"/>
                <a:gd name="connsiteY48" fmla="*/ 555038 h 1617117"/>
                <a:gd name="connsiteX49" fmla="*/ 588000 w 1167849"/>
                <a:gd name="connsiteY49" fmla="*/ 627276 h 1617117"/>
                <a:gd name="connsiteX50" fmla="*/ 583656 w 1167849"/>
                <a:gd name="connsiteY50" fmla="*/ 645564 h 1617117"/>
                <a:gd name="connsiteX51" fmla="*/ 523077 w 1167849"/>
                <a:gd name="connsiteY51" fmla="*/ 667738 h 1617117"/>
                <a:gd name="connsiteX52" fmla="*/ 510733 w 1167849"/>
                <a:gd name="connsiteY52" fmla="*/ 689455 h 1617117"/>
                <a:gd name="connsiteX53" fmla="*/ 484444 w 1167849"/>
                <a:gd name="connsiteY53" fmla="*/ 744776 h 1617117"/>
                <a:gd name="connsiteX54" fmla="*/ 423179 w 1167849"/>
                <a:gd name="connsiteY54" fmla="*/ 826387 h 1617117"/>
                <a:gd name="connsiteX55" fmla="*/ 377230 w 1167849"/>
                <a:gd name="connsiteY55" fmla="*/ 838502 h 1617117"/>
                <a:gd name="connsiteX56" fmla="*/ 383174 w 1167849"/>
                <a:gd name="connsiteY56" fmla="*/ 830730 h 1617117"/>
                <a:gd name="connsiteX57" fmla="*/ 323738 w 1167849"/>
                <a:gd name="connsiteY57" fmla="*/ 599615 h 1617117"/>
                <a:gd name="connsiteX58" fmla="*/ 188635 w 1167849"/>
                <a:gd name="connsiteY58" fmla="*/ 657451 h 1617117"/>
                <a:gd name="connsiteX59" fmla="*/ 210124 w 1167849"/>
                <a:gd name="connsiteY59" fmla="*/ 826615 h 1617117"/>
                <a:gd name="connsiteX60" fmla="*/ 237098 w 1167849"/>
                <a:gd name="connsiteY60" fmla="*/ 842846 h 1617117"/>
                <a:gd name="connsiteX61" fmla="*/ 170347 w 1167849"/>
                <a:gd name="connsiteY61" fmla="*/ 870278 h 1617117"/>
                <a:gd name="connsiteX62" fmla="*/ 129428 w 1167849"/>
                <a:gd name="connsiteY62" fmla="*/ 907997 h 1617117"/>
                <a:gd name="connsiteX63" fmla="*/ 19700 w 1167849"/>
                <a:gd name="connsiteY63" fmla="*/ 1014524 h 1617117"/>
                <a:gd name="connsiteX64" fmla="*/ 14442 w 1167849"/>
                <a:gd name="connsiteY64" fmla="*/ 1097506 h 1617117"/>
                <a:gd name="connsiteX65" fmla="*/ 47589 w 1167849"/>
                <a:gd name="connsiteY65" fmla="*/ 1140940 h 1617117"/>
                <a:gd name="connsiteX66" fmla="*/ 217667 w 1167849"/>
                <a:gd name="connsiteY66" fmla="*/ 1579166 h 1617117"/>
                <a:gd name="connsiteX67" fmla="*/ 177434 w 1167849"/>
                <a:gd name="connsiteY67" fmla="*/ 1585110 h 1617117"/>
                <a:gd name="connsiteX68" fmla="*/ 159603 w 1167849"/>
                <a:gd name="connsiteY68" fmla="*/ 1559964 h 1617117"/>
                <a:gd name="connsiteX69" fmla="*/ 179034 w 1167849"/>
                <a:gd name="connsiteY69" fmla="*/ 1511729 h 1617117"/>
                <a:gd name="connsiteX70" fmla="*/ 244185 w 1167849"/>
                <a:gd name="connsiteY70" fmla="*/ 1473325 h 1617117"/>
                <a:gd name="connsiteX71" fmla="*/ 217667 w 1167849"/>
                <a:gd name="connsiteY71" fmla="*/ 1579166 h 1617117"/>
                <a:gd name="connsiteX72" fmla="*/ 1024168 w 1167849"/>
                <a:gd name="connsiteY72" fmla="*/ 732203 h 1617117"/>
                <a:gd name="connsiteX73" fmla="*/ 1044971 w 1167849"/>
                <a:gd name="connsiteY73" fmla="*/ 917141 h 1617117"/>
                <a:gd name="connsiteX74" fmla="*/ 1092977 w 1167849"/>
                <a:gd name="connsiteY74" fmla="*/ 1286330 h 1617117"/>
                <a:gd name="connsiteX75" fmla="*/ 1109436 w 1167849"/>
                <a:gd name="connsiteY75" fmla="*/ 1471724 h 1617117"/>
                <a:gd name="connsiteX76" fmla="*/ 1106236 w 1167849"/>
                <a:gd name="connsiteY76" fmla="*/ 1521559 h 1617117"/>
                <a:gd name="connsiteX77" fmla="*/ 1045428 w 1167849"/>
                <a:gd name="connsiteY77" fmla="*/ 1571394 h 1617117"/>
                <a:gd name="connsiteX78" fmla="*/ 1045885 w 1167849"/>
                <a:gd name="connsiteY78" fmla="*/ 1562021 h 1617117"/>
                <a:gd name="connsiteX79" fmla="*/ 1045885 w 1167849"/>
                <a:gd name="connsiteY79" fmla="*/ 1559278 h 1617117"/>
                <a:gd name="connsiteX80" fmla="*/ 1045885 w 1167849"/>
                <a:gd name="connsiteY80" fmla="*/ 1552192 h 1617117"/>
                <a:gd name="connsiteX81" fmla="*/ 1045885 w 1167849"/>
                <a:gd name="connsiteY81" fmla="*/ 1549677 h 1617117"/>
                <a:gd name="connsiteX82" fmla="*/ 1045657 w 1167849"/>
                <a:gd name="connsiteY82" fmla="*/ 1541219 h 1617117"/>
                <a:gd name="connsiteX83" fmla="*/ 1045657 w 1167849"/>
                <a:gd name="connsiteY83" fmla="*/ 1540533 h 1617117"/>
                <a:gd name="connsiteX84" fmla="*/ 1044971 w 1167849"/>
                <a:gd name="connsiteY84" fmla="*/ 1530475 h 1617117"/>
                <a:gd name="connsiteX85" fmla="*/ 1034684 w 1167849"/>
                <a:gd name="connsiteY85" fmla="*/ 1444750 h 1617117"/>
                <a:gd name="connsiteX86" fmla="*/ 1013653 w 1167849"/>
                <a:gd name="connsiteY86" fmla="*/ 1226208 h 1617117"/>
                <a:gd name="connsiteX87" fmla="*/ 981877 w 1167849"/>
                <a:gd name="connsiteY87" fmla="*/ 911197 h 1617117"/>
                <a:gd name="connsiteX88" fmla="*/ 950788 w 1167849"/>
                <a:gd name="connsiteY88" fmla="*/ 643735 h 1617117"/>
                <a:gd name="connsiteX89" fmla="*/ 941872 w 1167849"/>
                <a:gd name="connsiteY89" fmla="*/ 549781 h 1617117"/>
                <a:gd name="connsiteX90" fmla="*/ 956960 w 1167849"/>
                <a:gd name="connsiteY90" fmla="*/ 520977 h 1617117"/>
                <a:gd name="connsiteX91" fmla="*/ 956960 w 1167849"/>
                <a:gd name="connsiteY91" fmla="*/ 520977 h 1617117"/>
                <a:gd name="connsiteX92" fmla="*/ 959475 w 1167849"/>
                <a:gd name="connsiteY92" fmla="*/ 520291 h 1617117"/>
                <a:gd name="connsiteX93" fmla="*/ 959475 w 1167849"/>
                <a:gd name="connsiteY93" fmla="*/ 520291 h 1617117"/>
                <a:gd name="connsiteX94" fmla="*/ 962218 w 1167849"/>
                <a:gd name="connsiteY94" fmla="*/ 519605 h 1617117"/>
                <a:gd name="connsiteX95" fmla="*/ 1004280 w 1167849"/>
                <a:gd name="connsiteY95" fmla="*/ 550238 h 1617117"/>
                <a:gd name="connsiteX96" fmla="*/ 1024168 w 1167849"/>
                <a:gd name="connsiteY96" fmla="*/ 732203 h 1617117"/>
                <a:gd name="connsiteX97" fmla="*/ 839460 w 1167849"/>
                <a:gd name="connsiteY97" fmla="*/ 38174 h 1617117"/>
                <a:gd name="connsiteX98" fmla="*/ 902096 w 1167849"/>
                <a:gd name="connsiteY98" fmla="*/ 48232 h 1617117"/>
                <a:gd name="connsiteX99" fmla="*/ 987821 w 1167849"/>
                <a:gd name="connsiteY99" fmla="*/ 177848 h 1617117"/>
                <a:gd name="connsiteX100" fmla="*/ 988050 w 1167849"/>
                <a:gd name="connsiteY100" fmla="*/ 178305 h 1617117"/>
                <a:gd name="connsiteX101" fmla="*/ 993079 w 1167849"/>
                <a:gd name="connsiteY101" fmla="*/ 185849 h 1617117"/>
                <a:gd name="connsiteX102" fmla="*/ 993536 w 1167849"/>
                <a:gd name="connsiteY102" fmla="*/ 186764 h 1617117"/>
                <a:gd name="connsiteX103" fmla="*/ 1015253 w 1167849"/>
                <a:gd name="connsiteY103" fmla="*/ 220139 h 1617117"/>
                <a:gd name="connsiteX104" fmla="*/ 1015939 w 1167849"/>
                <a:gd name="connsiteY104" fmla="*/ 221054 h 1617117"/>
                <a:gd name="connsiteX105" fmla="*/ 1020739 w 1167849"/>
                <a:gd name="connsiteY105" fmla="*/ 228369 h 1617117"/>
                <a:gd name="connsiteX106" fmla="*/ 1021654 w 1167849"/>
                <a:gd name="connsiteY106" fmla="*/ 229740 h 1617117"/>
                <a:gd name="connsiteX107" fmla="*/ 1026226 w 1167849"/>
                <a:gd name="connsiteY107" fmla="*/ 236827 h 1617117"/>
                <a:gd name="connsiteX108" fmla="*/ 1027140 w 1167849"/>
                <a:gd name="connsiteY108" fmla="*/ 238199 h 1617117"/>
                <a:gd name="connsiteX109" fmla="*/ 1031712 w 1167849"/>
                <a:gd name="connsiteY109" fmla="*/ 245057 h 1617117"/>
                <a:gd name="connsiteX110" fmla="*/ 1032627 w 1167849"/>
                <a:gd name="connsiteY110" fmla="*/ 246428 h 1617117"/>
                <a:gd name="connsiteX111" fmla="*/ 1042914 w 1167849"/>
                <a:gd name="connsiteY111" fmla="*/ 262202 h 1617117"/>
                <a:gd name="connsiteX112" fmla="*/ 1044971 w 1167849"/>
                <a:gd name="connsiteY112" fmla="*/ 265174 h 1617117"/>
                <a:gd name="connsiteX113" fmla="*/ 1048171 w 1167849"/>
                <a:gd name="connsiteY113" fmla="*/ 270203 h 1617117"/>
                <a:gd name="connsiteX114" fmla="*/ 1049543 w 1167849"/>
                <a:gd name="connsiteY114" fmla="*/ 272489 h 1617117"/>
                <a:gd name="connsiteX115" fmla="*/ 1053201 w 1167849"/>
                <a:gd name="connsiteY115" fmla="*/ 277975 h 1617117"/>
                <a:gd name="connsiteX116" fmla="*/ 1054801 w 1167849"/>
                <a:gd name="connsiteY116" fmla="*/ 280490 h 1617117"/>
                <a:gd name="connsiteX117" fmla="*/ 1058230 w 1167849"/>
                <a:gd name="connsiteY117" fmla="*/ 285519 h 1617117"/>
                <a:gd name="connsiteX118" fmla="*/ 1059830 w 1167849"/>
                <a:gd name="connsiteY118" fmla="*/ 288034 h 1617117"/>
                <a:gd name="connsiteX119" fmla="*/ 1064173 w 1167849"/>
                <a:gd name="connsiteY119" fmla="*/ 294892 h 1617117"/>
                <a:gd name="connsiteX120" fmla="*/ 1064402 w 1167849"/>
                <a:gd name="connsiteY120" fmla="*/ 295120 h 1617117"/>
                <a:gd name="connsiteX121" fmla="*/ 1069431 w 1167849"/>
                <a:gd name="connsiteY121" fmla="*/ 302893 h 1617117"/>
                <a:gd name="connsiteX122" fmla="*/ 1069660 w 1167849"/>
                <a:gd name="connsiteY122" fmla="*/ 303121 h 1617117"/>
                <a:gd name="connsiteX123" fmla="*/ 1074003 w 1167849"/>
                <a:gd name="connsiteY123" fmla="*/ 309751 h 1617117"/>
                <a:gd name="connsiteX124" fmla="*/ 1075603 w 1167849"/>
                <a:gd name="connsiteY124" fmla="*/ 312265 h 1617117"/>
                <a:gd name="connsiteX125" fmla="*/ 1078347 w 1167849"/>
                <a:gd name="connsiteY125" fmla="*/ 316609 h 1617117"/>
                <a:gd name="connsiteX126" fmla="*/ 1079947 w 1167849"/>
                <a:gd name="connsiteY126" fmla="*/ 319123 h 1617117"/>
                <a:gd name="connsiteX127" fmla="*/ 1082919 w 1167849"/>
                <a:gd name="connsiteY127" fmla="*/ 323695 h 1617117"/>
                <a:gd name="connsiteX128" fmla="*/ 1084290 w 1167849"/>
                <a:gd name="connsiteY128" fmla="*/ 325753 h 1617117"/>
                <a:gd name="connsiteX129" fmla="*/ 1087262 w 1167849"/>
                <a:gd name="connsiteY129" fmla="*/ 330325 h 1617117"/>
                <a:gd name="connsiteX130" fmla="*/ 1088634 w 1167849"/>
                <a:gd name="connsiteY130" fmla="*/ 332382 h 1617117"/>
                <a:gd name="connsiteX131" fmla="*/ 1096406 w 1167849"/>
                <a:gd name="connsiteY131" fmla="*/ 344498 h 1617117"/>
                <a:gd name="connsiteX132" fmla="*/ 1097549 w 1167849"/>
                <a:gd name="connsiteY132" fmla="*/ 346098 h 1617117"/>
                <a:gd name="connsiteX133" fmla="*/ 1100064 w 1167849"/>
                <a:gd name="connsiteY133" fmla="*/ 350213 h 1617117"/>
                <a:gd name="connsiteX134" fmla="*/ 1101435 w 1167849"/>
                <a:gd name="connsiteY134" fmla="*/ 352270 h 1617117"/>
                <a:gd name="connsiteX135" fmla="*/ 1103493 w 1167849"/>
                <a:gd name="connsiteY135" fmla="*/ 355471 h 1617117"/>
                <a:gd name="connsiteX136" fmla="*/ 1104864 w 1167849"/>
                <a:gd name="connsiteY136" fmla="*/ 357757 h 1617117"/>
                <a:gd name="connsiteX137" fmla="*/ 1106922 w 1167849"/>
                <a:gd name="connsiteY137" fmla="*/ 360957 h 1617117"/>
                <a:gd name="connsiteX138" fmla="*/ 1108065 w 1167849"/>
                <a:gd name="connsiteY138" fmla="*/ 362557 h 1617117"/>
                <a:gd name="connsiteX139" fmla="*/ 1110351 w 1167849"/>
                <a:gd name="connsiteY139" fmla="*/ 366215 h 1617117"/>
                <a:gd name="connsiteX140" fmla="*/ 1111036 w 1167849"/>
                <a:gd name="connsiteY140" fmla="*/ 367358 h 1617117"/>
                <a:gd name="connsiteX141" fmla="*/ 1113780 w 1167849"/>
                <a:gd name="connsiteY141" fmla="*/ 371701 h 1617117"/>
                <a:gd name="connsiteX142" fmla="*/ 1114465 w 1167849"/>
                <a:gd name="connsiteY142" fmla="*/ 372844 h 1617117"/>
                <a:gd name="connsiteX143" fmla="*/ 1116294 w 1167849"/>
                <a:gd name="connsiteY143" fmla="*/ 375816 h 1617117"/>
                <a:gd name="connsiteX144" fmla="*/ 1117209 w 1167849"/>
                <a:gd name="connsiteY144" fmla="*/ 377416 h 1617117"/>
                <a:gd name="connsiteX145" fmla="*/ 1118580 w 1167849"/>
                <a:gd name="connsiteY145" fmla="*/ 379702 h 1617117"/>
                <a:gd name="connsiteX146" fmla="*/ 1119495 w 1167849"/>
                <a:gd name="connsiteY146" fmla="*/ 381074 h 1617117"/>
                <a:gd name="connsiteX147" fmla="*/ 1120866 w 1167849"/>
                <a:gd name="connsiteY147" fmla="*/ 383131 h 1617117"/>
                <a:gd name="connsiteX148" fmla="*/ 1121552 w 1167849"/>
                <a:gd name="connsiteY148" fmla="*/ 384274 h 1617117"/>
                <a:gd name="connsiteX149" fmla="*/ 1122695 w 1167849"/>
                <a:gd name="connsiteY149" fmla="*/ 386332 h 1617117"/>
                <a:gd name="connsiteX150" fmla="*/ 1123152 w 1167849"/>
                <a:gd name="connsiteY150" fmla="*/ 387246 h 1617117"/>
                <a:gd name="connsiteX151" fmla="*/ 1124752 w 1167849"/>
                <a:gd name="connsiteY151" fmla="*/ 389761 h 1617117"/>
                <a:gd name="connsiteX152" fmla="*/ 1147841 w 1167849"/>
                <a:gd name="connsiteY152" fmla="*/ 430451 h 1617117"/>
                <a:gd name="connsiteX153" fmla="*/ 1104407 w 1167849"/>
                <a:gd name="connsiteY153" fmla="*/ 478686 h 1617117"/>
                <a:gd name="connsiteX154" fmla="*/ 1079947 w 1167849"/>
                <a:gd name="connsiteY154" fmla="*/ 466342 h 1617117"/>
                <a:gd name="connsiteX155" fmla="*/ 1039942 w 1167849"/>
                <a:gd name="connsiteY155" fmla="*/ 393418 h 1617117"/>
                <a:gd name="connsiteX156" fmla="*/ 1032169 w 1167849"/>
                <a:gd name="connsiteY156" fmla="*/ 379474 h 1617117"/>
                <a:gd name="connsiteX157" fmla="*/ 1031026 w 1167849"/>
                <a:gd name="connsiteY157" fmla="*/ 377645 h 1617117"/>
                <a:gd name="connsiteX158" fmla="*/ 1023940 w 1167849"/>
                <a:gd name="connsiteY158" fmla="*/ 364615 h 1617117"/>
                <a:gd name="connsiteX159" fmla="*/ 1023940 w 1167849"/>
                <a:gd name="connsiteY159" fmla="*/ 364615 h 1617117"/>
                <a:gd name="connsiteX160" fmla="*/ 931585 w 1167849"/>
                <a:gd name="connsiteY160" fmla="*/ 202994 h 1617117"/>
                <a:gd name="connsiteX161" fmla="*/ 837174 w 1167849"/>
                <a:gd name="connsiteY161" fmla="*/ 59205 h 1617117"/>
                <a:gd name="connsiteX162" fmla="*/ 839460 w 1167849"/>
                <a:gd name="connsiteY162" fmla="*/ 38174 h 1617117"/>
                <a:gd name="connsiteX163" fmla="*/ 597372 w 1167849"/>
                <a:gd name="connsiteY163" fmla="*/ 719402 h 1617117"/>
                <a:gd name="connsiteX164" fmla="*/ 611317 w 1167849"/>
                <a:gd name="connsiteY164" fmla="*/ 550466 h 1617117"/>
                <a:gd name="connsiteX165" fmla="*/ 574284 w 1167849"/>
                <a:gd name="connsiteY165" fmla="*/ 495602 h 1617117"/>
                <a:gd name="connsiteX166" fmla="*/ 482843 w 1167849"/>
                <a:gd name="connsiteY166" fmla="*/ 473200 h 1617117"/>
                <a:gd name="connsiteX167" fmla="*/ 474614 w 1167849"/>
                <a:gd name="connsiteY167" fmla="*/ 441424 h 1617117"/>
                <a:gd name="connsiteX168" fmla="*/ 628919 w 1167849"/>
                <a:gd name="connsiteY168" fmla="*/ 239799 h 1617117"/>
                <a:gd name="connsiteX169" fmla="*/ 745048 w 1167849"/>
                <a:gd name="connsiteY169" fmla="*/ 105611 h 1617117"/>
                <a:gd name="connsiteX170" fmla="*/ 795797 w 1167849"/>
                <a:gd name="connsiteY170" fmla="*/ 66977 h 1617117"/>
                <a:gd name="connsiteX171" fmla="*/ 821857 w 1167849"/>
                <a:gd name="connsiteY171" fmla="*/ 71549 h 1617117"/>
                <a:gd name="connsiteX172" fmla="*/ 854090 w 1167849"/>
                <a:gd name="connsiteY172" fmla="*/ 120012 h 1617117"/>
                <a:gd name="connsiteX173" fmla="*/ 898210 w 1167849"/>
                <a:gd name="connsiteY173" fmla="*/ 187449 h 1617117"/>
                <a:gd name="connsiteX174" fmla="*/ 905525 w 1167849"/>
                <a:gd name="connsiteY174" fmla="*/ 198422 h 1617117"/>
                <a:gd name="connsiteX175" fmla="*/ 905525 w 1167849"/>
                <a:gd name="connsiteY175" fmla="*/ 198422 h 1617117"/>
                <a:gd name="connsiteX176" fmla="*/ 929985 w 1167849"/>
                <a:gd name="connsiteY176" fmla="*/ 236370 h 1617117"/>
                <a:gd name="connsiteX177" fmla="*/ 930214 w 1167849"/>
                <a:gd name="connsiteY177" fmla="*/ 236598 h 1617117"/>
                <a:gd name="connsiteX178" fmla="*/ 941644 w 1167849"/>
                <a:gd name="connsiteY178" fmla="*/ 255344 h 1617117"/>
                <a:gd name="connsiteX179" fmla="*/ 942330 w 1167849"/>
                <a:gd name="connsiteY179" fmla="*/ 256487 h 1617117"/>
                <a:gd name="connsiteX180" fmla="*/ 953074 w 1167849"/>
                <a:gd name="connsiteY180" fmla="*/ 274546 h 1617117"/>
                <a:gd name="connsiteX181" fmla="*/ 954674 w 1167849"/>
                <a:gd name="connsiteY181" fmla="*/ 277061 h 1617117"/>
                <a:gd name="connsiteX182" fmla="*/ 964504 w 1167849"/>
                <a:gd name="connsiteY182" fmla="*/ 293977 h 1617117"/>
                <a:gd name="connsiteX183" fmla="*/ 967247 w 1167849"/>
                <a:gd name="connsiteY183" fmla="*/ 298778 h 1617117"/>
                <a:gd name="connsiteX184" fmla="*/ 975705 w 1167849"/>
                <a:gd name="connsiteY184" fmla="*/ 313637 h 1617117"/>
                <a:gd name="connsiteX185" fmla="*/ 980506 w 1167849"/>
                <a:gd name="connsiteY185" fmla="*/ 322552 h 1617117"/>
                <a:gd name="connsiteX186" fmla="*/ 986678 w 1167849"/>
                <a:gd name="connsiteY186" fmla="*/ 333754 h 1617117"/>
                <a:gd name="connsiteX187" fmla="*/ 997651 w 1167849"/>
                <a:gd name="connsiteY187" fmla="*/ 354099 h 1617117"/>
                <a:gd name="connsiteX188" fmla="*/ 1053429 w 1167849"/>
                <a:gd name="connsiteY188" fmla="*/ 456740 h 1617117"/>
                <a:gd name="connsiteX189" fmla="*/ 1066917 w 1167849"/>
                <a:gd name="connsiteY189" fmla="*/ 482572 h 1617117"/>
                <a:gd name="connsiteX190" fmla="*/ 917869 w 1167849"/>
                <a:gd name="connsiteY190" fmla="*/ 526235 h 1617117"/>
                <a:gd name="connsiteX191" fmla="*/ 935014 w 1167849"/>
                <a:gd name="connsiteY191" fmla="*/ 683512 h 1617117"/>
                <a:gd name="connsiteX192" fmla="*/ 970447 w 1167849"/>
                <a:gd name="connsiteY192" fmla="*/ 970176 h 1617117"/>
                <a:gd name="connsiteX193" fmla="*/ 995136 w 1167849"/>
                <a:gd name="connsiteY193" fmla="*/ 1241296 h 1617117"/>
                <a:gd name="connsiteX194" fmla="*/ 1020511 w 1167849"/>
                <a:gd name="connsiteY194" fmla="*/ 1484297 h 1617117"/>
                <a:gd name="connsiteX195" fmla="*/ 1025769 w 1167849"/>
                <a:gd name="connsiteY195" fmla="*/ 1545105 h 1617117"/>
                <a:gd name="connsiteX196" fmla="*/ 1004052 w 1167849"/>
                <a:gd name="connsiteY196" fmla="*/ 1575966 h 1617117"/>
                <a:gd name="connsiteX197" fmla="*/ 974105 w 1167849"/>
                <a:gd name="connsiteY197" fmla="*/ 1582138 h 1617117"/>
                <a:gd name="connsiteX198" fmla="*/ 844032 w 1167849"/>
                <a:gd name="connsiteY198" fmla="*/ 1591968 h 1617117"/>
                <a:gd name="connsiteX199" fmla="*/ 652693 w 1167849"/>
                <a:gd name="connsiteY199" fmla="*/ 1593797 h 1617117"/>
                <a:gd name="connsiteX200" fmla="*/ 592114 w 1167849"/>
                <a:gd name="connsiteY200" fmla="*/ 1591739 h 1617117"/>
                <a:gd name="connsiteX201" fmla="*/ 587314 w 1167849"/>
                <a:gd name="connsiteY201" fmla="*/ 1591054 h 1617117"/>
                <a:gd name="connsiteX202" fmla="*/ 585714 w 1167849"/>
                <a:gd name="connsiteY202" fmla="*/ 1590825 h 1617117"/>
                <a:gd name="connsiteX203" fmla="*/ 582742 w 1167849"/>
                <a:gd name="connsiteY203" fmla="*/ 1590139 h 1617117"/>
                <a:gd name="connsiteX204" fmla="*/ 580913 w 1167849"/>
                <a:gd name="connsiteY204" fmla="*/ 1589682 h 1617117"/>
                <a:gd name="connsiteX205" fmla="*/ 578627 w 1167849"/>
                <a:gd name="connsiteY205" fmla="*/ 1588996 h 1617117"/>
                <a:gd name="connsiteX206" fmla="*/ 576798 w 1167849"/>
                <a:gd name="connsiteY206" fmla="*/ 1588310 h 1617117"/>
                <a:gd name="connsiteX207" fmla="*/ 574969 w 1167849"/>
                <a:gd name="connsiteY207" fmla="*/ 1587625 h 1617117"/>
                <a:gd name="connsiteX208" fmla="*/ 573141 w 1167849"/>
                <a:gd name="connsiteY208" fmla="*/ 1586939 h 1617117"/>
                <a:gd name="connsiteX209" fmla="*/ 571769 w 1167849"/>
                <a:gd name="connsiteY209" fmla="*/ 1586253 h 1617117"/>
                <a:gd name="connsiteX210" fmla="*/ 565140 w 1167849"/>
                <a:gd name="connsiteY210" fmla="*/ 1582138 h 1617117"/>
                <a:gd name="connsiteX211" fmla="*/ 564454 w 1167849"/>
                <a:gd name="connsiteY211" fmla="*/ 1581681 h 1617117"/>
                <a:gd name="connsiteX212" fmla="*/ 562625 w 1167849"/>
                <a:gd name="connsiteY212" fmla="*/ 1580081 h 1617117"/>
                <a:gd name="connsiteX213" fmla="*/ 561939 w 1167849"/>
                <a:gd name="connsiteY213" fmla="*/ 1579395 h 1617117"/>
                <a:gd name="connsiteX214" fmla="*/ 560339 w 1167849"/>
                <a:gd name="connsiteY214" fmla="*/ 1577566 h 1617117"/>
                <a:gd name="connsiteX215" fmla="*/ 559882 w 1167849"/>
                <a:gd name="connsiteY215" fmla="*/ 1577109 h 1617117"/>
                <a:gd name="connsiteX216" fmla="*/ 552795 w 1167849"/>
                <a:gd name="connsiteY216" fmla="*/ 1558821 h 1617117"/>
                <a:gd name="connsiteX217" fmla="*/ 552795 w 1167849"/>
                <a:gd name="connsiteY217" fmla="*/ 1558821 h 1617117"/>
                <a:gd name="connsiteX218" fmla="*/ 552109 w 1167849"/>
                <a:gd name="connsiteY218" fmla="*/ 1546019 h 1617117"/>
                <a:gd name="connsiteX219" fmla="*/ 558510 w 1167849"/>
                <a:gd name="connsiteY219" fmla="*/ 1423947 h 1617117"/>
                <a:gd name="connsiteX220" fmla="*/ 574741 w 1167849"/>
                <a:gd name="connsiteY220" fmla="*/ 1126996 h 1617117"/>
                <a:gd name="connsiteX221" fmla="*/ 597372 w 1167849"/>
                <a:gd name="connsiteY221" fmla="*/ 719402 h 1617117"/>
                <a:gd name="connsiteX222" fmla="*/ 194579 w 1167849"/>
                <a:gd name="connsiteY222" fmla="*/ 708200 h 1617117"/>
                <a:gd name="connsiteX223" fmla="*/ 250814 w 1167849"/>
                <a:gd name="connsiteY223" fmla="*/ 623847 h 1617117"/>
                <a:gd name="connsiteX224" fmla="*/ 403291 w 1167849"/>
                <a:gd name="connsiteY224" fmla="*/ 730832 h 1617117"/>
                <a:gd name="connsiteX225" fmla="*/ 350027 w 1167849"/>
                <a:gd name="connsiteY225" fmla="*/ 831187 h 1617117"/>
                <a:gd name="connsiteX226" fmla="*/ 306136 w 1167849"/>
                <a:gd name="connsiteY226" fmla="*/ 841474 h 1617117"/>
                <a:gd name="connsiteX227" fmla="*/ 194579 w 1167849"/>
                <a:gd name="connsiteY227" fmla="*/ 708200 h 1617117"/>
                <a:gd name="connsiteX228" fmla="*/ 46217 w 1167849"/>
                <a:gd name="connsiteY228" fmla="*/ 1015667 h 1617117"/>
                <a:gd name="connsiteX229" fmla="*/ 85765 w 1167849"/>
                <a:gd name="connsiteY229" fmla="*/ 972919 h 1617117"/>
                <a:gd name="connsiteX230" fmla="*/ 175148 w 1167849"/>
                <a:gd name="connsiteY230" fmla="*/ 889937 h 1617117"/>
                <a:gd name="connsiteX231" fmla="*/ 248071 w 1167849"/>
                <a:gd name="connsiteY231" fmla="*/ 864563 h 1617117"/>
                <a:gd name="connsiteX232" fmla="*/ 267502 w 1167849"/>
                <a:gd name="connsiteY232" fmla="*/ 864563 h 1617117"/>
                <a:gd name="connsiteX233" fmla="*/ 333568 w 1167849"/>
                <a:gd name="connsiteY233" fmla="*/ 860905 h 1617117"/>
                <a:gd name="connsiteX234" fmla="*/ 385231 w 1167849"/>
                <a:gd name="connsiteY234" fmla="*/ 859762 h 1617117"/>
                <a:gd name="connsiteX235" fmla="*/ 448325 w 1167849"/>
                <a:gd name="connsiteY235" fmla="*/ 828901 h 1617117"/>
                <a:gd name="connsiteX236" fmla="*/ 522163 w 1167849"/>
                <a:gd name="connsiteY236" fmla="*/ 705914 h 1617117"/>
                <a:gd name="connsiteX237" fmla="*/ 545709 w 1167849"/>
                <a:gd name="connsiteY237" fmla="*/ 668424 h 1617117"/>
                <a:gd name="connsiteX238" fmla="*/ 579541 w 1167849"/>
                <a:gd name="connsiteY238" fmla="*/ 671853 h 1617117"/>
                <a:gd name="connsiteX239" fmla="*/ 574055 w 1167849"/>
                <a:gd name="connsiteY239" fmla="*/ 719859 h 1617117"/>
                <a:gd name="connsiteX240" fmla="*/ 478043 w 1167849"/>
                <a:gd name="connsiteY240" fmla="*/ 899767 h 1617117"/>
                <a:gd name="connsiteX241" fmla="*/ 409920 w 1167849"/>
                <a:gd name="connsiteY241" fmla="*/ 960118 h 1617117"/>
                <a:gd name="connsiteX242" fmla="*/ 395061 w 1167849"/>
                <a:gd name="connsiteY242" fmla="*/ 991207 h 1617117"/>
                <a:gd name="connsiteX243" fmla="*/ 389117 w 1167849"/>
                <a:gd name="connsiteY243" fmla="*/ 1102078 h 1617117"/>
                <a:gd name="connsiteX244" fmla="*/ 373115 w 1167849"/>
                <a:gd name="connsiteY244" fmla="*/ 1318105 h 1617117"/>
                <a:gd name="connsiteX245" fmla="*/ 348884 w 1167849"/>
                <a:gd name="connsiteY245" fmla="*/ 1369540 h 1617117"/>
                <a:gd name="connsiteX246" fmla="*/ 255615 w 1167849"/>
                <a:gd name="connsiteY246" fmla="*/ 1438577 h 1617117"/>
                <a:gd name="connsiteX247" fmla="*/ 166461 w 1167849"/>
                <a:gd name="connsiteY247" fmla="*/ 1499842 h 1617117"/>
                <a:gd name="connsiteX248" fmla="*/ 127142 w 1167849"/>
                <a:gd name="connsiteY248" fmla="*/ 1526131 h 1617117"/>
                <a:gd name="connsiteX249" fmla="*/ 88737 w 1167849"/>
                <a:gd name="connsiteY249" fmla="*/ 1513330 h 1617117"/>
                <a:gd name="connsiteX250" fmla="*/ 112969 w 1167849"/>
                <a:gd name="connsiteY250" fmla="*/ 1435377 h 1617117"/>
                <a:gd name="connsiteX251" fmla="*/ 177205 w 1167849"/>
                <a:gd name="connsiteY251" fmla="*/ 1396744 h 1617117"/>
                <a:gd name="connsiteX252" fmla="*/ 287390 w 1167849"/>
                <a:gd name="connsiteY252" fmla="*/ 1308733 h 1617117"/>
                <a:gd name="connsiteX253" fmla="*/ 301564 w 1167849"/>
                <a:gd name="connsiteY253" fmla="*/ 1265299 h 1617117"/>
                <a:gd name="connsiteX254" fmla="*/ 285333 w 1167849"/>
                <a:gd name="connsiteY254" fmla="*/ 1245410 h 1617117"/>
                <a:gd name="connsiteX255" fmla="*/ 261787 w 1167849"/>
                <a:gd name="connsiteY255" fmla="*/ 1260498 h 1617117"/>
                <a:gd name="connsiteX256" fmla="*/ 259273 w 1167849"/>
                <a:gd name="connsiteY256" fmla="*/ 1287930 h 1617117"/>
                <a:gd name="connsiteX257" fmla="*/ 237556 w 1167849"/>
                <a:gd name="connsiteY257" fmla="*/ 1330221 h 1617117"/>
                <a:gd name="connsiteX258" fmla="*/ 189550 w 1167849"/>
                <a:gd name="connsiteY258" fmla="*/ 1367940 h 1617117"/>
                <a:gd name="connsiteX259" fmla="*/ 174691 w 1167849"/>
                <a:gd name="connsiteY259" fmla="*/ 1373198 h 1617117"/>
                <a:gd name="connsiteX260" fmla="*/ 169661 w 1167849"/>
                <a:gd name="connsiteY260" fmla="*/ 1358567 h 1617117"/>
                <a:gd name="connsiteX261" fmla="*/ 180863 w 1167849"/>
                <a:gd name="connsiteY261" fmla="*/ 1206777 h 1617117"/>
                <a:gd name="connsiteX262" fmla="*/ 203951 w 1167849"/>
                <a:gd name="connsiteY262" fmla="*/ 1045614 h 1617117"/>
                <a:gd name="connsiteX263" fmla="*/ 205323 w 1167849"/>
                <a:gd name="connsiteY263" fmla="*/ 1023440 h 1617117"/>
                <a:gd name="connsiteX264" fmla="*/ 165775 w 1167849"/>
                <a:gd name="connsiteY264" fmla="*/ 1002866 h 1617117"/>
                <a:gd name="connsiteX265" fmla="*/ 120055 w 1167849"/>
                <a:gd name="connsiteY265" fmla="*/ 1038985 h 1617117"/>
                <a:gd name="connsiteX266" fmla="*/ 113197 w 1167849"/>
                <a:gd name="connsiteY266" fmla="*/ 1099106 h 1617117"/>
                <a:gd name="connsiteX267" fmla="*/ 150688 w 1167849"/>
                <a:gd name="connsiteY267" fmla="*/ 1143683 h 1617117"/>
                <a:gd name="connsiteX268" fmla="*/ 166461 w 1167849"/>
                <a:gd name="connsiteY268" fmla="*/ 1162886 h 1617117"/>
                <a:gd name="connsiteX269" fmla="*/ 154117 w 1167849"/>
                <a:gd name="connsiteY269" fmla="*/ 1186203 h 1617117"/>
                <a:gd name="connsiteX270" fmla="*/ 107711 w 1167849"/>
                <a:gd name="connsiteY270" fmla="*/ 1171801 h 1617117"/>
                <a:gd name="connsiteX271" fmla="*/ 44617 w 1167849"/>
                <a:gd name="connsiteY271" fmla="*/ 1102307 h 1617117"/>
                <a:gd name="connsiteX272" fmla="*/ 46217 w 1167849"/>
                <a:gd name="connsiteY272" fmla="*/ 1015667 h 1617117"/>
                <a:gd name="connsiteX273" fmla="*/ 281675 w 1167849"/>
                <a:gd name="connsiteY273" fmla="*/ 1261641 h 1617117"/>
                <a:gd name="connsiteX274" fmla="*/ 276189 w 1167849"/>
                <a:gd name="connsiteY274" fmla="*/ 1293645 h 1617117"/>
                <a:gd name="connsiteX275" fmla="*/ 281675 w 1167849"/>
                <a:gd name="connsiteY275" fmla="*/ 1261641 h 1617117"/>
                <a:gd name="connsiteX276" fmla="*/ 166918 w 1167849"/>
                <a:gd name="connsiteY276" fmla="*/ 1130882 h 1617117"/>
                <a:gd name="connsiteX277" fmla="*/ 135600 w 1167849"/>
                <a:gd name="connsiteY277" fmla="*/ 1097049 h 1617117"/>
                <a:gd name="connsiteX278" fmla="*/ 140401 w 1167849"/>
                <a:gd name="connsiteY278" fmla="*/ 1045385 h 1617117"/>
                <a:gd name="connsiteX279" fmla="*/ 170804 w 1167849"/>
                <a:gd name="connsiteY279" fmla="*/ 1021840 h 1617117"/>
                <a:gd name="connsiteX280" fmla="*/ 185663 w 1167849"/>
                <a:gd name="connsiteY280" fmla="*/ 1030526 h 1617117"/>
                <a:gd name="connsiteX281" fmla="*/ 171947 w 1167849"/>
                <a:gd name="connsiteY281" fmla="*/ 1126081 h 1617117"/>
                <a:gd name="connsiteX282" fmla="*/ 166918 w 1167849"/>
                <a:gd name="connsiteY282" fmla="*/ 1130882 h 161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1167849" h="1617117">
                  <a:moveTo>
                    <a:pt x="47589" y="1140940"/>
                  </a:moveTo>
                  <a:cubicBezTo>
                    <a:pt x="75478" y="1178431"/>
                    <a:pt x="108397" y="1208149"/>
                    <a:pt x="158460" y="1211806"/>
                  </a:cubicBezTo>
                  <a:cubicBezTo>
                    <a:pt x="160975" y="1269871"/>
                    <a:pt x="149773" y="1325649"/>
                    <a:pt x="149087" y="1382113"/>
                  </a:cubicBezTo>
                  <a:cubicBezTo>
                    <a:pt x="148859" y="1392172"/>
                    <a:pt x="142229" y="1396972"/>
                    <a:pt x="134686" y="1400858"/>
                  </a:cubicBezTo>
                  <a:cubicBezTo>
                    <a:pt x="117998" y="1409317"/>
                    <a:pt x="103139" y="1420061"/>
                    <a:pt x="88051" y="1430805"/>
                  </a:cubicBezTo>
                  <a:cubicBezTo>
                    <a:pt x="61534" y="1450007"/>
                    <a:pt x="58562" y="1477211"/>
                    <a:pt x="63362" y="1505329"/>
                  </a:cubicBezTo>
                  <a:cubicBezTo>
                    <a:pt x="70678" y="1546477"/>
                    <a:pt x="93538" y="1559050"/>
                    <a:pt x="132857" y="1547162"/>
                  </a:cubicBezTo>
                  <a:cubicBezTo>
                    <a:pt x="133771" y="1546934"/>
                    <a:pt x="134686" y="1547391"/>
                    <a:pt x="135600" y="1547391"/>
                  </a:cubicBezTo>
                  <a:cubicBezTo>
                    <a:pt x="138800" y="1551277"/>
                    <a:pt x="138115" y="1555849"/>
                    <a:pt x="138343" y="1560421"/>
                  </a:cubicBezTo>
                  <a:cubicBezTo>
                    <a:pt x="139029" y="1589453"/>
                    <a:pt x="146344" y="1598826"/>
                    <a:pt x="173090" y="1605227"/>
                  </a:cubicBezTo>
                  <a:cubicBezTo>
                    <a:pt x="214696" y="1615285"/>
                    <a:pt x="226354" y="1609799"/>
                    <a:pt x="244871" y="1570251"/>
                  </a:cubicBezTo>
                  <a:cubicBezTo>
                    <a:pt x="249671" y="1560193"/>
                    <a:pt x="253100" y="1549677"/>
                    <a:pt x="256301" y="1538933"/>
                  </a:cubicBezTo>
                  <a:cubicBezTo>
                    <a:pt x="261559" y="1521102"/>
                    <a:pt x="261787" y="1502357"/>
                    <a:pt x="262702" y="1483840"/>
                  </a:cubicBezTo>
                  <a:cubicBezTo>
                    <a:pt x="263845" y="1464866"/>
                    <a:pt x="270931" y="1450693"/>
                    <a:pt x="288305" y="1440863"/>
                  </a:cubicBezTo>
                  <a:cubicBezTo>
                    <a:pt x="306136" y="1430805"/>
                    <a:pt x="321909" y="1418003"/>
                    <a:pt x="337911" y="1405202"/>
                  </a:cubicBezTo>
                  <a:cubicBezTo>
                    <a:pt x="375173" y="1374798"/>
                    <a:pt x="395747" y="1337765"/>
                    <a:pt x="395061" y="1287930"/>
                  </a:cubicBezTo>
                  <a:cubicBezTo>
                    <a:pt x="394375" y="1231466"/>
                    <a:pt x="401919" y="1175230"/>
                    <a:pt x="405119" y="1118766"/>
                  </a:cubicBezTo>
                  <a:cubicBezTo>
                    <a:pt x="406948" y="1083562"/>
                    <a:pt x="415635" y="1048814"/>
                    <a:pt x="413120" y="1013610"/>
                  </a:cubicBezTo>
                  <a:cubicBezTo>
                    <a:pt x="411520" y="990750"/>
                    <a:pt x="420664" y="976120"/>
                    <a:pt x="438266" y="962175"/>
                  </a:cubicBezTo>
                  <a:cubicBezTo>
                    <a:pt x="487187" y="923084"/>
                    <a:pt x="529478" y="878050"/>
                    <a:pt x="553481" y="818386"/>
                  </a:cubicBezTo>
                  <a:cubicBezTo>
                    <a:pt x="557139" y="809470"/>
                    <a:pt x="561025" y="789582"/>
                    <a:pt x="571998" y="772208"/>
                  </a:cubicBezTo>
                  <a:cubicBezTo>
                    <a:pt x="571998" y="782038"/>
                    <a:pt x="572455" y="805813"/>
                    <a:pt x="571998" y="812213"/>
                  </a:cubicBezTo>
                  <a:cubicBezTo>
                    <a:pt x="562625" y="917598"/>
                    <a:pt x="561939" y="1023211"/>
                    <a:pt x="557367" y="1128824"/>
                  </a:cubicBezTo>
                  <a:cubicBezTo>
                    <a:pt x="553252" y="1221407"/>
                    <a:pt x="549366" y="1313990"/>
                    <a:pt x="542737" y="1406345"/>
                  </a:cubicBezTo>
                  <a:cubicBezTo>
                    <a:pt x="538851" y="1458923"/>
                    <a:pt x="533593" y="1511501"/>
                    <a:pt x="532678" y="1564307"/>
                  </a:cubicBezTo>
                  <a:cubicBezTo>
                    <a:pt x="532221" y="1591054"/>
                    <a:pt x="542051" y="1603855"/>
                    <a:pt x="567883" y="1609799"/>
                  </a:cubicBezTo>
                  <a:cubicBezTo>
                    <a:pt x="580456" y="1612771"/>
                    <a:pt x="593486" y="1614828"/>
                    <a:pt x="606288" y="1614828"/>
                  </a:cubicBezTo>
                  <a:cubicBezTo>
                    <a:pt x="672124" y="1615742"/>
                    <a:pt x="833059" y="1623286"/>
                    <a:pt x="969762" y="1604770"/>
                  </a:cubicBezTo>
                  <a:cubicBezTo>
                    <a:pt x="1015024" y="1598597"/>
                    <a:pt x="1059830" y="1596540"/>
                    <a:pt x="1098921" y="1569565"/>
                  </a:cubicBezTo>
                  <a:cubicBezTo>
                    <a:pt x="1111722" y="1560650"/>
                    <a:pt x="1120866" y="1550591"/>
                    <a:pt x="1124981" y="1535275"/>
                  </a:cubicBezTo>
                  <a:cubicBezTo>
                    <a:pt x="1128410" y="1522474"/>
                    <a:pt x="1129782" y="1509901"/>
                    <a:pt x="1129096" y="1496870"/>
                  </a:cubicBezTo>
                  <a:cubicBezTo>
                    <a:pt x="1125667" y="1423718"/>
                    <a:pt x="1120180" y="1350795"/>
                    <a:pt x="1111036" y="1278100"/>
                  </a:cubicBezTo>
                  <a:cubicBezTo>
                    <a:pt x="1099378" y="1186203"/>
                    <a:pt x="1087033" y="1094534"/>
                    <a:pt x="1075603" y="1002637"/>
                  </a:cubicBezTo>
                  <a:cubicBezTo>
                    <a:pt x="1064402" y="913483"/>
                    <a:pt x="1053429" y="824329"/>
                    <a:pt x="1043599" y="735175"/>
                  </a:cubicBezTo>
                  <a:cubicBezTo>
                    <a:pt x="1036741" y="674368"/>
                    <a:pt x="1027369" y="614017"/>
                    <a:pt x="1023483" y="552981"/>
                  </a:cubicBezTo>
                  <a:cubicBezTo>
                    <a:pt x="1020511" y="507261"/>
                    <a:pt x="1013196" y="507718"/>
                    <a:pt x="1068745" y="507261"/>
                  </a:cubicBezTo>
                  <a:cubicBezTo>
                    <a:pt x="1085662" y="507032"/>
                    <a:pt x="1100521" y="503603"/>
                    <a:pt x="1112408" y="494459"/>
                  </a:cubicBezTo>
                  <a:cubicBezTo>
                    <a:pt x="1129096" y="481429"/>
                    <a:pt x="1141897" y="470228"/>
                    <a:pt x="1157899" y="456055"/>
                  </a:cubicBezTo>
                  <a:cubicBezTo>
                    <a:pt x="1184417" y="432737"/>
                    <a:pt x="1150813" y="389989"/>
                    <a:pt x="1139383" y="372616"/>
                  </a:cubicBezTo>
                  <a:cubicBezTo>
                    <a:pt x="1110122" y="327581"/>
                    <a:pt x="925413" y="39317"/>
                    <a:pt x="902553" y="16914"/>
                  </a:cubicBezTo>
                  <a:cubicBezTo>
                    <a:pt x="881979" y="-3203"/>
                    <a:pt x="870321" y="-5032"/>
                    <a:pt x="846318" y="9599"/>
                  </a:cubicBezTo>
                  <a:cubicBezTo>
                    <a:pt x="833745" y="17371"/>
                    <a:pt x="822543" y="27887"/>
                    <a:pt x="809056" y="33830"/>
                  </a:cubicBezTo>
                  <a:cubicBezTo>
                    <a:pt x="778652" y="47089"/>
                    <a:pt x="755335" y="69263"/>
                    <a:pt x="733161" y="92352"/>
                  </a:cubicBezTo>
                  <a:cubicBezTo>
                    <a:pt x="677154" y="150416"/>
                    <a:pt x="626176" y="213053"/>
                    <a:pt x="575198" y="275232"/>
                  </a:cubicBezTo>
                  <a:cubicBezTo>
                    <a:pt x="532450" y="327353"/>
                    <a:pt x="447182" y="440967"/>
                    <a:pt x="444667" y="443939"/>
                  </a:cubicBezTo>
                  <a:cubicBezTo>
                    <a:pt x="426151" y="465656"/>
                    <a:pt x="428208" y="475028"/>
                    <a:pt x="454497" y="486916"/>
                  </a:cubicBezTo>
                  <a:cubicBezTo>
                    <a:pt x="460441" y="489430"/>
                    <a:pt x="466613" y="491945"/>
                    <a:pt x="473014" y="492402"/>
                  </a:cubicBezTo>
                  <a:cubicBezTo>
                    <a:pt x="504789" y="494917"/>
                    <a:pt x="534736" y="503832"/>
                    <a:pt x="564225" y="515262"/>
                  </a:cubicBezTo>
                  <a:cubicBezTo>
                    <a:pt x="583656" y="522806"/>
                    <a:pt x="591886" y="534236"/>
                    <a:pt x="591200" y="555038"/>
                  </a:cubicBezTo>
                  <a:cubicBezTo>
                    <a:pt x="590286" y="579041"/>
                    <a:pt x="589143" y="603273"/>
                    <a:pt x="588000" y="627276"/>
                  </a:cubicBezTo>
                  <a:cubicBezTo>
                    <a:pt x="587771" y="633677"/>
                    <a:pt x="588914" y="640306"/>
                    <a:pt x="583656" y="645564"/>
                  </a:cubicBezTo>
                  <a:cubicBezTo>
                    <a:pt x="549595" y="634363"/>
                    <a:pt x="542280" y="637106"/>
                    <a:pt x="523077" y="667738"/>
                  </a:cubicBezTo>
                  <a:cubicBezTo>
                    <a:pt x="518734" y="674825"/>
                    <a:pt x="514390" y="682140"/>
                    <a:pt x="510733" y="689455"/>
                  </a:cubicBezTo>
                  <a:cubicBezTo>
                    <a:pt x="501817" y="707743"/>
                    <a:pt x="493359" y="726260"/>
                    <a:pt x="484444" y="744776"/>
                  </a:cubicBezTo>
                  <a:cubicBezTo>
                    <a:pt x="469356" y="776095"/>
                    <a:pt x="450382" y="804212"/>
                    <a:pt x="423179" y="826387"/>
                  </a:cubicBezTo>
                  <a:cubicBezTo>
                    <a:pt x="410149" y="836902"/>
                    <a:pt x="396204" y="843989"/>
                    <a:pt x="377230" y="838502"/>
                  </a:cubicBezTo>
                  <a:cubicBezTo>
                    <a:pt x="379973" y="834845"/>
                    <a:pt x="381345" y="832559"/>
                    <a:pt x="383174" y="830730"/>
                  </a:cubicBezTo>
                  <a:cubicBezTo>
                    <a:pt x="457469" y="753920"/>
                    <a:pt x="440552" y="630476"/>
                    <a:pt x="323738" y="599615"/>
                  </a:cubicBezTo>
                  <a:cubicBezTo>
                    <a:pt x="249900" y="584528"/>
                    <a:pt x="209438" y="619046"/>
                    <a:pt x="188635" y="657451"/>
                  </a:cubicBezTo>
                  <a:cubicBezTo>
                    <a:pt x="154574" y="720088"/>
                    <a:pt x="165089" y="775866"/>
                    <a:pt x="210124" y="826615"/>
                  </a:cubicBezTo>
                  <a:cubicBezTo>
                    <a:pt x="214010" y="830959"/>
                    <a:pt x="219953" y="830501"/>
                    <a:pt x="237098" y="842846"/>
                  </a:cubicBezTo>
                  <a:cubicBezTo>
                    <a:pt x="217896" y="845360"/>
                    <a:pt x="184520" y="856562"/>
                    <a:pt x="170347" y="870278"/>
                  </a:cubicBezTo>
                  <a:cubicBezTo>
                    <a:pt x="157088" y="883308"/>
                    <a:pt x="143144" y="895424"/>
                    <a:pt x="129428" y="907997"/>
                  </a:cubicBezTo>
                  <a:cubicBezTo>
                    <a:pt x="91709" y="942287"/>
                    <a:pt x="53075" y="975662"/>
                    <a:pt x="19700" y="1014524"/>
                  </a:cubicBezTo>
                  <a:cubicBezTo>
                    <a:pt x="-4760" y="1043099"/>
                    <a:pt x="-6361" y="1067331"/>
                    <a:pt x="14442" y="1097506"/>
                  </a:cubicBezTo>
                  <a:cubicBezTo>
                    <a:pt x="25415" y="1111222"/>
                    <a:pt x="36616" y="1126081"/>
                    <a:pt x="47589" y="1140940"/>
                  </a:cubicBezTo>
                  <a:close/>
                  <a:moveTo>
                    <a:pt x="217667" y="1579166"/>
                  </a:moveTo>
                  <a:cubicBezTo>
                    <a:pt x="209895" y="1589453"/>
                    <a:pt x="194122" y="1591511"/>
                    <a:pt x="177434" y="1585110"/>
                  </a:cubicBezTo>
                  <a:cubicBezTo>
                    <a:pt x="166004" y="1580767"/>
                    <a:pt x="159603" y="1572537"/>
                    <a:pt x="159603" y="1559964"/>
                  </a:cubicBezTo>
                  <a:cubicBezTo>
                    <a:pt x="159832" y="1538933"/>
                    <a:pt x="156860" y="1522474"/>
                    <a:pt x="179034" y="1511729"/>
                  </a:cubicBezTo>
                  <a:cubicBezTo>
                    <a:pt x="198465" y="1502128"/>
                    <a:pt x="220411" y="1483383"/>
                    <a:pt x="244185" y="1473325"/>
                  </a:cubicBezTo>
                  <a:cubicBezTo>
                    <a:pt x="245328" y="1513101"/>
                    <a:pt x="241213" y="1548305"/>
                    <a:pt x="217667" y="1579166"/>
                  </a:cubicBezTo>
                  <a:close/>
                  <a:moveTo>
                    <a:pt x="1024168" y="732203"/>
                  </a:moveTo>
                  <a:cubicBezTo>
                    <a:pt x="1029883" y="793925"/>
                    <a:pt x="1037199" y="855647"/>
                    <a:pt x="1044971" y="917141"/>
                  </a:cubicBezTo>
                  <a:cubicBezTo>
                    <a:pt x="1060744" y="1040128"/>
                    <a:pt x="1078118" y="1163114"/>
                    <a:pt x="1092977" y="1286330"/>
                  </a:cubicBezTo>
                  <a:cubicBezTo>
                    <a:pt x="1100521" y="1347823"/>
                    <a:pt x="1104864" y="1410002"/>
                    <a:pt x="1109436" y="1471724"/>
                  </a:cubicBezTo>
                  <a:cubicBezTo>
                    <a:pt x="1110579" y="1488184"/>
                    <a:pt x="1108750" y="1505100"/>
                    <a:pt x="1106236" y="1521559"/>
                  </a:cubicBezTo>
                  <a:cubicBezTo>
                    <a:pt x="1102578" y="1545562"/>
                    <a:pt x="1081090" y="1562936"/>
                    <a:pt x="1045428" y="1571394"/>
                  </a:cubicBezTo>
                  <a:cubicBezTo>
                    <a:pt x="1045657" y="1568194"/>
                    <a:pt x="1045885" y="1564993"/>
                    <a:pt x="1045885" y="1562021"/>
                  </a:cubicBezTo>
                  <a:cubicBezTo>
                    <a:pt x="1045885" y="1561107"/>
                    <a:pt x="1045885" y="1560193"/>
                    <a:pt x="1045885" y="1559278"/>
                  </a:cubicBezTo>
                  <a:cubicBezTo>
                    <a:pt x="1045885" y="1556992"/>
                    <a:pt x="1045885" y="1554478"/>
                    <a:pt x="1045885" y="1552192"/>
                  </a:cubicBezTo>
                  <a:cubicBezTo>
                    <a:pt x="1045885" y="1551277"/>
                    <a:pt x="1045885" y="1550591"/>
                    <a:pt x="1045885" y="1549677"/>
                  </a:cubicBezTo>
                  <a:cubicBezTo>
                    <a:pt x="1045885" y="1546934"/>
                    <a:pt x="1045657" y="1543962"/>
                    <a:pt x="1045657" y="1541219"/>
                  </a:cubicBezTo>
                  <a:cubicBezTo>
                    <a:pt x="1045657" y="1540990"/>
                    <a:pt x="1045657" y="1540762"/>
                    <a:pt x="1045657" y="1540533"/>
                  </a:cubicBezTo>
                  <a:cubicBezTo>
                    <a:pt x="1045428" y="1537104"/>
                    <a:pt x="1045200" y="1533904"/>
                    <a:pt x="1044971" y="1530475"/>
                  </a:cubicBezTo>
                  <a:cubicBezTo>
                    <a:pt x="1042914" y="1501671"/>
                    <a:pt x="1037656" y="1473325"/>
                    <a:pt x="1034684" y="1444750"/>
                  </a:cubicBezTo>
                  <a:cubicBezTo>
                    <a:pt x="1027369" y="1372055"/>
                    <a:pt x="1021197" y="1299131"/>
                    <a:pt x="1013653" y="1226208"/>
                  </a:cubicBezTo>
                  <a:cubicBezTo>
                    <a:pt x="1002909" y="1121281"/>
                    <a:pt x="994908" y="1015896"/>
                    <a:pt x="981877" y="911197"/>
                  </a:cubicBezTo>
                  <a:cubicBezTo>
                    <a:pt x="970905" y="822043"/>
                    <a:pt x="958103" y="733118"/>
                    <a:pt x="950788" y="643735"/>
                  </a:cubicBezTo>
                  <a:cubicBezTo>
                    <a:pt x="948273" y="612417"/>
                    <a:pt x="946444" y="580870"/>
                    <a:pt x="941872" y="549781"/>
                  </a:cubicBezTo>
                  <a:cubicBezTo>
                    <a:pt x="938672" y="527606"/>
                    <a:pt x="939358" y="525778"/>
                    <a:pt x="956960" y="520977"/>
                  </a:cubicBezTo>
                  <a:cubicBezTo>
                    <a:pt x="956960" y="520977"/>
                    <a:pt x="956960" y="520977"/>
                    <a:pt x="956960" y="520977"/>
                  </a:cubicBezTo>
                  <a:cubicBezTo>
                    <a:pt x="957646" y="520748"/>
                    <a:pt x="958560" y="520520"/>
                    <a:pt x="959475" y="520291"/>
                  </a:cubicBezTo>
                  <a:cubicBezTo>
                    <a:pt x="959475" y="520291"/>
                    <a:pt x="959475" y="520291"/>
                    <a:pt x="959475" y="520291"/>
                  </a:cubicBezTo>
                  <a:cubicBezTo>
                    <a:pt x="960389" y="520063"/>
                    <a:pt x="961303" y="519834"/>
                    <a:pt x="962218" y="519605"/>
                  </a:cubicBezTo>
                  <a:cubicBezTo>
                    <a:pt x="1001766" y="509318"/>
                    <a:pt x="1002451" y="509547"/>
                    <a:pt x="1004280" y="550238"/>
                  </a:cubicBezTo>
                  <a:cubicBezTo>
                    <a:pt x="1007481" y="611045"/>
                    <a:pt x="1018453" y="671167"/>
                    <a:pt x="1024168" y="732203"/>
                  </a:cubicBezTo>
                  <a:close/>
                  <a:moveTo>
                    <a:pt x="839460" y="38174"/>
                  </a:moveTo>
                  <a:cubicBezTo>
                    <a:pt x="867349" y="18514"/>
                    <a:pt x="881522" y="19428"/>
                    <a:pt x="902096" y="48232"/>
                  </a:cubicBezTo>
                  <a:cubicBezTo>
                    <a:pt x="909183" y="58290"/>
                    <a:pt x="945987" y="113840"/>
                    <a:pt x="987821" y="177848"/>
                  </a:cubicBezTo>
                  <a:cubicBezTo>
                    <a:pt x="987821" y="178077"/>
                    <a:pt x="988050" y="178305"/>
                    <a:pt x="988050" y="178305"/>
                  </a:cubicBezTo>
                  <a:cubicBezTo>
                    <a:pt x="989650" y="180820"/>
                    <a:pt x="991250" y="183335"/>
                    <a:pt x="993079" y="185849"/>
                  </a:cubicBezTo>
                  <a:cubicBezTo>
                    <a:pt x="993307" y="186078"/>
                    <a:pt x="993536" y="186306"/>
                    <a:pt x="993536" y="186764"/>
                  </a:cubicBezTo>
                  <a:cubicBezTo>
                    <a:pt x="1000623" y="197736"/>
                    <a:pt x="1007938" y="208938"/>
                    <a:pt x="1015253" y="220139"/>
                  </a:cubicBezTo>
                  <a:cubicBezTo>
                    <a:pt x="1015482" y="220368"/>
                    <a:pt x="1015710" y="220825"/>
                    <a:pt x="1015939" y="221054"/>
                  </a:cubicBezTo>
                  <a:cubicBezTo>
                    <a:pt x="1017539" y="223568"/>
                    <a:pt x="1019139" y="225854"/>
                    <a:pt x="1020739" y="228369"/>
                  </a:cubicBezTo>
                  <a:cubicBezTo>
                    <a:pt x="1020968" y="228826"/>
                    <a:pt x="1021425" y="229283"/>
                    <a:pt x="1021654" y="229740"/>
                  </a:cubicBezTo>
                  <a:cubicBezTo>
                    <a:pt x="1023254" y="232026"/>
                    <a:pt x="1024626" y="234312"/>
                    <a:pt x="1026226" y="236827"/>
                  </a:cubicBezTo>
                  <a:cubicBezTo>
                    <a:pt x="1026454" y="237284"/>
                    <a:pt x="1026683" y="237741"/>
                    <a:pt x="1027140" y="238199"/>
                  </a:cubicBezTo>
                  <a:cubicBezTo>
                    <a:pt x="1028740" y="240485"/>
                    <a:pt x="1030112" y="242771"/>
                    <a:pt x="1031712" y="245057"/>
                  </a:cubicBezTo>
                  <a:cubicBezTo>
                    <a:pt x="1031941" y="245514"/>
                    <a:pt x="1032398" y="245971"/>
                    <a:pt x="1032627" y="246428"/>
                  </a:cubicBezTo>
                  <a:cubicBezTo>
                    <a:pt x="1036056" y="251686"/>
                    <a:pt x="1039485" y="256944"/>
                    <a:pt x="1042914" y="262202"/>
                  </a:cubicBezTo>
                  <a:cubicBezTo>
                    <a:pt x="1043599" y="263116"/>
                    <a:pt x="1044285" y="264259"/>
                    <a:pt x="1044971" y="265174"/>
                  </a:cubicBezTo>
                  <a:cubicBezTo>
                    <a:pt x="1046114" y="266774"/>
                    <a:pt x="1047257" y="268603"/>
                    <a:pt x="1048171" y="270203"/>
                  </a:cubicBezTo>
                  <a:cubicBezTo>
                    <a:pt x="1048629" y="270889"/>
                    <a:pt x="1049086" y="271574"/>
                    <a:pt x="1049543" y="272489"/>
                  </a:cubicBezTo>
                  <a:cubicBezTo>
                    <a:pt x="1050686" y="274318"/>
                    <a:pt x="1052058" y="276146"/>
                    <a:pt x="1053201" y="277975"/>
                  </a:cubicBezTo>
                  <a:cubicBezTo>
                    <a:pt x="1053658" y="278890"/>
                    <a:pt x="1054344" y="279575"/>
                    <a:pt x="1054801" y="280490"/>
                  </a:cubicBezTo>
                  <a:cubicBezTo>
                    <a:pt x="1055944" y="282319"/>
                    <a:pt x="1057087" y="283919"/>
                    <a:pt x="1058230" y="285519"/>
                  </a:cubicBezTo>
                  <a:cubicBezTo>
                    <a:pt x="1058687" y="286433"/>
                    <a:pt x="1059373" y="287119"/>
                    <a:pt x="1059830" y="288034"/>
                  </a:cubicBezTo>
                  <a:cubicBezTo>
                    <a:pt x="1061430" y="290320"/>
                    <a:pt x="1062802" y="292606"/>
                    <a:pt x="1064173" y="294892"/>
                  </a:cubicBezTo>
                  <a:cubicBezTo>
                    <a:pt x="1064173" y="294892"/>
                    <a:pt x="1064402" y="295120"/>
                    <a:pt x="1064402" y="295120"/>
                  </a:cubicBezTo>
                  <a:cubicBezTo>
                    <a:pt x="1066002" y="297635"/>
                    <a:pt x="1067831" y="300149"/>
                    <a:pt x="1069431" y="302893"/>
                  </a:cubicBezTo>
                  <a:cubicBezTo>
                    <a:pt x="1069431" y="302893"/>
                    <a:pt x="1069431" y="303121"/>
                    <a:pt x="1069660" y="303121"/>
                  </a:cubicBezTo>
                  <a:cubicBezTo>
                    <a:pt x="1071031" y="305407"/>
                    <a:pt x="1072632" y="307465"/>
                    <a:pt x="1074003" y="309751"/>
                  </a:cubicBezTo>
                  <a:cubicBezTo>
                    <a:pt x="1074460" y="310665"/>
                    <a:pt x="1075146" y="311351"/>
                    <a:pt x="1075603" y="312265"/>
                  </a:cubicBezTo>
                  <a:cubicBezTo>
                    <a:pt x="1076518" y="313637"/>
                    <a:pt x="1077432" y="315237"/>
                    <a:pt x="1078347" y="316609"/>
                  </a:cubicBezTo>
                  <a:cubicBezTo>
                    <a:pt x="1078804" y="317523"/>
                    <a:pt x="1079490" y="318437"/>
                    <a:pt x="1079947" y="319123"/>
                  </a:cubicBezTo>
                  <a:cubicBezTo>
                    <a:pt x="1080861" y="320723"/>
                    <a:pt x="1082004" y="322095"/>
                    <a:pt x="1082919" y="323695"/>
                  </a:cubicBezTo>
                  <a:cubicBezTo>
                    <a:pt x="1083376" y="324381"/>
                    <a:pt x="1083833" y="325067"/>
                    <a:pt x="1084290" y="325753"/>
                  </a:cubicBezTo>
                  <a:cubicBezTo>
                    <a:pt x="1085205" y="327353"/>
                    <a:pt x="1086348" y="328724"/>
                    <a:pt x="1087262" y="330325"/>
                  </a:cubicBezTo>
                  <a:cubicBezTo>
                    <a:pt x="1087719" y="331010"/>
                    <a:pt x="1088176" y="331696"/>
                    <a:pt x="1088634" y="332382"/>
                  </a:cubicBezTo>
                  <a:cubicBezTo>
                    <a:pt x="1091377" y="336497"/>
                    <a:pt x="1093891" y="340612"/>
                    <a:pt x="1096406" y="344498"/>
                  </a:cubicBezTo>
                  <a:cubicBezTo>
                    <a:pt x="1096863" y="344955"/>
                    <a:pt x="1097092" y="345641"/>
                    <a:pt x="1097549" y="346098"/>
                  </a:cubicBezTo>
                  <a:cubicBezTo>
                    <a:pt x="1098463" y="347470"/>
                    <a:pt x="1099378" y="348841"/>
                    <a:pt x="1100064" y="350213"/>
                  </a:cubicBezTo>
                  <a:cubicBezTo>
                    <a:pt x="1100521" y="350899"/>
                    <a:pt x="1100978" y="351584"/>
                    <a:pt x="1101435" y="352270"/>
                  </a:cubicBezTo>
                  <a:cubicBezTo>
                    <a:pt x="1102121" y="353413"/>
                    <a:pt x="1102807" y="354328"/>
                    <a:pt x="1103493" y="355471"/>
                  </a:cubicBezTo>
                  <a:cubicBezTo>
                    <a:pt x="1103950" y="356156"/>
                    <a:pt x="1104407" y="356842"/>
                    <a:pt x="1104864" y="357757"/>
                  </a:cubicBezTo>
                  <a:cubicBezTo>
                    <a:pt x="1105550" y="358900"/>
                    <a:pt x="1106236" y="360043"/>
                    <a:pt x="1106922" y="360957"/>
                  </a:cubicBezTo>
                  <a:cubicBezTo>
                    <a:pt x="1107379" y="361414"/>
                    <a:pt x="1107607" y="362100"/>
                    <a:pt x="1108065" y="362557"/>
                  </a:cubicBezTo>
                  <a:cubicBezTo>
                    <a:pt x="1108979" y="363929"/>
                    <a:pt x="1109665" y="365072"/>
                    <a:pt x="1110351" y="366215"/>
                  </a:cubicBezTo>
                  <a:cubicBezTo>
                    <a:pt x="1110579" y="366672"/>
                    <a:pt x="1110808" y="366901"/>
                    <a:pt x="1111036" y="367358"/>
                  </a:cubicBezTo>
                  <a:cubicBezTo>
                    <a:pt x="1111951" y="368958"/>
                    <a:pt x="1112865" y="370330"/>
                    <a:pt x="1113780" y="371701"/>
                  </a:cubicBezTo>
                  <a:cubicBezTo>
                    <a:pt x="1114008" y="372158"/>
                    <a:pt x="1114237" y="372387"/>
                    <a:pt x="1114465" y="372844"/>
                  </a:cubicBezTo>
                  <a:cubicBezTo>
                    <a:pt x="1115151" y="373759"/>
                    <a:pt x="1115837" y="374902"/>
                    <a:pt x="1116294" y="375816"/>
                  </a:cubicBezTo>
                  <a:cubicBezTo>
                    <a:pt x="1116523" y="376273"/>
                    <a:pt x="1116980" y="376730"/>
                    <a:pt x="1117209" y="377416"/>
                  </a:cubicBezTo>
                  <a:cubicBezTo>
                    <a:pt x="1117666" y="378102"/>
                    <a:pt x="1118123" y="379016"/>
                    <a:pt x="1118580" y="379702"/>
                  </a:cubicBezTo>
                  <a:cubicBezTo>
                    <a:pt x="1118809" y="380159"/>
                    <a:pt x="1119266" y="380617"/>
                    <a:pt x="1119495" y="381074"/>
                  </a:cubicBezTo>
                  <a:cubicBezTo>
                    <a:pt x="1119952" y="381760"/>
                    <a:pt x="1120409" y="382445"/>
                    <a:pt x="1120866" y="383131"/>
                  </a:cubicBezTo>
                  <a:cubicBezTo>
                    <a:pt x="1121095" y="383588"/>
                    <a:pt x="1121323" y="383817"/>
                    <a:pt x="1121552" y="384274"/>
                  </a:cubicBezTo>
                  <a:cubicBezTo>
                    <a:pt x="1122009" y="384960"/>
                    <a:pt x="1122466" y="385646"/>
                    <a:pt x="1122695" y="386332"/>
                  </a:cubicBezTo>
                  <a:cubicBezTo>
                    <a:pt x="1122924" y="386560"/>
                    <a:pt x="1123152" y="387017"/>
                    <a:pt x="1123152" y="387246"/>
                  </a:cubicBezTo>
                  <a:cubicBezTo>
                    <a:pt x="1123609" y="388160"/>
                    <a:pt x="1124295" y="388846"/>
                    <a:pt x="1124752" y="389761"/>
                  </a:cubicBezTo>
                  <a:cubicBezTo>
                    <a:pt x="1131839" y="401419"/>
                    <a:pt x="1148527" y="415364"/>
                    <a:pt x="1147841" y="430451"/>
                  </a:cubicBezTo>
                  <a:cubicBezTo>
                    <a:pt x="1147384" y="446911"/>
                    <a:pt x="1119266" y="473428"/>
                    <a:pt x="1104407" y="478686"/>
                  </a:cubicBezTo>
                  <a:cubicBezTo>
                    <a:pt x="1092063" y="483029"/>
                    <a:pt x="1085433" y="475943"/>
                    <a:pt x="1079947" y="466342"/>
                  </a:cubicBezTo>
                  <a:cubicBezTo>
                    <a:pt x="1066688" y="442110"/>
                    <a:pt x="1053429" y="417650"/>
                    <a:pt x="1039942" y="393418"/>
                  </a:cubicBezTo>
                  <a:cubicBezTo>
                    <a:pt x="1037427" y="388846"/>
                    <a:pt x="1034684" y="384046"/>
                    <a:pt x="1032169" y="379474"/>
                  </a:cubicBezTo>
                  <a:cubicBezTo>
                    <a:pt x="1031712" y="378788"/>
                    <a:pt x="1031484" y="378102"/>
                    <a:pt x="1031026" y="377645"/>
                  </a:cubicBezTo>
                  <a:cubicBezTo>
                    <a:pt x="1028512" y="373301"/>
                    <a:pt x="1026226" y="368958"/>
                    <a:pt x="1023940" y="364615"/>
                  </a:cubicBezTo>
                  <a:cubicBezTo>
                    <a:pt x="1023940" y="364615"/>
                    <a:pt x="1023940" y="364615"/>
                    <a:pt x="1023940" y="364615"/>
                  </a:cubicBezTo>
                  <a:cubicBezTo>
                    <a:pt x="993993" y="310208"/>
                    <a:pt x="965647" y="255115"/>
                    <a:pt x="931585" y="202994"/>
                  </a:cubicBezTo>
                  <a:cubicBezTo>
                    <a:pt x="900267" y="154988"/>
                    <a:pt x="868949" y="106982"/>
                    <a:pt x="837174" y="59205"/>
                  </a:cubicBezTo>
                  <a:cubicBezTo>
                    <a:pt x="831687" y="50061"/>
                    <a:pt x="829401" y="45260"/>
                    <a:pt x="839460" y="38174"/>
                  </a:cubicBezTo>
                  <a:close/>
                  <a:moveTo>
                    <a:pt x="597372" y="719402"/>
                  </a:moveTo>
                  <a:cubicBezTo>
                    <a:pt x="603087" y="663166"/>
                    <a:pt x="606745" y="606931"/>
                    <a:pt x="611317" y="550466"/>
                  </a:cubicBezTo>
                  <a:cubicBezTo>
                    <a:pt x="613374" y="524635"/>
                    <a:pt x="599658" y="504518"/>
                    <a:pt x="574284" y="495602"/>
                  </a:cubicBezTo>
                  <a:cubicBezTo>
                    <a:pt x="544566" y="485087"/>
                    <a:pt x="514390" y="476857"/>
                    <a:pt x="482843" y="473200"/>
                  </a:cubicBezTo>
                  <a:cubicBezTo>
                    <a:pt x="459983" y="470685"/>
                    <a:pt x="462955" y="462684"/>
                    <a:pt x="474614" y="441424"/>
                  </a:cubicBezTo>
                  <a:cubicBezTo>
                    <a:pt x="491073" y="411249"/>
                    <a:pt x="595772" y="279575"/>
                    <a:pt x="628919" y="239799"/>
                  </a:cubicBezTo>
                  <a:cubicBezTo>
                    <a:pt x="666867" y="194536"/>
                    <a:pt x="704128" y="148359"/>
                    <a:pt x="745048" y="105611"/>
                  </a:cubicBezTo>
                  <a:cubicBezTo>
                    <a:pt x="759907" y="90066"/>
                    <a:pt x="778423" y="79093"/>
                    <a:pt x="795797" y="66977"/>
                  </a:cubicBezTo>
                  <a:cubicBezTo>
                    <a:pt x="806770" y="59433"/>
                    <a:pt x="814999" y="61719"/>
                    <a:pt x="821857" y="71549"/>
                  </a:cubicBezTo>
                  <a:cubicBezTo>
                    <a:pt x="833059" y="87551"/>
                    <a:pt x="844489" y="103325"/>
                    <a:pt x="854090" y="120012"/>
                  </a:cubicBezTo>
                  <a:cubicBezTo>
                    <a:pt x="867577" y="143330"/>
                    <a:pt x="883122" y="165047"/>
                    <a:pt x="898210" y="187449"/>
                  </a:cubicBezTo>
                  <a:cubicBezTo>
                    <a:pt x="900724" y="191107"/>
                    <a:pt x="903010" y="194765"/>
                    <a:pt x="905525" y="198422"/>
                  </a:cubicBezTo>
                  <a:cubicBezTo>
                    <a:pt x="905525" y="198422"/>
                    <a:pt x="905525" y="198422"/>
                    <a:pt x="905525" y="198422"/>
                  </a:cubicBezTo>
                  <a:cubicBezTo>
                    <a:pt x="913755" y="210995"/>
                    <a:pt x="921984" y="223568"/>
                    <a:pt x="929985" y="236370"/>
                  </a:cubicBezTo>
                  <a:cubicBezTo>
                    <a:pt x="929985" y="236370"/>
                    <a:pt x="930214" y="236598"/>
                    <a:pt x="930214" y="236598"/>
                  </a:cubicBezTo>
                  <a:cubicBezTo>
                    <a:pt x="934100" y="242771"/>
                    <a:pt x="937986" y="249171"/>
                    <a:pt x="941644" y="255344"/>
                  </a:cubicBezTo>
                  <a:cubicBezTo>
                    <a:pt x="941872" y="255801"/>
                    <a:pt x="942101" y="256029"/>
                    <a:pt x="942330" y="256487"/>
                  </a:cubicBezTo>
                  <a:cubicBezTo>
                    <a:pt x="945987" y="262430"/>
                    <a:pt x="949645" y="268603"/>
                    <a:pt x="953074" y="274546"/>
                  </a:cubicBezTo>
                  <a:cubicBezTo>
                    <a:pt x="953531" y="275461"/>
                    <a:pt x="953988" y="276146"/>
                    <a:pt x="954674" y="277061"/>
                  </a:cubicBezTo>
                  <a:cubicBezTo>
                    <a:pt x="957874" y="282776"/>
                    <a:pt x="961303" y="288262"/>
                    <a:pt x="964504" y="293977"/>
                  </a:cubicBezTo>
                  <a:cubicBezTo>
                    <a:pt x="965418" y="295577"/>
                    <a:pt x="966333" y="297178"/>
                    <a:pt x="967247" y="298778"/>
                  </a:cubicBezTo>
                  <a:cubicBezTo>
                    <a:pt x="969990" y="303807"/>
                    <a:pt x="972962" y="308608"/>
                    <a:pt x="975705" y="313637"/>
                  </a:cubicBezTo>
                  <a:cubicBezTo>
                    <a:pt x="977305" y="316609"/>
                    <a:pt x="978906" y="319580"/>
                    <a:pt x="980506" y="322552"/>
                  </a:cubicBezTo>
                  <a:cubicBezTo>
                    <a:pt x="982563" y="326210"/>
                    <a:pt x="984621" y="330096"/>
                    <a:pt x="986678" y="333754"/>
                  </a:cubicBezTo>
                  <a:cubicBezTo>
                    <a:pt x="990336" y="340612"/>
                    <a:pt x="993993" y="347470"/>
                    <a:pt x="997651" y="354099"/>
                  </a:cubicBezTo>
                  <a:cubicBezTo>
                    <a:pt x="1015939" y="388389"/>
                    <a:pt x="1034913" y="422450"/>
                    <a:pt x="1053429" y="456740"/>
                  </a:cubicBezTo>
                  <a:cubicBezTo>
                    <a:pt x="1057315" y="463827"/>
                    <a:pt x="1060287" y="467485"/>
                    <a:pt x="1066917" y="482572"/>
                  </a:cubicBezTo>
                  <a:cubicBezTo>
                    <a:pt x="1012738" y="498574"/>
                    <a:pt x="915812" y="487830"/>
                    <a:pt x="917869" y="526235"/>
                  </a:cubicBezTo>
                  <a:cubicBezTo>
                    <a:pt x="920613" y="579270"/>
                    <a:pt x="929528" y="631162"/>
                    <a:pt x="935014" y="683512"/>
                  </a:cubicBezTo>
                  <a:cubicBezTo>
                    <a:pt x="945301" y="779295"/>
                    <a:pt x="959017" y="874621"/>
                    <a:pt x="970447" y="970176"/>
                  </a:cubicBezTo>
                  <a:cubicBezTo>
                    <a:pt x="980963" y="1060244"/>
                    <a:pt x="986449" y="1150999"/>
                    <a:pt x="995136" y="1241296"/>
                  </a:cubicBezTo>
                  <a:cubicBezTo>
                    <a:pt x="1002909" y="1322449"/>
                    <a:pt x="1012053" y="1403373"/>
                    <a:pt x="1020511" y="1484297"/>
                  </a:cubicBezTo>
                  <a:cubicBezTo>
                    <a:pt x="1022568" y="1504643"/>
                    <a:pt x="1024626" y="1524760"/>
                    <a:pt x="1025769" y="1545105"/>
                  </a:cubicBezTo>
                  <a:cubicBezTo>
                    <a:pt x="1026683" y="1562250"/>
                    <a:pt x="1020739" y="1570708"/>
                    <a:pt x="1004052" y="1575966"/>
                  </a:cubicBezTo>
                  <a:cubicBezTo>
                    <a:pt x="994450" y="1578938"/>
                    <a:pt x="984163" y="1581224"/>
                    <a:pt x="974105" y="1582138"/>
                  </a:cubicBezTo>
                  <a:cubicBezTo>
                    <a:pt x="930900" y="1586482"/>
                    <a:pt x="887466" y="1589225"/>
                    <a:pt x="844032" y="1591968"/>
                  </a:cubicBezTo>
                  <a:cubicBezTo>
                    <a:pt x="780252" y="1596311"/>
                    <a:pt x="716473" y="1593111"/>
                    <a:pt x="652693" y="1593797"/>
                  </a:cubicBezTo>
                  <a:cubicBezTo>
                    <a:pt x="632348" y="1594025"/>
                    <a:pt x="612231" y="1594483"/>
                    <a:pt x="592114" y="1591739"/>
                  </a:cubicBezTo>
                  <a:cubicBezTo>
                    <a:pt x="590514" y="1591511"/>
                    <a:pt x="588914" y="1591282"/>
                    <a:pt x="587314" y="1591054"/>
                  </a:cubicBezTo>
                  <a:cubicBezTo>
                    <a:pt x="586857" y="1591054"/>
                    <a:pt x="586171" y="1590825"/>
                    <a:pt x="585714" y="1590825"/>
                  </a:cubicBezTo>
                  <a:cubicBezTo>
                    <a:pt x="584799" y="1590596"/>
                    <a:pt x="583656" y="1590368"/>
                    <a:pt x="582742" y="1590139"/>
                  </a:cubicBezTo>
                  <a:cubicBezTo>
                    <a:pt x="582056" y="1589911"/>
                    <a:pt x="581599" y="1589911"/>
                    <a:pt x="580913" y="1589682"/>
                  </a:cubicBezTo>
                  <a:cubicBezTo>
                    <a:pt x="580227" y="1589453"/>
                    <a:pt x="579313" y="1589225"/>
                    <a:pt x="578627" y="1588996"/>
                  </a:cubicBezTo>
                  <a:cubicBezTo>
                    <a:pt x="577941" y="1588768"/>
                    <a:pt x="577484" y="1588539"/>
                    <a:pt x="576798" y="1588310"/>
                  </a:cubicBezTo>
                  <a:cubicBezTo>
                    <a:pt x="576112" y="1588082"/>
                    <a:pt x="575427" y="1587853"/>
                    <a:pt x="574969" y="1587625"/>
                  </a:cubicBezTo>
                  <a:cubicBezTo>
                    <a:pt x="574284" y="1587396"/>
                    <a:pt x="573826" y="1587167"/>
                    <a:pt x="573141" y="1586939"/>
                  </a:cubicBezTo>
                  <a:cubicBezTo>
                    <a:pt x="572683" y="1586710"/>
                    <a:pt x="572226" y="1586482"/>
                    <a:pt x="571769" y="1586253"/>
                  </a:cubicBezTo>
                  <a:cubicBezTo>
                    <a:pt x="569254" y="1585110"/>
                    <a:pt x="567197" y="1583738"/>
                    <a:pt x="565140" y="1582138"/>
                  </a:cubicBezTo>
                  <a:cubicBezTo>
                    <a:pt x="564911" y="1581910"/>
                    <a:pt x="564682" y="1581910"/>
                    <a:pt x="564454" y="1581681"/>
                  </a:cubicBezTo>
                  <a:cubicBezTo>
                    <a:pt x="563768" y="1581224"/>
                    <a:pt x="563311" y="1580538"/>
                    <a:pt x="562625" y="1580081"/>
                  </a:cubicBezTo>
                  <a:cubicBezTo>
                    <a:pt x="562396" y="1579852"/>
                    <a:pt x="562168" y="1579624"/>
                    <a:pt x="561939" y="1579395"/>
                  </a:cubicBezTo>
                  <a:cubicBezTo>
                    <a:pt x="561253" y="1578709"/>
                    <a:pt x="560796" y="1578252"/>
                    <a:pt x="560339" y="1577566"/>
                  </a:cubicBezTo>
                  <a:cubicBezTo>
                    <a:pt x="560110" y="1577338"/>
                    <a:pt x="560110" y="1577338"/>
                    <a:pt x="559882" y="1577109"/>
                  </a:cubicBezTo>
                  <a:cubicBezTo>
                    <a:pt x="556224" y="1572308"/>
                    <a:pt x="553710" y="1566365"/>
                    <a:pt x="552795" y="1558821"/>
                  </a:cubicBezTo>
                  <a:lnTo>
                    <a:pt x="552795" y="1558821"/>
                  </a:lnTo>
                  <a:cubicBezTo>
                    <a:pt x="552338" y="1554935"/>
                    <a:pt x="552109" y="1550820"/>
                    <a:pt x="552109" y="1546019"/>
                  </a:cubicBezTo>
                  <a:cubicBezTo>
                    <a:pt x="553252" y="1505329"/>
                    <a:pt x="555081" y="1464409"/>
                    <a:pt x="558510" y="1423947"/>
                  </a:cubicBezTo>
                  <a:cubicBezTo>
                    <a:pt x="566968" y="1325192"/>
                    <a:pt x="570855" y="1226208"/>
                    <a:pt x="574741" y="1126996"/>
                  </a:cubicBezTo>
                  <a:cubicBezTo>
                    <a:pt x="580684" y="991436"/>
                    <a:pt x="583885" y="855190"/>
                    <a:pt x="597372" y="719402"/>
                  </a:cubicBezTo>
                  <a:close/>
                  <a:moveTo>
                    <a:pt x="194579" y="708200"/>
                  </a:moveTo>
                  <a:cubicBezTo>
                    <a:pt x="202580" y="672310"/>
                    <a:pt x="216067" y="641678"/>
                    <a:pt x="250814" y="623847"/>
                  </a:cubicBezTo>
                  <a:cubicBezTo>
                    <a:pt x="368772" y="593672"/>
                    <a:pt x="402376" y="684197"/>
                    <a:pt x="403291" y="730832"/>
                  </a:cubicBezTo>
                  <a:cubicBezTo>
                    <a:pt x="404205" y="774037"/>
                    <a:pt x="387060" y="807641"/>
                    <a:pt x="350027" y="831187"/>
                  </a:cubicBezTo>
                  <a:cubicBezTo>
                    <a:pt x="335854" y="840103"/>
                    <a:pt x="320766" y="842160"/>
                    <a:pt x="306136" y="841474"/>
                  </a:cubicBezTo>
                  <a:cubicBezTo>
                    <a:pt x="246014" y="843760"/>
                    <a:pt x="178577" y="781124"/>
                    <a:pt x="194579" y="708200"/>
                  </a:cubicBezTo>
                  <a:close/>
                  <a:moveTo>
                    <a:pt x="46217" y="1015667"/>
                  </a:moveTo>
                  <a:cubicBezTo>
                    <a:pt x="58105" y="1000123"/>
                    <a:pt x="71135" y="985949"/>
                    <a:pt x="85765" y="972919"/>
                  </a:cubicBezTo>
                  <a:cubicBezTo>
                    <a:pt x="115940" y="945716"/>
                    <a:pt x="146344" y="918512"/>
                    <a:pt x="175148" y="889937"/>
                  </a:cubicBezTo>
                  <a:cubicBezTo>
                    <a:pt x="195950" y="869363"/>
                    <a:pt x="219725" y="861591"/>
                    <a:pt x="248071" y="864563"/>
                  </a:cubicBezTo>
                  <a:cubicBezTo>
                    <a:pt x="254472" y="865249"/>
                    <a:pt x="261101" y="864563"/>
                    <a:pt x="267502" y="864563"/>
                  </a:cubicBezTo>
                  <a:cubicBezTo>
                    <a:pt x="289219" y="860677"/>
                    <a:pt x="311393" y="866163"/>
                    <a:pt x="333568" y="860905"/>
                  </a:cubicBezTo>
                  <a:cubicBezTo>
                    <a:pt x="349570" y="857019"/>
                    <a:pt x="367629" y="861134"/>
                    <a:pt x="385231" y="859762"/>
                  </a:cubicBezTo>
                  <a:cubicBezTo>
                    <a:pt x="411520" y="857705"/>
                    <a:pt x="430723" y="846046"/>
                    <a:pt x="448325" y="828901"/>
                  </a:cubicBezTo>
                  <a:cubicBezTo>
                    <a:pt x="483758" y="794383"/>
                    <a:pt x="501360" y="749120"/>
                    <a:pt x="522163" y="705914"/>
                  </a:cubicBezTo>
                  <a:cubicBezTo>
                    <a:pt x="528564" y="692427"/>
                    <a:pt x="535193" y="679168"/>
                    <a:pt x="545709" y="668424"/>
                  </a:cubicBezTo>
                  <a:cubicBezTo>
                    <a:pt x="555996" y="657680"/>
                    <a:pt x="571769" y="658823"/>
                    <a:pt x="579541" y="671853"/>
                  </a:cubicBezTo>
                  <a:cubicBezTo>
                    <a:pt x="588914" y="687169"/>
                    <a:pt x="580227" y="703400"/>
                    <a:pt x="574055" y="719859"/>
                  </a:cubicBezTo>
                  <a:cubicBezTo>
                    <a:pt x="550281" y="784096"/>
                    <a:pt x="525820" y="847875"/>
                    <a:pt x="478043" y="899767"/>
                  </a:cubicBezTo>
                  <a:cubicBezTo>
                    <a:pt x="457240" y="922399"/>
                    <a:pt x="436438" y="944573"/>
                    <a:pt x="409920" y="960118"/>
                  </a:cubicBezTo>
                  <a:cubicBezTo>
                    <a:pt x="397804" y="967204"/>
                    <a:pt x="394832" y="978863"/>
                    <a:pt x="395061" y="991207"/>
                  </a:cubicBezTo>
                  <a:cubicBezTo>
                    <a:pt x="395518" y="1028240"/>
                    <a:pt x="392089" y="1065274"/>
                    <a:pt x="389117" y="1102078"/>
                  </a:cubicBezTo>
                  <a:cubicBezTo>
                    <a:pt x="383402" y="1174087"/>
                    <a:pt x="378373" y="1246096"/>
                    <a:pt x="373115" y="1318105"/>
                  </a:cubicBezTo>
                  <a:cubicBezTo>
                    <a:pt x="371744" y="1338451"/>
                    <a:pt x="363514" y="1355138"/>
                    <a:pt x="348884" y="1369540"/>
                  </a:cubicBezTo>
                  <a:cubicBezTo>
                    <a:pt x="320995" y="1396972"/>
                    <a:pt x="289905" y="1419375"/>
                    <a:pt x="255615" y="1438577"/>
                  </a:cubicBezTo>
                  <a:cubicBezTo>
                    <a:pt x="224297" y="1456180"/>
                    <a:pt x="196179" y="1479268"/>
                    <a:pt x="166461" y="1499842"/>
                  </a:cubicBezTo>
                  <a:cubicBezTo>
                    <a:pt x="153431" y="1508758"/>
                    <a:pt x="140629" y="1517673"/>
                    <a:pt x="127142" y="1526131"/>
                  </a:cubicBezTo>
                  <a:cubicBezTo>
                    <a:pt x="108168" y="1537790"/>
                    <a:pt x="97195" y="1533904"/>
                    <a:pt x="88737" y="1513330"/>
                  </a:cubicBezTo>
                  <a:cubicBezTo>
                    <a:pt x="77078" y="1484069"/>
                    <a:pt x="86222" y="1452522"/>
                    <a:pt x="112969" y="1435377"/>
                  </a:cubicBezTo>
                  <a:cubicBezTo>
                    <a:pt x="134000" y="1421890"/>
                    <a:pt x="155260" y="1408631"/>
                    <a:pt x="177205" y="1396744"/>
                  </a:cubicBezTo>
                  <a:cubicBezTo>
                    <a:pt x="219268" y="1373884"/>
                    <a:pt x="254243" y="1342565"/>
                    <a:pt x="287390" y="1308733"/>
                  </a:cubicBezTo>
                  <a:cubicBezTo>
                    <a:pt x="299049" y="1296617"/>
                    <a:pt x="303164" y="1281758"/>
                    <a:pt x="301564" y="1265299"/>
                  </a:cubicBezTo>
                  <a:cubicBezTo>
                    <a:pt x="300649" y="1255012"/>
                    <a:pt x="295620" y="1247468"/>
                    <a:pt x="285333" y="1245410"/>
                  </a:cubicBezTo>
                  <a:cubicBezTo>
                    <a:pt x="273217" y="1243124"/>
                    <a:pt x="266131" y="1250440"/>
                    <a:pt x="261787" y="1260498"/>
                  </a:cubicBezTo>
                  <a:cubicBezTo>
                    <a:pt x="258130" y="1269185"/>
                    <a:pt x="259730" y="1278786"/>
                    <a:pt x="259273" y="1287930"/>
                  </a:cubicBezTo>
                  <a:cubicBezTo>
                    <a:pt x="258358" y="1305304"/>
                    <a:pt x="253558" y="1319705"/>
                    <a:pt x="237556" y="1330221"/>
                  </a:cubicBezTo>
                  <a:cubicBezTo>
                    <a:pt x="220639" y="1341422"/>
                    <a:pt x="205552" y="1355367"/>
                    <a:pt x="189550" y="1367940"/>
                  </a:cubicBezTo>
                  <a:cubicBezTo>
                    <a:pt x="185206" y="1371369"/>
                    <a:pt x="180177" y="1375484"/>
                    <a:pt x="174691" y="1373198"/>
                  </a:cubicBezTo>
                  <a:cubicBezTo>
                    <a:pt x="168518" y="1370683"/>
                    <a:pt x="168747" y="1364054"/>
                    <a:pt x="169661" y="1358567"/>
                  </a:cubicBezTo>
                  <a:cubicBezTo>
                    <a:pt x="176977" y="1308275"/>
                    <a:pt x="168976" y="1256383"/>
                    <a:pt x="180863" y="1206777"/>
                  </a:cubicBezTo>
                  <a:cubicBezTo>
                    <a:pt x="193664" y="1153513"/>
                    <a:pt x="193207" y="1098878"/>
                    <a:pt x="203951" y="1045614"/>
                  </a:cubicBezTo>
                  <a:cubicBezTo>
                    <a:pt x="205323" y="1038527"/>
                    <a:pt x="205780" y="1030755"/>
                    <a:pt x="205323" y="1023440"/>
                  </a:cubicBezTo>
                  <a:cubicBezTo>
                    <a:pt x="203951" y="1002180"/>
                    <a:pt x="184292" y="991664"/>
                    <a:pt x="165775" y="1002866"/>
                  </a:cubicBezTo>
                  <a:cubicBezTo>
                    <a:pt x="149087" y="1012924"/>
                    <a:pt x="133314" y="1024126"/>
                    <a:pt x="120055" y="1038985"/>
                  </a:cubicBezTo>
                  <a:cubicBezTo>
                    <a:pt x="101310" y="1059559"/>
                    <a:pt x="99253" y="1075103"/>
                    <a:pt x="113197" y="1099106"/>
                  </a:cubicBezTo>
                  <a:cubicBezTo>
                    <a:pt x="123027" y="1116251"/>
                    <a:pt x="138343" y="1128824"/>
                    <a:pt x="150688" y="1143683"/>
                  </a:cubicBezTo>
                  <a:cubicBezTo>
                    <a:pt x="155945" y="1150084"/>
                    <a:pt x="162346" y="1155799"/>
                    <a:pt x="166461" y="1162886"/>
                  </a:cubicBezTo>
                  <a:cubicBezTo>
                    <a:pt x="173776" y="1175459"/>
                    <a:pt x="168976" y="1184146"/>
                    <a:pt x="154117" y="1186203"/>
                  </a:cubicBezTo>
                  <a:cubicBezTo>
                    <a:pt x="136514" y="1188718"/>
                    <a:pt x="121884" y="1181860"/>
                    <a:pt x="107711" y="1171801"/>
                  </a:cubicBezTo>
                  <a:cubicBezTo>
                    <a:pt x="81650" y="1153056"/>
                    <a:pt x="62905" y="1127910"/>
                    <a:pt x="44617" y="1102307"/>
                  </a:cubicBezTo>
                  <a:cubicBezTo>
                    <a:pt x="14899" y="1060244"/>
                    <a:pt x="14899" y="1056815"/>
                    <a:pt x="46217" y="1015667"/>
                  </a:cubicBezTo>
                  <a:close/>
                  <a:moveTo>
                    <a:pt x="281675" y="1261641"/>
                  </a:moveTo>
                  <a:cubicBezTo>
                    <a:pt x="288305" y="1261641"/>
                    <a:pt x="290362" y="1290216"/>
                    <a:pt x="276189" y="1293645"/>
                  </a:cubicBezTo>
                  <a:cubicBezTo>
                    <a:pt x="267959" y="1295702"/>
                    <a:pt x="275960" y="1261641"/>
                    <a:pt x="281675" y="1261641"/>
                  </a:cubicBezTo>
                  <a:close/>
                  <a:moveTo>
                    <a:pt x="166918" y="1130882"/>
                  </a:moveTo>
                  <a:cubicBezTo>
                    <a:pt x="156403" y="1119680"/>
                    <a:pt x="144973" y="1109165"/>
                    <a:pt x="135600" y="1097049"/>
                  </a:cubicBezTo>
                  <a:cubicBezTo>
                    <a:pt x="121427" y="1078532"/>
                    <a:pt x="123256" y="1061616"/>
                    <a:pt x="140401" y="1045385"/>
                  </a:cubicBezTo>
                  <a:cubicBezTo>
                    <a:pt x="149773" y="1036470"/>
                    <a:pt x="158917" y="1026869"/>
                    <a:pt x="170804" y="1021840"/>
                  </a:cubicBezTo>
                  <a:cubicBezTo>
                    <a:pt x="178577" y="1018639"/>
                    <a:pt x="187035" y="1019782"/>
                    <a:pt x="185663" y="1030526"/>
                  </a:cubicBezTo>
                  <a:cubicBezTo>
                    <a:pt x="181777" y="1062530"/>
                    <a:pt x="176748" y="1094306"/>
                    <a:pt x="171947" y="1126081"/>
                  </a:cubicBezTo>
                  <a:cubicBezTo>
                    <a:pt x="171947" y="1127453"/>
                    <a:pt x="169890" y="1128367"/>
                    <a:pt x="166918" y="1130882"/>
                  </a:cubicBezTo>
                  <a:close/>
                </a:path>
              </a:pathLst>
            </a:custGeom>
            <a:solidFill>
              <a:srgbClr val="000000"/>
            </a:solidFill>
            <a:ln w="2286" cap="flat">
              <a:noFill/>
              <a:prstDash val="solid"/>
              <a:miter/>
            </a:ln>
          </p:spPr>
          <p:txBody>
            <a:bodyPr rtlCol="0" anchor="ctr"/>
            <a:lstStyle/>
            <a:p>
              <a:endParaRPr lang="en-US"/>
            </a:p>
          </p:txBody>
        </p:sp>
        <p:sp>
          <p:nvSpPr>
            <p:cNvPr id="63" name="Freeform 64">
              <a:extLst>
                <a:ext uri="{FF2B5EF4-FFF2-40B4-BE49-F238E27FC236}">
                  <a16:creationId xmlns:a16="http://schemas.microsoft.com/office/drawing/2014/main" id="{0FD5D017-3CE4-A80C-993A-181B6344AFC5}"/>
                </a:ext>
              </a:extLst>
            </p:cNvPr>
            <p:cNvSpPr/>
            <p:nvPr/>
          </p:nvSpPr>
          <p:spPr>
            <a:xfrm>
              <a:off x="2396792" y="2285608"/>
              <a:ext cx="235757" cy="28316"/>
            </a:xfrm>
            <a:custGeom>
              <a:avLst/>
              <a:gdLst>
                <a:gd name="connsiteX0" fmla="*/ 235689 w 235757"/>
                <a:gd name="connsiteY0" fmla="*/ 8164 h 28316"/>
                <a:gd name="connsiteX1" fmla="*/ 206428 w 235757"/>
                <a:gd name="connsiteY1" fmla="*/ 849 h 28316"/>
                <a:gd name="connsiteX2" fmla="*/ 18062 w 235757"/>
                <a:gd name="connsiteY2" fmla="*/ 849 h 28316"/>
                <a:gd name="connsiteX3" fmla="*/ 231 w 235757"/>
                <a:gd name="connsiteY3" fmla="*/ 8850 h 28316"/>
                <a:gd name="connsiteX4" fmla="*/ 16005 w 235757"/>
                <a:gd name="connsiteY4" fmla="*/ 23709 h 28316"/>
                <a:gd name="connsiteX5" fmla="*/ 87556 w 235757"/>
                <a:gd name="connsiteY5" fmla="*/ 28281 h 28316"/>
                <a:gd name="connsiteX6" fmla="*/ 207114 w 235757"/>
                <a:gd name="connsiteY6" fmla="*/ 21880 h 28316"/>
                <a:gd name="connsiteX7" fmla="*/ 235689 w 235757"/>
                <a:gd name="connsiteY7" fmla="*/ 8164 h 28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757" h="28316">
                  <a:moveTo>
                    <a:pt x="235689" y="8164"/>
                  </a:moveTo>
                  <a:cubicBezTo>
                    <a:pt x="234775" y="-3038"/>
                    <a:pt x="217173" y="391"/>
                    <a:pt x="206428" y="849"/>
                  </a:cubicBezTo>
                  <a:cubicBezTo>
                    <a:pt x="143563" y="2449"/>
                    <a:pt x="80927" y="11136"/>
                    <a:pt x="18062" y="849"/>
                  </a:cubicBezTo>
                  <a:cubicBezTo>
                    <a:pt x="10747" y="-294"/>
                    <a:pt x="1831" y="-1437"/>
                    <a:pt x="231" y="8850"/>
                  </a:cubicBezTo>
                  <a:cubicBezTo>
                    <a:pt x="-1598" y="20280"/>
                    <a:pt x="7775" y="21423"/>
                    <a:pt x="16005" y="23709"/>
                  </a:cubicBezTo>
                  <a:cubicBezTo>
                    <a:pt x="37036" y="29652"/>
                    <a:pt x="58296" y="28052"/>
                    <a:pt x="87556" y="28281"/>
                  </a:cubicBezTo>
                  <a:cubicBezTo>
                    <a:pt x="122075" y="26680"/>
                    <a:pt x="164595" y="25537"/>
                    <a:pt x="207114" y="21880"/>
                  </a:cubicBezTo>
                  <a:cubicBezTo>
                    <a:pt x="217401" y="20965"/>
                    <a:pt x="237061" y="23937"/>
                    <a:pt x="235689" y="8164"/>
                  </a:cubicBezTo>
                  <a:close/>
                </a:path>
              </a:pathLst>
            </a:custGeom>
            <a:solidFill>
              <a:srgbClr val="000000"/>
            </a:solidFill>
            <a:ln w="2286" cap="flat">
              <a:noFill/>
              <a:prstDash val="solid"/>
              <a:miter/>
            </a:ln>
          </p:spPr>
          <p:txBody>
            <a:bodyPr rtlCol="0" anchor="ctr"/>
            <a:lstStyle/>
            <a:p>
              <a:endParaRPr lang="en-US"/>
            </a:p>
          </p:txBody>
        </p:sp>
        <p:sp>
          <p:nvSpPr>
            <p:cNvPr id="64" name="Freeform 65">
              <a:extLst>
                <a:ext uri="{FF2B5EF4-FFF2-40B4-BE49-F238E27FC236}">
                  <a16:creationId xmlns:a16="http://schemas.microsoft.com/office/drawing/2014/main" id="{57861B7B-4681-3DE8-1901-9A4F42F194CB}"/>
                </a:ext>
              </a:extLst>
            </p:cNvPr>
            <p:cNvSpPr/>
            <p:nvPr/>
          </p:nvSpPr>
          <p:spPr>
            <a:xfrm>
              <a:off x="2371011" y="1635268"/>
              <a:ext cx="60737" cy="177848"/>
            </a:xfrm>
            <a:custGeom>
              <a:avLst/>
              <a:gdLst>
                <a:gd name="connsiteX0" fmla="*/ 52072 w 60737"/>
                <a:gd name="connsiteY0" fmla="*/ 175015 h 177848"/>
                <a:gd name="connsiteX1" fmla="*/ 49329 w 60737"/>
                <a:gd name="connsiteY1" fmla="*/ 162670 h 177848"/>
                <a:gd name="connsiteX2" fmla="*/ 21440 w 60737"/>
                <a:gd name="connsiteY2" fmla="*/ 112836 h 177848"/>
                <a:gd name="connsiteX3" fmla="*/ 47272 w 60737"/>
                <a:gd name="connsiteY3" fmla="*/ 27568 h 177848"/>
                <a:gd name="connsiteX4" fmla="*/ 59388 w 60737"/>
                <a:gd name="connsiteY4" fmla="*/ 12480 h 177848"/>
                <a:gd name="connsiteX5" fmla="*/ 52758 w 60737"/>
                <a:gd name="connsiteY5" fmla="*/ 364 h 177848"/>
                <a:gd name="connsiteX6" fmla="*/ 35613 w 60737"/>
                <a:gd name="connsiteY6" fmla="*/ 6994 h 177848"/>
                <a:gd name="connsiteX7" fmla="*/ 180 w 60737"/>
                <a:gd name="connsiteY7" fmla="*/ 102320 h 177848"/>
                <a:gd name="connsiteX8" fmla="*/ 39728 w 60737"/>
                <a:gd name="connsiteY8" fmla="*/ 175015 h 177848"/>
                <a:gd name="connsiteX9" fmla="*/ 52072 w 60737"/>
                <a:gd name="connsiteY9" fmla="*/ 175015 h 177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737" h="177848">
                  <a:moveTo>
                    <a:pt x="52072" y="175015"/>
                  </a:moveTo>
                  <a:cubicBezTo>
                    <a:pt x="55273" y="170443"/>
                    <a:pt x="52530" y="165871"/>
                    <a:pt x="49329" y="162670"/>
                  </a:cubicBezTo>
                  <a:cubicBezTo>
                    <a:pt x="35613" y="148497"/>
                    <a:pt x="24183" y="133181"/>
                    <a:pt x="21440" y="112836"/>
                  </a:cubicBezTo>
                  <a:cubicBezTo>
                    <a:pt x="17325" y="80374"/>
                    <a:pt x="28298" y="52942"/>
                    <a:pt x="47272" y="27568"/>
                  </a:cubicBezTo>
                  <a:cubicBezTo>
                    <a:pt x="51158" y="22310"/>
                    <a:pt x="56416" y="17966"/>
                    <a:pt x="59388" y="12480"/>
                  </a:cubicBezTo>
                  <a:cubicBezTo>
                    <a:pt x="62817" y="6308"/>
                    <a:pt x="59388" y="1507"/>
                    <a:pt x="52758" y="364"/>
                  </a:cubicBezTo>
                  <a:cubicBezTo>
                    <a:pt x="46129" y="-779"/>
                    <a:pt x="39499" y="593"/>
                    <a:pt x="35613" y="6994"/>
                  </a:cubicBezTo>
                  <a:cubicBezTo>
                    <a:pt x="17782" y="36254"/>
                    <a:pt x="-2106" y="64601"/>
                    <a:pt x="180" y="102320"/>
                  </a:cubicBezTo>
                  <a:cubicBezTo>
                    <a:pt x="-963" y="133410"/>
                    <a:pt x="10924" y="158784"/>
                    <a:pt x="39728" y="175015"/>
                  </a:cubicBezTo>
                  <a:cubicBezTo>
                    <a:pt x="44071" y="177301"/>
                    <a:pt x="48643" y="180044"/>
                    <a:pt x="52072" y="175015"/>
                  </a:cubicBezTo>
                  <a:close/>
                </a:path>
              </a:pathLst>
            </a:custGeom>
            <a:solidFill>
              <a:srgbClr val="000000"/>
            </a:solidFill>
            <a:ln w="2286" cap="flat">
              <a:noFill/>
              <a:prstDash val="solid"/>
              <a:miter/>
            </a:ln>
          </p:spPr>
          <p:txBody>
            <a:bodyPr rtlCol="0" anchor="ctr"/>
            <a:lstStyle/>
            <a:p>
              <a:endParaRPr lang="en-US"/>
            </a:p>
          </p:txBody>
        </p:sp>
        <p:sp>
          <p:nvSpPr>
            <p:cNvPr id="65" name="Freeform 66">
              <a:extLst>
                <a:ext uri="{FF2B5EF4-FFF2-40B4-BE49-F238E27FC236}">
                  <a16:creationId xmlns:a16="http://schemas.microsoft.com/office/drawing/2014/main" id="{F3265CCF-FF27-83C5-7E4B-6FE0E6C8AB6B}"/>
                </a:ext>
              </a:extLst>
            </p:cNvPr>
            <p:cNvSpPr/>
            <p:nvPr/>
          </p:nvSpPr>
          <p:spPr>
            <a:xfrm>
              <a:off x="3602192" y="2241397"/>
              <a:ext cx="160688" cy="28803"/>
            </a:xfrm>
            <a:custGeom>
              <a:avLst/>
              <a:gdLst>
                <a:gd name="connsiteX0" fmla="*/ 10 w 160688"/>
                <a:gd name="connsiteY0" fmla="*/ 20599 h 28803"/>
                <a:gd name="connsiteX1" fmla="*/ 9611 w 160688"/>
                <a:gd name="connsiteY1" fmla="*/ 28600 h 28803"/>
                <a:gd name="connsiteX2" fmla="*/ 29042 w 160688"/>
                <a:gd name="connsiteY2" fmla="*/ 28600 h 28803"/>
                <a:gd name="connsiteX3" fmla="*/ 29042 w 160688"/>
                <a:gd name="connsiteY3" fmla="*/ 27686 h 28803"/>
                <a:gd name="connsiteX4" fmla="*/ 133969 w 160688"/>
                <a:gd name="connsiteY4" fmla="*/ 21742 h 28803"/>
                <a:gd name="connsiteX5" fmla="*/ 155458 w 160688"/>
                <a:gd name="connsiteY5" fmla="*/ 16713 h 28803"/>
                <a:gd name="connsiteX6" fmla="*/ 160487 w 160688"/>
                <a:gd name="connsiteY6" fmla="*/ 7798 h 28803"/>
                <a:gd name="connsiteX7" fmla="*/ 154543 w 160688"/>
                <a:gd name="connsiteY7" fmla="*/ 2540 h 28803"/>
                <a:gd name="connsiteX8" fmla="*/ 135341 w 160688"/>
                <a:gd name="connsiteY8" fmla="*/ 25 h 28803"/>
                <a:gd name="connsiteX9" fmla="*/ 49844 w 160688"/>
                <a:gd name="connsiteY9" fmla="*/ 5054 h 28803"/>
                <a:gd name="connsiteX10" fmla="*/ 8925 w 160688"/>
                <a:gd name="connsiteY10" fmla="*/ 10998 h 28803"/>
                <a:gd name="connsiteX11" fmla="*/ 10 w 160688"/>
                <a:gd name="connsiteY11" fmla="*/ 20599 h 28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0688" h="28803">
                  <a:moveTo>
                    <a:pt x="10" y="20599"/>
                  </a:moveTo>
                  <a:cubicBezTo>
                    <a:pt x="238" y="26086"/>
                    <a:pt x="4810" y="28143"/>
                    <a:pt x="9611" y="28600"/>
                  </a:cubicBezTo>
                  <a:cubicBezTo>
                    <a:pt x="16012" y="29057"/>
                    <a:pt x="22412" y="28600"/>
                    <a:pt x="29042" y="28600"/>
                  </a:cubicBezTo>
                  <a:cubicBezTo>
                    <a:pt x="29042" y="28372"/>
                    <a:pt x="29042" y="27914"/>
                    <a:pt x="29042" y="27686"/>
                  </a:cubicBezTo>
                  <a:cubicBezTo>
                    <a:pt x="64018" y="25628"/>
                    <a:pt x="98993" y="23571"/>
                    <a:pt x="133969" y="21742"/>
                  </a:cubicBezTo>
                  <a:cubicBezTo>
                    <a:pt x="141513" y="21285"/>
                    <a:pt x="148600" y="20371"/>
                    <a:pt x="155458" y="16713"/>
                  </a:cubicBezTo>
                  <a:cubicBezTo>
                    <a:pt x="159115" y="14884"/>
                    <a:pt x="161401" y="11455"/>
                    <a:pt x="160487" y="7798"/>
                  </a:cubicBezTo>
                  <a:cubicBezTo>
                    <a:pt x="160030" y="5740"/>
                    <a:pt x="157058" y="2997"/>
                    <a:pt x="154543" y="2540"/>
                  </a:cubicBezTo>
                  <a:cubicBezTo>
                    <a:pt x="148371" y="1168"/>
                    <a:pt x="141742" y="-203"/>
                    <a:pt x="135341" y="25"/>
                  </a:cubicBezTo>
                  <a:cubicBezTo>
                    <a:pt x="106766" y="1397"/>
                    <a:pt x="78191" y="2768"/>
                    <a:pt x="49844" y="5054"/>
                  </a:cubicBezTo>
                  <a:cubicBezTo>
                    <a:pt x="36128" y="6197"/>
                    <a:pt x="22412" y="8712"/>
                    <a:pt x="8925" y="10998"/>
                  </a:cubicBezTo>
                  <a:cubicBezTo>
                    <a:pt x="3667" y="12141"/>
                    <a:pt x="-219" y="15341"/>
                    <a:pt x="10" y="20599"/>
                  </a:cubicBezTo>
                  <a:close/>
                </a:path>
              </a:pathLst>
            </a:custGeom>
            <a:solidFill>
              <a:srgbClr val="000000"/>
            </a:solidFill>
            <a:ln w="2286" cap="flat">
              <a:noFill/>
              <a:prstDash val="solid"/>
              <a:miter/>
            </a:ln>
          </p:spPr>
          <p:txBody>
            <a:bodyPr rtlCol="0" anchor="ctr"/>
            <a:lstStyle/>
            <a:p>
              <a:endParaRPr lang="en-US"/>
            </a:p>
          </p:txBody>
        </p:sp>
        <p:sp>
          <p:nvSpPr>
            <p:cNvPr id="66" name="Freeform 67">
              <a:extLst>
                <a:ext uri="{FF2B5EF4-FFF2-40B4-BE49-F238E27FC236}">
                  <a16:creationId xmlns:a16="http://schemas.microsoft.com/office/drawing/2014/main" id="{CECF7E62-36FE-C9A2-C3D2-A2CA48C96725}"/>
                </a:ext>
              </a:extLst>
            </p:cNvPr>
            <p:cNvSpPr/>
            <p:nvPr/>
          </p:nvSpPr>
          <p:spPr>
            <a:xfrm>
              <a:off x="3667582" y="1064868"/>
              <a:ext cx="68368" cy="159055"/>
            </a:xfrm>
            <a:custGeom>
              <a:avLst/>
              <a:gdLst>
                <a:gd name="connsiteX0" fmla="*/ 46406 w 68368"/>
                <a:gd name="connsiteY0" fmla="*/ 130709 h 159055"/>
                <a:gd name="connsiteX1" fmla="*/ 60808 w 68368"/>
                <a:gd name="connsiteY1" fmla="*/ 19381 h 159055"/>
                <a:gd name="connsiteX2" fmla="*/ 42062 w 68368"/>
                <a:gd name="connsiteY2" fmla="*/ 1321 h 159055"/>
                <a:gd name="connsiteX3" fmla="*/ 40691 w 68368"/>
                <a:gd name="connsiteY3" fmla="*/ 27382 h 159055"/>
                <a:gd name="connsiteX4" fmla="*/ 8230 w 68368"/>
                <a:gd name="connsiteY4" fmla="*/ 144425 h 159055"/>
                <a:gd name="connsiteX5" fmla="*/ 0 w 68368"/>
                <a:gd name="connsiteY5" fmla="*/ 159056 h 159055"/>
                <a:gd name="connsiteX6" fmla="*/ 46406 w 68368"/>
                <a:gd name="connsiteY6" fmla="*/ 130709 h 159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68" h="159055">
                  <a:moveTo>
                    <a:pt x="46406" y="130709"/>
                  </a:moveTo>
                  <a:cubicBezTo>
                    <a:pt x="69494" y="95962"/>
                    <a:pt x="74524" y="58700"/>
                    <a:pt x="60808" y="19381"/>
                  </a:cubicBezTo>
                  <a:cubicBezTo>
                    <a:pt x="57836" y="10923"/>
                    <a:pt x="56921" y="-4622"/>
                    <a:pt x="42062" y="1321"/>
                  </a:cubicBezTo>
                  <a:cubicBezTo>
                    <a:pt x="27661" y="7036"/>
                    <a:pt x="37490" y="18924"/>
                    <a:pt x="40691" y="27382"/>
                  </a:cubicBezTo>
                  <a:cubicBezTo>
                    <a:pt x="58750" y="76302"/>
                    <a:pt x="48463" y="114250"/>
                    <a:pt x="8230" y="144425"/>
                  </a:cubicBezTo>
                  <a:cubicBezTo>
                    <a:pt x="4572" y="147168"/>
                    <a:pt x="0" y="148997"/>
                    <a:pt x="0" y="159056"/>
                  </a:cubicBezTo>
                  <a:cubicBezTo>
                    <a:pt x="20117" y="154941"/>
                    <a:pt x="35662" y="146940"/>
                    <a:pt x="46406" y="130709"/>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22306727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F5980271-898D-F282-3928-77ADE99F6030}"/>
              </a:ext>
            </a:extLst>
          </p:cNvPr>
          <p:cNvSpPr>
            <a:spLocks noGrp="1"/>
          </p:cNvSpPr>
          <p:nvPr>
            <p:ph type="body" sz="quarter" idx="18"/>
          </p:nvPr>
        </p:nvSpPr>
        <p:spPr>
          <a:xfrm>
            <a:off x="703130" y="478739"/>
            <a:ext cx="11279319" cy="3849918"/>
          </a:xfrm>
        </p:spPr>
        <p:txBody>
          <a:bodyPr/>
          <a:lstStyle/>
          <a:p>
            <a:pPr marL="0" indent="0"/>
            <a:r>
              <a:rPr lang="en-US" sz="2000" b="1" dirty="0"/>
              <a:t>By embracing diversity and inclusion in talent management, SMEs ensure that they are not just keeping up with the times but actively shaping their future through a workforce that thrives on adaptability and innovation. </a:t>
            </a:r>
            <a:r>
              <a:rPr lang="en-US" sz="2000" b="0" i="0" dirty="0">
                <a:solidFill>
                  <a:srgbClr val="484B58"/>
                </a:solidFill>
                <a:effectLst/>
              </a:rPr>
              <a:t>Better talent development and management begins with a single view of talent across your company, where you create an engaging employee experience backed by </a:t>
            </a:r>
            <a:r>
              <a:rPr lang="en-US" sz="2000" b="0" i="0" dirty="0">
                <a:effectLst/>
              </a:rPr>
              <a:t>diversity and inclusion (D&amp;I). </a:t>
            </a:r>
          </a:p>
          <a:p>
            <a:pPr marL="457200" indent="-457200">
              <a:buClr>
                <a:srgbClr val="DF4625"/>
              </a:buClr>
              <a:buFont typeface="+mj-lt"/>
              <a:buAutoNum type="arabicPeriod" startAt="4"/>
            </a:pPr>
            <a:r>
              <a:rPr lang="en-US" sz="2000" dirty="0">
                <a:solidFill>
                  <a:schemeClr val="bg1"/>
                </a:solidFill>
                <a:highlight>
                  <a:srgbClr val="DF4625"/>
                </a:highlight>
              </a:rPr>
              <a:t>Drives company performance; </a:t>
            </a:r>
            <a:r>
              <a:rPr lang="en-US" sz="2000" dirty="0"/>
              <a:t>by attracting and retaining top talent and creating an inclusive culture of performance excellence, companies can achieve better results and gain a competitive advantage. An inclusive company enables a positive, supportive environment that boosts morale, productivity, overall performance, and commitment.</a:t>
            </a:r>
          </a:p>
          <a:p>
            <a:pPr marL="457200" indent="-457200">
              <a:buClr>
                <a:srgbClr val="DF4625"/>
              </a:buClr>
              <a:buFont typeface="+mj-lt"/>
              <a:buAutoNum type="arabicPeriod" startAt="4"/>
            </a:pPr>
            <a:r>
              <a:rPr lang="en-US" sz="2000" b="0" i="0" dirty="0">
                <a:solidFill>
                  <a:schemeClr val="bg1"/>
                </a:solidFill>
                <a:effectLst/>
                <a:highlight>
                  <a:srgbClr val="DF4625"/>
                </a:highlight>
              </a:rPr>
              <a:t>It is imperative for forward-thinking companies </a:t>
            </a:r>
            <a:r>
              <a:rPr lang="en-US" sz="2000" b="0" i="0" dirty="0">
                <a:effectLst/>
              </a:rPr>
              <a:t>to be responsible for shaping their workforce. It entails creating an environment where individuals from diverse backgrounds, with unique perspectives and </a:t>
            </a:r>
            <a:r>
              <a:rPr lang="en-US" sz="2000" dirty="0"/>
              <a:t>experiences, are welcomed and actively embraced—essentially creating a workplace where everyone can thrive. They voice new ideas and innovate by challenging employees to grow and develop. This enables businesses to stay ahead of the competition by developing and improving their products and services.</a:t>
            </a:r>
          </a:p>
          <a:p>
            <a:pPr marL="457200" indent="-457200" algn="l" fontAlgn="auto">
              <a:buClr>
                <a:srgbClr val="DF4625"/>
              </a:buClr>
              <a:buFont typeface="+mj-lt"/>
              <a:buAutoNum type="arabicPeriod" startAt="4"/>
            </a:pPr>
            <a:r>
              <a:rPr lang="en-US" sz="2000" dirty="0">
                <a:solidFill>
                  <a:schemeClr val="bg1"/>
                </a:solidFill>
                <a:highlight>
                  <a:srgbClr val="DF4625"/>
                </a:highlight>
              </a:rPr>
              <a:t>D&amp;I workplaces are more dynamic and agile, </a:t>
            </a:r>
            <a:r>
              <a:rPr lang="en-US" sz="2000" dirty="0"/>
              <a:t>with various backgrounds and perspectives converging. Such diversity empowers SMEs to navigate the complexities of the modern business landscape with agility. D&amp;I SMEs have access to a dynamic workforce with varied viewpoints, enabling innovation and providing a broad spectrum of creative solutions to complex challenges. They can swiftly adapt to changing market conditions, making it a strategic asset.</a:t>
            </a:r>
          </a:p>
          <a:p>
            <a:pPr marL="0" indent="0"/>
            <a:endParaRPr lang="en-US" sz="2000" b="0" i="0" dirty="0">
              <a:effectLst/>
            </a:endParaRPr>
          </a:p>
          <a:p>
            <a:pPr marL="0" indent="0"/>
            <a:endParaRPr lang="en-IE" sz="2000" dirty="0"/>
          </a:p>
        </p:txBody>
      </p:sp>
      <p:sp>
        <p:nvSpPr>
          <p:cNvPr id="7" name="TextBox 6">
            <a:extLst>
              <a:ext uri="{FF2B5EF4-FFF2-40B4-BE49-F238E27FC236}">
                <a16:creationId xmlns:a16="http://schemas.microsoft.com/office/drawing/2014/main" id="{B427EB76-FA05-90EF-37D7-A1010F55CD75}"/>
              </a:ext>
            </a:extLst>
          </p:cNvPr>
          <p:cNvSpPr txBox="1"/>
          <p:nvPr/>
        </p:nvSpPr>
        <p:spPr>
          <a:xfrm>
            <a:off x="6629400" y="6400800"/>
            <a:ext cx="3571875" cy="369332"/>
          </a:xfrm>
          <a:prstGeom prst="rect">
            <a:avLst/>
          </a:prstGeom>
          <a:noFill/>
        </p:spPr>
        <p:txBody>
          <a:bodyPr wrap="square" rtlCol="0">
            <a:spAutoFit/>
          </a:bodyPr>
          <a:lstStyle/>
          <a:p>
            <a:r>
              <a:rPr lang="en-IE" dirty="0">
                <a:solidFill>
                  <a:srgbClr val="FFFFFF"/>
                </a:solidFill>
              </a:rPr>
              <a:t>Source </a:t>
            </a:r>
            <a:r>
              <a:rPr lang="en-IE" dirty="0">
                <a:solidFill>
                  <a:srgbClr val="FFFFFF"/>
                </a:solidFill>
                <a:hlinkClick r:id="rId2">
                  <a:extLst>
                    <a:ext uri="{A12FA001-AC4F-418D-AE19-62706E023703}">
                      <ahyp:hlinkClr xmlns:ahyp="http://schemas.microsoft.com/office/drawing/2018/hyperlinkcolor" val="tx"/>
                    </a:ext>
                  </a:extLst>
                </a:hlinkClick>
              </a:rPr>
              <a:t>Brennan Consulting Services</a:t>
            </a:r>
            <a:endParaRPr lang="en-IE" dirty="0">
              <a:solidFill>
                <a:srgbClr val="FFFFFF"/>
              </a:solidFill>
            </a:endParaRPr>
          </a:p>
        </p:txBody>
      </p:sp>
    </p:spTree>
    <p:extLst>
      <p:ext uri="{BB962C8B-B14F-4D97-AF65-F5344CB8AC3E}">
        <p14:creationId xmlns:p14="http://schemas.microsoft.com/office/powerpoint/2010/main" val="21705931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512192" y="1335429"/>
            <a:ext cx="5188437" cy="5028641"/>
          </a:xfrm>
        </p:spPr>
        <p:txBody>
          <a:bodyPr/>
          <a:lstStyle/>
          <a:p>
            <a:pPr marL="0" indent="0"/>
            <a:r>
              <a:rPr lang="en-US" sz="1900" dirty="0"/>
              <a:t>In today’s evolving business landscape, diversity and inclusion are more than just values—they are key drivers of innovation, productivity, and long-term success. This module equips European SMEs with the essential knowledge and tools to build a truly inclusive workplace. </a:t>
            </a:r>
          </a:p>
          <a:p>
            <a:pPr marL="0" indent="0"/>
            <a:r>
              <a:rPr lang="en-US" sz="1900" dirty="0"/>
              <a:t>From conducting inclusive audits and crafting equitable recruitment strategies to refining selection, interviewing, and onboarding practices, you will learn how to attract, support, and retain diverse talent. </a:t>
            </a:r>
          </a:p>
          <a:p>
            <a:pPr marL="0" indent="0"/>
            <a:r>
              <a:rPr lang="en-US" sz="1900" dirty="0"/>
              <a:t>Additionally, this module explores employee development, performance management, and leadership succession planning, ensuring that inclusivity becomes a sustainable and integral part of your organization’s growth.</a:t>
            </a:r>
            <a:endParaRPr lang="en-IE" sz="19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3</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Creating Inclusive Job Descriptions &amp; Adverts</a:t>
            </a: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ea typeface="Calibri" panose="020F0502020204030204" pitchFamily="34" charset="0"/>
                <a:cs typeface="Times New Roman" panose="02020603050405020304" pitchFamily="18" charset="0"/>
              </a:rPr>
              <a:t>Employee Talent Development and Retention</a:t>
            </a: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4937164"/>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Performance Management and Feedback</a:t>
            </a: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6" y="3161177"/>
            <a:ext cx="3979590" cy="646331"/>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Inclusive Selection, Interviewing and Offer Strategies</a:t>
            </a: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rgbClr val="083F59"/>
                </a:solidFill>
                <a:effectLst/>
                <a:ea typeface="Calibri" panose="020F0502020204030204" pitchFamily="34" charset="0"/>
                <a:cs typeface="Times New Roman" panose="02020603050405020304" pitchFamily="18" charset="0"/>
              </a:rPr>
              <a:t>Becoming an Inclusive European SME Employer</a:t>
            </a:r>
            <a:endParaRPr lang="en-US" sz="2000" dirty="0">
              <a:solidFill>
                <a:srgbClr val="083F59"/>
              </a:solidFill>
              <a:effectLst/>
              <a:ea typeface="Calibri" panose="020F0502020204030204" pitchFamily="34" charset="0"/>
              <a:cs typeface="Times New Roman" panose="02020603050405020304" pitchFamily="18" charset="0"/>
            </a:endParaRP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7100787" y="279633"/>
            <a:ext cx="4465067" cy="954107"/>
          </a:xfrm>
          <a:prstGeom prst="rect">
            <a:avLst/>
          </a:prstGeom>
          <a:noFill/>
        </p:spPr>
        <p:txBody>
          <a:bodyPr wrap="square">
            <a:spAutoFit/>
          </a:bodyPr>
          <a:lstStyle/>
          <a:p>
            <a:pPr algn="ctr"/>
            <a:r>
              <a:rPr lang="en-US" sz="2800" b="1" dirty="0">
                <a:solidFill>
                  <a:srgbClr val="DF4625"/>
                </a:solidFill>
              </a:rPr>
              <a:t>Inclusive Talent Management for SMEs </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1387381" y="1393831"/>
            <a:ext cx="954447" cy="430887"/>
          </a:xfrm>
          <a:prstGeom prst="rect">
            <a:avLst/>
          </a:prstGeom>
          <a:solidFill>
            <a:srgbClr val="DF4625"/>
          </a:solidFill>
        </p:spPr>
        <p:txBody>
          <a:bodyPr wrap="square" rtlCol="0">
            <a:spAutoFit/>
          </a:bodyPr>
          <a:lstStyle/>
          <a:p>
            <a:pPr algn="ctr"/>
            <a:r>
              <a:rPr lang="en-IE" sz="22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47179" y="2385554"/>
            <a:ext cx="1029682" cy="430887"/>
          </a:xfrm>
          <a:prstGeom prst="rect">
            <a:avLst/>
          </a:prstGeom>
          <a:solidFill>
            <a:srgbClr val="702E8C"/>
          </a:solidFill>
        </p:spPr>
        <p:txBody>
          <a:bodyPr wrap="square" rtlCol="0">
            <a:spAutoFit/>
          </a:bodyPr>
          <a:lstStyle/>
          <a:p>
            <a:pPr algn="ctr"/>
            <a:r>
              <a:rPr lang="en-IE" sz="2200" dirty="0">
                <a:solidFill>
                  <a:schemeClr val="bg1"/>
                </a:solidFill>
              </a:rPr>
              <a:t>Part 2</a:t>
            </a:r>
          </a:p>
        </p:txBody>
      </p:sp>
      <p:grpSp>
        <p:nvGrpSpPr>
          <p:cNvPr id="11" name="Group 10">
            <a:extLst>
              <a:ext uri="{FF2B5EF4-FFF2-40B4-BE49-F238E27FC236}">
                <a16:creationId xmlns:a16="http://schemas.microsoft.com/office/drawing/2014/main" id="{B2054644-5B7F-6B98-B1C9-4C9E8D1D3E78}"/>
              </a:ext>
            </a:extLst>
          </p:cNvPr>
          <p:cNvGrpSpPr/>
          <p:nvPr/>
        </p:nvGrpSpPr>
        <p:grpSpPr>
          <a:xfrm rot="19159346">
            <a:off x="6135021" y="3610494"/>
            <a:ext cx="1170562" cy="727881"/>
            <a:chOff x="4975654" y="3674076"/>
            <a:chExt cx="1806206" cy="626075"/>
          </a:xfrm>
        </p:grpSpPr>
        <p:sp>
          <p:nvSpPr>
            <p:cNvPr id="12" name="Freeform 124">
              <a:extLst>
                <a:ext uri="{FF2B5EF4-FFF2-40B4-BE49-F238E27FC236}">
                  <a16:creationId xmlns:a16="http://schemas.microsoft.com/office/drawing/2014/main" id="{CE4A5802-2B1D-94CD-2038-D6F4EE8CD40B}"/>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15E6E609-B28D-2AA1-BDA5-4365236D399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
        <p:nvSpPr>
          <p:cNvPr id="14" name="Text Placeholder 25">
            <a:extLst>
              <a:ext uri="{FF2B5EF4-FFF2-40B4-BE49-F238E27FC236}">
                <a16:creationId xmlns:a16="http://schemas.microsoft.com/office/drawing/2014/main" id="{26188394-4033-BD55-544D-70EFE3B3086B}"/>
              </a:ext>
            </a:extLst>
          </p:cNvPr>
          <p:cNvSpPr txBox="1">
            <a:spLocks/>
          </p:cNvSpPr>
          <p:nvPr/>
        </p:nvSpPr>
        <p:spPr>
          <a:xfrm>
            <a:off x="7100787" y="5760011"/>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Succession Planning and Leadership Development</a:t>
            </a:r>
          </a:p>
        </p:txBody>
      </p:sp>
      <p:sp>
        <p:nvSpPr>
          <p:cNvPr id="15" name="Text Placeholder 20">
            <a:extLst>
              <a:ext uri="{FF2B5EF4-FFF2-40B4-BE49-F238E27FC236}">
                <a16:creationId xmlns:a16="http://schemas.microsoft.com/office/drawing/2014/main" id="{60F7EC4B-E428-D0B5-E586-A6CA15DBF33E}"/>
              </a:ext>
            </a:extLst>
          </p:cNvPr>
          <p:cNvSpPr txBox="1">
            <a:spLocks/>
          </p:cNvSpPr>
          <p:nvPr/>
        </p:nvSpPr>
        <p:spPr>
          <a:xfrm>
            <a:off x="5173212" y="5795189"/>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6</a:t>
            </a:r>
          </a:p>
        </p:txBody>
      </p:sp>
      <p:sp>
        <p:nvSpPr>
          <p:cNvPr id="16" name="TextBox 15">
            <a:extLst>
              <a:ext uri="{FF2B5EF4-FFF2-40B4-BE49-F238E27FC236}">
                <a16:creationId xmlns:a16="http://schemas.microsoft.com/office/drawing/2014/main" id="{A5AA54F8-3E5B-2800-52A8-CA93C4D67630}"/>
              </a:ext>
            </a:extLst>
          </p:cNvPr>
          <p:cNvSpPr txBox="1"/>
          <p:nvPr/>
        </p:nvSpPr>
        <p:spPr>
          <a:xfrm rot="16200000">
            <a:off x="11433624" y="3329240"/>
            <a:ext cx="857687" cy="430887"/>
          </a:xfrm>
          <a:prstGeom prst="rect">
            <a:avLst/>
          </a:prstGeom>
          <a:solidFill>
            <a:srgbClr val="05AAA3"/>
          </a:solidFill>
        </p:spPr>
        <p:txBody>
          <a:bodyPr wrap="square" rtlCol="0">
            <a:spAutoFit/>
          </a:bodyPr>
          <a:lstStyle/>
          <a:p>
            <a:pPr algn="ctr"/>
            <a:r>
              <a:rPr lang="en-IE" sz="2200" dirty="0">
                <a:solidFill>
                  <a:schemeClr val="bg1"/>
                </a:solidFill>
              </a:rPr>
              <a:t>Part 3</a:t>
            </a:r>
          </a:p>
        </p:txBody>
      </p:sp>
      <p:sp>
        <p:nvSpPr>
          <p:cNvPr id="17" name="TextBox 16">
            <a:extLst>
              <a:ext uri="{FF2B5EF4-FFF2-40B4-BE49-F238E27FC236}">
                <a16:creationId xmlns:a16="http://schemas.microsoft.com/office/drawing/2014/main" id="{28708270-3EC9-10FF-7F61-69B533A62B2D}"/>
              </a:ext>
            </a:extLst>
          </p:cNvPr>
          <p:cNvSpPr txBox="1"/>
          <p:nvPr/>
        </p:nvSpPr>
        <p:spPr>
          <a:xfrm rot="16200000">
            <a:off x="11398021" y="4194706"/>
            <a:ext cx="928000" cy="430887"/>
          </a:xfrm>
          <a:prstGeom prst="rect">
            <a:avLst/>
          </a:prstGeom>
          <a:solidFill>
            <a:srgbClr val="0872B5"/>
          </a:solidFill>
        </p:spPr>
        <p:txBody>
          <a:bodyPr wrap="square" rtlCol="0">
            <a:spAutoFit/>
          </a:bodyPr>
          <a:lstStyle/>
          <a:p>
            <a:pPr algn="ctr"/>
            <a:r>
              <a:rPr lang="en-IE" sz="2200" dirty="0">
                <a:solidFill>
                  <a:schemeClr val="bg1"/>
                </a:solidFill>
              </a:rPr>
              <a:t>Part 4</a:t>
            </a:r>
          </a:p>
        </p:txBody>
      </p:sp>
      <p:sp>
        <p:nvSpPr>
          <p:cNvPr id="18" name="TextBox 17">
            <a:extLst>
              <a:ext uri="{FF2B5EF4-FFF2-40B4-BE49-F238E27FC236}">
                <a16:creationId xmlns:a16="http://schemas.microsoft.com/office/drawing/2014/main" id="{3689CD0B-7B61-6325-10B0-C314E41A241B}"/>
              </a:ext>
            </a:extLst>
          </p:cNvPr>
          <p:cNvSpPr txBox="1"/>
          <p:nvPr/>
        </p:nvSpPr>
        <p:spPr>
          <a:xfrm rot="16200000">
            <a:off x="11433176" y="5087550"/>
            <a:ext cx="857687" cy="430887"/>
          </a:xfrm>
          <a:prstGeom prst="rect">
            <a:avLst/>
          </a:prstGeom>
          <a:solidFill>
            <a:srgbClr val="FCB913"/>
          </a:solidFill>
        </p:spPr>
        <p:txBody>
          <a:bodyPr wrap="square" rtlCol="0">
            <a:spAutoFit/>
          </a:bodyPr>
          <a:lstStyle/>
          <a:p>
            <a:pPr algn="ctr"/>
            <a:r>
              <a:rPr lang="en-IE" sz="2200" dirty="0">
                <a:solidFill>
                  <a:schemeClr val="bg1"/>
                </a:solidFill>
              </a:rPr>
              <a:t>Part 5</a:t>
            </a:r>
          </a:p>
        </p:txBody>
      </p:sp>
      <p:sp>
        <p:nvSpPr>
          <p:cNvPr id="19" name="TextBox 18">
            <a:extLst>
              <a:ext uri="{FF2B5EF4-FFF2-40B4-BE49-F238E27FC236}">
                <a16:creationId xmlns:a16="http://schemas.microsoft.com/office/drawing/2014/main" id="{71527586-4BA9-8118-F31C-7E8186A36E76}"/>
              </a:ext>
            </a:extLst>
          </p:cNvPr>
          <p:cNvSpPr txBox="1"/>
          <p:nvPr/>
        </p:nvSpPr>
        <p:spPr>
          <a:xfrm rot="16200000">
            <a:off x="11397573" y="5953016"/>
            <a:ext cx="928000" cy="430887"/>
          </a:xfrm>
          <a:prstGeom prst="rect">
            <a:avLst/>
          </a:prstGeom>
          <a:solidFill>
            <a:srgbClr val="D11C5F"/>
          </a:solidFill>
        </p:spPr>
        <p:txBody>
          <a:bodyPr wrap="square" rtlCol="0">
            <a:spAutoFit/>
          </a:bodyPr>
          <a:lstStyle/>
          <a:p>
            <a:pPr algn="ctr"/>
            <a:r>
              <a:rPr lang="en-IE" sz="2200" dirty="0">
                <a:solidFill>
                  <a:schemeClr val="bg1"/>
                </a:solidFill>
              </a:rPr>
              <a:t>Part 6</a:t>
            </a:r>
          </a:p>
        </p:txBody>
      </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EDD938D-602D-E662-9A03-FB0A6F71BE04}"/>
              </a:ext>
            </a:extLst>
          </p:cNvPr>
          <p:cNvSpPr>
            <a:spLocks noGrp="1"/>
          </p:cNvSpPr>
          <p:nvPr>
            <p:ph type="body" sz="quarter" idx="18"/>
          </p:nvPr>
        </p:nvSpPr>
        <p:spPr>
          <a:xfrm>
            <a:off x="723900" y="1085647"/>
            <a:ext cx="10896599" cy="3849918"/>
          </a:xfrm>
        </p:spPr>
        <p:txBody>
          <a:bodyPr/>
          <a:lstStyle/>
          <a:p>
            <a:pPr marL="457200" indent="-457200" algn="l" fontAlgn="auto">
              <a:buClr>
                <a:srgbClr val="DF4625"/>
              </a:buClr>
              <a:buFont typeface="+mj-lt"/>
              <a:buAutoNum type="arabicPeriod" startAt="7"/>
            </a:pPr>
            <a:r>
              <a:rPr lang="en-US" sz="2100" dirty="0">
                <a:solidFill>
                  <a:srgbClr val="FFFFFF"/>
                </a:solidFill>
                <a:highlight>
                  <a:srgbClr val="DF4625"/>
                </a:highlight>
              </a:rPr>
              <a:t>Problem-Solving and Decision-Making. </a:t>
            </a:r>
            <a:r>
              <a:rPr lang="en-US" sz="2100" dirty="0">
                <a:solidFill>
                  <a:srgbClr val="484B58"/>
                </a:solidFill>
              </a:rPr>
              <a:t>Implementing inclusive talent management guarantees that decisions are made with the valuable input of diverse perspectives. Diverse teams are better equipped </a:t>
            </a:r>
            <a:r>
              <a:rPr lang="en-US" sz="2100" b="0" i="0" dirty="0">
                <a:solidFill>
                  <a:srgbClr val="484B58"/>
                </a:solidFill>
                <a:effectLst/>
              </a:rPr>
              <a:t>to tackle complex problems and make well-rounded decisions. They consider a broader range of perspectives and experiences, leading to more effective solutions.</a:t>
            </a:r>
          </a:p>
          <a:p>
            <a:pPr marL="457200" indent="-457200" algn="l" fontAlgn="auto">
              <a:buClr>
                <a:srgbClr val="DF4625"/>
              </a:buClr>
              <a:buFont typeface="+mj-lt"/>
              <a:buAutoNum type="arabicPeriod" startAt="7"/>
            </a:pPr>
            <a:r>
              <a:rPr lang="en-US" sz="2100" dirty="0">
                <a:solidFill>
                  <a:srgbClr val="FFFFFF"/>
                </a:solidFill>
                <a:highlight>
                  <a:srgbClr val="DF4625"/>
                </a:highlight>
              </a:rPr>
              <a:t>Market Competitiveness. </a:t>
            </a:r>
            <a:r>
              <a:rPr lang="en-US" sz="2100" b="0" i="0" dirty="0">
                <a:solidFill>
                  <a:srgbClr val="484B58"/>
                </a:solidFill>
                <a:effectLst/>
              </a:rPr>
              <a:t>Diverse teams are better equipped to understand and serve diverse customer bases. This enhances a company's market competitiveness and ability to connect with a wide range of clients. </a:t>
            </a:r>
            <a:r>
              <a:rPr lang="en-US" sz="2100" dirty="0">
                <a:solidFill>
                  <a:srgbClr val="484B58"/>
                </a:solidFill>
              </a:rPr>
              <a:t>You could miss out on millions of customers because you need help understanding their unique needs. Diverse teams are equipped with the knowledge it takes to reach more people. They help you tap into new markets and gain new insights with their inside perspectives and diverse ideas.</a:t>
            </a:r>
          </a:p>
          <a:p>
            <a:pPr marL="457200" indent="-457200">
              <a:buClr>
                <a:srgbClr val="DF4625"/>
              </a:buClr>
              <a:buFont typeface="+mj-lt"/>
              <a:buAutoNum type="arabicPeriod" startAt="7"/>
            </a:pPr>
            <a:r>
              <a:rPr lang="en-US" sz="2100" dirty="0">
                <a:solidFill>
                  <a:srgbClr val="FFFFFF"/>
                </a:solidFill>
                <a:highlight>
                  <a:srgbClr val="DF4625"/>
                </a:highlight>
              </a:rPr>
              <a:t>Employee Development. </a:t>
            </a:r>
            <a:r>
              <a:rPr lang="en-US" sz="2100" dirty="0">
                <a:solidFill>
                  <a:srgbClr val="484B58"/>
                </a:solidFill>
              </a:rPr>
              <a:t>Implementing inclusive </a:t>
            </a:r>
            <a:r>
              <a:rPr lang="en-US" sz="2100" dirty="0">
                <a:solidFill>
                  <a:srgbClr val="484B58"/>
                </a:solidFill>
                <a:hlinkClick r:id="rId2">
                  <a:extLst>
                    <a:ext uri="{A12FA001-AC4F-418D-AE19-62706E023703}">
                      <ahyp:hlinkClr xmlns:ahyp="http://schemas.microsoft.com/office/drawing/2018/hyperlinkcolor" val="tx"/>
                    </a:ext>
                  </a:extLst>
                </a:hlinkClick>
              </a:rPr>
              <a:t>talent management practices</a:t>
            </a:r>
            <a:r>
              <a:rPr lang="en-US" sz="2100" dirty="0">
                <a:solidFill>
                  <a:srgbClr val="484B58"/>
                </a:solidFill>
              </a:rPr>
              <a:t> cultivates a </a:t>
            </a:r>
            <a:r>
              <a:rPr lang="en-US" sz="2100" dirty="0" err="1">
                <a:solidFill>
                  <a:srgbClr val="484B58"/>
                </a:solidFill>
              </a:rPr>
              <a:t>favourable</a:t>
            </a:r>
            <a:r>
              <a:rPr lang="en-US" sz="2100" dirty="0">
                <a:solidFill>
                  <a:srgbClr val="484B58"/>
                </a:solidFill>
              </a:rPr>
              <a:t> work environment wherein all employees perceive themselves as esteemed and treated with respect. This constructive culture significantly enhances employee morale and well-being, establishing an environment conducive to productivity and individual development. Support with mentorship and programs </a:t>
            </a:r>
            <a:r>
              <a:rPr lang="en-US" sz="2100" b="0" i="0" dirty="0">
                <a:solidFill>
                  <a:srgbClr val="484B58"/>
                </a:solidFill>
                <a:effectLst/>
              </a:rPr>
              <a:t>supporting underrepresented employees' growth and advancement, improving their skills and leadership potential.</a:t>
            </a:r>
          </a:p>
          <a:p>
            <a:pPr marL="0" indent="0"/>
            <a:endParaRPr lang="en-IE" sz="2100" dirty="0">
              <a:solidFill>
                <a:srgbClr val="484B58"/>
              </a:solidFill>
            </a:endParaRPr>
          </a:p>
        </p:txBody>
      </p:sp>
      <p:sp>
        <p:nvSpPr>
          <p:cNvPr id="4" name="TextBox 3">
            <a:extLst>
              <a:ext uri="{FF2B5EF4-FFF2-40B4-BE49-F238E27FC236}">
                <a16:creationId xmlns:a16="http://schemas.microsoft.com/office/drawing/2014/main" id="{78460E11-D712-5DA9-F122-A1A007637B84}"/>
              </a:ext>
            </a:extLst>
          </p:cNvPr>
          <p:cNvSpPr txBox="1"/>
          <p:nvPr/>
        </p:nvSpPr>
        <p:spPr>
          <a:xfrm>
            <a:off x="4410075" y="6400800"/>
            <a:ext cx="7867649"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Engagedly</a:t>
            </a:r>
            <a:r>
              <a:rPr lang="en-IE" dirty="0">
                <a:solidFill>
                  <a:schemeClr val="bg1"/>
                </a:solidFill>
              </a:rPr>
              <a:t>              Source </a:t>
            </a:r>
            <a:r>
              <a:rPr lang="en-IE" dirty="0">
                <a:solidFill>
                  <a:schemeClr val="bg1"/>
                </a:solidFill>
                <a:hlinkClick r:id="rId4">
                  <a:extLst>
                    <a:ext uri="{A12FA001-AC4F-418D-AE19-62706E023703}">
                      <ahyp:hlinkClr xmlns:ahyp="http://schemas.microsoft.com/office/drawing/2018/hyperlinkcolor" val="tx"/>
                    </a:ext>
                  </a:extLst>
                </a:hlinkClick>
              </a:rPr>
              <a:t>Brennan Consulting Services</a:t>
            </a:r>
            <a:endParaRPr lang="en-IE" dirty="0">
              <a:solidFill>
                <a:schemeClr val="bg1"/>
              </a:solidFill>
            </a:endParaRPr>
          </a:p>
        </p:txBody>
      </p:sp>
      <p:sp>
        <p:nvSpPr>
          <p:cNvPr id="7" name="Text Placeholder 2">
            <a:extLst>
              <a:ext uri="{FF2B5EF4-FFF2-40B4-BE49-F238E27FC236}">
                <a16:creationId xmlns:a16="http://schemas.microsoft.com/office/drawing/2014/main" id="{F6E6118B-73C5-2364-6C2D-16EB544FB39E}"/>
              </a:ext>
            </a:extLst>
          </p:cNvPr>
          <p:cNvSpPr>
            <a:spLocks noGrp="1"/>
          </p:cNvSpPr>
          <p:nvPr>
            <p:ph type="body" sz="quarter" idx="16"/>
          </p:nvPr>
        </p:nvSpPr>
        <p:spPr>
          <a:xfrm>
            <a:off x="1285015" y="397202"/>
            <a:ext cx="11650794" cy="803654"/>
          </a:xfrm>
        </p:spPr>
        <p:txBody>
          <a:bodyPr/>
          <a:lstStyle/>
          <a:p>
            <a:r>
              <a:rPr lang="en-IE" sz="3000" b="0" dirty="0"/>
              <a:t>9 Main Positive Impacts of D&amp;I Talent Management</a:t>
            </a:r>
          </a:p>
        </p:txBody>
      </p:sp>
    </p:spTree>
    <p:extLst>
      <p:ext uri="{BB962C8B-B14F-4D97-AF65-F5344CB8AC3E}">
        <p14:creationId xmlns:p14="http://schemas.microsoft.com/office/powerpoint/2010/main" val="5357806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Many colorful hands in a row&#10;&#10;Description automatically generated">
            <a:extLst>
              <a:ext uri="{FF2B5EF4-FFF2-40B4-BE49-F238E27FC236}">
                <a16:creationId xmlns:a16="http://schemas.microsoft.com/office/drawing/2014/main" id="{7DD70FCC-6CA7-0346-26CE-87EDB23969D7}"/>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2802" b="2802"/>
          <a:stretch>
            <a:fillRect/>
          </a:stretch>
        </p:blipFill>
        <p:spPr/>
      </p:pic>
      <p:sp>
        <p:nvSpPr>
          <p:cNvPr id="4" name="Text Placeholder 3">
            <a:extLst>
              <a:ext uri="{FF2B5EF4-FFF2-40B4-BE49-F238E27FC236}">
                <a16:creationId xmlns:a16="http://schemas.microsoft.com/office/drawing/2014/main" id="{93F7DBF5-06A0-D1BB-290A-ED05F8ED96F8}"/>
              </a:ext>
            </a:extLst>
          </p:cNvPr>
          <p:cNvSpPr>
            <a:spLocks noGrp="1"/>
          </p:cNvSpPr>
          <p:nvPr>
            <p:ph type="body" sz="quarter" idx="13"/>
          </p:nvPr>
        </p:nvSpPr>
        <p:spPr>
          <a:xfrm>
            <a:off x="513446" y="2090887"/>
            <a:ext cx="5055171" cy="2635608"/>
          </a:xfrm>
        </p:spPr>
        <p:txBody>
          <a:bodyPr>
            <a:noAutofit/>
          </a:bodyPr>
          <a:lstStyle/>
          <a:p>
            <a:r>
              <a:rPr lang="en-US" sz="2000" b="0" i="0" dirty="0">
                <a:solidFill>
                  <a:srgbClr val="000000"/>
                </a:solidFill>
                <a:effectLst/>
                <a:latin typeface="Open Sans" panose="020B0606030504020204" pitchFamily="34" charset="0"/>
              </a:rPr>
              <a:t>According to the </a:t>
            </a:r>
            <a:r>
              <a:rPr lang="en-US" sz="2000" b="0" i="0" dirty="0">
                <a:solidFill>
                  <a:srgbClr val="000000"/>
                </a:solidFill>
                <a:effectLst/>
                <a:latin typeface="Open Sans" panose="020B0606030504020204" pitchFamily="34" charset="0"/>
                <a:hlinkClick r:id="rId3">
                  <a:extLst>
                    <a:ext uri="{A12FA001-AC4F-418D-AE19-62706E023703}">
                      <ahyp:hlinkClr xmlns:ahyp="http://schemas.microsoft.com/office/drawing/2018/hyperlinkcolor" val="tx"/>
                    </a:ext>
                  </a:extLst>
                </a:hlinkClick>
              </a:rPr>
              <a:t>LinkedIn Workplace Learning Report</a:t>
            </a:r>
            <a:r>
              <a:rPr lang="en-US" sz="2000" b="0" i="0" dirty="0">
                <a:solidFill>
                  <a:srgbClr val="000000"/>
                </a:solidFill>
                <a:effectLst/>
                <a:latin typeface="Open Sans" panose="020B0606030504020204" pitchFamily="34" charset="0"/>
              </a:rPr>
              <a:t>, 94% of employees claimed they would remain at a company longer if it invested in their careers. At the same time, another report found that employees believe professional development is the number one way to improve the company’s culture. </a:t>
            </a:r>
          </a:p>
          <a:p>
            <a:r>
              <a:rPr lang="en-US" sz="2000" b="0" i="0" dirty="0">
                <a:solidFill>
                  <a:srgbClr val="000000"/>
                </a:solidFill>
                <a:effectLst/>
                <a:latin typeface="Open Sans" panose="020B0606030504020204" pitchFamily="34" charset="0"/>
              </a:rPr>
              <a:t>Talent management focuses on skill transformation through training, mentoring, and </a:t>
            </a:r>
            <a:r>
              <a:rPr lang="en-US" sz="2000" b="0" i="0" dirty="0">
                <a:solidFill>
                  <a:srgbClr val="000000"/>
                </a:solidFill>
                <a:effectLst/>
                <a:latin typeface="Open Sans" panose="020B0606030504020204" pitchFamily="34" charset="0"/>
                <a:hlinkClick r:id="rId4">
                  <a:extLst>
                    <a:ext uri="{A12FA001-AC4F-418D-AE19-62706E023703}">
                      <ahyp:hlinkClr xmlns:ahyp="http://schemas.microsoft.com/office/drawing/2018/hyperlinkcolor" val="tx"/>
                    </a:ext>
                  </a:extLst>
                </a:hlinkClick>
              </a:rPr>
              <a:t>coaching</a:t>
            </a:r>
            <a:r>
              <a:rPr lang="en-US" sz="2000" b="0" i="0" dirty="0">
                <a:solidFill>
                  <a:srgbClr val="000000"/>
                </a:solidFill>
                <a:effectLst/>
                <a:latin typeface="Open Sans" panose="020B0606030504020204" pitchFamily="34" charset="0"/>
              </a:rPr>
              <a:t>. By investing in employee development, employers encourage performance and career growth. This helps them not only to fill </a:t>
            </a:r>
            <a:r>
              <a:rPr lang="en-US" sz="2000" b="0" i="0" dirty="0">
                <a:solidFill>
                  <a:srgbClr val="000000"/>
                </a:solidFill>
                <a:effectLst/>
                <a:latin typeface="Open Sans" panose="020B0606030504020204" pitchFamily="34" charset="0"/>
                <a:hlinkClick r:id="rId5">
                  <a:extLst>
                    <a:ext uri="{A12FA001-AC4F-418D-AE19-62706E023703}">
                      <ahyp:hlinkClr xmlns:ahyp="http://schemas.microsoft.com/office/drawing/2018/hyperlinkcolor" val="tx"/>
                    </a:ext>
                  </a:extLst>
                </a:hlinkClick>
              </a:rPr>
              <a:t>skills gaps</a:t>
            </a:r>
            <a:r>
              <a:rPr lang="en-US" sz="2000" b="0" i="0" dirty="0">
                <a:solidFill>
                  <a:srgbClr val="000000"/>
                </a:solidFill>
                <a:effectLst/>
                <a:latin typeface="Open Sans" panose="020B0606030504020204" pitchFamily="34" charset="0"/>
              </a:rPr>
              <a:t> and build a skilled workforce but also retain it.</a:t>
            </a:r>
          </a:p>
          <a:p>
            <a:endParaRPr lang="en-IE" sz="2000" dirty="0">
              <a:solidFill>
                <a:srgbClr val="000000"/>
              </a:solidFill>
            </a:endParaRPr>
          </a:p>
        </p:txBody>
      </p:sp>
      <p:sp>
        <p:nvSpPr>
          <p:cNvPr id="6" name="Text Placeholder 5">
            <a:extLst>
              <a:ext uri="{FF2B5EF4-FFF2-40B4-BE49-F238E27FC236}">
                <a16:creationId xmlns:a16="http://schemas.microsoft.com/office/drawing/2014/main" id="{522C1927-C589-EB22-433C-57587961BACD}"/>
              </a:ext>
            </a:extLst>
          </p:cNvPr>
          <p:cNvSpPr>
            <a:spLocks noGrp="1"/>
          </p:cNvSpPr>
          <p:nvPr>
            <p:ph type="body" sz="quarter" idx="43"/>
          </p:nvPr>
        </p:nvSpPr>
        <p:spPr>
          <a:xfrm>
            <a:off x="692526" y="5537145"/>
            <a:ext cx="5055171" cy="1104445"/>
          </a:xfrm>
        </p:spPr>
        <p:txBody>
          <a:bodyPr>
            <a:normAutofit/>
          </a:bodyPr>
          <a:lstStyle/>
          <a:p>
            <a:r>
              <a:rPr lang="en-IE" sz="1800" dirty="0">
                <a:solidFill>
                  <a:srgbClr val="083F59"/>
                </a:solidFill>
              </a:rPr>
              <a:t>Source </a:t>
            </a:r>
            <a:r>
              <a:rPr lang="en-IE" sz="1800" dirty="0">
                <a:solidFill>
                  <a:srgbClr val="083F59"/>
                </a:solidFill>
                <a:hlinkClick r:id="rId6">
                  <a:extLst>
                    <a:ext uri="{A12FA001-AC4F-418D-AE19-62706E023703}">
                      <ahyp:hlinkClr xmlns:ahyp="http://schemas.microsoft.com/office/drawing/2018/hyperlinkcolor" val="tx"/>
                    </a:ext>
                  </a:extLst>
                </a:hlinkClick>
              </a:rPr>
              <a:t>AIHR Academy to Innovate HR</a:t>
            </a:r>
            <a:endParaRPr lang="en-IE" sz="1800" dirty="0">
              <a:solidFill>
                <a:srgbClr val="083F59"/>
              </a:solidFill>
            </a:endParaRPr>
          </a:p>
        </p:txBody>
      </p:sp>
      <p:sp>
        <p:nvSpPr>
          <p:cNvPr id="7" name="Text Placeholder 6">
            <a:extLst>
              <a:ext uri="{FF2B5EF4-FFF2-40B4-BE49-F238E27FC236}">
                <a16:creationId xmlns:a16="http://schemas.microsoft.com/office/drawing/2014/main" id="{12B3B1AB-13DE-FC7F-626B-97A07E6F086A}"/>
              </a:ext>
            </a:extLst>
          </p:cNvPr>
          <p:cNvSpPr>
            <a:spLocks noGrp="1"/>
          </p:cNvSpPr>
          <p:nvPr>
            <p:ph type="body" sz="quarter" idx="44"/>
          </p:nvPr>
        </p:nvSpPr>
        <p:spPr/>
        <p:txBody>
          <a:bodyPr>
            <a:normAutofit fontScale="92500"/>
          </a:bodyPr>
          <a:lstStyle/>
          <a:p>
            <a:r>
              <a:rPr lang="en-IE" b="1" dirty="0">
                <a:latin typeface="Aharoni" panose="02010803020104030203" pitchFamily="2" charset="-79"/>
                <a:cs typeface="Aharoni" panose="02010803020104030203" pitchFamily="2" charset="-79"/>
              </a:rPr>
              <a:t>Talent Management </a:t>
            </a:r>
          </a:p>
          <a:p>
            <a:r>
              <a:rPr lang="en-IE" dirty="0"/>
              <a:t>Enables employee transformation</a:t>
            </a:r>
          </a:p>
          <a:p>
            <a:r>
              <a:rPr lang="en-IE" dirty="0"/>
              <a:t>Fills skills gaps</a:t>
            </a:r>
          </a:p>
          <a:p>
            <a:r>
              <a:rPr lang="en-IE" dirty="0"/>
              <a:t>Retains Employees</a:t>
            </a:r>
          </a:p>
          <a:p>
            <a:r>
              <a:rPr lang="en-IE" dirty="0"/>
              <a:t>Improves Company Culture</a:t>
            </a:r>
          </a:p>
        </p:txBody>
      </p:sp>
    </p:spTree>
    <p:extLst>
      <p:ext uri="{BB962C8B-B14F-4D97-AF65-F5344CB8AC3E}">
        <p14:creationId xmlns:p14="http://schemas.microsoft.com/office/powerpoint/2010/main" val="41104420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EDD938D-602D-E662-9A03-FB0A6F71BE04}"/>
              </a:ext>
            </a:extLst>
          </p:cNvPr>
          <p:cNvSpPr>
            <a:spLocks noGrp="1"/>
          </p:cNvSpPr>
          <p:nvPr>
            <p:ph type="body" sz="quarter" idx="18"/>
          </p:nvPr>
        </p:nvSpPr>
        <p:spPr>
          <a:xfrm>
            <a:off x="884105" y="1264654"/>
            <a:ext cx="10595237" cy="3849918"/>
          </a:xfrm>
        </p:spPr>
        <p:txBody>
          <a:bodyPr/>
          <a:lstStyle/>
          <a:p>
            <a:pPr algn="l" fontAlgn="auto">
              <a:buClr>
                <a:srgbClr val="335C42"/>
              </a:buClr>
              <a:buFont typeface="+mj-lt"/>
              <a:buAutoNum type="arabicPeriod"/>
            </a:pPr>
            <a:r>
              <a:rPr lang="en-US" sz="2100" i="0" dirty="0">
                <a:solidFill>
                  <a:srgbClr val="FFFFFF"/>
                </a:solidFill>
                <a:effectLst/>
                <a:highlight>
                  <a:srgbClr val="335C42"/>
                </a:highlight>
              </a:rPr>
              <a:t>Leadership Commitment. </a:t>
            </a:r>
            <a:r>
              <a:rPr lang="en-US" sz="2100" b="0" i="0" dirty="0">
                <a:solidFill>
                  <a:srgbClr val="484B58"/>
                </a:solidFill>
                <a:effectLst/>
              </a:rPr>
              <a:t>Senior leadership must be committed to and visibly advocate for diversity and inclusion. This commitment sets the tone for the entire company.</a:t>
            </a:r>
          </a:p>
          <a:p>
            <a:pPr algn="l" fontAlgn="auto">
              <a:buClr>
                <a:srgbClr val="335C42"/>
              </a:buClr>
              <a:buFont typeface="+mj-lt"/>
              <a:buAutoNum type="arabicPeriod"/>
            </a:pPr>
            <a:r>
              <a:rPr lang="en-US" sz="2100" dirty="0">
                <a:solidFill>
                  <a:srgbClr val="FFFFFF"/>
                </a:solidFill>
                <a:highlight>
                  <a:srgbClr val="335C42"/>
                </a:highlight>
              </a:rPr>
              <a:t>Inclusive Hiring Practices. </a:t>
            </a:r>
            <a:r>
              <a:rPr lang="en-US" sz="2100" b="0" i="0" dirty="0">
                <a:solidFill>
                  <a:srgbClr val="484B58"/>
                </a:solidFill>
                <a:effectLst/>
              </a:rPr>
              <a:t>Review and modify recruitment processes to eliminate biases and ensure that job postings, interviews, and candidate evaluations are fair and inclusive.</a:t>
            </a:r>
          </a:p>
          <a:p>
            <a:pPr algn="l" fontAlgn="auto">
              <a:buClr>
                <a:srgbClr val="335C42"/>
              </a:buClr>
              <a:buFont typeface="+mj-lt"/>
              <a:buAutoNum type="arabicPeriod"/>
            </a:pPr>
            <a:r>
              <a:rPr lang="en-US" sz="2100" dirty="0">
                <a:solidFill>
                  <a:srgbClr val="FFFFFF"/>
                </a:solidFill>
                <a:highlight>
                  <a:srgbClr val="335C42"/>
                </a:highlight>
              </a:rPr>
              <a:t>Diverse Talent Pipelines. </a:t>
            </a:r>
            <a:r>
              <a:rPr lang="en-US" sz="2100" b="0" i="0" dirty="0">
                <a:solidFill>
                  <a:srgbClr val="484B58"/>
                </a:solidFill>
                <a:effectLst/>
              </a:rPr>
              <a:t>Establish relationships with educational institutions, </a:t>
            </a:r>
            <a:r>
              <a:rPr lang="en-US" sz="2100" b="0" i="0" dirty="0" err="1">
                <a:solidFill>
                  <a:srgbClr val="484B58"/>
                </a:solidFill>
                <a:effectLst/>
              </a:rPr>
              <a:t>companys</a:t>
            </a:r>
            <a:r>
              <a:rPr lang="en-US" sz="2100" b="0" i="0" dirty="0">
                <a:solidFill>
                  <a:srgbClr val="484B58"/>
                </a:solidFill>
                <a:effectLst/>
              </a:rPr>
              <a:t>, and networks that can help source diverse talent.</a:t>
            </a:r>
          </a:p>
          <a:p>
            <a:pPr algn="l" fontAlgn="auto">
              <a:buClr>
                <a:srgbClr val="335C42"/>
              </a:buClr>
              <a:buFont typeface="+mj-lt"/>
              <a:buAutoNum type="arabicPeriod"/>
            </a:pPr>
            <a:r>
              <a:rPr lang="en-US" sz="2100" dirty="0">
                <a:solidFill>
                  <a:srgbClr val="FFFFFF"/>
                </a:solidFill>
                <a:highlight>
                  <a:srgbClr val="335C42"/>
                </a:highlight>
              </a:rPr>
              <a:t>Training and Education. </a:t>
            </a:r>
            <a:r>
              <a:rPr lang="en-US" sz="2100" b="0" i="0" dirty="0">
                <a:solidFill>
                  <a:srgbClr val="484B58"/>
                </a:solidFill>
                <a:effectLst/>
              </a:rPr>
              <a:t>Provide diversity and inclusion training to employees at all levels. These programs help create awareness, challenge biases, and </a:t>
            </a:r>
            <a:r>
              <a:rPr lang="en-US" sz="2100" dirty="0">
                <a:solidFill>
                  <a:srgbClr val="484B58"/>
                </a:solidFill>
              </a:rPr>
              <a:t>promote</a:t>
            </a:r>
            <a:r>
              <a:rPr lang="en-US" sz="2100" b="0" i="0" dirty="0">
                <a:solidFill>
                  <a:srgbClr val="484B58"/>
                </a:solidFill>
                <a:effectLst/>
              </a:rPr>
              <a:t> inclusive </a:t>
            </a:r>
            <a:r>
              <a:rPr lang="en-US" sz="2100" b="0" i="0" dirty="0" err="1">
                <a:solidFill>
                  <a:srgbClr val="484B58"/>
                </a:solidFill>
                <a:effectLst/>
              </a:rPr>
              <a:t>behaviours</a:t>
            </a:r>
            <a:r>
              <a:rPr lang="en-US" sz="2100" b="0" i="0" dirty="0">
                <a:solidFill>
                  <a:srgbClr val="484B58"/>
                </a:solidFill>
                <a:effectLst/>
              </a:rPr>
              <a:t>.</a:t>
            </a:r>
          </a:p>
          <a:p>
            <a:pPr algn="l" fontAlgn="auto">
              <a:buClr>
                <a:srgbClr val="335C42"/>
              </a:buClr>
              <a:buFont typeface="+mj-lt"/>
              <a:buAutoNum type="arabicPeriod"/>
            </a:pPr>
            <a:r>
              <a:rPr lang="en-US" sz="2100" dirty="0">
                <a:solidFill>
                  <a:srgbClr val="FFFFFF"/>
                </a:solidFill>
                <a:highlight>
                  <a:srgbClr val="335C42"/>
                </a:highlight>
              </a:rPr>
              <a:t>Employee Resource Groups (ERGs). </a:t>
            </a:r>
            <a:r>
              <a:rPr lang="en-US" sz="2100" b="0" i="0" dirty="0">
                <a:solidFill>
                  <a:srgbClr val="484B58"/>
                </a:solidFill>
                <a:effectLst/>
              </a:rPr>
              <a:t>Support and encourage the formation of ERGs that allow employees to connect, share experiences, and drive D&amp;I initiatives within the company.</a:t>
            </a:r>
          </a:p>
          <a:p>
            <a:pPr algn="l" fontAlgn="auto">
              <a:buClr>
                <a:srgbClr val="335C42"/>
              </a:buClr>
              <a:buFont typeface="+mj-lt"/>
              <a:buAutoNum type="arabicPeriod"/>
            </a:pPr>
            <a:r>
              <a:rPr lang="en-US" sz="2100" dirty="0">
                <a:solidFill>
                  <a:srgbClr val="FFFFFF"/>
                </a:solidFill>
                <a:highlight>
                  <a:srgbClr val="335C42"/>
                </a:highlight>
              </a:rPr>
              <a:t>Metrics and Accountability</a:t>
            </a:r>
            <a:r>
              <a:rPr lang="en-US" sz="2100" b="1" i="0" dirty="0">
                <a:solidFill>
                  <a:srgbClr val="484B58"/>
                </a:solidFill>
                <a:effectLst/>
              </a:rPr>
              <a:t>. </a:t>
            </a:r>
            <a:r>
              <a:rPr lang="en-US" sz="2100" b="0" i="0" dirty="0">
                <a:solidFill>
                  <a:srgbClr val="484B58"/>
                </a:solidFill>
                <a:effectLst/>
              </a:rPr>
              <a:t>Establish measurable diversity and inclusion goals, regularly track progress, and hold leaders and teams accountable for achieving these objectives.</a:t>
            </a:r>
          </a:p>
          <a:p>
            <a:pPr algn="l" fontAlgn="auto">
              <a:buClr>
                <a:srgbClr val="335C42"/>
              </a:buClr>
              <a:buFont typeface="+mj-lt"/>
              <a:buAutoNum type="arabicPeriod"/>
            </a:pPr>
            <a:r>
              <a:rPr lang="en-US" sz="2100" dirty="0">
                <a:solidFill>
                  <a:srgbClr val="FFFFFF"/>
                </a:solidFill>
                <a:highlight>
                  <a:srgbClr val="335C42"/>
                </a:highlight>
              </a:rPr>
              <a:t>Measure the impact of D&amp;I on Talent Management </a:t>
            </a:r>
            <a:r>
              <a:rPr lang="en-US" sz="2100" dirty="0">
                <a:solidFill>
                  <a:srgbClr val="484B58"/>
                </a:solidFill>
              </a:rPr>
              <a:t>by developing KPIs aligned with D&amp;I goals. Consider recruitment, company levels, job satisfaction and retention. </a:t>
            </a:r>
            <a:r>
              <a:rPr lang="en-US" sz="2100" dirty="0">
                <a:solidFill>
                  <a:srgbClr val="484B58"/>
                </a:solidFill>
                <a:hlinkClick r:id="rId2"/>
              </a:rPr>
              <a:t>More information here</a:t>
            </a:r>
            <a:r>
              <a:rPr lang="en-US" sz="2100" dirty="0">
                <a:solidFill>
                  <a:srgbClr val="484B58"/>
                </a:solidFill>
              </a:rPr>
              <a:t>.</a:t>
            </a:r>
            <a:endParaRPr lang="en-US" sz="2100" b="0" i="0" dirty="0">
              <a:solidFill>
                <a:srgbClr val="484B58"/>
              </a:solidFill>
              <a:effectLst/>
            </a:endParaRPr>
          </a:p>
          <a:p>
            <a:pPr marL="0" indent="0">
              <a:buClr>
                <a:srgbClr val="335C42"/>
              </a:buClr>
            </a:pPr>
            <a:endParaRPr lang="en-IE" sz="2100" dirty="0">
              <a:solidFill>
                <a:srgbClr val="484B58"/>
              </a:solidFill>
            </a:endParaRPr>
          </a:p>
        </p:txBody>
      </p:sp>
      <p:sp>
        <p:nvSpPr>
          <p:cNvPr id="3" name="Text Placeholder 2">
            <a:extLst>
              <a:ext uri="{FF2B5EF4-FFF2-40B4-BE49-F238E27FC236}">
                <a16:creationId xmlns:a16="http://schemas.microsoft.com/office/drawing/2014/main" id="{F06370D1-1D40-122A-5C6A-C85D0C5B323A}"/>
              </a:ext>
            </a:extLst>
          </p:cNvPr>
          <p:cNvSpPr>
            <a:spLocks noGrp="1"/>
          </p:cNvSpPr>
          <p:nvPr>
            <p:ph type="body" sz="quarter" idx="16"/>
          </p:nvPr>
        </p:nvSpPr>
        <p:spPr>
          <a:xfrm>
            <a:off x="798381" y="560551"/>
            <a:ext cx="10595237" cy="803654"/>
          </a:xfrm>
        </p:spPr>
        <p:txBody>
          <a:bodyPr/>
          <a:lstStyle/>
          <a:p>
            <a:r>
              <a:rPr lang="en-US" sz="3200" b="0" i="0" dirty="0">
                <a:effectLst/>
              </a:rPr>
              <a:t>Key Strategies for Integrating D&amp;I into Talent Management</a:t>
            </a:r>
            <a:endParaRPr lang="en-IE" sz="3200" b="0" dirty="0"/>
          </a:p>
        </p:txBody>
      </p:sp>
      <p:sp>
        <p:nvSpPr>
          <p:cNvPr id="4" name="TextBox 3">
            <a:extLst>
              <a:ext uri="{FF2B5EF4-FFF2-40B4-BE49-F238E27FC236}">
                <a16:creationId xmlns:a16="http://schemas.microsoft.com/office/drawing/2014/main" id="{F593B209-5E82-122B-7BBB-505B7D49D17A}"/>
              </a:ext>
            </a:extLst>
          </p:cNvPr>
          <p:cNvSpPr txBox="1"/>
          <p:nvPr/>
        </p:nvSpPr>
        <p:spPr>
          <a:xfrm>
            <a:off x="6629400" y="6400800"/>
            <a:ext cx="3571875" cy="369332"/>
          </a:xfrm>
          <a:prstGeom prst="rect">
            <a:avLst/>
          </a:prstGeom>
          <a:noFill/>
        </p:spPr>
        <p:txBody>
          <a:bodyPr wrap="square" rtlCol="0">
            <a:spAutoFit/>
          </a:bodyPr>
          <a:lstStyle/>
          <a:p>
            <a:r>
              <a:rPr lang="en-IE" dirty="0">
                <a:solidFill>
                  <a:srgbClr val="FFFFFF"/>
                </a:solidFill>
              </a:rPr>
              <a:t>Source </a:t>
            </a:r>
            <a:r>
              <a:rPr lang="en-IE" dirty="0">
                <a:solidFill>
                  <a:srgbClr val="FFFFFF"/>
                </a:solidFill>
                <a:hlinkClick r:id="rId3">
                  <a:extLst>
                    <a:ext uri="{A12FA001-AC4F-418D-AE19-62706E023703}">
                      <ahyp:hlinkClr xmlns:ahyp="http://schemas.microsoft.com/office/drawing/2018/hyperlinkcolor" val="tx"/>
                    </a:ext>
                  </a:extLst>
                </a:hlinkClick>
              </a:rPr>
              <a:t>Brennan Consulting Services</a:t>
            </a:r>
            <a:endParaRPr lang="en-IE" dirty="0">
              <a:solidFill>
                <a:srgbClr val="FFFFFF"/>
              </a:solidFill>
            </a:endParaRPr>
          </a:p>
        </p:txBody>
      </p:sp>
    </p:spTree>
    <p:extLst>
      <p:ext uri="{BB962C8B-B14F-4D97-AF65-F5344CB8AC3E}">
        <p14:creationId xmlns:p14="http://schemas.microsoft.com/office/powerpoint/2010/main" val="31980765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979386BA-24A9-224D-090D-910F0816454C}"/>
              </a:ext>
            </a:extLst>
          </p:cNvPr>
          <p:cNvSpPr/>
          <p:nvPr/>
        </p:nvSpPr>
        <p:spPr>
          <a:xfrm>
            <a:off x="4048125" y="4823042"/>
            <a:ext cx="8001001" cy="1982281"/>
          </a:xfrm>
          <a:prstGeom prst="roundRect">
            <a:avLst/>
          </a:prstGeom>
          <a:solidFill>
            <a:srgbClr val="6F906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 name="Text Placeholder 3">
            <a:extLst>
              <a:ext uri="{FF2B5EF4-FFF2-40B4-BE49-F238E27FC236}">
                <a16:creationId xmlns:a16="http://schemas.microsoft.com/office/drawing/2014/main" id="{E1639621-8D73-5C4E-E695-53BD1483E7B5}"/>
              </a:ext>
            </a:extLst>
          </p:cNvPr>
          <p:cNvSpPr>
            <a:spLocks noGrp="1"/>
          </p:cNvSpPr>
          <p:nvPr>
            <p:ph type="body" sz="quarter" idx="13"/>
          </p:nvPr>
        </p:nvSpPr>
        <p:spPr>
          <a:xfrm>
            <a:off x="4686300" y="1915387"/>
            <a:ext cx="7239000" cy="945575"/>
          </a:xfrm>
        </p:spPr>
        <p:txBody>
          <a:bodyPr>
            <a:noAutofit/>
          </a:bodyPr>
          <a:lstStyle/>
          <a:p>
            <a:r>
              <a:rPr lang="en-US" sz="2000" b="1" i="0" dirty="0">
                <a:effectLst/>
              </a:rPr>
              <a:t>A thriving workplace is about more than just having a diverse workforce. It is about creating an inclusive environment </a:t>
            </a:r>
            <a:r>
              <a:rPr lang="en-US" sz="2000" b="1" dirty="0"/>
              <a:t>where individuals are empowered and encouraged to embrace their differences. </a:t>
            </a:r>
            <a:r>
              <a:rPr lang="en-US" sz="2000" dirty="0"/>
              <a:t>Diversity encompasses a broad spectrum of differences among individuals, including, but not limited to, race, ethnicity, gender, age, sexual orientation, abilities, religion, and socioeconomic backgrounds. Beyond visible attributes, diversity also encompasses differences in perspectives, experiences, and ways of thinking. </a:t>
            </a:r>
          </a:p>
          <a:p>
            <a:r>
              <a:rPr lang="en-US" sz="2000" dirty="0"/>
              <a:t>Professor Scott Page, author of “The Diversity Bonus,” aptly states, “Diversity trumps ability,” </a:t>
            </a:r>
            <a:r>
              <a:rPr lang="en-US" sz="2000" dirty="0" err="1"/>
              <a:t>emphasising</a:t>
            </a:r>
            <a:r>
              <a:rPr lang="en-US" sz="2000" dirty="0"/>
              <a:t> the value of diverse perspectives in problem-solving and decision-making processes.</a:t>
            </a:r>
          </a:p>
          <a:p>
            <a:pPr>
              <a:lnSpc>
                <a:spcPct val="100000"/>
              </a:lnSpc>
              <a:spcBef>
                <a:spcPts val="0"/>
              </a:spcBef>
            </a:pPr>
            <a:r>
              <a:rPr lang="en-US" sz="2000" b="0" i="0" dirty="0">
                <a:effectLst/>
              </a:rPr>
              <a:t>Moreover, a diverse workforce is also more likely to attract and retain top talent as people are attracted to companies that </a:t>
            </a:r>
            <a:r>
              <a:rPr lang="en-US" sz="2000" b="0" i="0" dirty="0" err="1">
                <a:effectLst/>
              </a:rPr>
              <a:t>prioritise</a:t>
            </a:r>
            <a:r>
              <a:rPr lang="en-US" sz="2000" b="0" i="0" dirty="0">
                <a:effectLst/>
              </a:rPr>
              <a:t> their well-being and growth.</a:t>
            </a:r>
            <a:endParaRPr lang="en-IE" sz="2000" dirty="0"/>
          </a:p>
        </p:txBody>
      </p:sp>
      <p:sp>
        <p:nvSpPr>
          <p:cNvPr id="5" name="Text Placeholder 4">
            <a:extLst>
              <a:ext uri="{FF2B5EF4-FFF2-40B4-BE49-F238E27FC236}">
                <a16:creationId xmlns:a16="http://schemas.microsoft.com/office/drawing/2014/main" id="{A8D1EC90-0F10-0B6A-F2CA-2FCA61EB8336}"/>
              </a:ext>
            </a:extLst>
          </p:cNvPr>
          <p:cNvSpPr>
            <a:spLocks noGrp="1"/>
          </p:cNvSpPr>
          <p:nvPr>
            <p:ph type="body" sz="quarter" idx="43"/>
          </p:nvPr>
        </p:nvSpPr>
        <p:spPr>
          <a:xfrm>
            <a:off x="8065111" y="4347654"/>
            <a:ext cx="5055171" cy="396241"/>
          </a:xfrm>
        </p:spPr>
        <p:txBody>
          <a:bodyPr>
            <a:normAutofit/>
          </a:bodyPr>
          <a:lstStyle/>
          <a:p>
            <a:r>
              <a:rPr lang="en-IE" sz="1600" dirty="0"/>
              <a:t>Source </a:t>
            </a:r>
            <a:r>
              <a:rPr lang="en-IE" sz="1600" dirty="0">
                <a:hlinkClick r:id="rId2">
                  <a:extLst>
                    <a:ext uri="{A12FA001-AC4F-418D-AE19-62706E023703}">
                      <ahyp:hlinkClr xmlns:ahyp="http://schemas.microsoft.com/office/drawing/2018/hyperlinkcolor" val="tx"/>
                    </a:ext>
                  </a:extLst>
                </a:hlinkClick>
              </a:rPr>
              <a:t>AcaciaLearning</a:t>
            </a:r>
            <a:endParaRPr lang="en-IE" sz="1600" dirty="0"/>
          </a:p>
        </p:txBody>
      </p:sp>
      <p:pic>
        <p:nvPicPr>
          <p:cNvPr id="10" name="Picture Placeholder 9" descr="A group of women standing around a table&#10;&#10;Description automatically generated">
            <a:extLst>
              <a:ext uri="{FF2B5EF4-FFF2-40B4-BE49-F238E27FC236}">
                <a16:creationId xmlns:a16="http://schemas.microsoft.com/office/drawing/2014/main" id="{BD3D27FF-D340-23DE-6256-CCD4247414E8}"/>
              </a:ext>
            </a:extLst>
          </p:cNvPr>
          <p:cNvPicPr>
            <a:picLocks noGrp="1" noChangeAspect="1"/>
          </p:cNvPicPr>
          <p:nvPr>
            <p:ph type="pic" sz="quarter" idx="44"/>
          </p:nvPr>
        </p:nvPicPr>
        <p:blipFill>
          <a:blip r:embed="rId3" cstate="email">
            <a:extLst>
              <a:ext uri="{28A0092B-C50C-407E-A947-70E740481C1C}">
                <a14:useLocalDpi xmlns:a14="http://schemas.microsoft.com/office/drawing/2010/main"/>
              </a:ext>
            </a:extLst>
          </a:blip>
          <a:srcRect l="18562" r="18562"/>
          <a:stretch>
            <a:fillRect/>
          </a:stretch>
        </p:blipFill>
        <p:spPr>
          <a:xfrm>
            <a:off x="266701" y="1951404"/>
            <a:ext cx="3714750" cy="3938978"/>
          </a:xfrm>
        </p:spPr>
      </p:pic>
      <p:sp>
        <p:nvSpPr>
          <p:cNvPr id="7" name="TextBox 6">
            <a:extLst>
              <a:ext uri="{FF2B5EF4-FFF2-40B4-BE49-F238E27FC236}">
                <a16:creationId xmlns:a16="http://schemas.microsoft.com/office/drawing/2014/main" id="{B0BE8DF8-7DBE-9357-024D-0BC78BA5D292}"/>
              </a:ext>
            </a:extLst>
          </p:cNvPr>
          <p:cNvSpPr txBox="1"/>
          <p:nvPr/>
        </p:nvSpPr>
        <p:spPr>
          <a:xfrm>
            <a:off x="4452937" y="4844686"/>
            <a:ext cx="7415213" cy="1938992"/>
          </a:xfrm>
          <a:prstGeom prst="rect">
            <a:avLst/>
          </a:prstGeom>
          <a:noFill/>
        </p:spPr>
        <p:txBody>
          <a:bodyPr wrap="square" rtlCol="0">
            <a:spAutoFit/>
          </a:bodyPr>
          <a:lstStyle/>
          <a:p>
            <a:pPr algn="ctr"/>
            <a:r>
              <a:rPr lang="en-US" sz="2000" b="0" i="1" dirty="0">
                <a:solidFill>
                  <a:schemeClr val="bg1"/>
                </a:solidFill>
                <a:effectLst/>
                <a:latin typeface="source-serif-pro"/>
              </a:rPr>
              <a:t>“Companies with more than 30 % women on their executive teams are significantly more likely to outperform those with between 10 and 30 % women, and these companies in turn are more likely to outperform those with fewer or no women executives. As a result, there is a substantial performance differential — 48 % — between the most and least gender-diverse companies.” (</a:t>
            </a:r>
            <a:r>
              <a:rPr lang="en-US" sz="2000" b="0" i="1" dirty="0">
                <a:solidFill>
                  <a:schemeClr val="bg1"/>
                </a:solidFill>
                <a:effectLst/>
                <a:latin typeface="source-serif-pro"/>
                <a:hlinkClick r:id="rId4">
                  <a:extLst>
                    <a:ext uri="{A12FA001-AC4F-418D-AE19-62706E023703}">
                      <ahyp:hlinkClr xmlns:ahyp="http://schemas.microsoft.com/office/drawing/2018/hyperlinkcolor" val="tx"/>
                    </a:ext>
                  </a:extLst>
                </a:hlinkClick>
              </a:rPr>
              <a:t>Source</a:t>
            </a:r>
            <a:r>
              <a:rPr lang="en-US" sz="2000" b="0" i="1" dirty="0">
                <a:solidFill>
                  <a:schemeClr val="bg1"/>
                </a:solidFill>
                <a:effectLst/>
                <a:latin typeface="source-serif-pro"/>
              </a:rPr>
              <a:t>)</a:t>
            </a:r>
            <a:endParaRPr lang="en-IE" sz="2000" dirty="0">
              <a:solidFill>
                <a:schemeClr val="bg1"/>
              </a:solidFill>
            </a:endParaRPr>
          </a:p>
        </p:txBody>
      </p:sp>
      <p:sp>
        <p:nvSpPr>
          <p:cNvPr id="8" name="TextBox 7">
            <a:extLst>
              <a:ext uri="{FF2B5EF4-FFF2-40B4-BE49-F238E27FC236}">
                <a16:creationId xmlns:a16="http://schemas.microsoft.com/office/drawing/2014/main" id="{11761429-F02A-304C-A905-CAB285269DE9}"/>
              </a:ext>
            </a:extLst>
          </p:cNvPr>
          <p:cNvSpPr txBox="1"/>
          <p:nvPr/>
        </p:nvSpPr>
        <p:spPr>
          <a:xfrm>
            <a:off x="266701" y="275120"/>
            <a:ext cx="4043362" cy="1384995"/>
          </a:xfrm>
          <a:prstGeom prst="rect">
            <a:avLst/>
          </a:prstGeom>
          <a:noFill/>
        </p:spPr>
        <p:txBody>
          <a:bodyPr wrap="square" rtlCol="0">
            <a:spAutoFit/>
          </a:bodyPr>
          <a:lstStyle/>
          <a:p>
            <a:pPr algn="ctr"/>
            <a:r>
              <a:rPr lang="en-US" sz="2800" i="1" dirty="0">
                <a:solidFill>
                  <a:schemeClr val="bg1"/>
                </a:solidFill>
              </a:rPr>
              <a:t>A thriving workplace is proves diversity always trumps ability</a:t>
            </a:r>
            <a:r>
              <a:rPr lang="en-US" sz="2800" i="1" dirty="0">
                <a:solidFill>
                  <a:schemeClr val="bg1"/>
                </a:solidFill>
                <a:effectLst/>
              </a:rPr>
              <a:t>!</a:t>
            </a:r>
            <a:endParaRPr lang="en-IE" sz="2800" dirty="0">
              <a:solidFill>
                <a:schemeClr val="bg1"/>
              </a:solidFill>
            </a:endParaRPr>
          </a:p>
        </p:txBody>
      </p:sp>
    </p:spTree>
    <p:extLst>
      <p:ext uri="{BB962C8B-B14F-4D97-AF65-F5344CB8AC3E}">
        <p14:creationId xmlns:p14="http://schemas.microsoft.com/office/powerpoint/2010/main" val="23853055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65298C18-1208-D37E-2758-E856DF54FDDE}"/>
              </a:ext>
            </a:extLst>
          </p:cNvPr>
          <p:cNvSpPr>
            <a:spLocks noGrp="1"/>
          </p:cNvSpPr>
          <p:nvPr>
            <p:ph type="body" sz="quarter" idx="13"/>
          </p:nvPr>
        </p:nvSpPr>
        <p:spPr>
          <a:xfrm>
            <a:off x="5845897" y="1669444"/>
            <a:ext cx="6079404" cy="945575"/>
          </a:xfrm>
        </p:spPr>
        <p:txBody>
          <a:bodyPr>
            <a:noAutofit/>
          </a:bodyPr>
          <a:lstStyle/>
          <a:p>
            <a:r>
              <a:rPr lang="en-US" sz="2400" b="0" i="0" dirty="0">
                <a:effectLst/>
              </a:rPr>
              <a:t>When you add the feeling of inclusion to your diverse talent pool, you can achieve the highest levels of employee satisfaction. Creating inclusive policies for such personnel groups shows that you not only </a:t>
            </a:r>
            <a:r>
              <a:rPr lang="en-US" sz="2400" b="0" i="0" dirty="0" err="1">
                <a:effectLst/>
              </a:rPr>
              <a:t>recognise</a:t>
            </a:r>
            <a:r>
              <a:rPr lang="en-US" sz="2400" b="0" i="0" dirty="0">
                <a:effectLst/>
              </a:rPr>
              <a:t> that certain employees are different but also believe that having them working for your company will lead to added strengths and better growth opportunities.</a:t>
            </a:r>
            <a:endParaRPr lang="en-IE" sz="2400" dirty="0"/>
          </a:p>
        </p:txBody>
      </p:sp>
      <p:sp>
        <p:nvSpPr>
          <p:cNvPr id="8" name="Text Placeholder 7">
            <a:extLst>
              <a:ext uri="{FF2B5EF4-FFF2-40B4-BE49-F238E27FC236}">
                <a16:creationId xmlns:a16="http://schemas.microsoft.com/office/drawing/2014/main" id="{FD5D7CA2-B2E1-2DF7-A37D-16470204A8CD}"/>
              </a:ext>
            </a:extLst>
          </p:cNvPr>
          <p:cNvSpPr>
            <a:spLocks noGrp="1"/>
          </p:cNvSpPr>
          <p:nvPr>
            <p:ph type="body" sz="quarter" idx="43"/>
          </p:nvPr>
        </p:nvSpPr>
        <p:spPr>
          <a:xfrm>
            <a:off x="6346104" y="4105056"/>
            <a:ext cx="5055171" cy="396241"/>
          </a:xfrm>
        </p:spPr>
        <p:txBody>
          <a:bodyPr>
            <a:normAutofit/>
          </a:bodyPr>
          <a:lstStyle/>
          <a:p>
            <a:r>
              <a:rPr lang="en-IE" sz="1800" dirty="0"/>
              <a:t>Source </a:t>
            </a:r>
            <a:r>
              <a:rPr lang="en-IE" sz="1800" dirty="0">
                <a:hlinkClick r:id="rId2">
                  <a:extLst>
                    <a:ext uri="{A12FA001-AC4F-418D-AE19-62706E023703}">
                      <ahyp:hlinkClr xmlns:ahyp="http://schemas.microsoft.com/office/drawing/2018/hyperlinkcolor" val="tx"/>
                    </a:ext>
                  </a:extLst>
                </a:hlinkClick>
              </a:rPr>
              <a:t>Bluesky Talent Management</a:t>
            </a:r>
            <a:endParaRPr lang="en-IE" sz="1800" dirty="0"/>
          </a:p>
        </p:txBody>
      </p:sp>
      <p:pic>
        <p:nvPicPr>
          <p:cNvPr id="12" name="Picture Placeholder 11" descr="A group of women looking at a computer&#10;&#10;Description automatically generated">
            <a:extLst>
              <a:ext uri="{FF2B5EF4-FFF2-40B4-BE49-F238E27FC236}">
                <a16:creationId xmlns:a16="http://schemas.microsoft.com/office/drawing/2014/main" id="{1CA2FDE6-F6DE-9965-E1A8-F90D8740EFA8}"/>
              </a:ext>
            </a:extLst>
          </p:cNvPr>
          <p:cNvPicPr>
            <a:picLocks noGrp="1" noChangeAspect="1"/>
          </p:cNvPicPr>
          <p:nvPr>
            <p:ph type="pic" sz="quarter" idx="44"/>
          </p:nvPr>
        </p:nvPicPr>
        <p:blipFill>
          <a:blip r:embed="rId3" cstate="email">
            <a:extLst>
              <a:ext uri="{28A0092B-C50C-407E-A947-70E740481C1C}">
                <a14:useLocalDpi xmlns:a14="http://schemas.microsoft.com/office/drawing/2010/main"/>
              </a:ext>
            </a:extLst>
          </a:blip>
          <a:srcRect t="12704" b="20624"/>
          <a:stretch/>
        </p:blipFill>
        <p:spPr>
          <a:xfrm>
            <a:off x="790725" y="2436645"/>
            <a:ext cx="3814356" cy="3814356"/>
          </a:xfrm>
        </p:spPr>
      </p:pic>
      <p:sp>
        <p:nvSpPr>
          <p:cNvPr id="10" name="TextBox 9">
            <a:extLst>
              <a:ext uri="{FF2B5EF4-FFF2-40B4-BE49-F238E27FC236}">
                <a16:creationId xmlns:a16="http://schemas.microsoft.com/office/drawing/2014/main" id="{D3F043D8-8838-447B-B076-E1B0B3D81546}"/>
              </a:ext>
            </a:extLst>
          </p:cNvPr>
          <p:cNvSpPr txBox="1"/>
          <p:nvPr/>
        </p:nvSpPr>
        <p:spPr>
          <a:xfrm>
            <a:off x="5663017" y="4837172"/>
            <a:ext cx="6262283" cy="2246769"/>
          </a:xfrm>
          <a:prstGeom prst="rect">
            <a:avLst/>
          </a:prstGeom>
          <a:noFill/>
        </p:spPr>
        <p:txBody>
          <a:bodyPr wrap="square" rtlCol="0">
            <a:spAutoFit/>
          </a:bodyPr>
          <a:lstStyle/>
          <a:p>
            <a:pPr algn="ctr" fontAlgn="auto"/>
            <a:r>
              <a:rPr lang="en-US" sz="2000" b="0" i="0" dirty="0">
                <a:effectLst/>
              </a:rPr>
              <a:t>Creating a positive environment for your staff is very important. Your staff needs to be valued, respected, and included in any form. By having diversity and inclusion in managing talent, you increase job satisfaction, improve mental health, and improve the overall well-being of your staff. And you safeguard everyone’s future.</a:t>
            </a:r>
          </a:p>
          <a:p>
            <a:pPr algn="ctr"/>
            <a:endParaRPr lang="en-IE" sz="2000" dirty="0"/>
          </a:p>
        </p:txBody>
      </p:sp>
      <p:sp>
        <p:nvSpPr>
          <p:cNvPr id="13" name="TextBox 12">
            <a:extLst>
              <a:ext uri="{FF2B5EF4-FFF2-40B4-BE49-F238E27FC236}">
                <a16:creationId xmlns:a16="http://schemas.microsoft.com/office/drawing/2014/main" id="{FB73778A-6B42-CB90-D688-7A5352D8F2AB}"/>
              </a:ext>
            </a:extLst>
          </p:cNvPr>
          <p:cNvSpPr txBox="1"/>
          <p:nvPr/>
        </p:nvSpPr>
        <p:spPr>
          <a:xfrm>
            <a:off x="633413" y="133350"/>
            <a:ext cx="4557712" cy="2246769"/>
          </a:xfrm>
          <a:prstGeom prst="rect">
            <a:avLst/>
          </a:prstGeom>
          <a:noFill/>
        </p:spPr>
        <p:txBody>
          <a:bodyPr wrap="square" rtlCol="0">
            <a:spAutoFit/>
          </a:bodyPr>
          <a:lstStyle/>
          <a:p>
            <a:pPr algn="ctr"/>
            <a:r>
              <a:rPr lang="en-US" sz="2800" i="1" dirty="0">
                <a:solidFill>
                  <a:schemeClr val="bg1"/>
                </a:solidFill>
                <a:effectLst/>
              </a:rPr>
              <a:t>Creating an Inclusive Policy shows that you </a:t>
            </a:r>
            <a:r>
              <a:rPr lang="en-US" sz="2800" i="1" dirty="0" err="1">
                <a:solidFill>
                  <a:schemeClr val="bg1"/>
                </a:solidFill>
                <a:effectLst/>
              </a:rPr>
              <a:t>recognise</a:t>
            </a:r>
            <a:r>
              <a:rPr lang="en-US" sz="2800" i="1" dirty="0">
                <a:solidFill>
                  <a:schemeClr val="bg1"/>
                </a:solidFill>
                <a:effectLst/>
              </a:rPr>
              <a:t> and believe in a diverse workforce and the strengths and opportunities they bring!</a:t>
            </a:r>
            <a:endParaRPr lang="en-IE" sz="2800" dirty="0">
              <a:solidFill>
                <a:schemeClr val="bg1"/>
              </a:solidFill>
            </a:endParaRPr>
          </a:p>
        </p:txBody>
      </p:sp>
    </p:spTree>
    <p:extLst>
      <p:ext uri="{BB962C8B-B14F-4D97-AF65-F5344CB8AC3E}">
        <p14:creationId xmlns:p14="http://schemas.microsoft.com/office/powerpoint/2010/main" val="7202164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EF574BB-2321-0173-FD18-9D88A9D9B89F}"/>
              </a:ext>
            </a:extLst>
          </p:cNvPr>
          <p:cNvSpPr>
            <a:spLocks noGrp="1"/>
          </p:cNvSpPr>
          <p:nvPr>
            <p:ph type="body" sz="quarter" idx="18"/>
          </p:nvPr>
        </p:nvSpPr>
        <p:spPr>
          <a:xfrm>
            <a:off x="2515038" y="1364774"/>
            <a:ext cx="9190364" cy="3849918"/>
          </a:xfrm>
        </p:spPr>
        <p:txBody>
          <a:bodyPr/>
          <a:lstStyle/>
          <a:p>
            <a:pPr marL="0" indent="0" algn="l"/>
            <a:r>
              <a:rPr lang="en-US" sz="2100" dirty="0">
                <a:solidFill>
                  <a:srgbClr val="484B58"/>
                </a:solidFill>
              </a:rPr>
              <a:t>As explained, D&amp;I should neither be treated as a “nice to have” policy nor imposed by the HR department. It should be central to the company’s strategy and come from leadership to gain commitment from everyone and to make real and lasting progress. It must be treated as a business priority for a business to truly improve innovation, grow sales or penetrate new, untapped market segments. </a:t>
            </a:r>
            <a:endParaRPr lang="en-US" sz="2100" dirty="0">
              <a:solidFill>
                <a:srgbClr val="484B58"/>
              </a:solidFill>
              <a:highlight>
                <a:srgbClr val="FFFF00"/>
              </a:highlight>
            </a:endParaRPr>
          </a:p>
          <a:p>
            <a:pPr marL="0" indent="0"/>
            <a:r>
              <a:rPr lang="en-US" sz="2100" dirty="0">
                <a:solidFill>
                  <a:schemeClr val="bg1"/>
                </a:solidFill>
                <a:highlight>
                  <a:srgbClr val="05AAA3"/>
                </a:highlight>
              </a:rPr>
              <a:t>Conduct a D&amp;I Audit to understand the current workforce </a:t>
            </a:r>
            <a:r>
              <a:rPr lang="en-US" sz="2100" dirty="0">
                <a:solidFill>
                  <a:srgbClr val="484B58"/>
                </a:solidFill>
              </a:rPr>
              <a:t>and identify inclusivity and gaps in workforce diversity representation. For an SME, understanding D&amp;I talent development starts with thoroughly assessing its current workforce. By identifying gaps in diversity representation, evaluating existing talent development programs, and strategically implementing new initiatives, SMEs can formulate an inclusive work environment that helps diverse employees advance.</a:t>
            </a:r>
          </a:p>
          <a:p>
            <a:pPr marL="0" indent="0"/>
            <a:r>
              <a:rPr lang="en-US" sz="2100" dirty="0">
                <a:solidFill>
                  <a:schemeClr val="bg1"/>
                </a:solidFill>
                <a:highlight>
                  <a:srgbClr val="05AAA3"/>
                </a:highlight>
              </a:rPr>
              <a:t>First, perform a diversity audit </a:t>
            </a:r>
            <a:r>
              <a:rPr lang="en-US" sz="2100" dirty="0">
                <a:solidFill>
                  <a:srgbClr val="484B58"/>
                </a:solidFill>
              </a:rPr>
              <a:t>to understand the demographics of your employees. Look at gender, age, ethnicity, disability, etc. workforce data to </a:t>
            </a:r>
            <a:r>
              <a:rPr lang="en-US" sz="2100" dirty="0" err="1">
                <a:solidFill>
                  <a:srgbClr val="484B58"/>
                </a:solidFill>
              </a:rPr>
              <a:t>analyse</a:t>
            </a:r>
            <a:r>
              <a:rPr lang="en-US" sz="2100" dirty="0">
                <a:solidFill>
                  <a:srgbClr val="484B58"/>
                </a:solidFill>
              </a:rPr>
              <a:t> diversity in areas: hiring, promotions, training opportunities, retention rates, etc. Look at different levels, e.g., entry, mid and senior levels and if diversity exists. </a:t>
            </a:r>
            <a:r>
              <a:rPr lang="en-US" sz="1600" i="1" dirty="0">
                <a:solidFill>
                  <a:srgbClr val="484B58"/>
                </a:solidFill>
              </a:rPr>
              <a:t>Ensure compliance with GDPR when collecting sensitive information. </a:t>
            </a:r>
            <a:endParaRPr lang="en-IE" sz="1600" i="1" dirty="0"/>
          </a:p>
        </p:txBody>
      </p:sp>
      <p:sp>
        <p:nvSpPr>
          <p:cNvPr id="4" name="Text Placeholder 4">
            <a:extLst>
              <a:ext uri="{FF2B5EF4-FFF2-40B4-BE49-F238E27FC236}">
                <a16:creationId xmlns:a16="http://schemas.microsoft.com/office/drawing/2014/main" id="{D4261439-3A85-5143-C582-CDFF89B8A8EE}"/>
              </a:ext>
            </a:extLst>
          </p:cNvPr>
          <p:cNvSpPr txBox="1">
            <a:spLocks/>
          </p:cNvSpPr>
          <p:nvPr/>
        </p:nvSpPr>
        <p:spPr>
          <a:xfrm>
            <a:off x="2515038" y="546014"/>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000" dirty="0">
                <a:solidFill>
                  <a:srgbClr val="335C42"/>
                </a:solidFill>
              </a:rPr>
              <a:t>D&amp;I Talent Development: </a:t>
            </a:r>
            <a:r>
              <a:rPr lang="en-IE" sz="3000" b="0" dirty="0"/>
              <a:t>Audit to Understand the Current Workforce</a:t>
            </a:r>
          </a:p>
        </p:txBody>
      </p:sp>
      <p:sp>
        <p:nvSpPr>
          <p:cNvPr id="5" name="Round Diagonal Corner Rectangle 9">
            <a:extLst>
              <a:ext uri="{FF2B5EF4-FFF2-40B4-BE49-F238E27FC236}">
                <a16:creationId xmlns:a16="http://schemas.microsoft.com/office/drawing/2014/main" id="{4866E73D-DF89-1D83-99CB-30B07629138D}"/>
              </a:ext>
            </a:extLst>
          </p:cNvPr>
          <p:cNvSpPr/>
          <p:nvPr/>
        </p:nvSpPr>
        <p:spPr>
          <a:xfrm rot="16200000">
            <a:off x="903820" y="-137334"/>
            <a:ext cx="969763" cy="2034452"/>
          </a:xfrm>
          <a:prstGeom prst="round2Diag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C5097CE8-5C1E-CB8E-1489-40DC06372123}"/>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3</a:t>
            </a:r>
          </a:p>
        </p:txBody>
      </p:sp>
      <p:sp>
        <p:nvSpPr>
          <p:cNvPr id="9" name="Flowchart: Alternate Process 8">
            <a:extLst>
              <a:ext uri="{FF2B5EF4-FFF2-40B4-BE49-F238E27FC236}">
                <a16:creationId xmlns:a16="http://schemas.microsoft.com/office/drawing/2014/main" id="{BC5DA8DD-0C3D-8FD6-4797-5EABF2D2A257}"/>
              </a:ext>
            </a:extLst>
          </p:cNvPr>
          <p:cNvSpPr/>
          <p:nvPr/>
        </p:nvSpPr>
        <p:spPr>
          <a:xfrm>
            <a:off x="761501" y="1891939"/>
            <a:ext cx="1254399" cy="642937"/>
          </a:xfrm>
          <a:prstGeom prst="flowChartAlternateProcess">
            <a:avLst/>
          </a:prstGeom>
          <a:solidFill>
            <a:srgbClr val="05AAA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sz="2800" dirty="0">
                <a:latin typeface="Aharoni" panose="02010803020104030203" pitchFamily="2" charset="-79"/>
                <a:cs typeface="Aharoni" panose="02010803020104030203" pitchFamily="2" charset="-79"/>
              </a:rPr>
              <a:t>How?</a:t>
            </a:r>
          </a:p>
        </p:txBody>
      </p:sp>
      <p:grpSp>
        <p:nvGrpSpPr>
          <p:cNvPr id="3" name="Graphic 4">
            <a:extLst>
              <a:ext uri="{FF2B5EF4-FFF2-40B4-BE49-F238E27FC236}">
                <a16:creationId xmlns:a16="http://schemas.microsoft.com/office/drawing/2014/main" id="{6B0EC7C0-4AC6-9791-B58F-18417368F6C2}"/>
              </a:ext>
            </a:extLst>
          </p:cNvPr>
          <p:cNvGrpSpPr/>
          <p:nvPr/>
        </p:nvGrpSpPr>
        <p:grpSpPr>
          <a:xfrm>
            <a:off x="486598" y="3009933"/>
            <a:ext cx="2028440" cy="1890659"/>
            <a:chOff x="4359774" y="3132520"/>
            <a:chExt cx="1506531" cy="1302886"/>
          </a:xfrm>
        </p:grpSpPr>
        <p:sp>
          <p:nvSpPr>
            <p:cNvPr id="7" name="Freeform 312">
              <a:extLst>
                <a:ext uri="{FF2B5EF4-FFF2-40B4-BE49-F238E27FC236}">
                  <a16:creationId xmlns:a16="http://schemas.microsoft.com/office/drawing/2014/main" id="{F5D1BD0A-733B-1D14-F14F-8F645F06D77B}"/>
                </a:ext>
              </a:extLst>
            </p:cNvPr>
            <p:cNvSpPr/>
            <p:nvPr/>
          </p:nvSpPr>
          <p:spPr>
            <a:xfrm>
              <a:off x="5035524" y="3519297"/>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457" y="457"/>
                    <a:pt x="0" y="0"/>
                  </a:cubicBezTo>
                  <a:cubicBezTo>
                    <a:pt x="457" y="457"/>
                    <a:pt x="686" y="914"/>
                    <a:pt x="914" y="1143"/>
                  </a:cubicBezTo>
                  <a:close/>
                </a:path>
              </a:pathLst>
            </a:custGeom>
            <a:solidFill>
              <a:srgbClr val="FFFFFF"/>
            </a:solidFill>
            <a:ln w="2286" cap="flat">
              <a:noFill/>
              <a:prstDash val="solid"/>
              <a:miter/>
            </a:ln>
          </p:spPr>
          <p:txBody>
            <a:bodyPr rtlCol="0" anchor="ctr"/>
            <a:lstStyle/>
            <a:p>
              <a:endParaRPr lang="en-US"/>
            </a:p>
          </p:txBody>
        </p:sp>
        <p:sp>
          <p:nvSpPr>
            <p:cNvPr id="8" name="Freeform 313">
              <a:extLst>
                <a:ext uri="{FF2B5EF4-FFF2-40B4-BE49-F238E27FC236}">
                  <a16:creationId xmlns:a16="http://schemas.microsoft.com/office/drawing/2014/main" id="{A3E060AF-5DC0-3196-606C-B7F3EB302D6C}"/>
                </a:ext>
              </a:extLst>
            </p:cNvPr>
            <p:cNvSpPr/>
            <p:nvPr/>
          </p:nvSpPr>
          <p:spPr>
            <a:xfrm>
              <a:off x="5033467" y="3516096"/>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4"/>
                    <a:pt x="229" y="457"/>
                    <a:pt x="0" y="0"/>
                  </a:cubicBezTo>
                  <a:cubicBezTo>
                    <a:pt x="229" y="457"/>
                    <a:pt x="457" y="914"/>
                    <a:pt x="914" y="1372"/>
                  </a:cubicBezTo>
                  <a:close/>
                </a:path>
              </a:pathLst>
            </a:custGeom>
            <a:solidFill>
              <a:srgbClr val="FFFFFF"/>
            </a:solidFill>
            <a:ln w="2286" cap="flat">
              <a:noFill/>
              <a:prstDash val="solid"/>
              <a:miter/>
            </a:ln>
          </p:spPr>
          <p:txBody>
            <a:bodyPr rtlCol="0" anchor="ctr"/>
            <a:lstStyle/>
            <a:p>
              <a:endParaRPr lang="en-US"/>
            </a:p>
          </p:txBody>
        </p:sp>
        <p:sp>
          <p:nvSpPr>
            <p:cNvPr id="10" name="Freeform 314">
              <a:extLst>
                <a:ext uri="{FF2B5EF4-FFF2-40B4-BE49-F238E27FC236}">
                  <a16:creationId xmlns:a16="http://schemas.microsoft.com/office/drawing/2014/main" id="{CD159401-7DB4-EED9-4324-558C28446A58}"/>
                </a:ext>
              </a:extLst>
            </p:cNvPr>
            <p:cNvSpPr/>
            <p:nvPr/>
          </p:nvSpPr>
          <p:spPr>
            <a:xfrm>
              <a:off x="5041011" y="3526383"/>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457"/>
                    <a:pt x="0" y="0"/>
                  </a:cubicBezTo>
                  <a:cubicBezTo>
                    <a:pt x="229" y="229"/>
                    <a:pt x="457" y="686"/>
                    <a:pt x="914" y="1143"/>
                  </a:cubicBezTo>
                  <a:close/>
                </a:path>
              </a:pathLst>
            </a:custGeom>
            <a:solidFill>
              <a:srgbClr val="FFFFFF"/>
            </a:solidFill>
            <a:ln w="2286" cap="flat">
              <a:noFill/>
              <a:prstDash val="solid"/>
              <a:miter/>
            </a:ln>
          </p:spPr>
          <p:txBody>
            <a:bodyPr rtlCol="0" anchor="ctr"/>
            <a:lstStyle/>
            <a:p>
              <a:endParaRPr lang="en-US"/>
            </a:p>
          </p:txBody>
        </p:sp>
        <p:sp>
          <p:nvSpPr>
            <p:cNvPr id="11" name="Freeform 315">
              <a:extLst>
                <a:ext uri="{FF2B5EF4-FFF2-40B4-BE49-F238E27FC236}">
                  <a16:creationId xmlns:a16="http://schemas.microsoft.com/office/drawing/2014/main" id="{DC7BD1AC-E24E-65C5-74DF-7D20FB01A789}"/>
                </a:ext>
              </a:extLst>
            </p:cNvPr>
            <p:cNvSpPr/>
            <p:nvPr/>
          </p:nvSpPr>
          <p:spPr>
            <a:xfrm>
              <a:off x="5038496" y="3523183"/>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457" y="457"/>
                    <a:pt x="0" y="0"/>
                  </a:cubicBezTo>
                  <a:cubicBezTo>
                    <a:pt x="229" y="457"/>
                    <a:pt x="457" y="914"/>
                    <a:pt x="914" y="1143"/>
                  </a:cubicBezTo>
                  <a:close/>
                </a:path>
              </a:pathLst>
            </a:custGeom>
            <a:solidFill>
              <a:srgbClr val="FFFFFF"/>
            </a:solidFill>
            <a:ln w="2286" cap="flat">
              <a:noFill/>
              <a:prstDash val="solid"/>
              <a:miter/>
            </a:ln>
          </p:spPr>
          <p:txBody>
            <a:bodyPr rtlCol="0" anchor="ctr"/>
            <a:lstStyle/>
            <a:p>
              <a:endParaRPr lang="en-US"/>
            </a:p>
          </p:txBody>
        </p:sp>
        <p:sp>
          <p:nvSpPr>
            <p:cNvPr id="12" name="Freeform 316">
              <a:extLst>
                <a:ext uri="{FF2B5EF4-FFF2-40B4-BE49-F238E27FC236}">
                  <a16:creationId xmlns:a16="http://schemas.microsoft.com/office/drawing/2014/main" id="{54B26263-8DD9-08FC-6E03-B3D10234EE12}"/>
                </a:ext>
              </a:extLst>
            </p:cNvPr>
            <p:cNvSpPr/>
            <p:nvPr/>
          </p:nvSpPr>
          <p:spPr>
            <a:xfrm>
              <a:off x="5026152" y="3501466"/>
              <a:ext cx="685" cy="1600"/>
            </a:xfrm>
            <a:custGeom>
              <a:avLst/>
              <a:gdLst>
                <a:gd name="connsiteX0" fmla="*/ 686 w 685"/>
                <a:gd name="connsiteY0" fmla="*/ 1600 h 1600"/>
                <a:gd name="connsiteX1" fmla="*/ 0 w 685"/>
                <a:gd name="connsiteY1" fmla="*/ 0 h 1600"/>
                <a:gd name="connsiteX2" fmla="*/ 686 w 685"/>
                <a:gd name="connsiteY2" fmla="*/ 1600 h 1600"/>
              </a:gdLst>
              <a:ahLst/>
              <a:cxnLst>
                <a:cxn ang="0">
                  <a:pos x="connsiteX0" y="connsiteY0"/>
                </a:cxn>
                <a:cxn ang="0">
                  <a:pos x="connsiteX1" y="connsiteY1"/>
                </a:cxn>
                <a:cxn ang="0">
                  <a:pos x="connsiteX2" y="connsiteY2"/>
                </a:cxn>
              </a:cxnLst>
              <a:rect l="l" t="t" r="r" b="b"/>
              <a:pathLst>
                <a:path w="685" h="1600">
                  <a:moveTo>
                    <a:pt x="686" y="1600"/>
                  </a:moveTo>
                  <a:cubicBezTo>
                    <a:pt x="457" y="1143"/>
                    <a:pt x="229" y="457"/>
                    <a:pt x="0" y="0"/>
                  </a:cubicBezTo>
                  <a:cubicBezTo>
                    <a:pt x="229" y="457"/>
                    <a:pt x="457" y="914"/>
                    <a:pt x="686" y="1600"/>
                  </a:cubicBezTo>
                  <a:close/>
                </a:path>
              </a:pathLst>
            </a:custGeom>
            <a:solidFill>
              <a:srgbClr val="FFFFFF"/>
            </a:solidFill>
            <a:ln w="2286" cap="flat">
              <a:noFill/>
              <a:prstDash val="solid"/>
              <a:miter/>
            </a:ln>
          </p:spPr>
          <p:txBody>
            <a:bodyPr rtlCol="0" anchor="ctr"/>
            <a:lstStyle/>
            <a:p>
              <a:endParaRPr lang="en-US"/>
            </a:p>
          </p:txBody>
        </p:sp>
        <p:sp>
          <p:nvSpPr>
            <p:cNvPr id="13" name="Freeform 317">
              <a:extLst>
                <a:ext uri="{FF2B5EF4-FFF2-40B4-BE49-F238E27FC236}">
                  <a16:creationId xmlns:a16="http://schemas.microsoft.com/office/drawing/2014/main" id="{1162E9EF-37CC-E9FE-15E1-AA4B93F8BF3C}"/>
                </a:ext>
              </a:extLst>
            </p:cNvPr>
            <p:cNvSpPr/>
            <p:nvPr/>
          </p:nvSpPr>
          <p:spPr>
            <a:xfrm>
              <a:off x="5027523" y="3504895"/>
              <a:ext cx="685" cy="1600"/>
            </a:xfrm>
            <a:custGeom>
              <a:avLst/>
              <a:gdLst>
                <a:gd name="connsiteX0" fmla="*/ 686 w 685"/>
                <a:gd name="connsiteY0" fmla="*/ 1600 h 1600"/>
                <a:gd name="connsiteX1" fmla="*/ 0 w 685"/>
                <a:gd name="connsiteY1" fmla="*/ 0 h 1600"/>
                <a:gd name="connsiteX2" fmla="*/ 686 w 685"/>
                <a:gd name="connsiteY2" fmla="*/ 1600 h 1600"/>
              </a:gdLst>
              <a:ahLst/>
              <a:cxnLst>
                <a:cxn ang="0">
                  <a:pos x="connsiteX0" y="connsiteY0"/>
                </a:cxn>
                <a:cxn ang="0">
                  <a:pos x="connsiteX1" y="connsiteY1"/>
                </a:cxn>
                <a:cxn ang="0">
                  <a:pos x="connsiteX2" y="connsiteY2"/>
                </a:cxn>
              </a:cxnLst>
              <a:rect l="l" t="t" r="r" b="b"/>
              <a:pathLst>
                <a:path w="685" h="1600">
                  <a:moveTo>
                    <a:pt x="686" y="1600"/>
                  </a:moveTo>
                  <a:cubicBezTo>
                    <a:pt x="457" y="1143"/>
                    <a:pt x="229" y="686"/>
                    <a:pt x="0" y="0"/>
                  </a:cubicBezTo>
                  <a:cubicBezTo>
                    <a:pt x="229" y="457"/>
                    <a:pt x="457" y="914"/>
                    <a:pt x="686" y="1600"/>
                  </a:cubicBezTo>
                  <a:close/>
                </a:path>
              </a:pathLst>
            </a:custGeom>
            <a:solidFill>
              <a:srgbClr val="FFFFFF"/>
            </a:solidFill>
            <a:ln w="2286" cap="flat">
              <a:noFill/>
              <a:prstDash val="solid"/>
              <a:miter/>
            </a:ln>
          </p:spPr>
          <p:txBody>
            <a:bodyPr rtlCol="0" anchor="ctr"/>
            <a:lstStyle/>
            <a:p>
              <a:endParaRPr lang="en-US"/>
            </a:p>
          </p:txBody>
        </p:sp>
        <p:sp>
          <p:nvSpPr>
            <p:cNvPr id="14" name="Freeform 318">
              <a:extLst>
                <a:ext uri="{FF2B5EF4-FFF2-40B4-BE49-F238E27FC236}">
                  <a16:creationId xmlns:a16="http://schemas.microsoft.com/office/drawing/2014/main" id="{C3AA4E09-9DCB-22D9-BA47-28865126EEDE}"/>
                </a:ext>
              </a:extLst>
            </p:cNvPr>
            <p:cNvSpPr/>
            <p:nvPr/>
          </p:nvSpPr>
          <p:spPr>
            <a:xfrm>
              <a:off x="5031409" y="3512896"/>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4"/>
                    <a:pt x="457" y="457"/>
                    <a:pt x="0" y="0"/>
                  </a:cubicBezTo>
                  <a:cubicBezTo>
                    <a:pt x="457" y="457"/>
                    <a:pt x="686" y="914"/>
                    <a:pt x="914" y="1372"/>
                  </a:cubicBezTo>
                  <a:close/>
                </a:path>
              </a:pathLst>
            </a:custGeom>
            <a:solidFill>
              <a:srgbClr val="FFFFFF"/>
            </a:solidFill>
            <a:ln w="2286" cap="flat">
              <a:noFill/>
              <a:prstDash val="solid"/>
              <a:miter/>
            </a:ln>
          </p:spPr>
          <p:txBody>
            <a:bodyPr rtlCol="0" anchor="ctr"/>
            <a:lstStyle/>
            <a:p>
              <a:endParaRPr lang="en-US"/>
            </a:p>
          </p:txBody>
        </p:sp>
        <p:sp>
          <p:nvSpPr>
            <p:cNvPr id="15" name="Freeform 319">
              <a:extLst>
                <a:ext uri="{FF2B5EF4-FFF2-40B4-BE49-F238E27FC236}">
                  <a16:creationId xmlns:a16="http://schemas.microsoft.com/office/drawing/2014/main" id="{D13C9034-6FE0-AED0-5911-794B67CB6D56}"/>
                </a:ext>
              </a:extLst>
            </p:cNvPr>
            <p:cNvSpPr/>
            <p:nvPr/>
          </p:nvSpPr>
          <p:spPr>
            <a:xfrm>
              <a:off x="5043297" y="3529126"/>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457"/>
                    <a:pt x="0" y="0"/>
                  </a:cubicBezTo>
                  <a:cubicBezTo>
                    <a:pt x="457" y="457"/>
                    <a:pt x="686" y="686"/>
                    <a:pt x="914" y="1143"/>
                  </a:cubicBezTo>
                  <a:close/>
                </a:path>
              </a:pathLst>
            </a:custGeom>
            <a:solidFill>
              <a:srgbClr val="FFFFFF"/>
            </a:solidFill>
            <a:ln w="2286" cap="flat">
              <a:noFill/>
              <a:prstDash val="solid"/>
              <a:miter/>
            </a:ln>
          </p:spPr>
          <p:txBody>
            <a:bodyPr rtlCol="0" anchor="ctr"/>
            <a:lstStyle/>
            <a:p>
              <a:endParaRPr lang="en-US"/>
            </a:p>
          </p:txBody>
        </p:sp>
        <p:sp>
          <p:nvSpPr>
            <p:cNvPr id="16" name="Freeform 320">
              <a:extLst>
                <a:ext uri="{FF2B5EF4-FFF2-40B4-BE49-F238E27FC236}">
                  <a16:creationId xmlns:a16="http://schemas.microsoft.com/office/drawing/2014/main" id="{1060EDC4-F11B-CC2C-35D3-A144F3597C42}"/>
                </a:ext>
              </a:extLst>
            </p:cNvPr>
            <p:cNvSpPr/>
            <p:nvPr/>
          </p:nvSpPr>
          <p:spPr>
            <a:xfrm>
              <a:off x="5029352" y="3508781"/>
              <a:ext cx="914" cy="1828"/>
            </a:xfrm>
            <a:custGeom>
              <a:avLst/>
              <a:gdLst>
                <a:gd name="connsiteX0" fmla="*/ 914 w 914"/>
                <a:gd name="connsiteY0" fmla="*/ 1829 h 1828"/>
                <a:gd name="connsiteX1" fmla="*/ 0 w 914"/>
                <a:gd name="connsiteY1" fmla="*/ 0 h 1828"/>
                <a:gd name="connsiteX2" fmla="*/ 914 w 914"/>
                <a:gd name="connsiteY2" fmla="*/ 1829 h 1828"/>
              </a:gdLst>
              <a:ahLst/>
              <a:cxnLst>
                <a:cxn ang="0">
                  <a:pos x="connsiteX0" y="connsiteY0"/>
                </a:cxn>
                <a:cxn ang="0">
                  <a:pos x="connsiteX1" y="connsiteY1"/>
                </a:cxn>
                <a:cxn ang="0">
                  <a:pos x="connsiteX2" y="connsiteY2"/>
                </a:cxn>
              </a:cxnLst>
              <a:rect l="l" t="t" r="r" b="b"/>
              <a:pathLst>
                <a:path w="914" h="1828">
                  <a:moveTo>
                    <a:pt x="914" y="1829"/>
                  </a:moveTo>
                  <a:cubicBezTo>
                    <a:pt x="686" y="1143"/>
                    <a:pt x="229" y="686"/>
                    <a:pt x="0" y="0"/>
                  </a:cubicBezTo>
                  <a:cubicBezTo>
                    <a:pt x="457" y="686"/>
                    <a:pt x="686" y="1143"/>
                    <a:pt x="914" y="1829"/>
                  </a:cubicBezTo>
                  <a:close/>
                </a:path>
              </a:pathLst>
            </a:custGeom>
            <a:solidFill>
              <a:srgbClr val="FFFFFF"/>
            </a:solidFill>
            <a:ln w="2286" cap="flat">
              <a:noFill/>
              <a:prstDash val="solid"/>
              <a:miter/>
            </a:ln>
          </p:spPr>
          <p:txBody>
            <a:bodyPr rtlCol="0" anchor="ctr"/>
            <a:lstStyle/>
            <a:p>
              <a:endParaRPr lang="en-US"/>
            </a:p>
          </p:txBody>
        </p:sp>
        <p:sp>
          <p:nvSpPr>
            <p:cNvPr id="17" name="Freeform 321">
              <a:extLst>
                <a:ext uri="{FF2B5EF4-FFF2-40B4-BE49-F238E27FC236}">
                  <a16:creationId xmlns:a16="http://schemas.microsoft.com/office/drawing/2014/main" id="{9E4D2D0A-9DB0-C57A-FD53-7D4E84654900}"/>
                </a:ext>
              </a:extLst>
            </p:cNvPr>
            <p:cNvSpPr/>
            <p:nvPr/>
          </p:nvSpPr>
          <p:spPr>
            <a:xfrm>
              <a:off x="5046268" y="3532327"/>
              <a:ext cx="685" cy="685"/>
            </a:xfrm>
            <a:custGeom>
              <a:avLst/>
              <a:gdLst>
                <a:gd name="connsiteX0" fmla="*/ 686 w 685"/>
                <a:gd name="connsiteY0" fmla="*/ 686 h 685"/>
                <a:gd name="connsiteX1" fmla="*/ 0 w 685"/>
                <a:gd name="connsiteY1" fmla="*/ 0 h 685"/>
                <a:gd name="connsiteX2" fmla="*/ 686 w 685"/>
                <a:gd name="connsiteY2" fmla="*/ 686 h 685"/>
              </a:gdLst>
              <a:ahLst/>
              <a:cxnLst>
                <a:cxn ang="0">
                  <a:pos x="connsiteX0" y="connsiteY0"/>
                </a:cxn>
                <a:cxn ang="0">
                  <a:pos x="connsiteX1" y="connsiteY1"/>
                </a:cxn>
                <a:cxn ang="0">
                  <a:pos x="connsiteX2" y="connsiteY2"/>
                </a:cxn>
              </a:cxnLst>
              <a:rect l="l" t="t" r="r" b="b"/>
              <a:pathLst>
                <a:path w="685" h="685">
                  <a:moveTo>
                    <a:pt x="686" y="686"/>
                  </a:moveTo>
                  <a:cubicBezTo>
                    <a:pt x="457" y="457"/>
                    <a:pt x="229" y="229"/>
                    <a:pt x="0" y="0"/>
                  </a:cubicBezTo>
                  <a:cubicBezTo>
                    <a:pt x="229" y="229"/>
                    <a:pt x="457" y="457"/>
                    <a:pt x="686" y="686"/>
                  </a:cubicBezTo>
                  <a:close/>
                </a:path>
              </a:pathLst>
            </a:custGeom>
            <a:solidFill>
              <a:srgbClr val="FFFFFF"/>
            </a:solidFill>
            <a:ln w="2286" cap="flat">
              <a:noFill/>
              <a:prstDash val="solid"/>
              <a:miter/>
            </a:ln>
          </p:spPr>
          <p:txBody>
            <a:bodyPr rtlCol="0" anchor="ctr"/>
            <a:lstStyle/>
            <a:p>
              <a:endParaRPr lang="en-US"/>
            </a:p>
          </p:txBody>
        </p:sp>
        <p:sp>
          <p:nvSpPr>
            <p:cNvPr id="18" name="Freeform 322">
              <a:extLst>
                <a:ext uri="{FF2B5EF4-FFF2-40B4-BE49-F238E27FC236}">
                  <a16:creationId xmlns:a16="http://schemas.microsoft.com/office/drawing/2014/main" id="{5816A45F-3B2A-CE97-163D-6782CB895A66}"/>
                </a:ext>
              </a:extLst>
            </p:cNvPr>
            <p:cNvSpPr/>
            <p:nvPr/>
          </p:nvSpPr>
          <p:spPr>
            <a:xfrm>
              <a:off x="5062042" y="3545586"/>
              <a:ext cx="1143" cy="685"/>
            </a:xfrm>
            <a:custGeom>
              <a:avLst/>
              <a:gdLst>
                <a:gd name="connsiteX0" fmla="*/ 1143 w 1143"/>
                <a:gd name="connsiteY0" fmla="*/ 686 h 685"/>
                <a:gd name="connsiteX1" fmla="*/ 0 w 1143"/>
                <a:gd name="connsiteY1" fmla="*/ 0 h 685"/>
                <a:gd name="connsiteX2" fmla="*/ 1143 w 1143"/>
                <a:gd name="connsiteY2" fmla="*/ 686 h 685"/>
              </a:gdLst>
              <a:ahLst/>
              <a:cxnLst>
                <a:cxn ang="0">
                  <a:pos x="connsiteX0" y="connsiteY0"/>
                </a:cxn>
                <a:cxn ang="0">
                  <a:pos x="connsiteX1" y="connsiteY1"/>
                </a:cxn>
                <a:cxn ang="0">
                  <a:pos x="connsiteX2" y="connsiteY2"/>
                </a:cxn>
              </a:cxnLst>
              <a:rect l="l" t="t" r="r" b="b"/>
              <a:pathLst>
                <a:path w="1143" h="685">
                  <a:moveTo>
                    <a:pt x="1143" y="686"/>
                  </a:moveTo>
                  <a:cubicBezTo>
                    <a:pt x="686" y="457"/>
                    <a:pt x="457" y="229"/>
                    <a:pt x="0" y="0"/>
                  </a:cubicBezTo>
                  <a:cubicBezTo>
                    <a:pt x="457" y="229"/>
                    <a:pt x="686" y="457"/>
                    <a:pt x="1143" y="686"/>
                  </a:cubicBezTo>
                  <a:close/>
                </a:path>
              </a:pathLst>
            </a:custGeom>
            <a:solidFill>
              <a:srgbClr val="FFFFFF"/>
            </a:solidFill>
            <a:ln w="2286" cap="flat">
              <a:noFill/>
              <a:prstDash val="solid"/>
              <a:miter/>
            </a:ln>
          </p:spPr>
          <p:txBody>
            <a:bodyPr rtlCol="0" anchor="ctr"/>
            <a:lstStyle/>
            <a:p>
              <a:endParaRPr lang="en-US"/>
            </a:p>
          </p:txBody>
        </p:sp>
        <p:sp>
          <p:nvSpPr>
            <p:cNvPr id="19" name="Freeform 323">
              <a:extLst>
                <a:ext uri="{FF2B5EF4-FFF2-40B4-BE49-F238E27FC236}">
                  <a16:creationId xmlns:a16="http://schemas.microsoft.com/office/drawing/2014/main" id="{8DA82D09-4630-A61C-4F38-7A1F3AF4FD92}"/>
                </a:ext>
              </a:extLst>
            </p:cNvPr>
            <p:cNvSpPr/>
            <p:nvPr/>
          </p:nvSpPr>
          <p:spPr>
            <a:xfrm>
              <a:off x="5055184" y="3540556"/>
              <a:ext cx="914" cy="685"/>
            </a:xfrm>
            <a:custGeom>
              <a:avLst/>
              <a:gdLst>
                <a:gd name="connsiteX0" fmla="*/ 914 w 914"/>
                <a:gd name="connsiteY0" fmla="*/ 686 h 685"/>
                <a:gd name="connsiteX1" fmla="*/ 0 w 914"/>
                <a:gd name="connsiteY1" fmla="*/ 0 h 685"/>
                <a:gd name="connsiteX2" fmla="*/ 914 w 914"/>
                <a:gd name="connsiteY2" fmla="*/ 686 h 685"/>
              </a:gdLst>
              <a:ahLst/>
              <a:cxnLst>
                <a:cxn ang="0">
                  <a:pos x="connsiteX0" y="connsiteY0"/>
                </a:cxn>
                <a:cxn ang="0">
                  <a:pos x="connsiteX1" y="connsiteY1"/>
                </a:cxn>
                <a:cxn ang="0">
                  <a:pos x="connsiteX2" y="connsiteY2"/>
                </a:cxn>
              </a:cxnLst>
              <a:rect l="l" t="t" r="r" b="b"/>
              <a:pathLst>
                <a:path w="914" h="685">
                  <a:moveTo>
                    <a:pt x="914" y="686"/>
                  </a:moveTo>
                  <a:cubicBezTo>
                    <a:pt x="686" y="457"/>
                    <a:pt x="229" y="229"/>
                    <a:pt x="0" y="0"/>
                  </a:cubicBezTo>
                  <a:cubicBezTo>
                    <a:pt x="457" y="229"/>
                    <a:pt x="686" y="457"/>
                    <a:pt x="914" y="686"/>
                  </a:cubicBezTo>
                  <a:close/>
                </a:path>
              </a:pathLst>
            </a:custGeom>
            <a:solidFill>
              <a:srgbClr val="FFFFFF"/>
            </a:solidFill>
            <a:ln w="2286" cap="flat">
              <a:noFill/>
              <a:prstDash val="solid"/>
              <a:miter/>
            </a:ln>
          </p:spPr>
          <p:txBody>
            <a:bodyPr rtlCol="0" anchor="ctr"/>
            <a:lstStyle/>
            <a:p>
              <a:endParaRPr lang="en-US"/>
            </a:p>
          </p:txBody>
        </p:sp>
        <p:sp>
          <p:nvSpPr>
            <p:cNvPr id="20" name="Freeform 324">
              <a:extLst>
                <a:ext uri="{FF2B5EF4-FFF2-40B4-BE49-F238E27FC236}">
                  <a16:creationId xmlns:a16="http://schemas.microsoft.com/office/drawing/2014/main" id="{5497B2C7-6880-4BB4-8444-DD8B9CBB3E24}"/>
                </a:ext>
              </a:extLst>
            </p:cNvPr>
            <p:cNvSpPr/>
            <p:nvPr/>
          </p:nvSpPr>
          <p:spPr>
            <a:xfrm>
              <a:off x="5065242" y="3547643"/>
              <a:ext cx="1143" cy="685"/>
            </a:xfrm>
            <a:custGeom>
              <a:avLst/>
              <a:gdLst>
                <a:gd name="connsiteX0" fmla="*/ 1143 w 1143"/>
                <a:gd name="connsiteY0" fmla="*/ 686 h 685"/>
                <a:gd name="connsiteX1" fmla="*/ 0 w 1143"/>
                <a:gd name="connsiteY1" fmla="*/ 0 h 685"/>
                <a:gd name="connsiteX2" fmla="*/ 1143 w 1143"/>
                <a:gd name="connsiteY2" fmla="*/ 686 h 685"/>
              </a:gdLst>
              <a:ahLst/>
              <a:cxnLst>
                <a:cxn ang="0">
                  <a:pos x="connsiteX0" y="connsiteY0"/>
                </a:cxn>
                <a:cxn ang="0">
                  <a:pos x="connsiteX1" y="connsiteY1"/>
                </a:cxn>
                <a:cxn ang="0">
                  <a:pos x="connsiteX2" y="connsiteY2"/>
                </a:cxn>
              </a:cxnLst>
              <a:rect l="l" t="t" r="r" b="b"/>
              <a:pathLst>
                <a:path w="1143" h="685">
                  <a:moveTo>
                    <a:pt x="1143" y="686"/>
                  </a:moveTo>
                  <a:cubicBezTo>
                    <a:pt x="686" y="457"/>
                    <a:pt x="457" y="229"/>
                    <a:pt x="0" y="0"/>
                  </a:cubicBezTo>
                  <a:cubicBezTo>
                    <a:pt x="457" y="229"/>
                    <a:pt x="686" y="457"/>
                    <a:pt x="1143" y="686"/>
                  </a:cubicBezTo>
                  <a:close/>
                </a:path>
              </a:pathLst>
            </a:custGeom>
            <a:solidFill>
              <a:srgbClr val="FFFFFF"/>
            </a:solidFill>
            <a:ln w="2286" cap="flat">
              <a:noFill/>
              <a:prstDash val="solid"/>
              <a:miter/>
            </a:ln>
          </p:spPr>
          <p:txBody>
            <a:bodyPr rtlCol="0" anchor="ctr"/>
            <a:lstStyle/>
            <a:p>
              <a:endParaRPr lang="en-US"/>
            </a:p>
          </p:txBody>
        </p:sp>
        <p:sp>
          <p:nvSpPr>
            <p:cNvPr id="21" name="Freeform 325">
              <a:extLst>
                <a:ext uri="{FF2B5EF4-FFF2-40B4-BE49-F238E27FC236}">
                  <a16:creationId xmlns:a16="http://schemas.microsoft.com/office/drawing/2014/main" id="{50C82317-787C-492A-F7C7-C6E39B3293A9}"/>
                </a:ext>
              </a:extLst>
            </p:cNvPr>
            <p:cNvSpPr/>
            <p:nvPr/>
          </p:nvSpPr>
          <p:spPr>
            <a:xfrm>
              <a:off x="5059070" y="3543528"/>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229"/>
                    <a:pt x="0" y="0"/>
                  </a:cubicBezTo>
                  <a:cubicBezTo>
                    <a:pt x="229" y="0"/>
                    <a:pt x="457" y="229"/>
                    <a:pt x="686" y="457"/>
                  </a:cubicBezTo>
                  <a:close/>
                </a:path>
              </a:pathLst>
            </a:custGeom>
            <a:solidFill>
              <a:srgbClr val="FFFFFF"/>
            </a:solidFill>
            <a:ln w="2286" cap="flat">
              <a:noFill/>
              <a:prstDash val="solid"/>
              <a:miter/>
            </a:ln>
          </p:spPr>
          <p:txBody>
            <a:bodyPr rtlCol="0" anchor="ctr"/>
            <a:lstStyle/>
            <a:p>
              <a:endParaRPr lang="en-US"/>
            </a:p>
          </p:txBody>
        </p:sp>
        <p:sp>
          <p:nvSpPr>
            <p:cNvPr id="22" name="Freeform 326">
              <a:extLst>
                <a:ext uri="{FF2B5EF4-FFF2-40B4-BE49-F238E27FC236}">
                  <a16:creationId xmlns:a16="http://schemas.microsoft.com/office/drawing/2014/main" id="{9ABB9C65-9B11-27E8-0205-641895179954}"/>
                </a:ext>
              </a:extLst>
            </p:cNvPr>
            <p:cNvSpPr/>
            <p:nvPr/>
          </p:nvSpPr>
          <p:spPr>
            <a:xfrm>
              <a:off x="5049469" y="3535527"/>
              <a:ext cx="914" cy="914"/>
            </a:xfrm>
            <a:custGeom>
              <a:avLst/>
              <a:gdLst>
                <a:gd name="connsiteX0" fmla="*/ 914 w 914"/>
                <a:gd name="connsiteY0" fmla="*/ 914 h 914"/>
                <a:gd name="connsiteX1" fmla="*/ 0 w 914"/>
                <a:gd name="connsiteY1" fmla="*/ 0 h 914"/>
                <a:gd name="connsiteX2" fmla="*/ 914 w 914"/>
                <a:gd name="connsiteY2" fmla="*/ 914 h 914"/>
              </a:gdLst>
              <a:ahLst/>
              <a:cxnLst>
                <a:cxn ang="0">
                  <a:pos x="connsiteX0" y="connsiteY0"/>
                </a:cxn>
                <a:cxn ang="0">
                  <a:pos x="connsiteX1" y="connsiteY1"/>
                </a:cxn>
                <a:cxn ang="0">
                  <a:pos x="connsiteX2" y="connsiteY2"/>
                </a:cxn>
              </a:cxnLst>
              <a:rect l="l" t="t" r="r" b="b"/>
              <a:pathLst>
                <a:path w="914" h="914">
                  <a:moveTo>
                    <a:pt x="914" y="914"/>
                  </a:moveTo>
                  <a:cubicBezTo>
                    <a:pt x="686" y="686"/>
                    <a:pt x="229" y="229"/>
                    <a:pt x="0" y="0"/>
                  </a:cubicBezTo>
                  <a:cubicBezTo>
                    <a:pt x="229" y="229"/>
                    <a:pt x="686" y="457"/>
                    <a:pt x="914" y="914"/>
                  </a:cubicBezTo>
                  <a:close/>
                </a:path>
              </a:pathLst>
            </a:custGeom>
            <a:solidFill>
              <a:srgbClr val="FFFFFF"/>
            </a:solidFill>
            <a:ln w="2286" cap="flat">
              <a:noFill/>
              <a:prstDash val="solid"/>
              <a:miter/>
            </a:ln>
          </p:spPr>
          <p:txBody>
            <a:bodyPr rtlCol="0" anchor="ctr"/>
            <a:lstStyle/>
            <a:p>
              <a:endParaRPr lang="en-US"/>
            </a:p>
          </p:txBody>
        </p:sp>
        <p:sp>
          <p:nvSpPr>
            <p:cNvPr id="23" name="Freeform 327">
              <a:extLst>
                <a:ext uri="{FF2B5EF4-FFF2-40B4-BE49-F238E27FC236}">
                  <a16:creationId xmlns:a16="http://schemas.microsoft.com/office/drawing/2014/main" id="{F37542BE-8173-CE3C-99CB-52F31EDE0A9C}"/>
                </a:ext>
              </a:extLst>
            </p:cNvPr>
            <p:cNvSpPr/>
            <p:nvPr/>
          </p:nvSpPr>
          <p:spPr>
            <a:xfrm>
              <a:off x="5025009" y="3497808"/>
              <a:ext cx="457" cy="1600"/>
            </a:xfrm>
            <a:custGeom>
              <a:avLst/>
              <a:gdLst>
                <a:gd name="connsiteX0" fmla="*/ 457 w 457"/>
                <a:gd name="connsiteY0" fmla="*/ 1600 h 1600"/>
                <a:gd name="connsiteX1" fmla="*/ 0 w 457"/>
                <a:gd name="connsiteY1" fmla="*/ 0 h 1600"/>
                <a:gd name="connsiteX2" fmla="*/ 457 w 457"/>
                <a:gd name="connsiteY2" fmla="*/ 1600 h 1600"/>
              </a:gdLst>
              <a:ahLst/>
              <a:cxnLst>
                <a:cxn ang="0">
                  <a:pos x="connsiteX0" y="connsiteY0"/>
                </a:cxn>
                <a:cxn ang="0">
                  <a:pos x="connsiteX1" y="connsiteY1"/>
                </a:cxn>
                <a:cxn ang="0">
                  <a:pos x="connsiteX2" y="connsiteY2"/>
                </a:cxn>
              </a:cxnLst>
              <a:rect l="l" t="t" r="r" b="b"/>
              <a:pathLst>
                <a:path w="457" h="1600">
                  <a:moveTo>
                    <a:pt x="457" y="1600"/>
                  </a:moveTo>
                  <a:cubicBezTo>
                    <a:pt x="229" y="1143"/>
                    <a:pt x="0" y="686"/>
                    <a:pt x="0" y="0"/>
                  </a:cubicBezTo>
                  <a:cubicBezTo>
                    <a:pt x="0" y="686"/>
                    <a:pt x="229" y="1143"/>
                    <a:pt x="457" y="1600"/>
                  </a:cubicBezTo>
                  <a:close/>
                </a:path>
              </a:pathLst>
            </a:custGeom>
            <a:solidFill>
              <a:srgbClr val="FFFFFF"/>
            </a:solidFill>
            <a:ln w="2286" cap="flat">
              <a:noFill/>
              <a:prstDash val="solid"/>
              <a:miter/>
            </a:ln>
          </p:spPr>
          <p:txBody>
            <a:bodyPr rtlCol="0" anchor="ctr"/>
            <a:lstStyle/>
            <a:p>
              <a:endParaRPr lang="en-US"/>
            </a:p>
          </p:txBody>
        </p:sp>
        <p:sp>
          <p:nvSpPr>
            <p:cNvPr id="24" name="Freeform 328">
              <a:extLst>
                <a:ext uri="{FF2B5EF4-FFF2-40B4-BE49-F238E27FC236}">
                  <a16:creationId xmlns:a16="http://schemas.microsoft.com/office/drawing/2014/main" id="{A8325F02-1291-E8A9-775E-4E2E45179353}"/>
                </a:ext>
              </a:extLst>
            </p:cNvPr>
            <p:cNvSpPr/>
            <p:nvPr/>
          </p:nvSpPr>
          <p:spPr>
            <a:xfrm>
              <a:off x="5052212" y="3538042"/>
              <a:ext cx="1143" cy="914"/>
            </a:xfrm>
            <a:custGeom>
              <a:avLst/>
              <a:gdLst>
                <a:gd name="connsiteX0" fmla="*/ 1143 w 1143"/>
                <a:gd name="connsiteY0" fmla="*/ 914 h 914"/>
                <a:gd name="connsiteX1" fmla="*/ 0 w 1143"/>
                <a:gd name="connsiteY1" fmla="*/ 0 h 914"/>
                <a:gd name="connsiteX2" fmla="*/ 1143 w 1143"/>
                <a:gd name="connsiteY2" fmla="*/ 914 h 914"/>
              </a:gdLst>
              <a:ahLst/>
              <a:cxnLst>
                <a:cxn ang="0">
                  <a:pos x="connsiteX0" y="connsiteY0"/>
                </a:cxn>
                <a:cxn ang="0">
                  <a:pos x="connsiteX1" y="connsiteY1"/>
                </a:cxn>
                <a:cxn ang="0">
                  <a:pos x="connsiteX2" y="connsiteY2"/>
                </a:cxn>
              </a:cxnLst>
              <a:rect l="l" t="t" r="r" b="b"/>
              <a:pathLst>
                <a:path w="1143" h="914">
                  <a:moveTo>
                    <a:pt x="1143" y="914"/>
                  </a:moveTo>
                  <a:cubicBezTo>
                    <a:pt x="686" y="686"/>
                    <a:pt x="457" y="229"/>
                    <a:pt x="0" y="0"/>
                  </a:cubicBezTo>
                  <a:cubicBezTo>
                    <a:pt x="457" y="229"/>
                    <a:pt x="686" y="686"/>
                    <a:pt x="1143" y="914"/>
                  </a:cubicBezTo>
                  <a:close/>
                </a:path>
              </a:pathLst>
            </a:custGeom>
            <a:solidFill>
              <a:srgbClr val="FFFFFF"/>
            </a:solidFill>
            <a:ln w="2286" cap="flat">
              <a:noFill/>
              <a:prstDash val="solid"/>
              <a:miter/>
            </a:ln>
          </p:spPr>
          <p:txBody>
            <a:bodyPr rtlCol="0" anchor="ctr"/>
            <a:lstStyle/>
            <a:p>
              <a:endParaRPr lang="en-US"/>
            </a:p>
          </p:txBody>
        </p:sp>
        <p:sp>
          <p:nvSpPr>
            <p:cNvPr id="25" name="Freeform 329">
              <a:extLst>
                <a:ext uri="{FF2B5EF4-FFF2-40B4-BE49-F238E27FC236}">
                  <a16:creationId xmlns:a16="http://schemas.microsoft.com/office/drawing/2014/main" id="{F914D9B8-6A4D-2482-0355-66640EC039E5}"/>
                </a:ext>
              </a:extLst>
            </p:cNvPr>
            <p:cNvSpPr/>
            <p:nvPr/>
          </p:nvSpPr>
          <p:spPr>
            <a:xfrm>
              <a:off x="5300929" y="3405225"/>
              <a:ext cx="2057" cy="2057"/>
            </a:xfrm>
            <a:custGeom>
              <a:avLst/>
              <a:gdLst>
                <a:gd name="connsiteX0" fmla="*/ 0 w 2057"/>
                <a:gd name="connsiteY0" fmla="*/ 2057 h 2057"/>
                <a:gd name="connsiteX1" fmla="*/ 2057 w 2057"/>
                <a:gd name="connsiteY1" fmla="*/ 0 h 2057"/>
                <a:gd name="connsiteX2" fmla="*/ 0 w 2057"/>
                <a:gd name="connsiteY2" fmla="*/ 2057 h 2057"/>
              </a:gdLst>
              <a:ahLst/>
              <a:cxnLst>
                <a:cxn ang="0">
                  <a:pos x="connsiteX0" y="connsiteY0"/>
                </a:cxn>
                <a:cxn ang="0">
                  <a:pos x="connsiteX1" y="connsiteY1"/>
                </a:cxn>
                <a:cxn ang="0">
                  <a:pos x="connsiteX2" y="connsiteY2"/>
                </a:cxn>
              </a:cxnLst>
              <a:rect l="l" t="t" r="r" b="b"/>
              <a:pathLst>
                <a:path w="2057" h="2057">
                  <a:moveTo>
                    <a:pt x="0" y="2057"/>
                  </a:moveTo>
                  <a:cubicBezTo>
                    <a:pt x="686" y="1372"/>
                    <a:pt x="1372" y="686"/>
                    <a:pt x="2057" y="0"/>
                  </a:cubicBezTo>
                  <a:cubicBezTo>
                    <a:pt x="1372" y="686"/>
                    <a:pt x="686" y="1372"/>
                    <a:pt x="0" y="2057"/>
                  </a:cubicBezTo>
                  <a:close/>
                </a:path>
              </a:pathLst>
            </a:custGeom>
            <a:solidFill>
              <a:srgbClr val="FFFFFF"/>
            </a:solidFill>
            <a:ln w="2286" cap="flat">
              <a:noFill/>
              <a:prstDash val="solid"/>
              <a:miter/>
            </a:ln>
          </p:spPr>
          <p:txBody>
            <a:bodyPr rtlCol="0" anchor="ctr"/>
            <a:lstStyle/>
            <a:p>
              <a:endParaRPr lang="en-US"/>
            </a:p>
          </p:txBody>
        </p:sp>
        <p:sp>
          <p:nvSpPr>
            <p:cNvPr id="26" name="Freeform 330">
              <a:extLst>
                <a:ext uri="{FF2B5EF4-FFF2-40B4-BE49-F238E27FC236}">
                  <a16:creationId xmlns:a16="http://schemas.microsoft.com/office/drawing/2014/main" id="{AED1152F-0DB4-FA84-F7F0-2CB2A4915872}"/>
                </a:ext>
              </a:extLst>
            </p:cNvPr>
            <p:cNvSpPr/>
            <p:nvPr/>
          </p:nvSpPr>
          <p:spPr>
            <a:xfrm>
              <a:off x="5683605" y="3331616"/>
              <a:ext cx="6400" cy="16916"/>
            </a:xfrm>
            <a:custGeom>
              <a:avLst/>
              <a:gdLst>
                <a:gd name="connsiteX0" fmla="*/ 0 w 6400"/>
                <a:gd name="connsiteY0" fmla="*/ 0 h 16916"/>
                <a:gd name="connsiteX1" fmla="*/ 6401 w 6400"/>
                <a:gd name="connsiteY1" fmla="*/ 16916 h 16916"/>
                <a:gd name="connsiteX2" fmla="*/ 0 w 6400"/>
                <a:gd name="connsiteY2" fmla="*/ 0 h 16916"/>
              </a:gdLst>
              <a:ahLst/>
              <a:cxnLst>
                <a:cxn ang="0">
                  <a:pos x="connsiteX0" y="connsiteY0"/>
                </a:cxn>
                <a:cxn ang="0">
                  <a:pos x="connsiteX1" y="connsiteY1"/>
                </a:cxn>
                <a:cxn ang="0">
                  <a:pos x="connsiteX2" y="connsiteY2"/>
                </a:cxn>
              </a:cxnLst>
              <a:rect l="l" t="t" r="r" b="b"/>
              <a:pathLst>
                <a:path w="6400" h="16916">
                  <a:moveTo>
                    <a:pt x="0" y="0"/>
                  </a:moveTo>
                  <a:cubicBezTo>
                    <a:pt x="2286" y="5486"/>
                    <a:pt x="4343" y="11201"/>
                    <a:pt x="6401" y="16916"/>
                  </a:cubicBezTo>
                  <a:cubicBezTo>
                    <a:pt x="4343" y="11201"/>
                    <a:pt x="2286" y="5486"/>
                    <a:pt x="0" y="0"/>
                  </a:cubicBezTo>
                  <a:close/>
                </a:path>
              </a:pathLst>
            </a:custGeom>
            <a:solidFill>
              <a:srgbClr val="FFFFFF"/>
            </a:solidFill>
            <a:ln w="2286" cap="flat">
              <a:noFill/>
              <a:prstDash val="solid"/>
              <a:miter/>
            </a:ln>
          </p:spPr>
          <p:txBody>
            <a:bodyPr rtlCol="0" anchor="ctr"/>
            <a:lstStyle/>
            <a:p>
              <a:endParaRPr lang="en-US"/>
            </a:p>
          </p:txBody>
        </p:sp>
        <p:sp>
          <p:nvSpPr>
            <p:cNvPr id="27" name="Freeform 331">
              <a:extLst>
                <a:ext uri="{FF2B5EF4-FFF2-40B4-BE49-F238E27FC236}">
                  <a16:creationId xmlns:a16="http://schemas.microsoft.com/office/drawing/2014/main" id="{CE5C3B00-286F-0304-4A2F-04F3EF1BC45B}"/>
                </a:ext>
              </a:extLst>
            </p:cNvPr>
            <p:cNvSpPr/>
            <p:nvPr/>
          </p:nvSpPr>
          <p:spPr>
            <a:xfrm>
              <a:off x="5274183" y="3500094"/>
              <a:ext cx="2453" cy="24917"/>
            </a:xfrm>
            <a:custGeom>
              <a:avLst/>
              <a:gdLst>
                <a:gd name="connsiteX0" fmla="*/ 2286 w 2453"/>
                <a:gd name="connsiteY0" fmla="*/ 24917 h 24917"/>
                <a:gd name="connsiteX1" fmla="*/ 686 w 2453"/>
                <a:gd name="connsiteY1" fmla="*/ 3200 h 24917"/>
                <a:gd name="connsiteX2" fmla="*/ 0 w 2453"/>
                <a:gd name="connsiteY2" fmla="*/ 0 h 24917"/>
                <a:gd name="connsiteX3" fmla="*/ 686 w 2453"/>
                <a:gd name="connsiteY3" fmla="*/ 3200 h 24917"/>
                <a:gd name="connsiteX4" fmla="*/ 2286 w 2453"/>
                <a:gd name="connsiteY4" fmla="*/ 24917 h 24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3" h="24917">
                  <a:moveTo>
                    <a:pt x="2286" y="24917"/>
                  </a:moveTo>
                  <a:cubicBezTo>
                    <a:pt x="2743" y="18288"/>
                    <a:pt x="2286" y="11201"/>
                    <a:pt x="686" y="3200"/>
                  </a:cubicBezTo>
                  <a:cubicBezTo>
                    <a:pt x="457" y="2286"/>
                    <a:pt x="229" y="1143"/>
                    <a:pt x="0" y="0"/>
                  </a:cubicBezTo>
                  <a:cubicBezTo>
                    <a:pt x="229" y="1143"/>
                    <a:pt x="457" y="2057"/>
                    <a:pt x="686" y="3200"/>
                  </a:cubicBezTo>
                  <a:cubicBezTo>
                    <a:pt x="2286" y="11201"/>
                    <a:pt x="2743" y="18517"/>
                    <a:pt x="2286" y="24917"/>
                  </a:cubicBezTo>
                  <a:close/>
                </a:path>
              </a:pathLst>
            </a:custGeom>
            <a:solidFill>
              <a:srgbClr val="FFFFFF"/>
            </a:solidFill>
            <a:ln w="2286" cap="flat">
              <a:noFill/>
              <a:prstDash val="solid"/>
              <a:miter/>
            </a:ln>
          </p:spPr>
          <p:txBody>
            <a:bodyPr rtlCol="0" anchor="ctr"/>
            <a:lstStyle/>
            <a:p>
              <a:endParaRPr lang="en-US"/>
            </a:p>
          </p:txBody>
        </p:sp>
        <p:sp>
          <p:nvSpPr>
            <p:cNvPr id="28" name="Freeform 332">
              <a:extLst>
                <a:ext uri="{FF2B5EF4-FFF2-40B4-BE49-F238E27FC236}">
                  <a16:creationId xmlns:a16="http://schemas.microsoft.com/office/drawing/2014/main" id="{4124D9D6-FCC2-3C01-9DDA-8299750E84E2}"/>
                </a:ext>
              </a:extLst>
            </p:cNvPr>
            <p:cNvSpPr/>
            <p:nvPr/>
          </p:nvSpPr>
          <p:spPr>
            <a:xfrm>
              <a:off x="5261152" y="3553815"/>
              <a:ext cx="4343" cy="4572"/>
            </a:xfrm>
            <a:custGeom>
              <a:avLst/>
              <a:gdLst>
                <a:gd name="connsiteX0" fmla="*/ 0 w 4343"/>
                <a:gd name="connsiteY0" fmla="*/ 4572 h 4572"/>
                <a:gd name="connsiteX1" fmla="*/ 4343 w 4343"/>
                <a:gd name="connsiteY1" fmla="*/ 0 h 4572"/>
                <a:gd name="connsiteX2" fmla="*/ 0 w 4343"/>
                <a:gd name="connsiteY2" fmla="*/ 4572 h 4572"/>
              </a:gdLst>
              <a:ahLst/>
              <a:cxnLst>
                <a:cxn ang="0">
                  <a:pos x="connsiteX0" y="connsiteY0"/>
                </a:cxn>
                <a:cxn ang="0">
                  <a:pos x="connsiteX1" y="connsiteY1"/>
                </a:cxn>
                <a:cxn ang="0">
                  <a:pos x="connsiteX2" y="connsiteY2"/>
                </a:cxn>
              </a:cxnLst>
              <a:rect l="l" t="t" r="r" b="b"/>
              <a:pathLst>
                <a:path w="4343" h="4572">
                  <a:moveTo>
                    <a:pt x="0" y="4572"/>
                  </a:moveTo>
                  <a:cubicBezTo>
                    <a:pt x="1600" y="3200"/>
                    <a:pt x="2972" y="1600"/>
                    <a:pt x="4343" y="0"/>
                  </a:cubicBezTo>
                  <a:cubicBezTo>
                    <a:pt x="2972" y="1600"/>
                    <a:pt x="1372" y="2972"/>
                    <a:pt x="0" y="4572"/>
                  </a:cubicBezTo>
                  <a:close/>
                </a:path>
              </a:pathLst>
            </a:custGeom>
            <a:solidFill>
              <a:srgbClr val="FFFFFF"/>
            </a:solidFill>
            <a:ln w="2286" cap="flat">
              <a:noFill/>
              <a:prstDash val="solid"/>
              <a:miter/>
            </a:ln>
          </p:spPr>
          <p:txBody>
            <a:bodyPr rtlCol="0" anchor="ctr"/>
            <a:lstStyle/>
            <a:p>
              <a:endParaRPr lang="en-US"/>
            </a:p>
          </p:txBody>
        </p:sp>
        <p:sp>
          <p:nvSpPr>
            <p:cNvPr id="29" name="Freeform 333">
              <a:extLst>
                <a:ext uri="{FF2B5EF4-FFF2-40B4-BE49-F238E27FC236}">
                  <a16:creationId xmlns:a16="http://schemas.microsoft.com/office/drawing/2014/main" id="{0A01AD12-EF20-759F-47ED-B1111D0F53D7}"/>
                </a:ext>
              </a:extLst>
            </p:cNvPr>
            <p:cNvSpPr/>
            <p:nvPr/>
          </p:nvSpPr>
          <p:spPr>
            <a:xfrm>
              <a:off x="5556732" y="3190798"/>
              <a:ext cx="40233" cy="27432"/>
            </a:xfrm>
            <a:custGeom>
              <a:avLst/>
              <a:gdLst>
                <a:gd name="connsiteX0" fmla="*/ 40234 w 40233"/>
                <a:gd name="connsiteY0" fmla="*/ 27432 h 27432"/>
                <a:gd name="connsiteX1" fmla="*/ 0 w 40233"/>
                <a:gd name="connsiteY1" fmla="*/ 0 h 27432"/>
                <a:gd name="connsiteX2" fmla="*/ 0 w 40233"/>
                <a:gd name="connsiteY2" fmla="*/ 0 h 27432"/>
                <a:gd name="connsiteX3" fmla="*/ 0 w 40233"/>
                <a:gd name="connsiteY3" fmla="*/ 0 h 27432"/>
                <a:gd name="connsiteX4" fmla="*/ 40234 w 40233"/>
                <a:gd name="connsiteY4" fmla="*/ 27432 h 27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33" h="27432">
                  <a:moveTo>
                    <a:pt x="40234" y="27432"/>
                  </a:moveTo>
                  <a:cubicBezTo>
                    <a:pt x="27889" y="17602"/>
                    <a:pt x="14630" y="8458"/>
                    <a:pt x="0" y="0"/>
                  </a:cubicBezTo>
                  <a:cubicBezTo>
                    <a:pt x="0" y="0"/>
                    <a:pt x="0" y="0"/>
                    <a:pt x="0" y="0"/>
                  </a:cubicBezTo>
                  <a:cubicBezTo>
                    <a:pt x="0" y="0"/>
                    <a:pt x="0" y="0"/>
                    <a:pt x="0" y="0"/>
                  </a:cubicBezTo>
                  <a:cubicBezTo>
                    <a:pt x="14630" y="8687"/>
                    <a:pt x="27889" y="17831"/>
                    <a:pt x="40234" y="27432"/>
                  </a:cubicBezTo>
                  <a:close/>
                </a:path>
              </a:pathLst>
            </a:custGeom>
            <a:solidFill>
              <a:srgbClr val="FFFFFF"/>
            </a:solidFill>
            <a:ln w="2286" cap="flat">
              <a:noFill/>
              <a:prstDash val="solid"/>
              <a:miter/>
            </a:ln>
          </p:spPr>
          <p:txBody>
            <a:bodyPr rtlCol="0" anchor="ctr"/>
            <a:lstStyle/>
            <a:p>
              <a:endParaRPr lang="en-US"/>
            </a:p>
          </p:txBody>
        </p:sp>
        <p:sp>
          <p:nvSpPr>
            <p:cNvPr id="30" name="Freeform 334">
              <a:extLst>
                <a:ext uri="{FF2B5EF4-FFF2-40B4-BE49-F238E27FC236}">
                  <a16:creationId xmlns:a16="http://schemas.microsoft.com/office/drawing/2014/main" id="{20FFA67C-F39F-C2B0-E49B-A10448724DCA}"/>
                </a:ext>
              </a:extLst>
            </p:cNvPr>
            <p:cNvSpPr/>
            <p:nvPr/>
          </p:nvSpPr>
          <p:spPr>
            <a:xfrm>
              <a:off x="5068900" y="3549700"/>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229"/>
                    <a:pt x="0" y="0"/>
                  </a:cubicBezTo>
                  <a:cubicBezTo>
                    <a:pt x="229" y="229"/>
                    <a:pt x="457" y="457"/>
                    <a:pt x="686" y="457"/>
                  </a:cubicBezTo>
                  <a:close/>
                </a:path>
              </a:pathLst>
            </a:custGeom>
            <a:solidFill>
              <a:srgbClr val="FFFFFF"/>
            </a:solidFill>
            <a:ln w="2286" cap="flat">
              <a:noFill/>
              <a:prstDash val="solid"/>
              <a:miter/>
            </a:ln>
          </p:spPr>
          <p:txBody>
            <a:bodyPr rtlCol="0" anchor="ctr"/>
            <a:lstStyle/>
            <a:p>
              <a:endParaRPr lang="en-US"/>
            </a:p>
          </p:txBody>
        </p:sp>
        <p:sp>
          <p:nvSpPr>
            <p:cNvPr id="31" name="Freeform 335">
              <a:extLst>
                <a:ext uri="{FF2B5EF4-FFF2-40B4-BE49-F238E27FC236}">
                  <a16:creationId xmlns:a16="http://schemas.microsoft.com/office/drawing/2014/main" id="{8C9440C4-4CF3-D299-C1A8-A9D69663D8D2}"/>
                </a:ext>
              </a:extLst>
            </p:cNvPr>
            <p:cNvSpPr/>
            <p:nvPr/>
          </p:nvSpPr>
          <p:spPr>
            <a:xfrm>
              <a:off x="5501555" y="3890086"/>
              <a:ext cx="2370" cy="40919"/>
            </a:xfrm>
            <a:custGeom>
              <a:avLst/>
              <a:gdLst>
                <a:gd name="connsiteX0" fmla="*/ 999 w 2370"/>
                <a:gd name="connsiteY0" fmla="*/ 40919 h 40919"/>
                <a:gd name="connsiteX1" fmla="*/ 2370 w 2370"/>
                <a:gd name="connsiteY1" fmla="*/ 0 h 40919"/>
                <a:gd name="connsiteX2" fmla="*/ 999 w 2370"/>
                <a:gd name="connsiteY2" fmla="*/ 40919 h 40919"/>
              </a:gdLst>
              <a:ahLst/>
              <a:cxnLst>
                <a:cxn ang="0">
                  <a:pos x="connsiteX0" y="connsiteY0"/>
                </a:cxn>
                <a:cxn ang="0">
                  <a:pos x="connsiteX1" y="connsiteY1"/>
                </a:cxn>
                <a:cxn ang="0">
                  <a:pos x="connsiteX2" y="connsiteY2"/>
                </a:cxn>
              </a:cxnLst>
              <a:rect l="l" t="t" r="r" b="b"/>
              <a:pathLst>
                <a:path w="2370" h="40919">
                  <a:moveTo>
                    <a:pt x="999" y="40919"/>
                  </a:moveTo>
                  <a:cubicBezTo>
                    <a:pt x="-373" y="26746"/>
                    <a:pt x="-144" y="13030"/>
                    <a:pt x="2370" y="0"/>
                  </a:cubicBezTo>
                  <a:cubicBezTo>
                    <a:pt x="-373" y="13030"/>
                    <a:pt x="-602" y="26746"/>
                    <a:pt x="999" y="40919"/>
                  </a:cubicBezTo>
                  <a:close/>
                </a:path>
              </a:pathLst>
            </a:custGeom>
            <a:solidFill>
              <a:srgbClr val="FFFFFF"/>
            </a:solidFill>
            <a:ln w="2286" cap="flat">
              <a:noFill/>
              <a:prstDash val="solid"/>
              <a:miter/>
            </a:ln>
          </p:spPr>
          <p:txBody>
            <a:bodyPr rtlCol="0" anchor="ctr"/>
            <a:lstStyle/>
            <a:p>
              <a:endParaRPr lang="en-US"/>
            </a:p>
          </p:txBody>
        </p:sp>
        <p:sp>
          <p:nvSpPr>
            <p:cNvPr id="32" name="Freeform 336">
              <a:extLst>
                <a:ext uri="{FF2B5EF4-FFF2-40B4-BE49-F238E27FC236}">
                  <a16:creationId xmlns:a16="http://schemas.microsoft.com/office/drawing/2014/main" id="{E35EF5AE-3AF3-275A-1674-1B347A7F910C}"/>
                </a:ext>
              </a:extLst>
            </p:cNvPr>
            <p:cNvSpPr/>
            <p:nvPr/>
          </p:nvSpPr>
          <p:spPr>
            <a:xfrm>
              <a:off x="5502554" y="3931005"/>
              <a:ext cx="4343" cy="26517"/>
            </a:xfrm>
            <a:custGeom>
              <a:avLst/>
              <a:gdLst>
                <a:gd name="connsiteX0" fmla="*/ 4343 w 4343"/>
                <a:gd name="connsiteY0" fmla="*/ 26518 h 26517"/>
                <a:gd name="connsiteX1" fmla="*/ 3429 w 4343"/>
                <a:gd name="connsiteY1" fmla="*/ 21488 h 26517"/>
                <a:gd name="connsiteX2" fmla="*/ 0 w 4343"/>
                <a:gd name="connsiteY2" fmla="*/ 0 h 26517"/>
                <a:gd name="connsiteX3" fmla="*/ 3429 w 4343"/>
                <a:gd name="connsiteY3" fmla="*/ 21488 h 26517"/>
                <a:gd name="connsiteX4" fmla="*/ 4343 w 4343"/>
                <a:gd name="connsiteY4" fmla="*/ 26518 h 26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 h="26517">
                  <a:moveTo>
                    <a:pt x="4343" y="26518"/>
                  </a:moveTo>
                  <a:cubicBezTo>
                    <a:pt x="4115" y="24917"/>
                    <a:pt x="3658" y="23089"/>
                    <a:pt x="3429" y="21488"/>
                  </a:cubicBezTo>
                  <a:cubicBezTo>
                    <a:pt x="1829" y="14173"/>
                    <a:pt x="686" y="6858"/>
                    <a:pt x="0" y="0"/>
                  </a:cubicBezTo>
                  <a:cubicBezTo>
                    <a:pt x="686" y="7087"/>
                    <a:pt x="1829" y="14173"/>
                    <a:pt x="3429" y="21488"/>
                  </a:cubicBezTo>
                  <a:cubicBezTo>
                    <a:pt x="3658" y="23317"/>
                    <a:pt x="4115" y="24917"/>
                    <a:pt x="4343" y="26518"/>
                  </a:cubicBezTo>
                  <a:close/>
                </a:path>
              </a:pathLst>
            </a:custGeom>
            <a:solidFill>
              <a:srgbClr val="FFFFFF"/>
            </a:solidFill>
            <a:ln w="2286" cap="flat">
              <a:noFill/>
              <a:prstDash val="solid"/>
              <a:miter/>
            </a:ln>
          </p:spPr>
          <p:txBody>
            <a:bodyPr rtlCol="0" anchor="ctr"/>
            <a:lstStyle/>
            <a:p>
              <a:endParaRPr lang="en-US"/>
            </a:p>
          </p:txBody>
        </p:sp>
        <p:sp>
          <p:nvSpPr>
            <p:cNvPr id="33" name="Freeform 337">
              <a:extLst>
                <a:ext uri="{FF2B5EF4-FFF2-40B4-BE49-F238E27FC236}">
                  <a16:creationId xmlns:a16="http://schemas.microsoft.com/office/drawing/2014/main" id="{85C522FF-082F-DA48-8A9E-10C49958395F}"/>
                </a:ext>
              </a:extLst>
            </p:cNvPr>
            <p:cNvSpPr/>
            <p:nvPr/>
          </p:nvSpPr>
          <p:spPr>
            <a:xfrm>
              <a:off x="5020646" y="3153599"/>
              <a:ext cx="638006" cy="872960"/>
            </a:xfrm>
            <a:custGeom>
              <a:avLst/>
              <a:gdLst>
                <a:gd name="connsiteX0" fmla="*/ 247364 w 638006"/>
                <a:gd name="connsiteY0" fmla="*/ 871132 h 872960"/>
                <a:gd name="connsiteX1" fmla="*/ 363950 w 638006"/>
                <a:gd name="connsiteY1" fmla="*/ 837756 h 872960"/>
                <a:gd name="connsiteX2" fmla="*/ 418814 w 638006"/>
                <a:gd name="connsiteY2" fmla="*/ 784035 h 872960"/>
                <a:gd name="connsiteX3" fmla="*/ 446017 w 638006"/>
                <a:gd name="connsiteY3" fmla="*/ 723913 h 872960"/>
                <a:gd name="connsiteX4" fmla="*/ 472306 w 638006"/>
                <a:gd name="connsiteY4" fmla="*/ 631102 h 872960"/>
                <a:gd name="connsiteX5" fmla="*/ 488308 w 638006"/>
                <a:gd name="connsiteY5" fmla="*/ 604584 h 872960"/>
                <a:gd name="connsiteX6" fmla="*/ 626840 w 638006"/>
                <a:gd name="connsiteY6" fmla="*/ 374384 h 872960"/>
                <a:gd name="connsiteX7" fmla="*/ 585921 w 638006"/>
                <a:gd name="connsiteY7" fmla="*/ 115380 h 872960"/>
                <a:gd name="connsiteX8" fmla="*/ 497452 w 638006"/>
                <a:gd name="connsiteY8" fmla="*/ 20054 h 872960"/>
                <a:gd name="connsiteX9" fmla="*/ 511626 w 638006"/>
                <a:gd name="connsiteY9" fmla="*/ 25312 h 872960"/>
                <a:gd name="connsiteX10" fmla="*/ 423615 w 638006"/>
                <a:gd name="connsiteY10" fmla="*/ 4738 h 872960"/>
                <a:gd name="connsiteX11" fmla="*/ 141294 w 638006"/>
                <a:gd name="connsiteY11" fmla="*/ 70575 h 872960"/>
                <a:gd name="connsiteX12" fmla="*/ 3219 w 638006"/>
                <a:gd name="connsiteY12" fmla="*/ 297803 h 872960"/>
                <a:gd name="connsiteX13" fmla="*/ 476 w 638006"/>
                <a:gd name="connsiteY13" fmla="*/ 328207 h 872960"/>
                <a:gd name="connsiteX14" fmla="*/ 7105 w 638006"/>
                <a:gd name="connsiteY14" fmla="*/ 332779 h 872960"/>
                <a:gd name="connsiteX15" fmla="*/ 51225 w 638006"/>
                <a:gd name="connsiteY15" fmla="*/ 354267 h 872960"/>
                <a:gd name="connsiteX16" fmla="*/ 82772 w 638006"/>
                <a:gd name="connsiteY16" fmla="*/ 362040 h 872960"/>
                <a:gd name="connsiteX17" fmla="*/ 75914 w 638006"/>
                <a:gd name="connsiteY17" fmla="*/ 361125 h 872960"/>
                <a:gd name="connsiteX18" fmla="*/ 182213 w 638006"/>
                <a:gd name="connsiteY18" fmla="*/ 349467 h 872960"/>
                <a:gd name="connsiteX19" fmla="*/ 221761 w 638006"/>
                <a:gd name="connsiteY19" fmla="*/ 306947 h 872960"/>
                <a:gd name="connsiteX20" fmla="*/ 234791 w 638006"/>
                <a:gd name="connsiteY20" fmla="*/ 277229 h 872960"/>
                <a:gd name="connsiteX21" fmla="*/ 251936 w 638006"/>
                <a:gd name="connsiteY21" fmla="*/ 245454 h 872960"/>
                <a:gd name="connsiteX22" fmla="*/ 263595 w 638006"/>
                <a:gd name="connsiteY22" fmla="*/ 233795 h 872960"/>
                <a:gd name="connsiteX23" fmla="*/ 277082 w 638006"/>
                <a:gd name="connsiteY23" fmla="*/ 225794 h 872960"/>
                <a:gd name="connsiteX24" fmla="*/ 291712 w 638006"/>
                <a:gd name="connsiteY24" fmla="*/ 221679 h 872960"/>
                <a:gd name="connsiteX25" fmla="*/ 307029 w 638006"/>
                <a:gd name="connsiteY25" fmla="*/ 221679 h 872960"/>
                <a:gd name="connsiteX26" fmla="*/ 322802 w 638006"/>
                <a:gd name="connsiteY26" fmla="*/ 226023 h 872960"/>
                <a:gd name="connsiteX27" fmla="*/ 324174 w 638006"/>
                <a:gd name="connsiteY27" fmla="*/ 226708 h 872960"/>
                <a:gd name="connsiteX28" fmla="*/ 324174 w 638006"/>
                <a:gd name="connsiteY28" fmla="*/ 226708 h 872960"/>
                <a:gd name="connsiteX29" fmla="*/ 339947 w 638006"/>
                <a:gd name="connsiteY29" fmla="*/ 222365 h 872960"/>
                <a:gd name="connsiteX30" fmla="*/ 437102 w 638006"/>
                <a:gd name="connsiteY30" fmla="*/ 249797 h 872960"/>
                <a:gd name="connsiteX31" fmla="*/ 461791 w 638006"/>
                <a:gd name="connsiteY31" fmla="*/ 359296 h 872960"/>
                <a:gd name="connsiteX32" fmla="*/ 412413 w 638006"/>
                <a:gd name="connsiteY32" fmla="*/ 445250 h 872960"/>
                <a:gd name="connsiteX33" fmla="*/ 274110 w 638006"/>
                <a:gd name="connsiteY33" fmla="*/ 586068 h 872960"/>
                <a:gd name="connsiteX34" fmla="*/ 236391 w 638006"/>
                <a:gd name="connsiteY34" fmla="*/ 634759 h 872960"/>
                <a:gd name="connsiteX35" fmla="*/ 194329 w 638006"/>
                <a:gd name="connsiteY35" fmla="*/ 844157 h 872960"/>
                <a:gd name="connsiteX36" fmla="*/ 208502 w 638006"/>
                <a:gd name="connsiteY36" fmla="*/ 872961 h 872960"/>
                <a:gd name="connsiteX37" fmla="*/ 203473 w 638006"/>
                <a:gd name="connsiteY37" fmla="*/ 870446 h 872960"/>
                <a:gd name="connsiteX38" fmla="*/ 247364 w 638006"/>
                <a:gd name="connsiteY38" fmla="*/ 871132 h 872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38006" h="872960">
                  <a:moveTo>
                    <a:pt x="247364" y="871132"/>
                  </a:moveTo>
                  <a:cubicBezTo>
                    <a:pt x="287598" y="867017"/>
                    <a:pt x="329203" y="860159"/>
                    <a:pt x="363950" y="837756"/>
                  </a:cubicBezTo>
                  <a:cubicBezTo>
                    <a:pt x="386581" y="823126"/>
                    <a:pt x="403498" y="805981"/>
                    <a:pt x="418814" y="784035"/>
                  </a:cubicBezTo>
                  <a:cubicBezTo>
                    <a:pt x="431158" y="766204"/>
                    <a:pt x="438931" y="744259"/>
                    <a:pt x="446017" y="723913"/>
                  </a:cubicBezTo>
                  <a:cubicBezTo>
                    <a:pt x="456533" y="693510"/>
                    <a:pt x="461562" y="661506"/>
                    <a:pt x="472306" y="631102"/>
                  </a:cubicBezTo>
                  <a:cubicBezTo>
                    <a:pt x="476878" y="621958"/>
                    <a:pt x="482136" y="613042"/>
                    <a:pt x="488308" y="604584"/>
                  </a:cubicBezTo>
                  <a:cubicBezTo>
                    <a:pt x="543858" y="534175"/>
                    <a:pt x="603066" y="462624"/>
                    <a:pt x="626840" y="374384"/>
                  </a:cubicBezTo>
                  <a:cubicBezTo>
                    <a:pt x="650386" y="286830"/>
                    <a:pt x="636670" y="191047"/>
                    <a:pt x="585921" y="115380"/>
                  </a:cubicBezTo>
                  <a:cubicBezTo>
                    <a:pt x="561003" y="78118"/>
                    <a:pt x="531285" y="47715"/>
                    <a:pt x="497452" y="20054"/>
                  </a:cubicBezTo>
                  <a:cubicBezTo>
                    <a:pt x="502253" y="21654"/>
                    <a:pt x="507054" y="23254"/>
                    <a:pt x="511626" y="25312"/>
                  </a:cubicBezTo>
                  <a:cubicBezTo>
                    <a:pt x="483508" y="13882"/>
                    <a:pt x="453561" y="8853"/>
                    <a:pt x="423615" y="4738"/>
                  </a:cubicBezTo>
                  <a:cubicBezTo>
                    <a:pt x="321202" y="-9893"/>
                    <a:pt x="225647" y="8624"/>
                    <a:pt x="141294" y="70575"/>
                  </a:cubicBezTo>
                  <a:cubicBezTo>
                    <a:pt x="64484" y="127039"/>
                    <a:pt x="28822" y="210478"/>
                    <a:pt x="3219" y="297803"/>
                  </a:cubicBezTo>
                  <a:cubicBezTo>
                    <a:pt x="247" y="308319"/>
                    <a:pt x="-667" y="318377"/>
                    <a:pt x="476" y="328207"/>
                  </a:cubicBezTo>
                  <a:cubicBezTo>
                    <a:pt x="2762" y="329807"/>
                    <a:pt x="5048" y="331407"/>
                    <a:pt x="7105" y="332779"/>
                  </a:cubicBezTo>
                  <a:cubicBezTo>
                    <a:pt x="20821" y="341923"/>
                    <a:pt x="35909" y="348095"/>
                    <a:pt x="51225" y="354267"/>
                  </a:cubicBezTo>
                  <a:cubicBezTo>
                    <a:pt x="61741" y="358382"/>
                    <a:pt x="72028" y="360439"/>
                    <a:pt x="82772" y="362040"/>
                  </a:cubicBezTo>
                  <a:lnTo>
                    <a:pt x="75914" y="361125"/>
                  </a:lnTo>
                  <a:cubicBezTo>
                    <a:pt x="112033" y="367526"/>
                    <a:pt x="149980" y="370726"/>
                    <a:pt x="182213" y="349467"/>
                  </a:cubicBezTo>
                  <a:cubicBezTo>
                    <a:pt x="198672" y="338722"/>
                    <a:pt x="212617" y="324549"/>
                    <a:pt x="221761" y="306947"/>
                  </a:cubicBezTo>
                  <a:cubicBezTo>
                    <a:pt x="226790" y="297346"/>
                    <a:pt x="230676" y="287287"/>
                    <a:pt x="234791" y="277229"/>
                  </a:cubicBezTo>
                  <a:cubicBezTo>
                    <a:pt x="239820" y="266256"/>
                    <a:pt x="245307" y="255512"/>
                    <a:pt x="251936" y="245454"/>
                  </a:cubicBezTo>
                  <a:cubicBezTo>
                    <a:pt x="255594" y="241339"/>
                    <a:pt x="259480" y="237453"/>
                    <a:pt x="263595" y="233795"/>
                  </a:cubicBezTo>
                  <a:cubicBezTo>
                    <a:pt x="267938" y="230823"/>
                    <a:pt x="272510" y="228309"/>
                    <a:pt x="277082" y="225794"/>
                  </a:cubicBezTo>
                  <a:cubicBezTo>
                    <a:pt x="281883" y="224194"/>
                    <a:pt x="286912" y="222822"/>
                    <a:pt x="291712" y="221679"/>
                  </a:cubicBezTo>
                  <a:cubicBezTo>
                    <a:pt x="296742" y="221451"/>
                    <a:pt x="301999" y="221451"/>
                    <a:pt x="307029" y="221679"/>
                  </a:cubicBezTo>
                  <a:cubicBezTo>
                    <a:pt x="312286" y="222822"/>
                    <a:pt x="317773" y="224422"/>
                    <a:pt x="322802" y="226023"/>
                  </a:cubicBezTo>
                  <a:cubicBezTo>
                    <a:pt x="323259" y="226251"/>
                    <a:pt x="323716" y="226480"/>
                    <a:pt x="324174" y="226708"/>
                  </a:cubicBezTo>
                  <a:cubicBezTo>
                    <a:pt x="324174" y="226708"/>
                    <a:pt x="324174" y="226708"/>
                    <a:pt x="324174" y="226708"/>
                  </a:cubicBezTo>
                  <a:cubicBezTo>
                    <a:pt x="329203" y="225108"/>
                    <a:pt x="334461" y="223508"/>
                    <a:pt x="339947" y="222365"/>
                  </a:cubicBezTo>
                  <a:cubicBezTo>
                    <a:pt x="376980" y="215507"/>
                    <a:pt x="412185" y="226480"/>
                    <a:pt x="437102" y="249797"/>
                  </a:cubicBezTo>
                  <a:cubicBezTo>
                    <a:pt x="467963" y="278601"/>
                    <a:pt x="472992" y="319063"/>
                    <a:pt x="461791" y="359296"/>
                  </a:cubicBezTo>
                  <a:cubicBezTo>
                    <a:pt x="452647" y="391758"/>
                    <a:pt x="434130" y="419190"/>
                    <a:pt x="412413" y="445250"/>
                  </a:cubicBezTo>
                  <a:cubicBezTo>
                    <a:pt x="369894" y="495999"/>
                    <a:pt x="321659" y="540576"/>
                    <a:pt x="274110" y="586068"/>
                  </a:cubicBezTo>
                  <a:cubicBezTo>
                    <a:pt x="259023" y="600469"/>
                    <a:pt x="245535" y="616243"/>
                    <a:pt x="236391" y="634759"/>
                  </a:cubicBezTo>
                  <a:cubicBezTo>
                    <a:pt x="204159" y="700596"/>
                    <a:pt x="197072" y="772148"/>
                    <a:pt x="194329" y="844157"/>
                  </a:cubicBezTo>
                  <a:cubicBezTo>
                    <a:pt x="193643" y="861759"/>
                    <a:pt x="196386" y="867931"/>
                    <a:pt x="208502" y="872961"/>
                  </a:cubicBezTo>
                  <a:cubicBezTo>
                    <a:pt x="206673" y="872275"/>
                    <a:pt x="205073" y="871360"/>
                    <a:pt x="203473" y="870446"/>
                  </a:cubicBezTo>
                  <a:cubicBezTo>
                    <a:pt x="218332" y="872503"/>
                    <a:pt x="232734" y="872503"/>
                    <a:pt x="247364" y="871132"/>
                  </a:cubicBezTo>
                  <a:close/>
                </a:path>
              </a:pathLst>
            </a:custGeom>
            <a:solidFill>
              <a:srgbClr val="FCB913"/>
            </a:solidFill>
            <a:ln w="2286" cap="flat">
              <a:noFill/>
              <a:prstDash val="solid"/>
              <a:miter/>
            </a:ln>
          </p:spPr>
          <p:txBody>
            <a:bodyPr rtlCol="0" anchor="ctr"/>
            <a:lstStyle/>
            <a:p>
              <a:endParaRPr lang="en-US"/>
            </a:p>
          </p:txBody>
        </p:sp>
        <p:sp>
          <p:nvSpPr>
            <p:cNvPr id="34" name="Freeform 338">
              <a:extLst>
                <a:ext uri="{FF2B5EF4-FFF2-40B4-BE49-F238E27FC236}">
                  <a16:creationId xmlns:a16="http://schemas.microsoft.com/office/drawing/2014/main" id="{1215E87A-6410-3598-F3DE-93418609D800}"/>
                </a:ext>
              </a:extLst>
            </p:cNvPr>
            <p:cNvSpPr/>
            <p:nvPr/>
          </p:nvSpPr>
          <p:spPr>
            <a:xfrm>
              <a:off x="5534101" y="3179597"/>
              <a:ext cx="3657" cy="1600"/>
            </a:xfrm>
            <a:custGeom>
              <a:avLst/>
              <a:gdLst>
                <a:gd name="connsiteX0" fmla="*/ 0 w 3657"/>
                <a:gd name="connsiteY0" fmla="*/ 0 h 1600"/>
                <a:gd name="connsiteX1" fmla="*/ 3658 w 3657"/>
                <a:gd name="connsiteY1" fmla="*/ 1600 h 1600"/>
                <a:gd name="connsiteX2" fmla="*/ 0 w 3657"/>
                <a:gd name="connsiteY2" fmla="*/ 0 h 1600"/>
              </a:gdLst>
              <a:ahLst/>
              <a:cxnLst>
                <a:cxn ang="0">
                  <a:pos x="connsiteX0" y="connsiteY0"/>
                </a:cxn>
                <a:cxn ang="0">
                  <a:pos x="connsiteX1" y="connsiteY1"/>
                </a:cxn>
                <a:cxn ang="0">
                  <a:pos x="connsiteX2" y="connsiteY2"/>
                </a:cxn>
              </a:cxnLst>
              <a:rect l="l" t="t" r="r" b="b"/>
              <a:pathLst>
                <a:path w="3657" h="1600">
                  <a:moveTo>
                    <a:pt x="0" y="0"/>
                  </a:moveTo>
                  <a:cubicBezTo>
                    <a:pt x="1143" y="457"/>
                    <a:pt x="2515" y="914"/>
                    <a:pt x="3658" y="1600"/>
                  </a:cubicBezTo>
                  <a:cubicBezTo>
                    <a:pt x="2515" y="1143"/>
                    <a:pt x="1143" y="457"/>
                    <a:pt x="0" y="0"/>
                  </a:cubicBezTo>
                  <a:close/>
                </a:path>
              </a:pathLst>
            </a:custGeom>
            <a:solidFill>
              <a:srgbClr val="FFFFFF"/>
            </a:solidFill>
            <a:ln w="2286" cap="flat">
              <a:noFill/>
              <a:prstDash val="solid"/>
              <a:miter/>
            </a:ln>
          </p:spPr>
          <p:txBody>
            <a:bodyPr rtlCol="0" anchor="ctr"/>
            <a:lstStyle/>
            <a:p>
              <a:endParaRPr lang="en-US"/>
            </a:p>
          </p:txBody>
        </p:sp>
        <p:sp>
          <p:nvSpPr>
            <p:cNvPr id="35" name="Freeform 339">
              <a:extLst>
                <a:ext uri="{FF2B5EF4-FFF2-40B4-BE49-F238E27FC236}">
                  <a16:creationId xmlns:a16="http://schemas.microsoft.com/office/drawing/2014/main" id="{E35BA5DC-4D06-A741-93CE-0805F14B2844}"/>
                </a:ext>
              </a:extLst>
            </p:cNvPr>
            <p:cNvSpPr/>
            <p:nvPr/>
          </p:nvSpPr>
          <p:spPr>
            <a:xfrm>
              <a:off x="5021351" y="3481578"/>
              <a:ext cx="228" cy="1600"/>
            </a:xfrm>
            <a:custGeom>
              <a:avLst/>
              <a:gdLst>
                <a:gd name="connsiteX0" fmla="*/ 229 w 228"/>
                <a:gd name="connsiteY0" fmla="*/ 1600 h 1600"/>
                <a:gd name="connsiteX1" fmla="*/ 0 w 228"/>
                <a:gd name="connsiteY1" fmla="*/ 0 h 1600"/>
                <a:gd name="connsiteX2" fmla="*/ 229 w 228"/>
                <a:gd name="connsiteY2" fmla="*/ 1600 h 1600"/>
              </a:gdLst>
              <a:ahLst/>
              <a:cxnLst>
                <a:cxn ang="0">
                  <a:pos x="connsiteX0" y="connsiteY0"/>
                </a:cxn>
                <a:cxn ang="0">
                  <a:pos x="connsiteX1" y="connsiteY1"/>
                </a:cxn>
                <a:cxn ang="0">
                  <a:pos x="connsiteX2" y="connsiteY2"/>
                </a:cxn>
              </a:cxnLst>
              <a:rect l="l" t="t" r="r" b="b"/>
              <a:pathLst>
                <a:path w="228" h="1600">
                  <a:moveTo>
                    <a:pt x="229" y="1600"/>
                  </a:moveTo>
                  <a:cubicBezTo>
                    <a:pt x="229" y="1143"/>
                    <a:pt x="0" y="686"/>
                    <a:pt x="0" y="0"/>
                  </a:cubicBezTo>
                  <a:cubicBezTo>
                    <a:pt x="0" y="686"/>
                    <a:pt x="0" y="1143"/>
                    <a:pt x="229" y="1600"/>
                  </a:cubicBezTo>
                  <a:close/>
                </a:path>
              </a:pathLst>
            </a:custGeom>
            <a:solidFill>
              <a:srgbClr val="FFFFFF"/>
            </a:solidFill>
            <a:ln w="2286" cap="flat">
              <a:noFill/>
              <a:prstDash val="solid"/>
              <a:miter/>
            </a:ln>
          </p:spPr>
          <p:txBody>
            <a:bodyPr rtlCol="0" anchor="ctr"/>
            <a:lstStyle/>
            <a:p>
              <a:endParaRPr lang="en-US"/>
            </a:p>
          </p:txBody>
        </p:sp>
        <p:sp>
          <p:nvSpPr>
            <p:cNvPr id="36" name="Freeform 340">
              <a:extLst>
                <a:ext uri="{FF2B5EF4-FFF2-40B4-BE49-F238E27FC236}">
                  <a16:creationId xmlns:a16="http://schemas.microsoft.com/office/drawing/2014/main" id="{5B09759A-8466-78CD-D798-0CE77534853C}"/>
                </a:ext>
              </a:extLst>
            </p:cNvPr>
            <p:cNvSpPr/>
            <p:nvPr/>
          </p:nvSpPr>
          <p:spPr>
            <a:xfrm>
              <a:off x="5596966" y="3218230"/>
              <a:ext cx="14401" cy="12115"/>
            </a:xfrm>
            <a:custGeom>
              <a:avLst/>
              <a:gdLst>
                <a:gd name="connsiteX0" fmla="*/ 0 w 14401"/>
                <a:gd name="connsiteY0" fmla="*/ 0 h 12115"/>
                <a:gd name="connsiteX1" fmla="*/ 14402 w 14401"/>
                <a:gd name="connsiteY1" fmla="*/ 12116 h 12115"/>
                <a:gd name="connsiteX2" fmla="*/ 0 w 14401"/>
                <a:gd name="connsiteY2" fmla="*/ 0 h 12115"/>
              </a:gdLst>
              <a:ahLst/>
              <a:cxnLst>
                <a:cxn ang="0">
                  <a:pos x="connsiteX0" y="connsiteY0"/>
                </a:cxn>
                <a:cxn ang="0">
                  <a:pos x="connsiteX1" y="connsiteY1"/>
                </a:cxn>
                <a:cxn ang="0">
                  <a:pos x="connsiteX2" y="connsiteY2"/>
                </a:cxn>
              </a:cxnLst>
              <a:rect l="l" t="t" r="r" b="b"/>
              <a:pathLst>
                <a:path w="14401" h="12115">
                  <a:moveTo>
                    <a:pt x="0" y="0"/>
                  </a:moveTo>
                  <a:cubicBezTo>
                    <a:pt x="5029" y="3886"/>
                    <a:pt x="9601" y="8001"/>
                    <a:pt x="14402" y="12116"/>
                  </a:cubicBezTo>
                  <a:cubicBezTo>
                    <a:pt x="9830" y="8001"/>
                    <a:pt x="5029" y="3886"/>
                    <a:pt x="0" y="0"/>
                  </a:cubicBezTo>
                  <a:close/>
                </a:path>
              </a:pathLst>
            </a:custGeom>
            <a:solidFill>
              <a:srgbClr val="FFFFFF"/>
            </a:solidFill>
            <a:ln w="2286" cap="flat">
              <a:noFill/>
              <a:prstDash val="solid"/>
              <a:miter/>
            </a:ln>
          </p:spPr>
          <p:txBody>
            <a:bodyPr rtlCol="0" anchor="ctr"/>
            <a:lstStyle/>
            <a:p>
              <a:endParaRPr lang="en-US"/>
            </a:p>
          </p:txBody>
        </p:sp>
        <p:sp>
          <p:nvSpPr>
            <p:cNvPr id="37" name="Freeform 341">
              <a:extLst>
                <a:ext uri="{FF2B5EF4-FFF2-40B4-BE49-F238E27FC236}">
                  <a16:creationId xmlns:a16="http://schemas.microsoft.com/office/drawing/2014/main" id="{0F30A0EB-B5F9-517A-C486-C14E165095CB}"/>
                </a:ext>
              </a:extLst>
            </p:cNvPr>
            <p:cNvSpPr/>
            <p:nvPr/>
          </p:nvSpPr>
          <p:spPr>
            <a:xfrm>
              <a:off x="5022494" y="3489350"/>
              <a:ext cx="457" cy="1600"/>
            </a:xfrm>
            <a:custGeom>
              <a:avLst/>
              <a:gdLst>
                <a:gd name="connsiteX0" fmla="*/ 457 w 457"/>
                <a:gd name="connsiteY0" fmla="*/ 1600 h 1600"/>
                <a:gd name="connsiteX1" fmla="*/ 0 w 457"/>
                <a:gd name="connsiteY1" fmla="*/ 0 h 1600"/>
                <a:gd name="connsiteX2" fmla="*/ 457 w 457"/>
                <a:gd name="connsiteY2" fmla="*/ 1600 h 1600"/>
              </a:gdLst>
              <a:ahLst/>
              <a:cxnLst>
                <a:cxn ang="0">
                  <a:pos x="connsiteX0" y="connsiteY0"/>
                </a:cxn>
                <a:cxn ang="0">
                  <a:pos x="connsiteX1" y="connsiteY1"/>
                </a:cxn>
                <a:cxn ang="0">
                  <a:pos x="connsiteX2" y="connsiteY2"/>
                </a:cxn>
              </a:cxnLst>
              <a:rect l="l" t="t" r="r" b="b"/>
              <a:pathLst>
                <a:path w="457" h="1600">
                  <a:moveTo>
                    <a:pt x="457" y="1600"/>
                  </a:moveTo>
                  <a:cubicBezTo>
                    <a:pt x="229" y="1143"/>
                    <a:pt x="229" y="457"/>
                    <a:pt x="0" y="0"/>
                  </a:cubicBezTo>
                  <a:cubicBezTo>
                    <a:pt x="229" y="457"/>
                    <a:pt x="229" y="914"/>
                    <a:pt x="457" y="1600"/>
                  </a:cubicBezTo>
                  <a:close/>
                </a:path>
              </a:pathLst>
            </a:custGeom>
            <a:solidFill>
              <a:srgbClr val="FFFFFF"/>
            </a:solidFill>
            <a:ln w="2286" cap="flat">
              <a:noFill/>
              <a:prstDash val="solid"/>
              <a:miter/>
            </a:ln>
          </p:spPr>
          <p:txBody>
            <a:bodyPr rtlCol="0" anchor="ctr"/>
            <a:lstStyle/>
            <a:p>
              <a:endParaRPr lang="en-US"/>
            </a:p>
          </p:txBody>
        </p:sp>
        <p:sp>
          <p:nvSpPr>
            <p:cNvPr id="38" name="Freeform 342">
              <a:extLst>
                <a:ext uri="{FF2B5EF4-FFF2-40B4-BE49-F238E27FC236}">
                  <a16:creationId xmlns:a16="http://schemas.microsoft.com/office/drawing/2014/main" id="{2567EC26-159D-0603-D82E-6774B893DEC9}"/>
                </a:ext>
              </a:extLst>
            </p:cNvPr>
            <p:cNvSpPr/>
            <p:nvPr/>
          </p:nvSpPr>
          <p:spPr>
            <a:xfrm>
              <a:off x="5021808" y="3485464"/>
              <a:ext cx="228" cy="1828"/>
            </a:xfrm>
            <a:custGeom>
              <a:avLst/>
              <a:gdLst>
                <a:gd name="connsiteX0" fmla="*/ 229 w 228"/>
                <a:gd name="connsiteY0" fmla="*/ 1829 h 1828"/>
                <a:gd name="connsiteX1" fmla="*/ 0 w 228"/>
                <a:gd name="connsiteY1" fmla="*/ 0 h 1828"/>
                <a:gd name="connsiteX2" fmla="*/ 229 w 228"/>
                <a:gd name="connsiteY2" fmla="*/ 1829 h 1828"/>
              </a:gdLst>
              <a:ahLst/>
              <a:cxnLst>
                <a:cxn ang="0">
                  <a:pos x="connsiteX0" y="connsiteY0"/>
                </a:cxn>
                <a:cxn ang="0">
                  <a:pos x="connsiteX1" y="connsiteY1"/>
                </a:cxn>
                <a:cxn ang="0">
                  <a:pos x="connsiteX2" y="connsiteY2"/>
                </a:cxn>
              </a:cxnLst>
              <a:rect l="l" t="t" r="r" b="b"/>
              <a:pathLst>
                <a:path w="228" h="1828">
                  <a:moveTo>
                    <a:pt x="229" y="1829"/>
                  </a:moveTo>
                  <a:cubicBezTo>
                    <a:pt x="229" y="1143"/>
                    <a:pt x="0" y="686"/>
                    <a:pt x="0" y="0"/>
                  </a:cubicBezTo>
                  <a:cubicBezTo>
                    <a:pt x="0" y="686"/>
                    <a:pt x="229" y="1143"/>
                    <a:pt x="229" y="1829"/>
                  </a:cubicBezTo>
                  <a:close/>
                </a:path>
              </a:pathLst>
            </a:custGeom>
            <a:solidFill>
              <a:srgbClr val="FFFFFF"/>
            </a:solidFill>
            <a:ln w="2286" cap="flat">
              <a:noFill/>
              <a:prstDash val="solid"/>
              <a:miter/>
            </a:ln>
          </p:spPr>
          <p:txBody>
            <a:bodyPr rtlCol="0" anchor="ctr"/>
            <a:lstStyle/>
            <a:p>
              <a:endParaRPr lang="en-US"/>
            </a:p>
          </p:txBody>
        </p:sp>
        <p:sp>
          <p:nvSpPr>
            <p:cNvPr id="39" name="Freeform 343">
              <a:extLst>
                <a:ext uri="{FF2B5EF4-FFF2-40B4-BE49-F238E27FC236}">
                  <a16:creationId xmlns:a16="http://schemas.microsoft.com/office/drawing/2014/main" id="{542A7B72-B1E6-B1F1-9D34-EAD9074B1E11}"/>
                </a:ext>
              </a:extLst>
            </p:cNvPr>
            <p:cNvSpPr/>
            <p:nvPr/>
          </p:nvSpPr>
          <p:spPr>
            <a:xfrm>
              <a:off x="5549188" y="3186684"/>
              <a:ext cx="1828" cy="914"/>
            </a:xfrm>
            <a:custGeom>
              <a:avLst/>
              <a:gdLst>
                <a:gd name="connsiteX0" fmla="*/ 0 w 1828"/>
                <a:gd name="connsiteY0" fmla="*/ 0 h 914"/>
                <a:gd name="connsiteX1" fmla="*/ 1829 w 1828"/>
                <a:gd name="connsiteY1" fmla="*/ 914 h 914"/>
                <a:gd name="connsiteX2" fmla="*/ 0 w 1828"/>
                <a:gd name="connsiteY2" fmla="*/ 0 h 914"/>
              </a:gdLst>
              <a:ahLst/>
              <a:cxnLst>
                <a:cxn ang="0">
                  <a:pos x="connsiteX0" y="connsiteY0"/>
                </a:cxn>
                <a:cxn ang="0">
                  <a:pos x="connsiteX1" y="connsiteY1"/>
                </a:cxn>
                <a:cxn ang="0">
                  <a:pos x="connsiteX2" y="connsiteY2"/>
                </a:cxn>
              </a:cxnLst>
              <a:rect l="l" t="t" r="r" b="b"/>
              <a:pathLst>
                <a:path w="1828" h="914">
                  <a:moveTo>
                    <a:pt x="0" y="0"/>
                  </a:moveTo>
                  <a:cubicBezTo>
                    <a:pt x="686" y="229"/>
                    <a:pt x="1372" y="686"/>
                    <a:pt x="1829" y="914"/>
                  </a:cubicBezTo>
                  <a:cubicBezTo>
                    <a:pt x="1372" y="686"/>
                    <a:pt x="686" y="229"/>
                    <a:pt x="0" y="0"/>
                  </a:cubicBezTo>
                  <a:close/>
                </a:path>
              </a:pathLst>
            </a:custGeom>
            <a:solidFill>
              <a:srgbClr val="FFFFFF"/>
            </a:solidFill>
            <a:ln w="2286" cap="flat">
              <a:noFill/>
              <a:prstDash val="solid"/>
              <a:miter/>
            </a:ln>
          </p:spPr>
          <p:txBody>
            <a:bodyPr rtlCol="0" anchor="ctr"/>
            <a:lstStyle/>
            <a:p>
              <a:endParaRPr lang="en-US"/>
            </a:p>
          </p:txBody>
        </p:sp>
        <p:sp>
          <p:nvSpPr>
            <p:cNvPr id="40" name="Freeform 344">
              <a:extLst>
                <a:ext uri="{FF2B5EF4-FFF2-40B4-BE49-F238E27FC236}">
                  <a16:creationId xmlns:a16="http://schemas.microsoft.com/office/drawing/2014/main" id="{9F8E7A20-3CCE-5EC9-DAF0-A3CFC3870202}"/>
                </a:ext>
              </a:extLst>
            </p:cNvPr>
            <p:cNvSpPr/>
            <p:nvPr/>
          </p:nvSpPr>
          <p:spPr>
            <a:xfrm>
              <a:off x="5543016" y="3183483"/>
              <a:ext cx="2286" cy="1143"/>
            </a:xfrm>
            <a:custGeom>
              <a:avLst/>
              <a:gdLst>
                <a:gd name="connsiteX0" fmla="*/ 0 w 2286"/>
                <a:gd name="connsiteY0" fmla="*/ 0 h 1143"/>
                <a:gd name="connsiteX1" fmla="*/ 2286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686" y="457"/>
                    <a:pt x="1372" y="686"/>
                    <a:pt x="2286" y="1143"/>
                  </a:cubicBezTo>
                  <a:cubicBezTo>
                    <a:pt x="1372" y="686"/>
                    <a:pt x="686" y="457"/>
                    <a:pt x="0" y="0"/>
                  </a:cubicBezTo>
                  <a:close/>
                </a:path>
              </a:pathLst>
            </a:custGeom>
            <a:solidFill>
              <a:srgbClr val="FFFFFF"/>
            </a:solidFill>
            <a:ln w="2286" cap="flat">
              <a:noFill/>
              <a:prstDash val="solid"/>
              <a:miter/>
            </a:ln>
          </p:spPr>
          <p:txBody>
            <a:bodyPr rtlCol="0" anchor="ctr"/>
            <a:lstStyle/>
            <a:p>
              <a:endParaRPr lang="en-US"/>
            </a:p>
          </p:txBody>
        </p:sp>
        <p:sp>
          <p:nvSpPr>
            <p:cNvPr id="41" name="Freeform 345">
              <a:extLst>
                <a:ext uri="{FF2B5EF4-FFF2-40B4-BE49-F238E27FC236}">
                  <a16:creationId xmlns:a16="http://schemas.microsoft.com/office/drawing/2014/main" id="{E409A624-0D46-60F4-7A05-58584F01D589}"/>
                </a:ext>
              </a:extLst>
            </p:cNvPr>
            <p:cNvSpPr/>
            <p:nvPr/>
          </p:nvSpPr>
          <p:spPr>
            <a:xfrm>
              <a:off x="5023408" y="3493236"/>
              <a:ext cx="457" cy="1371"/>
            </a:xfrm>
            <a:custGeom>
              <a:avLst/>
              <a:gdLst>
                <a:gd name="connsiteX0" fmla="*/ 457 w 457"/>
                <a:gd name="connsiteY0" fmla="*/ 1372 h 1371"/>
                <a:gd name="connsiteX1" fmla="*/ 0 w 457"/>
                <a:gd name="connsiteY1" fmla="*/ 0 h 1371"/>
                <a:gd name="connsiteX2" fmla="*/ 457 w 457"/>
                <a:gd name="connsiteY2" fmla="*/ 1372 h 1371"/>
              </a:gdLst>
              <a:ahLst/>
              <a:cxnLst>
                <a:cxn ang="0">
                  <a:pos x="connsiteX0" y="connsiteY0"/>
                </a:cxn>
                <a:cxn ang="0">
                  <a:pos x="connsiteX1" y="connsiteY1"/>
                </a:cxn>
                <a:cxn ang="0">
                  <a:pos x="connsiteX2" y="connsiteY2"/>
                </a:cxn>
              </a:cxnLst>
              <a:rect l="l" t="t" r="r" b="b"/>
              <a:pathLst>
                <a:path w="457" h="1371">
                  <a:moveTo>
                    <a:pt x="457" y="1372"/>
                  </a:moveTo>
                  <a:cubicBezTo>
                    <a:pt x="229" y="914"/>
                    <a:pt x="229" y="457"/>
                    <a:pt x="0" y="0"/>
                  </a:cubicBezTo>
                  <a:cubicBezTo>
                    <a:pt x="229" y="229"/>
                    <a:pt x="229" y="914"/>
                    <a:pt x="457" y="1372"/>
                  </a:cubicBezTo>
                  <a:close/>
                </a:path>
              </a:pathLst>
            </a:custGeom>
            <a:solidFill>
              <a:srgbClr val="FFFFFF"/>
            </a:solidFill>
            <a:ln w="2286" cap="flat">
              <a:noFill/>
              <a:prstDash val="solid"/>
              <a:miter/>
            </a:ln>
          </p:spPr>
          <p:txBody>
            <a:bodyPr rtlCol="0" anchor="ctr"/>
            <a:lstStyle/>
            <a:p>
              <a:endParaRPr lang="en-US"/>
            </a:p>
          </p:txBody>
        </p:sp>
        <p:sp>
          <p:nvSpPr>
            <p:cNvPr id="42" name="Freeform 346">
              <a:extLst>
                <a:ext uri="{FF2B5EF4-FFF2-40B4-BE49-F238E27FC236}">
                  <a16:creationId xmlns:a16="http://schemas.microsoft.com/office/drawing/2014/main" id="{9C6B9839-7E1A-73C3-800D-1F4039183552}"/>
                </a:ext>
              </a:extLst>
            </p:cNvPr>
            <p:cNvSpPr/>
            <p:nvPr/>
          </p:nvSpPr>
          <p:spPr>
            <a:xfrm>
              <a:off x="5272582" y="3477463"/>
              <a:ext cx="2286" cy="2286"/>
            </a:xfrm>
            <a:custGeom>
              <a:avLst/>
              <a:gdLst>
                <a:gd name="connsiteX0" fmla="*/ 0 w 2286"/>
                <a:gd name="connsiteY0" fmla="*/ 2286 h 2286"/>
                <a:gd name="connsiteX1" fmla="*/ 0 w 2286"/>
                <a:gd name="connsiteY1" fmla="*/ 0 h 2286"/>
                <a:gd name="connsiteX2" fmla="*/ 0 w 2286"/>
                <a:gd name="connsiteY2" fmla="*/ 2286 h 2286"/>
              </a:gdLst>
              <a:ahLst/>
              <a:cxnLst>
                <a:cxn ang="0">
                  <a:pos x="connsiteX0" y="connsiteY0"/>
                </a:cxn>
                <a:cxn ang="0">
                  <a:pos x="connsiteX1" y="connsiteY1"/>
                </a:cxn>
                <a:cxn ang="0">
                  <a:pos x="connsiteX2" y="connsiteY2"/>
                </a:cxn>
              </a:cxnLst>
              <a:rect l="l" t="t" r="r" b="b"/>
              <a:pathLst>
                <a:path w="2286" h="2286">
                  <a:moveTo>
                    <a:pt x="0" y="2286"/>
                  </a:moveTo>
                  <a:cubicBezTo>
                    <a:pt x="0" y="1600"/>
                    <a:pt x="0" y="686"/>
                    <a:pt x="0" y="0"/>
                  </a:cubicBezTo>
                  <a:cubicBezTo>
                    <a:pt x="0" y="914"/>
                    <a:pt x="0" y="1600"/>
                    <a:pt x="0" y="2286"/>
                  </a:cubicBezTo>
                  <a:close/>
                </a:path>
              </a:pathLst>
            </a:custGeom>
            <a:solidFill>
              <a:srgbClr val="FFFFFF"/>
            </a:solidFill>
            <a:ln w="2286" cap="flat">
              <a:noFill/>
              <a:prstDash val="solid"/>
              <a:miter/>
            </a:ln>
          </p:spPr>
          <p:txBody>
            <a:bodyPr rtlCol="0" anchor="ctr"/>
            <a:lstStyle/>
            <a:p>
              <a:endParaRPr lang="en-US"/>
            </a:p>
          </p:txBody>
        </p:sp>
        <p:sp>
          <p:nvSpPr>
            <p:cNvPr id="43" name="Freeform 347">
              <a:extLst>
                <a:ext uri="{FF2B5EF4-FFF2-40B4-BE49-F238E27FC236}">
                  <a16:creationId xmlns:a16="http://schemas.microsoft.com/office/drawing/2014/main" id="{0FA7121A-84E3-F8B3-35F7-D97AD9FF6629}"/>
                </a:ext>
              </a:extLst>
            </p:cNvPr>
            <p:cNvSpPr/>
            <p:nvPr/>
          </p:nvSpPr>
          <p:spPr>
            <a:xfrm>
              <a:off x="5319903" y="3390823"/>
              <a:ext cx="2971" cy="1600"/>
            </a:xfrm>
            <a:custGeom>
              <a:avLst/>
              <a:gdLst>
                <a:gd name="connsiteX0" fmla="*/ 2972 w 2971"/>
                <a:gd name="connsiteY0" fmla="*/ 0 h 1600"/>
                <a:gd name="connsiteX1" fmla="*/ 0 w 2971"/>
                <a:gd name="connsiteY1" fmla="*/ 1600 h 1600"/>
                <a:gd name="connsiteX2" fmla="*/ 2972 w 2971"/>
                <a:gd name="connsiteY2" fmla="*/ 0 h 1600"/>
              </a:gdLst>
              <a:ahLst/>
              <a:cxnLst>
                <a:cxn ang="0">
                  <a:pos x="connsiteX0" y="connsiteY0"/>
                </a:cxn>
                <a:cxn ang="0">
                  <a:pos x="connsiteX1" y="connsiteY1"/>
                </a:cxn>
                <a:cxn ang="0">
                  <a:pos x="connsiteX2" y="connsiteY2"/>
                </a:cxn>
              </a:cxnLst>
              <a:rect l="l" t="t" r="r" b="b"/>
              <a:pathLst>
                <a:path w="2971" h="1600">
                  <a:moveTo>
                    <a:pt x="2972" y="0"/>
                  </a:moveTo>
                  <a:cubicBezTo>
                    <a:pt x="2057" y="457"/>
                    <a:pt x="914" y="1143"/>
                    <a:pt x="0" y="1600"/>
                  </a:cubicBezTo>
                  <a:cubicBezTo>
                    <a:pt x="914" y="1143"/>
                    <a:pt x="2057" y="457"/>
                    <a:pt x="2972" y="0"/>
                  </a:cubicBezTo>
                  <a:close/>
                </a:path>
              </a:pathLst>
            </a:custGeom>
            <a:solidFill>
              <a:srgbClr val="FFFFFF"/>
            </a:solidFill>
            <a:ln w="2286" cap="flat">
              <a:noFill/>
              <a:prstDash val="solid"/>
              <a:miter/>
            </a:ln>
          </p:spPr>
          <p:txBody>
            <a:bodyPr rtlCol="0" anchor="ctr"/>
            <a:lstStyle/>
            <a:p>
              <a:endParaRPr lang="en-US"/>
            </a:p>
          </p:txBody>
        </p:sp>
        <p:sp>
          <p:nvSpPr>
            <p:cNvPr id="44" name="Freeform 348">
              <a:extLst>
                <a:ext uri="{FF2B5EF4-FFF2-40B4-BE49-F238E27FC236}">
                  <a16:creationId xmlns:a16="http://schemas.microsoft.com/office/drawing/2014/main" id="{309A7F84-76CA-47CB-3F3C-0C7A03E8D699}"/>
                </a:ext>
              </a:extLst>
            </p:cNvPr>
            <p:cNvSpPr/>
            <p:nvPr/>
          </p:nvSpPr>
          <p:spPr>
            <a:xfrm>
              <a:off x="5072557" y="3551986"/>
              <a:ext cx="914" cy="457"/>
            </a:xfrm>
            <a:custGeom>
              <a:avLst/>
              <a:gdLst>
                <a:gd name="connsiteX0" fmla="*/ 914 w 914"/>
                <a:gd name="connsiteY0" fmla="*/ 457 h 457"/>
                <a:gd name="connsiteX1" fmla="*/ 0 w 914"/>
                <a:gd name="connsiteY1" fmla="*/ 0 h 457"/>
                <a:gd name="connsiteX2" fmla="*/ 914 w 914"/>
                <a:gd name="connsiteY2" fmla="*/ 457 h 457"/>
              </a:gdLst>
              <a:ahLst/>
              <a:cxnLst>
                <a:cxn ang="0">
                  <a:pos x="connsiteX0" y="connsiteY0"/>
                </a:cxn>
                <a:cxn ang="0">
                  <a:pos x="connsiteX1" y="connsiteY1"/>
                </a:cxn>
                <a:cxn ang="0">
                  <a:pos x="connsiteX2" y="connsiteY2"/>
                </a:cxn>
              </a:cxnLst>
              <a:rect l="l" t="t" r="r" b="b"/>
              <a:pathLst>
                <a:path w="914" h="457">
                  <a:moveTo>
                    <a:pt x="914" y="457"/>
                  </a:moveTo>
                  <a:cubicBezTo>
                    <a:pt x="686" y="229"/>
                    <a:pt x="229" y="229"/>
                    <a:pt x="0" y="0"/>
                  </a:cubicBezTo>
                  <a:cubicBezTo>
                    <a:pt x="457" y="0"/>
                    <a:pt x="686" y="229"/>
                    <a:pt x="914" y="457"/>
                  </a:cubicBezTo>
                  <a:close/>
                </a:path>
              </a:pathLst>
            </a:custGeom>
            <a:solidFill>
              <a:srgbClr val="FFFFFF"/>
            </a:solidFill>
            <a:ln w="2286" cap="flat">
              <a:noFill/>
              <a:prstDash val="solid"/>
              <a:miter/>
            </a:ln>
          </p:spPr>
          <p:txBody>
            <a:bodyPr rtlCol="0" anchor="ctr"/>
            <a:lstStyle/>
            <a:p>
              <a:endParaRPr lang="en-US"/>
            </a:p>
          </p:txBody>
        </p:sp>
        <p:sp>
          <p:nvSpPr>
            <p:cNvPr id="45" name="Freeform 349">
              <a:extLst>
                <a:ext uri="{FF2B5EF4-FFF2-40B4-BE49-F238E27FC236}">
                  <a16:creationId xmlns:a16="http://schemas.microsoft.com/office/drawing/2014/main" id="{99114FC2-820C-A925-F455-95A0F8344CFC}"/>
                </a:ext>
              </a:extLst>
            </p:cNvPr>
            <p:cNvSpPr/>
            <p:nvPr/>
          </p:nvSpPr>
          <p:spPr>
            <a:xfrm>
              <a:off x="5314645" y="3394024"/>
              <a:ext cx="2743" cy="1828"/>
            </a:xfrm>
            <a:custGeom>
              <a:avLst/>
              <a:gdLst>
                <a:gd name="connsiteX0" fmla="*/ 2743 w 2743"/>
                <a:gd name="connsiteY0" fmla="*/ 0 h 1828"/>
                <a:gd name="connsiteX1" fmla="*/ 0 w 2743"/>
                <a:gd name="connsiteY1" fmla="*/ 1829 h 1828"/>
                <a:gd name="connsiteX2" fmla="*/ 2743 w 2743"/>
                <a:gd name="connsiteY2" fmla="*/ 0 h 1828"/>
              </a:gdLst>
              <a:ahLst/>
              <a:cxnLst>
                <a:cxn ang="0">
                  <a:pos x="connsiteX0" y="connsiteY0"/>
                </a:cxn>
                <a:cxn ang="0">
                  <a:pos x="connsiteX1" y="connsiteY1"/>
                </a:cxn>
                <a:cxn ang="0">
                  <a:pos x="connsiteX2" y="connsiteY2"/>
                </a:cxn>
              </a:cxnLst>
              <a:rect l="l" t="t" r="r" b="b"/>
              <a:pathLst>
                <a:path w="2743" h="1828">
                  <a:moveTo>
                    <a:pt x="2743" y="0"/>
                  </a:moveTo>
                  <a:cubicBezTo>
                    <a:pt x="1829" y="686"/>
                    <a:pt x="914" y="1143"/>
                    <a:pt x="0" y="1829"/>
                  </a:cubicBezTo>
                  <a:cubicBezTo>
                    <a:pt x="914" y="1372"/>
                    <a:pt x="1829" y="686"/>
                    <a:pt x="2743" y="0"/>
                  </a:cubicBezTo>
                  <a:close/>
                </a:path>
              </a:pathLst>
            </a:custGeom>
            <a:solidFill>
              <a:srgbClr val="FFFFFF"/>
            </a:solidFill>
            <a:ln w="2286" cap="flat">
              <a:noFill/>
              <a:prstDash val="solid"/>
              <a:miter/>
            </a:ln>
          </p:spPr>
          <p:txBody>
            <a:bodyPr rtlCol="0" anchor="ctr"/>
            <a:lstStyle/>
            <a:p>
              <a:endParaRPr lang="en-US"/>
            </a:p>
          </p:txBody>
        </p:sp>
        <p:sp>
          <p:nvSpPr>
            <p:cNvPr id="46" name="Freeform 350">
              <a:extLst>
                <a:ext uri="{FF2B5EF4-FFF2-40B4-BE49-F238E27FC236}">
                  <a16:creationId xmlns:a16="http://schemas.microsoft.com/office/drawing/2014/main" id="{D76B4564-FCFA-56EB-5CEE-9A867DAD9956}"/>
                </a:ext>
              </a:extLst>
            </p:cNvPr>
            <p:cNvSpPr/>
            <p:nvPr/>
          </p:nvSpPr>
          <p:spPr>
            <a:xfrm>
              <a:off x="5331790" y="3384651"/>
              <a:ext cx="3657" cy="1600"/>
            </a:xfrm>
            <a:custGeom>
              <a:avLst/>
              <a:gdLst>
                <a:gd name="connsiteX0" fmla="*/ 3658 w 3657"/>
                <a:gd name="connsiteY0" fmla="*/ 0 h 1600"/>
                <a:gd name="connsiteX1" fmla="*/ 0 w 3657"/>
                <a:gd name="connsiteY1" fmla="*/ 1600 h 1600"/>
                <a:gd name="connsiteX2" fmla="*/ 3658 w 3657"/>
                <a:gd name="connsiteY2" fmla="*/ 0 h 1600"/>
              </a:gdLst>
              <a:ahLst/>
              <a:cxnLst>
                <a:cxn ang="0">
                  <a:pos x="connsiteX0" y="connsiteY0"/>
                </a:cxn>
                <a:cxn ang="0">
                  <a:pos x="connsiteX1" y="connsiteY1"/>
                </a:cxn>
                <a:cxn ang="0">
                  <a:pos x="connsiteX2" y="connsiteY2"/>
                </a:cxn>
              </a:cxnLst>
              <a:rect l="l" t="t" r="r" b="b"/>
              <a:pathLst>
                <a:path w="3657" h="1600">
                  <a:moveTo>
                    <a:pt x="3658" y="0"/>
                  </a:moveTo>
                  <a:cubicBezTo>
                    <a:pt x="2515" y="457"/>
                    <a:pt x="1143" y="914"/>
                    <a:pt x="0" y="1600"/>
                  </a:cubicBezTo>
                  <a:cubicBezTo>
                    <a:pt x="1143" y="914"/>
                    <a:pt x="2515" y="457"/>
                    <a:pt x="3658" y="0"/>
                  </a:cubicBezTo>
                  <a:close/>
                </a:path>
              </a:pathLst>
            </a:custGeom>
            <a:solidFill>
              <a:srgbClr val="FFFFFF"/>
            </a:solidFill>
            <a:ln w="2286" cap="flat">
              <a:noFill/>
              <a:prstDash val="solid"/>
              <a:miter/>
            </a:ln>
          </p:spPr>
          <p:txBody>
            <a:bodyPr rtlCol="0" anchor="ctr"/>
            <a:lstStyle/>
            <a:p>
              <a:endParaRPr lang="en-US"/>
            </a:p>
          </p:txBody>
        </p:sp>
        <p:sp>
          <p:nvSpPr>
            <p:cNvPr id="47" name="Freeform 351">
              <a:extLst>
                <a:ext uri="{FF2B5EF4-FFF2-40B4-BE49-F238E27FC236}">
                  <a16:creationId xmlns:a16="http://schemas.microsoft.com/office/drawing/2014/main" id="{2022F622-3F53-AB58-8C79-D86F9A1184BB}"/>
                </a:ext>
              </a:extLst>
            </p:cNvPr>
            <p:cNvSpPr/>
            <p:nvPr/>
          </p:nvSpPr>
          <p:spPr>
            <a:xfrm>
              <a:off x="5325618" y="3387623"/>
              <a:ext cx="3200" cy="1600"/>
            </a:xfrm>
            <a:custGeom>
              <a:avLst/>
              <a:gdLst>
                <a:gd name="connsiteX0" fmla="*/ 3200 w 3200"/>
                <a:gd name="connsiteY0" fmla="*/ 0 h 1600"/>
                <a:gd name="connsiteX1" fmla="*/ 0 w 3200"/>
                <a:gd name="connsiteY1" fmla="*/ 1600 h 1600"/>
                <a:gd name="connsiteX2" fmla="*/ 3200 w 3200"/>
                <a:gd name="connsiteY2" fmla="*/ 0 h 1600"/>
              </a:gdLst>
              <a:ahLst/>
              <a:cxnLst>
                <a:cxn ang="0">
                  <a:pos x="connsiteX0" y="connsiteY0"/>
                </a:cxn>
                <a:cxn ang="0">
                  <a:pos x="connsiteX1" y="connsiteY1"/>
                </a:cxn>
                <a:cxn ang="0">
                  <a:pos x="connsiteX2" y="connsiteY2"/>
                </a:cxn>
              </a:cxnLst>
              <a:rect l="l" t="t" r="r" b="b"/>
              <a:pathLst>
                <a:path w="3200" h="1600">
                  <a:moveTo>
                    <a:pt x="3200" y="0"/>
                  </a:moveTo>
                  <a:cubicBezTo>
                    <a:pt x="2057" y="457"/>
                    <a:pt x="1143" y="1143"/>
                    <a:pt x="0" y="1600"/>
                  </a:cubicBezTo>
                  <a:cubicBezTo>
                    <a:pt x="1143" y="1143"/>
                    <a:pt x="2286" y="457"/>
                    <a:pt x="3200" y="0"/>
                  </a:cubicBezTo>
                  <a:close/>
                </a:path>
              </a:pathLst>
            </a:custGeom>
            <a:solidFill>
              <a:srgbClr val="FFFFFF"/>
            </a:solidFill>
            <a:ln w="2286" cap="flat">
              <a:noFill/>
              <a:prstDash val="solid"/>
              <a:miter/>
            </a:ln>
          </p:spPr>
          <p:txBody>
            <a:bodyPr rtlCol="0" anchor="ctr"/>
            <a:lstStyle/>
            <a:p>
              <a:endParaRPr lang="en-US"/>
            </a:p>
          </p:txBody>
        </p:sp>
        <p:sp>
          <p:nvSpPr>
            <p:cNvPr id="48" name="Freeform 352">
              <a:extLst>
                <a:ext uri="{FF2B5EF4-FFF2-40B4-BE49-F238E27FC236}">
                  <a16:creationId xmlns:a16="http://schemas.microsoft.com/office/drawing/2014/main" id="{721EA8CC-A213-F8DC-0EB3-5B25AFD64DC2}"/>
                </a:ext>
              </a:extLst>
            </p:cNvPr>
            <p:cNvSpPr/>
            <p:nvPr/>
          </p:nvSpPr>
          <p:spPr>
            <a:xfrm>
              <a:off x="5297043" y="3409111"/>
              <a:ext cx="1828" cy="2057"/>
            </a:xfrm>
            <a:custGeom>
              <a:avLst/>
              <a:gdLst>
                <a:gd name="connsiteX0" fmla="*/ 1829 w 1828"/>
                <a:gd name="connsiteY0" fmla="*/ 0 h 2057"/>
                <a:gd name="connsiteX1" fmla="*/ 0 w 1828"/>
                <a:gd name="connsiteY1" fmla="*/ 2057 h 2057"/>
                <a:gd name="connsiteX2" fmla="*/ 1829 w 1828"/>
                <a:gd name="connsiteY2" fmla="*/ 0 h 2057"/>
              </a:gdLst>
              <a:ahLst/>
              <a:cxnLst>
                <a:cxn ang="0">
                  <a:pos x="connsiteX0" y="connsiteY0"/>
                </a:cxn>
                <a:cxn ang="0">
                  <a:pos x="connsiteX1" y="connsiteY1"/>
                </a:cxn>
                <a:cxn ang="0">
                  <a:pos x="connsiteX2" y="connsiteY2"/>
                </a:cxn>
              </a:cxnLst>
              <a:rect l="l" t="t" r="r" b="b"/>
              <a:pathLst>
                <a:path w="1828" h="2057">
                  <a:moveTo>
                    <a:pt x="1829" y="0"/>
                  </a:moveTo>
                  <a:cubicBezTo>
                    <a:pt x="1143" y="686"/>
                    <a:pt x="457" y="1372"/>
                    <a:pt x="0" y="2057"/>
                  </a:cubicBezTo>
                  <a:cubicBezTo>
                    <a:pt x="686" y="1600"/>
                    <a:pt x="1143" y="686"/>
                    <a:pt x="1829" y="0"/>
                  </a:cubicBezTo>
                  <a:close/>
                </a:path>
              </a:pathLst>
            </a:custGeom>
            <a:solidFill>
              <a:srgbClr val="FFFFFF"/>
            </a:solidFill>
            <a:ln w="2286" cap="flat">
              <a:noFill/>
              <a:prstDash val="solid"/>
              <a:miter/>
            </a:ln>
          </p:spPr>
          <p:txBody>
            <a:bodyPr rtlCol="0" anchor="ctr"/>
            <a:lstStyle/>
            <a:p>
              <a:endParaRPr lang="en-US"/>
            </a:p>
          </p:txBody>
        </p:sp>
        <p:sp>
          <p:nvSpPr>
            <p:cNvPr id="49" name="Freeform 353">
              <a:extLst>
                <a:ext uri="{FF2B5EF4-FFF2-40B4-BE49-F238E27FC236}">
                  <a16:creationId xmlns:a16="http://schemas.microsoft.com/office/drawing/2014/main" id="{1395F0B8-C832-D8EA-1DC8-2ABE0D14B0BE}"/>
                </a:ext>
              </a:extLst>
            </p:cNvPr>
            <p:cNvSpPr/>
            <p:nvPr/>
          </p:nvSpPr>
          <p:spPr>
            <a:xfrm>
              <a:off x="5305044" y="3401339"/>
              <a:ext cx="2286" cy="1828"/>
            </a:xfrm>
            <a:custGeom>
              <a:avLst/>
              <a:gdLst>
                <a:gd name="connsiteX0" fmla="*/ 2286 w 2286"/>
                <a:gd name="connsiteY0" fmla="*/ 0 h 1828"/>
                <a:gd name="connsiteX1" fmla="*/ 0 w 2286"/>
                <a:gd name="connsiteY1" fmla="*/ 1829 h 1828"/>
                <a:gd name="connsiteX2" fmla="*/ 2286 w 2286"/>
                <a:gd name="connsiteY2" fmla="*/ 0 h 1828"/>
              </a:gdLst>
              <a:ahLst/>
              <a:cxnLst>
                <a:cxn ang="0">
                  <a:pos x="connsiteX0" y="connsiteY0"/>
                </a:cxn>
                <a:cxn ang="0">
                  <a:pos x="connsiteX1" y="connsiteY1"/>
                </a:cxn>
                <a:cxn ang="0">
                  <a:pos x="connsiteX2" y="connsiteY2"/>
                </a:cxn>
              </a:cxnLst>
              <a:rect l="l" t="t" r="r" b="b"/>
              <a:pathLst>
                <a:path w="2286" h="1828">
                  <a:moveTo>
                    <a:pt x="2286" y="0"/>
                  </a:moveTo>
                  <a:cubicBezTo>
                    <a:pt x="1600" y="686"/>
                    <a:pt x="686" y="1372"/>
                    <a:pt x="0" y="1829"/>
                  </a:cubicBezTo>
                  <a:cubicBezTo>
                    <a:pt x="686" y="1372"/>
                    <a:pt x="1600" y="686"/>
                    <a:pt x="2286" y="0"/>
                  </a:cubicBezTo>
                  <a:close/>
                </a:path>
              </a:pathLst>
            </a:custGeom>
            <a:solidFill>
              <a:srgbClr val="FFFFFF"/>
            </a:solidFill>
            <a:ln w="2286" cap="flat">
              <a:noFill/>
              <a:prstDash val="solid"/>
              <a:miter/>
            </a:ln>
          </p:spPr>
          <p:txBody>
            <a:bodyPr rtlCol="0" anchor="ctr"/>
            <a:lstStyle/>
            <a:p>
              <a:endParaRPr lang="en-US"/>
            </a:p>
          </p:txBody>
        </p:sp>
        <p:sp>
          <p:nvSpPr>
            <p:cNvPr id="50" name="Freeform 354">
              <a:extLst>
                <a:ext uri="{FF2B5EF4-FFF2-40B4-BE49-F238E27FC236}">
                  <a16:creationId xmlns:a16="http://schemas.microsoft.com/office/drawing/2014/main" id="{DC098A6C-78F5-79C3-CE30-AEBAE8E0CE87}"/>
                </a:ext>
              </a:extLst>
            </p:cNvPr>
            <p:cNvSpPr/>
            <p:nvPr/>
          </p:nvSpPr>
          <p:spPr>
            <a:xfrm>
              <a:off x="5290185" y="3417570"/>
              <a:ext cx="1600" cy="2286"/>
            </a:xfrm>
            <a:custGeom>
              <a:avLst/>
              <a:gdLst>
                <a:gd name="connsiteX0" fmla="*/ 1600 w 1600"/>
                <a:gd name="connsiteY0" fmla="*/ 0 h 2286"/>
                <a:gd name="connsiteX1" fmla="*/ 0 w 1600"/>
                <a:gd name="connsiteY1" fmla="*/ 2286 h 2286"/>
                <a:gd name="connsiteX2" fmla="*/ 1600 w 1600"/>
                <a:gd name="connsiteY2" fmla="*/ 0 h 2286"/>
              </a:gdLst>
              <a:ahLst/>
              <a:cxnLst>
                <a:cxn ang="0">
                  <a:pos x="connsiteX0" y="connsiteY0"/>
                </a:cxn>
                <a:cxn ang="0">
                  <a:pos x="connsiteX1" y="connsiteY1"/>
                </a:cxn>
                <a:cxn ang="0">
                  <a:pos x="connsiteX2" y="connsiteY2"/>
                </a:cxn>
              </a:cxnLst>
              <a:rect l="l" t="t" r="r" b="b"/>
              <a:pathLst>
                <a:path w="1600" h="2286">
                  <a:moveTo>
                    <a:pt x="1600" y="0"/>
                  </a:moveTo>
                  <a:cubicBezTo>
                    <a:pt x="1143" y="686"/>
                    <a:pt x="457" y="1372"/>
                    <a:pt x="0" y="2286"/>
                  </a:cubicBezTo>
                  <a:cubicBezTo>
                    <a:pt x="686" y="1372"/>
                    <a:pt x="1143" y="686"/>
                    <a:pt x="1600" y="0"/>
                  </a:cubicBezTo>
                  <a:close/>
                </a:path>
              </a:pathLst>
            </a:custGeom>
            <a:solidFill>
              <a:srgbClr val="FFFFFF"/>
            </a:solidFill>
            <a:ln w="2286" cap="flat">
              <a:noFill/>
              <a:prstDash val="solid"/>
              <a:miter/>
            </a:ln>
          </p:spPr>
          <p:txBody>
            <a:bodyPr rtlCol="0" anchor="ctr"/>
            <a:lstStyle/>
            <a:p>
              <a:endParaRPr lang="en-US"/>
            </a:p>
          </p:txBody>
        </p:sp>
        <p:sp>
          <p:nvSpPr>
            <p:cNvPr id="51" name="Freeform 355">
              <a:extLst>
                <a:ext uri="{FF2B5EF4-FFF2-40B4-BE49-F238E27FC236}">
                  <a16:creationId xmlns:a16="http://schemas.microsoft.com/office/drawing/2014/main" id="{275E63E3-A2EF-A3A1-075C-2F532B355FB5}"/>
                </a:ext>
              </a:extLst>
            </p:cNvPr>
            <p:cNvSpPr/>
            <p:nvPr/>
          </p:nvSpPr>
          <p:spPr>
            <a:xfrm>
              <a:off x="5287441" y="3421913"/>
              <a:ext cx="1371" cy="2286"/>
            </a:xfrm>
            <a:custGeom>
              <a:avLst/>
              <a:gdLst>
                <a:gd name="connsiteX0" fmla="*/ 1372 w 1371"/>
                <a:gd name="connsiteY0" fmla="*/ 0 h 2286"/>
                <a:gd name="connsiteX1" fmla="*/ 0 w 1371"/>
                <a:gd name="connsiteY1" fmla="*/ 2286 h 2286"/>
                <a:gd name="connsiteX2" fmla="*/ 1372 w 1371"/>
                <a:gd name="connsiteY2" fmla="*/ 0 h 2286"/>
              </a:gdLst>
              <a:ahLst/>
              <a:cxnLst>
                <a:cxn ang="0">
                  <a:pos x="connsiteX0" y="connsiteY0"/>
                </a:cxn>
                <a:cxn ang="0">
                  <a:pos x="connsiteX1" y="connsiteY1"/>
                </a:cxn>
                <a:cxn ang="0">
                  <a:pos x="connsiteX2" y="connsiteY2"/>
                </a:cxn>
              </a:cxnLst>
              <a:rect l="l" t="t" r="r" b="b"/>
              <a:pathLst>
                <a:path w="1371" h="2286">
                  <a:moveTo>
                    <a:pt x="1372" y="0"/>
                  </a:moveTo>
                  <a:cubicBezTo>
                    <a:pt x="914" y="686"/>
                    <a:pt x="457" y="1600"/>
                    <a:pt x="0" y="2286"/>
                  </a:cubicBezTo>
                  <a:cubicBezTo>
                    <a:pt x="457" y="1600"/>
                    <a:pt x="914" y="686"/>
                    <a:pt x="1372" y="0"/>
                  </a:cubicBezTo>
                  <a:close/>
                </a:path>
              </a:pathLst>
            </a:custGeom>
            <a:solidFill>
              <a:srgbClr val="FFFFFF"/>
            </a:solidFill>
            <a:ln w="2286" cap="flat">
              <a:noFill/>
              <a:prstDash val="solid"/>
              <a:miter/>
            </a:ln>
          </p:spPr>
          <p:txBody>
            <a:bodyPr rtlCol="0" anchor="ctr"/>
            <a:lstStyle/>
            <a:p>
              <a:endParaRPr lang="en-US"/>
            </a:p>
          </p:txBody>
        </p:sp>
        <p:sp>
          <p:nvSpPr>
            <p:cNvPr id="52" name="Freeform 356">
              <a:extLst>
                <a:ext uri="{FF2B5EF4-FFF2-40B4-BE49-F238E27FC236}">
                  <a16:creationId xmlns:a16="http://schemas.microsoft.com/office/drawing/2014/main" id="{849E40C1-A08E-8540-5AA8-41B34F055692}"/>
                </a:ext>
              </a:extLst>
            </p:cNvPr>
            <p:cNvSpPr/>
            <p:nvPr/>
          </p:nvSpPr>
          <p:spPr>
            <a:xfrm>
              <a:off x="5338419" y="3381679"/>
              <a:ext cx="4343" cy="1600"/>
            </a:xfrm>
            <a:custGeom>
              <a:avLst/>
              <a:gdLst>
                <a:gd name="connsiteX0" fmla="*/ 4343 w 4343"/>
                <a:gd name="connsiteY0" fmla="*/ 0 h 1600"/>
                <a:gd name="connsiteX1" fmla="*/ 0 w 4343"/>
                <a:gd name="connsiteY1" fmla="*/ 1600 h 1600"/>
                <a:gd name="connsiteX2" fmla="*/ 4343 w 4343"/>
                <a:gd name="connsiteY2" fmla="*/ 0 h 1600"/>
              </a:gdLst>
              <a:ahLst/>
              <a:cxnLst>
                <a:cxn ang="0">
                  <a:pos x="connsiteX0" y="connsiteY0"/>
                </a:cxn>
                <a:cxn ang="0">
                  <a:pos x="connsiteX1" y="connsiteY1"/>
                </a:cxn>
                <a:cxn ang="0">
                  <a:pos x="connsiteX2" y="connsiteY2"/>
                </a:cxn>
              </a:cxnLst>
              <a:rect l="l" t="t" r="r" b="b"/>
              <a:pathLst>
                <a:path w="4343" h="1600">
                  <a:moveTo>
                    <a:pt x="4343" y="0"/>
                  </a:moveTo>
                  <a:cubicBezTo>
                    <a:pt x="2972" y="457"/>
                    <a:pt x="1372" y="1143"/>
                    <a:pt x="0" y="1600"/>
                  </a:cubicBezTo>
                  <a:cubicBezTo>
                    <a:pt x="1372" y="1143"/>
                    <a:pt x="2972" y="686"/>
                    <a:pt x="4343" y="0"/>
                  </a:cubicBezTo>
                  <a:close/>
                </a:path>
              </a:pathLst>
            </a:custGeom>
            <a:solidFill>
              <a:srgbClr val="FFFFFF"/>
            </a:solidFill>
            <a:ln w="2286" cap="flat">
              <a:noFill/>
              <a:prstDash val="solid"/>
              <a:miter/>
            </a:ln>
          </p:spPr>
          <p:txBody>
            <a:bodyPr rtlCol="0" anchor="ctr"/>
            <a:lstStyle/>
            <a:p>
              <a:endParaRPr lang="en-US"/>
            </a:p>
          </p:txBody>
        </p:sp>
        <p:sp>
          <p:nvSpPr>
            <p:cNvPr id="53" name="Freeform 357">
              <a:extLst>
                <a:ext uri="{FF2B5EF4-FFF2-40B4-BE49-F238E27FC236}">
                  <a16:creationId xmlns:a16="http://schemas.microsoft.com/office/drawing/2014/main" id="{14482319-75E9-F938-E762-69C58017C06B}"/>
                </a:ext>
              </a:extLst>
            </p:cNvPr>
            <p:cNvSpPr/>
            <p:nvPr/>
          </p:nvSpPr>
          <p:spPr>
            <a:xfrm>
              <a:off x="5293385" y="3413455"/>
              <a:ext cx="1828" cy="2057"/>
            </a:xfrm>
            <a:custGeom>
              <a:avLst/>
              <a:gdLst>
                <a:gd name="connsiteX0" fmla="*/ 1829 w 1828"/>
                <a:gd name="connsiteY0" fmla="*/ 0 h 2057"/>
                <a:gd name="connsiteX1" fmla="*/ 0 w 1828"/>
                <a:gd name="connsiteY1" fmla="*/ 2057 h 2057"/>
                <a:gd name="connsiteX2" fmla="*/ 1829 w 1828"/>
                <a:gd name="connsiteY2" fmla="*/ 0 h 2057"/>
              </a:gdLst>
              <a:ahLst/>
              <a:cxnLst>
                <a:cxn ang="0">
                  <a:pos x="connsiteX0" y="connsiteY0"/>
                </a:cxn>
                <a:cxn ang="0">
                  <a:pos x="connsiteX1" y="connsiteY1"/>
                </a:cxn>
                <a:cxn ang="0">
                  <a:pos x="connsiteX2" y="connsiteY2"/>
                </a:cxn>
              </a:cxnLst>
              <a:rect l="l" t="t" r="r" b="b"/>
              <a:pathLst>
                <a:path w="1828" h="2057">
                  <a:moveTo>
                    <a:pt x="1829" y="0"/>
                  </a:moveTo>
                  <a:cubicBezTo>
                    <a:pt x="1143" y="686"/>
                    <a:pt x="686" y="1372"/>
                    <a:pt x="0" y="2057"/>
                  </a:cubicBezTo>
                  <a:cubicBezTo>
                    <a:pt x="686" y="1372"/>
                    <a:pt x="1143" y="686"/>
                    <a:pt x="1829" y="0"/>
                  </a:cubicBezTo>
                  <a:close/>
                </a:path>
              </a:pathLst>
            </a:custGeom>
            <a:solidFill>
              <a:srgbClr val="FFFFFF"/>
            </a:solidFill>
            <a:ln w="2286" cap="flat">
              <a:noFill/>
              <a:prstDash val="solid"/>
              <a:miter/>
            </a:ln>
          </p:spPr>
          <p:txBody>
            <a:bodyPr rtlCol="0" anchor="ctr"/>
            <a:lstStyle/>
            <a:p>
              <a:endParaRPr lang="en-US"/>
            </a:p>
          </p:txBody>
        </p:sp>
        <p:sp>
          <p:nvSpPr>
            <p:cNvPr id="54" name="Freeform 358">
              <a:extLst>
                <a:ext uri="{FF2B5EF4-FFF2-40B4-BE49-F238E27FC236}">
                  <a16:creationId xmlns:a16="http://schemas.microsoft.com/office/drawing/2014/main" id="{BAA5B39E-6AA7-2A18-D90F-104699B1C994}"/>
                </a:ext>
              </a:extLst>
            </p:cNvPr>
            <p:cNvSpPr/>
            <p:nvPr/>
          </p:nvSpPr>
          <p:spPr>
            <a:xfrm>
              <a:off x="5284698" y="3426256"/>
              <a:ext cx="1371" cy="2286"/>
            </a:xfrm>
            <a:custGeom>
              <a:avLst/>
              <a:gdLst>
                <a:gd name="connsiteX0" fmla="*/ 1372 w 1371"/>
                <a:gd name="connsiteY0" fmla="*/ 0 h 2286"/>
                <a:gd name="connsiteX1" fmla="*/ 0 w 1371"/>
                <a:gd name="connsiteY1" fmla="*/ 2286 h 2286"/>
                <a:gd name="connsiteX2" fmla="*/ 1372 w 1371"/>
                <a:gd name="connsiteY2" fmla="*/ 0 h 2286"/>
              </a:gdLst>
              <a:ahLst/>
              <a:cxnLst>
                <a:cxn ang="0">
                  <a:pos x="connsiteX0" y="connsiteY0"/>
                </a:cxn>
                <a:cxn ang="0">
                  <a:pos x="connsiteX1" y="connsiteY1"/>
                </a:cxn>
                <a:cxn ang="0">
                  <a:pos x="connsiteX2" y="connsiteY2"/>
                </a:cxn>
              </a:cxnLst>
              <a:rect l="l" t="t" r="r" b="b"/>
              <a:pathLst>
                <a:path w="1371" h="2286">
                  <a:moveTo>
                    <a:pt x="1372" y="0"/>
                  </a:moveTo>
                  <a:cubicBezTo>
                    <a:pt x="914" y="686"/>
                    <a:pt x="457" y="1600"/>
                    <a:pt x="0" y="2286"/>
                  </a:cubicBezTo>
                  <a:cubicBezTo>
                    <a:pt x="457" y="1600"/>
                    <a:pt x="914" y="914"/>
                    <a:pt x="1372" y="0"/>
                  </a:cubicBezTo>
                  <a:close/>
                </a:path>
              </a:pathLst>
            </a:custGeom>
            <a:solidFill>
              <a:srgbClr val="FFFFFF"/>
            </a:solidFill>
            <a:ln w="2286" cap="flat">
              <a:noFill/>
              <a:prstDash val="solid"/>
              <a:miter/>
            </a:ln>
          </p:spPr>
          <p:txBody>
            <a:bodyPr rtlCol="0" anchor="ctr"/>
            <a:lstStyle/>
            <a:p>
              <a:endParaRPr lang="en-US"/>
            </a:p>
          </p:txBody>
        </p:sp>
        <p:sp>
          <p:nvSpPr>
            <p:cNvPr id="55" name="Freeform 359">
              <a:extLst>
                <a:ext uri="{FF2B5EF4-FFF2-40B4-BE49-F238E27FC236}">
                  <a16:creationId xmlns:a16="http://schemas.microsoft.com/office/drawing/2014/main" id="{B7B58727-7712-C1A2-8679-A841C94F667B}"/>
                </a:ext>
              </a:extLst>
            </p:cNvPr>
            <p:cNvSpPr/>
            <p:nvPr/>
          </p:nvSpPr>
          <p:spPr>
            <a:xfrm>
              <a:off x="5509641" y="3864711"/>
              <a:ext cx="2743" cy="6172"/>
            </a:xfrm>
            <a:custGeom>
              <a:avLst/>
              <a:gdLst>
                <a:gd name="connsiteX0" fmla="*/ 2743 w 2743"/>
                <a:gd name="connsiteY0" fmla="*/ 0 h 6172"/>
                <a:gd name="connsiteX1" fmla="*/ 0 w 2743"/>
                <a:gd name="connsiteY1" fmla="*/ 6172 h 6172"/>
                <a:gd name="connsiteX2" fmla="*/ 2743 w 2743"/>
                <a:gd name="connsiteY2" fmla="*/ 0 h 6172"/>
              </a:gdLst>
              <a:ahLst/>
              <a:cxnLst>
                <a:cxn ang="0">
                  <a:pos x="connsiteX0" y="connsiteY0"/>
                </a:cxn>
                <a:cxn ang="0">
                  <a:pos x="connsiteX1" y="connsiteY1"/>
                </a:cxn>
                <a:cxn ang="0">
                  <a:pos x="connsiteX2" y="connsiteY2"/>
                </a:cxn>
              </a:cxnLst>
              <a:rect l="l" t="t" r="r" b="b"/>
              <a:pathLst>
                <a:path w="2743" h="6172">
                  <a:moveTo>
                    <a:pt x="2743" y="0"/>
                  </a:moveTo>
                  <a:cubicBezTo>
                    <a:pt x="1829" y="2057"/>
                    <a:pt x="686" y="4115"/>
                    <a:pt x="0" y="6172"/>
                  </a:cubicBezTo>
                  <a:cubicBezTo>
                    <a:pt x="914" y="4115"/>
                    <a:pt x="1829" y="2057"/>
                    <a:pt x="2743" y="0"/>
                  </a:cubicBezTo>
                  <a:close/>
                </a:path>
              </a:pathLst>
            </a:custGeom>
            <a:solidFill>
              <a:srgbClr val="FFFFFF"/>
            </a:solidFill>
            <a:ln w="2286" cap="flat">
              <a:noFill/>
              <a:prstDash val="solid"/>
              <a:miter/>
            </a:ln>
          </p:spPr>
          <p:txBody>
            <a:bodyPr rtlCol="0" anchor="ctr"/>
            <a:lstStyle/>
            <a:p>
              <a:endParaRPr lang="en-US"/>
            </a:p>
          </p:txBody>
        </p:sp>
        <p:sp>
          <p:nvSpPr>
            <p:cNvPr id="56" name="Freeform 360">
              <a:extLst>
                <a:ext uri="{FF2B5EF4-FFF2-40B4-BE49-F238E27FC236}">
                  <a16:creationId xmlns:a16="http://schemas.microsoft.com/office/drawing/2014/main" id="{720B8BFF-409B-2B37-34B2-8344FEE1D63A}"/>
                </a:ext>
              </a:extLst>
            </p:cNvPr>
            <p:cNvSpPr/>
            <p:nvPr/>
          </p:nvSpPr>
          <p:spPr>
            <a:xfrm>
              <a:off x="5526557" y="3842080"/>
              <a:ext cx="914" cy="914"/>
            </a:xfrm>
            <a:custGeom>
              <a:avLst/>
              <a:gdLst>
                <a:gd name="connsiteX0" fmla="*/ 914 w 914"/>
                <a:gd name="connsiteY0" fmla="*/ 0 h 914"/>
                <a:gd name="connsiteX1" fmla="*/ 0 w 914"/>
                <a:gd name="connsiteY1" fmla="*/ 914 h 914"/>
                <a:gd name="connsiteX2" fmla="*/ 914 w 914"/>
                <a:gd name="connsiteY2" fmla="*/ 0 h 914"/>
              </a:gdLst>
              <a:ahLst/>
              <a:cxnLst>
                <a:cxn ang="0">
                  <a:pos x="connsiteX0" y="connsiteY0"/>
                </a:cxn>
                <a:cxn ang="0">
                  <a:pos x="connsiteX1" y="connsiteY1"/>
                </a:cxn>
                <a:cxn ang="0">
                  <a:pos x="connsiteX2" y="connsiteY2"/>
                </a:cxn>
              </a:cxnLst>
              <a:rect l="l" t="t" r="r" b="b"/>
              <a:pathLst>
                <a:path w="914" h="914">
                  <a:moveTo>
                    <a:pt x="914" y="0"/>
                  </a:moveTo>
                  <a:cubicBezTo>
                    <a:pt x="686" y="229"/>
                    <a:pt x="457" y="686"/>
                    <a:pt x="0" y="914"/>
                  </a:cubicBezTo>
                  <a:cubicBezTo>
                    <a:pt x="457" y="686"/>
                    <a:pt x="686" y="229"/>
                    <a:pt x="914" y="0"/>
                  </a:cubicBezTo>
                  <a:close/>
                </a:path>
              </a:pathLst>
            </a:custGeom>
            <a:solidFill>
              <a:srgbClr val="FFFFFF"/>
            </a:solidFill>
            <a:ln w="2286" cap="flat">
              <a:noFill/>
              <a:prstDash val="solid"/>
              <a:miter/>
            </a:ln>
          </p:spPr>
          <p:txBody>
            <a:bodyPr rtlCol="0" anchor="ctr"/>
            <a:lstStyle/>
            <a:p>
              <a:endParaRPr lang="en-US"/>
            </a:p>
          </p:txBody>
        </p:sp>
        <p:sp>
          <p:nvSpPr>
            <p:cNvPr id="57" name="Freeform 361">
              <a:extLst>
                <a:ext uri="{FF2B5EF4-FFF2-40B4-BE49-F238E27FC236}">
                  <a16:creationId xmlns:a16="http://schemas.microsoft.com/office/drawing/2014/main" id="{073FC3EF-27D9-84D1-F80E-A6AAC33DAF41}"/>
                </a:ext>
              </a:extLst>
            </p:cNvPr>
            <p:cNvSpPr/>
            <p:nvPr/>
          </p:nvSpPr>
          <p:spPr>
            <a:xfrm>
              <a:off x="5507355" y="3870883"/>
              <a:ext cx="2286" cy="6172"/>
            </a:xfrm>
            <a:custGeom>
              <a:avLst/>
              <a:gdLst>
                <a:gd name="connsiteX0" fmla="*/ 2286 w 2286"/>
                <a:gd name="connsiteY0" fmla="*/ 0 h 6172"/>
                <a:gd name="connsiteX1" fmla="*/ 0 w 2286"/>
                <a:gd name="connsiteY1" fmla="*/ 6172 h 6172"/>
                <a:gd name="connsiteX2" fmla="*/ 2286 w 2286"/>
                <a:gd name="connsiteY2" fmla="*/ 0 h 6172"/>
              </a:gdLst>
              <a:ahLst/>
              <a:cxnLst>
                <a:cxn ang="0">
                  <a:pos x="connsiteX0" y="connsiteY0"/>
                </a:cxn>
                <a:cxn ang="0">
                  <a:pos x="connsiteX1" y="connsiteY1"/>
                </a:cxn>
                <a:cxn ang="0">
                  <a:pos x="connsiteX2" y="connsiteY2"/>
                </a:cxn>
              </a:cxnLst>
              <a:rect l="l" t="t" r="r" b="b"/>
              <a:pathLst>
                <a:path w="2286" h="6172">
                  <a:moveTo>
                    <a:pt x="2286" y="0"/>
                  </a:moveTo>
                  <a:cubicBezTo>
                    <a:pt x="1372" y="2057"/>
                    <a:pt x="686" y="4115"/>
                    <a:pt x="0" y="6172"/>
                  </a:cubicBezTo>
                  <a:cubicBezTo>
                    <a:pt x="686" y="4343"/>
                    <a:pt x="1372" y="2057"/>
                    <a:pt x="2286" y="0"/>
                  </a:cubicBezTo>
                  <a:close/>
                </a:path>
              </a:pathLst>
            </a:custGeom>
            <a:solidFill>
              <a:srgbClr val="FFFFFF"/>
            </a:solidFill>
            <a:ln w="2286" cap="flat">
              <a:noFill/>
              <a:prstDash val="solid"/>
              <a:miter/>
            </a:ln>
          </p:spPr>
          <p:txBody>
            <a:bodyPr rtlCol="0" anchor="ctr"/>
            <a:lstStyle/>
            <a:p>
              <a:endParaRPr lang="en-US"/>
            </a:p>
          </p:txBody>
        </p:sp>
        <p:sp>
          <p:nvSpPr>
            <p:cNvPr id="58" name="Freeform 362">
              <a:extLst>
                <a:ext uri="{FF2B5EF4-FFF2-40B4-BE49-F238E27FC236}">
                  <a16:creationId xmlns:a16="http://schemas.microsoft.com/office/drawing/2014/main" id="{C1E48E11-4D3F-D509-332A-4364470BC8D6}"/>
                </a:ext>
              </a:extLst>
            </p:cNvPr>
            <p:cNvSpPr/>
            <p:nvPr/>
          </p:nvSpPr>
          <p:spPr>
            <a:xfrm>
              <a:off x="5617311" y="3704691"/>
              <a:ext cx="29489" cy="41376"/>
            </a:xfrm>
            <a:custGeom>
              <a:avLst/>
              <a:gdLst>
                <a:gd name="connsiteX0" fmla="*/ 29489 w 29489"/>
                <a:gd name="connsiteY0" fmla="*/ 0 h 41376"/>
                <a:gd name="connsiteX1" fmla="*/ 0 w 29489"/>
                <a:gd name="connsiteY1" fmla="*/ 41377 h 41376"/>
                <a:gd name="connsiteX2" fmla="*/ 29489 w 29489"/>
                <a:gd name="connsiteY2" fmla="*/ 0 h 41376"/>
              </a:gdLst>
              <a:ahLst/>
              <a:cxnLst>
                <a:cxn ang="0">
                  <a:pos x="connsiteX0" y="connsiteY0"/>
                </a:cxn>
                <a:cxn ang="0">
                  <a:pos x="connsiteX1" y="connsiteY1"/>
                </a:cxn>
                <a:cxn ang="0">
                  <a:pos x="connsiteX2" y="connsiteY2"/>
                </a:cxn>
              </a:cxnLst>
              <a:rect l="l" t="t" r="r" b="b"/>
              <a:pathLst>
                <a:path w="29489" h="41376">
                  <a:moveTo>
                    <a:pt x="29489" y="0"/>
                  </a:moveTo>
                  <a:cubicBezTo>
                    <a:pt x="20345" y="14173"/>
                    <a:pt x="10516" y="27889"/>
                    <a:pt x="0" y="41377"/>
                  </a:cubicBezTo>
                  <a:cubicBezTo>
                    <a:pt x="10516" y="28118"/>
                    <a:pt x="20574" y="14173"/>
                    <a:pt x="29489" y="0"/>
                  </a:cubicBezTo>
                  <a:close/>
                </a:path>
              </a:pathLst>
            </a:custGeom>
            <a:solidFill>
              <a:srgbClr val="FFFFFF"/>
            </a:solidFill>
            <a:ln w="2286" cap="flat">
              <a:noFill/>
              <a:prstDash val="solid"/>
              <a:miter/>
            </a:ln>
          </p:spPr>
          <p:txBody>
            <a:bodyPr rtlCol="0" anchor="ctr"/>
            <a:lstStyle/>
            <a:p>
              <a:endParaRPr lang="en-US"/>
            </a:p>
          </p:txBody>
        </p:sp>
        <p:sp>
          <p:nvSpPr>
            <p:cNvPr id="59" name="Freeform 363">
              <a:extLst>
                <a:ext uri="{FF2B5EF4-FFF2-40B4-BE49-F238E27FC236}">
                  <a16:creationId xmlns:a16="http://schemas.microsoft.com/office/drawing/2014/main" id="{6C4E55E7-2A19-1D2E-775A-76957DB5EDC5}"/>
                </a:ext>
              </a:extLst>
            </p:cNvPr>
            <p:cNvSpPr/>
            <p:nvPr/>
          </p:nvSpPr>
          <p:spPr>
            <a:xfrm>
              <a:off x="5230063" y="4027017"/>
              <a:ext cx="1828" cy="685"/>
            </a:xfrm>
            <a:custGeom>
              <a:avLst/>
              <a:gdLst>
                <a:gd name="connsiteX0" fmla="*/ 1829 w 1828"/>
                <a:gd name="connsiteY0" fmla="*/ 686 h 685"/>
                <a:gd name="connsiteX1" fmla="*/ 0 w 1828"/>
                <a:gd name="connsiteY1" fmla="*/ 0 h 685"/>
                <a:gd name="connsiteX2" fmla="*/ 1829 w 1828"/>
                <a:gd name="connsiteY2" fmla="*/ 686 h 685"/>
              </a:gdLst>
              <a:ahLst/>
              <a:cxnLst>
                <a:cxn ang="0">
                  <a:pos x="connsiteX0" y="connsiteY0"/>
                </a:cxn>
                <a:cxn ang="0">
                  <a:pos x="connsiteX1" y="connsiteY1"/>
                </a:cxn>
                <a:cxn ang="0">
                  <a:pos x="connsiteX2" y="connsiteY2"/>
                </a:cxn>
              </a:cxnLst>
              <a:rect l="l" t="t" r="r" b="b"/>
              <a:pathLst>
                <a:path w="1828" h="685">
                  <a:moveTo>
                    <a:pt x="1829" y="686"/>
                  </a:moveTo>
                  <a:cubicBezTo>
                    <a:pt x="1143" y="457"/>
                    <a:pt x="686" y="229"/>
                    <a:pt x="0" y="0"/>
                  </a:cubicBezTo>
                  <a:cubicBezTo>
                    <a:pt x="457" y="229"/>
                    <a:pt x="1143" y="457"/>
                    <a:pt x="1829" y="686"/>
                  </a:cubicBezTo>
                  <a:close/>
                </a:path>
              </a:pathLst>
            </a:custGeom>
            <a:solidFill>
              <a:srgbClr val="FFFFFF"/>
            </a:solidFill>
            <a:ln w="2286" cap="flat">
              <a:noFill/>
              <a:prstDash val="solid"/>
              <a:miter/>
            </a:ln>
          </p:spPr>
          <p:txBody>
            <a:bodyPr rtlCol="0" anchor="ctr"/>
            <a:lstStyle/>
            <a:p>
              <a:endParaRPr lang="en-US"/>
            </a:p>
          </p:txBody>
        </p:sp>
        <p:sp>
          <p:nvSpPr>
            <p:cNvPr id="60" name="Freeform 364">
              <a:extLst>
                <a:ext uri="{FF2B5EF4-FFF2-40B4-BE49-F238E27FC236}">
                  <a16:creationId xmlns:a16="http://schemas.microsoft.com/office/drawing/2014/main" id="{B185DA89-DBE0-F7CC-95DB-08D0BC1221AE}"/>
                </a:ext>
              </a:extLst>
            </p:cNvPr>
            <p:cNvSpPr/>
            <p:nvPr/>
          </p:nvSpPr>
          <p:spPr>
            <a:xfrm>
              <a:off x="5703036" y="3524326"/>
              <a:ext cx="2743" cy="22402"/>
            </a:xfrm>
            <a:custGeom>
              <a:avLst/>
              <a:gdLst>
                <a:gd name="connsiteX0" fmla="*/ 2743 w 2743"/>
                <a:gd name="connsiteY0" fmla="*/ 0 h 22402"/>
                <a:gd name="connsiteX1" fmla="*/ 0 w 2743"/>
                <a:gd name="connsiteY1" fmla="*/ 22403 h 22402"/>
                <a:gd name="connsiteX2" fmla="*/ 2743 w 2743"/>
                <a:gd name="connsiteY2" fmla="*/ 0 h 22402"/>
              </a:gdLst>
              <a:ahLst/>
              <a:cxnLst>
                <a:cxn ang="0">
                  <a:pos x="connsiteX0" y="connsiteY0"/>
                </a:cxn>
                <a:cxn ang="0">
                  <a:pos x="connsiteX1" y="connsiteY1"/>
                </a:cxn>
                <a:cxn ang="0">
                  <a:pos x="connsiteX2" y="connsiteY2"/>
                </a:cxn>
              </a:cxnLst>
              <a:rect l="l" t="t" r="r" b="b"/>
              <a:pathLst>
                <a:path w="2743" h="22402">
                  <a:moveTo>
                    <a:pt x="2743" y="0"/>
                  </a:moveTo>
                  <a:cubicBezTo>
                    <a:pt x="2057" y="7544"/>
                    <a:pt x="1143" y="15088"/>
                    <a:pt x="0" y="22403"/>
                  </a:cubicBezTo>
                  <a:cubicBezTo>
                    <a:pt x="1143" y="14859"/>
                    <a:pt x="2057" y="7315"/>
                    <a:pt x="2743" y="0"/>
                  </a:cubicBezTo>
                  <a:close/>
                </a:path>
              </a:pathLst>
            </a:custGeom>
            <a:solidFill>
              <a:srgbClr val="FFFFFF"/>
            </a:solidFill>
            <a:ln w="2286" cap="flat">
              <a:noFill/>
              <a:prstDash val="solid"/>
              <a:miter/>
            </a:ln>
          </p:spPr>
          <p:txBody>
            <a:bodyPr rtlCol="0" anchor="ctr"/>
            <a:lstStyle/>
            <a:p>
              <a:endParaRPr lang="en-US"/>
            </a:p>
          </p:txBody>
        </p:sp>
        <p:sp>
          <p:nvSpPr>
            <p:cNvPr id="61" name="Freeform 365">
              <a:extLst>
                <a:ext uri="{FF2B5EF4-FFF2-40B4-BE49-F238E27FC236}">
                  <a16:creationId xmlns:a16="http://schemas.microsoft.com/office/drawing/2014/main" id="{9370F57F-1793-B6AE-65B1-4B88C1E11372}"/>
                </a:ext>
              </a:extLst>
            </p:cNvPr>
            <p:cNvSpPr/>
            <p:nvPr/>
          </p:nvSpPr>
          <p:spPr>
            <a:xfrm>
              <a:off x="5237149" y="4029532"/>
              <a:ext cx="1143" cy="457"/>
            </a:xfrm>
            <a:custGeom>
              <a:avLst/>
              <a:gdLst>
                <a:gd name="connsiteX0" fmla="*/ 1143 w 1143"/>
                <a:gd name="connsiteY0" fmla="*/ 457 h 457"/>
                <a:gd name="connsiteX1" fmla="*/ 0 w 1143"/>
                <a:gd name="connsiteY1" fmla="*/ 0 h 457"/>
                <a:gd name="connsiteX2" fmla="*/ 1143 w 1143"/>
                <a:gd name="connsiteY2" fmla="*/ 457 h 457"/>
              </a:gdLst>
              <a:ahLst/>
              <a:cxnLst>
                <a:cxn ang="0">
                  <a:pos x="connsiteX0" y="connsiteY0"/>
                </a:cxn>
                <a:cxn ang="0">
                  <a:pos x="connsiteX1" y="connsiteY1"/>
                </a:cxn>
                <a:cxn ang="0">
                  <a:pos x="connsiteX2" y="connsiteY2"/>
                </a:cxn>
              </a:cxnLst>
              <a:rect l="l" t="t" r="r" b="b"/>
              <a:pathLst>
                <a:path w="1143" h="457">
                  <a:moveTo>
                    <a:pt x="1143" y="457"/>
                  </a:moveTo>
                  <a:cubicBezTo>
                    <a:pt x="686" y="229"/>
                    <a:pt x="229" y="229"/>
                    <a:pt x="0" y="0"/>
                  </a:cubicBezTo>
                  <a:cubicBezTo>
                    <a:pt x="457" y="0"/>
                    <a:pt x="914" y="229"/>
                    <a:pt x="1143" y="457"/>
                  </a:cubicBezTo>
                  <a:close/>
                </a:path>
              </a:pathLst>
            </a:custGeom>
            <a:solidFill>
              <a:srgbClr val="FFFFFF"/>
            </a:solidFill>
            <a:ln w="2286" cap="flat">
              <a:noFill/>
              <a:prstDash val="solid"/>
              <a:miter/>
            </a:ln>
          </p:spPr>
          <p:txBody>
            <a:bodyPr rtlCol="0" anchor="ctr"/>
            <a:lstStyle/>
            <a:p>
              <a:endParaRPr lang="en-US"/>
            </a:p>
          </p:txBody>
        </p:sp>
        <p:sp>
          <p:nvSpPr>
            <p:cNvPr id="62" name="Freeform 366">
              <a:extLst>
                <a:ext uri="{FF2B5EF4-FFF2-40B4-BE49-F238E27FC236}">
                  <a16:creationId xmlns:a16="http://schemas.microsoft.com/office/drawing/2014/main" id="{DBD69E4F-AAD2-E8C1-029D-5A6524ABE9A4}"/>
                </a:ext>
              </a:extLst>
            </p:cNvPr>
            <p:cNvSpPr/>
            <p:nvPr/>
          </p:nvSpPr>
          <p:spPr>
            <a:xfrm>
              <a:off x="5232349" y="4027932"/>
              <a:ext cx="2971" cy="914"/>
            </a:xfrm>
            <a:custGeom>
              <a:avLst/>
              <a:gdLst>
                <a:gd name="connsiteX0" fmla="*/ 2972 w 2971"/>
                <a:gd name="connsiteY0" fmla="*/ 914 h 914"/>
                <a:gd name="connsiteX1" fmla="*/ 0 w 2971"/>
                <a:gd name="connsiteY1" fmla="*/ 0 h 914"/>
                <a:gd name="connsiteX2" fmla="*/ 2972 w 2971"/>
                <a:gd name="connsiteY2" fmla="*/ 914 h 914"/>
              </a:gdLst>
              <a:ahLst/>
              <a:cxnLst>
                <a:cxn ang="0">
                  <a:pos x="connsiteX0" y="connsiteY0"/>
                </a:cxn>
                <a:cxn ang="0">
                  <a:pos x="connsiteX1" y="connsiteY1"/>
                </a:cxn>
                <a:cxn ang="0">
                  <a:pos x="connsiteX2" y="connsiteY2"/>
                </a:cxn>
              </a:cxnLst>
              <a:rect l="l" t="t" r="r" b="b"/>
              <a:pathLst>
                <a:path w="2971" h="914">
                  <a:moveTo>
                    <a:pt x="2972" y="914"/>
                  </a:moveTo>
                  <a:cubicBezTo>
                    <a:pt x="2057" y="686"/>
                    <a:pt x="914" y="229"/>
                    <a:pt x="0" y="0"/>
                  </a:cubicBezTo>
                  <a:cubicBezTo>
                    <a:pt x="914" y="457"/>
                    <a:pt x="2057" y="686"/>
                    <a:pt x="2972" y="914"/>
                  </a:cubicBezTo>
                  <a:close/>
                </a:path>
              </a:pathLst>
            </a:custGeom>
            <a:solidFill>
              <a:srgbClr val="FFFFFF"/>
            </a:solidFill>
            <a:ln w="2286" cap="flat">
              <a:noFill/>
              <a:prstDash val="solid"/>
              <a:miter/>
            </a:ln>
          </p:spPr>
          <p:txBody>
            <a:bodyPr rtlCol="0" anchor="ctr"/>
            <a:lstStyle/>
            <a:p>
              <a:endParaRPr lang="en-US"/>
            </a:p>
          </p:txBody>
        </p:sp>
        <p:sp>
          <p:nvSpPr>
            <p:cNvPr id="63" name="Freeform 367">
              <a:extLst>
                <a:ext uri="{FF2B5EF4-FFF2-40B4-BE49-F238E27FC236}">
                  <a16:creationId xmlns:a16="http://schemas.microsoft.com/office/drawing/2014/main" id="{10C1ADB5-A541-518A-44AC-DEA6C62265F1}"/>
                </a:ext>
              </a:extLst>
            </p:cNvPr>
            <p:cNvSpPr/>
            <p:nvPr/>
          </p:nvSpPr>
          <p:spPr>
            <a:xfrm>
              <a:off x="5506897" y="3957523"/>
              <a:ext cx="2514" cy="25831"/>
            </a:xfrm>
            <a:custGeom>
              <a:avLst/>
              <a:gdLst>
                <a:gd name="connsiteX0" fmla="*/ 0 w 2514"/>
                <a:gd name="connsiteY0" fmla="*/ 0 h 25831"/>
                <a:gd name="connsiteX1" fmla="*/ 2515 w 2514"/>
                <a:gd name="connsiteY1" fmla="*/ 25832 h 25831"/>
                <a:gd name="connsiteX2" fmla="*/ 0 w 2514"/>
                <a:gd name="connsiteY2" fmla="*/ 0 h 25831"/>
              </a:gdLst>
              <a:ahLst/>
              <a:cxnLst>
                <a:cxn ang="0">
                  <a:pos x="connsiteX0" y="connsiteY0"/>
                </a:cxn>
                <a:cxn ang="0">
                  <a:pos x="connsiteX1" y="connsiteY1"/>
                </a:cxn>
                <a:cxn ang="0">
                  <a:pos x="connsiteX2" y="connsiteY2"/>
                </a:cxn>
              </a:cxnLst>
              <a:rect l="l" t="t" r="r" b="b"/>
              <a:pathLst>
                <a:path w="2514" h="25831">
                  <a:moveTo>
                    <a:pt x="0" y="0"/>
                  </a:moveTo>
                  <a:cubicBezTo>
                    <a:pt x="1372" y="8687"/>
                    <a:pt x="2057" y="17145"/>
                    <a:pt x="2515" y="25832"/>
                  </a:cubicBezTo>
                  <a:cubicBezTo>
                    <a:pt x="2057" y="17374"/>
                    <a:pt x="1372" y="8687"/>
                    <a:pt x="0" y="0"/>
                  </a:cubicBezTo>
                  <a:close/>
                </a:path>
              </a:pathLst>
            </a:custGeom>
            <a:solidFill>
              <a:srgbClr val="FFFFFF"/>
            </a:solidFill>
            <a:ln w="2286" cap="flat">
              <a:noFill/>
              <a:prstDash val="solid"/>
              <a:miter/>
            </a:ln>
          </p:spPr>
          <p:txBody>
            <a:bodyPr rtlCol="0" anchor="ctr"/>
            <a:lstStyle/>
            <a:p>
              <a:endParaRPr lang="en-US"/>
            </a:p>
          </p:txBody>
        </p:sp>
        <p:sp>
          <p:nvSpPr>
            <p:cNvPr id="64" name="Freeform 368">
              <a:extLst>
                <a:ext uri="{FF2B5EF4-FFF2-40B4-BE49-F238E27FC236}">
                  <a16:creationId xmlns:a16="http://schemas.microsoft.com/office/drawing/2014/main" id="{82F3FF8B-5441-1169-B678-0BD2B935AD2D}"/>
                </a:ext>
              </a:extLst>
            </p:cNvPr>
            <p:cNvSpPr/>
            <p:nvPr/>
          </p:nvSpPr>
          <p:spPr>
            <a:xfrm>
              <a:off x="5319217" y="4049420"/>
              <a:ext cx="15316" cy="1828"/>
            </a:xfrm>
            <a:custGeom>
              <a:avLst/>
              <a:gdLst>
                <a:gd name="connsiteX0" fmla="*/ 15316 w 15316"/>
                <a:gd name="connsiteY0" fmla="*/ 1829 h 1828"/>
                <a:gd name="connsiteX1" fmla="*/ 0 w 15316"/>
                <a:gd name="connsiteY1" fmla="*/ 0 h 1828"/>
                <a:gd name="connsiteX2" fmla="*/ 15316 w 15316"/>
                <a:gd name="connsiteY2" fmla="*/ 1829 h 1828"/>
              </a:gdLst>
              <a:ahLst/>
              <a:cxnLst>
                <a:cxn ang="0">
                  <a:pos x="connsiteX0" y="connsiteY0"/>
                </a:cxn>
                <a:cxn ang="0">
                  <a:pos x="connsiteX1" y="connsiteY1"/>
                </a:cxn>
                <a:cxn ang="0">
                  <a:pos x="connsiteX2" y="connsiteY2"/>
                </a:cxn>
              </a:cxnLst>
              <a:rect l="l" t="t" r="r" b="b"/>
              <a:pathLst>
                <a:path w="15316" h="1828">
                  <a:moveTo>
                    <a:pt x="15316" y="1829"/>
                  </a:moveTo>
                  <a:cubicBezTo>
                    <a:pt x="10287" y="1372"/>
                    <a:pt x="5258" y="914"/>
                    <a:pt x="0" y="0"/>
                  </a:cubicBezTo>
                  <a:cubicBezTo>
                    <a:pt x="5029" y="686"/>
                    <a:pt x="10287" y="1372"/>
                    <a:pt x="15316" y="1829"/>
                  </a:cubicBezTo>
                  <a:close/>
                </a:path>
              </a:pathLst>
            </a:custGeom>
            <a:solidFill>
              <a:srgbClr val="FFFFFF"/>
            </a:solidFill>
            <a:ln w="2286" cap="flat">
              <a:noFill/>
              <a:prstDash val="solid"/>
              <a:miter/>
            </a:ln>
          </p:spPr>
          <p:txBody>
            <a:bodyPr rtlCol="0" anchor="ctr"/>
            <a:lstStyle/>
            <a:p>
              <a:endParaRPr lang="en-US"/>
            </a:p>
          </p:txBody>
        </p:sp>
        <p:sp>
          <p:nvSpPr>
            <p:cNvPr id="65" name="Freeform 369">
              <a:extLst>
                <a:ext uri="{FF2B5EF4-FFF2-40B4-BE49-F238E27FC236}">
                  <a16:creationId xmlns:a16="http://schemas.microsoft.com/office/drawing/2014/main" id="{364ACF9B-5CF4-8C19-1B1D-C5C4E4ABA46E}"/>
                </a:ext>
              </a:extLst>
            </p:cNvPr>
            <p:cNvSpPr/>
            <p:nvPr/>
          </p:nvSpPr>
          <p:spPr>
            <a:xfrm>
              <a:off x="5303901" y="4046677"/>
              <a:ext cx="15316" cy="2743"/>
            </a:xfrm>
            <a:custGeom>
              <a:avLst/>
              <a:gdLst>
                <a:gd name="connsiteX0" fmla="*/ 15316 w 15316"/>
                <a:gd name="connsiteY0" fmla="*/ 2743 h 2743"/>
                <a:gd name="connsiteX1" fmla="*/ 0 w 15316"/>
                <a:gd name="connsiteY1" fmla="*/ 0 h 2743"/>
                <a:gd name="connsiteX2" fmla="*/ 15316 w 15316"/>
                <a:gd name="connsiteY2" fmla="*/ 2743 h 2743"/>
              </a:gdLst>
              <a:ahLst/>
              <a:cxnLst>
                <a:cxn ang="0">
                  <a:pos x="connsiteX0" y="connsiteY0"/>
                </a:cxn>
                <a:cxn ang="0">
                  <a:pos x="connsiteX1" y="connsiteY1"/>
                </a:cxn>
                <a:cxn ang="0">
                  <a:pos x="connsiteX2" y="connsiteY2"/>
                </a:cxn>
              </a:cxnLst>
              <a:rect l="l" t="t" r="r" b="b"/>
              <a:pathLst>
                <a:path w="15316" h="2743">
                  <a:moveTo>
                    <a:pt x="15316" y="2743"/>
                  </a:moveTo>
                  <a:cubicBezTo>
                    <a:pt x="10287" y="2057"/>
                    <a:pt x="5029" y="1143"/>
                    <a:pt x="0" y="0"/>
                  </a:cubicBezTo>
                  <a:cubicBezTo>
                    <a:pt x="5029" y="1143"/>
                    <a:pt x="10287" y="2057"/>
                    <a:pt x="15316" y="2743"/>
                  </a:cubicBezTo>
                  <a:close/>
                </a:path>
              </a:pathLst>
            </a:custGeom>
            <a:solidFill>
              <a:srgbClr val="FFFFFF"/>
            </a:solidFill>
            <a:ln w="2286" cap="flat">
              <a:noFill/>
              <a:prstDash val="solid"/>
              <a:miter/>
            </a:ln>
          </p:spPr>
          <p:txBody>
            <a:bodyPr rtlCol="0" anchor="ctr"/>
            <a:lstStyle/>
            <a:p>
              <a:endParaRPr lang="en-US"/>
            </a:p>
          </p:txBody>
        </p:sp>
        <p:sp>
          <p:nvSpPr>
            <p:cNvPr id="66" name="Freeform 370">
              <a:extLst>
                <a:ext uri="{FF2B5EF4-FFF2-40B4-BE49-F238E27FC236}">
                  <a16:creationId xmlns:a16="http://schemas.microsoft.com/office/drawing/2014/main" id="{B59FD9FA-DE9A-2B58-A770-470096EA5BFD}"/>
                </a:ext>
              </a:extLst>
            </p:cNvPr>
            <p:cNvSpPr/>
            <p:nvPr/>
          </p:nvSpPr>
          <p:spPr>
            <a:xfrm>
              <a:off x="5309616" y="3397681"/>
              <a:ext cx="2514" cy="1828"/>
            </a:xfrm>
            <a:custGeom>
              <a:avLst/>
              <a:gdLst>
                <a:gd name="connsiteX0" fmla="*/ 2515 w 2514"/>
                <a:gd name="connsiteY0" fmla="*/ 0 h 1828"/>
                <a:gd name="connsiteX1" fmla="*/ 0 w 2514"/>
                <a:gd name="connsiteY1" fmla="*/ 1829 h 1828"/>
                <a:gd name="connsiteX2" fmla="*/ 2515 w 2514"/>
                <a:gd name="connsiteY2" fmla="*/ 0 h 1828"/>
              </a:gdLst>
              <a:ahLst/>
              <a:cxnLst>
                <a:cxn ang="0">
                  <a:pos x="connsiteX0" y="connsiteY0"/>
                </a:cxn>
                <a:cxn ang="0">
                  <a:pos x="connsiteX1" y="connsiteY1"/>
                </a:cxn>
                <a:cxn ang="0">
                  <a:pos x="connsiteX2" y="connsiteY2"/>
                </a:cxn>
              </a:cxnLst>
              <a:rect l="l" t="t" r="r" b="b"/>
              <a:pathLst>
                <a:path w="2514" h="1828">
                  <a:moveTo>
                    <a:pt x="2515" y="0"/>
                  </a:moveTo>
                  <a:cubicBezTo>
                    <a:pt x="1600" y="686"/>
                    <a:pt x="914" y="1143"/>
                    <a:pt x="0" y="1829"/>
                  </a:cubicBezTo>
                  <a:cubicBezTo>
                    <a:pt x="914" y="1143"/>
                    <a:pt x="1600" y="686"/>
                    <a:pt x="2515" y="0"/>
                  </a:cubicBezTo>
                  <a:close/>
                </a:path>
              </a:pathLst>
            </a:custGeom>
            <a:solidFill>
              <a:srgbClr val="FFFFFF"/>
            </a:solidFill>
            <a:ln w="2286" cap="flat">
              <a:noFill/>
              <a:prstDash val="solid"/>
              <a:miter/>
            </a:ln>
          </p:spPr>
          <p:txBody>
            <a:bodyPr rtlCol="0" anchor="ctr"/>
            <a:lstStyle/>
            <a:p>
              <a:endParaRPr lang="en-US"/>
            </a:p>
          </p:txBody>
        </p:sp>
        <p:sp>
          <p:nvSpPr>
            <p:cNvPr id="67" name="Freeform 371">
              <a:extLst>
                <a:ext uri="{FF2B5EF4-FFF2-40B4-BE49-F238E27FC236}">
                  <a16:creationId xmlns:a16="http://schemas.microsoft.com/office/drawing/2014/main" id="{EFCCB190-B48F-AF49-C023-A1557DF48A40}"/>
                </a:ext>
              </a:extLst>
            </p:cNvPr>
            <p:cNvSpPr/>
            <p:nvPr/>
          </p:nvSpPr>
          <p:spPr>
            <a:xfrm>
              <a:off x="5272125" y="3532555"/>
              <a:ext cx="3200" cy="10058"/>
            </a:xfrm>
            <a:custGeom>
              <a:avLst/>
              <a:gdLst>
                <a:gd name="connsiteX0" fmla="*/ 3200 w 3200"/>
                <a:gd name="connsiteY0" fmla="*/ 0 h 10058"/>
                <a:gd name="connsiteX1" fmla="*/ 0 w 3200"/>
                <a:gd name="connsiteY1" fmla="*/ 10058 h 10058"/>
                <a:gd name="connsiteX2" fmla="*/ 3200 w 3200"/>
                <a:gd name="connsiteY2" fmla="*/ 0 h 10058"/>
              </a:gdLst>
              <a:ahLst/>
              <a:cxnLst>
                <a:cxn ang="0">
                  <a:pos x="connsiteX0" y="connsiteY0"/>
                </a:cxn>
                <a:cxn ang="0">
                  <a:pos x="connsiteX1" y="connsiteY1"/>
                </a:cxn>
                <a:cxn ang="0">
                  <a:pos x="connsiteX2" y="connsiteY2"/>
                </a:cxn>
              </a:cxnLst>
              <a:rect l="l" t="t" r="r" b="b"/>
              <a:pathLst>
                <a:path w="3200" h="10058">
                  <a:moveTo>
                    <a:pt x="3200" y="0"/>
                  </a:moveTo>
                  <a:cubicBezTo>
                    <a:pt x="2515" y="3658"/>
                    <a:pt x="1372" y="6858"/>
                    <a:pt x="0" y="10058"/>
                  </a:cubicBezTo>
                  <a:cubicBezTo>
                    <a:pt x="1600" y="6858"/>
                    <a:pt x="2515" y="3658"/>
                    <a:pt x="3200" y="0"/>
                  </a:cubicBezTo>
                  <a:close/>
                </a:path>
              </a:pathLst>
            </a:custGeom>
            <a:solidFill>
              <a:srgbClr val="FFFFFF"/>
            </a:solidFill>
            <a:ln w="2286" cap="flat">
              <a:noFill/>
              <a:prstDash val="solid"/>
              <a:miter/>
            </a:ln>
          </p:spPr>
          <p:txBody>
            <a:bodyPr rtlCol="0" anchor="ctr"/>
            <a:lstStyle/>
            <a:p>
              <a:endParaRPr lang="en-US"/>
            </a:p>
          </p:txBody>
        </p:sp>
        <p:sp>
          <p:nvSpPr>
            <p:cNvPr id="68" name="Freeform 372">
              <a:extLst>
                <a:ext uri="{FF2B5EF4-FFF2-40B4-BE49-F238E27FC236}">
                  <a16:creationId xmlns:a16="http://schemas.microsoft.com/office/drawing/2014/main" id="{288CCDCA-2CD5-EFE8-A9E0-02FAC350CAE2}"/>
                </a:ext>
              </a:extLst>
            </p:cNvPr>
            <p:cNvSpPr/>
            <p:nvPr/>
          </p:nvSpPr>
          <p:spPr>
            <a:xfrm>
              <a:off x="5267325" y="3545586"/>
              <a:ext cx="3429" cy="5486"/>
            </a:xfrm>
            <a:custGeom>
              <a:avLst/>
              <a:gdLst>
                <a:gd name="connsiteX0" fmla="*/ 3429 w 3429"/>
                <a:gd name="connsiteY0" fmla="*/ 0 h 5486"/>
                <a:gd name="connsiteX1" fmla="*/ 0 w 3429"/>
                <a:gd name="connsiteY1" fmla="*/ 5486 h 5486"/>
                <a:gd name="connsiteX2" fmla="*/ 3429 w 3429"/>
                <a:gd name="connsiteY2" fmla="*/ 0 h 5486"/>
              </a:gdLst>
              <a:ahLst/>
              <a:cxnLst>
                <a:cxn ang="0">
                  <a:pos x="connsiteX0" y="connsiteY0"/>
                </a:cxn>
                <a:cxn ang="0">
                  <a:pos x="connsiteX1" y="connsiteY1"/>
                </a:cxn>
                <a:cxn ang="0">
                  <a:pos x="connsiteX2" y="connsiteY2"/>
                </a:cxn>
              </a:cxnLst>
              <a:rect l="l" t="t" r="r" b="b"/>
              <a:pathLst>
                <a:path w="3429" h="5486">
                  <a:moveTo>
                    <a:pt x="3429" y="0"/>
                  </a:moveTo>
                  <a:cubicBezTo>
                    <a:pt x="2515" y="2057"/>
                    <a:pt x="1372" y="3886"/>
                    <a:pt x="0" y="5486"/>
                  </a:cubicBezTo>
                  <a:cubicBezTo>
                    <a:pt x="1372" y="3658"/>
                    <a:pt x="2515" y="1829"/>
                    <a:pt x="3429" y="0"/>
                  </a:cubicBezTo>
                  <a:close/>
                </a:path>
              </a:pathLst>
            </a:custGeom>
            <a:solidFill>
              <a:srgbClr val="FFFFFF"/>
            </a:solidFill>
            <a:ln w="2286" cap="flat">
              <a:noFill/>
              <a:prstDash val="solid"/>
              <a:miter/>
            </a:ln>
          </p:spPr>
          <p:txBody>
            <a:bodyPr rtlCol="0" anchor="ctr"/>
            <a:lstStyle/>
            <a:p>
              <a:endParaRPr lang="en-US"/>
            </a:p>
          </p:txBody>
        </p:sp>
        <p:sp>
          <p:nvSpPr>
            <p:cNvPr id="69" name="Freeform 373">
              <a:extLst>
                <a:ext uri="{FF2B5EF4-FFF2-40B4-BE49-F238E27FC236}">
                  <a16:creationId xmlns:a16="http://schemas.microsoft.com/office/drawing/2014/main" id="{DCD05A0E-4497-27F2-1D2B-6A3948F62CA7}"/>
                </a:ext>
              </a:extLst>
            </p:cNvPr>
            <p:cNvSpPr/>
            <p:nvPr/>
          </p:nvSpPr>
          <p:spPr>
            <a:xfrm>
              <a:off x="5273725" y="3496665"/>
              <a:ext cx="457" cy="2286"/>
            </a:xfrm>
            <a:custGeom>
              <a:avLst/>
              <a:gdLst>
                <a:gd name="connsiteX0" fmla="*/ 0 w 457"/>
                <a:gd name="connsiteY0" fmla="*/ 0 h 2286"/>
                <a:gd name="connsiteX1" fmla="*/ 457 w 457"/>
                <a:gd name="connsiteY1" fmla="*/ 2286 h 2286"/>
                <a:gd name="connsiteX2" fmla="*/ 0 w 457"/>
                <a:gd name="connsiteY2" fmla="*/ 0 h 2286"/>
              </a:gdLst>
              <a:ahLst/>
              <a:cxnLst>
                <a:cxn ang="0">
                  <a:pos x="connsiteX0" y="connsiteY0"/>
                </a:cxn>
                <a:cxn ang="0">
                  <a:pos x="connsiteX1" y="connsiteY1"/>
                </a:cxn>
                <a:cxn ang="0">
                  <a:pos x="connsiteX2" y="connsiteY2"/>
                </a:cxn>
              </a:cxnLst>
              <a:rect l="l" t="t" r="r" b="b"/>
              <a:pathLst>
                <a:path w="457" h="2286">
                  <a:moveTo>
                    <a:pt x="0" y="0"/>
                  </a:moveTo>
                  <a:cubicBezTo>
                    <a:pt x="0" y="686"/>
                    <a:pt x="229" y="1600"/>
                    <a:pt x="457" y="2286"/>
                  </a:cubicBezTo>
                  <a:cubicBezTo>
                    <a:pt x="229" y="1600"/>
                    <a:pt x="0" y="914"/>
                    <a:pt x="0" y="0"/>
                  </a:cubicBezTo>
                  <a:close/>
                </a:path>
              </a:pathLst>
            </a:custGeom>
            <a:solidFill>
              <a:srgbClr val="FFFFFF"/>
            </a:solidFill>
            <a:ln w="2286" cap="flat">
              <a:noFill/>
              <a:prstDash val="solid"/>
              <a:miter/>
            </a:ln>
          </p:spPr>
          <p:txBody>
            <a:bodyPr rtlCol="0" anchor="ctr"/>
            <a:lstStyle/>
            <a:p>
              <a:endParaRPr lang="en-US"/>
            </a:p>
          </p:txBody>
        </p:sp>
        <p:sp>
          <p:nvSpPr>
            <p:cNvPr id="70" name="Freeform 374">
              <a:extLst>
                <a:ext uri="{FF2B5EF4-FFF2-40B4-BE49-F238E27FC236}">
                  <a16:creationId xmlns:a16="http://schemas.microsoft.com/office/drawing/2014/main" id="{96932BC2-1F4F-0BF1-7398-7158B558081C}"/>
                </a:ext>
              </a:extLst>
            </p:cNvPr>
            <p:cNvSpPr/>
            <p:nvPr/>
          </p:nvSpPr>
          <p:spPr>
            <a:xfrm>
              <a:off x="5272582" y="3485692"/>
              <a:ext cx="228" cy="2286"/>
            </a:xfrm>
            <a:custGeom>
              <a:avLst/>
              <a:gdLst>
                <a:gd name="connsiteX0" fmla="*/ 0 w 228"/>
                <a:gd name="connsiteY0" fmla="*/ 0 h 2286"/>
                <a:gd name="connsiteX1" fmla="*/ 229 w 228"/>
                <a:gd name="connsiteY1" fmla="*/ 2286 h 2286"/>
                <a:gd name="connsiteX2" fmla="*/ 0 w 228"/>
                <a:gd name="connsiteY2" fmla="*/ 0 h 2286"/>
              </a:gdLst>
              <a:ahLst/>
              <a:cxnLst>
                <a:cxn ang="0">
                  <a:pos x="connsiteX0" y="connsiteY0"/>
                </a:cxn>
                <a:cxn ang="0">
                  <a:pos x="connsiteX1" y="connsiteY1"/>
                </a:cxn>
                <a:cxn ang="0">
                  <a:pos x="connsiteX2" y="connsiteY2"/>
                </a:cxn>
              </a:cxnLst>
              <a:rect l="l" t="t" r="r" b="b"/>
              <a:pathLst>
                <a:path w="228" h="2286">
                  <a:moveTo>
                    <a:pt x="0" y="0"/>
                  </a:moveTo>
                  <a:cubicBezTo>
                    <a:pt x="0" y="686"/>
                    <a:pt x="0" y="1372"/>
                    <a:pt x="229" y="2286"/>
                  </a:cubicBezTo>
                  <a:cubicBezTo>
                    <a:pt x="229"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71" name="Freeform 375">
              <a:extLst>
                <a:ext uri="{FF2B5EF4-FFF2-40B4-BE49-F238E27FC236}">
                  <a16:creationId xmlns:a16="http://schemas.microsoft.com/office/drawing/2014/main" id="{FBFEC2E5-5DDF-EDD3-B1D2-29F95261B4EE}"/>
                </a:ext>
              </a:extLst>
            </p:cNvPr>
            <p:cNvSpPr/>
            <p:nvPr/>
          </p:nvSpPr>
          <p:spPr>
            <a:xfrm>
              <a:off x="5282641" y="3430828"/>
              <a:ext cx="1143" cy="2514"/>
            </a:xfrm>
            <a:custGeom>
              <a:avLst/>
              <a:gdLst>
                <a:gd name="connsiteX0" fmla="*/ 1143 w 1143"/>
                <a:gd name="connsiteY0" fmla="*/ 0 h 2514"/>
                <a:gd name="connsiteX1" fmla="*/ 0 w 1143"/>
                <a:gd name="connsiteY1" fmla="*/ 2515 h 2514"/>
                <a:gd name="connsiteX2" fmla="*/ 1143 w 1143"/>
                <a:gd name="connsiteY2" fmla="*/ 0 h 2514"/>
              </a:gdLst>
              <a:ahLst/>
              <a:cxnLst>
                <a:cxn ang="0">
                  <a:pos x="connsiteX0" y="connsiteY0"/>
                </a:cxn>
                <a:cxn ang="0">
                  <a:pos x="connsiteX1" y="connsiteY1"/>
                </a:cxn>
                <a:cxn ang="0">
                  <a:pos x="connsiteX2" y="connsiteY2"/>
                </a:cxn>
              </a:cxnLst>
              <a:rect l="l" t="t" r="r" b="b"/>
              <a:pathLst>
                <a:path w="1143" h="2514">
                  <a:moveTo>
                    <a:pt x="1143" y="0"/>
                  </a:moveTo>
                  <a:cubicBezTo>
                    <a:pt x="686" y="914"/>
                    <a:pt x="229" y="1600"/>
                    <a:pt x="0" y="2515"/>
                  </a:cubicBezTo>
                  <a:cubicBezTo>
                    <a:pt x="229" y="1600"/>
                    <a:pt x="686" y="686"/>
                    <a:pt x="1143" y="0"/>
                  </a:cubicBezTo>
                  <a:close/>
                </a:path>
              </a:pathLst>
            </a:custGeom>
            <a:solidFill>
              <a:srgbClr val="FFFFFF"/>
            </a:solidFill>
            <a:ln w="2286" cap="flat">
              <a:noFill/>
              <a:prstDash val="solid"/>
              <a:miter/>
            </a:ln>
          </p:spPr>
          <p:txBody>
            <a:bodyPr rtlCol="0" anchor="ctr"/>
            <a:lstStyle/>
            <a:p>
              <a:endParaRPr lang="en-US"/>
            </a:p>
          </p:txBody>
        </p:sp>
        <p:sp>
          <p:nvSpPr>
            <p:cNvPr id="72" name="Freeform 376">
              <a:extLst>
                <a:ext uri="{FF2B5EF4-FFF2-40B4-BE49-F238E27FC236}">
                  <a16:creationId xmlns:a16="http://schemas.microsoft.com/office/drawing/2014/main" id="{D332D629-D46E-A454-8951-346D6376D077}"/>
                </a:ext>
              </a:extLst>
            </p:cNvPr>
            <p:cNvSpPr/>
            <p:nvPr/>
          </p:nvSpPr>
          <p:spPr>
            <a:xfrm>
              <a:off x="5272811" y="3489579"/>
              <a:ext cx="228" cy="2057"/>
            </a:xfrm>
            <a:custGeom>
              <a:avLst/>
              <a:gdLst>
                <a:gd name="connsiteX0" fmla="*/ 0 w 228"/>
                <a:gd name="connsiteY0" fmla="*/ 0 h 2057"/>
                <a:gd name="connsiteX1" fmla="*/ 229 w 228"/>
                <a:gd name="connsiteY1" fmla="*/ 2057 h 2057"/>
                <a:gd name="connsiteX2" fmla="*/ 0 w 228"/>
                <a:gd name="connsiteY2" fmla="*/ 0 h 2057"/>
              </a:gdLst>
              <a:ahLst/>
              <a:cxnLst>
                <a:cxn ang="0">
                  <a:pos x="connsiteX0" y="connsiteY0"/>
                </a:cxn>
                <a:cxn ang="0">
                  <a:pos x="connsiteX1" y="connsiteY1"/>
                </a:cxn>
                <a:cxn ang="0">
                  <a:pos x="connsiteX2" y="connsiteY2"/>
                </a:cxn>
              </a:cxnLst>
              <a:rect l="l" t="t" r="r" b="b"/>
              <a:pathLst>
                <a:path w="228" h="2057">
                  <a:moveTo>
                    <a:pt x="0" y="0"/>
                  </a:moveTo>
                  <a:cubicBezTo>
                    <a:pt x="0" y="686"/>
                    <a:pt x="229" y="1372"/>
                    <a:pt x="229" y="2057"/>
                  </a:cubicBezTo>
                  <a:cubicBezTo>
                    <a:pt x="229"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73" name="Freeform 377">
              <a:extLst>
                <a:ext uri="{FF2B5EF4-FFF2-40B4-BE49-F238E27FC236}">
                  <a16:creationId xmlns:a16="http://schemas.microsoft.com/office/drawing/2014/main" id="{F51AE1CA-0A48-C8F6-C9DB-A0AD910FD182}"/>
                </a:ext>
              </a:extLst>
            </p:cNvPr>
            <p:cNvSpPr/>
            <p:nvPr/>
          </p:nvSpPr>
          <p:spPr>
            <a:xfrm>
              <a:off x="5169941" y="3577132"/>
              <a:ext cx="16230" cy="914"/>
            </a:xfrm>
            <a:custGeom>
              <a:avLst/>
              <a:gdLst>
                <a:gd name="connsiteX0" fmla="*/ 16231 w 16230"/>
                <a:gd name="connsiteY0" fmla="*/ 914 h 914"/>
                <a:gd name="connsiteX1" fmla="*/ 0 w 16230"/>
                <a:gd name="connsiteY1" fmla="*/ 0 h 914"/>
                <a:gd name="connsiteX2" fmla="*/ 16231 w 16230"/>
                <a:gd name="connsiteY2" fmla="*/ 914 h 914"/>
              </a:gdLst>
              <a:ahLst/>
              <a:cxnLst>
                <a:cxn ang="0">
                  <a:pos x="connsiteX0" y="connsiteY0"/>
                </a:cxn>
                <a:cxn ang="0">
                  <a:pos x="connsiteX1" y="connsiteY1"/>
                </a:cxn>
                <a:cxn ang="0">
                  <a:pos x="connsiteX2" y="connsiteY2"/>
                </a:cxn>
              </a:cxnLst>
              <a:rect l="l" t="t" r="r" b="b"/>
              <a:pathLst>
                <a:path w="16230" h="914">
                  <a:moveTo>
                    <a:pt x="16231" y="914"/>
                  </a:moveTo>
                  <a:cubicBezTo>
                    <a:pt x="10744" y="914"/>
                    <a:pt x="5486" y="457"/>
                    <a:pt x="0" y="0"/>
                  </a:cubicBezTo>
                  <a:cubicBezTo>
                    <a:pt x="5258" y="686"/>
                    <a:pt x="10744" y="914"/>
                    <a:pt x="16231" y="914"/>
                  </a:cubicBezTo>
                  <a:close/>
                </a:path>
              </a:pathLst>
            </a:custGeom>
            <a:solidFill>
              <a:srgbClr val="FFFFFF"/>
            </a:solidFill>
            <a:ln w="2286" cap="flat">
              <a:noFill/>
              <a:prstDash val="solid"/>
              <a:miter/>
            </a:ln>
          </p:spPr>
          <p:txBody>
            <a:bodyPr rtlCol="0" anchor="ctr"/>
            <a:lstStyle/>
            <a:p>
              <a:endParaRPr lang="en-US"/>
            </a:p>
          </p:txBody>
        </p:sp>
        <p:sp>
          <p:nvSpPr>
            <p:cNvPr id="74" name="Freeform 378">
              <a:extLst>
                <a:ext uri="{FF2B5EF4-FFF2-40B4-BE49-F238E27FC236}">
                  <a16:creationId xmlns:a16="http://schemas.microsoft.com/office/drawing/2014/main" id="{ACCAEF95-E689-64FD-0DB5-68739C0772B0}"/>
                </a:ext>
              </a:extLst>
            </p:cNvPr>
            <p:cNvSpPr/>
            <p:nvPr/>
          </p:nvSpPr>
          <p:spPr>
            <a:xfrm>
              <a:off x="5079415" y="3554958"/>
              <a:ext cx="914" cy="457"/>
            </a:xfrm>
            <a:custGeom>
              <a:avLst/>
              <a:gdLst>
                <a:gd name="connsiteX0" fmla="*/ 914 w 914"/>
                <a:gd name="connsiteY0" fmla="*/ 457 h 457"/>
                <a:gd name="connsiteX1" fmla="*/ 0 w 914"/>
                <a:gd name="connsiteY1" fmla="*/ 0 h 457"/>
                <a:gd name="connsiteX2" fmla="*/ 914 w 914"/>
                <a:gd name="connsiteY2" fmla="*/ 457 h 457"/>
              </a:gdLst>
              <a:ahLst/>
              <a:cxnLst>
                <a:cxn ang="0">
                  <a:pos x="connsiteX0" y="connsiteY0"/>
                </a:cxn>
                <a:cxn ang="0">
                  <a:pos x="connsiteX1" y="connsiteY1"/>
                </a:cxn>
                <a:cxn ang="0">
                  <a:pos x="connsiteX2" y="connsiteY2"/>
                </a:cxn>
              </a:cxnLst>
              <a:rect l="l" t="t" r="r" b="b"/>
              <a:pathLst>
                <a:path w="914" h="457">
                  <a:moveTo>
                    <a:pt x="914" y="457"/>
                  </a:moveTo>
                  <a:cubicBezTo>
                    <a:pt x="686" y="229"/>
                    <a:pt x="229" y="229"/>
                    <a:pt x="0" y="0"/>
                  </a:cubicBezTo>
                  <a:cubicBezTo>
                    <a:pt x="229" y="229"/>
                    <a:pt x="686" y="457"/>
                    <a:pt x="914" y="457"/>
                  </a:cubicBezTo>
                  <a:close/>
                </a:path>
              </a:pathLst>
            </a:custGeom>
            <a:solidFill>
              <a:srgbClr val="FFFFFF"/>
            </a:solidFill>
            <a:ln w="2286" cap="flat">
              <a:noFill/>
              <a:prstDash val="solid"/>
              <a:miter/>
            </a:ln>
          </p:spPr>
          <p:txBody>
            <a:bodyPr rtlCol="0" anchor="ctr"/>
            <a:lstStyle/>
            <a:p>
              <a:endParaRPr lang="en-US"/>
            </a:p>
          </p:txBody>
        </p:sp>
        <p:sp>
          <p:nvSpPr>
            <p:cNvPr id="75" name="Freeform 379">
              <a:extLst>
                <a:ext uri="{FF2B5EF4-FFF2-40B4-BE49-F238E27FC236}">
                  <a16:creationId xmlns:a16="http://schemas.microsoft.com/office/drawing/2014/main" id="{EC7C026F-8082-3EFC-28B2-9732906221F2}"/>
                </a:ext>
              </a:extLst>
            </p:cNvPr>
            <p:cNvSpPr/>
            <p:nvPr/>
          </p:nvSpPr>
          <p:spPr>
            <a:xfrm>
              <a:off x="5075986" y="3553587"/>
              <a:ext cx="1143" cy="457"/>
            </a:xfrm>
            <a:custGeom>
              <a:avLst/>
              <a:gdLst>
                <a:gd name="connsiteX0" fmla="*/ 1143 w 1143"/>
                <a:gd name="connsiteY0" fmla="*/ 457 h 457"/>
                <a:gd name="connsiteX1" fmla="*/ 0 w 1143"/>
                <a:gd name="connsiteY1" fmla="*/ 0 h 457"/>
                <a:gd name="connsiteX2" fmla="*/ 1143 w 1143"/>
                <a:gd name="connsiteY2" fmla="*/ 457 h 457"/>
              </a:gdLst>
              <a:ahLst/>
              <a:cxnLst>
                <a:cxn ang="0">
                  <a:pos x="connsiteX0" y="connsiteY0"/>
                </a:cxn>
                <a:cxn ang="0">
                  <a:pos x="connsiteX1" y="connsiteY1"/>
                </a:cxn>
                <a:cxn ang="0">
                  <a:pos x="connsiteX2" y="connsiteY2"/>
                </a:cxn>
              </a:cxnLst>
              <a:rect l="l" t="t" r="r" b="b"/>
              <a:pathLst>
                <a:path w="1143" h="457">
                  <a:moveTo>
                    <a:pt x="1143" y="457"/>
                  </a:moveTo>
                  <a:cubicBezTo>
                    <a:pt x="686" y="229"/>
                    <a:pt x="457" y="229"/>
                    <a:pt x="0" y="0"/>
                  </a:cubicBezTo>
                  <a:cubicBezTo>
                    <a:pt x="457" y="0"/>
                    <a:pt x="686" y="229"/>
                    <a:pt x="1143" y="457"/>
                  </a:cubicBezTo>
                  <a:close/>
                </a:path>
              </a:pathLst>
            </a:custGeom>
            <a:solidFill>
              <a:srgbClr val="FFFFFF"/>
            </a:solidFill>
            <a:ln w="2286" cap="flat">
              <a:noFill/>
              <a:prstDash val="solid"/>
              <a:miter/>
            </a:ln>
          </p:spPr>
          <p:txBody>
            <a:bodyPr rtlCol="0" anchor="ctr"/>
            <a:lstStyle/>
            <a:p>
              <a:endParaRPr lang="en-US"/>
            </a:p>
          </p:txBody>
        </p:sp>
        <p:sp>
          <p:nvSpPr>
            <p:cNvPr id="76" name="Freeform 380">
              <a:extLst>
                <a:ext uri="{FF2B5EF4-FFF2-40B4-BE49-F238E27FC236}">
                  <a16:creationId xmlns:a16="http://schemas.microsoft.com/office/drawing/2014/main" id="{909E21BF-CD0E-974B-B329-CCC26AD38CBD}"/>
                </a:ext>
              </a:extLst>
            </p:cNvPr>
            <p:cNvSpPr/>
            <p:nvPr/>
          </p:nvSpPr>
          <p:spPr>
            <a:xfrm>
              <a:off x="5144795" y="3573703"/>
              <a:ext cx="2286" cy="457"/>
            </a:xfrm>
            <a:custGeom>
              <a:avLst/>
              <a:gdLst>
                <a:gd name="connsiteX0" fmla="*/ 2286 w 2286"/>
                <a:gd name="connsiteY0" fmla="*/ 457 h 457"/>
                <a:gd name="connsiteX1" fmla="*/ 0 w 2286"/>
                <a:gd name="connsiteY1" fmla="*/ 0 h 457"/>
                <a:gd name="connsiteX2" fmla="*/ 2286 w 2286"/>
                <a:gd name="connsiteY2" fmla="*/ 457 h 457"/>
              </a:gdLst>
              <a:ahLst/>
              <a:cxnLst>
                <a:cxn ang="0">
                  <a:pos x="connsiteX0" y="connsiteY0"/>
                </a:cxn>
                <a:cxn ang="0">
                  <a:pos x="connsiteX1" y="connsiteY1"/>
                </a:cxn>
                <a:cxn ang="0">
                  <a:pos x="connsiteX2" y="connsiteY2"/>
                </a:cxn>
              </a:cxnLst>
              <a:rect l="l" t="t" r="r" b="b"/>
              <a:pathLst>
                <a:path w="2286" h="457">
                  <a:moveTo>
                    <a:pt x="2286" y="457"/>
                  </a:moveTo>
                  <a:cubicBezTo>
                    <a:pt x="1600" y="229"/>
                    <a:pt x="686" y="229"/>
                    <a:pt x="0" y="0"/>
                  </a:cubicBezTo>
                  <a:cubicBezTo>
                    <a:pt x="686" y="229"/>
                    <a:pt x="1600" y="457"/>
                    <a:pt x="2286" y="457"/>
                  </a:cubicBezTo>
                  <a:close/>
                </a:path>
              </a:pathLst>
            </a:custGeom>
            <a:solidFill>
              <a:srgbClr val="FFFFFF"/>
            </a:solidFill>
            <a:ln w="2286" cap="flat">
              <a:noFill/>
              <a:prstDash val="solid"/>
              <a:miter/>
            </a:ln>
          </p:spPr>
          <p:txBody>
            <a:bodyPr rtlCol="0" anchor="ctr"/>
            <a:lstStyle/>
            <a:p>
              <a:endParaRPr lang="en-US"/>
            </a:p>
          </p:txBody>
        </p:sp>
        <p:sp>
          <p:nvSpPr>
            <p:cNvPr id="77" name="Freeform 381">
              <a:extLst>
                <a:ext uri="{FF2B5EF4-FFF2-40B4-BE49-F238E27FC236}">
                  <a16:creationId xmlns:a16="http://schemas.microsoft.com/office/drawing/2014/main" id="{1BC9702A-9552-8DA0-6D95-EDF7E9313F59}"/>
                </a:ext>
              </a:extLst>
            </p:cNvPr>
            <p:cNvSpPr/>
            <p:nvPr/>
          </p:nvSpPr>
          <p:spPr>
            <a:xfrm>
              <a:off x="5112791" y="3566388"/>
              <a:ext cx="3429" cy="914"/>
            </a:xfrm>
            <a:custGeom>
              <a:avLst/>
              <a:gdLst>
                <a:gd name="connsiteX0" fmla="*/ 3429 w 3429"/>
                <a:gd name="connsiteY0" fmla="*/ 914 h 914"/>
                <a:gd name="connsiteX1" fmla="*/ 0 w 3429"/>
                <a:gd name="connsiteY1" fmla="*/ 0 h 914"/>
                <a:gd name="connsiteX2" fmla="*/ 3429 w 3429"/>
                <a:gd name="connsiteY2" fmla="*/ 914 h 914"/>
              </a:gdLst>
              <a:ahLst/>
              <a:cxnLst>
                <a:cxn ang="0">
                  <a:pos x="connsiteX0" y="connsiteY0"/>
                </a:cxn>
                <a:cxn ang="0">
                  <a:pos x="connsiteX1" y="connsiteY1"/>
                </a:cxn>
                <a:cxn ang="0">
                  <a:pos x="connsiteX2" y="connsiteY2"/>
                </a:cxn>
              </a:cxnLst>
              <a:rect l="l" t="t" r="r" b="b"/>
              <a:pathLst>
                <a:path w="3429" h="914">
                  <a:moveTo>
                    <a:pt x="3429" y="914"/>
                  </a:moveTo>
                  <a:cubicBezTo>
                    <a:pt x="2286" y="686"/>
                    <a:pt x="1143" y="229"/>
                    <a:pt x="0" y="0"/>
                  </a:cubicBezTo>
                  <a:cubicBezTo>
                    <a:pt x="1143" y="229"/>
                    <a:pt x="2286" y="457"/>
                    <a:pt x="3429" y="914"/>
                  </a:cubicBezTo>
                  <a:close/>
                </a:path>
              </a:pathLst>
            </a:custGeom>
            <a:solidFill>
              <a:srgbClr val="FFFFFF"/>
            </a:solidFill>
            <a:ln w="2286" cap="flat">
              <a:noFill/>
              <a:prstDash val="solid"/>
              <a:miter/>
            </a:ln>
          </p:spPr>
          <p:txBody>
            <a:bodyPr rtlCol="0" anchor="ctr"/>
            <a:lstStyle/>
            <a:p>
              <a:endParaRPr lang="en-US"/>
            </a:p>
          </p:txBody>
        </p:sp>
        <p:sp>
          <p:nvSpPr>
            <p:cNvPr id="78" name="Freeform 382">
              <a:extLst>
                <a:ext uri="{FF2B5EF4-FFF2-40B4-BE49-F238E27FC236}">
                  <a16:creationId xmlns:a16="http://schemas.microsoft.com/office/drawing/2014/main" id="{CDF92884-048E-1DDB-3DA7-11DD19B81A88}"/>
                </a:ext>
              </a:extLst>
            </p:cNvPr>
            <p:cNvSpPr/>
            <p:nvPr/>
          </p:nvSpPr>
          <p:spPr>
            <a:xfrm>
              <a:off x="5273268" y="3493236"/>
              <a:ext cx="228" cy="2286"/>
            </a:xfrm>
            <a:custGeom>
              <a:avLst/>
              <a:gdLst>
                <a:gd name="connsiteX0" fmla="*/ 0 w 228"/>
                <a:gd name="connsiteY0" fmla="*/ 0 h 2286"/>
                <a:gd name="connsiteX1" fmla="*/ 229 w 228"/>
                <a:gd name="connsiteY1" fmla="*/ 2286 h 2286"/>
                <a:gd name="connsiteX2" fmla="*/ 0 w 228"/>
                <a:gd name="connsiteY2" fmla="*/ 0 h 2286"/>
              </a:gdLst>
              <a:ahLst/>
              <a:cxnLst>
                <a:cxn ang="0">
                  <a:pos x="connsiteX0" y="connsiteY0"/>
                </a:cxn>
                <a:cxn ang="0">
                  <a:pos x="connsiteX1" y="connsiteY1"/>
                </a:cxn>
                <a:cxn ang="0">
                  <a:pos x="connsiteX2" y="connsiteY2"/>
                </a:cxn>
              </a:cxnLst>
              <a:rect l="l" t="t" r="r" b="b"/>
              <a:pathLst>
                <a:path w="228" h="2286">
                  <a:moveTo>
                    <a:pt x="0" y="0"/>
                  </a:moveTo>
                  <a:cubicBezTo>
                    <a:pt x="0" y="686"/>
                    <a:pt x="229" y="1372"/>
                    <a:pt x="229" y="2286"/>
                  </a:cubicBezTo>
                  <a:cubicBezTo>
                    <a:pt x="229" y="1372"/>
                    <a:pt x="0" y="686"/>
                    <a:pt x="0" y="0"/>
                  </a:cubicBezTo>
                  <a:close/>
                </a:path>
              </a:pathLst>
            </a:custGeom>
            <a:solidFill>
              <a:srgbClr val="FFFFFF"/>
            </a:solidFill>
            <a:ln w="2286" cap="flat">
              <a:noFill/>
              <a:prstDash val="solid"/>
              <a:miter/>
            </a:ln>
          </p:spPr>
          <p:txBody>
            <a:bodyPr rtlCol="0" anchor="ctr"/>
            <a:lstStyle/>
            <a:p>
              <a:endParaRPr lang="en-US"/>
            </a:p>
          </p:txBody>
        </p:sp>
        <p:sp>
          <p:nvSpPr>
            <p:cNvPr id="79" name="Freeform 383">
              <a:extLst>
                <a:ext uri="{FF2B5EF4-FFF2-40B4-BE49-F238E27FC236}">
                  <a16:creationId xmlns:a16="http://schemas.microsoft.com/office/drawing/2014/main" id="{E528BC41-577A-4978-45EC-23735E80BED6}"/>
                </a:ext>
              </a:extLst>
            </p:cNvPr>
            <p:cNvSpPr/>
            <p:nvPr/>
          </p:nvSpPr>
          <p:spPr>
            <a:xfrm>
              <a:off x="5275326" y="3450945"/>
              <a:ext cx="685" cy="2514"/>
            </a:xfrm>
            <a:custGeom>
              <a:avLst/>
              <a:gdLst>
                <a:gd name="connsiteX0" fmla="*/ 686 w 685"/>
                <a:gd name="connsiteY0" fmla="*/ 0 h 2514"/>
                <a:gd name="connsiteX1" fmla="*/ 0 w 685"/>
                <a:gd name="connsiteY1" fmla="*/ 2515 h 2514"/>
                <a:gd name="connsiteX2" fmla="*/ 686 w 685"/>
                <a:gd name="connsiteY2" fmla="*/ 0 h 2514"/>
              </a:gdLst>
              <a:ahLst/>
              <a:cxnLst>
                <a:cxn ang="0">
                  <a:pos x="connsiteX0" y="connsiteY0"/>
                </a:cxn>
                <a:cxn ang="0">
                  <a:pos x="connsiteX1" y="connsiteY1"/>
                </a:cxn>
                <a:cxn ang="0">
                  <a:pos x="connsiteX2" y="connsiteY2"/>
                </a:cxn>
              </a:cxnLst>
              <a:rect l="l" t="t" r="r" b="b"/>
              <a:pathLst>
                <a:path w="685" h="2514">
                  <a:moveTo>
                    <a:pt x="686" y="0"/>
                  </a:moveTo>
                  <a:cubicBezTo>
                    <a:pt x="457" y="914"/>
                    <a:pt x="229" y="1600"/>
                    <a:pt x="0" y="2515"/>
                  </a:cubicBezTo>
                  <a:cubicBezTo>
                    <a:pt x="457" y="1829"/>
                    <a:pt x="457" y="914"/>
                    <a:pt x="686" y="0"/>
                  </a:cubicBezTo>
                  <a:close/>
                </a:path>
              </a:pathLst>
            </a:custGeom>
            <a:solidFill>
              <a:srgbClr val="FFFFFF"/>
            </a:solidFill>
            <a:ln w="2286" cap="flat">
              <a:noFill/>
              <a:prstDash val="solid"/>
              <a:miter/>
            </a:ln>
          </p:spPr>
          <p:txBody>
            <a:bodyPr rtlCol="0" anchor="ctr"/>
            <a:lstStyle/>
            <a:p>
              <a:endParaRPr lang="en-US"/>
            </a:p>
          </p:txBody>
        </p:sp>
        <p:sp>
          <p:nvSpPr>
            <p:cNvPr id="80" name="Freeform 384">
              <a:extLst>
                <a:ext uri="{FF2B5EF4-FFF2-40B4-BE49-F238E27FC236}">
                  <a16:creationId xmlns:a16="http://schemas.microsoft.com/office/drawing/2014/main" id="{686A84ED-42D3-0BBB-32E4-B86F1B23C8BD}"/>
                </a:ext>
              </a:extLst>
            </p:cNvPr>
            <p:cNvSpPr/>
            <p:nvPr/>
          </p:nvSpPr>
          <p:spPr>
            <a:xfrm>
              <a:off x="5276697" y="3446373"/>
              <a:ext cx="685" cy="2514"/>
            </a:xfrm>
            <a:custGeom>
              <a:avLst/>
              <a:gdLst>
                <a:gd name="connsiteX0" fmla="*/ 686 w 685"/>
                <a:gd name="connsiteY0" fmla="*/ 0 h 2514"/>
                <a:gd name="connsiteX1" fmla="*/ 0 w 685"/>
                <a:gd name="connsiteY1" fmla="*/ 2515 h 2514"/>
                <a:gd name="connsiteX2" fmla="*/ 686 w 685"/>
                <a:gd name="connsiteY2" fmla="*/ 0 h 2514"/>
              </a:gdLst>
              <a:ahLst/>
              <a:cxnLst>
                <a:cxn ang="0">
                  <a:pos x="connsiteX0" y="connsiteY0"/>
                </a:cxn>
                <a:cxn ang="0">
                  <a:pos x="connsiteX1" y="connsiteY1"/>
                </a:cxn>
                <a:cxn ang="0">
                  <a:pos x="connsiteX2" y="connsiteY2"/>
                </a:cxn>
              </a:cxnLst>
              <a:rect l="l" t="t" r="r" b="b"/>
              <a:pathLst>
                <a:path w="685" h="2514">
                  <a:moveTo>
                    <a:pt x="686" y="0"/>
                  </a:moveTo>
                  <a:cubicBezTo>
                    <a:pt x="457" y="914"/>
                    <a:pt x="229" y="1600"/>
                    <a:pt x="0" y="2515"/>
                  </a:cubicBezTo>
                  <a:cubicBezTo>
                    <a:pt x="229" y="1600"/>
                    <a:pt x="457" y="914"/>
                    <a:pt x="686" y="0"/>
                  </a:cubicBezTo>
                  <a:close/>
                </a:path>
              </a:pathLst>
            </a:custGeom>
            <a:solidFill>
              <a:srgbClr val="FFFFFF"/>
            </a:solidFill>
            <a:ln w="2286" cap="flat">
              <a:noFill/>
              <a:prstDash val="solid"/>
              <a:miter/>
            </a:ln>
          </p:spPr>
          <p:txBody>
            <a:bodyPr rtlCol="0" anchor="ctr"/>
            <a:lstStyle/>
            <a:p>
              <a:endParaRPr lang="en-US"/>
            </a:p>
          </p:txBody>
        </p:sp>
        <p:sp>
          <p:nvSpPr>
            <p:cNvPr id="81" name="Freeform 385">
              <a:extLst>
                <a:ext uri="{FF2B5EF4-FFF2-40B4-BE49-F238E27FC236}">
                  <a16:creationId xmlns:a16="http://schemas.microsoft.com/office/drawing/2014/main" id="{12EBFA07-3BBC-6818-2D7E-4135CF66ACF0}"/>
                </a:ext>
              </a:extLst>
            </p:cNvPr>
            <p:cNvSpPr/>
            <p:nvPr/>
          </p:nvSpPr>
          <p:spPr>
            <a:xfrm>
              <a:off x="5279898" y="3435172"/>
              <a:ext cx="1600" cy="3657"/>
            </a:xfrm>
            <a:custGeom>
              <a:avLst/>
              <a:gdLst>
                <a:gd name="connsiteX0" fmla="*/ 1600 w 1600"/>
                <a:gd name="connsiteY0" fmla="*/ 0 h 3657"/>
                <a:gd name="connsiteX1" fmla="*/ 0 w 1600"/>
                <a:gd name="connsiteY1" fmla="*/ 3658 h 3657"/>
                <a:gd name="connsiteX2" fmla="*/ 1600 w 1600"/>
                <a:gd name="connsiteY2" fmla="*/ 0 h 3657"/>
              </a:gdLst>
              <a:ahLst/>
              <a:cxnLst>
                <a:cxn ang="0">
                  <a:pos x="connsiteX0" y="connsiteY0"/>
                </a:cxn>
                <a:cxn ang="0">
                  <a:pos x="connsiteX1" y="connsiteY1"/>
                </a:cxn>
                <a:cxn ang="0">
                  <a:pos x="connsiteX2" y="connsiteY2"/>
                </a:cxn>
              </a:cxnLst>
              <a:rect l="l" t="t" r="r" b="b"/>
              <a:pathLst>
                <a:path w="1600" h="3657">
                  <a:moveTo>
                    <a:pt x="1600" y="0"/>
                  </a:moveTo>
                  <a:cubicBezTo>
                    <a:pt x="1143" y="1143"/>
                    <a:pt x="686" y="2286"/>
                    <a:pt x="0" y="3658"/>
                  </a:cubicBezTo>
                  <a:cubicBezTo>
                    <a:pt x="686" y="2515"/>
                    <a:pt x="1143" y="1372"/>
                    <a:pt x="1600" y="0"/>
                  </a:cubicBezTo>
                  <a:close/>
                </a:path>
              </a:pathLst>
            </a:custGeom>
            <a:solidFill>
              <a:srgbClr val="FFFFFF"/>
            </a:solidFill>
            <a:ln w="2286" cap="flat">
              <a:noFill/>
              <a:prstDash val="solid"/>
              <a:miter/>
            </a:ln>
          </p:spPr>
          <p:txBody>
            <a:bodyPr rtlCol="0" anchor="ctr"/>
            <a:lstStyle/>
            <a:p>
              <a:endParaRPr lang="en-US"/>
            </a:p>
          </p:txBody>
        </p:sp>
        <p:sp>
          <p:nvSpPr>
            <p:cNvPr id="82" name="Freeform 386">
              <a:extLst>
                <a:ext uri="{FF2B5EF4-FFF2-40B4-BE49-F238E27FC236}">
                  <a16:creationId xmlns:a16="http://schemas.microsoft.com/office/drawing/2014/main" id="{F7129D52-5B0B-21CF-436C-FA4AB846C04A}"/>
                </a:ext>
              </a:extLst>
            </p:cNvPr>
            <p:cNvSpPr/>
            <p:nvPr/>
          </p:nvSpPr>
          <p:spPr>
            <a:xfrm>
              <a:off x="5278069" y="3441344"/>
              <a:ext cx="1143" cy="2971"/>
            </a:xfrm>
            <a:custGeom>
              <a:avLst/>
              <a:gdLst>
                <a:gd name="connsiteX0" fmla="*/ 1143 w 1143"/>
                <a:gd name="connsiteY0" fmla="*/ 0 h 2971"/>
                <a:gd name="connsiteX1" fmla="*/ 0 w 1143"/>
                <a:gd name="connsiteY1" fmla="*/ 2972 h 2971"/>
                <a:gd name="connsiteX2" fmla="*/ 1143 w 1143"/>
                <a:gd name="connsiteY2" fmla="*/ 0 h 2971"/>
              </a:gdLst>
              <a:ahLst/>
              <a:cxnLst>
                <a:cxn ang="0">
                  <a:pos x="connsiteX0" y="connsiteY0"/>
                </a:cxn>
                <a:cxn ang="0">
                  <a:pos x="connsiteX1" y="connsiteY1"/>
                </a:cxn>
                <a:cxn ang="0">
                  <a:pos x="connsiteX2" y="connsiteY2"/>
                </a:cxn>
              </a:cxnLst>
              <a:rect l="l" t="t" r="r" b="b"/>
              <a:pathLst>
                <a:path w="1143" h="2971">
                  <a:moveTo>
                    <a:pt x="1143" y="0"/>
                  </a:moveTo>
                  <a:cubicBezTo>
                    <a:pt x="686" y="914"/>
                    <a:pt x="457" y="2057"/>
                    <a:pt x="0" y="2972"/>
                  </a:cubicBezTo>
                  <a:cubicBezTo>
                    <a:pt x="229" y="2057"/>
                    <a:pt x="686" y="914"/>
                    <a:pt x="1143" y="0"/>
                  </a:cubicBezTo>
                  <a:close/>
                </a:path>
              </a:pathLst>
            </a:custGeom>
            <a:solidFill>
              <a:srgbClr val="FFFFFF"/>
            </a:solidFill>
            <a:ln w="2286" cap="flat">
              <a:noFill/>
              <a:prstDash val="solid"/>
              <a:miter/>
            </a:ln>
          </p:spPr>
          <p:txBody>
            <a:bodyPr rtlCol="0" anchor="ctr"/>
            <a:lstStyle/>
            <a:p>
              <a:endParaRPr lang="en-US"/>
            </a:p>
          </p:txBody>
        </p:sp>
        <p:sp>
          <p:nvSpPr>
            <p:cNvPr id="83" name="Freeform 387">
              <a:extLst>
                <a:ext uri="{FF2B5EF4-FFF2-40B4-BE49-F238E27FC236}">
                  <a16:creationId xmlns:a16="http://schemas.microsoft.com/office/drawing/2014/main" id="{3E05B482-98D5-91B6-2257-61B3E87CD4A3}"/>
                </a:ext>
              </a:extLst>
            </p:cNvPr>
            <p:cNvSpPr/>
            <p:nvPr/>
          </p:nvSpPr>
          <p:spPr>
            <a:xfrm>
              <a:off x="5272582" y="3481806"/>
              <a:ext cx="2286" cy="2286"/>
            </a:xfrm>
            <a:custGeom>
              <a:avLst/>
              <a:gdLst>
                <a:gd name="connsiteX0" fmla="*/ 0 w 2286"/>
                <a:gd name="connsiteY0" fmla="*/ 0 h 2286"/>
                <a:gd name="connsiteX1" fmla="*/ 0 w 2286"/>
                <a:gd name="connsiteY1" fmla="*/ 2286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686"/>
                    <a:pt x="0" y="1372"/>
                    <a:pt x="0" y="2286"/>
                  </a:cubicBezTo>
                  <a:cubicBezTo>
                    <a:pt x="0" y="1372"/>
                    <a:pt x="0" y="686"/>
                    <a:pt x="0" y="0"/>
                  </a:cubicBezTo>
                  <a:close/>
                </a:path>
              </a:pathLst>
            </a:custGeom>
            <a:solidFill>
              <a:srgbClr val="FFFFFF"/>
            </a:solidFill>
            <a:ln w="2286" cap="flat">
              <a:noFill/>
              <a:prstDash val="solid"/>
              <a:miter/>
            </a:ln>
          </p:spPr>
          <p:txBody>
            <a:bodyPr rtlCol="0" anchor="ctr"/>
            <a:lstStyle/>
            <a:p>
              <a:endParaRPr lang="en-US"/>
            </a:p>
          </p:txBody>
        </p:sp>
        <p:sp>
          <p:nvSpPr>
            <p:cNvPr id="84" name="Freeform 388">
              <a:extLst>
                <a:ext uri="{FF2B5EF4-FFF2-40B4-BE49-F238E27FC236}">
                  <a16:creationId xmlns:a16="http://schemas.microsoft.com/office/drawing/2014/main" id="{B167120A-D34B-55A4-639E-7CA1FE3E8914}"/>
                </a:ext>
              </a:extLst>
            </p:cNvPr>
            <p:cNvSpPr/>
            <p:nvPr/>
          </p:nvSpPr>
          <p:spPr>
            <a:xfrm>
              <a:off x="5274640" y="3455517"/>
              <a:ext cx="457" cy="2514"/>
            </a:xfrm>
            <a:custGeom>
              <a:avLst/>
              <a:gdLst>
                <a:gd name="connsiteX0" fmla="*/ 457 w 457"/>
                <a:gd name="connsiteY0" fmla="*/ 0 h 2514"/>
                <a:gd name="connsiteX1" fmla="*/ 0 w 457"/>
                <a:gd name="connsiteY1" fmla="*/ 2515 h 2514"/>
                <a:gd name="connsiteX2" fmla="*/ 457 w 457"/>
                <a:gd name="connsiteY2" fmla="*/ 0 h 2514"/>
              </a:gdLst>
              <a:ahLst/>
              <a:cxnLst>
                <a:cxn ang="0">
                  <a:pos x="connsiteX0" y="connsiteY0"/>
                </a:cxn>
                <a:cxn ang="0">
                  <a:pos x="connsiteX1" y="connsiteY1"/>
                </a:cxn>
                <a:cxn ang="0">
                  <a:pos x="connsiteX2" y="connsiteY2"/>
                </a:cxn>
              </a:cxnLst>
              <a:rect l="l" t="t" r="r" b="b"/>
              <a:pathLst>
                <a:path w="457" h="2514">
                  <a:moveTo>
                    <a:pt x="457" y="0"/>
                  </a:moveTo>
                  <a:cubicBezTo>
                    <a:pt x="229" y="914"/>
                    <a:pt x="0" y="1600"/>
                    <a:pt x="0" y="2515"/>
                  </a:cubicBezTo>
                  <a:cubicBezTo>
                    <a:pt x="0" y="1600"/>
                    <a:pt x="229" y="914"/>
                    <a:pt x="457" y="0"/>
                  </a:cubicBezTo>
                  <a:close/>
                </a:path>
              </a:pathLst>
            </a:custGeom>
            <a:solidFill>
              <a:srgbClr val="FFFFFF"/>
            </a:solidFill>
            <a:ln w="2286" cap="flat">
              <a:noFill/>
              <a:prstDash val="solid"/>
              <a:miter/>
            </a:ln>
          </p:spPr>
          <p:txBody>
            <a:bodyPr rtlCol="0" anchor="ctr"/>
            <a:lstStyle/>
            <a:p>
              <a:endParaRPr lang="en-US"/>
            </a:p>
          </p:txBody>
        </p:sp>
        <p:sp>
          <p:nvSpPr>
            <p:cNvPr id="85" name="Freeform 389">
              <a:extLst>
                <a:ext uri="{FF2B5EF4-FFF2-40B4-BE49-F238E27FC236}">
                  <a16:creationId xmlns:a16="http://schemas.microsoft.com/office/drawing/2014/main" id="{1746F2C9-6CED-DD65-F9DD-A8A5A97BC495}"/>
                </a:ext>
              </a:extLst>
            </p:cNvPr>
            <p:cNvSpPr/>
            <p:nvPr/>
          </p:nvSpPr>
          <p:spPr>
            <a:xfrm>
              <a:off x="5272640" y="3473348"/>
              <a:ext cx="171" cy="2286"/>
            </a:xfrm>
            <a:custGeom>
              <a:avLst/>
              <a:gdLst>
                <a:gd name="connsiteX0" fmla="*/ 171 w 171"/>
                <a:gd name="connsiteY0" fmla="*/ 0 h 2286"/>
                <a:gd name="connsiteX1" fmla="*/ 171 w 171"/>
                <a:gd name="connsiteY1" fmla="*/ 2286 h 2286"/>
                <a:gd name="connsiteX2" fmla="*/ 171 w 171"/>
                <a:gd name="connsiteY2" fmla="*/ 0 h 2286"/>
              </a:gdLst>
              <a:ahLst/>
              <a:cxnLst>
                <a:cxn ang="0">
                  <a:pos x="connsiteX0" y="connsiteY0"/>
                </a:cxn>
                <a:cxn ang="0">
                  <a:pos x="connsiteX1" y="connsiteY1"/>
                </a:cxn>
                <a:cxn ang="0">
                  <a:pos x="connsiteX2" y="connsiteY2"/>
                </a:cxn>
              </a:cxnLst>
              <a:rect l="l" t="t" r="r" b="b"/>
              <a:pathLst>
                <a:path w="171" h="2286">
                  <a:moveTo>
                    <a:pt x="171" y="0"/>
                  </a:moveTo>
                  <a:cubicBezTo>
                    <a:pt x="171" y="686"/>
                    <a:pt x="171" y="1600"/>
                    <a:pt x="171" y="2286"/>
                  </a:cubicBezTo>
                  <a:cubicBezTo>
                    <a:pt x="-57" y="1600"/>
                    <a:pt x="-57" y="686"/>
                    <a:pt x="171" y="0"/>
                  </a:cubicBezTo>
                  <a:close/>
                </a:path>
              </a:pathLst>
            </a:custGeom>
            <a:solidFill>
              <a:srgbClr val="FFFFFF"/>
            </a:solidFill>
            <a:ln w="2286" cap="flat">
              <a:noFill/>
              <a:prstDash val="solid"/>
              <a:miter/>
            </a:ln>
          </p:spPr>
          <p:txBody>
            <a:bodyPr rtlCol="0" anchor="ctr"/>
            <a:lstStyle/>
            <a:p>
              <a:endParaRPr lang="en-US"/>
            </a:p>
          </p:txBody>
        </p:sp>
        <p:sp>
          <p:nvSpPr>
            <p:cNvPr id="86" name="Freeform 390">
              <a:extLst>
                <a:ext uri="{FF2B5EF4-FFF2-40B4-BE49-F238E27FC236}">
                  <a16:creationId xmlns:a16="http://schemas.microsoft.com/office/drawing/2014/main" id="{26E8C325-6B73-FA4B-A292-817686A85DFB}"/>
                </a:ext>
              </a:extLst>
            </p:cNvPr>
            <p:cNvSpPr/>
            <p:nvPr/>
          </p:nvSpPr>
          <p:spPr>
            <a:xfrm>
              <a:off x="5273725" y="3460089"/>
              <a:ext cx="457" cy="2286"/>
            </a:xfrm>
            <a:custGeom>
              <a:avLst/>
              <a:gdLst>
                <a:gd name="connsiteX0" fmla="*/ 457 w 457"/>
                <a:gd name="connsiteY0" fmla="*/ 0 h 2286"/>
                <a:gd name="connsiteX1" fmla="*/ 0 w 457"/>
                <a:gd name="connsiteY1" fmla="*/ 2286 h 2286"/>
                <a:gd name="connsiteX2" fmla="*/ 457 w 457"/>
                <a:gd name="connsiteY2" fmla="*/ 0 h 2286"/>
              </a:gdLst>
              <a:ahLst/>
              <a:cxnLst>
                <a:cxn ang="0">
                  <a:pos x="connsiteX0" y="connsiteY0"/>
                </a:cxn>
                <a:cxn ang="0">
                  <a:pos x="connsiteX1" y="connsiteY1"/>
                </a:cxn>
                <a:cxn ang="0">
                  <a:pos x="connsiteX2" y="connsiteY2"/>
                </a:cxn>
              </a:cxnLst>
              <a:rect l="l" t="t" r="r" b="b"/>
              <a:pathLst>
                <a:path w="457" h="2286">
                  <a:moveTo>
                    <a:pt x="457" y="0"/>
                  </a:moveTo>
                  <a:cubicBezTo>
                    <a:pt x="229" y="686"/>
                    <a:pt x="229" y="1600"/>
                    <a:pt x="0" y="2286"/>
                  </a:cubicBezTo>
                  <a:cubicBezTo>
                    <a:pt x="229" y="1600"/>
                    <a:pt x="229" y="914"/>
                    <a:pt x="457" y="0"/>
                  </a:cubicBezTo>
                  <a:close/>
                </a:path>
              </a:pathLst>
            </a:custGeom>
            <a:solidFill>
              <a:srgbClr val="FFFFFF"/>
            </a:solidFill>
            <a:ln w="2286" cap="flat">
              <a:noFill/>
              <a:prstDash val="solid"/>
              <a:miter/>
            </a:ln>
          </p:spPr>
          <p:txBody>
            <a:bodyPr rtlCol="0" anchor="ctr"/>
            <a:lstStyle/>
            <a:p>
              <a:endParaRPr lang="en-US"/>
            </a:p>
          </p:txBody>
        </p:sp>
        <p:sp>
          <p:nvSpPr>
            <p:cNvPr id="87" name="Freeform 391">
              <a:extLst>
                <a:ext uri="{FF2B5EF4-FFF2-40B4-BE49-F238E27FC236}">
                  <a16:creationId xmlns:a16="http://schemas.microsoft.com/office/drawing/2014/main" id="{A8C33437-A4A8-B602-D97F-A61DAD520D78}"/>
                </a:ext>
              </a:extLst>
            </p:cNvPr>
            <p:cNvSpPr/>
            <p:nvPr/>
          </p:nvSpPr>
          <p:spPr>
            <a:xfrm>
              <a:off x="5272811" y="3469005"/>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6"/>
                    <a:pt x="0" y="1600"/>
                    <a:pt x="0" y="2286"/>
                  </a:cubicBezTo>
                  <a:cubicBezTo>
                    <a:pt x="0" y="1600"/>
                    <a:pt x="229" y="914"/>
                    <a:pt x="229" y="0"/>
                  </a:cubicBezTo>
                  <a:close/>
                </a:path>
              </a:pathLst>
            </a:custGeom>
            <a:solidFill>
              <a:srgbClr val="FFFFFF"/>
            </a:solidFill>
            <a:ln w="2286" cap="flat">
              <a:noFill/>
              <a:prstDash val="solid"/>
              <a:miter/>
            </a:ln>
          </p:spPr>
          <p:txBody>
            <a:bodyPr rtlCol="0" anchor="ctr"/>
            <a:lstStyle/>
            <a:p>
              <a:endParaRPr lang="en-US"/>
            </a:p>
          </p:txBody>
        </p:sp>
        <p:sp>
          <p:nvSpPr>
            <p:cNvPr id="88" name="Freeform 392">
              <a:extLst>
                <a:ext uri="{FF2B5EF4-FFF2-40B4-BE49-F238E27FC236}">
                  <a16:creationId xmlns:a16="http://schemas.microsoft.com/office/drawing/2014/main" id="{10B8BB30-5A5E-4642-2104-3DCB539D7EB8}"/>
                </a:ext>
              </a:extLst>
            </p:cNvPr>
            <p:cNvSpPr/>
            <p:nvPr/>
          </p:nvSpPr>
          <p:spPr>
            <a:xfrm>
              <a:off x="5273268" y="3464661"/>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6"/>
                    <a:pt x="0" y="1600"/>
                    <a:pt x="0" y="2286"/>
                  </a:cubicBezTo>
                  <a:cubicBezTo>
                    <a:pt x="0" y="1600"/>
                    <a:pt x="229" y="686"/>
                    <a:pt x="229" y="0"/>
                  </a:cubicBezTo>
                  <a:close/>
                </a:path>
              </a:pathLst>
            </a:custGeom>
            <a:solidFill>
              <a:srgbClr val="FFFFFF"/>
            </a:solidFill>
            <a:ln w="2286" cap="flat">
              <a:noFill/>
              <a:prstDash val="solid"/>
              <a:miter/>
            </a:ln>
          </p:spPr>
          <p:txBody>
            <a:bodyPr rtlCol="0" anchor="ctr"/>
            <a:lstStyle/>
            <a:p>
              <a:endParaRPr lang="en-US"/>
            </a:p>
          </p:txBody>
        </p:sp>
        <p:sp>
          <p:nvSpPr>
            <p:cNvPr id="89" name="Freeform 393">
              <a:extLst>
                <a:ext uri="{FF2B5EF4-FFF2-40B4-BE49-F238E27FC236}">
                  <a16:creationId xmlns:a16="http://schemas.microsoft.com/office/drawing/2014/main" id="{0F9FBDA1-2C40-CF86-A3C5-8833AAED99A8}"/>
                </a:ext>
              </a:extLst>
            </p:cNvPr>
            <p:cNvSpPr/>
            <p:nvPr/>
          </p:nvSpPr>
          <p:spPr>
            <a:xfrm>
              <a:off x="5226177" y="4318482"/>
              <a:ext cx="1600" cy="3657"/>
            </a:xfrm>
            <a:custGeom>
              <a:avLst/>
              <a:gdLst>
                <a:gd name="connsiteX0" fmla="*/ 1600 w 1600"/>
                <a:gd name="connsiteY0" fmla="*/ 3658 h 3657"/>
                <a:gd name="connsiteX1" fmla="*/ 0 w 1600"/>
                <a:gd name="connsiteY1" fmla="*/ 0 h 3657"/>
                <a:gd name="connsiteX2" fmla="*/ 1600 w 1600"/>
                <a:gd name="connsiteY2" fmla="*/ 3658 h 3657"/>
              </a:gdLst>
              <a:ahLst/>
              <a:cxnLst>
                <a:cxn ang="0">
                  <a:pos x="connsiteX0" y="connsiteY0"/>
                </a:cxn>
                <a:cxn ang="0">
                  <a:pos x="connsiteX1" y="connsiteY1"/>
                </a:cxn>
                <a:cxn ang="0">
                  <a:pos x="connsiteX2" y="connsiteY2"/>
                </a:cxn>
              </a:cxnLst>
              <a:rect l="l" t="t" r="r" b="b"/>
              <a:pathLst>
                <a:path w="1600" h="3657">
                  <a:moveTo>
                    <a:pt x="1600" y="3658"/>
                  </a:moveTo>
                  <a:cubicBezTo>
                    <a:pt x="1143" y="2515"/>
                    <a:pt x="686" y="1143"/>
                    <a:pt x="0" y="0"/>
                  </a:cubicBezTo>
                  <a:cubicBezTo>
                    <a:pt x="686" y="1143"/>
                    <a:pt x="1143" y="2515"/>
                    <a:pt x="1600" y="3658"/>
                  </a:cubicBezTo>
                  <a:close/>
                </a:path>
              </a:pathLst>
            </a:custGeom>
            <a:solidFill>
              <a:srgbClr val="FFFFFF"/>
            </a:solidFill>
            <a:ln w="2286" cap="flat">
              <a:noFill/>
              <a:prstDash val="solid"/>
              <a:miter/>
            </a:ln>
          </p:spPr>
          <p:txBody>
            <a:bodyPr rtlCol="0" anchor="ctr"/>
            <a:lstStyle/>
            <a:p>
              <a:endParaRPr lang="en-US"/>
            </a:p>
          </p:txBody>
        </p:sp>
        <p:sp>
          <p:nvSpPr>
            <p:cNvPr id="90" name="Freeform 394">
              <a:extLst>
                <a:ext uri="{FF2B5EF4-FFF2-40B4-BE49-F238E27FC236}">
                  <a16:creationId xmlns:a16="http://schemas.microsoft.com/office/drawing/2014/main" id="{1CD237CE-E863-89B4-00A8-8A33C851DF56}"/>
                </a:ext>
              </a:extLst>
            </p:cNvPr>
            <p:cNvSpPr/>
            <p:nvPr/>
          </p:nvSpPr>
          <p:spPr>
            <a:xfrm>
              <a:off x="5520842" y="4276877"/>
              <a:ext cx="228" cy="3200"/>
            </a:xfrm>
            <a:custGeom>
              <a:avLst/>
              <a:gdLst>
                <a:gd name="connsiteX0" fmla="*/ 229 w 228"/>
                <a:gd name="connsiteY0" fmla="*/ 0 h 3200"/>
                <a:gd name="connsiteX1" fmla="*/ 0 w 228"/>
                <a:gd name="connsiteY1" fmla="*/ 3200 h 3200"/>
                <a:gd name="connsiteX2" fmla="*/ 229 w 228"/>
                <a:gd name="connsiteY2" fmla="*/ 0 h 3200"/>
              </a:gdLst>
              <a:ahLst/>
              <a:cxnLst>
                <a:cxn ang="0">
                  <a:pos x="connsiteX0" y="connsiteY0"/>
                </a:cxn>
                <a:cxn ang="0">
                  <a:pos x="connsiteX1" y="connsiteY1"/>
                </a:cxn>
                <a:cxn ang="0">
                  <a:pos x="connsiteX2" y="connsiteY2"/>
                </a:cxn>
              </a:cxnLst>
              <a:rect l="l" t="t" r="r" b="b"/>
              <a:pathLst>
                <a:path w="228" h="3200">
                  <a:moveTo>
                    <a:pt x="229" y="0"/>
                  </a:moveTo>
                  <a:cubicBezTo>
                    <a:pt x="229" y="1143"/>
                    <a:pt x="0" y="2057"/>
                    <a:pt x="0" y="3200"/>
                  </a:cubicBezTo>
                  <a:cubicBezTo>
                    <a:pt x="0" y="2057"/>
                    <a:pt x="229" y="914"/>
                    <a:pt x="229" y="0"/>
                  </a:cubicBezTo>
                  <a:close/>
                </a:path>
              </a:pathLst>
            </a:custGeom>
            <a:solidFill>
              <a:srgbClr val="FFFFFF"/>
            </a:solidFill>
            <a:ln w="2286" cap="flat">
              <a:noFill/>
              <a:prstDash val="solid"/>
              <a:miter/>
            </a:ln>
          </p:spPr>
          <p:txBody>
            <a:bodyPr rtlCol="0" anchor="ctr"/>
            <a:lstStyle/>
            <a:p>
              <a:endParaRPr lang="en-US"/>
            </a:p>
          </p:txBody>
        </p:sp>
        <p:sp>
          <p:nvSpPr>
            <p:cNvPr id="91" name="Freeform 395">
              <a:extLst>
                <a:ext uri="{FF2B5EF4-FFF2-40B4-BE49-F238E27FC236}">
                  <a16:creationId xmlns:a16="http://schemas.microsoft.com/office/drawing/2014/main" id="{55366C48-1022-5B15-AADE-33E1AFD0C220}"/>
                </a:ext>
              </a:extLst>
            </p:cNvPr>
            <p:cNvSpPr/>
            <p:nvPr/>
          </p:nvSpPr>
          <p:spPr>
            <a:xfrm>
              <a:off x="5515813" y="4300880"/>
              <a:ext cx="914" cy="2971"/>
            </a:xfrm>
            <a:custGeom>
              <a:avLst/>
              <a:gdLst>
                <a:gd name="connsiteX0" fmla="*/ 914 w 914"/>
                <a:gd name="connsiteY0" fmla="*/ 0 h 2971"/>
                <a:gd name="connsiteX1" fmla="*/ 0 w 914"/>
                <a:gd name="connsiteY1" fmla="*/ 2972 h 2971"/>
                <a:gd name="connsiteX2" fmla="*/ 914 w 914"/>
                <a:gd name="connsiteY2" fmla="*/ 0 h 2971"/>
              </a:gdLst>
              <a:ahLst/>
              <a:cxnLst>
                <a:cxn ang="0">
                  <a:pos x="connsiteX0" y="connsiteY0"/>
                </a:cxn>
                <a:cxn ang="0">
                  <a:pos x="connsiteX1" y="connsiteY1"/>
                </a:cxn>
                <a:cxn ang="0">
                  <a:pos x="connsiteX2" y="connsiteY2"/>
                </a:cxn>
              </a:cxnLst>
              <a:rect l="l" t="t" r="r" b="b"/>
              <a:pathLst>
                <a:path w="914" h="2971">
                  <a:moveTo>
                    <a:pt x="914" y="0"/>
                  </a:moveTo>
                  <a:cubicBezTo>
                    <a:pt x="686" y="914"/>
                    <a:pt x="457" y="1829"/>
                    <a:pt x="0" y="2972"/>
                  </a:cubicBezTo>
                  <a:cubicBezTo>
                    <a:pt x="457" y="2057"/>
                    <a:pt x="686" y="1143"/>
                    <a:pt x="914" y="0"/>
                  </a:cubicBezTo>
                  <a:close/>
                </a:path>
              </a:pathLst>
            </a:custGeom>
            <a:solidFill>
              <a:srgbClr val="FFFFFF"/>
            </a:solidFill>
            <a:ln w="2286" cap="flat">
              <a:noFill/>
              <a:prstDash val="solid"/>
              <a:miter/>
            </a:ln>
          </p:spPr>
          <p:txBody>
            <a:bodyPr rtlCol="0" anchor="ctr"/>
            <a:lstStyle/>
            <a:p>
              <a:endParaRPr lang="en-US"/>
            </a:p>
          </p:txBody>
        </p:sp>
        <p:sp>
          <p:nvSpPr>
            <p:cNvPr id="92" name="Freeform 396">
              <a:extLst>
                <a:ext uri="{FF2B5EF4-FFF2-40B4-BE49-F238E27FC236}">
                  <a16:creationId xmlns:a16="http://schemas.microsoft.com/office/drawing/2014/main" id="{A3B21B0E-3330-DAF4-55B4-408780C82F3B}"/>
                </a:ext>
              </a:extLst>
            </p:cNvPr>
            <p:cNvSpPr/>
            <p:nvPr/>
          </p:nvSpPr>
          <p:spPr>
            <a:xfrm>
              <a:off x="5513984" y="4307052"/>
              <a:ext cx="914" cy="2743"/>
            </a:xfrm>
            <a:custGeom>
              <a:avLst/>
              <a:gdLst>
                <a:gd name="connsiteX0" fmla="*/ 914 w 914"/>
                <a:gd name="connsiteY0" fmla="*/ 0 h 2743"/>
                <a:gd name="connsiteX1" fmla="*/ 0 w 914"/>
                <a:gd name="connsiteY1" fmla="*/ 2743 h 2743"/>
                <a:gd name="connsiteX2" fmla="*/ 914 w 914"/>
                <a:gd name="connsiteY2" fmla="*/ 0 h 2743"/>
              </a:gdLst>
              <a:ahLst/>
              <a:cxnLst>
                <a:cxn ang="0">
                  <a:pos x="connsiteX0" y="connsiteY0"/>
                </a:cxn>
                <a:cxn ang="0">
                  <a:pos x="connsiteX1" y="connsiteY1"/>
                </a:cxn>
                <a:cxn ang="0">
                  <a:pos x="connsiteX2" y="connsiteY2"/>
                </a:cxn>
              </a:cxnLst>
              <a:rect l="l" t="t" r="r" b="b"/>
              <a:pathLst>
                <a:path w="914" h="2743">
                  <a:moveTo>
                    <a:pt x="914" y="0"/>
                  </a:moveTo>
                  <a:cubicBezTo>
                    <a:pt x="686" y="914"/>
                    <a:pt x="229" y="1829"/>
                    <a:pt x="0" y="2743"/>
                  </a:cubicBezTo>
                  <a:cubicBezTo>
                    <a:pt x="229" y="1829"/>
                    <a:pt x="457" y="914"/>
                    <a:pt x="914" y="0"/>
                  </a:cubicBezTo>
                  <a:close/>
                </a:path>
              </a:pathLst>
            </a:custGeom>
            <a:solidFill>
              <a:srgbClr val="FFFFFF"/>
            </a:solidFill>
            <a:ln w="2286" cap="flat">
              <a:noFill/>
              <a:prstDash val="solid"/>
              <a:miter/>
            </a:ln>
          </p:spPr>
          <p:txBody>
            <a:bodyPr rtlCol="0" anchor="ctr"/>
            <a:lstStyle/>
            <a:p>
              <a:endParaRPr lang="en-US"/>
            </a:p>
          </p:txBody>
        </p:sp>
        <p:sp>
          <p:nvSpPr>
            <p:cNvPr id="93" name="Freeform 397">
              <a:extLst>
                <a:ext uri="{FF2B5EF4-FFF2-40B4-BE49-F238E27FC236}">
                  <a16:creationId xmlns:a16="http://schemas.microsoft.com/office/drawing/2014/main" id="{39CDEBB0-6314-CA3E-3547-4122E04F93F4}"/>
                </a:ext>
              </a:extLst>
            </p:cNvPr>
            <p:cNvSpPr/>
            <p:nvPr/>
          </p:nvSpPr>
          <p:spPr>
            <a:xfrm>
              <a:off x="5517642" y="4294936"/>
              <a:ext cx="685" cy="2971"/>
            </a:xfrm>
            <a:custGeom>
              <a:avLst/>
              <a:gdLst>
                <a:gd name="connsiteX0" fmla="*/ 686 w 685"/>
                <a:gd name="connsiteY0" fmla="*/ 0 h 2971"/>
                <a:gd name="connsiteX1" fmla="*/ 0 w 685"/>
                <a:gd name="connsiteY1" fmla="*/ 2972 h 2971"/>
                <a:gd name="connsiteX2" fmla="*/ 686 w 685"/>
                <a:gd name="connsiteY2" fmla="*/ 0 h 2971"/>
              </a:gdLst>
              <a:ahLst/>
              <a:cxnLst>
                <a:cxn ang="0">
                  <a:pos x="connsiteX0" y="connsiteY0"/>
                </a:cxn>
                <a:cxn ang="0">
                  <a:pos x="connsiteX1" y="connsiteY1"/>
                </a:cxn>
                <a:cxn ang="0">
                  <a:pos x="connsiteX2" y="connsiteY2"/>
                </a:cxn>
              </a:cxnLst>
              <a:rect l="l" t="t" r="r" b="b"/>
              <a:pathLst>
                <a:path w="685" h="2971">
                  <a:moveTo>
                    <a:pt x="686" y="0"/>
                  </a:moveTo>
                  <a:cubicBezTo>
                    <a:pt x="457" y="914"/>
                    <a:pt x="229" y="2057"/>
                    <a:pt x="0" y="2972"/>
                  </a:cubicBezTo>
                  <a:cubicBezTo>
                    <a:pt x="229" y="2057"/>
                    <a:pt x="457" y="914"/>
                    <a:pt x="686" y="0"/>
                  </a:cubicBezTo>
                  <a:close/>
                </a:path>
              </a:pathLst>
            </a:custGeom>
            <a:solidFill>
              <a:srgbClr val="FFFFFF"/>
            </a:solidFill>
            <a:ln w="2286" cap="flat">
              <a:noFill/>
              <a:prstDash val="solid"/>
              <a:miter/>
            </a:ln>
          </p:spPr>
          <p:txBody>
            <a:bodyPr rtlCol="0" anchor="ctr"/>
            <a:lstStyle/>
            <a:p>
              <a:endParaRPr lang="en-US"/>
            </a:p>
          </p:txBody>
        </p:sp>
        <p:sp>
          <p:nvSpPr>
            <p:cNvPr id="94" name="Freeform 398">
              <a:extLst>
                <a:ext uri="{FF2B5EF4-FFF2-40B4-BE49-F238E27FC236}">
                  <a16:creationId xmlns:a16="http://schemas.microsoft.com/office/drawing/2014/main" id="{2800A857-E3C9-496D-F097-A135B4EA73EC}"/>
                </a:ext>
              </a:extLst>
            </p:cNvPr>
            <p:cNvSpPr/>
            <p:nvPr/>
          </p:nvSpPr>
          <p:spPr>
            <a:xfrm>
              <a:off x="5519928" y="4282821"/>
              <a:ext cx="457" cy="2971"/>
            </a:xfrm>
            <a:custGeom>
              <a:avLst/>
              <a:gdLst>
                <a:gd name="connsiteX0" fmla="*/ 457 w 457"/>
                <a:gd name="connsiteY0" fmla="*/ 0 h 2971"/>
                <a:gd name="connsiteX1" fmla="*/ 0 w 457"/>
                <a:gd name="connsiteY1" fmla="*/ 2972 h 2971"/>
                <a:gd name="connsiteX2" fmla="*/ 457 w 457"/>
                <a:gd name="connsiteY2" fmla="*/ 0 h 2971"/>
              </a:gdLst>
              <a:ahLst/>
              <a:cxnLst>
                <a:cxn ang="0">
                  <a:pos x="connsiteX0" y="connsiteY0"/>
                </a:cxn>
                <a:cxn ang="0">
                  <a:pos x="connsiteX1" y="connsiteY1"/>
                </a:cxn>
                <a:cxn ang="0">
                  <a:pos x="connsiteX2" y="connsiteY2"/>
                </a:cxn>
              </a:cxnLst>
              <a:rect l="l" t="t" r="r" b="b"/>
              <a:pathLst>
                <a:path w="457" h="2971">
                  <a:moveTo>
                    <a:pt x="457" y="0"/>
                  </a:moveTo>
                  <a:cubicBezTo>
                    <a:pt x="229" y="914"/>
                    <a:pt x="229" y="2057"/>
                    <a:pt x="0" y="2972"/>
                  </a:cubicBezTo>
                  <a:cubicBezTo>
                    <a:pt x="229" y="2057"/>
                    <a:pt x="457" y="1143"/>
                    <a:pt x="457" y="0"/>
                  </a:cubicBezTo>
                  <a:close/>
                </a:path>
              </a:pathLst>
            </a:custGeom>
            <a:solidFill>
              <a:srgbClr val="FFFFFF"/>
            </a:solidFill>
            <a:ln w="2286" cap="flat">
              <a:noFill/>
              <a:prstDash val="solid"/>
              <a:miter/>
            </a:ln>
          </p:spPr>
          <p:txBody>
            <a:bodyPr rtlCol="0" anchor="ctr"/>
            <a:lstStyle/>
            <a:p>
              <a:endParaRPr lang="en-US"/>
            </a:p>
          </p:txBody>
        </p:sp>
        <p:sp>
          <p:nvSpPr>
            <p:cNvPr id="95" name="Freeform 399">
              <a:extLst>
                <a:ext uri="{FF2B5EF4-FFF2-40B4-BE49-F238E27FC236}">
                  <a16:creationId xmlns:a16="http://schemas.microsoft.com/office/drawing/2014/main" id="{8F704E4E-A1E9-9934-EDDC-CEDDFD98A730}"/>
                </a:ext>
              </a:extLst>
            </p:cNvPr>
            <p:cNvSpPr/>
            <p:nvPr/>
          </p:nvSpPr>
          <p:spPr>
            <a:xfrm>
              <a:off x="5518785" y="4288993"/>
              <a:ext cx="685" cy="2971"/>
            </a:xfrm>
            <a:custGeom>
              <a:avLst/>
              <a:gdLst>
                <a:gd name="connsiteX0" fmla="*/ 686 w 685"/>
                <a:gd name="connsiteY0" fmla="*/ 0 h 2971"/>
                <a:gd name="connsiteX1" fmla="*/ 0 w 685"/>
                <a:gd name="connsiteY1" fmla="*/ 2972 h 2971"/>
                <a:gd name="connsiteX2" fmla="*/ 686 w 685"/>
                <a:gd name="connsiteY2" fmla="*/ 0 h 2971"/>
              </a:gdLst>
              <a:ahLst/>
              <a:cxnLst>
                <a:cxn ang="0">
                  <a:pos x="connsiteX0" y="connsiteY0"/>
                </a:cxn>
                <a:cxn ang="0">
                  <a:pos x="connsiteX1" y="connsiteY1"/>
                </a:cxn>
                <a:cxn ang="0">
                  <a:pos x="connsiteX2" y="connsiteY2"/>
                </a:cxn>
              </a:cxnLst>
              <a:rect l="l" t="t" r="r" b="b"/>
              <a:pathLst>
                <a:path w="685" h="2971">
                  <a:moveTo>
                    <a:pt x="686" y="0"/>
                  </a:moveTo>
                  <a:cubicBezTo>
                    <a:pt x="457" y="914"/>
                    <a:pt x="229" y="2057"/>
                    <a:pt x="0" y="2972"/>
                  </a:cubicBezTo>
                  <a:cubicBezTo>
                    <a:pt x="457" y="1829"/>
                    <a:pt x="686" y="914"/>
                    <a:pt x="686" y="0"/>
                  </a:cubicBezTo>
                  <a:close/>
                </a:path>
              </a:pathLst>
            </a:custGeom>
            <a:solidFill>
              <a:srgbClr val="FFFFFF"/>
            </a:solidFill>
            <a:ln w="2286" cap="flat">
              <a:noFill/>
              <a:prstDash val="solid"/>
              <a:miter/>
            </a:ln>
          </p:spPr>
          <p:txBody>
            <a:bodyPr rtlCol="0" anchor="ctr"/>
            <a:lstStyle/>
            <a:p>
              <a:endParaRPr lang="en-US"/>
            </a:p>
          </p:txBody>
        </p:sp>
        <p:sp>
          <p:nvSpPr>
            <p:cNvPr id="96" name="Freeform 400">
              <a:extLst>
                <a:ext uri="{FF2B5EF4-FFF2-40B4-BE49-F238E27FC236}">
                  <a16:creationId xmlns:a16="http://schemas.microsoft.com/office/drawing/2014/main" id="{C408A718-F4AA-BCB2-176D-635902C2F237}"/>
                </a:ext>
              </a:extLst>
            </p:cNvPr>
            <p:cNvSpPr/>
            <p:nvPr/>
          </p:nvSpPr>
          <p:spPr>
            <a:xfrm>
              <a:off x="5511469" y="4312996"/>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457" y="1829"/>
                    <a:pt x="0" y="2743"/>
                  </a:cubicBezTo>
                  <a:cubicBezTo>
                    <a:pt x="457" y="1829"/>
                    <a:pt x="686" y="914"/>
                    <a:pt x="1143" y="0"/>
                  </a:cubicBezTo>
                  <a:close/>
                </a:path>
              </a:pathLst>
            </a:custGeom>
            <a:solidFill>
              <a:srgbClr val="FFFFFF"/>
            </a:solidFill>
            <a:ln w="2286" cap="flat">
              <a:noFill/>
              <a:prstDash val="solid"/>
              <a:miter/>
            </a:ln>
          </p:spPr>
          <p:txBody>
            <a:bodyPr rtlCol="0" anchor="ctr"/>
            <a:lstStyle/>
            <a:p>
              <a:endParaRPr lang="en-US"/>
            </a:p>
          </p:txBody>
        </p:sp>
        <p:sp>
          <p:nvSpPr>
            <p:cNvPr id="97" name="Freeform 401">
              <a:extLst>
                <a:ext uri="{FF2B5EF4-FFF2-40B4-BE49-F238E27FC236}">
                  <a16:creationId xmlns:a16="http://schemas.microsoft.com/office/drawing/2014/main" id="{D14FA8F8-574A-C595-43BA-BD759106850E}"/>
                </a:ext>
              </a:extLst>
            </p:cNvPr>
            <p:cNvSpPr/>
            <p:nvPr/>
          </p:nvSpPr>
          <p:spPr>
            <a:xfrm>
              <a:off x="5481980" y="4348200"/>
              <a:ext cx="9144" cy="10972"/>
            </a:xfrm>
            <a:custGeom>
              <a:avLst/>
              <a:gdLst>
                <a:gd name="connsiteX0" fmla="*/ 9144 w 9144"/>
                <a:gd name="connsiteY0" fmla="*/ 0 h 10972"/>
                <a:gd name="connsiteX1" fmla="*/ 0 w 9144"/>
                <a:gd name="connsiteY1" fmla="*/ 10973 h 10972"/>
                <a:gd name="connsiteX2" fmla="*/ 9144 w 9144"/>
                <a:gd name="connsiteY2" fmla="*/ 0 h 10972"/>
              </a:gdLst>
              <a:ahLst/>
              <a:cxnLst>
                <a:cxn ang="0">
                  <a:pos x="connsiteX0" y="connsiteY0"/>
                </a:cxn>
                <a:cxn ang="0">
                  <a:pos x="connsiteX1" y="connsiteY1"/>
                </a:cxn>
                <a:cxn ang="0">
                  <a:pos x="connsiteX2" y="connsiteY2"/>
                </a:cxn>
              </a:cxnLst>
              <a:rect l="l" t="t" r="r" b="b"/>
              <a:pathLst>
                <a:path w="9144" h="10972">
                  <a:moveTo>
                    <a:pt x="9144" y="0"/>
                  </a:moveTo>
                  <a:cubicBezTo>
                    <a:pt x="6172" y="3658"/>
                    <a:pt x="3200" y="7315"/>
                    <a:pt x="0" y="10973"/>
                  </a:cubicBezTo>
                  <a:cubicBezTo>
                    <a:pt x="3200" y="7315"/>
                    <a:pt x="6172" y="3658"/>
                    <a:pt x="9144" y="0"/>
                  </a:cubicBezTo>
                  <a:close/>
                </a:path>
              </a:pathLst>
            </a:custGeom>
            <a:solidFill>
              <a:srgbClr val="FFFFFF"/>
            </a:solidFill>
            <a:ln w="2286" cap="flat">
              <a:noFill/>
              <a:prstDash val="solid"/>
              <a:miter/>
            </a:ln>
          </p:spPr>
          <p:txBody>
            <a:bodyPr rtlCol="0" anchor="ctr"/>
            <a:lstStyle/>
            <a:p>
              <a:endParaRPr lang="en-US"/>
            </a:p>
          </p:txBody>
        </p:sp>
        <p:sp>
          <p:nvSpPr>
            <p:cNvPr id="98" name="Freeform 402">
              <a:extLst>
                <a:ext uri="{FF2B5EF4-FFF2-40B4-BE49-F238E27FC236}">
                  <a16:creationId xmlns:a16="http://schemas.microsoft.com/office/drawing/2014/main" id="{10011758-D8CB-85B7-0C79-7725F6E810C8}"/>
                </a:ext>
              </a:extLst>
            </p:cNvPr>
            <p:cNvSpPr/>
            <p:nvPr/>
          </p:nvSpPr>
          <p:spPr>
            <a:xfrm>
              <a:off x="5475579" y="4359173"/>
              <a:ext cx="6400" cy="7086"/>
            </a:xfrm>
            <a:custGeom>
              <a:avLst/>
              <a:gdLst>
                <a:gd name="connsiteX0" fmla="*/ 6401 w 6400"/>
                <a:gd name="connsiteY0" fmla="*/ 0 h 7086"/>
                <a:gd name="connsiteX1" fmla="*/ 0 w 6400"/>
                <a:gd name="connsiteY1" fmla="*/ 7087 h 7086"/>
                <a:gd name="connsiteX2" fmla="*/ 6401 w 6400"/>
                <a:gd name="connsiteY2" fmla="*/ 0 h 7086"/>
              </a:gdLst>
              <a:ahLst/>
              <a:cxnLst>
                <a:cxn ang="0">
                  <a:pos x="connsiteX0" y="connsiteY0"/>
                </a:cxn>
                <a:cxn ang="0">
                  <a:pos x="connsiteX1" y="connsiteY1"/>
                </a:cxn>
                <a:cxn ang="0">
                  <a:pos x="connsiteX2" y="connsiteY2"/>
                </a:cxn>
              </a:cxnLst>
              <a:rect l="l" t="t" r="r" b="b"/>
              <a:pathLst>
                <a:path w="6400" h="7086">
                  <a:moveTo>
                    <a:pt x="6401" y="0"/>
                  </a:moveTo>
                  <a:cubicBezTo>
                    <a:pt x="4343" y="2286"/>
                    <a:pt x="2286" y="4801"/>
                    <a:pt x="0" y="7087"/>
                  </a:cubicBezTo>
                  <a:cubicBezTo>
                    <a:pt x="2286" y="4572"/>
                    <a:pt x="4343" y="2286"/>
                    <a:pt x="6401" y="0"/>
                  </a:cubicBezTo>
                  <a:close/>
                </a:path>
              </a:pathLst>
            </a:custGeom>
            <a:solidFill>
              <a:srgbClr val="FFFFFF"/>
            </a:solidFill>
            <a:ln w="2286" cap="flat">
              <a:noFill/>
              <a:prstDash val="solid"/>
              <a:miter/>
            </a:ln>
          </p:spPr>
          <p:txBody>
            <a:bodyPr rtlCol="0" anchor="ctr"/>
            <a:lstStyle/>
            <a:p>
              <a:endParaRPr lang="en-US"/>
            </a:p>
          </p:txBody>
        </p:sp>
        <p:sp>
          <p:nvSpPr>
            <p:cNvPr id="99" name="Freeform 403">
              <a:extLst>
                <a:ext uri="{FF2B5EF4-FFF2-40B4-BE49-F238E27FC236}">
                  <a16:creationId xmlns:a16="http://schemas.microsoft.com/office/drawing/2014/main" id="{9D5A54AC-C973-D03F-7C6F-95D8E9671D86}"/>
                </a:ext>
              </a:extLst>
            </p:cNvPr>
            <p:cNvSpPr/>
            <p:nvPr/>
          </p:nvSpPr>
          <p:spPr>
            <a:xfrm>
              <a:off x="5508955" y="4318939"/>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229" y="1829"/>
                    <a:pt x="0" y="2743"/>
                  </a:cubicBezTo>
                  <a:cubicBezTo>
                    <a:pt x="229" y="1829"/>
                    <a:pt x="686" y="914"/>
                    <a:pt x="1143" y="0"/>
                  </a:cubicBezTo>
                  <a:close/>
                </a:path>
              </a:pathLst>
            </a:custGeom>
            <a:solidFill>
              <a:srgbClr val="FFFFFF"/>
            </a:solidFill>
            <a:ln w="2286" cap="flat">
              <a:noFill/>
              <a:prstDash val="solid"/>
              <a:miter/>
            </a:ln>
          </p:spPr>
          <p:txBody>
            <a:bodyPr rtlCol="0" anchor="ctr"/>
            <a:lstStyle/>
            <a:p>
              <a:endParaRPr lang="en-US"/>
            </a:p>
          </p:txBody>
        </p:sp>
        <p:sp>
          <p:nvSpPr>
            <p:cNvPr id="100" name="Freeform 404">
              <a:extLst>
                <a:ext uri="{FF2B5EF4-FFF2-40B4-BE49-F238E27FC236}">
                  <a16:creationId xmlns:a16="http://schemas.microsoft.com/office/drawing/2014/main" id="{C70ADA85-A9DF-70AD-E285-FC6A6C815478}"/>
                </a:ext>
              </a:extLst>
            </p:cNvPr>
            <p:cNvSpPr/>
            <p:nvPr/>
          </p:nvSpPr>
          <p:spPr>
            <a:xfrm>
              <a:off x="5498211" y="4336770"/>
              <a:ext cx="1371" cy="1828"/>
            </a:xfrm>
            <a:custGeom>
              <a:avLst/>
              <a:gdLst>
                <a:gd name="connsiteX0" fmla="*/ 1372 w 1371"/>
                <a:gd name="connsiteY0" fmla="*/ 0 h 1828"/>
                <a:gd name="connsiteX1" fmla="*/ 0 w 1371"/>
                <a:gd name="connsiteY1" fmla="*/ 1829 h 1828"/>
                <a:gd name="connsiteX2" fmla="*/ 1372 w 1371"/>
                <a:gd name="connsiteY2" fmla="*/ 0 h 1828"/>
              </a:gdLst>
              <a:ahLst/>
              <a:cxnLst>
                <a:cxn ang="0">
                  <a:pos x="connsiteX0" y="connsiteY0"/>
                </a:cxn>
                <a:cxn ang="0">
                  <a:pos x="connsiteX1" y="connsiteY1"/>
                </a:cxn>
                <a:cxn ang="0">
                  <a:pos x="connsiteX2" y="connsiteY2"/>
                </a:cxn>
              </a:cxnLst>
              <a:rect l="l" t="t" r="r" b="b"/>
              <a:pathLst>
                <a:path w="1371" h="1828">
                  <a:moveTo>
                    <a:pt x="1372" y="0"/>
                  </a:moveTo>
                  <a:cubicBezTo>
                    <a:pt x="914" y="686"/>
                    <a:pt x="457" y="1372"/>
                    <a:pt x="0" y="1829"/>
                  </a:cubicBezTo>
                  <a:cubicBezTo>
                    <a:pt x="686" y="1372"/>
                    <a:pt x="914" y="686"/>
                    <a:pt x="1372" y="0"/>
                  </a:cubicBezTo>
                  <a:close/>
                </a:path>
              </a:pathLst>
            </a:custGeom>
            <a:solidFill>
              <a:srgbClr val="FFFFFF"/>
            </a:solidFill>
            <a:ln w="2286" cap="flat">
              <a:noFill/>
              <a:prstDash val="solid"/>
              <a:miter/>
            </a:ln>
          </p:spPr>
          <p:txBody>
            <a:bodyPr rtlCol="0" anchor="ctr"/>
            <a:lstStyle/>
            <a:p>
              <a:endParaRPr lang="en-US"/>
            </a:p>
          </p:txBody>
        </p:sp>
        <p:sp>
          <p:nvSpPr>
            <p:cNvPr id="101" name="Freeform 405">
              <a:extLst>
                <a:ext uri="{FF2B5EF4-FFF2-40B4-BE49-F238E27FC236}">
                  <a16:creationId xmlns:a16="http://schemas.microsoft.com/office/drawing/2014/main" id="{2D28F089-7903-5AF1-3DD7-49AF4B990421}"/>
                </a:ext>
              </a:extLst>
            </p:cNvPr>
            <p:cNvSpPr/>
            <p:nvPr/>
          </p:nvSpPr>
          <p:spPr>
            <a:xfrm>
              <a:off x="5505754" y="4324883"/>
              <a:ext cx="1371" cy="2514"/>
            </a:xfrm>
            <a:custGeom>
              <a:avLst/>
              <a:gdLst>
                <a:gd name="connsiteX0" fmla="*/ 1372 w 1371"/>
                <a:gd name="connsiteY0" fmla="*/ 0 h 2514"/>
                <a:gd name="connsiteX1" fmla="*/ 0 w 1371"/>
                <a:gd name="connsiteY1" fmla="*/ 2515 h 2514"/>
                <a:gd name="connsiteX2" fmla="*/ 1372 w 1371"/>
                <a:gd name="connsiteY2" fmla="*/ 0 h 2514"/>
              </a:gdLst>
              <a:ahLst/>
              <a:cxnLst>
                <a:cxn ang="0">
                  <a:pos x="connsiteX0" y="connsiteY0"/>
                </a:cxn>
                <a:cxn ang="0">
                  <a:pos x="connsiteX1" y="connsiteY1"/>
                </a:cxn>
                <a:cxn ang="0">
                  <a:pos x="connsiteX2" y="connsiteY2"/>
                </a:cxn>
              </a:cxnLst>
              <a:rect l="l" t="t" r="r" b="b"/>
              <a:pathLst>
                <a:path w="1371" h="2514">
                  <a:moveTo>
                    <a:pt x="1372" y="0"/>
                  </a:moveTo>
                  <a:cubicBezTo>
                    <a:pt x="914" y="914"/>
                    <a:pt x="457" y="1600"/>
                    <a:pt x="0" y="2515"/>
                  </a:cubicBezTo>
                  <a:cubicBezTo>
                    <a:pt x="457" y="1600"/>
                    <a:pt x="914" y="686"/>
                    <a:pt x="1372" y="0"/>
                  </a:cubicBezTo>
                  <a:close/>
                </a:path>
              </a:pathLst>
            </a:custGeom>
            <a:solidFill>
              <a:srgbClr val="FFFFFF"/>
            </a:solidFill>
            <a:ln w="2286" cap="flat">
              <a:noFill/>
              <a:prstDash val="solid"/>
              <a:miter/>
            </a:ln>
          </p:spPr>
          <p:txBody>
            <a:bodyPr rtlCol="0" anchor="ctr"/>
            <a:lstStyle/>
            <a:p>
              <a:endParaRPr lang="en-US"/>
            </a:p>
          </p:txBody>
        </p:sp>
        <p:sp>
          <p:nvSpPr>
            <p:cNvPr id="102" name="Freeform 406">
              <a:extLst>
                <a:ext uri="{FF2B5EF4-FFF2-40B4-BE49-F238E27FC236}">
                  <a16:creationId xmlns:a16="http://schemas.microsoft.com/office/drawing/2014/main" id="{AC694250-AA64-F215-1570-A2768B39B5B4}"/>
                </a:ext>
              </a:extLst>
            </p:cNvPr>
            <p:cNvSpPr/>
            <p:nvPr/>
          </p:nvSpPr>
          <p:spPr>
            <a:xfrm>
              <a:off x="5462092" y="4372889"/>
              <a:ext cx="6858" cy="6400"/>
            </a:xfrm>
            <a:custGeom>
              <a:avLst/>
              <a:gdLst>
                <a:gd name="connsiteX0" fmla="*/ 6858 w 6858"/>
                <a:gd name="connsiteY0" fmla="*/ 0 h 6400"/>
                <a:gd name="connsiteX1" fmla="*/ 0 w 6858"/>
                <a:gd name="connsiteY1" fmla="*/ 6401 h 6400"/>
                <a:gd name="connsiteX2" fmla="*/ 6858 w 6858"/>
                <a:gd name="connsiteY2" fmla="*/ 0 h 6400"/>
              </a:gdLst>
              <a:ahLst/>
              <a:cxnLst>
                <a:cxn ang="0">
                  <a:pos x="connsiteX0" y="connsiteY0"/>
                </a:cxn>
                <a:cxn ang="0">
                  <a:pos x="connsiteX1" y="connsiteY1"/>
                </a:cxn>
                <a:cxn ang="0">
                  <a:pos x="connsiteX2" y="connsiteY2"/>
                </a:cxn>
              </a:cxnLst>
              <a:rect l="l" t="t" r="r" b="b"/>
              <a:pathLst>
                <a:path w="6858" h="6400">
                  <a:moveTo>
                    <a:pt x="6858" y="0"/>
                  </a:moveTo>
                  <a:cubicBezTo>
                    <a:pt x="4572" y="2286"/>
                    <a:pt x="2286" y="4343"/>
                    <a:pt x="0" y="6401"/>
                  </a:cubicBezTo>
                  <a:cubicBezTo>
                    <a:pt x="2515" y="4343"/>
                    <a:pt x="4801" y="2286"/>
                    <a:pt x="6858" y="0"/>
                  </a:cubicBezTo>
                  <a:close/>
                </a:path>
              </a:pathLst>
            </a:custGeom>
            <a:solidFill>
              <a:srgbClr val="FFFFFF"/>
            </a:solidFill>
            <a:ln w="2286" cap="flat">
              <a:noFill/>
              <a:prstDash val="solid"/>
              <a:miter/>
            </a:ln>
          </p:spPr>
          <p:txBody>
            <a:bodyPr rtlCol="0" anchor="ctr"/>
            <a:lstStyle/>
            <a:p>
              <a:endParaRPr lang="en-US"/>
            </a:p>
          </p:txBody>
        </p:sp>
        <p:sp>
          <p:nvSpPr>
            <p:cNvPr id="103" name="Freeform 407">
              <a:extLst>
                <a:ext uri="{FF2B5EF4-FFF2-40B4-BE49-F238E27FC236}">
                  <a16:creationId xmlns:a16="http://schemas.microsoft.com/office/drawing/2014/main" id="{47BBAE74-8F5B-452A-1867-0A003349A6B8}"/>
                </a:ext>
              </a:extLst>
            </p:cNvPr>
            <p:cNvSpPr/>
            <p:nvPr/>
          </p:nvSpPr>
          <p:spPr>
            <a:xfrm>
              <a:off x="5502325" y="4330827"/>
              <a:ext cx="1371" cy="2286"/>
            </a:xfrm>
            <a:custGeom>
              <a:avLst/>
              <a:gdLst>
                <a:gd name="connsiteX0" fmla="*/ 1372 w 1371"/>
                <a:gd name="connsiteY0" fmla="*/ 0 h 2286"/>
                <a:gd name="connsiteX1" fmla="*/ 0 w 1371"/>
                <a:gd name="connsiteY1" fmla="*/ 2286 h 2286"/>
                <a:gd name="connsiteX2" fmla="*/ 1372 w 1371"/>
                <a:gd name="connsiteY2" fmla="*/ 0 h 2286"/>
              </a:gdLst>
              <a:ahLst/>
              <a:cxnLst>
                <a:cxn ang="0">
                  <a:pos x="connsiteX0" y="connsiteY0"/>
                </a:cxn>
                <a:cxn ang="0">
                  <a:pos x="connsiteX1" y="connsiteY1"/>
                </a:cxn>
                <a:cxn ang="0">
                  <a:pos x="connsiteX2" y="connsiteY2"/>
                </a:cxn>
              </a:cxnLst>
              <a:rect l="l" t="t" r="r" b="b"/>
              <a:pathLst>
                <a:path w="1371" h="2286">
                  <a:moveTo>
                    <a:pt x="1372" y="0"/>
                  </a:moveTo>
                  <a:cubicBezTo>
                    <a:pt x="914" y="686"/>
                    <a:pt x="457" y="1600"/>
                    <a:pt x="0" y="2286"/>
                  </a:cubicBezTo>
                  <a:cubicBezTo>
                    <a:pt x="457" y="1600"/>
                    <a:pt x="914" y="686"/>
                    <a:pt x="1372" y="0"/>
                  </a:cubicBezTo>
                  <a:close/>
                </a:path>
              </a:pathLst>
            </a:custGeom>
            <a:solidFill>
              <a:srgbClr val="FFFFFF"/>
            </a:solidFill>
            <a:ln w="2286" cap="flat">
              <a:noFill/>
              <a:prstDash val="solid"/>
              <a:miter/>
            </a:ln>
          </p:spPr>
          <p:txBody>
            <a:bodyPr rtlCol="0" anchor="ctr"/>
            <a:lstStyle/>
            <a:p>
              <a:endParaRPr lang="en-US"/>
            </a:p>
          </p:txBody>
        </p:sp>
        <p:sp>
          <p:nvSpPr>
            <p:cNvPr id="104" name="Freeform 408">
              <a:extLst>
                <a:ext uri="{FF2B5EF4-FFF2-40B4-BE49-F238E27FC236}">
                  <a16:creationId xmlns:a16="http://schemas.microsoft.com/office/drawing/2014/main" id="{A025CCC7-8938-F85B-BEF1-B6761FA4E39B}"/>
                </a:ext>
              </a:extLst>
            </p:cNvPr>
            <p:cNvSpPr/>
            <p:nvPr/>
          </p:nvSpPr>
          <p:spPr>
            <a:xfrm>
              <a:off x="5494096" y="4182694"/>
              <a:ext cx="2971" cy="4800"/>
            </a:xfrm>
            <a:custGeom>
              <a:avLst/>
              <a:gdLst>
                <a:gd name="connsiteX0" fmla="*/ 0 w 2971"/>
                <a:gd name="connsiteY0" fmla="*/ 0 h 4800"/>
                <a:gd name="connsiteX1" fmla="*/ 2972 w 2971"/>
                <a:gd name="connsiteY1" fmla="*/ 4801 h 4800"/>
                <a:gd name="connsiteX2" fmla="*/ 0 w 2971"/>
                <a:gd name="connsiteY2" fmla="*/ 0 h 4800"/>
              </a:gdLst>
              <a:ahLst/>
              <a:cxnLst>
                <a:cxn ang="0">
                  <a:pos x="connsiteX0" y="connsiteY0"/>
                </a:cxn>
                <a:cxn ang="0">
                  <a:pos x="connsiteX1" y="connsiteY1"/>
                </a:cxn>
                <a:cxn ang="0">
                  <a:pos x="connsiteX2" y="connsiteY2"/>
                </a:cxn>
              </a:cxnLst>
              <a:rect l="l" t="t" r="r" b="b"/>
              <a:pathLst>
                <a:path w="2971" h="4800">
                  <a:moveTo>
                    <a:pt x="0" y="0"/>
                  </a:moveTo>
                  <a:cubicBezTo>
                    <a:pt x="1143" y="1600"/>
                    <a:pt x="2057" y="3200"/>
                    <a:pt x="2972" y="4801"/>
                  </a:cubicBezTo>
                  <a:cubicBezTo>
                    <a:pt x="2057" y="2972"/>
                    <a:pt x="914" y="1372"/>
                    <a:pt x="0" y="0"/>
                  </a:cubicBezTo>
                  <a:close/>
                </a:path>
              </a:pathLst>
            </a:custGeom>
            <a:solidFill>
              <a:srgbClr val="FFFFFF"/>
            </a:solidFill>
            <a:ln w="2286" cap="flat">
              <a:noFill/>
              <a:prstDash val="solid"/>
              <a:miter/>
            </a:ln>
          </p:spPr>
          <p:txBody>
            <a:bodyPr rtlCol="0" anchor="ctr"/>
            <a:lstStyle/>
            <a:p>
              <a:endParaRPr lang="en-US"/>
            </a:p>
          </p:txBody>
        </p:sp>
        <p:sp>
          <p:nvSpPr>
            <p:cNvPr id="105" name="Freeform 409">
              <a:extLst>
                <a:ext uri="{FF2B5EF4-FFF2-40B4-BE49-F238E27FC236}">
                  <a16:creationId xmlns:a16="http://schemas.microsoft.com/office/drawing/2014/main" id="{3CCCD479-7BB9-3630-7373-A295F2FBDC06}"/>
                </a:ext>
              </a:extLst>
            </p:cNvPr>
            <p:cNvSpPr/>
            <p:nvPr/>
          </p:nvSpPr>
          <p:spPr>
            <a:xfrm>
              <a:off x="5503011" y="4197324"/>
              <a:ext cx="15773" cy="43205"/>
            </a:xfrm>
            <a:custGeom>
              <a:avLst/>
              <a:gdLst>
                <a:gd name="connsiteX0" fmla="*/ 0 w 15773"/>
                <a:gd name="connsiteY0" fmla="*/ 0 h 43205"/>
                <a:gd name="connsiteX1" fmla="*/ 15773 w 15773"/>
                <a:gd name="connsiteY1" fmla="*/ 43205 h 43205"/>
                <a:gd name="connsiteX2" fmla="*/ 0 w 15773"/>
                <a:gd name="connsiteY2" fmla="*/ 0 h 43205"/>
              </a:gdLst>
              <a:ahLst/>
              <a:cxnLst>
                <a:cxn ang="0">
                  <a:pos x="connsiteX0" y="connsiteY0"/>
                </a:cxn>
                <a:cxn ang="0">
                  <a:pos x="connsiteX1" y="connsiteY1"/>
                </a:cxn>
                <a:cxn ang="0">
                  <a:pos x="connsiteX2" y="connsiteY2"/>
                </a:cxn>
              </a:cxnLst>
              <a:rect l="l" t="t" r="r" b="b"/>
              <a:pathLst>
                <a:path w="15773" h="43205">
                  <a:moveTo>
                    <a:pt x="0" y="0"/>
                  </a:moveTo>
                  <a:cubicBezTo>
                    <a:pt x="7315" y="13487"/>
                    <a:pt x="12802" y="28118"/>
                    <a:pt x="15773" y="43205"/>
                  </a:cubicBezTo>
                  <a:cubicBezTo>
                    <a:pt x="12802" y="28118"/>
                    <a:pt x="7315" y="13487"/>
                    <a:pt x="0" y="0"/>
                  </a:cubicBezTo>
                  <a:close/>
                </a:path>
              </a:pathLst>
            </a:custGeom>
            <a:solidFill>
              <a:srgbClr val="FFFFFF"/>
            </a:solidFill>
            <a:ln w="2286" cap="flat">
              <a:noFill/>
              <a:prstDash val="solid"/>
              <a:miter/>
            </a:ln>
          </p:spPr>
          <p:txBody>
            <a:bodyPr rtlCol="0" anchor="ctr"/>
            <a:lstStyle/>
            <a:p>
              <a:endParaRPr lang="en-US"/>
            </a:p>
          </p:txBody>
        </p:sp>
        <p:sp>
          <p:nvSpPr>
            <p:cNvPr id="106" name="Freeform 410">
              <a:extLst>
                <a:ext uri="{FF2B5EF4-FFF2-40B4-BE49-F238E27FC236}">
                  <a16:creationId xmlns:a16="http://schemas.microsoft.com/office/drawing/2014/main" id="{13E9CD52-7543-B22F-7A52-B1ABDFA40182}"/>
                </a:ext>
              </a:extLst>
            </p:cNvPr>
            <p:cNvSpPr/>
            <p:nvPr/>
          </p:nvSpPr>
          <p:spPr>
            <a:xfrm>
              <a:off x="5500039" y="4192295"/>
              <a:ext cx="2743" cy="5029"/>
            </a:xfrm>
            <a:custGeom>
              <a:avLst/>
              <a:gdLst>
                <a:gd name="connsiteX0" fmla="*/ 0 w 2743"/>
                <a:gd name="connsiteY0" fmla="*/ 0 h 5029"/>
                <a:gd name="connsiteX1" fmla="*/ 2743 w 2743"/>
                <a:gd name="connsiteY1" fmla="*/ 5029 h 5029"/>
                <a:gd name="connsiteX2" fmla="*/ 0 w 2743"/>
                <a:gd name="connsiteY2" fmla="*/ 0 h 5029"/>
              </a:gdLst>
              <a:ahLst/>
              <a:cxnLst>
                <a:cxn ang="0">
                  <a:pos x="connsiteX0" y="connsiteY0"/>
                </a:cxn>
                <a:cxn ang="0">
                  <a:pos x="connsiteX1" y="connsiteY1"/>
                </a:cxn>
                <a:cxn ang="0">
                  <a:pos x="connsiteX2" y="connsiteY2"/>
                </a:cxn>
              </a:cxnLst>
              <a:rect l="l" t="t" r="r" b="b"/>
              <a:pathLst>
                <a:path w="2743" h="5029">
                  <a:moveTo>
                    <a:pt x="0" y="0"/>
                  </a:moveTo>
                  <a:cubicBezTo>
                    <a:pt x="914" y="1600"/>
                    <a:pt x="1829" y="3200"/>
                    <a:pt x="2743" y="5029"/>
                  </a:cubicBezTo>
                  <a:cubicBezTo>
                    <a:pt x="2057" y="3429"/>
                    <a:pt x="1143" y="1600"/>
                    <a:pt x="0" y="0"/>
                  </a:cubicBezTo>
                  <a:close/>
                </a:path>
              </a:pathLst>
            </a:custGeom>
            <a:solidFill>
              <a:srgbClr val="FFFFFF"/>
            </a:solidFill>
            <a:ln w="2286" cap="flat">
              <a:noFill/>
              <a:prstDash val="solid"/>
              <a:miter/>
            </a:ln>
          </p:spPr>
          <p:txBody>
            <a:bodyPr rtlCol="0" anchor="ctr"/>
            <a:lstStyle/>
            <a:p>
              <a:endParaRPr lang="en-US"/>
            </a:p>
          </p:txBody>
        </p:sp>
        <p:sp>
          <p:nvSpPr>
            <p:cNvPr id="107" name="Freeform 411">
              <a:extLst>
                <a:ext uri="{FF2B5EF4-FFF2-40B4-BE49-F238E27FC236}">
                  <a16:creationId xmlns:a16="http://schemas.microsoft.com/office/drawing/2014/main" id="{3F742343-2CEF-8A7D-16D8-BACF76A4B8EA}"/>
                </a:ext>
              </a:extLst>
            </p:cNvPr>
            <p:cNvSpPr/>
            <p:nvPr/>
          </p:nvSpPr>
          <p:spPr>
            <a:xfrm>
              <a:off x="5497068" y="4187494"/>
              <a:ext cx="2971" cy="4800"/>
            </a:xfrm>
            <a:custGeom>
              <a:avLst/>
              <a:gdLst>
                <a:gd name="connsiteX0" fmla="*/ 0 w 2971"/>
                <a:gd name="connsiteY0" fmla="*/ 0 h 4800"/>
                <a:gd name="connsiteX1" fmla="*/ 2972 w 2971"/>
                <a:gd name="connsiteY1" fmla="*/ 4801 h 4800"/>
                <a:gd name="connsiteX2" fmla="*/ 0 w 2971"/>
                <a:gd name="connsiteY2" fmla="*/ 0 h 4800"/>
              </a:gdLst>
              <a:ahLst/>
              <a:cxnLst>
                <a:cxn ang="0">
                  <a:pos x="connsiteX0" y="connsiteY0"/>
                </a:cxn>
                <a:cxn ang="0">
                  <a:pos x="connsiteX1" y="connsiteY1"/>
                </a:cxn>
                <a:cxn ang="0">
                  <a:pos x="connsiteX2" y="connsiteY2"/>
                </a:cxn>
              </a:cxnLst>
              <a:rect l="l" t="t" r="r" b="b"/>
              <a:pathLst>
                <a:path w="2971" h="4800">
                  <a:moveTo>
                    <a:pt x="0" y="0"/>
                  </a:moveTo>
                  <a:cubicBezTo>
                    <a:pt x="914" y="1600"/>
                    <a:pt x="2057" y="3200"/>
                    <a:pt x="2972" y="4801"/>
                  </a:cubicBezTo>
                  <a:cubicBezTo>
                    <a:pt x="2057" y="3200"/>
                    <a:pt x="1143" y="1600"/>
                    <a:pt x="0" y="0"/>
                  </a:cubicBezTo>
                  <a:close/>
                </a:path>
              </a:pathLst>
            </a:custGeom>
            <a:solidFill>
              <a:srgbClr val="FFFFFF"/>
            </a:solidFill>
            <a:ln w="2286" cap="flat">
              <a:noFill/>
              <a:prstDash val="solid"/>
              <a:miter/>
            </a:ln>
          </p:spPr>
          <p:txBody>
            <a:bodyPr rtlCol="0" anchor="ctr"/>
            <a:lstStyle/>
            <a:p>
              <a:endParaRPr lang="en-US"/>
            </a:p>
          </p:txBody>
        </p:sp>
        <p:sp>
          <p:nvSpPr>
            <p:cNvPr id="108" name="Freeform 412">
              <a:extLst>
                <a:ext uri="{FF2B5EF4-FFF2-40B4-BE49-F238E27FC236}">
                  <a16:creationId xmlns:a16="http://schemas.microsoft.com/office/drawing/2014/main" id="{A1A723F1-6813-671F-807D-809BB1A4C9EB}"/>
                </a:ext>
              </a:extLst>
            </p:cNvPr>
            <p:cNvSpPr/>
            <p:nvPr/>
          </p:nvSpPr>
          <p:spPr>
            <a:xfrm>
              <a:off x="5490667" y="4177893"/>
              <a:ext cx="3200" cy="4572"/>
            </a:xfrm>
            <a:custGeom>
              <a:avLst/>
              <a:gdLst>
                <a:gd name="connsiteX0" fmla="*/ 0 w 3200"/>
                <a:gd name="connsiteY0" fmla="*/ 0 h 4572"/>
                <a:gd name="connsiteX1" fmla="*/ 3200 w 3200"/>
                <a:gd name="connsiteY1" fmla="*/ 4572 h 4572"/>
                <a:gd name="connsiteX2" fmla="*/ 0 w 3200"/>
                <a:gd name="connsiteY2" fmla="*/ 0 h 4572"/>
              </a:gdLst>
              <a:ahLst/>
              <a:cxnLst>
                <a:cxn ang="0">
                  <a:pos x="connsiteX0" y="connsiteY0"/>
                </a:cxn>
                <a:cxn ang="0">
                  <a:pos x="connsiteX1" y="connsiteY1"/>
                </a:cxn>
                <a:cxn ang="0">
                  <a:pos x="connsiteX2" y="connsiteY2"/>
                </a:cxn>
              </a:cxnLst>
              <a:rect l="l" t="t" r="r" b="b"/>
              <a:pathLst>
                <a:path w="3200" h="4572">
                  <a:moveTo>
                    <a:pt x="0" y="0"/>
                  </a:moveTo>
                  <a:cubicBezTo>
                    <a:pt x="1143" y="1600"/>
                    <a:pt x="2057" y="2972"/>
                    <a:pt x="3200" y="4572"/>
                  </a:cubicBezTo>
                  <a:cubicBezTo>
                    <a:pt x="2057" y="2972"/>
                    <a:pt x="1143" y="1372"/>
                    <a:pt x="0" y="0"/>
                  </a:cubicBezTo>
                  <a:close/>
                </a:path>
              </a:pathLst>
            </a:custGeom>
            <a:solidFill>
              <a:srgbClr val="FFFFFF"/>
            </a:solidFill>
            <a:ln w="2286" cap="flat">
              <a:noFill/>
              <a:prstDash val="solid"/>
              <a:miter/>
            </a:ln>
          </p:spPr>
          <p:txBody>
            <a:bodyPr rtlCol="0" anchor="ctr"/>
            <a:lstStyle/>
            <a:p>
              <a:endParaRPr lang="en-US"/>
            </a:p>
          </p:txBody>
        </p:sp>
        <p:sp>
          <p:nvSpPr>
            <p:cNvPr id="109" name="Freeform 413">
              <a:extLst>
                <a:ext uri="{FF2B5EF4-FFF2-40B4-BE49-F238E27FC236}">
                  <a16:creationId xmlns:a16="http://schemas.microsoft.com/office/drawing/2014/main" id="{D656FDCD-6C4C-AF95-677E-052F59595AFF}"/>
                </a:ext>
              </a:extLst>
            </p:cNvPr>
            <p:cNvSpPr/>
            <p:nvPr/>
          </p:nvSpPr>
          <p:spPr>
            <a:xfrm>
              <a:off x="5487238" y="4173321"/>
              <a:ext cx="3429" cy="4572"/>
            </a:xfrm>
            <a:custGeom>
              <a:avLst/>
              <a:gdLst>
                <a:gd name="connsiteX0" fmla="*/ 0 w 3429"/>
                <a:gd name="connsiteY0" fmla="*/ 0 h 4572"/>
                <a:gd name="connsiteX1" fmla="*/ 3429 w 3429"/>
                <a:gd name="connsiteY1" fmla="*/ 4572 h 4572"/>
                <a:gd name="connsiteX2" fmla="*/ 0 w 3429"/>
                <a:gd name="connsiteY2" fmla="*/ 0 h 4572"/>
              </a:gdLst>
              <a:ahLst/>
              <a:cxnLst>
                <a:cxn ang="0">
                  <a:pos x="connsiteX0" y="connsiteY0"/>
                </a:cxn>
                <a:cxn ang="0">
                  <a:pos x="connsiteX1" y="connsiteY1"/>
                </a:cxn>
                <a:cxn ang="0">
                  <a:pos x="connsiteX2" y="connsiteY2"/>
                </a:cxn>
              </a:cxnLst>
              <a:rect l="l" t="t" r="r" b="b"/>
              <a:pathLst>
                <a:path w="3429" h="4572">
                  <a:moveTo>
                    <a:pt x="0" y="0"/>
                  </a:moveTo>
                  <a:cubicBezTo>
                    <a:pt x="1143" y="1372"/>
                    <a:pt x="2286" y="2972"/>
                    <a:pt x="3429" y="4572"/>
                  </a:cubicBezTo>
                  <a:cubicBezTo>
                    <a:pt x="2286" y="2972"/>
                    <a:pt x="1143" y="1372"/>
                    <a:pt x="0" y="0"/>
                  </a:cubicBezTo>
                  <a:close/>
                </a:path>
              </a:pathLst>
            </a:custGeom>
            <a:solidFill>
              <a:srgbClr val="FFFFFF"/>
            </a:solidFill>
            <a:ln w="2286" cap="flat">
              <a:noFill/>
              <a:prstDash val="solid"/>
              <a:miter/>
            </a:ln>
          </p:spPr>
          <p:txBody>
            <a:bodyPr rtlCol="0" anchor="ctr"/>
            <a:lstStyle/>
            <a:p>
              <a:endParaRPr lang="en-US"/>
            </a:p>
          </p:txBody>
        </p:sp>
        <p:sp>
          <p:nvSpPr>
            <p:cNvPr id="110" name="Freeform 414">
              <a:extLst>
                <a:ext uri="{FF2B5EF4-FFF2-40B4-BE49-F238E27FC236}">
                  <a16:creationId xmlns:a16="http://schemas.microsoft.com/office/drawing/2014/main" id="{41D9411D-C4C1-06CF-04CB-6ADB0A6D9D72}"/>
                </a:ext>
              </a:extLst>
            </p:cNvPr>
            <p:cNvSpPr/>
            <p:nvPr/>
          </p:nvSpPr>
          <p:spPr>
            <a:xfrm>
              <a:off x="5215711" y="4118105"/>
              <a:ext cx="277639" cy="235157"/>
            </a:xfrm>
            <a:custGeom>
              <a:avLst/>
              <a:gdLst>
                <a:gd name="connsiteX0" fmla="*/ 130023 w 277639"/>
                <a:gd name="connsiteY0" fmla="*/ 235124 h 235157"/>
                <a:gd name="connsiteX1" fmla="*/ 258725 w 277639"/>
                <a:gd name="connsiteY1" fmla="*/ 164715 h 235157"/>
                <a:gd name="connsiteX2" fmla="*/ 267869 w 277639"/>
                <a:gd name="connsiteY2" fmla="*/ 50872 h 235157"/>
                <a:gd name="connsiteX3" fmla="*/ 271526 w 277639"/>
                <a:gd name="connsiteY3" fmla="*/ 55216 h 235157"/>
                <a:gd name="connsiteX4" fmla="*/ 261697 w 277639"/>
                <a:gd name="connsiteY4" fmla="*/ 43786 h 235157"/>
                <a:gd name="connsiteX5" fmla="*/ 127280 w 277639"/>
                <a:gd name="connsiteY5" fmla="*/ 5838 h 235157"/>
                <a:gd name="connsiteX6" fmla="*/ 85903 w 277639"/>
                <a:gd name="connsiteY6" fmla="*/ 20469 h 235157"/>
                <a:gd name="connsiteX7" fmla="*/ 4064 w 277639"/>
                <a:gd name="connsiteY7" fmla="*/ 180031 h 235157"/>
                <a:gd name="connsiteX8" fmla="*/ 130023 w 277639"/>
                <a:gd name="connsiteY8" fmla="*/ 235124 h 235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7639" h="235157">
                  <a:moveTo>
                    <a:pt x="130023" y="235124"/>
                  </a:moveTo>
                  <a:cubicBezTo>
                    <a:pt x="182144" y="236267"/>
                    <a:pt x="231064" y="208149"/>
                    <a:pt x="258725" y="164715"/>
                  </a:cubicBezTo>
                  <a:cubicBezTo>
                    <a:pt x="280442" y="130654"/>
                    <a:pt x="283414" y="86763"/>
                    <a:pt x="267869" y="50872"/>
                  </a:cubicBezTo>
                  <a:cubicBezTo>
                    <a:pt x="269012" y="52244"/>
                    <a:pt x="270155" y="53844"/>
                    <a:pt x="271526" y="55216"/>
                  </a:cubicBezTo>
                  <a:cubicBezTo>
                    <a:pt x="268326" y="51330"/>
                    <a:pt x="265126" y="47443"/>
                    <a:pt x="261697" y="43786"/>
                  </a:cubicBezTo>
                  <a:cubicBezTo>
                    <a:pt x="226949" y="6753"/>
                    <a:pt x="179858" y="-9707"/>
                    <a:pt x="127280" y="5838"/>
                  </a:cubicBezTo>
                  <a:cubicBezTo>
                    <a:pt x="113335" y="9953"/>
                    <a:pt x="99619" y="14754"/>
                    <a:pt x="85903" y="20469"/>
                  </a:cubicBezTo>
                  <a:cubicBezTo>
                    <a:pt x="12751" y="52244"/>
                    <a:pt x="-10337" y="119910"/>
                    <a:pt x="4064" y="180031"/>
                  </a:cubicBezTo>
                  <a:cubicBezTo>
                    <a:pt x="37440" y="212950"/>
                    <a:pt x="82931" y="233981"/>
                    <a:pt x="130023" y="235124"/>
                  </a:cubicBezTo>
                  <a:close/>
                </a:path>
              </a:pathLst>
            </a:custGeom>
            <a:solidFill>
              <a:srgbClr val="FFFFFF"/>
            </a:solidFill>
            <a:ln w="2286" cap="flat">
              <a:noFill/>
              <a:prstDash val="solid"/>
              <a:miter/>
            </a:ln>
          </p:spPr>
          <p:txBody>
            <a:bodyPr rtlCol="0" anchor="ctr"/>
            <a:lstStyle/>
            <a:p>
              <a:endParaRPr lang="en-US"/>
            </a:p>
          </p:txBody>
        </p:sp>
        <p:sp>
          <p:nvSpPr>
            <p:cNvPr id="111" name="Freeform 415">
              <a:extLst>
                <a:ext uri="{FF2B5EF4-FFF2-40B4-BE49-F238E27FC236}">
                  <a16:creationId xmlns:a16="http://schemas.microsoft.com/office/drawing/2014/main" id="{47B78002-7F89-FBC5-43DA-190FA9277FCB}"/>
                </a:ext>
              </a:extLst>
            </p:cNvPr>
            <p:cNvSpPr/>
            <p:nvPr/>
          </p:nvSpPr>
          <p:spPr>
            <a:xfrm>
              <a:off x="5521528" y="4264761"/>
              <a:ext cx="2286" cy="3429"/>
            </a:xfrm>
            <a:custGeom>
              <a:avLst/>
              <a:gdLst>
                <a:gd name="connsiteX0" fmla="*/ 0 w 2286"/>
                <a:gd name="connsiteY0" fmla="*/ 0 h 3429"/>
                <a:gd name="connsiteX1" fmla="*/ 0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0" y="1143"/>
                    <a:pt x="0" y="2286"/>
                    <a:pt x="0" y="3429"/>
                  </a:cubicBezTo>
                  <a:cubicBezTo>
                    <a:pt x="0" y="2286"/>
                    <a:pt x="0" y="1143"/>
                    <a:pt x="0" y="0"/>
                  </a:cubicBezTo>
                  <a:close/>
                </a:path>
              </a:pathLst>
            </a:custGeom>
            <a:solidFill>
              <a:srgbClr val="FFFFFF"/>
            </a:solidFill>
            <a:ln w="2286" cap="flat">
              <a:noFill/>
              <a:prstDash val="solid"/>
              <a:miter/>
            </a:ln>
          </p:spPr>
          <p:txBody>
            <a:bodyPr rtlCol="0" anchor="ctr"/>
            <a:lstStyle/>
            <a:p>
              <a:endParaRPr lang="en-US"/>
            </a:p>
          </p:txBody>
        </p:sp>
        <p:sp>
          <p:nvSpPr>
            <p:cNvPr id="112" name="Freeform 416">
              <a:extLst>
                <a:ext uri="{FF2B5EF4-FFF2-40B4-BE49-F238E27FC236}">
                  <a16:creationId xmlns:a16="http://schemas.microsoft.com/office/drawing/2014/main" id="{CB0C875E-C253-222D-293D-50EE816A0CEA}"/>
                </a:ext>
              </a:extLst>
            </p:cNvPr>
            <p:cNvSpPr/>
            <p:nvPr/>
          </p:nvSpPr>
          <p:spPr>
            <a:xfrm>
              <a:off x="5521299" y="4270705"/>
              <a:ext cx="228" cy="3200"/>
            </a:xfrm>
            <a:custGeom>
              <a:avLst/>
              <a:gdLst>
                <a:gd name="connsiteX0" fmla="*/ 229 w 228"/>
                <a:gd name="connsiteY0" fmla="*/ 0 h 3200"/>
                <a:gd name="connsiteX1" fmla="*/ 0 w 228"/>
                <a:gd name="connsiteY1" fmla="*/ 3200 h 3200"/>
                <a:gd name="connsiteX2" fmla="*/ 229 w 228"/>
                <a:gd name="connsiteY2" fmla="*/ 0 h 3200"/>
              </a:gdLst>
              <a:ahLst/>
              <a:cxnLst>
                <a:cxn ang="0">
                  <a:pos x="connsiteX0" y="connsiteY0"/>
                </a:cxn>
                <a:cxn ang="0">
                  <a:pos x="connsiteX1" y="connsiteY1"/>
                </a:cxn>
                <a:cxn ang="0">
                  <a:pos x="connsiteX2" y="connsiteY2"/>
                </a:cxn>
              </a:cxnLst>
              <a:rect l="l" t="t" r="r" b="b"/>
              <a:pathLst>
                <a:path w="228" h="3200">
                  <a:moveTo>
                    <a:pt x="229" y="0"/>
                  </a:moveTo>
                  <a:cubicBezTo>
                    <a:pt x="229" y="1143"/>
                    <a:pt x="229" y="2057"/>
                    <a:pt x="0" y="3200"/>
                  </a:cubicBezTo>
                  <a:cubicBezTo>
                    <a:pt x="0" y="2286"/>
                    <a:pt x="0" y="1143"/>
                    <a:pt x="229" y="0"/>
                  </a:cubicBezTo>
                  <a:close/>
                </a:path>
              </a:pathLst>
            </a:custGeom>
            <a:solidFill>
              <a:srgbClr val="FFFFFF"/>
            </a:solidFill>
            <a:ln w="2286" cap="flat">
              <a:noFill/>
              <a:prstDash val="solid"/>
              <a:miter/>
            </a:ln>
          </p:spPr>
          <p:txBody>
            <a:bodyPr rtlCol="0" anchor="ctr"/>
            <a:lstStyle/>
            <a:p>
              <a:endParaRPr lang="en-US"/>
            </a:p>
          </p:txBody>
        </p:sp>
        <p:sp>
          <p:nvSpPr>
            <p:cNvPr id="113" name="Freeform 417">
              <a:extLst>
                <a:ext uri="{FF2B5EF4-FFF2-40B4-BE49-F238E27FC236}">
                  <a16:creationId xmlns:a16="http://schemas.microsoft.com/office/drawing/2014/main" id="{6EA9954F-6352-38E5-FCAD-BC08EC795637}"/>
                </a:ext>
              </a:extLst>
            </p:cNvPr>
            <p:cNvSpPr/>
            <p:nvPr/>
          </p:nvSpPr>
          <p:spPr>
            <a:xfrm>
              <a:off x="5519928" y="4246702"/>
              <a:ext cx="457" cy="4114"/>
            </a:xfrm>
            <a:custGeom>
              <a:avLst/>
              <a:gdLst>
                <a:gd name="connsiteX0" fmla="*/ 0 w 457"/>
                <a:gd name="connsiteY0" fmla="*/ 0 h 4114"/>
                <a:gd name="connsiteX1" fmla="*/ 457 w 457"/>
                <a:gd name="connsiteY1" fmla="*/ 4115 h 4114"/>
                <a:gd name="connsiteX2" fmla="*/ 0 w 457"/>
                <a:gd name="connsiteY2" fmla="*/ 0 h 4114"/>
              </a:gdLst>
              <a:ahLst/>
              <a:cxnLst>
                <a:cxn ang="0">
                  <a:pos x="connsiteX0" y="connsiteY0"/>
                </a:cxn>
                <a:cxn ang="0">
                  <a:pos x="connsiteX1" y="connsiteY1"/>
                </a:cxn>
                <a:cxn ang="0">
                  <a:pos x="connsiteX2" y="connsiteY2"/>
                </a:cxn>
              </a:cxnLst>
              <a:rect l="l" t="t" r="r" b="b"/>
              <a:pathLst>
                <a:path w="457" h="4114">
                  <a:moveTo>
                    <a:pt x="0" y="0"/>
                  </a:moveTo>
                  <a:cubicBezTo>
                    <a:pt x="229" y="1372"/>
                    <a:pt x="457" y="2743"/>
                    <a:pt x="457" y="4115"/>
                  </a:cubicBezTo>
                  <a:cubicBezTo>
                    <a:pt x="229" y="2743"/>
                    <a:pt x="229" y="1372"/>
                    <a:pt x="0" y="0"/>
                  </a:cubicBezTo>
                  <a:close/>
                </a:path>
              </a:pathLst>
            </a:custGeom>
            <a:solidFill>
              <a:srgbClr val="FFFFFF"/>
            </a:solidFill>
            <a:ln w="2286" cap="flat">
              <a:noFill/>
              <a:prstDash val="solid"/>
              <a:miter/>
            </a:ln>
          </p:spPr>
          <p:txBody>
            <a:bodyPr rtlCol="0" anchor="ctr"/>
            <a:lstStyle/>
            <a:p>
              <a:endParaRPr lang="en-US"/>
            </a:p>
          </p:txBody>
        </p:sp>
        <p:sp>
          <p:nvSpPr>
            <p:cNvPr id="114" name="Freeform 418">
              <a:extLst>
                <a:ext uri="{FF2B5EF4-FFF2-40B4-BE49-F238E27FC236}">
                  <a16:creationId xmlns:a16="http://schemas.microsoft.com/office/drawing/2014/main" id="{C16D2CBC-48E8-A3A2-AC2F-C98B682DF12C}"/>
                </a:ext>
              </a:extLst>
            </p:cNvPr>
            <p:cNvSpPr/>
            <p:nvPr/>
          </p:nvSpPr>
          <p:spPr>
            <a:xfrm>
              <a:off x="5518785" y="4240987"/>
              <a:ext cx="914" cy="4572"/>
            </a:xfrm>
            <a:custGeom>
              <a:avLst/>
              <a:gdLst>
                <a:gd name="connsiteX0" fmla="*/ 0 w 914"/>
                <a:gd name="connsiteY0" fmla="*/ 0 h 4572"/>
                <a:gd name="connsiteX1" fmla="*/ 914 w 914"/>
                <a:gd name="connsiteY1" fmla="*/ 4572 h 4572"/>
                <a:gd name="connsiteX2" fmla="*/ 0 w 914"/>
                <a:gd name="connsiteY2" fmla="*/ 0 h 4572"/>
              </a:gdLst>
              <a:ahLst/>
              <a:cxnLst>
                <a:cxn ang="0">
                  <a:pos x="connsiteX0" y="connsiteY0"/>
                </a:cxn>
                <a:cxn ang="0">
                  <a:pos x="connsiteX1" y="connsiteY1"/>
                </a:cxn>
                <a:cxn ang="0">
                  <a:pos x="connsiteX2" y="connsiteY2"/>
                </a:cxn>
              </a:cxnLst>
              <a:rect l="l" t="t" r="r" b="b"/>
              <a:pathLst>
                <a:path w="914" h="4572">
                  <a:moveTo>
                    <a:pt x="0" y="0"/>
                  </a:moveTo>
                  <a:cubicBezTo>
                    <a:pt x="229" y="1600"/>
                    <a:pt x="457" y="2972"/>
                    <a:pt x="914" y="4572"/>
                  </a:cubicBezTo>
                  <a:cubicBezTo>
                    <a:pt x="686"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115" name="Freeform 419">
              <a:extLst>
                <a:ext uri="{FF2B5EF4-FFF2-40B4-BE49-F238E27FC236}">
                  <a16:creationId xmlns:a16="http://schemas.microsoft.com/office/drawing/2014/main" id="{68EF94B1-3C4D-96D6-65FB-556660978C52}"/>
                </a:ext>
              </a:extLst>
            </p:cNvPr>
            <p:cNvSpPr/>
            <p:nvPr/>
          </p:nvSpPr>
          <p:spPr>
            <a:xfrm>
              <a:off x="5520613" y="4252874"/>
              <a:ext cx="228" cy="3657"/>
            </a:xfrm>
            <a:custGeom>
              <a:avLst/>
              <a:gdLst>
                <a:gd name="connsiteX0" fmla="*/ 0 w 228"/>
                <a:gd name="connsiteY0" fmla="*/ 0 h 3657"/>
                <a:gd name="connsiteX1" fmla="*/ 229 w 228"/>
                <a:gd name="connsiteY1" fmla="*/ 3658 h 3657"/>
                <a:gd name="connsiteX2" fmla="*/ 0 w 228"/>
                <a:gd name="connsiteY2" fmla="*/ 0 h 3657"/>
              </a:gdLst>
              <a:ahLst/>
              <a:cxnLst>
                <a:cxn ang="0">
                  <a:pos x="connsiteX0" y="connsiteY0"/>
                </a:cxn>
                <a:cxn ang="0">
                  <a:pos x="connsiteX1" y="connsiteY1"/>
                </a:cxn>
                <a:cxn ang="0">
                  <a:pos x="connsiteX2" y="connsiteY2"/>
                </a:cxn>
              </a:cxnLst>
              <a:rect l="l" t="t" r="r" b="b"/>
              <a:pathLst>
                <a:path w="228" h="3657">
                  <a:moveTo>
                    <a:pt x="0" y="0"/>
                  </a:moveTo>
                  <a:cubicBezTo>
                    <a:pt x="229" y="1143"/>
                    <a:pt x="229" y="2515"/>
                    <a:pt x="229" y="3658"/>
                  </a:cubicBezTo>
                  <a:cubicBezTo>
                    <a:pt x="229" y="2286"/>
                    <a:pt x="229" y="1143"/>
                    <a:pt x="0" y="0"/>
                  </a:cubicBezTo>
                  <a:close/>
                </a:path>
              </a:pathLst>
            </a:custGeom>
            <a:solidFill>
              <a:srgbClr val="FFFFFF"/>
            </a:solidFill>
            <a:ln w="2286" cap="flat">
              <a:noFill/>
              <a:prstDash val="solid"/>
              <a:miter/>
            </a:ln>
          </p:spPr>
          <p:txBody>
            <a:bodyPr rtlCol="0" anchor="ctr"/>
            <a:lstStyle/>
            <a:p>
              <a:endParaRPr lang="en-US"/>
            </a:p>
          </p:txBody>
        </p:sp>
        <p:sp>
          <p:nvSpPr>
            <p:cNvPr id="116" name="Freeform 420">
              <a:extLst>
                <a:ext uri="{FF2B5EF4-FFF2-40B4-BE49-F238E27FC236}">
                  <a16:creationId xmlns:a16="http://schemas.microsoft.com/office/drawing/2014/main" id="{0273C518-F454-3BE2-B82F-55806DC19BC3}"/>
                </a:ext>
              </a:extLst>
            </p:cNvPr>
            <p:cNvSpPr/>
            <p:nvPr/>
          </p:nvSpPr>
          <p:spPr>
            <a:xfrm>
              <a:off x="5521299" y="4258818"/>
              <a:ext cx="228" cy="3429"/>
            </a:xfrm>
            <a:custGeom>
              <a:avLst/>
              <a:gdLst>
                <a:gd name="connsiteX0" fmla="*/ 0 w 228"/>
                <a:gd name="connsiteY0" fmla="*/ 0 h 3429"/>
                <a:gd name="connsiteX1" fmla="*/ 229 w 228"/>
                <a:gd name="connsiteY1" fmla="*/ 3429 h 3429"/>
                <a:gd name="connsiteX2" fmla="*/ 0 w 228"/>
                <a:gd name="connsiteY2" fmla="*/ 0 h 3429"/>
              </a:gdLst>
              <a:ahLst/>
              <a:cxnLst>
                <a:cxn ang="0">
                  <a:pos x="connsiteX0" y="connsiteY0"/>
                </a:cxn>
                <a:cxn ang="0">
                  <a:pos x="connsiteX1" y="connsiteY1"/>
                </a:cxn>
                <a:cxn ang="0">
                  <a:pos x="connsiteX2" y="connsiteY2"/>
                </a:cxn>
              </a:cxnLst>
              <a:rect l="l" t="t" r="r" b="b"/>
              <a:pathLst>
                <a:path w="228" h="3429">
                  <a:moveTo>
                    <a:pt x="0" y="0"/>
                  </a:moveTo>
                  <a:cubicBezTo>
                    <a:pt x="0" y="1143"/>
                    <a:pt x="229" y="2286"/>
                    <a:pt x="229" y="3429"/>
                  </a:cubicBezTo>
                  <a:cubicBezTo>
                    <a:pt x="0" y="2286"/>
                    <a:pt x="0" y="1143"/>
                    <a:pt x="0" y="0"/>
                  </a:cubicBezTo>
                  <a:close/>
                </a:path>
              </a:pathLst>
            </a:custGeom>
            <a:solidFill>
              <a:srgbClr val="FFFFFF"/>
            </a:solidFill>
            <a:ln w="2286" cap="flat">
              <a:noFill/>
              <a:prstDash val="solid"/>
              <a:miter/>
            </a:ln>
          </p:spPr>
          <p:txBody>
            <a:bodyPr rtlCol="0" anchor="ctr"/>
            <a:lstStyle/>
            <a:p>
              <a:endParaRPr lang="en-US"/>
            </a:p>
          </p:txBody>
        </p:sp>
        <p:sp>
          <p:nvSpPr>
            <p:cNvPr id="117" name="Freeform 421">
              <a:extLst>
                <a:ext uri="{FF2B5EF4-FFF2-40B4-BE49-F238E27FC236}">
                  <a16:creationId xmlns:a16="http://schemas.microsoft.com/office/drawing/2014/main" id="{AEDCB3E0-D728-07E6-6392-7E4BDAD77083}"/>
                </a:ext>
              </a:extLst>
            </p:cNvPr>
            <p:cNvSpPr/>
            <p:nvPr/>
          </p:nvSpPr>
          <p:spPr>
            <a:xfrm>
              <a:off x="5232349" y="4331741"/>
              <a:ext cx="1600" cy="2971"/>
            </a:xfrm>
            <a:custGeom>
              <a:avLst/>
              <a:gdLst>
                <a:gd name="connsiteX0" fmla="*/ 1600 w 1600"/>
                <a:gd name="connsiteY0" fmla="*/ 2972 h 2971"/>
                <a:gd name="connsiteX1" fmla="*/ 0 w 1600"/>
                <a:gd name="connsiteY1" fmla="*/ 0 h 2971"/>
                <a:gd name="connsiteX2" fmla="*/ 1600 w 1600"/>
                <a:gd name="connsiteY2" fmla="*/ 2972 h 2971"/>
              </a:gdLst>
              <a:ahLst/>
              <a:cxnLst>
                <a:cxn ang="0">
                  <a:pos x="connsiteX0" y="connsiteY0"/>
                </a:cxn>
                <a:cxn ang="0">
                  <a:pos x="connsiteX1" y="connsiteY1"/>
                </a:cxn>
                <a:cxn ang="0">
                  <a:pos x="connsiteX2" y="connsiteY2"/>
                </a:cxn>
              </a:cxnLst>
              <a:rect l="l" t="t" r="r" b="b"/>
              <a:pathLst>
                <a:path w="1600" h="2971">
                  <a:moveTo>
                    <a:pt x="1600" y="2972"/>
                  </a:moveTo>
                  <a:cubicBezTo>
                    <a:pt x="1143" y="2057"/>
                    <a:pt x="686" y="1143"/>
                    <a:pt x="0" y="0"/>
                  </a:cubicBezTo>
                  <a:cubicBezTo>
                    <a:pt x="457" y="1143"/>
                    <a:pt x="914" y="2057"/>
                    <a:pt x="1600" y="2972"/>
                  </a:cubicBezTo>
                  <a:close/>
                </a:path>
              </a:pathLst>
            </a:custGeom>
            <a:solidFill>
              <a:srgbClr val="FFFFFF"/>
            </a:solidFill>
            <a:ln w="2286" cap="flat">
              <a:noFill/>
              <a:prstDash val="solid"/>
              <a:miter/>
            </a:ln>
          </p:spPr>
          <p:txBody>
            <a:bodyPr rtlCol="0" anchor="ctr"/>
            <a:lstStyle/>
            <a:p>
              <a:endParaRPr lang="en-US"/>
            </a:p>
          </p:txBody>
        </p:sp>
        <p:sp>
          <p:nvSpPr>
            <p:cNvPr id="118" name="Freeform 422">
              <a:extLst>
                <a:ext uri="{FF2B5EF4-FFF2-40B4-BE49-F238E27FC236}">
                  <a16:creationId xmlns:a16="http://schemas.microsoft.com/office/drawing/2014/main" id="{04AADB68-8AA5-A72F-C2B3-2F71022B49AD}"/>
                </a:ext>
              </a:extLst>
            </p:cNvPr>
            <p:cNvSpPr/>
            <p:nvPr/>
          </p:nvSpPr>
          <p:spPr>
            <a:xfrm>
              <a:off x="5229148" y="4325112"/>
              <a:ext cx="1600" cy="3429"/>
            </a:xfrm>
            <a:custGeom>
              <a:avLst/>
              <a:gdLst>
                <a:gd name="connsiteX0" fmla="*/ 1600 w 1600"/>
                <a:gd name="connsiteY0" fmla="*/ 3429 h 3429"/>
                <a:gd name="connsiteX1" fmla="*/ 0 w 1600"/>
                <a:gd name="connsiteY1" fmla="*/ 0 h 3429"/>
                <a:gd name="connsiteX2" fmla="*/ 1600 w 1600"/>
                <a:gd name="connsiteY2" fmla="*/ 3429 h 3429"/>
              </a:gdLst>
              <a:ahLst/>
              <a:cxnLst>
                <a:cxn ang="0">
                  <a:pos x="connsiteX0" y="connsiteY0"/>
                </a:cxn>
                <a:cxn ang="0">
                  <a:pos x="connsiteX1" y="connsiteY1"/>
                </a:cxn>
                <a:cxn ang="0">
                  <a:pos x="connsiteX2" y="connsiteY2"/>
                </a:cxn>
              </a:cxnLst>
              <a:rect l="l" t="t" r="r" b="b"/>
              <a:pathLst>
                <a:path w="1600" h="3429">
                  <a:moveTo>
                    <a:pt x="1600" y="3429"/>
                  </a:moveTo>
                  <a:cubicBezTo>
                    <a:pt x="1143" y="2286"/>
                    <a:pt x="457" y="1143"/>
                    <a:pt x="0" y="0"/>
                  </a:cubicBezTo>
                  <a:cubicBezTo>
                    <a:pt x="457" y="1143"/>
                    <a:pt x="914" y="2286"/>
                    <a:pt x="1600" y="3429"/>
                  </a:cubicBezTo>
                  <a:close/>
                </a:path>
              </a:pathLst>
            </a:custGeom>
            <a:solidFill>
              <a:srgbClr val="FFFFFF"/>
            </a:solidFill>
            <a:ln w="2286" cap="flat">
              <a:noFill/>
              <a:prstDash val="solid"/>
              <a:miter/>
            </a:ln>
          </p:spPr>
          <p:txBody>
            <a:bodyPr rtlCol="0" anchor="ctr"/>
            <a:lstStyle/>
            <a:p>
              <a:endParaRPr lang="en-US"/>
            </a:p>
          </p:txBody>
        </p:sp>
        <p:sp>
          <p:nvSpPr>
            <p:cNvPr id="119" name="Freeform 423">
              <a:extLst>
                <a:ext uri="{FF2B5EF4-FFF2-40B4-BE49-F238E27FC236}">
                  <a16:creationId xmlns:a16="http://schemas.microsoft.com/office/drawing/2014/main" id="{81F59980-FE28-CCA3-B502-04166B0BA919}"/>
                </a:ext>
              </a:extLst>
            </p:cNvPr>
            <p:cNvSpPr/>
            <p:nvPr/>
          </p:nvSpPr>
          <p:spPr>
            <a:xfrm>
              <a:off x="5236006" y="4338599"/>
              <a:ext cx="1371" cy="2286"/>
            </a:xfrm>
            <a:custGeom>
              <a:avLst/>
              <a:gdLst>
                <a:gd name="connsiteX0" fmla="*/ 1372 w 1371"/>
                <a:gd name="connsiteY0" fmla="*/ 2286 h 2286"/>
                <a:gd name="connsiteX1" fmla="*/ 0 w 1371"/>
                <a:gd name="connsiteY1" fmla="*/ 0 h 2286"/>
                <a:gd name="connsiteX2" fmla="*/ 1372 w 1371"/>
                <a:gd name="connsiteY2" fmla="*/ 2286 h 2286"/>
              </a:gdLst>
              <a:ahLst/>
              <a:cxnLst>
                <a:cxn ang="0">
                  <a:pos x="connsiteX0" y="connsiteY0"/>
                </a:cxn>
                <a:cxn ang="0">
                  <a:pos x="connsiteX1" y="connsiteY1"/>
                </a:cxn>
                <a:cxn ang="0">
                  <a:pos x="connsiteX2" y="connsiteY2"/>
                </a:cxn>
              </a:cxnLst>
              <a:rect l="l" t="t" r="r" b="b"/>
              <a:pathLst>
                <a:path w="1371" h="2286">
                  <a:moveTo>
                    <a:pt x="1372" y="2286"/>
                  </a:moveTo>
                  <a:cubicBezTo>
                    <a:pt x="914" y="1600"/>
                    <a:pt x="457" y="686"/>
                    <a:pt x="0" y="0"/>
                  </a:cubicBezTo>
                  <a:cubicBezTo>
                    <a:pt x="457" y="686"/>
                    <a:pt x="914" y="1600"/>
                    <a:pt x="1372" y="2286"/>
                  </a:cubicBezTo>
                  <a:close/>
                </a:path>
              </a:pathLst>
            </a:custGeom>
            <a:solidFill>
              <a:srgbClr val="FFFFFF"/>
            </a:solidFill>
            <a:ln w="2286" cap="flat">
              <a:noFill/>
              <a:prstDash val="solid"/>
              <a:miter/>
            </a:ln>
          </p:spPr>
          <p:txBody>
            <a:bodyPr rtlCol="0" anchor="ctr"/>
            <a:lstStyle/>
            <a:p>
              <a:endParaRPr lang="en-US"/>
            </a:p>
          </p:txBody>
        </p:sp>
        <p:sp>
          <p:nvSpPr>
            <p:cNvPr id="120" name="Freeform 424">
              <a:extLst>
                <a:ext uri="{FF2B5EF4-FFF2-40B4-BE49-F238E27FC236}">
                  <a16:creationId xmlns:a16="http://schemas.microsoft.com/office/drawing/2014/main" id="{9488C3CF-C452-97EB-5A55-4F86AA966D83}"/>
                </a:ext>
              </a:extLst>
            </p:cNvPr>
            <p:cNvSpPr/>
            <p:nvPr/>
          </p:nvSpPr>
          <p:spPr>
            <a:xfrm>
              <a:off x="5417515" y="4403064"/>
              <a:ext cx="7086" cy="2743"/>
            </a:xfrm>
            <a:custGeom>
              <a:avLst/>
              <a:gdLst>
                <a:gd name="connsiteX0" fmla="*/ 7087 w 7086"/>
                <a:gd name="connsiteY0" fmla="*/ 0 h 2743"/>
                <a:gd name="connsiteX1" fmla="*/ 0 w 7086"/>
                <a:gd name="connsiteY1" fmla="*/ 2743 h 2743"/>
                <a:gd name="connsiteX2" fmla="*/ 7087 w 7086"/>
                <a:gd name="connsiteY2" fmla="*/ 0 h 2743"/>
              </a:gdLst>
              <a:ahLst/>
              <a:cxnLst>
                <a:cxn ang="0">
                  <a:pos x="connsiteX0" y="connsiteY0"/>
                </a:cxn>
                <a:cxn ang="0">
                  <a:pos x="connsiteX1" y="connsiteY1"/>
                </a:cxn>
                <a:cxn ang="0">
                  <a:pos x="connsiteX2" y="connsiteY2"/>
                </a:cxn>
              </a:cxnLst>
              <a:rect l="l" t="t" r="r" b="b"/>
              <a:pathLst>
                <a:path w="7086" h="2743">
                  <a:moveTo>
                    <a:pt x="7087" y="0"/>
                  </a:moveTo>
                  <a:cubicBezTo>
                    <a:pt x="4801" y="914"/>
                    <a:pt x="2286" y="1829"/>
                    <a:pt x="0" y="2743"/>
                  </a:cubicBezTo>
                  <a:cubicBezTo>
                    <a:pt x="2515" y="1829"/>
                    <a:pt x="4801" y="914"/>
                    <a:pt x="7087" y="0"/>
                  </a:cubicBezTo>
                  <a:close/>
                </a:path>
              </a:pathLst>
            </a:custGeom>
            <a:solidFill>
              <a:srgbClr val="FFFFFF"/>
            </a:solidFill>
            <a:ln w="2286" cap="flat">
              <a:noFill/>
              <a:prstDash val="solid"/>
              <a:miter/>
            </a:ln>
          </p:spPr>
          <p:txBody>
            <a:bodyPr rtlCol="0" anchor="ctr"/>
            <a:lstStyle/>
            <a:p>
              <a:endParaRPr lang="en-US"/>
            </a:p>
          </p:txBody>
        </p:sp>
        <p:sp>
          <p:nvSpPr>
            <p:cNvPr id="121" name="Freeform 425">
              <a:extLst>
                <a:ext uri="{FF2B5EF4-FFF2-40B4-BE49-F238E27FC236}">
                  <a16:creationId xmlns:a16="http://schemas.microsoft.com/office/drawing/2014/main" id="{ABC6D883-EF3E-0810-9F5C-BA5B00A38971}"/>
                </a:ext>
              </a:extLst>
            </p:cNvPr>
            <p:cNvSpPr/>
            <p:nvPr/>
          </p:nvSpPr>
          <p:spPr>
            <a:xfrm>
              <a:off x="5221605" y="4304995"/>
              <a:ext cx="1371" cy="4343"/>
            </a:xfrm>
            <a:custGeom>
              <a:avLst/>
              <a:gdLst>
                <a:gd name="connsiteX0" fmla="*/ 1372 w 1371"/>
                <a:gd name="connsiteY0" fmla="*/ 4343 h 4343"/>
                <a:gd name="connsiteX1" fmla="*/ 0 w 1371"/>
                <a:gd name="connsiteY1" fmla="*/ 0 h 4343"/>
                <a:gd name="connsiteX2" fmla="*/ 1372 w 1371"/>
                <a:gd name="connsiteY2" fmla="*/ 4343 h 4343"/>
              </a:gdLst>
              <a:ahLst/>
              <a:cxnLst>
                <a:cxn ang="0">
                  <a:pos x="connsiteX0" y="connsiteY0"/>
                </a:cxn>
                <a:cxn ang="0">
                  <a:pos x="connsiteX1" y="connsiteY1"/>
                </a:cxn>
                <a:cxn ang="0">
                  <a:pos x="connsiteX2" y="connsiteY2"/>
                </a:cxn>
              </a:cxnLst>
              <a:rect l="l" t="t" r="r" b="b"/>
              <a:pathLst>
                <a:path w="1371" h="4343">
                  <a:moveTo>
                    <a:pt x="1372" y="4343"/>
                  </a:moveTo>
                  <a:cubicBezTo>
                    <a:pt x="914" y="2972"/>
                    <a:pt x="457" y="1372"/>
                    <a:pt x="0" y="0"/>
                  </a:cubicBezTo>
                  <a:cubicBezTo>
                    <a:pt x="457" y="1372"/>
                    <a:pt x="914" y="2972"/>
                    <a:pt x="1372" y="4343"/>
                  </a:cubicBezTo>
                  <a:close/>
                </a:path>
              </a:pathLst>
            </a:custGeom>
            <a:solidFill>
              <a:srgbClr val="FFFFFF"/>
            </a:solidFill>
            <a:ln w="2286" cap="flat">
              <a:noFill/>
              <a:prstDash val="solid"/>
              <a:miter/>
            </a:ln>
          </p:spPr>
          <p:txBody>
            <a:bodyPr rtlCol="0" anchor="ctr"/>
            <a:lstStyle/>
            <a:p>
              <a:endParaRPr lang="en-US"/>
            </a:p>
          </p:txBody>
        </p:sp>
        <p:sp>
          <p:nvSpPr>
            <p:cNvPr id="122" name="Freeform 426">
              <a:extLst>
                <a:ext uri="{FF2B5EF4-FFF2-40B4-BE49-F238E27FC236}">
                  <a16:creationId xmlns:a16="http://schemas.microsoft.com/office/drawing/2014/main" id="{6E1ADA63-7F9C-B7B6-B766-A0D720F03716}"/>
                </a:ext>
              </a:extLst>
            </p:cNvPr>
            <p:cNvSpPr/>
            <p:nvPr/>
          </p:nvSpPr>
          <p:spPr>
            <a:xfrm>
              <a:off x="5219776" y="4298137"/>
              <a:ext cx="1371" cy="5029"/>
            </a:xfrm>
            <a:custGeom>
              <a:avLst/>
              <a:gdLst>
                <a:gd name="connsiteX0" fmla="*/ 1372 w 1371"/>
                <a:gd name="connsiteY0" fmla="*/ 5029 h 5029"/>
                <a:gd name="connsiteX1" fmla="*/ 0 w 1371"/>
                <a:gd name="connsiteY1" fmla="*/ 0 h 5029"/>
                <a:gd name="connsiteX2" fmla="*/ 1372 w 1371"/>
                <a:gd name="connsiteY2" fmla="*/ 5029 h 5029"/>
              </a:gdLst>
              <a:ahLst/>
              <a:cxnLst>
                <a:cxn ang="0">
                  <a:pos x="connsiteX0" y="connsiteY0"/>
                </a:cxn>
                <a:cxn ang="0">
                  <a:pos x="connsiteX1" y="connsiteY1"/>
                </a:cxn>
                <a:cxn ang="0">
                  <a:pos x="connsiteX2" y="connsiteY2"/>
                </a:cxn>
              </a:cxnLst>
              <a:rect l="l" t="t" r="r" b="b"/>
              <a:pathLst>
                <a:path w="1371" h="5029">
                  <a:moveTo>
                    <a:pt x="1372" y="5029"/>
                  </a:moveTo>
                  <a:cubicBezTo>
                    <a:pt x="914" y="3429"/>
                    <a:pt x="457" y="1600"/>
                    <a:pt x="0" y="0"/>
                  </a:cubicBezTo>
                  <a:cubicBezTo>
                    <a:pt x="457" y="1600"/>
                    <a:pt x="914" y="3429"/>
                    <a:pt x="1372" y="5029"/>
                  </a:cubicBezTo>
                  <a:close/>
                </a:path>
              </a:pathLst>
            </a:custGeom>
            <a:solidFill>
              <a:srgbClr val="FFFFFF"/>
            </a:solidFill>
            <a:ln w="2286" cap="flat">
              <a:noFill/>
              <a:prstDash val="solid"/>
              <a:miter/>
            </a:ln>
          </p:spPr>
          <p:txBody>
            <a:bodyPr rtlCol="0" anchor="ctr"/>
            <a:lstStyle/>
            <a:p>
              <a:endParaRPr lang="en-US"/>
            </a:p>
          </p:txBody>
        </p:sp>
        <p:sp>
          <p:nvSpPr>
            <p:cNvPr id="123" name="Freeform 427">
              <a:extLst>
                <a:ext uri="{FF2B5EF4-FFF2-40B4-BE49-F238E27FC236}">
                  <a16:creationId xmlns:a16="http://schemas.microsoft.com/office/drawing/2014/main" id="{7F75C391-A35C-20BC-3251-94A1C67DC58E}"/>
                </a:ext>
              </a:extLst>
            </p:cNvPr>
            <p:cNvSpPr/>
            <p:nvPr/>
          </p:nvSpPr>
          <p:spPr>
            <a:xfrm>
              <a:off x="5223891" y="4311624"/>
              <a:ext cx="1371" cy="4114"/>
            </a:xfrm>
            <a:custGeom>
              <a:avLst/>
              <a:gdLst>
                <a:gd name="connsiteX0" fmla="*/ 1372 w 1371"/>
                <a:gd name="connsiteY0" fmla="*/ 4115 h 4114"/>
                <a:gd name="connsiteX1" fmla="*/ 0 w 1371"/>
                <a:gd name="connsiteY1" fmla="*/ 0 h 4114"/>
                <a:gd name="connsiteX2" fmla="*/ 1372 w 1371"/>
                <a:gd name="connsiteY2" fmla="*/ 4115 h 4114"/>
              </a:gdLst>
              <a:ahLst/>
              <a:cxnLst>
                <a:cxn ang="0">
                  <a:pos x="connsiteX0" y="connsiteY0"/>
                </a:cxn>
                <a:cxn ang="0">
                  <a:pos x="connsiteX1" y="connsiteY1"/>
                </a:cxn>
                <a:cxn ang="0">
                  <a:pos x="connsiteX2" y="connsiteY2"/>
                </a:cxn>
              </a:cxnLst>
              <a:rect l="l" t="t" r="r" b="b"/>
              <a:pathLst>
                <a:path w="1371" h="4114">
                  <a:moveTo>
                    <a:pt x="1372" y="4115"/>
                  </a:moveTo>
                  <a:cubicBezTo>
                    <a:pt x="914" y="2743"/>
                    <a:pt x="457" y="1372"/>
                    <a:pt x="0" y="0"/>
                  </a:cubicBezTo>
                  <a:cubicBezTo>
                    <a:pt x="229" y="1372"/>
                    <a:pt x="914" y="2743"/>
                    <a:pt x="1372" y="4115"/>
                  </a:cubicBezTo>
                  <a:close/>
                </a:path>
              </a:pathLst>
            </a:custGeom>
            <a:solidFill>
              <a:srgbClr val="FFFFFF"/>
            </a:solidFill>
            <a:ln w="2286" cap="flat">
              <a:noFill/>
              <a:prstDash val="solid"/>
              <a:miter/>
            </a:ln>
          </p:spPr>
          <p:txBody>
            <a:bodyPr rtlCol="0" anchor="ctr"/>
            <a:lstStyle/>
            <a:p>
              <a:endParaRPr lang="en-US"/>
            </a:p>
          </p:txBody>
        </p:sp>
        <p:sp>
          <p:nvSpPr>
            <p:cNvPr id="124" name="Freeform 428">
              <a:extLst>
                <a:ext uri="{FF2B5EF4-FFF2-40B4-BE49-F238E27FC236}">
                  <a16:creationId xmlns:a16="http://schemas.microsoft.com/office/drawing/2014/main" id="{54AF5CCD-70A0-16E4-4ED1-1895E986FC27}"/>
                </a:ext>
              </a:extLst>
            </p:cNvPr>
            <p:cNvSpPr/>
            <p:nvPr/>
          </p:nvSpPr>
          <p:spPr>
            <a:xfrm>
              <a:off x="5395341" y="4408779"/>
              <a:ext cx="11201" cy="1828"/>
            </a:xfrm>
            <a:custGeom>
              <a:avLst/>
              <a:gdLst>
                <a:gd name="connsiteX0" fmla="*/ 11201 w 11201"/>
                <a:gd name="connsiteY0" fmla="*/ 0 h 1828"/>
                <a:gd name="connsiteX1" fmla="*/ 0 w 11201"/>
                <a:gd name="connsiteY1" fmla="*/ 1829 h 1828"/>
                <a:gd name="connsiteX2" fmla="*/ 11201 w 11201"/>
                <a:gd name="connsiteY2" fmla="*/ 0 h 1828"/>
              </a:gdLst>
              <a:ahLst/>
              <a:cxnLst>
                <a:cxn ang="0">
                  <a:pos x="connsiteX0" y="connsiteY0"/>
                </a:cxn>
                <a:cxn ang="0">
                  <a:pos x="connsiteX1" y="connsiteY1"/>
                </a:cxn>
                <a:cxn ang="0">
                  <a:pos x="connsiteX2" y="connsiteY2"/>
                </a:cxn>
              </a:cxnLst>
              <a:rect l="l" t="t" r="r" b="b"/>
              <a:pathLst>
                <a:path w="11201" h="1828">
                  <a:moveTo>
                    <a:pt x="11201" y="0"/>
                  </a:moveTo>
                  <a:cubicBezTo>
                    <a:pt x="7544" y="914"/>
                    <a:pt x="3658" y="1372"/>
                    <a:pt x="0" y="1829"/>
                  </a:cubicBezTo>
                  <a:cubicBezTo>
                    <a:pt x="3886" y="1600"/>
                    <a:pt x="7544" y="914"/>
                    <a:pt x="11201" y="0"/>
                  </a:cubicBezTo>
                  <a:close/>
                </a:path>
              </a:pathLst>
            </a:custGeom>
            <a:solidFill>
              <a:srgbClr val="FFFFFF"/>
            </a:solidFill>
            <a:ln w="2286" cap="flat">
              <a:noFill/>
              <a:prstDash val="solid"/>
              <a:miter/>
            </a:ln>
          </p:spPr>
          <p:txBody>
            <a:bodyPr rtlCol="0" anchor="ctr"/>
            <a:lstStyle/>
            <a:p>
              <a:endParaRPr lang="en-US"/>
            </a:p>
          </p:txBody>
        </p:sp>
        <p:sp>
          <p:nvSpPr>
            <p:cNvPr id="125" name="Freeform 429">
              <a:extLst>
                <a:ext uri="{FF2B5EF4-FFF2-40B4-BE49-F238E27FC236}">
                  <a16:creationId xmlns:a16="http://schemas.microsoft.com/office/drawing/2014/main" id="{A5297343-FA85-AEE0-DA78-F30687C32074}"/>
                </a:ext>
              </a:extLst>
            </p:cNvPr>
            <p:cNvSpPr/>
            <p:nvPr/>
          </p:nvSpPr>
          <p:spPr>
            <a:xfrm>
              <a:off x="5406542" y="4406950"/>
              <a:ext cx="7315" cy="1828"/>
            </a:xfrm>
            <a:custGeom>
              <a:avLst/>
              <a:gdLst>
                <a:gd name="connsiteX0" fmla="*/ 7315 w 7315"/>
                <a:gd name="connsiteY0" fmla="*/ 0 h 1828"/>
                <a:gd name="connsiteX1" fmla="*/ 0 w 7315"/>
                <a:gd name="connsiteY1" fmla="*/ 1829 h 1828"/>
                <a:gd name="connsiteX2" fmla="*/ 7315 w 7315"/>
                <a:gd name="connsiteY2" fmla="*/ 0 h 1828"/>
              </a:gdLst>
              <a:ahLst/>
              <a:cxnLst>
                <a:cxn ang="0">
                  <a:pos x="connsiteX0" y="connsiteY0"/>
                </a:cxn>
                <a:cxn ang="0">
                  <a:pos x="connsiteX1" y="connsiteY1"/>
                </a:cxn>
                <a:cxn ang="0">
                  <a:pos x="connsiteX2" y="connsiteY2"/>
                </a:cxn>
              </a:cxnLst>
              <a:rect l="l" t="t" r="r" b="b"/>
              <a:pathLst>
                <a:path w="7315" h="1828">
                  <a:moveTo>
                    <a:pt x="7315" y="0"/>
                  </a:moveTo>
                  <a:cubicBezTo>
                    <a:pt x="4801" y="686"/>
                    <a:pt x="2515" y="1372"/>
                    <a:pt x="0" y="1829"/>
                  </a:cubicBezTo>
                  <a:cubicBezTo>
                    <a:pt x="2515" y="1372"/>
                    <a:pt x="5029" y="686"/>
                    <a:pt x="7315" y="0"/>
                  </a:cubicBezTo>
                  <a:close/>
                </a:path>
              </a:pathLst>
            </a:custGeom>
            <a:solidFill>
              <a:srgbClr val="FFFFFF"/>
            </a:solidFill>
            <a:ln w="2286" cap="flat">
              <a:noFill/>
              <a:prstDash val="solid"/>
              <a:miter/>
            </a:ln>
          </p:spPr>
          <p:txBody>
            <a:bodyPr rtlCol="0" anchor="ctr"/>
            <a:lstStyle/>
            <a:p>
              <a:endParaRPr lang="en-US"/>
            </a:p>
          </p:txBody>
        </p:sp>
        <p:sp>
          <p:nvSpPr>
            <p:cNvPr id="126" name="Freeform 430">
              <a:extLst>
                <a:ext uri="{FF2B5EF4-FFF2-40B4-BE49-F238E27FC236}">
                  <a16:creationId xmlns:a16="http://schemas.microsoft.com/office/drawing/2014/main" id="{1E4B2889-A8AA-F9C8-3ECD-7E57D4395131}"/>
                </a:ext>
              </a:extLst>
            </p:cNvPr>
            <p:cNvSpPr/>
            <p:nvPr/>
          </p:nvSpPr>
          <p:spPr>
            <a:xfrm>
              <a:off x="5297728" y="4394149"/>
              <a:ext cx="13487" cy="5257"/>
            </a:xfrm>
            <a:custGeom>
              <a:avLst/>
              <a:gdLst>
                <a:gd name="connsiteX0" fmla="*/ 13487 w 13487"/>
                <a:gd name="connsiteY0" fmla="*/ 5258 h 5257"/>
                <a:gd name="connsiteX1" fmla="*/ 0 w 13487"/>
                <a:gd name="connsiteY1" fmla="*/ 0 h 5257"/>
                <a:gd name="connsiteX2" fmla="*/ 13487 w 13487"/>
                <a:gd name="connsiteY2" fmla="*/ 5258 h 5257"/>
              </a:gdLst>
              <a:ahLst/>
              <a:cxnLst>
                <a:cxn ang="0">
                  <a:pos x="connsiteX0" y="connsiteY0"/>
                </a:cxn>
                <a:cxn ang="0">
                  <a:pos x="connsiteX1" y="connsiteY1"/>
                </a:cxn>
                <a:cxn ang="0">
                  <a:pos x="connsiteX2" y="connsiteY2"/>
                </a:cxn>
              </a:cxnLst>
              <a:rect l="l" t="t" r="r" b="b"/>
              <a:pathLst>
                <a:path w="13487" h="5257">
                  <a:moveTo>
                    <a:pt x="13487" y="5258"/>
                  </a:moveTo>
                  <a:cubicBezTo>
                    <a:pt x="8915" y="3658"/>
                    <a:pt x="4343" y="1829"/>
                    <a:pt x="0" y="0"/>
                  </a:cubicBezTo>
                  <a:cubicBezTo>
                    <a:pt x="4343" y="1829"/>
                    <a:pt x="8915" y="3658"/>
                    <a:pt x="13487" y="5258"/>
                  </a:cubicBezTo>
                  <a:close/>
                </a:path>
              </a:pathLst>
            </a:custGeom>
            <a:solidFill>
              <a:srgbClr val="FFFFFF"/>
            </a:solidFill>
            <a:ln w="2286" cap="flat">
              <a:noFill/>
              <a:prstDash val="solid"/>
              <a:miter/>
            </a:ln>
          </p:spPr>
          <p:txBody>
            <a:bodyPr rtlCol="0" anchor="ctr"/>
            <a:lstStyle/>
            <a:p>
              <a:endParaRPr lang="en-US"/>
            </a:p>
          </p:txBody>
        </p:sp>
        <p:sp>
          <p:nvSpPr>
            <p:cNvPr id="127" name="Freeform 431">
              <a:extLst>
                <a:ext uri="{FF2B5EF4-FFF2-40B4-BE49-F238E27FC236}">
                  <a16:creationId xmlns:a16="http://schemas.microsoft.com/office/drawing/2014/main" id="{3366454A-6F26-0CFD-88DB-B7AC99E602DA}"/>
                </a:ext>
              </a:extLst>
            </p:cNvPr>
            <p:cNvSpPr/>
            <p:nvPr/>
          </p:nvSpPr>
          <p:spPr>
            <a:xfrm>
              <a:off x="5491124" y="4344543"/>
              <a:ext cx="2971" cy="3657"/>
            </a:xfrm>
            <a:custGeom>
              <a:avLst/>
              <a:gdLst>
                <a:gd name="connsiteX0" fmla="*/ 0 w 2971"/>
                <a:gd name="connsiteY0" fmla="*/ 3658 h 3657"/>
                <a:gd name="connsiteX1" fmla="*/ 2972 w 2971"/>
                <a:gd name="connsiteY1" fmla="*/ 0 h 3657"/>
                <a:gd name="connsiteX2" fmla="*/ 2972 w 2971"/>
                <a:gd name="connsiteY2" fmla="*/ 0 h 3657"/>
                <a:gd name="connsiteX3" fmla="*/ 2972 w 2971"/>
                <a:gd name="connsiteY3" fmla="*/ 0 h 3657"/>
                <a:gd name="connsiteX4" fmla="*/ 0 w 2971"/>
                <a:gd name="connsiteY4" fmla="*/ 3658 h 36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 h="3657">
                  <a:moveTo>
                    <a:pt x="0" y="3658"/>
                  </a:moveTo>
                  <a:cubicBezTo>
                    <a:pt x="914" y="2515"/>
                    <a:pt x="2057" y="1143"/>
                    <a:pt x="2972" y="0"/>
                  </a:cubicBezTo>
                  <a:cubicBezTo>
                    <a:pt x="2972" y="0"/>
                    <a:pt x="2972" y="0"/>
                    <a:pt x="2972" y="0"/>
                  </a:cubicBezTo>
                  <a:cubicBezTo>
                    <a:pt x="2972" y="0"/>
                    <a:pt x="2972" y="0"/>
                    <a:pt x="2972" y="0"/>
                  </a:cubicBezTo>
                  <a:cubicBezTo>
                    <a:pt x="2057" y="1143"/>
                    <a:pt x="1143" y="2286"/>
                    <a:pt x="0" y="3658"/>
                  </a:cubicBezTo>
                  <a:close/>
                </a:path>
              </a:pathLst>
            </a:custGeom>
            <a:solidFill>
              <a:srgbClr val="FFFFFF"/>
            </a:solidFill>
            <a:ln w="2286" cap="flat">
              <a:noFill/>
              <a:prstDash val="solid"/>
              <a:miter/>
            </a:ln>
          </p:spPr>
          <p:txBody>
            <a:bodyPr rtlCol="0" anchor="ctr"/>
            <a:lstStyle/>
            <a:p>
              <a:endParaRPr lang="en-US"/>
            </a:p>
          </p:txBody>
        </p:sp>
        <p:sp>
          <p:nvSpPr>
            <p:cNvPr id="128" name="Freeform 432">
              <a:extLst>
                <a:ext uri="{FF2B5EF4-FFF2-40B4-BE49-F238E27FC236}">
                  <a16:creationId xmlns:a16="http://schemas.microsoft.com/office/drawing/2014/main" id="{97FFCC32-40A8-3C52-2569-B67EB356BCDD}"/>
                </a:ext>
              </a:extLst>
            </p:cNvPr>
            <p:cNvSpPr/>
            <p:nvPr/>
          </p:nvSpPr>
          <p:spPr>
            <a:xfrm>
              <a:off x="5383682" y="4411065"/>
              <a:ext cx="7772" cy="457"/>
            </a:xfrm>
            <a:custGeom>
              <a:avLst/>
              <a:gdLst>
                <a:gd name="connsiteX0" fmla="*/ 7772 w 7772"/>
                <a:gd name="connsiteY0" fmla="*/ 0 h 457"/>
                <a:gd name="connsiteX1" fmla="*/ 0 w 7772"/>
                <a:gd name="connsiteY1" fmla="*/ 457 h 457"/>
                <a:gd name="connsiteX2" fmla="*/ 7772 w 7772"/>
                <a:gd name="connsiteY2" fmla="*/ 0 h 457"/>
              </a:gdLst>
              <a:ahLst/>
              <a:cxnLst>
                <a:cxn ang="0">
                  <a:pos x="connsiteX0" y="connsiteY0"/>
                </a:cxn>
                <a:cxn ang="0">
                  <a:pos x="connsiteX1" y="connsiteY1"/>
                </a:cxn>
                <a:cxn ang="0">
                  <a:pos x="connsiteX2" y="connsiteY2"/>
                </a:cxn>
              </a:cxnLst>
              <a:rect l="l" t="t" r="r" b="b"/>
              <a:pathLst>
                <a:path w="7772" h="457">
                  <a:moveTo>
                    <a:pt x="7772" y="0"/>
                  </a:moveTo>
                  <a:cubicBezTo>
                    <a:pt x="5258" y="229"/>
                    <a:pt x="2515" y="229"/>
                    <a:pt x="0" y="457"/>
                  </a:cubicBezTo>
                  <a:cubicBezTo>
                    <a:pt x="2743" y="457"/>
                    <a:pt x="5258" y="229"/>
                    <a:pt x="7772" y="0"/>
                  </a:cubicBezTo>
                  <a:close/>
                </a:path>
              </a:pathLst>
            </a:custGeom>
            <a:solidFill>
              <a:srgbClr val="FFFFFF"/>
            </a:solidFill>
            <a:ln w="2286" cap="flat">
              <a:noFill/>
              <a:prstDash val="solid"/>
              <a:miter/>
            </a:ln>
          </p:spPr>
          <p:txBody>
            <a:bodyPr rtlCol="0" anchor="ctr"/>
            <a:lstStyle/>
            <a:p>
              <a:endParaRPr lang="en-US"/>
            </a:p>
          </p:txBody>
        </p:sp>
        <p:sp>
          <p:nvSpPr>
            <p:cNvPr id="129" name="Freeform 433">
              <a:extLst>
                <a:ext uri="{FF2B5EF4-FFF2-40B4-BE49-F238E27FC236}">
                  <a16:creationId xmlns:a16="http://schemas.microsoft.com/office/drawing/2014/main" id="{46861B78-BCBB-E813-406D-681846A9E4E5}"/>
                </a:ext>
              </a:extLst>
            </p:cNvPr>
            <p:cNvSpPr/>
            <p:nvPr/>
          </p:nvSpPr>
          <p:spPr>
            <a:xfrm>
              <a:off x="5311216" y="4399407"/>
              <a:ext cx="18745" cy="5257"/>
            </a:xfrm>
            <a:custGeom>
              <a:avLst/>
              <a:gdLst>
                <a:gd name="connsiteX0" fmla="*/ 18745 w 18745"/>
                <a:gd name="connsiteY0" fmla="*/ 5258 h 5257"/>
                <a:gd name="connsiteX1" fmla="*/ 0 w 18745"/>
                <a:gd name="connsiteY1" fmla="*/ 0 h 5257"/>
                <a:gd name="connsiteX2" fmla="*/ 18745 w 18745"/>
                <a:gd name="connsiteY2" fmla="*/ 5258 h 5257"/>
              </a:gdLst>
              <a:ahLst/>
              <a:cxnLst>
                <a:cxn ang="0">
                  <a:pos x="connsiteX0" y="connsiteY0"/>
                </a:cxn>
                <a:cxn ang="0">
                  <a:pos x="connsiteX1" y="connsiteY1"/>
                </a:cxn>
                <a:cxn ang="0">
                  <a:pos x="connsiteX2" y="connsiteY2"/>
                </a:cxn>
              </a:cxnLst>
              <a:rect l="l" t="t" r="r" b="b"/>
              <a:pathLst>
                <a:path w="18745" h="5257">
                  <a:moveTo>
                    <a:pt x="18745" y="5258"/>
                  </a:moveTo>
                  <a:cubicBezTo>
                    <a:pt x="12344" y="3658"/>
                    <a:pt x="6172" y="2057"/>
                    <a:pt x="0" y="0"/>
                  </a:cubicBezTo>
                  <a:cubicBezTo>
                    <a:pt x="6172" y="2057"/>
                    <a:pt x="12344" y="3886"/>
                    <a:pt x="18745" y="5258"/>
                  </a:cubicBezTo>
                  <a:close/>
                </a:path>
              </a:pathLst>
            </a:custGeom>
            <a:solidFill>
              <a:srgbClr val="FFFFFF"/>
            </a:solidFill>
            <a:ln w="2286" cap="flat">
              <a:noFill/>
              <a:prstDash val="solid"/>
              <a:miter/>
            </a:ln>
          </p:spPr>
          <p:txBody>
            <a:bodyPr rtlCol="0" anchor="ctr"/>
            <a:lstStyle/>
            <a:p>
              <a:endParaRPr lang="en-US"/>
            </a:p>
          </p:txBody>
        </p:sp>
        <p:sp>
          <p:nvSpPr>
            <p:cNvPr id="130" name="Freeform 434">
              <a:extLst>
                <a:ext uri="{FF2B5EF4-FFF2-40B4-BE49-F238E27FC236}">
                  <a16:creationId xmlns:a16="http://schemas.microsoft.com/office/drawing/2014/main" id="{F7FCB2A6-313C-D070-E705-F0848033D3C2}"/>
                </a:ext>
              </a:extLst>
            </p:cNvPr>
            <p:cNvSpPr/>
            <p:nvPr/>
          </p:nvSpPr>
          <p:spPr>
            <a:xfrm>
              <a:off x="5021580" y="3375564"/>
              <a:ext cx="325069" cy="203482"/>
            </a:xfrm>
            <a:custGeom>
              <a:avLst/>
              <a:gdLst>
                <a:gd name="connsiteX0" fmla="*/ 322326 w 325069"/>
                <a:gd name="connsiteY0" fmla="*/ 4515 h 203482"/>
                <a:gd name="connsiteX1" fmla="*/ 306553 w 325069"/>
                <a:gd name="connsiteY1" fmla="*/ 171 h 203482"/>
                <a:gd name="connsiteX2" fmla="*/ 291236 w 325069"/>
                <a:gd name="connsiteY2" fmla="*/ 171 h 203482"/>
                <a:gd name="connsiteX3" fmla="*/ 276606 w 325069"/>
                <a:gd name="connsiteY3" fmla="*/ 4286 h 203482"/>
                <a:gd name="connsiteX4" fmla="*/ 263119 w 325069"/>
                <a:gd name="connsiteY4" fmla="*/ 12287 h 203482"/>
                <a:gd name="connsiteX5" fmla="*/ 251460 w 325069"/>
                <a:gd name="connsiteY5" fmla="*/ 23946 h 203482"/>
                <a:gd name="connsiteX6" fmla="*/ 234315 w 325069"/>
                <a:gd name="connsiteY6" fmla="*/ 55721 h 203482"/>
                <a:gd name="connsiteX7" fmla="*/ 221285 w 325069"/>
                <a:gd name="connsiteY7" fmla="*/ 85439 h 203482"/>
                <a:gd name="connsiteX8" fmla="*/ 181737 w 325069"/>
                <a:gd name="connsiteY8" fmla="*/ 127959 h 203482"/>
                <a:gd name="connsiteX9" fmla="*/ 75438 w 325069"/>
                <a:gd name="connsiteY9" fmla="*/ 139617 h 203482"/>
                <a:gd name="connsiteX10" fmla="*/ 82296 w 325069"/>
                <a:gd name="connsiteY10" fmla="*/ 140532 h 203482"/>
                <a:gd name="connsiteX11" fmla="*/ 50749 w 325069"/>
                <a:gd name="connsiteY11" fmla="*/ 132759 h 203482"/>
                <a:gd name="connsiteX12" fmla="*/ 6629 w 325069"/>
                <a:gd name="connsiteY12" fmla="*/ 111271 h 203482"/>
                <a:gd name="connsiteX13" fmla="*/ 0 w 325069"/>
                <a:gd name="connsiteY13" fmla="*/ 106699 h 203482"/>
                <a:gd name="connsiteX14" fmla="*/ 0 w 325069"/>
                <a:gd name="connsiteY14" fmla="*/ 106699 h 203482"/>
                <a:gd name="connsiteX15" fmla="*/ 229 w 325069"/>
                <a:gd name="connsiteY15" fmla="*/ 108299 h 203482"/>
                <a:gd name="connsiteX16" fmla="*/ 457 w 325069"/>
                <a:gd name="connsiteY16" fmla="*/ 110585 h 203482"/>
                <a:gd name="connsiteX17" fmla="*/ 686 w 325069"/>
                <a:gd name="connsiteY17" fmla="*/ 112414 h 203482"/>
                <a:gd name="connsiteX18" fmla="*/ 1143 w 325069"/>
                <a:gd name="connsiteY18" fmla="*/ 114471 h 203482"/>
                <a:gd name="connsiteX19" fmla="*/ 1600 w 325069"/>
                <a:gd name="connsiteY19" fmla="*/ 116072 h 203482"/>
                <a:gd name="connsiteX20" fmla="*/ 2057 w 325069"/>
                <a:gd name="connsiteY20" fmla="*/ 118129 h 203482"/>
                <a:gd name="connsiteX21" fmla="*/ 2515 w 325069"/>
                <a:gd name="connsiteY21" fmla="*/ 119501 h 203482"/>
                <a:gd name="connsiteX22" fmla="*/ 3429 w 325069"/>
                <a:gd name="connsiteY22" fmla="*/ 122701 h 203482"/>
                <a:gd name="connsiteX23" fmla="*/ 3886 w 325069"/>
                <a:gd name="connsiteY23" fmla="*/ 124301 h 203482"/>
                <a:gd name="connsiteX24" fmla="*/ 4572 w 325069"/>
                <a:gd name="connsiteY24" fmla="*/ 126359 h 203482"/>
                <a:gd name="connsiteX25" fmla="*/ 5258 w 325069"/>
                <a:gd name="connsiteY25" fmla="*/ 127959 h 203482"/>
                <a:gd name="connsiteX26" fmla="*/ 6172 w 325069"/>
                <a:gd name="connsiteY26" fmla="*/ 129788 h 203482"/>
                <a:gd name="connsiteX27" fmla="*/ 6858 w 325069"/>
                <a:gd name="connsiteY27" fmla="*/ 131388 h 203482"/>
                <a:gd name="connsiteX28" fmla="*/ 8001 w 325069"/>
                <a:gd name="connsiteY28" fmla="*/ 133902 h 203482"/>
                <a:gd name="connsiteX29" fmla="*/ 8915 w 325069"/>
                <a:gd name="connsiteY29" fmla="*/ 135731 h 203482"/>
                <a:gd name="connsiteX30" fmla="*/ 10058 w 325069"/>
                <a:gd name="connsiteY30" fmla="*/ 138017 h 203482"/>
                <a:gd name="connsiteX31" fmla="*/ 10973 w 325069"/>
                <a:gd name="connsiteY31" fmla="*/ 139389 h 203482"/>
                <a:gd name="connsiteX32" fmla="*/ 12116 w 325069"/>
                <a:gd name="connsiteY32" fmla="*/ 141218 h 203482"/>
                <a:gd name="connsiteX33" fmla="*/ 13030 w 325069"/>
                <a:gd name="connsiteY33" fmla="*/ 142589 h 203482"/>
                <a:gd name="connsiteX34" fmla="*/ 14402 w 325069"/>
                <a:gd name="connsiteY34" fmla="*/ 144418 h 203482"/>
                <a:gd name="connsiteX35" fmla="*/ 15316 w 325069"/>
                <a:gd name="connsiteY35" fmla="*/ 145561 h 203482"/>
                <a:gd name="connsiteX36" fmla="*/ 17374 w 325069"/>
                <a:gd name="connsiteY36" fmla="*/ 148304 h 203482"/>
                <a:gd name="connsiteX37" fmla="*/ 18288 w 325069"/>
                <a:gd name="connsiteY37" fmla="*/ 149447 h 203482"/>
                <a:gd name="connsiteX38" fmla="*/ 19888 w 325069"/>
                <a:gd name="connsiteY38" fmla="*/ 151276 h 203482"/>
                <a:gd name="connsiteX39" fmla="*/ 20803 w 325069"/>
                <a:gd name="connsiteY39" fmla="*/ 152419 h 203482"/>
                <a:gd name="connsiteX40" fmla="*/ 22403 w 325069"/>
                <a:gd name="connsiteY40" fmla="*/ 154248 h 203482"/>
                <a:gd name="connsiteX41" fmla="*/ 23317 w 325069"/>
                <a:gd name="connsiteY41" fmla="*/ 155391 h 203482"/>
                <a:gd name="connsiteX42" fmla="*/ 25146 w 325069"/>
                <a:gd name="connsiteY42" fmla="*/ 157448 h 203482"/>
                <a:gd name="connsiteX43" fmla="*/ 25832 w 325069"/>
                <a:gd name="connsiteY43" fmla="*/ 158134 h 203482"/>
                <a:gd name="connsiteX44" fmla="*/ 28346 w 325069"/>
                <a:gd name="connsiteY44" fmla="*/ 160649 h 203482"/>
                <a:gd name="connsiteX45" fmla="*/ 29261 w 325069"/>
                <a:gd name="connsiteY45" fmla="*/ 161563 h 203482"/>
                <a:gd name="connsiteX46" fmla="*/ 31090 w 325069"/>
                <a:gd name="connsiteY46" fmla="*/ 163163 h 203482"/>
                <a:gd name="connsiteX47" fmla="*/ 32233 w 325069"/>
                <a:gd name="connsiteY47" fmla="*/ 164078 h 203482"/>
                <a:gd name="connsiteX48" fmla="*/ 34290 w 325069"/>
                <a:gd name="connsiteY48" fmla="*/ 165678 h 203482"/>
                <a:gd name="connsiteX49" fmla="*/ 35204 w 325069"/>
                <a:gd name="connsiteY49" fmla="*/ 166364 h 203482"/>
                <a:gd name="connsiteX50" fmla="*/ 38176 w 325069"/>
                <a:gd name="connsiteY50" fmla="*/ 168650 h 203482"/>
                <a:gd name="connsiteX51" fmla="*/ 38862 w 325069"/>
                <a:gd name="connsiteY51" fmla="*/ 169107 h 203482"/>
                <a:gd name="connsiteX52" fmla="*/ 41377 w 325069"/>
                <a:gd name="connsiteY52" fmla="*/ 170936 h 203482"/>
                <a:gd name="connsiteX53" fmla="*/ 42520 w 325069"/>
                <a:gd name="connsiteY53" fmla="*/ 171621 h 203482"/>
                <a:gd name="connsiteX54" fmla="*/ 44577 w 325069"/>
                <a:gd name="connsiteY54" fmla="*/ 172993 h 203482"/>
                <a:gd name="connsiteX55" fmla="*/ 45720 w 325069"/>
                <a:gd name="connsiteY55" fmla="*/ 173679 h 203482"/>
                <a:gd name="connsiteX56" fmla="*/ 48235 w 325069"/>
                <a:gd name="connsiteY56" fmla="*/ 175050 h 203482"/>
                <a:gd name="connsiteX57" fmla="*/ 48920 w 325069"/>
                <a:gd name="connsiteY57" fmla="*/ 175508 h 203482"/>
                <a:gd name="connsiteX58" fmla="*/ 52121 w 325069"/>
                <a:gd name="connsiteY58" fmla="*/ 177108 h 203482"/>
                <a:gd name="connsiteX59" fmla="*/ 53035 w 325069"/>
                <a:gd name="connsiteY59" fmla="*/ 177565 h 203482"/>
                <a:gd name="connsiteX60" fmla="*/ 55550 w 325069"/>
                <a:gd name="connsiteY60" fmla="*/ 178708 h 203482"/>
                <a:gd name="connsiteX61" fmla="*/ 56693 w 325069"/>
                <a:gd name="connsiteY61" fmla="*/ 179165 h 203482"/>
                <a:gd name="connsiteX62" fmla="*/ 58979 w 325069"/>
                <a:gd name="connsiteY62" fmla="*/ 180080 h 203482"/>
                <a:gd name="connsiteX63" fmla="*/ 59893 w 325069"/>
                <a:gd name="connsiteY63" fmla="*/ 180537 h 203482"/>
                <a:gd name="connsiteX64" fmla="*/ 63094 w 325069"/>
                <a:gd name="connsiteY64" fmla="*/ 181908 h 203482"/>
                <a:gd name="connsiteX65" fmla="*/ 70866 w 325069"/>
                <a:gd name="connsiteY65" fmla="*/ 184652 h 203482"/>
                <a:gd name="connsiteX66" fmla="*/ 92354 w 325069"/>
                <a:gd name="connsiteY66" fmla="*/ 191510 h 203482"/>
                <a:gd name="connsiteX67" fmla="*/ 95783 w 325069"/>
                <a:gd name="connsiteY67" fmla="*/ 192424 h 203482"/>
                <a:gd name="connsiteX68" fmla="*/ 124130 w 325069"/>
                <a:gd name="connsiteY68" fmla="*/ 199053 h 203482"/>
                <a:gd name="connsiteX69" fmla="*/ 126416 w 325069"/>
                <a:gd name="connsiteY69" fmla="*/ 199511 h 203482"/>
                <a:gd name="connsiteX70" fmla="*/ 149276 w 325069"/>
                <a:gd name="connsiteY70" fmla="*/ 202482 h 203482"/>
                <a:gd name="connsiteX71" fmla="*/ 165506 w 325069"/>
                <a:gd name="connsiteY71" fmla="*/ 203397 h 203482"/>
                <a:gd name="connsiteX72" fmla="*/ 190195 w 325069"/>
                <a:gd name="connsiteY72" fmla="*/ 202711 h 203482"/>
                <a:gd name="connsiteX73" fmla="*/ 240487 w 325069"/>
                <a:gd name="connsiteY73" fmla="*/ 183737 h 203482"/>
                <a:gd name="connsiteX74" fmla="*/ 244831 w 325069"/>
                <a:gd name="connsiteY74" fmla="*/ 179165 h 203482"/>
                <a:gd name="connsiteX75" fmla="*/ 246888 w 325069"/>
                <a:gd name="connsiteY75" fmla="*/ 176651 h 203482"/>
                <a:gd name="connsiteX76" fmla="*/ 250317 w 325069"/>
                <a:gd name="connsiteY76" fmla="*/ 171164 h 203482"/>
                <a:gd name="connsiteX77" fmla="*/ 251689 w 325069"/>
                <a:gd name="connsiteY77" fmla="*/ 168192 h 203482"/>
                <a:gd name="connsiteX78" fmla="*/ 254889 w 325069"/>
                <a:gd name="connsiteY78" fmla="*/ 158134 h 203482"/>
                <a:gd name="connsiteX79" fmla="*/ 255803 w 325069"/>
                <a:gd name="connsiteY79" fmla="*/ 150590 h 203482"/>
                <a:gd name="connsiteX80" fmla="*/ 254203 w 325069"/>
                <a:gd name="connsiteY80" fmla="*/ 128873 h 203482"/>
                <a:gd name="connsiteX81" fmla="*/ 253517 w 325069"/>
                <a:gd name="connsiteY81" fmla="*/ 125673 h 203482"/>
                <a:gd name="connsiteX82" fmla="*/ 253289 w 325069"/>
                <a:gd name="connsiteY82" fmla="*/ 124758 h 203482"/>
                <a:gd name="connsiteX83" fmla="*/ 252832 w 325069"/>
                <a:gd name="connsiteY83" fmla="*/ 122472 h 203482"/>
                <a:gd name="connsiteX84" fmla="*/ 252603 w 325069"/>
                <a:gd name="connsiteY84" fmla="*/ 121101 h 203482"/>
                <a:gd name="connsiteX85" fmla="*/ 252374 w 325069"/>
                <a:gd name="connsiteY85" fmla="*/ 118815 h 203482"/>
                <a:gd name="connsiteX86" fmla="*/ 252146 w 325069"/>
                <a:gd name="connsiteY86" fmla="*/ 117215 h 203482"/>
                <a:gd name="connsiteX87" fmla="*/ 251917 w 325069"/>
                <a:gd name="connsiteY87" fmla="*/ 115157 h 203482"/>
                <a:gd name="connsiteX88" fmla="*/ 251917 w 325069"/>
                <a:gd name="connsiteY88" fmla="*/ 113557 h 203482"/>
                <a:gd name="connsiteX89" fmla="*/ 251689 w 325069"/>
                <a:gd name="connsiteY89" fmla="*/ 111271 h 203482"/>
                <a:gd name="connsiteX90" fmla="*/ 251689 w 325069"/>
                <a:gd name="connsiteY90" fmla="*/ 109442 h 203482"/>
                <a:gd name="connsiteX91" fmla="*/ 251689 w 325069"/>
                <a:gd name="connsiteY91" fmla="*/ 107156 h 203482"/>
                <a:gd name="connsiteX92" fmla="*/ 251689 w 325069"/>
                <a:gd name="connsiteY92" fmla="*/ 105327 h 203482"/>
                <a:gd name="connsiteX93" fmla="*/ 251689 w 325069"/>
                <a:gd name="connsiteY93" fmla="*/ 103041 h 203482"/>
                <a:gd name="connsiteX94" fmla="*/ 251689 w 325069"/>
                <a:gd name="connsiteY94" fmla="*/ 100984 h 203482"/>
                <a:gd name="connsiteX95" fmla="*/ 251689 w 325069"/>
                <a:gd name="connsiteY95" fmla="*/ 98698 h 203482"/>
                <a:gd name="connsiteX96" fmla="*/ 251917 w 325069"/>
                <a:gd name="connsiteY96" fmla="*/ 96641 h 203482"/>
                <a:gd name="connsiteX97" fmla="*/ 252146 w 325069"/>
                <a:gd name="connsiteY97" fmla="*/ 94355 h 203482"/>
                <a:gd name="connsiteX98" fmla="*/ 252374 w 325069"/>
                <a:gd name="connsiteY98" fmla="*/ 92297 h 203482"/>
                <a:gd name="connsiteX99" fmla="*/ 252603 w 325069"/>
                <a:gd name="connsiteY99" fmla="*/ 90011 h 203482"/>
                <a:gd name="connsiteX100" fmla="*/ 252832 w 325069"/>
                <a:gd name="connsiteY100" fmla="*/ 87954 h 203482"/>
                <a:gd name="connsiteX101" fmla="*/ 253289 w 325069"/>
                <a:gd name="connsiteY101" fmla="*/ 85668 h 203482"/>
                <a:gd name="connsiteX102" fmla="*/ 253746 w 325069"/>
                <a:gd name="connsiteY102" fmla="*/ 83610 h 203482"/>
                <a:gd name="connsiteX103" fmla="*/ 254203 w 325069"/>
                <a:gd name="connsiteY103" fmla="*/ 81096 h 203482"/>
                <a:gd name="connsiteX104" fmla="*/ 254660 w 325069"/>
                <a:gd name="connsiteY104" fmla="*/ 79038 h 203482"/>
                <a:gd name="connsiteX105" fmla="*/ 255346 w 325069"/>
                <a:gd name="connsiteY105" fmla="*/ 76524 h 203482"/>
                <a:gd name="connsiteX106" fmla="*/ 255803 w 325069"/>
                <a:gd name="connsiteY106" fmla="*/ 74466 h 203482"/>
                <a:gd name="connsiteX107" fmla="*/ 256489 w 325069"/>
                <a:gd name="connsiteY107" fmla="*/ 71952 h 203482"/>
                <a:gd name="connsiteX108" fmla="*/ 257175 w 325069"/>
                <a:gd name="connsiteY108" fmla="*/ 69894 h 203482"/>
                <a:gd name="connsiteX109" fmla="*/ 258318 w 325069"/>
                <a:gd name="connsiteY109" fmla="*/ 66923 h 203482"/>
                <a:gd name="connsiteX110" fmla="*/ 259232 w 325069"/>
                <a:gd name="connsiteY110" fmla="*/ 64408 h 203482"/>
                <a:gd name="connsiteX111" fmla="*/ 260833 w 325069"/>
                <a:gd name="connsiteY111" fmla="*/ 60750 h 203482"/>
                <a:gd name="connsiteX112" fmla="*/ 261747 w 325069"/>
                <a:gd name="connsiteY112" fmla="*/ 58922 h 203482"/>
                <a:gd name="connsiteX113" fmla="*/ 262890 w 325069"/>
                <a:gd name="connsiteY113" fmla="*/ 56407 h 203482"/>
                <a:gd name="connsiteX114" fmla="*/ 264033 w 325069"/>
                <a:gd name="connsiteY114" fmla="*/ 54350 h 203482"/>
                <a:gd name="connsiteX115" fmla="*/ 265405 w 325069"/>
                <a:gd name="connsiteY115" fmla="*/ 52064 h 203482"/>
                <a:gd name="connsiteX116" fmla="*/ 266776 w 325069"/>
                <a:gd name="connsiteY116" fmla="*/ 50006 h 203482"/>
                <a:gd name="connsiteX117" fmla="*/ 268148 w 325069"/>
                <a:gd name="connsiteY117" fmla="*/ 47720 h 203482"/>
                <a:gd name="connsiteX118" fmla="*/ 269519 w 325069"/>
                <a:gd name="connsiteY118" fmla="*/ 45663 h 203482"/>
                <a:gd name="connsiteX119" fmla="*/ 271120 w 325069"/>
                <a:gd name="connsiteY119" fmla="*/ 43377 h 203482"/>
                <a:gd name="connsiteX120" fmla="*/ 272720 w 325069"/>
                <a:gd name="connsiteY120" fmla="*/ 41319 h 203482"/>
                <a:gd name="connsiteX121" fmla="*/ 274549 w 325069"/>
                <a:gd name="connsiteY121" fmla="*/ 39262 h 203482"/>
                <a:gd name="connsiteX122" fmla="*/ 276377 w 325069"/>
                <a:gd name="connsiteY122" fmla="*/ 37205 h 203482"/>
                <a:gd name="connsiteX123" fmla="*/ 278206 w 325069"/>
                <a:gd name="connsiteY123" fmla="*/ 35147 h 203482"/>
                <a:gd name="connsiteX124" fmla="*/ 280264 w 325069"/>
                <a:gd name="connsiteY124" fmla="*/ 33090 h 203482"/>
                <a:gd name="connsiteX125" fmla="*/ 282321 w 325069"/>
                <a:gd name="connsiteY125" fmla="*/ 31032 h 203482"/>
                <a:gd name="connsiteX126" fmla="*/ 284378 w 325069"/>
                <a:gd name="connsiteY126" fmla="*/ 29204 h 203482"/>
                <a:gd name="connsiteX127" fmla="*/ 286664 w 325069"/>
                <a:gd name="connsiteY127" fmla="*/ 27375 h 203482"/>
                <a:gd name="connsiteX128" fmla="*/ 288950 w 325069"/>
                <a:gd name="connsiteY128" fmla="*/ 25546 h 203482"/>
                <a:gd name="connsiteX129" fmla="*/ 291465 w 325069"/>
                <a:gd name="connsiteY129" fmla="*/ 23717 h 203482"/>
                <a:gd name="connsiteX130" fmla="*/ 293980 w 325069"/>
                <a:gd name="connsiteY130" fmla="*/ 21888 h 203482"/>
                <a:gd name="connsiteX131" fmla="*/ 296723 w 325069"/>
                <a:gd name="connsiteY131" fmla="*/ 20060 h 203482"/>
                <a:gd name="connsiteX132" fmla="*/ 299466 w 325069"/>
                <a:gd name="connsiteY132" fmla="*/ 18459 h 203482"/>
                <a:gd name="connsiteX133" fmla="*/ 302438 w 325069"/>
                <a:gd name="connsiteY133" fmla="*/ 16859 h 203482"/>
                <a:gd name="connsiteX134" fmla="*/ 305181 w 325069"/>
                <a:gd name="connsiteY134" fmla="*/ 15259 h 203482"/>
                <a:gd name="connsiteX135" fmla="*/ 308381 w 325069"/>
                <a:gd name="connsiteY135" fmla="*/ 13659 h 203482"/>
                <a:gd name="connsiteX136" fmla="*/ 311353 w 325069"/>
                <a:gd name="connsiteY136" fmla="*/ 12287 h 203482"/>
                <a:gd name="connsiteX137" fmla="*/ 315011 w 325069"/>
                <a:gd name="connsiteY137" fmla="*/ 10687 h 203482"/>
                <a:gd name="connsiteX138" fmla="*/ 317983 w 325069"/>
                <a:gd name="connsiteY138" fmla="*/ 9315 h 203482"/>
                <a:gd name="connsiteX139" fmla="*/ 322326 w 325069"/>
                <a:gd name="connsiteY139" fmla="*/ 7715 h 203482"/>
                <a:gd name="connsiteX140" fmla="*/ 325069 w 325069"/>
                <a:gd name="connsiteY140" fmla="*/ 6801 h 203482"/>
                <a:gd name="connsiteX141" fmla="*/ 325069 w 325069"/>
                <a:gd name="connsiteY141" fmla="*/ 6801 h 203482"/>
                <a:gd name="connsiteX142" fmla="*/ 322326 w 325069"/>
                <a:gd name="connsiteY142" fmla="*/ 4515 h 20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325069" h="203482">
                  <a:moveTo>
                    <a:pt x="322326" y="4515"/>
                  </a:moveTo>
                  <a:cubicBezTo>
                    <a:pt x="317068" y="2686"/>
                    <a:pt x="311810" y="1314"/>
                    <a:pt x="306553" y="171"/>
                  </a:cubicBezTo>
                  <a:cubicBezTo>
                    <a:pt x="301523" y="-57"/>
                    <a:pt x="296266" y="-57"/>
                    <a:pt x="291236" y="171"/>
                  </a:cubicBezTo>
                  <a:cubicBezTo>
                    <a:pt x="286207" y="1314"/>
                    <a:pt x="281407" y="2686"/>
                    <a:pt x="276606" y="4286"/>
                  </a:cubicBezTo>
                  <a:cubicBezTo>
                    <a:pt x="272034" y="6801"/>
                    <a:pt x="267462" y="9315"/>
                    <a:pt x="263119" y="12287"/>
                  </a:cubicBezTo>
                  <a:cubicBezTo>
                    <a:pt x="259004" y="15945"/>
                    <a:pt x="255118" y="19831"/>
                    <a:pt x="251460" y="23946"/>
                  </a:cubicBezTo>
                  <a:cubicBezTo>
                    <a:pt x="244831" y="34004"/>
                    <a:pt x="239344" y="44748"/>
                    <a:pt x="234315" y="55721"/>
                  </a:cubicBezTo>
                  <a:cubicBezTo>
                    <a:pt x="230200" y="65780"/>
                    <a:pt x="226314" y="75838"/>
                    <a:pt x="221285" y="85439"/>
                  </a:cubicBezTo>
                  <a:cubicBezTo>
                    <a:pt x="212141" y="103041"/>
                    <a:pt x="198196" y="116986"/>
                    <a:pt x="181737" y="127959"/>
                  </a:cubicBezTo>
                  <a:cubicBezTo>
                    <a:pt x="149276" y="149219"/>
                    <a:pt x="111557" y="146018"/>
                    <a:pt x="75438" y="139617"/>
                  </a:cubicBezTo>
                  <a:lnTo>
                    <a:pt x="82296" y="140532"/>
                  </a:lnTo>
                  <a:cubicBezTo>
                    <a:pt x="71552" y="138932"/>
                    <a:pt x="61265" y="136874"/>
                    <a:pt x="50749" y="132759"/>
                  </a:cubicBezTo>
                  <a:cubicBezTo>
                    <a:pt x="35433" y="126587"/>
                    <a:pt x="20345" y="120644"/>
                    <a:pt x="6629" y="111271"/>
                  </a:cubicBezTo>
                  <a:cubicBezTo>
                    <a:pt x="4343" y="109671"/>
                    <a:pt x="2057" y="108299"/>
                    <a:pt x="0" y="106699"/>
                  </a:cubicBezTo>
                  <a:cubicBezTo>
                    <a:pt x="0" y="106699"/>
                    <a:pt x="0" y="106699"/>
                    <a:pt x="0" y="106699"/>
                  </a:cubicBezTo>
                  <a:cubicBezTo>
                    <a:pt x="0" y="107156"/>
                    <a:pt x="229" y="107613"/>
                    <a:pt x="229" y="108299"/>
                  </a:cubicBezTo>
                  <a:cubicBezTo>
                    <a:pt x="229" y="108985"/>
                    <a:pt x="457" y="109899"/>
                    <a:pt x="457" y="110585"/>
                  </a:cubicBezTo>
                  <a:cubicBezTo>
                    <a:pt x="457" y="111271"/>
                    <a:pt x="686" y="111728"/>
                    <a:pt x="686" y="112414"/>
                  </a:cubicBezTo>
                  <a:cubicBezTo>
                    <a:pt x="914" y="113100"/>
                    <a:pt x="914" y="113786"/>
                    <a:pt x="1143" y="114471"/>
                  </a:cubicBezTo>
                  <a:cubicBezTo>
                    <a:pt x="1372" y="114929"/>
                    <a:pt x="1372" y="115614"/>
                    <a:pt x="1600" y="116072"/>
                  </a:cubicBezTo>
                  <a:cubicBezTo>
                    <a:pt x="1829" y="116757"/>
                    <a:pt x="2057" y="117443"/>
                    <a:pt x="2057" y="118129"/>
                  </a:cubicBezTo>
                  <a:cubicBezTo>
                    <a:pt x="2286" y="118586"/>
                    <a:pt x="2286" y="119043"/>
                    <a:pt x="2515" y="119501"/>
                  </a:cubicBezTo>
                  <a:cubicBezTo>
                    <a:pt x="2743" y="120644"/>
                    <a:pt x="3200" y="121787"/>
                    <a:pt x="3429" y="122701"/>
                  </a:cubicBezTo>
                  <a:cubicBezTo>
                    <a:pt x="3658" y="123158"/>
                    <a:pt x="3886" y="123844"/>
                    <a:pt x="3886" y="124301"/>
                  </a:cubicBezTo>
                  <a:cubicBezTo>
                    <a:pt x="4115" y="124987"/>
                    <a:pt x="4343" y="125673"/>
                    <a:pt x="4572" y="126359"/>
                  </a:cubicBezTo>
                  <a:cubicBezTo>
                    <a:pt x="4801" y="126816"/>
                    <a:pt x="5029" y="127502"/>
                    <a:pt x="5258" y="127959"/>
                  </a:cubicBezTo>
                  <a:cubicBezTo>
                    <a:pt x="5486" y="128645"/>
                    <a:pt x="5715" y="129330"/>
                    <a:pt x="6172" y="129788"/>
                  </a:cubicBezTo>
                  <a:cubicBezTo>
                    <a:pt x="6401" y="130245"/>
                    <a:pt x="6629" y="130702"/>
                    <a:pt x="6858" y="131388"/>
                  </a:cubicBezTo>
                  <a:cubicBezTo>
                    <a:pt x="7315" y="132302"/>
                    <a:pt x="7544" y="132988"/>
                    <a:pt x="8001" y="133902"/>
                  </a:cubicBezTo>
                  <a:cubicBezTo>
                    <a:pt x="8230" y="134588"/>
                    <a:pt x="8687" y="135045"/>
                    <a:pt x="8915" y="135731"/>
                  </a:cubicBezTo>
                  <a:cubicBezTo>
                    <a:pt x="9373" y="136417"/>
                    <a:pt x="9601" y="137103"/>
                    <a:pt x="10058" y="138017"/>
                  </a:cubicBezTo>
                  <a:cubicBezTo>
                    <a:pt x="10287" y="138474"/>
                    <a:pt x="10516" y="138932"/>
                    <a:pt x="10973" y="139389"/>
                  </a:cubicBezTo>
                  <a:cubicBezTo>
                    <a:pt x="11430" y="140075"/>
                    <a:pt x="11659" y="140532"/>
                    <a:pt x="12116" y="141218"/>
                  </a:cubicBezTo>
                  <a:cubicBezTo>
                    <a:pt x="12344" y="141675"/>
                    <a:pt x="12802" y="142132"/>
                    <a:pt x="13030" y="142589"/>
                  </a:cubicBezTo>
                  <a:cubicBezTo>
                    <a:pt x="13487" y="143275"/>
                    <a:pt x="13945" y="143961"/>
                    <a:pt x="14402" y="144418"/>
                  </a:cubicBezTo>
                  <a:cubicBezTo>
                    <a:pt x="14630" y="144875"/>
                    <a:pt x="14859" y="145104"/>
                    <a:pt x="15316" y="145561"/>
                  </a:cubicBezTo>
                  <a:cubicBezTo>
                    <a:pt x="16002" y="146475"/>
                    <a:pt x="16688" y="147390"/>
                    <a:pt x="17374" y="148304"/>
                  </a:cubicBezTo>
                  <a:cubicBezTo>
                    <a:pt x="17602" y="148761"/>
                    <a:pt x="17831" y="148990"/>
                    <a:pt x="18288" y="149447"/>
                  </a:cubicBezTo>
                  <a:cubicBezTo>
                    <a:pt x="18745" y="150133"/>
                    <a:pt x="19202" y="150819"/>
                    <a:pt x="19888" y="151276"/>
                  </a:cubicBezTo>
                  <a:cubicBezTo>
                    <a:pt x="20117" y="151733"/>
                    <a:pt x="20574" y="151962"/>
                    <a:pt x="20803" y="152419"/>
                  </a:cubicBezTo>
                  <a:cubicBezTo>
                    <a:pt x="21260" y="153105"/>
                    <a:pt x="21717" y="153562"/>
                    <a:pt x="22403" y="154248"/>
                  </a:cubicBezTo>
                  <a:cubicBezTo>
                    <a:pt x="22631" y="154705"/>
                    <a:pt x="23089" y="154934"/>
                    <a:pt x="23317" y="155391"/>
                  </a:cubicBezTo>
                  <a:cubicBezTo>
                    <a:pt x="24003" y="156077"/>
                    <a:pt x="24689" y="156762"/>
                    <a:pt x="25146" y="157448"/>
                  </a:cubicBezTo>
                  <a:cubicBezTo>
                    <a:pt x="25375" y="157677"/>
                    <a:pt x="25603" y="157905"/>
                    <a:pt x="25832" y="158134"/>
                  </a:cubicBezTo>
                  <a:cubicBezTo>
                    <a:pt x="26746" y="159048"/>
                    <a:pt x="27432" y="159734"/>
                    <a:pt x="28346" y="160649"/>
                  </a:cubicBezTo>
                  <a:cubicBezTo>
                    <a:pt x="28575" y="160877"/>
                    <a:pt x="29032" y="161334"/>
                    <a:pt x="29261" y="161563"/>
                  </a:cubicBezTo>
                  <a:cubicBezTo>
                    <a:pt x="29947" y="162020"/>
                    <a:pt x="30404" y="162706"/>
                    <a:pt x="31090" y="163163"/>
                  </a:cubicBezTo>
                  <a:cubicBezTo>
                    <a:pt x="31547" y="163392"/>
                    <a:pt x="31775" y="163849"/>
                    <a:pt x="32233" y="164078"/>
                  </a:cubicBezTo>
                  <a:cubicBezTo>
                    <a:pt x="32918" y="164535"/>
                    <a:pt x="33604" y="165221"/>
                    <a:pt x="34290" y="165678"/>
                  </a:cubicBezTo>
                  <a:cubicBezTo>
                    <a:pt x="34519" y="165906"/>
                    <a:pt x="34976" y="166135"/>
                    <a:pt x="35204" y="166364"/>
                  </a:cubicBezTo>
                  <a:cubicBezTo>
                    <a:pt x="36119" y="167049"/>
                    <a:pt x="37033" y="167964"/>
                    <a:pt x="38176" y="168650"/>
                  </a:cubicBezTo>
                  <a:cubicBezTo>
                    <a:pt x="38405" y="168878"/>
                    <a:pt x="38633" y="168878"/>
                    <a:pt x="38862" y="169107"/>
                  </a:cubicBezTo>
                  <a:cubicBezTo>
                    <a:pt x="39776" y="169793"/>
                    <a:pt x="40462" y="170250"/>
                    <a:pt x="41377" y="170936"/>
                  </a:cubicBezTo>
                  <a:cubicBezTo>
                    <a:pt x="41834" y="171164"/>
                    <a:pt x="42062" y="171393"/>
                    <a:pt x="42520" y="171621"/>
                  </a:cubicBezTo>
                  <a:cubicBezTo>
                    <a:pt x="43205" y="172079"/>
                    <a:pt x="43891" y="172536"/>
                    <a:pt x="44577" y="172993"/>
                  </a:cubicBezTo>
                  <a:cubicBezTo>
                    <a:pt x="45034" y="173222"/>
                    <a:pt x="45263" y="173450"/>
                    <a:pt x="45720" y="173679"/>
                  </a:cubicBezTo>
                  <a:cubicBezTo>
                    <a:pt x="46634" y="174136"/>
                    <a:pt x="47320" y="174593"/>
                    <a:pt x="48235" y="175050"/>
                  </a:cubicBezTo>
                  <a:cubicBezTo>
                    <a:pt x="48463" y="175279"/>
                    <a:pt x="48692" y="175279"/>
                    <a:pt x="48920" y="175508"/>
                  </a:cubicBezTo>
                  <a:cubicBezTo>
                    <a:pt x="50063" y="176193"/>
                    <a:pt x="50978" y="176651"/>
                    <a:pt x="52121" y="177108"/>
                  </a:cubicBezTo>
                  <a:cubicBezTo>
                    <a:pt x="52349" y="177336"/>
                    <a:pt x="52807" y="177336"/>
                    <a:pt x="53035" y="177565"/>
                  </a:cubicBezTo>
                  <a:cubicBezTo>
                    <a:pt x="53950" y="178022"/>
                    <a:pt x="54635" y="178251"/>
                    <a:pt x="55550" y="178708"/>
                  </a:cubicBezTo>
                  <a:cubicBezTo>
                    <a:pt x="56007" y="178937"/>
                    <a:pt x="56236" y="178937"/>
                    <a:pt x="56693" y="179165"/>
                  </a:cubicBezTo>
                  <a:cubicBezTo>
                    <a:pt x="57379" y="179622"/>
                    <a:pt x="58293" y="179851"/>
                    <a:pt x="58979" y="180080"/>
                  </a:cubicBezTo>
                  <a:cubicBezTo>
                    <a:pt x="59207" y="180308"/>
                    <a:pt x="59665" y="180308"/>
                    <a:pt x="59893" y="180537"/>
                  </a:cubicBezTo>
                  <a:cubicBezTo>
                    <a:pt x="61036" y="180994"/>
                    <a:pt x="62179" y="181451"/>
                    <a:pt x="63094" y="181908"/>
                  </a:cubicBezTo>
                  <a:cubicBezTo>
                    <a:pt x="65608" y="182823"/>
                    <a:pt x="68123" y="183737"/>
                    <a:pt x="70866" y="184652"/>
                  </a:cubicBezTo>
                  <a:cubicBezTo>
                    <a:pt x="77953" y="187166"/>
                    <a:pt x="85039" y="189452"/>
                    <a:pt x="92354" y="191510"/>
                  </a:cubicBezTo>
                  <a:cubicBezTo>
                    <a:pt x="93497" y="191738"/>
                    <a:pt x="94640" y="192195"/>
                    <a:pt x="95783" y="192424"/>
                  </a:cubicBezTo>
                  <a:cubicBezTo>
                    <a:pt x="105156" y="194939"/>
                    <a:pt x="114757" y="197225"/>
                    <a:pt x="124130" y="199053"/>
                  </a:cubicBezTo>
                  <a:cubicBezTo>
                    <a:pt x="124816" y="199282"/>
                    <a:pt x="125730" y="199282"/>
                    <a:pt x="126416" y="199511"/>
                  </a:cubicBezTo>
                  <a:cubicBezTo>
                    <a:pt x="133960" y="200882"/>
                    <a:pt x="141503" y="201797"/>
                    <a:pt x="149276" y="202482"/>
                  </a:cubicBezTo>
                  <a:cubicBezTo>
                    <a:pt x="154534" y="202940"/>
                    <a:pt x="160020" y="203168"/>
                    <a:pt x="165506" y="203397"/>
                  </a:cubicBezTo>
                  <a:cubicBezTo>
                    <a:pt x="173736" y="203625"/>
                    <a:pt x="181737" y="203397"/>
                    <a:pt x="190195" y="202711"/>
                  </a:cubicBezTo>
                  <a:cubicBezTo>
                    <a:pt x="209398" y="201111"/>
                    <a:pt x="228143" y="195396"/>
                    <a:pt x="240487" y="183737"/>
                  </a:cubicBezTo>
                  <a:cubicBezTo>
                    <a:pt x="242087" y="182366"/>
                    <a:pt x="243459" y="180765"/>
                    <a:pt x="244831" y="179165"/>
                  </a:cubicBezTo>
                  <a:cubicBezTo>
                    <a:pt x="245516" y="178251"/>
                    <a:pt x="246202" y="177565"/>
                    <a:pt x="246888" y="176651"/>
                  </a:cubicBezTo>
                  <a:cubicBezTo>
                    <a:pt x="248031" y="174822"/>
                    <a:pt x="249174" y="172993"/>
                    <a:pt x="250317" y="171164"/>
                  </a:cubicBezTo>
                  <a:cubicBezTo>
                    <a:pt x="250774" y="170250"/>
                    <a:pt x="251231" y="169107"/>
                    <a:pt x="251689" y="168192"/>
                  </a:cubicBezTo>
                  <a:cubicBezTo>
                    <a:pt x="253060" y="164992"/>
                    <a:pt x="253975" y="161792"/>
                    <a:pt x="254889" y="158134"/>
                  </a:cubicBezTo>
                  <a:cubicBezTo>
                    <a:pt x="255346" y="155848"/>
                    <a:pt x="255803" y="153333"/>
                    <a:pt x="255803" y="150590"/>
                  </a:cubicBezTo>
                  <a:cubicBezTo>
                    <a:pt x="256261" y="143961"/>
                    <a:pt x="255803" y="136874"/>
                    <a:pt x="254203" y="128873"/>
                  </a:cubicBezTo>
                  <a:cubicBezTo>
                    <a:pt x="253975" y="127959"/>
                    <a:pt x="253746" y="126816"/>
                    <a:pt x="253517" y="125673"/>
                  </a:cubicBezTo>
                  <a:cubicBezTo>
                    <a:pt x="253517" y="125444"/>
                    <a:pt x="253517" y="124987"/>
                    <a:pt x="253289" y="124758"/>
                  </a:cubicBezTo>
                  <a:cubicBezTo>
                    <a:pt x="253060" y="124073"/>
                    <a:pt x="253060" y="123158"/>
                    <a:pt x="252832" y="122472"/>
                  </a:cubicBezTo>
                  <a:cubicBezTo>
                    <a:pt x="252832" y="122015"/>
                    <a:pt x="252832" y="121558"/>
                    <a:pt x="252603" y="121101"/>
                  </a:cubicBezTo>
                  <a:cubicBezTo>
                    <a:pt x="252603" y="120415"/>
                    <a:pt x="252374" y="119729"/>
                    <a:pt x="252374" y="118815"/>
                  </a:cubicBezTo>
                  <a:cubicBezTo>
                    <a:pt x="252374" y="118358"/>
                    <a:pt x="252374" y="117900"/>
                    <a:pt x="252146" y="117215"/>
                  </a:cubicBezTo>
                  <a:cubicBezTo>
                    <a:pt x="252146" y="116529"/>
                    <a:pt x="251917" y="115843"/>
                    <a:pt x="251917" y="115157"/>
                  </a:cubicBezTo>
                  <a:cubicBezTo>
                    <a:pt x="251917" y="114700"/>
                    <a:pt x="251917" y="114014"/>
                    <a:pt x="251917" y="113557"/>
                  </a:cubicBezTo>
                  <a:cubicBezTo>
                    <a:pt x="251917" y="112871"/>
                    <a:pt x="251917" y="112185"/>
                    <a:pt x="251689" y="111271"/>
                  </a:cubicBezTo>
                  <a:cubicBezTo>
                    <a:pt x="251689" y="110585"/>
                    <a:pt x="251689" y="110128"/>
                    <a:pt x="251689" y="109442"/>
                  </a:cubicBezTo>
                  <a:cubicBezTo>
                    <a:pt x="251689" y="108756"/>
                    <a:pt x="251689" y="108071"/>
                    <a:pt x="251689" y="107156"/>
                  </a:cubicBezTo>
                  <a:cubicBezTo>
                    <a:pt x="251689" y="106470"/>
                    <a:pt x="251689" y="106013"/>
                    <a:pt x="251689" y="105327"/>
                  </a:cubicBezTo>
                  <a:cubicBezTo>
                    <a:pt x="251689" y="104642"/>
                    <a:pt x="251689" y="103727"/>
                    <a:pt x="251689" y="103041"/>
                  </a:cubicBezTo>
                  <a:cubicBezTo>
                    <a:pt x="251689" y="102356"/>
                    <a:pt x="251689" y="101670"/>
                    <a:pt x="251689" y="100984"/>
                  </a:cubicBezTo>
                  <a:cubicBezTo>
                    <a:pt x="251689" y="100298"/>
                    <a:pt x="251689" y="99384"/>
                    <a:pt x="251689" y="98698"/>
                  </a:cubicBezTo>
                  <a:cubicBezTo>
                    <a:pt x="251689" y="98012"/>
                    <a:pt x="251689" y="97326"/>
                    <a:pt x="251917" y="96641"/>
                  </a:cubicBezTo>
                  <a:cubicBezTo>
                    <a:pt x="251917" y="95955"/>
                    <a:pt x="252146" y="95040"/>
                    <a:pt x="252146" y="94355"/>
                  </a:cubicBezTo>
                  <a:cubicBezTo>
                    <a:pt x="252146" y="93669"/>
                    <a:pt x="252374" y="92983"/>
                    <a:pt x="252374" y="92297"/>
                  </a:cubicBezTo>
                  <a:cubicBezTo>
                    <a:pt x="252374" y="91611"/>
                    <a:pt x="252603" y="90697"/>
                    <a:pt x="252603" y="90011"/>
                  </a:cubicBezTo>
                  <a:cubicBezTo>
                    <a:pt x="252603" y="89325"/>
                    <a:pt x="252832" y="88640"/>
                    <a:pt x="252832" y="87954"/>
                  </a:cubicBezTo>
                  <a:cubicBezTo>
                    <a:pt x="253060" y="87268"/>
                    <a:pt x="253060" y="86354"/>
                    <a:pt x="253289" y="85668"/>
                  </a:cubicBezTo>
                  <a:cubicBezTo>
                    <a:pt x="253517" y="84982"/>
                    <a:pt x="253517" y="84296"/>
                    <a:pt x="253746" y="83610"/>
                  </a:cubicBezTo>
                  <a:cubicBezTo>
                    <a:pt x="253975" y="82696"/>
                    <a:pt x="253975" y="82010"/>
                    <a:pt x="254203" y="81096"/>
                  </a:cubicBezTo>
                  <a:cubicBezTo>
                    <a:pt x="254432" y="80410"/>
                    <a:pt x="254432" y="79724"/>
                    <a:pt x="254660" y="79038"/>
                  </a:cubicBezTo>
                  <a:cubicBezTo>
                    <a:pt x="254889" y="78124"/>
                    <a:pt x="255118" y="77438"/>
                    <a:pt x="255346" y="76524"/>
                  </a:cubicBezTo>
                  <a:cubicBezTo>
                    <a:pt x="255575" y="75838"/>
                    <a:pt x="255803" y="75152"/>
                    <a:pt x="255803" y="74466"/>
                  </a:cubicBezTo>
                  <a:cubicBezTo>
                    <a:pt x="256032" y="73552"/>
                    <a:pt x="256261" y="72866"/>
                    <a:pt x="256489" y="71952"/>
                  </a:cubicBezTo>
                  <a:cubicBezTo>
                    <a:pt x="256718" y="71266"/>
                    <a:pt x="256946" y="70580"/>
                    <a:pt x="257175" y="69894"/>
                  </a:cubicBezTo>
                  <a:cubicBezTo>
                    <a:pt x="257404" y="68980"/>
                    <a:pt x="257861" y="67837"/>
                    <a:pt x="258318" y="66923"/>
                  </a:cubicBezTo>
                  <a:cubicBezTo>
                    <a:pt x="258547" y="66008"/>
                    <a:pt x="259004" y="65322"/>
                    <a:pt x="259232" y="64408"/>
                  </a:cubicBezTo>
                  <a:cubicBezTo>
                    <a:pt x="259690" y="63265"/>
                    <a:pt x="260147" y="61893"/>
                    <a:pt x="260833" y="60750"/>
                  </a:cubicBezTo>
                  <a:cubicBezTo>
                    <a:pt x="261061" y="60065"/>
                    <a:pt x="261518" y="59379"/>
                    <a:pt x="261747" y="58922"/>
                  </a:cubicBezTo>
                  <a:cubicBezTo>
                    <a:pt x="262204" y="58007"/>
                    <a:pt x="262433" y="57093"/>
                    <a:pt x="262890" y="56407"/>
                  </a:cubicBezTo>
                  <a:cubicBezTo>
                    <a:pt x="263347" y="55721"/>
                    <a:pt x="263576" y="55035"/>
                    <a:pt x="264033" y="54350"/>
                  </a:cubicBezTo>
                  <a:cubicBezTo>
                    <a:pt x="264490" y="53664"/>
                    <a:pt x="264947" y="52749"/>
                    <a:pt x="265405" y="52064"/>
                  </a:cubicBezTo>
                  <a:cubicBezTo>
                    <a:pt x="265862" y="51378"/>
                    <a:pt x="266319" y="50692"/>
                    <a:pt x="266776" y="50006"/>
                  </a:cubicBezTo>
                  <a:cubicBezTo>
                    <a:pt x="267233" y="49320"/>
                    <a:pt x="267691" y="48406"/>
                    <a:pt x="268148" y="47720"/>
                  </a:cubicBezTo>
                  <a:cubicBezTo>
                    <a:pt x="268605" y="47034"/>
                    <a:pt x="269062" y="46349"/>
                    <a:pt x="269519" y="45663"/>
                  </a:cubicBezTo>
                  <a:cubicBezTo>
                    <a:pt x="269977" y="44977"/>
                    <a:pt x="270662" y="44291"/>
                    <a:pt x="271120" y="43377"/>
                  </a:cubicBezTo>
                  <a:cubicBezTo>
                    <a:pt x="271577" y="42691"/>
                    <a:pt x="272263" y="42005"/>
                    <a:pt x="272720" y="41319"/>
                  </a:cubicBezTo>
                  <a:cubicBezTo>
                    <a:pt x="273177" y="40634"/>
                    <a:pt x="273863" y="39948"/>
                    <a:pt x="274549" y="39262"/>
                  </a:cubicBezTo>
                  <a:cubicBezTo>
                    <a:pt x="275234" y="38576"/>
                    <a:pt x="275692" y="37890"/>
                    <a:pt x="276377" y="37205"/>
                  </a:cubicBezTo>
                  <a:cubicBezTo>
                    <a:pt x="277063" y="36519"/>
                    <a:pt x="277520" y="35833"/>
                    <a:pt x="278206" y="35147"/>
                  </a:cubicBezTo>
                  <a:cubicBezTo>
                    <a:pt x="278892" y="34461"/>
                    <a:pt x="279578" y="33776"/>
                    <a:pt x="280264" y="33090"/>
                  </a:cubicBezTo>
                  <a:cubicBezTo>
                    <a:pt x="280949" y="32404"/>
                    <a:pt x="281635" y="31718"/>
                    <a:pt x="282321" y="31032"/>
                  </a:cubicBezTo>
                  <a:cubicBezTo>
                    <a:pt x="283007" y="30347"/>
                    <a:pt x="283693" y="29661"/>
                    <a:pt x="284378" y="29204"/>
                  </a:cubicBezTo>
                  <a:cubicBezTo>
                    <a:pt x="285064" y="28518"/>
                    <a:pt x="285979" y="27832"/>
                    <a:pt x="286664" y="27375"/>
                  </a:cubicBezTo>
                  <a:cubicBezTo>
                    <a:pt x="287350" y="26689"/>
                    <a:pt x="288265" y="26232"/>
                    <a:pt x="288950" y="25546"/>
                  </a:cubicBezTo>
                  <a:cubicBezTo>
                    <a:pt x="289865" y="24860"/>
                    <a:pt x="290551" y="24403"/>
                    <a:pt x="291465" y="23717"/>
                  </a:cubicBezTo>
                  <a:cubicBezTo>
                    <a:pt x="292379" y="23031"/>
                    <a:pt x="293065" y="22574"/>
                    <a:pt x="293980" y="21888"/>
                  </a:cubicBezTo>
                  <a:cubicBezTo>
                    <a:pt x="294894" y="21203"/>
                    <a:pt x="295808" y="20745"/>
                    <a:pt x="296723" y="20060"/>
                  </a:cubicBezTo>
                  <a:cubicBezTo>
                    <a:pt x="297637" y="19602"/>
                    <a:pt x="298552" y="18917"/>
                    <a:pt x="299466" y="18459"/>
                  </a:cubicBezTo>
                  <a:cubicBezTo>
                    <a:pt x="300380" y="17774"/>
                    <a:pt x="301295" y="17316"/>
                    <a:pt x="302438" y="16859"/>
                  </a:cubicBezTo>
                  <a:cubicBezTo>
                    <a:pt x="303352" y="16402"/>
                    <a:pt x="304267" y="15716"/>
                    <a:pt x="305181" y="15259"/>
                  </a:cubicBezTo>
                  <a:cubicBezTo>
                    <a:pt x="306324" y="14802"/>
                    <a:pt x="307238" y="14116"/>
                    <a:pt x="308381" y="13659"/>
                  </a:cubicBezTo>
                  <a:cubicBezTo>
                    <a:pt x="309296" y="13202"/>
                    <a:pt x="310210" y="12744"/>
                    <a:pt x="311353" y="12287"/>
                  </a:cubicBezTo>
                  <a:cubicBezTo>
                    <a:pt x="312496" y="11830"/>
                    <a:pt x="313639" y="11144"/>
                    <a:pt x="315011" y="10687"/>
                  </a:cubicBezTo>
                  <a:cubicBezTo>
                    <a:pt x="315925" y="10230"/>
                    <a:pt x="317068" y="9773"/>
                    <a:pt x="317983" y="9315"/>
                  </a:cubicBezTo>
                  <a:cubicBezTo>
                    <a:pt x="319354" y="8858"/>
                    <a:pt x="320954" y="8172"/>
                    <a:pt x="322326" y="7715"/>
                  </a:cubicBezTo>
                  <a:cubicBezTo>
                    <a:pt x="323240" y="7487"/>
                    <a:pt x="324155" y="7029"/>
                    <a:pt x="325069" y="6801"/>
                  </a:cubicBezTo>
                  <a:cubicBezTo>
                    <a:pt x="325069" y="6801"/>
                    <a:pt x="325069" y="6801"/>
                    <a:pt x="325069" y="6801"/>
                  </a:cubicBezTo>
                  <a:cubicBezTo>
                    <a:pt x="323469" y="4972"/>
                    <a:pt x="323012" y="4743"/>
                    <a:pt x="322326" y="4515"/>
                  </a:cubicBezTo>
                  <a:close/>
                </a:path>
              </a:pathLst>
            </a:custGeom>
            <a:solidFill>
              <a:srgbClr val="FFFFFF"/>
            </a:solidFill>
            <a:ln w="2286" cap="flat">
              <a:noFill/>
              <a:prstDash val="solid"/>
              <a:miter/>
            </a:ln>
          </p:spPr>
          <p:txBody>
            <a:bodyPr rtlCol="0" anchor="ctr"/>
            <a:lstStyle/>
            <a:p>
              <a:endParaRPr lang="en-US"/>
            </a:p>
          </p:txBody>
        </p:sp>
        <p:sp>
          <p:nvSpPr>
            <p:cNvPr id="131" name="Freeform 435">
              <a:extLst>
                <a:ext uri="{FF2B5EF4-FFF2-40B4-BE49-F238E27FC236}">
                  <a16:creationId xmlns:a16="http://schemas.microsoft.com/office/drawing/2014/main" id="{8CB56690-0B05-2A81-5975-0EB160645B63}"/>
                </a:ext>
              </a:extLst>
            </p:cNvPr>
            <p:cNvSpPr/>
            <p:nvPr/>
          </p:nvSpPr>
          <p:spPr>
            <a:xfrm>
              <a:off x="5224805" y="3173425"/>
              <a:ext cx="483227" cy="878281"/>
            </a:xfrm>
            <a:custGeom>
              <a:avLst/>
              <a:gdLst>
                <a:gd name="connsiteX0" fmla="*/ 482117 w 483227"/>
                <a:gd name="connsiteY0" fmla="*/ 259461 h 878281"/>
                <a:gd name="connsiteX1" fmla="*/ 480060 w 483227"/>
                <a:gd name="connsiteY1" fmla="*/ 239573 h 878281"/>
                <a:gd name="connsiteX2" fmla="*/ 468173 w 483227"/>
                <a:gd name="connsiteY2" fmla="*/ 183794 h 878281"/>
                <a:gd name="connsiteX3" fmla="*/ 465430 w 483227"/>
                <a:gd name="connsiteY3" fmla="*/ 175108 h 878281"/>
                <a:gd name="connsiteX4" fmla="*/ 459029 w 483227"/>
                <a:gd name="connsiteY4" fmla="*/ 158191 h 878281"/>
                <a:gd name="connsiteX5" fmla="*/ 455371 w 483227"/>
                <a:gd name="connsiteY5" fmla="*/ 149962 h 878281"/>
                <a:gd name="connsiteX6" fmla="*/ 438683 w 483227"/>
                <a:gd name="connsiteY6" fmla="*/ 118415 h 878281"/>
                <a:gd name="connsiteX7" fmla="*/ 386791 w 483227"/>
                <a:gd name="connsiteY7" fmla="*/ 56693 h 878281"/>
                <a:gd name="connsiteX8" fmla="*/ 372389 w 483227"/>
                <a:gd name="connsiteY8" fmla="*/ 44577 h 878281"/>
                <a:gd name="connsiteX9" fmla="*/ 332156 w 483227"/>
                <a:gd name="connsiteY9" fmla="*/ 17145 h 878281"/>
                <a:gd name="connsiteX10" fmla="*/ 332156 w 483227"/>
                <a:gd name="connsiteY10" fmla="*/ 17145 h 878281"/>
                <a:gd name="connsiteX11" fmla="*/ 326441 w 483227"/>
                <a:gd name="connsiteY11" fmla="*/ 13945 h 878281"/>
                <a:gd name="connsiteX12" fmla="*/ 324612 w 483227"/>
                <a:gd name="connsiteY12" fmla="*/ 13030 h 878281"/>
                <a:gd name="connsiteX13" fmla="*/ 320497 w 483227"/>
                <a:gd name="connsiteY13" fmla="*/ 10973 h 878281"/>
                <a:gd name="connsiteX14" fmla="*/ 318211 w 483227"/>
                <a:gd name="connsiteY14" fmla="*/ 9830 h 878281"/>
                <a:gd name="connsiteX15" fmla="*/ 312953 w 483227"/>
                <a:gd name="connsiteY15" fmla="*/ 7544 h 878281"/>
                <a:gd name="connsiteX16" fmla="*/ 309296 w 483227"/>
                <a:gd name="connsiteY16" fmla="*/ 5944 h 878281"/>
                <a:gd name="connsiteX17" fmla="*/ 307467 w 483227"/>
                <a:gd name="connsiteY17" fmla="*/ 5258 h 878281"/>
                <a:gd name="connsiteX18" fmla="*/ 293294 w 483227"/>
                <a:gd name="connsiteY18" fmla="*/ 0 h 878281"/>
                <a:gd name="connsiteX19" fmla="*/ 381762 w 483227"/>
                <a:gd name="connsiteY19" fmla="*/ 95326 h 878281"/>
                <a:gd name="connsiteX20" fmla="*/ 422681 w 483227"/>
                <a:gd name="connsiteY20" fmla="*/ 354330 h 878281"/>
                <a:gd name="connsiteX21" fmla="*/ 284150 w 483227"/>
                <a:gd name="connsiteY21" fmla="*/ 584530 h 878281"/>
                <a:gd name="connsiteX22" fmla="*/ 268148 w 483227"/>
                <a:gd name="connsiteY22" fmla="*/ 611048 h 878281"/>
                <a:gd name="connsiteX23" fmla="*/ 241859 w 483227"/>
                <a:gd name="connsiteY23" fmla="*/ 703859 h 878281"/>
                <a:gd name="connsiteX24" fmla="*/ 214655 w 483227"/>
                <a:gd name="connsiteY24" fmla="*/ 763981 h 878281"/>
                <a:gd name="connsiteX25" fmla="*/ 159791 w 483227"/>
                <a:gd name="connsiteY25" fmla="*/ 817702 h 878281"/>
                <a:gd name="connsiteX26" fmla="*/ 43205 w 483227"/>
                <a:gd name="connsiteY26" fmla="*/ 851078 h 878281"/>
                <a:gd name="connsiteX27" fmla="*/ 0 w 483227"/>
                <a:gd name="connsiteY27" fmla="*/ 850849 h 878281"/>
                <a:gd name="connsiteX28" fmla="*/ 5029 w 483227"/>
                <a:gd name="connsiteY28" fmla="*/ 853364 h 878281"/>
                <a:gd name="connsiteX29" fmla="*/ 5258 w 483227"/>
                <a:gd name="connsiteY29" fmla="*/ 853592 h 878281"/>
                <a:gd name="connsiteX30" fmla="*/ 7087 w 483227"/>
                <a:gd name="connsiteY30" fmla="*/ 854278 h 878281"/>
                <a:gd name="connsiteX31" fmla="*/ 7772 w 483227"/>
                <a:gd name="connsiteY31" fmla="*/ 854507 h 878281"/>
                <a:gd name="connsiteX32" fmla="*/ 10744 w 483227"/>
                <a:gd name="connsiteY32" fmla="*/ 855421 h 878281"/>
                <a:gd name="connsiteX33" fmla="*/ 12573 w 483227"/>
                <a:gd name="connsiteY33" fmla="*/ 855878 h 878281"/>
                <a:gd name="connsiteX34" fmla="*/ 13716 w 483227"/>
                <a:gd name="connsiteY34" fmla="*/ 856336 h 878281"/>
                <a:gd name="connsiteX35" fmla="*/ 17145 w 483227"/>
                <a:gd name="connsiteY35" fmla="*/ 857250 h 878281"/>
                <a:gd name="connsiteX36" fmla="*/ 79324 w 483227"/>
                <a:gd name="connsiteY36" fmla="*/ 873023 h 878281"/>
                <a:gd name="connsiteX37" fmla="*/ 94640 w 483227"/>
                <a:gd name="connsiteY37" fmla="*/ 875767 h 878281"/>
                <a:gd name="connsiteX38" fmla="*/ 109957 w 483227"/>
                <a:gd name="connsiteY38" fmla="*/ 877595 h 878281"/>
                <a:gd name="connsiteX39" fmla="*/ 125044 w 483227"/>
                <a:gd name="connsiteY39" fmla="*/ 878281 h 878281"/>
                <a:gd name="connsiteX40" fmla="*/ 140132 w 483227"/>
                <a:gd name="connsiteY40" fmla="*/ 877595 h 878281"/>
                <a:gd name="connsiteX41" fmla="*/ 164363 w 483227"/>
                <a:gd name="connsiteY41" fmla="*/ 878281 h 878281"/>
                <a:gd name="connsiteX42" fmla="*/ 194996 w 483227"/>
                <a:gd name="connsiteY42" fmla="*/ 875767 h 878281"/>
                <a:gd name="connsiteX43" fmla="*/ 252374 w 483227"/>
                <a:gd name="connsiteY43" fmla="*/ 860679 h 878281"/>
                <a:gd name="connsiteX44" fmla="*/ 259232 w 483227"/>
                <a:gd name="connsiteY44" fmla="*/ 857936 h 878281"/>
                <a:gd name="connsiteX45" fmla="*/ 280721 w 483227"/>
                <a:gd name="connsiteY45" fmla="*/ 840791 h 878281"/>
                <a:gd name="connsiteX46" fmla="*/ 285064 w 483227"/>
                <a:gd name="connsiteY46" fmla="*/ 819760 h 878281"/>
                <a:gd name="connsiteX47" fmla="*/ 284607 w 483227"/>
                <a:gd name="connsiteY47" fmla="*/ 809701 h 878281"/>
                <a:gd name="connsiteX48" fmla="*/ 282092 w 483227"/>
                <a:gd name="connsiteY48" fmla="*/ 783869 h 878281"/>
                <a:gd name="connsiteX49" fmla="*/ 281178 w 483227"/>
                <a:gd name="connsiteY49" fmla="*/ 778840 h 878281"/>
                <a:gd name="connsiteX50" fmla="*/ 277749 w 483227"/>
                <a:gd name="connsiteY50" fmla="*/ 757352 h 878281"/>
                <a:gd name="connsiteX51" fmla="*/ 279121 w 483227"/>
                <a:gd name="connsiteY51" fmla="*/ 716432 h 878281"/>
                <a:gd name="connsiteX52" fmla="*/ 280949 w 483227"/>
                <a:gd name="connsiteY52" fmla="*/ 708660 h 878281"/>
                <a:gd name="connsiteX53" fmla="*/ 282550 w 483227"/>
                <a:gd name="connsiteY53" fmla="*/ 703631 h 878281"/>
                <a:gd name="connsiteX54" fmla="*/ 284836 w 483227"/>
                <a:gd name="connsiteY54" fmla="*/ 697459 h 878281"/>
                <a:gd name="connsiteX55" fmla="*/ 287579 w 483227"/>
                <a:gd name="connsiteY55" fmla="*/ 691286 h 878281"/>
                <a:gd name="connsiteX56" fmla="*/ 301752 w 483227"/>
                <a:gd name="connsiteY56" fmla="*/ 669569 h 878281"/>
                <a:gd name="connsiteX57" fmla="*/ 302666 w 483227"/>
                <a:gd name="connsiteY57" fmla="*/ 668655 h 878281"/>
                <a:gd name="connsiteX58" fmla="*/ 315468 w 483227"/>
                <a:gd name="connsiteY58" fmla="*/ 655853 h 878281"/>
                <a:gd name="connsiteX59" fmla="*/ 377876 w 483227"/>
                <a:gd name="connsiteY59" fmla="*/ 590931 h 878281"/>
                <a:gd name="connsiteX60" fmla="*/ 386105 w 483227"/>
                <a:gd name="connsiteY60" fmla="*/ 580873 h 878281"/>
                <a:gd name="connsiteX61" fmla="*/ 392506 w 483227"/>
                <a:gd name="connsiteY61" fmla="*/ 572872 h 878281"/>
                <a:gd name="connsiteX62" fmla="*/ 421996 w 483227"/>
                <a:gd name="connsiteY62" fmla="*/ 531495 h 878281"/>
                <a:gd name="connsiteX63" fmla="*/ 446456 w 483227"/>
                <a:gd name="connsiteY63" fmla="*/ 487375 h 878281"/>
                <a:gd name="connsiteX64" fmla="*/ 454457 w 483227"/>
                <a:gd name="connsiteY64" fmla="*/ 468859 h 878281"/>
                <a:gd name="connsiteX65" fmla="*/ 464058 w 483227"/>
                <a:gd name="connsiteY65" fmla="*/ 440055 h 878281"/>
                <a:gd name="connsiteX66" fmla="*/ 469544 w 483227"/>
                <a:gd name="connsiteY66" fmla="*/ 418109 h 878281"/>
                <a:gd name="connsiteX67" fmla="*/ 476174 w 483227"/>
                <a:gd name="connsiteY67" fmla="*/ 384734 h 878281"/>
                <a:gd name="connsiteX68" fmla="*/ 478003 w 483227"/>
                <a:gd name="connsiteY68" fmla="*/ 373532 h 878281"/>
                <a:gd name="connsiteX69" fmla="*/ 480746 w 483227"/>
                <a:gd name="connsiteY69" fmla="*/ 351130 h 878281"/>
                <a:gd name="connsiteX70" fmla="*/ 481660 w 483227"/>
                <a:gd name="connsiteY70" fmla="*/ 339928 h 878281"/>
                <a:gd name="connsiteX71" fmla="*/ 482346 w 483227"/>
                <a:gd name="connsiteY71" fmla="*/ 271348 h 878281"/>
                <a:gd name="connsiteX72" fmla="*/ 482117 w 483227"/>
                <a:gd name="connsiteY72" fmla="*/ 259461 h 878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83227" h="878281">
                  <a:moveTo>
                    <a:pt x="482117" y="259461"/>
                  </a:moveTo>
                  <a:cubicBezTo>
                    <a:pt x="481660" y="252832"/>
                    <a:pt x="480974" y="246202"/>
                    <a:pt x="480060" y="239573"/>
                  </a:cubicBezTo>
                  <a:cubicBezTo>
                    <a:pt x="477545" y="220142"/>
                    <a:pt x="473431" y="201397"/>
                    <a:pt x="468173" y="183794"/>
                  </a:cubicBezTo>
                  <a:cubicBezTo>
                    <a:pt x="467258" y="180823"/>
                    <a:pt x="466344" y="177851"/>
                    <a:pt x="465430" y="175108"/>
                  </a:cubicBezTo>
                  <a:cubicBezTo>
                    <a:pt x="463372" y="169393"/>
                    <a:pt x="461315" y="163678"/>
                    <a:pt x="459029" y="158191"/>
                  </a:cubicBezTo>
                  <a:cubicBezTo>
                    <a:pt x="457886" y="155448"/>
                    <a:pt x="456743" y="152705"/>
                    <a:pt x="455371" y="149962"/>
                  </a:cubicBezTo>
                  <a:cubicBezTo>
                    <a:pt x="450571" y="138989"/>
                    <a:pt x="444856" y="128702"/>
                    <a:pt x="438683" y="118415"/>
                  </a:cubicBezTo>
                  <a:cubicBezTo>
                    <a:pt x="424739" y="95783"/>
                    <a:pt x="407365" y="75209"/>
                    <a:pt x="386791" y="56693"/>
                  </a:cubicBezTo>
                  <a:cubicBezTo>
                    <a:pt x="382219" y="52578"/>
                    <a:pt x="377419" y="48692"/>
                    <a:pt x="372389" y="44577"/>
                  </a:cubicBezTo>
                  <a:cubicBezTo>
                    <a:pt x="360045" y="34747"/>
                    <a:pt x="346786" y="25603"/>
                    <a:pt x="332156" y="17145"/>
                  </a:cubicBezTo>
                  <a:cubicBezTo>
                    <a:pt x="332156" y="17145"/>
                    <a:pt x="332156" y="17145"/>
                    <a:pt x="332156" y="17145"/>
                  </a:cubicBezTo>
                  <a:cubicBezTo>
                    <a:pt x="330327" y="16002"/>
                    <a:pt x="328270" y="14859"/>
                    <a:pt x="326441" y="13945"/>
                  </a:cubicBezTo>
                  <a:cubicBezTo>
                    <a:pt x="325755" y="13487"/>
                    <a:pt x="325069" y="13259"/>
                    <a:pt x="324612" y="13030"/>
                  </a:cubicBezTo>
                  <a:cubicBezTo>
                    <a:pt x="323240" y="12344"/>
                    <a:pt x="321869" y="11659"/>
                    <a:pt x="320497" y="10973"/>
                  </a:cubicBezTo>
                  <a:cubicBezTo>
                    <a:pt x="319811" y="10516"/>
                    <a:pt x="319126" y="10287"/>
                    <a:pt x="318211" y="9830"/>
                  </a:cubicBezTo>
                  <a:cubicBezTo>
                    <a:pt x="316611" y="8915"/>
                    <a:pt x="314782" y="8230"/>
                    <a:pt x="312953" y="7544"/>
                  </a:cubicBezTo>
                  <a:cubicBezTo>
                    <a:pt x="311810" y="7087"/>
                    <a:pt x="310439" y="6401"/>
                    <a:pt x="309296" y="5944"/>
                  </a:cubicBezTo>
                  <a:cubicBezTo>
                    <a:pt x="308610" y="5715"/>
                    <a:pt x="308153" y="5486"/>
                    <a:pt x="307467" y="5258"/>
                  </a:cubicBezTo>
                  <a:cubicBezTo>
                    <a:pt x="302666" y="3429"/>
                    <a:pt x="298094" y="1600"/>
                    <a:pt x="293294" y="0"/>
                  </a:cubicBezTo>
                  <a:cubicBezTo>
                    <a:pt x="327127" y="27661"/>
                    <a:pt x="356845" y="58064"/>
                    <a:pt x="381762" y="95326"/>
                  </a:cubicBezTo>
                  <a:cubicBezTo>
                    <a:pt x="432511" y="170993"/>
                    <a:pt x="446227" y="266776"/>
                    <a:pt x="422681" y="354330"/>
                  </a:cubicBezTo>
                  <a:cubicBezTo>
                    <a:pt x="398907" y="442341"/>
                    <a:pt x="339471" y="514121"/>
                    <a:pt x="284150" y="584530"/>
                  </a:cubicBezTo>
                  <a:cubicBezTo>
                    <a:pt x="278206" y="592988"/>
                    <a:pt x="272720" y="601675"/>
                    <a:pt x="268148" y="611048"/>
                  </a:cubicBezTo>
                  <a:cubicBezTo>
                    <a:pt x="257404" y="641452"/>
                    <a:pt x="252374" y="673456"/>
                    <a:pt x="241859" y="703859"/>
                  </a:cubicBezTo>
                  <a:cubicBezTo>
                    <a:pt x="234772" y="724205"/>
                    <a:pt x="227000" y="746150"/>
                    <a:pt x="214655" y="763981"/>
                  </a:cubicBezTo>
                  <a:cubicBezTo>
                    <a:pt x="199339" y="786155"/>
                    <a:pt x="182423" y="803072"/>
                    <a:pt x="159791" y="817702"/>
                  </a:cubicBezTo>
                  <a:cubicBezTo>
                    <a:pt x="125044" y="840105"/>
                    <a:pt x="83439" y="846963"/>
                    <a:pt x="43205" y="851078"/>
                  </a:cubicBezTo>
                  <a:cubicBezTo>
                    <a:pt x="28575" y="852678"/>
                    <a:pt x="14173" y="852449"/>
                    <a:pt x="0" y="850849"/>
                  </a:cubicBezTo>
                  <a:cubicBezTo>
                    <a:pt x="1372" y="851764"/>
                    <a:pt x="3200" y="852449"/>
                    <a:pt x="5029" y="853364"/>
                  </a:cubicBezTo>
                  <a:cubicBezTo>
                    <a:pt x="5029" y="853364"/>
                    <a:pt x="5258" y="853364"/>
                    <a:pt x="5258" y="853592"/>
                  </a:cubicBezTo>
                  <a:cubicBezTo>
                    <a:pt x="5944" y="853821"/>
                    <a:pt x="6401" y="854050"/>
                    <a:pt x="7087" y="854278"/>
                  </a:cubicBezTo>
                  <a:cubicBezTo>
                    <a:pt x="7315" y="854278"/>
                    <a:pt x="7544" y="854507"/>
                    <a:pt x="7772" y="854507"/>
                  </a:cubicBezTo>
                  <a:cubicBezTo>
                    <a:pt x="8687" y="854735"/>
                    <a:pt x="9601" y="855193"/>
                    <a:pt x="10744" y="855421"/>
                  </a:cubicBezTo>
                  <a:cubicBezTo>
                    <a:pt x="11430" y="855650"/>
                    <a:pt x="11887" y="855878"/>
                    <a:pt x="12573" y="855878"/>
                  </a:cubicBezTo>
                  <a:cubicBezTo>
                    <a:pt x="13030" y="856107"/>
                    <a:pt x="13487" y="856107"/>
                    <a:pt x="13716" y="856336"/>
                  </a:cubicBezTo>
                  <a:cubicBezTo>
                    <a:pt x="14859" y="856564"/>
                    <a:pt x="15773" y="857021"/>
                    <a:pt x="17145" y="857250"/>
                  </a:cubicBezTo>
                  <a:cubicBezTo>
                    <a:pt x="37948" y="862965"/>
                    <a:pt x="58750" y="869137"/>
                    <a:pt x="79324" y="873023"/>
                  </a:cubicBezTo>
                  <a:cubicBezTo>
                    <a:pt x="84353" y="873938"/>
                    <a:pt x="89611" y="874852"/>
                    <a:pt x="94640" y="875767"/>
                  </a:cubicBezTo>
                  <a:cubicBezTo>
                    <a:pt x="99670" y="876452"/>
                    <a:pt x="104927" y="877138"/>
                    <a:pt x="109957" y="877595"/>
                  </a:cubicBezTo>
                  <a:cubicBezTo>
                    <a:pt x="114986" y="878053"/>
                    <a:pt x="120015" y="878281"/>
                    <a:pt x="125044" y="878281"/>
                  </a:cubicBezTo>
                  <a:cubicBezTo>
                    <a:pt x="130073" y="878281"/>
                    <a:pt x="135103" y="878053"/>
                    <a:pt x="140132" y="877595"/>
                  </a:cubicBezTo>
                  <a:cubicBezTo>
                    <a:pt x="148361" y="878281"/>
                    <a:pt x="156591" y="878281"/>
                    <a:pt x="164363" y="878281"/>
                  </a:cubicBezTo>
                  <a:cubicBezTo>
                    <a:pt x="174879" y="878053"/>
                    <a:pt x="185166" y="877367"/>
                    <a:pt x="194996" y="875767"/>
                  </a:cubicBezTo>
                  <a:cubicBezTo>
                    <a:pt x="214884" y="873023"/>
                    <a:pt x="233858" y="867766"/>
                    <a:pt x="252374" y="860679"/>
                  </a:cubicBezTo>
                  <a:cubicBezTo>
                    <a:pt x="254660" y="859765"/>
                    <a:pt x="256946" y="858850"/>
                    <a:pt x="259232" y="857936"/>
                  </a:cubicBezTo>
                  <a:cubicBezTo>
                    <a:pt x="269291" y="853821"/>
                    <a:pt x="276377" y="848335"/>
                    <a:pt x="280721" y="840791"/>
                  </a:cubicBezTo>
                  <a:cubicBezTo>
                    <a:pt x="283921" y="835076"/>
                    <a:pt x="285521" y="827989"/>
                    <a:pt x="285064" y="819760"/>
                  </a:cubicBezTo>
                  <a:cubicBezTo>
                    <a:pt x="284836" y="816331"/>
                    <a:pt x="284836" y="813130"/>
                    <a:pt x="284607" y="809701"/>
                  </a:cubicBezTo>
                  <a:cubicBezTo>
                    <a:pt x="284150" y="801014"/>
                    <a:pt x="283693" y="792556"/>
                    <a:pt x="282092" y="783869"/>
                  </a:cubicBezTo>
                  <a:cubicBezTo>
                    <a:pt x="281864" y="782269"/>
                    <a:pt x="281407" y="780440"/>
                    <a:pt x="281178" y="778840"/>
                  </a:cubicBezTo>
                  <a:cubicBezTo>
                    <a:pt x="279578" y="771525"/>
                    <a:pt x="278435" y="764210"/>
                    <a:pt x="277749" y="757352"/>
                  </a:cubicBezTo>
                  <a:cubicBezTo>
                    <a:pt x="276377" y="743179"/>
                    <a:pt x="276606" y="729463"/>
                    <a:pt x="279121" y="716432"/>
                  </a:cubicBezTo>
                  <a:cubicBezTo>
                    <a:pt x="279578" y="713918"/>
                    <a:pt x="280264" y="711175"/>
                    <a:pt x="280949" y="708660"/>
                  </a:cubicBezTo>
                  <a:cubicBezTo>
                    <a:pt x="281407" y="706831"/>
                    <a:pt x="281864" y="705231"/>
                    <a:pt x="282550" y="703631"/>
                  </a:cubicBezTo>
                  <a:cubicBezTo>
                    <a:pt x="283235" y="701573"/>
                    <a:pt x="283921" y="699516"/>
                    <a:pt x="284836" y="697459"/>
                  </a:cubicBezTo>
                  <a:cubicBezTo>
                    <a:pt x="285750" y="695401"/>
                    <a:pt x="286664" y="693344"/>
                    <a:pt x="287579" y="691286"/>
                  </a:cubicBezTo>
                  <a:cubicBezTo>
                    <a:pt x="291236" y="683743"/>
                    <a:pt x="296037" y="676427"/>
                    <a:pt x="301752" y="669569"/>
                  </a:cubicBezTo>
                  <a:cubicBezTo>
                    <a:pt x="301981" y="669341"/>
                    <a:pt x="302209" y="668884"/>
                    <a:pt x="302666" y="668655"/>
                  </a:cubicBezTo>
                  <a:cubicBezTo>
                    <a:pt x="306553" y="664312"/>
                    <a:pt x="310667" y="659968"/>
                    <a:pt x="315468" y="655853"/>
                  </a:cubicBezTo>
                  <a:cubicBezTo>
                    <a:pt x="337871" y="636194"/>
                    <a:pt x="358673" y="614020"/>
                    <a:pt x="377876" y="590931"/>
                  </a:cubicBezTo>
                  <a:cubicBezTo>
                    <a:pt x="380619" y="587502"/>
                    <a:pt x="383362" y="584302"/>
                    <a:pt x="386105" y="580873"/>
                  </a:cubicBezTo>
                  <a:cubicBezTo>
                    <a:pt x="388163" y="578129"/>
                    <a:pt x="390449" y="575615"/>
                    <a:pt x="392506" y="572872"/>
                  </a:cubicBezTo>
                  <a:cubicBezTo>
                    <a:pt x="403022" y="559384"/>
                    <a:pt x="412852" y="545668"/>
                    <a:pt x="421996" y="531495"/>
                  </a:cubicBezTo>
                  <a:cubicBezTo>
                    <a:pt x="431140" y="517322"/>
                    <a:pt x="439369" y="502691"/>
                    <a:pt x="446456" y="487375"/>
                  </a:cubicBezTo>
                  <a:cubicBezTo>
                    <a:pt x="449199" y="481203"/>
                    <a:pt x="451942" y="475031"/>
                    <a:pt x="454457" y="468859"/>
                  </a:cubicBezTo>
                  <a:cubicBezTo>
                    <a:pt x="458114" y="459486"/>
                    <a:pt x="461315" y="449885"/>
                    <a:pt x="464058" y="440055"/>
                  </a:cubicBezTo>
                  <a:cubicBezTo>
                    <a:pt x="466115" y="432740"/>
                    <a:pt x="467944" y="425425"/>
                    <a:pt x="469544" y="418109"/>
                  </a:cubicBezTo>
                  <a:cubicBezTo>
                    <a:pt x="472059" y="407137"/>
                    <a:pt x="474345" y="395935"/>
                    <a:pt x="476174" y="384734"/>
                  </a:cubicBezTo>
                  <a:cubicBezTo>
                    <a:pt x="476860" y="381076"/>
                    <a:pt x="477317" y="377190"/>
                    <a:pt x="478003" y="373532"/>
                  </a:cubicBezTo>
                  <a:cubicBezTo>
                    <a:pt x="479146" y="365989"/>
                    <a:pt x="480060" y="358673"/>
                    <a:pt x="480746" y="351130"/>
                  </a:cubicBezTo>
                  <a:cubicBezTo>
                    <a:pt x="481203" y="347472"/>
                    <a:pt x="481432" y="343586"/>
                    <a:pt x="481660" y="339928"/>
                  </a:cubicBezTo>
                  <a:cubicBezTo>
                    <a:pt x="483489" y="317297"/>
                    <a:pt x="483718" y="294437"/>
                    <a:pt x="482346" y="271348"/>
                  </a:cubicBezTo>
                  <a:cubicBezTo>
                    <a:pt x="482575" y="267233"/>
                    <a:pt x="482346" y="263347"/>
                    <a:pt x="482117" y="259461"/>
                  </a:cubicBezTo>
                  <a:close/>
                </a:path>
              </a:pathLst>
            </a:custGeom>
            <a:solidFill>
              <a:srgbClr val="FFFFFF"/>
            </a:solidFill>
            <a:ln w="2286" cap="flat">
              <a:noFill/>
              <a:prstDash val="solid"/>
              <a:miter/>
            </a:ln>
          </p:spPr>
          <p:txBody>
            <a:bodyPr rtlCol="0" anchor="ctr"/>
            <a:lstStyle/>
            <a:p>
              <a:endParaRPr lang="en-US"/>
            </a:p>
          </p:txBody>
        </p:sp>
        <p:sp>
          <p:nvSpPr>
            <p:cNvPr id="132" name="Freeform 436">
              <a:extLst>
                <a:ext uri="{FF2B5EF4-FFF2-40B4-BE49-F238E27FC236}">
                  <a16:creationId xmlns:a16="http://schemas.microsoft.com/office/drawing/2014/main" id="{5F5EC6CF-57FA-F44E-7398-C469B21AF6E3}"/>
                </a:ext>
              </a:extLst>
            </p:cNvPr>
            <p:cNvSpPr/>
            <p:nvPr/>
          </p:nvSpPr>
          <p:spPr>
            <a:xfrm>
              <a:off x="4518098" y="3422963"/>
              <a:ext cx="229201" cy="236310"/>
            </a:xfrm>
            <a:custGeom>
              <a:avLst/>
              <a:gdLst>
                <a:gd name="connsiteX0" fmla="*/ 209730 w 229201"/>
                <a:gd name="connsiteY0" fmla="*/ 181830 h 236310"/>
                <a:gd name="connsiteX1" fmla="*/ 208816 w 229201"/>
                <a:gd name="connsiteY1" fmla="*/ 153483 h 236310"/>
                <a:gd name="connsiteX2" fmla="*/ 217274 w 229201"/>
                <a:gd name="connsiteY2" fmla="*/ 103649 h 236310"/>
                <a:gd name="connsiteX3" fmla="*/ 227790 w 229201"/>
                <a:gd name="connsiteY3" fmla="*/ 75988 h 236310"/>
                <a:gd name="connsiteX4" fmla="*/ 108689 w 229201"/>
                <a:gd name="connsiteY4" fmla="*/ 550 h 236310"/>
                <a:gd name="connsiteX5" fmla="*/ 561 w 229201"/>
                <a:gd name="connsiteY5" fmla="*/ 123308 h 236310"/>
                <a:gd name="connsiteX6" fmla="*/ 13820 w 229201"/>
                <a:gd name="connsiteY6" fmla="*/ 173829 h 236310"/>
                <a:gd name="connsiteX7" fmla="*/ 113261 w 229201"/>
                <a:gd name="connsiteY7" fmla="*/ 236008 h 236310"/>
                <a:gd name="connsiteX8" fmla="*/ 209730 w 229201"/>
                <a:gd name="connsiteY8" fmla="*/ 181830 h 236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201" h="236310">
                  <a:moveTo>
                    <a:pt x="209730" y="181830"/>
                  </a:moveTo>
                  <a:cubicBezTo>
                    <a:pt x="215217" y="170400"/>
                    <a:pt x="216131" y="163999"/>
                    <a:pt x="208816" y="153483"/>
                  </a:cubicBezTo>
                  <a:cubicBezTo>
                    <a:pt x="194643" y="133138"/>
                    <a:pt x="196929" y="118736"/>
                    <a:pt x="217274" y="103649"/>
                  </a:cubicBezTo>
                  <a:cubicBezTo>
                    <a:pt x="228018" y="95648"/>
                    <a:pt x="231447" y="86504"/>
                    <a:pt x="227790" y="75988"/>
                  </a:cubicBezTo>
                  <a:cubicBezTo>
                    <a:pt x="215674" y="41469"/>
                    <a:pt x="193271" y="-5622"/>
                    <a:pt x="108689" y="550"/>
                  </a:cubicBezTo>
                  <a:cubicBezTo>
                    <a:pt x="41252" y="5808"/>
                    <a:pt x="1933" y="52671"/>
                    <a:pt x="561" y="123308"/>
                  </a:cubicBezTo>
                  <a:cubicBezTo>
                    <a:pt x="-2182" y="139996"/>
                    <a:pt x="5590" y="157141"/>
                    <a:pt x="13820" y="173829"/>
                  </a:cubicBezTo>
                  <a:cubicBezTo>
                    <a:pt x="35537" y="217949"/>
                    <a:pt x="68684" y="233036"/>
                    <a:pt x="113261" y="236008"/>
                  </a:cubicBezTo>
                  <a:cubicBezTo>
                    <a:pt x="154180" y="238980"/>
                    <a:pt x="191214" y="220006"/>
                    <a:pt x="209730" y="181830"/>
                  </a:cubicBezTo>
                  <a:close/>
                </a:path>
              </a:pathLst>
            </a:custGeom>
            <a:solidFill>
              <a:srgbClr val="335C42"/>
            </a:solidFill>
            <a:ln w="2286" cap="flat">
              <a:noFill/>
              <a:prstDash val="solid"/>
              <a:miter/>
            </a:ln>
          </p:spPr>
          <p:txBody>
            <a:bodyPr rtlCol="0" anchor="ctr"/>
            <a:lstStyle/>
            <a:p>
              <a:endParaRPr lang="en-US"/>
            </a:p>
          </p:txBody>
        </p:sp>
        <p:sp>
          <p:nvSpPr>
            <p:cNvPr id="133" name="Freeform 437">
              <a:extLst>
                <a:ext uri="{FF2B5EF4-FFF2-40B4-BE49-F238E27FC236}">
                  <a16:creationId xmlns:a16="http://schemas.microsoft.com/office/drawing/2014/main" id="{E9E496AF-96F4-E2B6-B1FC-5E87E4A98173}"/>
                </a:ext>
              </a:extLst>
            </p:cNvPr>
            <p:cNvSpPr/>
            <p:nvPr/>
          </p:nvSpPr>
          <p:spPr>
            <a:xfrm>
              <a:off x="5219776" y="4168749"/>
              <a:ext cx="301523" cy="242773"/>
            </a:xfrm>
            <a:custGeom>
              <a:avLst/>
              <a:gdLst>
                <a:gd name="connsiteX0" fmla="*/ 254660 w 301523"/>
                <a:gd name="connsiteY0" fmla="*/ 114071 h 242773"/>
                <a:gd name="connsiteX1" fmla="*/ 125959 w 301523"/>
                <a:gd name="connsiteY1" fmla="*/ 184480 h 242773"/>
                <a:gd name="connsiteX2" fmla="*/ 0 w 301523"/>
                <a:gd name="connsiteY2" fmla="*/ 129388 h 242773"/>
                <a:gd name="connsiteX3" fmla="*/ 0 w 301523"/>
                <a:gd name="connsiteY3" fmla="*/ 129388 h 242773"/>
                <a:gd name="connsiteX4" fmla="*/ 1372 w 301523"/>
                <a:gd name="connsiteY4" fmla="*/ 134417 h 242773"/>
                <a:gd name="connsiteX5" fmla="*/ 1829 w 301523"/>
                <a:gd name="connsiteY5" fmla="*/ 136246 h 242773"/>
                <a:gd name="connsiteX6" fmla="*/ 3200 w 301523"/>
                <a:gd name="connsiteY6" fmla="*/ 140589 h 242773"/>
                <a:gd name="connsiteX7" fmla="*/ 3886 w 301523"/>
                <a:gd name="connsiteY7" fmla="*/ 142875 h 242773"/>
                <a:gd name="connsiteX8" fmla="*/ 5258 w 301523"/>
                <a:gd name="connsiteY8" fmla="*/ 146990 h 242773"/>
                <a:gd name="connsiteX9" fmla="*/ 6401 w 301523"/>
                <a:gd name="connsiteY9" fmla="*/ 149733 h 242773"/>
                <a:gd name="connsiteX10" fmla="*/ 8001 w 301523"/>
                <a:gd name="connsiteY10" fmla="*/ 153391 h 242773"/>
                <a:gd name="connsiteX11" fmla="*/ 9373 w 301523"/>
                <a:gd name="connsiteY11" fmla="*/ 156362 h 242773"/>
                <a:gd name="connsiteX12" fmla="*/ 10973 w 301523"/>
                <a:gd name="connsiteY12" fmla="*/ 159791 h 242773"/>
                <a:gd name="connsiteX13" fmla="*/ 12573 w 301523"/>
                <a:gd name="connsiteY13" fmla="*/ 163220 h 242773"/>
                <a:gd name="connsiteX14" fmla="*/ 14173 w 301523"/>
                <a:gd name="connsiteY14" fmla="*/ 166192 h 242773"/>
                <a:gd name="connsiteX15" fmla="*/ 16459 w 301523"/>
                <a:gd name="connsiteY15" fmla="*/ 170078 h 242773"/>
                <a:gd name="connsiteX16" fmla="*/ 17831 w 301523"/>
                <a:gd name="connsiteY16" fmla="*/ 172364 h 242773"/>
                <a:gd name="connsiteX17" fmla="*/ 21717 w 301523"/>
                <a:gd name="connsiteY17" fmla="*/ 178308 h 242773"/>
                <a:gd name="connsiteX18" fmla="*/ 34747 w 301523"/>
                <a:gd name="connsiteY18" fmla="*/ 194767 h 242773"/>
                <a:gd name="connsiteX19" fmla="*/ 78181 w 301523"/>
                <a:gd name="connsiteY19" fmla="*/ 225400 h 242773"/>
                <a:gd name="connsiteX20" fmla="*/ 91669 w 301523"/>
                <a:gd name="connsiteY20" fmla="*/ 230657 h 242773"/>
                <a:gd name="connsiteX21" fmla="*/ 110414 w 301523"/>
                <a:gd name="connsiteY21" fmla="*/ 235915 h 242773"/>
                <a:gd name="connsiteX22" fmla="*/ 125044 w 301523"/>
                <a:gd name="connsiteY22" fmla="*/ 238887 h 242773"/>
                <a:gd name="connsiteX23" fmla="*/ 160249 w 301523"/>
                <a:gd name="connsiteY23" fmla="*/ 242773 h 242773"/>
                <a:gd name="connsiteX24" fmla="*/ 164135 w 301523"/>
                <a:gd name="connsiteY24" fmla="*/ 242773 h 242773"/>
                <a:gd name="connsiteX25" fmla="*/ 171907 w 301523"/>
                <a:gd name="connsiteY25" fmla="*/ 242316 h 242773"/>
                <a:gd name="connsiteX26" fmla="*/ 175793 w 301523"/>
                <a:gd name="connsiteY26" fmla="*/ 241859 h 242773"/>
                <a:gd name="connsiteX27" fmla="*/ 186995 w 301523"/>
                <a:gd name="connsiteY27" fmla="*/ 240030 h 242773"/>
                <a:gd name="connsiteX28" fmla="*/ 194310 w 301523"/>
                <a:gd name="connsiteY28" fmla="*/ 238201 h 242773"/>
                <a:gd name="connsiteX29" fmla="*/ 197968 w 301523"/>
                <a:gd name="connsiteY29" fmla="*/ 237058 h 242773"/>
                <a:gd name="connsiteX30" fmla="*/ 205054 w 301523"/>
                <a:gd name="connsiteY30" fmla="*/ 234315 h 242773"/>
                <a:gd name="connsiteX31" fmla="*/ 212141 w 301523"/>
                <a:gd name="connsiteY31" fmla="*/ 231115 h 242773"/>
                <a:gd name="connsiteX32" fmla="*/ 215570 w 301523"/>
                <a:gd name="connsiteY32" fmla="*/ 229286 h 242773"/>
                <a:gd name="connsiteX33" fmla="*/ 218999 w 301523"/>
                <a:gd name="connsiteY33" fmla="*/ 227457 h 242773"/>
                <a:gd name="connsiteX34" fmla="*/ 242316 w 301523"/>
                <a:gd name="connsiteY34" fmla="*/ 210541 h 242773"/>
                <a:gd name="connsiteX35" fmla="*/ 249174 w 301523"/>
                <a:gd name="connsiteY35" fmla="*/ 204140 h 242773"/>
                <a:gd name="connsiteX36" fmla="*/ 255803 w 301523"/>
                <a:gd name="connsiteY36" fmla="*/ 197282 h 242773"/>
                <a:gd name="connsiteX37" fmla="*/ 262204 w 301523"/>
                <a:gd name="connsiteY37" fmla="*/ 190195 h 242773"/>
                <a:gd name="connsiteX38" fmla="*/ 271348 w 301523"/>
                <a:gd name="connsiteY38" fmla="*/ 179222 h 242773"/>
                <a:gd name="connsiteX39" fmla="*/ 274320 w 301523"/>
                <a:gd name="connsiteY39" fmla="*/ 175565 h 242773"/>
                <a:gd name="connsiteX40" fmla="*/ 274320 w 301523"/>
                <a:gd name="connsiteY40" fmla="*/ 175565 h 242773"/>
                <a:gd name="connsiteX41" fmla="*/ 278435 w 301523"/>
                <a:gd name="connsiteY41" fmla="*/ 170078 h 242773"/>
                <a:gd name="connsiteX42" fmla="*/ 279806 w 301523"/>
                <a:gd name="connsiteY42" fmla="*/ 168250 h 242773"/>
                <a:gd name="connsiteX43" fmla="*/ 282321 w 301523"/>
                <a:gd name="connsiteY43" fmla="*/ 164363 h 242773"/>
                <a:gd name="connsiteX44" fmla="*/ 283693 w 301523"/>
                <a:gd name="connsiteY44" fmla="*/ 162077 h 242773"/>
                <a:gd name="connsiteX45" fmla="*/ 285750 w 301523"/>
                <a:gd name="connsiteY45" fmla="*/ 158648 h 242773"/>
                <a:gd name="connsiteX46" fmla="*/ 287122 w 301523"/>
                <a:gd name="connsiteY46" fmla="*/ 156134 h 242773"/>
                <a:gd name="connsiteX47" fmla="*/ 288950 w 301523"/>
                <a:gd name="connsiteY47" fmla="*/ 152933 h 242773"/>
                <a:gd name="connsiteX48" fmla="*/ 290093 w 301523"/>
                <a:gd name="connsiteY48" fmla="*/ 150190 h 242773"/>
                <a:gd name="connsiteX49" fmla="*/ 291465 w 301523"/>
                <a:gd name="connsiteY49" fmla="*/ 146990 h 242773"/>
                <a:gd name="connsiteX50" fmla="*/ 292608 w 301523"/>
                <a:gd name="connsiteY50" fmla="*/ 144247 h 242773"/>
                <a:gd name="connsiteX51" fmla="*/ 293751 w 301523"/>
                <a:gd name="connsiteY51" fmla="*/ 141046 h 242773"/>
                <a:gd name="connsiteX52" fmla="*/ 294665 w 301523"/>
                <a:gd name="connsiteY52" fmla="*/ 138303 h 242773"/>
                <a:gd name="connsiteX53" fmla="*/ 295808 w 301523"/>
                <a:gd name="connsiteY53" fmla="*/ 135103 h 242773"/>
                <a:gd name="connsiteX54" fmla="*/ 296723 w 301523"/>
                <a:gd name="connsiteY54" fmla="*/ 132131 h 242773"/>
                <a:gd name="connsiteX55" fmla="*/ 297637 w 301523"/>
                <a:gd name="connsiteY55" fmla="*/ 129159 h 242773"/>
                <a:gd name="connsiteX56" fmla="*/ 298323 w 301523"/>
                <a:gd name="connsiteY56" fmla="*/ 126187 h 242773"/>
                <a:gd name="connsiteX57" fmla="*/ 299009 w 301523"/>
                <a:gd name="connsiteY57" fmla="*/ 123215 h 242773"/>
                <a:gd name="connsiteX58" fmla="*/ 299695 w 301523"/>
                <a:gd name="connsiteY58" fmla="*/ 120244 h 242773"/>
                <a:gd name="connsiteX59" fmla="*/ 300152 w 301523"/>
                <a:gd name="connsiteY59" fmla="*/ 117272 h 242773"/>
                <a:gd name="connsiteX60" fmla="*/ 300609 w 301523"/>
                <a:gd name="connsiteY60" fmla="*/ 114300 h 242773"/>
                <a:gd name="connsiteX61" fmla="*/ 300838 w 301523"/>
                <a:gd name="connsiteY61" fmla="*/ 111328 h 242773"/>
                <a:gd name="connsiteX62" fmla="*/ 301066 w 301523"/>
                <a:gd name="connsiteY62" fmla="*/ 108128 h 242773"/>
                <a:gd name="connsiteX63" fmla="*/ 301295 w 301523"/>
                <a:gd name="connsiteY63" fmla="*/ 105385 h 242773"/>
                <a:gd name="connsiteX64" fmla="*/ 301523 w 301523"/>
                <a:gd name="connsiteY64" fmla="*/ 102184 h 242773"/>
                <a:gd name="connsiteX65" fmla="*/ 301523 w 301523"/>
                <a:gd name="connsiteY65" fmla="*/ 99441 h 242773"/>
                <a:gd name="connsiteX66" fmla="*/ 301523 w 301523"/>
                <a:gd name="connsiteY66" fmla="*/ 96012 h 242773"/>
                <a:gd name="connsiteX67" fmla="*/ 301523 w 301523"/>
                <a:gd name="connsiteY67" fmla="*/ 93497 h 242773"/>
                <a:gd name="connsiteX68" fmla="*/ 301295 w 301523"/>
                <a:gd name="connsiteY68" fmla="*/ 90068 h 242773"/>
                <a:gd name="connsiteX69" fmla="*/ 301066 w 301523"/>
                <a:gd name="connsiteY69" fmla="*/ 87782 h 242773"/>
                <a:gd name="connsiteX70" fmla="*/ 300838 w 301523"/>
                <a:gd name="connsiteY70" fmla="*/ 84125 h 242773"/>
                <a:gd name="connsiteX71" fmla="*/ 300609 w 301523"/>
                <a:gd name="connsiteY71" fmla="*/ 82296 h 242773"/>
                <a:gd name="connsiteX72" fmla="*/ 300152 w 301523"/>
                <a:gd name="connsiteY72" fmla="*/ 78181 h 242773"/>
                <a:gd name="connsiteX73" fmla="*/ 299923 w 301523"/>
                <a:gd name="connsiteY73" fmla="*/ 76810 h 242773"/>
                <a:gd name="connsiteX74" fmla="*/ 299009 w 301523"/>
                <a:gd name="connsiteY74" fmla="*/ 72238 h 242773"/>
                <a:gd name="connsiteX75" fmla="*/ 299009 w 301523"/>
                <a:gd name="connsiteY75" fmla="*/ 72009 h 242773"/>
                <a:gd name="connsiteX76" fmla="*/ 283235 w 301523"/>
                <a:gd name="connsiteY76" fmla="*/ 28804 h 242773"/>
                <a:gd name="connsiteX77" fmla="*/ 283235 w 301523"/>
                <a:gd name="connsiteY77" fmla="*/ 28804 h 242773"/>
                <a:gd name="connsiteX78" fmla="*/ 280492 w 301523"/>
                <a:gd name="connsiteY78" fmla="*/ 23774 h 242773"/>
                <a:gd name="connsiteX79" fmla="*/ 280492 w 301523"/>
                <a:gd name="connsiteY79" fmla="*/ 23546 h 242773"/>
                <a:gd name="connsiteX80" fmla="*/ 277520 w 301523"/>
                <a:gd name="connsiteY80" fmla="*/ 18745 h 242773"/>
                <a:gd name="connsiteX81" fmla="*/ 277520 w 301523"/>
                <a:gd name="connsiteY81" fmla="*/ 18517 h 242773"/>
                <a:gd name="connsiteX82" fmla="*/ 274549 w 301523"/>
                <a:gd name="connsiteY82" fmla="*/ 13716 h 242773"/>
                <a:gd name="connsiteX83" fmla="*/ 274549 w 301523"/>
                <a:gd name="connsiteY83" fmla="*/ 13487 h 242773"/>
                <a:gd name="connsiteX84" fmla="*/ 271348 w 301523"/>
                <a:gd name="connsiteY84" fmla="*/ 8915 h 242773"/>
                <a:gd name="connsiteX85" fmla="*/ 271348 w 301523"/>
                <a:gd name="connsiteY85" fmla="*/ 8915 h 242773"/>
                <a:gd name="connsiteX86" fmla="*/ 267919 w 301523"/>
                <a:gd name="connsiteY86" fmla="*/ 4343 h 242773"/>
                <a:gd name="connsiteX87" fmla="*/ 267919 w 301523"/>
                <a:gd name="connsiteY87" fmla="*/ 4343 h 242773"/>
                <a:gd name="connsiteX88" fmla="*/ 264262 w 301523"/>
                <a:gd name="connsiteY88" fmla="*/ 0 h 242773"/>
                <a:gd name="connsiteX89" fmla="*/ 254660 w 301523"/>
                <a:gd name="connsiteY89" fmla="*/ 114071 h 242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01523" h="242773">
                  <a:moveTo>
                    <a:pt x="254660" y="114071"/>
                  </a:moveTo>
                  <a:cubicBezTo>
                    <a:pt x="227000" y="157505"/>
                    <a:pt x="178079" y="185623"/>
                    <a:pt x="125959" y="184480"/>
                  </a:cubicBezTo>
                  <a:cubicBezTo>
                    <a:pt x="78867" y="183337"/>
                    <a:pt x="33376" y="162306"/>
                    <a:pt x="0" y="129388"/>
                  </a:cubicBezTo>
                  <a:cubicBezTo>
                    <a:pt x="0" y="129388"/>
                    <a:pt x="0" y="129388"/>
                    <a:pt x="0" y="129388"/>
                  </a:cubicBezTo>
                  <a:cubicBezTo>
                    <a:pt x="457" y="130988"/>
                    <a:pt x="914" y="132817"/>
                    <a:pt x="1372" y="134417"/>
                  </a:cubicBezTo>
                  <a:cubicBezTo>
                    <a:pt x="1600" y="135103"/>
                    <a:pt x="1600" y="135560"/>
                    <a:pt x="1829" y="136246"/>
                  </a:cubicBezTo>
                  <a:cubicBezTo>
                    <a:pt x="2286" y="137617"/>
                    <a:pt x="2743" y="139217"/>
                    <a:pt x="3200" y="140589"/>
                  </a:cubicBezTo>
                  <a:cubicBezTo>
                    <a:pt x="3429" y="141275"/>
                    <a:pt x="3658" y="142189"/>
                    <a:pt x="3886" y="142875"/>
                  </a:cubicBezTo>
                  <a:cubicBezTo>
                    <a:pt x="4343" y="144247"/>
                    <a:pt x="4801" y="145618"/>
                    <a:pt x="5258" y="146990"/>
                  </a:cubicBezTo>
                  <a:cubicBezTo>
                    <a:pt x="5486" y="147904"/>
                    <a:pt x="5944" y="148819"/>
                    <a:pt x="6401" y="149733"/>
                  </a:cubicBezTo>
                  <a:cubicBezTo>
                    <a:pt x="6858" y="150876"/>
                    <a:pt x="7315" y="152248"/>
                    <a:pt x="8001" y="153391"/>
                  </a:cubicBezTo>
                  <a:cubicBezTo>
                    <a:pt x="8458" y="154305"/>
                    <a:pt x="8915" y="155448"/>
                    <a:pt x="9373" y="156362"/>
                  </a:cubicBezTo>
                  <a:cubicBezTo>
                    <a:pt x="9830" y="157505"/>
                    <a:pt x="10287" y="158648"/>
                    <a:pt x="10973" y="159791"/>
                  </a:cubicBezTo>
                  <a:cubicBezTo>
                    <a:pt x="11430" y="160934"/>
                    <a:pt x="12116" y="162077"/>
                    <a:pt x="12573" y="163220"/>
                  </a:cubicBezTo>
                  <a:cubicBezTo>
                    <a:pt x="13030" y="164135"/>
                    <a:pt x="13487" y="165049"/>
                    <a:pt x="14173" y="166192"/>
                  </a:cubicBezTo>
                  <a:cubicBezTo>
                    <a:pt x="14859" y="167564"/>
                    <a:pt x="15545" y="168707"/>
                    <a:pt x="16459" y="170078"/>
                  </a:cubicBezTo>
                  <a:cubicBezTo>
                    <a:pt x="16916" y="170764"/>
                    <a:pt x="17374" y="171679"/>
                    <a:pt x="17831" y="172364"/>
                  </a:cubicBezTo>
                  <a:cubicBezTo>
                    <a:pt x="18974" y="174422"/>
                    <a:pt x="20345" y="176479"/>
                    <a:pt x="21717" y="178308"/>
                  </a:cubicBezTo>
                  <a:cubicBezTo>
                    <a:pt x="25832" y="184252"/>
                    <a:pt x="30175" y="189738"/>
                    <a:pt x="34747" y="194767"/>
                  </a:cubicBezTo>
                  <a:cubicBezTo>
                    <a:pt x="47549" y="208483"/>
                    <a:pt x="62179" y="218313"/>
                    <a:pt x="78181" y="225400"/>
                  </a:cubicBezTo>
                  <a:cubicBezTo>
                    <a:pt x="82525" y="227457"/>
                    <a:pt x="87097" y="229057"/>
                    <a:pt x="91669" y="230657"/>
                  </a:cubicBezTo>
                  <a:cubicBezTo>
                    <a:pt x="97841" y="232715"/>
                    <a:pt x="104013" y="234544"/>
                    <a:pt x="110414" y="235915"/>
                  </a:cubicBezTo>
                  <a:cubicBezTo>
                    <a:pt x="115214" y="237058"/>
                    <a:pt x="120015" y="237973"/>
                    <a:pt x="125044" y="238887"/>
                  </a:cubicBezTo>
                  <a:cubicBezTo>
                    <a:pt x="136474" y="240716"/>
                    <a:pt x="148361" y="242087"/>
                    <a:pt x="160249" y="242773"/>
                  </a:cubicBezTo>
                  <a:cubicBezTo>
                    <a:pt x="161620" y="242773"/>
                    <a:pt x="162992" y="242773"/>
                    <a:pt x="164135" y="242773"/>
                  </a:cubicBezTo>
                  <a:cubicBezTo>
                    <a:pt x="166649" y="242773"/>
                    <a:pt x="169393" y="242545"/>
                    <a:pt x="171907" y="242316"/>
                  </a:cubicBezTo>
                  <a:cubicBezTo>
                    <a:pt x="173279" y="242316"/>
                    <a:pt x="174422" y="242087"/>
                    <a:pt x="175793" y="241859"/>
                  </a:cubicBezTo>
                  <a:cubicBezTo>
                    <a:pt x="179680" y="241402"/>
                    <a:pt x="183337" y="240716"/>
                    <a:pt x="186995" y="240030"/>
                  </a:cubicBezTo>
                  <a:cubicBezTo>
                    <a:pt x="189509" y="239573"/>
                    <a:pt x="191795" y="238887"/>
                    <a:pt x="194310" y="238201"/>
                  </a:cubicBezTo>
                  <a:cubicBezTo>
                    <a:pt x="195453" y="237744"/>
                    <a:pt x="196825" y="237515"/>
                    <a:pt x="197968" y="237058"/>
                  </a:cubicBezTo>
                  <a:cubicBezTo>
                    <a:pt x="200482" y="236144"/>
                    <a:pt x="202768" y="235229"/>
                    <a:pt x="205054" y="234315"/>
                  </a:cubicBezTo>
                  <a:cubicBezTo>
                    <a:pt x="207340" y="233401"/>
                    <a:pt x="209855" y="232258"/>
                    <a:pt x="212141" y="231115"/>
                  </a:cubicBezTo>
                  <a:cubicBezTo>
                    <a:pt x="213284" y="230429"/>
                    <a:pt x="214427" y="229972"/>
                    <a:pt x="215570" y="229286"/>
                  </a:cubicBezTo>
                  <a:cubicBezTo>
                    <a:pt x="216713" y="228600"/>
                    <a:pt x="217856" y="228143"/>
                    <a:pt x="218999" y="227457"/>
                  </a:cubicBezTo>
                  <a:cubicBezTo>
                    <a:pt x="227457" y="222656"/>
                    <a:pt x="235229" y="216941"/>
                    <a:pt x="242316" y="210541"/>
                  </a:cubicBezTo>
                  <a:cubicBezTo>
                    <a:pt x="244602" y="208483"/>
                    <a:pt x="246888" y="206197"/>
                    <a:pt x="249174" y="204140"/>
                  </a:cubicBezTo>
                  <a:cubicBezTo>
                    <a:pt x="251460" y="202082"/>
                    <a:pt x="253517" y="199568"/>
                    <a:pt x="255803" y="197282"/>
                  </a:cubicBezTo>
                  <a:cubicBezTo>
                    <a:pt x="257861" y="194996"/>
                    <a:pt x="260147" y="192710"/>
                    <a:pt x="262204" y="190195"/>
                  </a:cubicBezTo>
                  <a:cubicBezTo>
                    <a:pt x="265405" y="186538"/>
                    <a:pt x="268376" y="182880"/>
                    <a:pt x="271348" y="179222"/>
                  </a:cubicBezTo>
                  <a:cubicBezTo>
                    <a:pt x="272263" y="178079"/>
                    <a:pt x="273406" y="176708"/>
                    <a:pt x="274320" y="175565"/>
                  </a:cubicBezTo>
                  <a:cubicBezTo>
                    <a:pt x="274320" y="175565"/>
                    <a:pt x="274320" y="175565"/>
                    <a:pt x="274320" y="175565"/>
                  </a:cubicBezTo>
                  <a:cubicBezTo>
                    <a:pt x="275692" y="173736"/>
                    <a:pt x="277063" y="171907"/>
                    <a:pt x="278435" y="170078"/>
                  </a:cubicBezTo>
                  <a:cubicBezTo>
                    <a:pt x="278892" y="169393"/>
                    <a:pt x="279349" y="168707"/>
                    <a:pt x="279806" y="168250"/>
                  </a:cubicBezTo>
                  <a:cubicBezTo>
                    <a:pt x="280721" y="167107"/>
                    <a:pt x="281635" y="165735"/>
                    <a:pt x="282321" y="164363"/>
                  </a:cubicBezTo>
                  <a:cubicBezTo>
                    <a:pt x="282778" y="163678"/>
                    <a:pt x="283235" y="162763"/>
                    <a:pt x="283693" y="162077"/>
                  </a:cubicBezTo>
                  <a:cubicBezTo>
                    <a:pt x="284378" y="160934"/>
                    <a:pt x="285064" y="159791"/>
                    <a:pt x="285750" y="158648"/>
                  </a:cubicBezTo>
                  <a:cubicBezTo>
                    <a:pt x="286207" y="157734"/>
                    <a:pt x="286664" y="157048"/>
                    <a:pt x="287122" y="156134"/>
                  </a:cubicBezTo>
                  <a:cubicBezTo>
                    <a:pt x="287807" y="154991"/>
                    <a:pt x="288265" y="153848"/>
                    <a:pt x="288950" y="152933"/>
                  </a:cubicBezTo>
                  <a:cubicBezTo>
                    <a:pt x="289408" y="152019"/>
                    <a:pt x="289865" y="151105"/>
                    <a:pt x="290093" y="150190"/>
                  </a:cubicBezTo>
                  <a:cubicBezTo>
                    <a:pt x="290551" y="149047"/>
                    <a:pt x="291008" y="148133"/>
                    <a:pt x="291465" y="146990"/>
                  </a:cubicBezTo>
                  <a:cubicBezTo>
                    <a:pt x="291922" y="146075"/>
                    <a:pt x="292151" y="145161"/>
                    <a:pt x="292608" y="144247"/>
                  </a:cubicBezTo>
                  <a:cubicBezTo>
                    <a:pt x="293065" y="143104"/>
                    <a:pt x="293522" y="142189"/>
                    <a:pt x="293751" y="141046"/>
                  </a:cubicBezTo>
                  <a:cubicBezTo>
                    <a:pt x="294208" y="140132"/>
                    <a:pt x="294437" y="139217"/>
                    <a:pt x="294665" y="138303"/>
                  </a:cubicBezTo>
                  <a:cubicBezTo>
                    <a:pt x="295123" y="137160"/>
                    <a:pt x="295351" y="136246"/>
                    <a:pt x="295808" y="135103"/>
                  </a:cubicBezTo>
                  <a:cubicBezTo>
                    <a:pt x="296037" y="134188"/>
                    <a:pt x="296494" y="133274"/>
                    <a:pt x="296723" y="132131"/>
                  </a:cubicBezTo>
                  <a:cubicBezTo>
                    <a:pt x="296951" y="131216"/>
                    <a:pt x="297409" y="130073"/>
                    <a:pt x="297637" y="129159"/>
                  </a:cubicBezTo>
                  <a:cubicBezTo>
                    <a:pt x="297866" y="128245"/>
                    <a:pt x="298094" y="127102"/>
                    <a:pt x="298323" y="126187"/>
                  </a:cubicBezTo>
                  <a:cubicBezTo>
                    <a:pt x="298552" y="125273"/>
                    <a:pt x="298780" y="124130"/>
                    <a:pt x="299009" y="123215"/>
                  </a:cubicBezTo>
                  <a:cubicBezTo>
                    <a:pt x="299237" y="122301"/>
                    <a:pt x="299466" y="121158"/>
                    <a:pt x="299695" y="120244"/>
                  </a:cubicBezTo>
                  <a:cubicBezTo>
                    <a:pt x="299923" y="119329"/>
                    <a:pt x="299923" y="118186"/>
                    <a:pt x="300152" y="117272"/>
                  </a:cubicBezTo>
                  <a:cubicBezTo>
                    <a:pt x="300380" y="116357"/>
                    <a:pt x="300380" y="115214"/>
                    <a:pt x="300609" y="114300"/>
                  </a:cubicBezTo>
                  <a:cubicBezTo>
                    <a:pt x="300838" y="113386"/>
                    <a:pt x="300838" y="112471"/>
                    <a:pt x="300838" y="111328"/>
                  </a:cubicBezTo>
                  <a:cubicBezTo>
                    <a:pt x="300838" y="110185"/>
                    <a:pt x="301066" y="109271"/>
                    <a:pt x="301066" y="108128"/>
                  </a:cubicBezTo>
                  <a:cubicBezTo>
                    <a:pt x="301066" y="107213"/>
                    <a:pt x="301295" y="106299"/>
                    <a:pt x="301295" y="105385"/>
                  </a:cubicBezTo>
                  <a:cubicBezTo>
                    <a:pt x="301295" y="104242"/>
                    <a:pt x="301295" y="103327"/>
                    <a:pt x="301523" y="102184"/>
                  </a:cubicBezTo>
                  <a:cubicBezTo>
                    <a:pt x="301523" y="101270"/>
                    <a:pt x="301523" y="100355"/>
                    <a:pt x="301523" y="99441"/>
                  </a:cubicBezTo>
                  <a:cubicBezTo>
                    <a:pt x="301523" y="98298"/>
                    <a:pt x="301523" y="97155"/>
                    <a:pt x="301523" y="96012"/>
                  </a:cubicBezTo>
                  <a:cubicBezTo>
                    <a:pt x="301523" y="95098"/>
                    <a:pt x="301523" y="94412"/>
                    <a:pt x="301523" y="93497"/>
                  </a:cubicBezTo>
                  <a:cubicBezTo>
                    <a:pt x="301523" y="92354"/>
                    <a:pt x="301523" y="91211"/>
                    <a:pt x="301295" y="90068"/>
                  </a:cubicBezTo>
                  <a:cubicBezTo>
                    <a:pt x="301295" y="89383"/>
                    <a:pt x="301066" y="88468"/>
                    <a:pt x="301066" y="87782"/>
                  </a:cubicBezTo>
                  <a:cubicBezTo>
                    <a:pt x="301066" y="86639"/>
                    <a:pt x="300838" y="85268"/>
                    <a:pt x="300838" y="84125"/>
                  </a:cubicBezTo>
                  <a:cubicBezTo>
                    <a:pt x="300838" y="83439"/>
                    <a:pt x="300609" y="82753"/>
                    <a:pt x="300609" y="82296"/>
                  </a:cubicBezTo>
                  <a:cubicBezTo>
                    <a:pt x="300380" y="80924"/>
                    <a:pt x="300380" y="79553"/>
                    <a:pt x="300152" y="78181"/>
                  </a:cubicBezTo>
                  <a:cubicBezTo>
                    <a:pt x="300152" y="77724"/>
                    <a:pt x="299923" y="77267"/>
                    <a:pt x="299923" y="76810"/>
                  </a:cubicBezTo>
                  <a:cubicBezTo>
                    <a:pt x="299695" y="75209"/>
                    <a:pt x="299466" y="73838"/>
                    <a:pt x="299009" y="72238"/>
                  </a:cubicBezTo>
                  <a:cubicBezTo>
                    <a:pt x="299009" y="72238"/>
                    <a:pt x="299009" y="72009"/>
                    <a:pt x="299009" y="72009"/>
                  </a:cubicBezTo>
                  <a:cubicBezTo>
                    <a:pt x="296037" y="56921"/>
                    <a:pt x="290551" y="42291"/>
                    <a:pt x="283235" y="28804"/>
                  </a:cubicBezTo>
                  <a:cubicBezTo>
                    <a:pt x="283235" y="28804"/>
                    <a:pt x="283235" y="28804"/>
                    <a:pt x="283235" y="28804"/>
                  </a:cubicBezTo>
                  <a:cubicBezTo>
                    <a:pt x="282321" y="27203"/>
                    <a:pt x="281407" y="25375"/>
                    <a:pt x="280492" y="23774"/>
                  </a:cubicBezTo>
                  <a:cubicBezTo>
                    <a:pt x="280492" y="23774"/>
                    <a:pt x="280492" y="23774"/>
                    <a:pt x="280492" y="23546"/>
                  </a:cubicBezTo>
                  <a:cubicBezTo>
                    <a:pt x="279578" y="21946"/>
                    <a:pt x="278663" y="20345"/>
                    <a:pt x="277520" y="18745"/>
                  </a:cubicBezTo>
                  <a:cubicBezTo>
                    <a:pt x="277520" y="18745"/>
                    <a:pt x="277520" y="18745"/>
                    <a:pt x="277520" y="18517"/>
                  </a:cubicBezTo>
                  <a:cubicBezTo>
                    <a:pt x="276606" y="16916"/>
                    <a:pt x="275463" y="15316"/>
                    <a:pt x="274549" y="13716"/>
                  </a:cubicBezTo>
                  <a:cubicBezTo>
                    <a:pt x="274549" y="13716"/>
                    <a:pt x="274549" y="13716"/>
                    <a:pt x="274549" y="13487"/>
                  </a:cubicBezTo>
                  <a:cubicBezTo>
                    <a:pt x="273406" y="11887"/>
                    <a:pt x="272491" y="10516"/>
                    <a:pt x="271348" y="8915"/>
                  </a:cubicBezTo>
                  <a:cubicBezTo>
                    <a:pt x="271348" y="8915"/>
                    <a:pt x="271348" y="8915"/>
                    <a:pt x="271348" y="8915"/>
                  </a:cubicBezTo>
                  <a:cubicBezTo>
                    <a:pt x="270205" y="7315"/>
                    <a:pt x="269062" y="5944"/>
                    <a:pt x="267919" y="4343"/>
                  </a:cubicBezTo>
                  <a:cubicBezTo>
                    <a:pt x="267919" y="4343"/>
                    <a:pt x="267919" y="4343"/>
                    <a:pt x="267919" y="4343"/>
                  </a:cubicBezTo>
                  <a:cubicBezTo>
                    <a:pt x="266776" y="2743"/>
                    <a:pt x="265633" y="1372"/>
                    <a:pt x="264262" y="0"/>
                  </a:cubicBezTo>
                  <a:cubicBezTo>
                    <a:pt x="279349" y="35890"/>
                    <a:pt x="276377" y="80010"/>
                    <a:pt x="254660" y="114071"/>
                  </a:cubicBezTo>
                  <a:close/>
                </a:path>
              </a:pathLst>
            </a:custGeom>
            <a:solidFill>
              <a:srgbClr val="FFFFFF"/>
            </a:solidFill>
            <a:ln w="2286" cap="flat">
              <a:noFill/>
              <a:prstDash val="solid"/>
              <a:miter/>
            </a:ln>
          </p:spPr>
          <p:txBody>
            <a:bodyPr rtlCol="0" anchor="ctr"/>
            <a:lstStyle/>
            <a:p>
              <a:endParaRPr lang="en-US"/>
            </a:p>
          </p:txBody>
        </p:sp>
        <p:sp>
          <p:nvSpPr>
            <p:cNvPr id="134" name="Freeform 438">
              <a:extLst>
                <a:ext uri="{FF2B5EF4-FFF2-40B4-BE49-F238E27FC236}">
                  <a16:creationId xmlns:a16="http://schemas.microsoft.com/office/drawing/2014/main" id="{EA0A8FD3-FFD3-A051-1BDF-B6AFBF120644}"/>
                </a:ext>
              </a:extLst>
            </p:cNvPr>
            <p:cNvSpPr/>
            <p:nvPr/>
          </p:nvSpPr>
          <p:spPr>
            <a:xfrm>
              <a:off x="4509336" y="3539130"/>
              <a:ext cx="397279" cy="853057"/>
            </a:xfrm>
            <a:custGeom>
              <a:avLst/>
              <a:gdLst>
                <a:gd name="connsiteX0" fmla="*/ 286387 w 397279"/>
                <a:gd name="connsiteY0" fmla="*/ 247172 h 853057"/>
                <a:gd name="connsiteX1" fmla="*/ 393600 w 397279"/>
                <a:gd name="connsiteY1" fmla="*/ 167847 h 853057"/>
                <a:gd name="connsiteX2" fmla="*/ 372569 w 397279"/>
                <a:gd name="connsiteY2" fmla="*/ 114355 h 853057"/>
                <a:gd name="connsiteX3" fmla="*/ 301246 w 397279"/>
                <a:gd name="connsiteY3" fmla="*/ 32059 h 853057"/>
                <a:gd name="connsiteX4" fmla="*/ 273814 w 397279"/>
                <a:gd name="connsiteY4" fmla="*/ 5541 h 853057"/>
                <a:gd name="connsiteX5" fmla="*/ 235866 w 397279"/>
                <a:gd name="connsiteY5" fmla="*/ 7599 h 853057"/>
                <a:gd name="connsiteX6" fmla="*/ 242724 w 397279"/>
                <a:gd name="connsiteY6" fmla="*/ 38231 h 853057"/>
                <a:gd name="connsiteX7" fmla="*/ 311990 w 397279"/>
                <a:gd name="connsiteY7" fmla="*/ 126014 h 853057"/>
                <a:gd name="connsiteX8" fmla="*/ 318162 w 397279"/>
                <a:gd name="connsiteY8" fmla="*/ 144073 h 853057"/>
                <a:gd name="connsiteX9" fmla="*/ 300331 w 397279"/>
                <a:gd name="connsiteY9" fmla="*/ 144987 h 853057"/>
                <a:gd name="connsiteX10" fmla="*/ 216892 w 397279"/>
                <a:gd name="connsiteY10" fmla="*/ 128071 h 853057"/>
                <a:gd name="connsiteX11" fmla="*/ 100764 w 397279"/>
                <a:gd name="connsiteY11" fmla="*/ 155046 h 853057"/>
                <a:gd name="connsiteX12" fmla="*/ 36756 w 397279"/>
                <a:gd name="connsiteY12" fmla="*/ 229569 h 853057"/>
                <a:gd name="connsiteX13" fmla="*/ 408 w 397279"/>
                <a:gd name="connsiteY13" fmla="*/ 445825 h 853057"/>
                <a:gd name="connsiteX14" fmla="*/ 12067 w 397279"/>
                <a:gd name="connsiteY14" fmla="*/ 500232 h 853057"/>
                <a:gd name="connsiteX15" fmla="*/ 34698 w 397279"/>
                <a:gd name="connsiteY15" fmla="*/ 516234 h 853057"/>
                <a:gd name="connsiteX16" fmla="*/ 54358 w 397279"/>
                <a:gd name="connsiteY16" fmla="*/ 496574 h 853057"/>
                <a:gd name="connsiteX17" fmla="*/ 56187 w 397279"/>
                <a:gd name="connsiteY17" fmla="*/ 478972 h 853057"/>
                <a:gd name="connsiteX18" fmla="*/ 56187 w 397279"/>
                <a:gd name="connsiteY18" fmla="*/ 428909 h 853057"/>
                <a:gd name="connsiteX19" fmla="*/ 67388 w 397279"/>
                <a:gd name="connsiteY19" fmla="*/ 306151 h 853057"/>
                <a:gd name="connsiteX20" fmla="*/ 81333 w 397279"/>
                <a:gd name="connsiteY20" fmla="*/ 274147 h 853057"/>
                <a:gd name="connsiteX21" fmla="*/ 99392 w 397279"/>
                <a:gd name="connsiteY21" fmla="*/ 269117 h 853057"/>
                <a:gd name="connsiteX22" fmla="*/ 100306 w 397279"/>
                <a:gd name="connsiteY22" fmla="*/ 287177 h 853057"/>
                <a:gd name="connsiteX23" fmla="*/ 80418 w 397279"/>
                <a:gd name="connsiteY23" fmla="*/ 357357 h 853057"/>
                <a:gd name="connsiteX24" fmla="*/ 77218 w 397279"/>
                <a:gd name="connsiteY24" fmla="*/ 457484 h 853057"/>
                <a:gd name="connsiteX25" fmla="*/ 68760 w 397279"/>
                <a:gd name="connsiteY25" fmla="*/ 524235 h 853057"/>
                <a:gd name="connsiteX26" fmla="*/ 55044 w 397279"/>
                <a:gd name="connsiteY26" fmla="*/ 635106 h 853057"/>
                <a:gd name="connsiteX27" fmla="*/ 38127 w 397279"/>
                <a:gd name="connsiteY27" fmla="*/ 819586 h 853057"/>
                <a:gd name="connsiteX28" fmla="*/ 74246 w 397279"/>
                <a:gd name="connsiteY28" fmla="*/ 852505 h 853057"/>
                <a:gd name="connsiteX29" fmla="*/ 108307 w 397279"/>
                <a:gd name="connsiteY29" fmla="*/ 827130 h 853057"/>
                <a:gd name="connsiteX30" fmla="*/ 160428 w 397279"/>
                <a:gd name="connsiteY30" fmla="*/ 540694 h 853057"/>
                <a:gd name="connsiteX31" fmla="*/ 167515 w 397279"/>
                <a:gd name="connsiteY31" fmla="*/ 521492 h 853057"/>
                <a:gd name="connsiteX32" fmla="*/ 201348 w 397279"/>
                <a:gd name="connsiteY32" fmla="*/ 519892 h 853057"/>
                <a:gd name="connsiteX33" fmla="*/ 212549 w 397279"/>
                <a:gd name="connsiteY33" fmla="*/ 552810 h 853057"/>
                <a:gd name="connsiteX34" fmla="*/ 230380 w 397279"/>
                <a:gd name="connsiteY34" fmla="*/ 816843 h 853057"/>
                <a:gd name="connsiteX35" fmla="*/ 281815 w 397279"/>
                <a:gd name="connsiteY35" fmla="*/ 852047 h 853057"/>
                <a:gd name="connsiteX36" fmla="*/ 298274 w 397279"/>
                <a:gd name="connsiteY36" fmla="*/ 834902 h 853057"/>
                <a:gd name="connsiteX37" fmla="*/ 298731 w 397279"/>
                <a:gd name="connsiteY37" fmla="*/ 796726 h 853057"/>
                <a:gd name="connsiteX38" fmla="*/ 281815 w 397279"/>
                <a:gd name="connsiteY38" fmla="*/ 505718 h 853057"/>
                <a:gd name="connsiteX39" fmla="*/ 275185 w 397279"/>
                <a:gd name="connsiteY39" fmla="*/ 270260 h 853057"/>
                <a:gd name="connsiteX40" fmla="*/ 286387 w 397279"/>
                <a:gd name="connsiteY40" fmla="*/ 247172 h 8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97279" h="853057">
                  <a:moveTo>
                    <a:pt x="286387" y="247172"/>
                  </a:moveTo>
                  <a:cubicBezTo>
                    <a:pt x="303989" y="247629"/>
                    <a:pt x="376684" y="192308"/>
                    <a:pt x="393600" y="167847"/>
                  </a:cubicBezTo>
                  <a:cubicBezTo>
                    <a:pt x="405945" y="150017"/>
                    <a:pt x="384228" y="130128"/>
                    <a:pt x="372569" y="114355"/>
                  </a:cubicBezTo>
                  <a:cubicBezTo>
                    <a:pt x="350852" y="85094"/>
                    <a:pt x="325706" y="58805"/>
                    <a:pt x="301246" y="32059"/>
                  </a:cubicBezTo>
                  <a:cubicBezTo>
                    <a:pt x="292788" y="22686"/>
                    <a:pt x="283644" y="13314"/>
                    <a:pt x="273814" y="5541"/>
                  </a:cubicBezTo>
                  <a:cubicBezTo>
                    <a:pt x="263527" y="-2688"/>
                    <a:pt x="243639" y="-1545"/>
                    <a:pt x="235866" y="7599"/>
                  </a:cubicBezTo>
                  <a:cubicBezTo>
                    <a:pt x="225579" y="19715"/>
                    <a:pt x="235180" y="28859"/>
                    <a:pt x="242724" y="38231"/>
                  </a:cubicBezTo>
                  <a:cubicBezTo>
                    <a:pt x="265813" y="67492"/>
                    <a:pt x="288901" y="96753"/>
                    <a:pt x="311990" y="126014"/>
                  </a:cubicBezTo>
                  <a:cubicBezTo>
                    <a:pt x="316333" y="131500"/>
                    <a:pt x="322277" y="136758"/>
                    <a:pt x="318162" y="144073"/>
                  </a:cubicBezTo>
                  <a:cubicBezTo>
                    <a:pt x="313362" y="152760"/>
                    <a:pt x="306504" y="146588"/>
                    <a:pt x="300331" y="144987"/>
                  </a:cubicBezTo>
                  <a:cubicBezTo>
                    <a:pt x="272899" y="137444"/>
                    <a:pt x="245467" y="130814"/>
                    <a:pt x="216892" y="128071"/>
                  </a:cubicBezTo>
                  <a:cubicBezTo>
                    <a:pt x="195633" y="126014"/>
                    <a:pt x="116537" y="143387"/>
                    <a:pt x="100764" y="155046"/>
                  </a:cubicBezTo>
                  <a:cubicBezTo>
                    <a:pt x="75389" y="173562"/>
                    <a:pt x="48871" y="200080"/>
                    <a:pt x="36756" y="229569"/>
                  </a:cubicBezTo>
                  <a:cubicBezTo>
                    <a:pt x="8638" y="298607"/>
                    <a:pt x="-2335" y="371302"/>
                    <a:pt x="408" y="445825"/>
                  </a:cubicBezTo>
                  <a:cubicBezTo>
                    <a:pt x="1094" y="464113"/>
                    <a:pt x="4294" y="483087"/>
                    <a:pt x="12067" y="500232"/>
                  </a:cubicBezTo>
                  <a:cubicBezTo>
                    <a:pt x="16410" y="509833"/>
                    <a:pt x="23954" y="517148"/>
                    <a:pt x="34698" y="516234"/>
                  </a:cubicBezTo>
                  <a:cubicBezTo>
                    <a:pt x="45671" y="515548"/>
                    <a:pt x="50929" y="505947"/>
                    <a:pt x="54358" y="496574"/>
                  </a:cubicBezTo>
                  <a:cubicBezTo>
                    <a:pt x="56187" y="491317"/>
                    <a:pt x="56187" y="484916"/>
                    <a:pt x="56187" y="478972"/>
                  </a:cubicBezTo>
                  <a:cubicBezTo>
                    <a:pt x="56415" y="462284"/>
                    <a:pt x="56644" y="445597"/>
                    <a:pt x="56187" y="428909"/>
                  </a:cubicBezTo>
                  <a:cubicBezTo>
                    <a:pt x="55272" y="387532"/>
                    <a:pt x="57558" y="346384"/>
                    <a:pt x="67388" y="306151"/>
                  </a:cubicBezTo>
                  <a:cubicBezTo>
                    <a:pt x="70131" y="294721"/>
                    <a:pt x="72646" y="283062"/>
                    <a:pt x="81333" y="274147"/>
                  </a:cubicBezTo>
                  <a:cubicBezTo>
                    <a:pt x="86362" y="269117"/>
                    <a:pt x="92077" y="264317"/>
                    <a:pt x="99392" y="269117"/>
                  </a:cubicBezTo>
                  <a:cubicBezTo>
                    <a:pt x="106707" y="274147"/>
                    <a:pt x="104421" y="281233"/>
                    <a:pt x="100306" y="287177"/>
                  </a:cubicBezTo>
                  <a:cubicBezTo>
                    <a:pt x="86133" y="308437"/>
                    <a:pt x="83619" y="332897"/>
                    <a:pt x="80418" y="357357"/>
                  </a:cubicBezTo>
                  <a:cubicBezTo>
                    <a:pt x="76075" y="390733"/>
                    <a:pt x="76761" y="424108"/>
                    <a:pt x="77218" y="457484"/>
                  </a:cubicBezTo>
                  <a:cubicBezTo>
                    <a:pt x="77446" y="480115"/>
                    <a:pt x="77446" y="502747"/>
                    <a:pt x="68760" y="524235"/>
                  </a:cubicBezTo>
                  <a:cubicBezTo>
                    <a:pt x="65331" y="532693"/>
                    <a:pt x="59844" y="606988"/>
                    <a:pt x="55044" y="635106"/>
                  </a:cubicBezTo>
                  <a:cubicBezTo>
                    <a:pt x="44757" y="696142"/>
                    <a:pt x="40413" y="757864"/>
                    <a:pt x="38127" y="819586"/>
                  </a:cubicBezTo>
                  <a:cubicBezTo>
                    <a:pt x="37213" y="840846"/>
                    <a:pt x="48414" y="849990"/>
                    <a:pt x="74246" y="852505"/>
                  </a:cubicBezTo>
                  <a:cubicBezTo>
                    <a:pt x="98020" y="854791"/>
                    <a:pt x="103964" y="850676"/>
                    <a:pt x="108307" y="827130"/>
                  </a:cubicBezTo>
                  <a:cubicBezTo>
                    <a:pt x="115165" y="789411"/>
                    <a:pt x="141454" y="596930"/>
                    <a:pt x="160428" y="540694"/>
                  </a:cubicBezTo>
                  <a:cubicBezTo>
                    <a:pt x="162714" y="534293"/>
                    <a:pt x="163400" y="527207"/>
                    <a:pt x="167515" y="521492"/>
                  </a:cubicBezTo>
                  <a:cubicBezTo>
                    <a:pt x="177573" y="507319"/>
                    <a:pt x="190832" y="506633"/>
                    <a:pt x="201348" y="519892"/>
                  </a:cubicBezTo>
                  <a:cubicBezTo>
                    <a:pt x="208891" y="529493"/>
                    <a:pt x="211177" y="540923"/>
                    <a:pt x="212549" y="552810"/>
                  </a:cubicBezTo>
                  <a:cubicBezTo>
                    <a:pt x="216435" y="586186"/>
                    <a:pt x="222607" y="762436"/>
                    <a:pt x="230380" y="816843"/>
                  </a:cubicBezTo>
                  <a:cubicBezTo>
                    <a:pt x="234952" y="848847"/>
                    <a:pt x="242496" y="855705"/>
                    <a:pt x="281815" y="852047"/>
                  </a:cubicBezTo>
                  <a:cubicBezTo>
                    <a:pt x="292102" y="851133"/>
                    <a:pt x="298045" y="845418"/>
                    <a:pt x="298274" y="834902"/>
                  </a:cubicBezTo>
                  <a:cubicBezTo>
                    <a:pt x="298731" y="822101"/>
                    <a:pt x="299417" y="809299"/>
                    <a:pt x="298731" y="796726"/>
                  </a:cubicBezTo>
                  <a:cubicBezTo>
                    <a:pt x="293473" y="699800"/>
                    <a:pt x="289359" y="602645"/>
                    <a:pt x="281815" y="505718"/>
                  </a:cubicBezTo>
                  <a:cubicBezTo>
                    <a:pt x="275871" y="427309"/>
                    <a:pt x="283872" y="348442"/>
                    <a:pt x="275185" y="270260"/>
                  </a:cubicBezTo>
                  <a:cubicBezTo>
                    <a:pt x="274042" y="261573"/>
                    <a:pt x="278386" y="246943"/>
                    <a:pt x="286387" y="247172"/>
                  </a:cubicBezTo>
                  <a:close/>
                </a:path>
              </a:pathLst>
            </a:custGeom>
            <a:solidFill>
              <a:srgbClr val="FFFFFF"/>
            </a:solidFill>
            <a:ln w="2286" cap="flat">
              <a:noFill/>
              <a:prstDash val="solid"/>
              <a:miter/>
            </a:ln>
          </p:spPr>
          <p:txBody>
            <a:bodyPr rtlCol="0" anchor="ctr"/>
            <a:lstStyle/>
            <a:p>
              <a:endParaRPr lang="en-US"/>
            </a:p>
          </p:txBody>
        </p:sp>
        <p:sp>
          <p:nvSpPr>
            <p:cNvPr id="135" name="Freeform 439">
              <a:extLst>
                <a:ext uri="{FF2B5EF4-FFF2-40B4-BE49-F238E27FC236}">
                  <a16:creationId xmlns:a16="http://schemas.microsoft.com/office/drawing/2014/main" id="{54D1963D-C9FE-94D9-734A-90E612294C68}"/>
                </a:ext>
              </a:extLst>
            </p:cNvPr>
            <p:cNvSpPr/>
            <p:nvPr/>
          </p:nvSpPr>
          <p:spPr>
            <a:xfrm>
              <a:off x="4488993" y="3401748"/>
              <a:ext cx="441968" cy="1010926"/>
            </a:xfrm>
            <a:custGeom>
              <a:avLst/>
              <a:gdLst>
                <a:gd name="connsiteX0" fmla="*/ 332790 w 441968"/>
                <a:gd name="connsiteY0" fmla="*/ 399641 h 1010926"/>
                <a:gd name="connsiteX1" fmla="*/ 439775 w 441968"/>
                <a:gd name="connsiteY1" fmla="*/ 305457 h 1010926"/>
                <a:gd name="connsiteX2" fmla="*/ 418515 w 441968"/>
                <a:gd name="connsiteY2" fmla="*/ 255165 h 1010926"/>
                <a:gd name="connsiteX3" fmla="*/ 327533 w 441968"/>
                <a:gd name="connsiteY3" fmla="*/ 146809 h 1010926"/>
                <a:gd name="connsiteX4" fmla="*/ 298272 w 441968"/>
                <a:gd name="connsiteY4" fmla="*/ 122806 h 1010926"/>
                <a:gd name="connsiteX5" fmla="*/ 272440 w 441968"/>
                <a:gd name="connsiteY5" fmla="*/ 88745 h 1010926"/>
                <a:gd name="connsiteX6" fmla="*/ 207746 w 441968"/>
                <a:gd name="connsiteY6" fmla="*/ 9649 h 1010926"/>
                <a:gd name="connsiteX7" fmla="*/ 71729 w 441968"/>
                <a:gd name="connsiteY7" fmla="*/ 22908 h 1010926"/>
                <a:gd name="connsiteX8" fmla="*/ 8864 w 441968"/>
                <a:gd name="connsiteY8" fmla="*/ 141780 h 1010926"/>
                <a:gd name="connsiteX9" fmla="*/ 95732 w 441968"/>
                <a:gd name="connsiteY9" fmla="*/ 268196 h 1010926"/>
                <a:gd name="connsiteX10" fmla="*/ 118135 w 441968"/>
                <a:gd name="connsiteY10" fmla="*/ 273911 h 1010926"/>
                <a:gd name="connsiteX11" fmla="*/ 92989 w 441968"/>
                <a:gd name="connsiteY11" fmla="*/ 290141 h 1010926"/>
                <a:gd name="connsiteX12" fmla="*/ 22352 w 441968"/>
                <a:gd name="connsiteY12" fmla="*/ 396669 h 1010926"/>
                <a:gd name="connsiteX13" fmla="*/ 863 w 441968"/>
                <a:gd name="connsiteY13" fmla="*/ 589150 h 1010926"/>
                <a:gd name="connsiteX14" fmla="*/ 10922 w 441968"/>
                <a:gd name="connsiteY14" fmla="*/ 635099 h 1010926"/>
                <a:gd name="connsiteX15" fmla="*/ 50012 w 441968"/>
                <a:gd name="connsiteY15" fmla="*/ 673503 h 1010926"/>
                <a:gd name="connsiteX16" fmla="*/ 63728 w 441968"/>
                <a:gd name="connsiteY16" fmla="*/ 691334 h 1010926"/>
                <a:gd name="connsiteX17" fmla="*/ 55727 w 441968"/>
                <a:gd name="connsiteY17" fmla="*/ 767458 h 1010926"/>
                <a:gd name="connsiteX18" fmla="*/ 34467 w 441968"/>
                <a:gd name="connsiteY18" fmla="*/ 951710 h 1010926"/>
                <a:gd name="connsiteX19" fmla="*/ 84302 w 441968"/>
                <a:gd name="connsiteY19" fmla="*/ 1009545 h 1010926"/>
                <a:gd name="connsiteX20" fmla="*/ 149453 w 441968"/>
                <a:gd name="connsiteY20" fmla="*/ 963140 h 1010926"/>
                <a:gd name="connsiteX21" fmla="*/ 179857 w 441968"/>
                <a:gd name="connsiteY21" fmla="*/ 754199 h 1010926"/>
                <a:gd name="connsiteX22" fmla="*/ 205917 w 441968"/>
                <a:gd name="connsiteY22" fmla="*/ 678990 h 1010926"/>
                <a:gd name="connsiteX23" fmla="*/ 230835 w 441968"/>
                <a:gd name="connsiteY23" fmla="*/ 969083 h 1010926"/>
                <a:gd name="connsiteX24" fmla="*/ 275869 w 441968"/>
                <a:gd name="connsiteY24" fmla="*/ 1010003 h 1010926"/>
                <a:gd name="connsiteX25" fmla="*/ 325704 w 441968"/>
                <a:gd name="connsiteY25" fmla="*/ 1005659 h 1010926"/>
                <a:gd name="connsiteX26" fmla="*/ 342620 w 441968"/>
                <a:gd name="connsiteY26" fmla="*/ 986228 h 1010926"/>
                <a:gd name="connsiteX27" fmla="*/ 339191 w 441968"/>
                <a:gd name="connsiteY27" fmla="*/ 906904 h 1010926"/>
                <a:gd name="connsiteX28" fmla="*/ 330276 w 441968"/>
                <a:gd name="connsiteY28" fmla="*/ 742083 h 1010926"/>
                <a:gd name="connsiteX29" fmla="*/ 319303 w 441968"/>
                <a:gd name="connsiteY29" fmla="*/ 435988 h 1010926"/>
                <a:gd name="connsiteX30" fmla="*/ 332790 w 441968"/>
                <a:gd name="connsiteY30" fmla="*/ 399641 h 1010926"/>
                <a:gd name="connsiteX31" fmla="*/ 43154 w 441968"/>
                <a:gd name="connsiteY31" fmla="*/ 195272 h 1010926"/>
                <a:gd name="connsiteX32" fmla="*/ 29895 w 441968"/>
                <a:gd name="connsiteY32" fmla="*/ 144752 h 1010926"/>
                <a:gd name="connsiteX33" fmla="*/ 138023 w 441968"/>
                <a:gd name="connsiteY33" fmla="*/ 21993 h 1010926"/>
                <a:gd name="connsiteX34" fmla="*/ 257124 w 441968"/>
                <a:gd name="connsiteY34" fmla="*/ 97431 h 1010926"/>
                <a:gd name="connsiteX35" fmla="*/ 246608 w 441968"/>
                <a:gd name="connsiteY35" fmla="*/ 125092 h 1010926"/>
                <a:gd name="connsiteX36" fmla="*/ 238150 w 441968"/>
                <a:gd name="connsiteY36" fmla="*/ 174927 h 1010926"/>
                <a:gd name="connsiteX37" fmla="*/ 239064 w 441968"/>
                <a:gd name="connsiteY37" fmla="*/ 203273 h 1010926"/>
                <a:gd name="connsiteX38" fmla="*/ 142824 w 441968"/>
                <a:gd name="connsiteY38" fmla="*/ 257680 h 1010926"/>
                <a:gd name="connsiteX39" fmla="*/ 43154 w 441968"/>
                <a:gd name="connsiteY39" fmla="*/ 195272 h 1010926"/>
                <a:gd name="connsiteX40" fmla="*/ 258953 w 441968"/>
                <a:gd name="connsiteY40" fmla="*/ 206245 h 1010926"/>
                <a:gd name="connsiteX41" fmla="*/ 314502 w 441968"/>
                <a:gd name="connsiteY41" fmla="*/ 263395 h 1010926"/>
                <a:gd name="connsiteX42" fmla="*/ 239522 w 441968"/>
                <a:gd name="connsiteY42" fmla="*/ 245336 h 1010926"/>
                <a:gd name="connsiteX43" fmla="*/ 258953 w 441968"/>
                <a:gd name="connsiteY43" fmla="*/ 206245 h 1010926"/>
                <a:gd name="connsiteX44" fmla="*/ 295300 w 441968"/>
                <a:gd name="connsiteY44" fmla="*/ 407413 h 1010926"/>
                <a:gd name="connsiteX45" fmla="*/ 301929 w 441968"/>
                <a:gd name="connsiteY45" fmla="*/ 642871 h 1010926"/>
                <a:gd name="connsiteX46" fmla="*/ 318846 w 441968"/>
                <a:gd name="connsiteY46" fmla="*/ 933879 h 1010926"/>
                <a:gd name="connsiteX47" fmla="*/ 318389 w 441968"/>
                <a:gd name="connsiteY47" fmla="*/ 972055 h 1010926"/>
                <a:gd name="connsiteX48" fmla="*/ 301929 w 441968"/>
                <a:gd name="connsiteY48" fmla="*/ 989200 h 1010926"/>
                <a:gd name="connsiteX49" fmla="*/ 250494 w 441968"/>
                <a:gd name="connsiteY49" fmla="*/ 953996 h 1010926"/>
                <a:gd name="connsiteX50" fmla="*/ 232664 w 441968"/>
                <a:gd name="connsiteY50" fmla="*/ 689963 h 1010926"/>
                <a:gd name="connsiteX51" fmla="*/ 221462 w 441968"/>
                <a:gd name="connsiteY51" fmla="*/ 657044 h 1010926"/>
                <a:gd name="connsiteX52" fmla="*/ 187629 w 441968"/>
                <a:gd name="connsiteY52" fmla="*/ 658644 h 1010926"/>
                <a:gd name="connsiteX53" fmla="*/ 180543 w 441968"/>
                <a:gd name="connsiteY53" fmla="*/ 677847 h 1010926"/>
                <a:gd name="connsiteX54" fmla="*/ 128422 w 441968"/>
                <a:gd name="connsiteY54" fmla="*/ 964283 h 1010926"/>
                <a:gd name="connsiteX55" fmla="*/ 94361 w 441968"/>
                <a:gd name="connsiteY55" fmla="*/ 989657 h 1010926"/>
                <a:gd name="connsiteX56" fmla="*/ 58242 w 441968"/>
                <a:gd name="connsiteY56" fmla="*/ 956739 h 1010926"/>
                <a:gd name="connsiteX57" fmla="*/ 75158 w 441968"/>
                <a:gd name="connsiteY57" fmla="*/ 772259 h 1010926"/>
                <a:gd name="connsiteX58" fmla="*/ 88874 w 441968"/>
                <a:gd name="connsiteY58" fmla="*/ 661388 h 1010926"/>
                <a:gd name="connsiteX59" fmla="*/ 97332 w 441968"/>
                <a:gd name="connsiteY59" fmla="*/ 594636 h 1010926"/>
                <a:gd name="connsiteX60" fmla="*/ 100533 w 441968"/>
                <a:gd name="connsiteY60" fmla="*/ 494510 h 1010926"/>
                <a:gd name="connsiteX61" fmla="*/ 120421 w 441968"/>
                <a:gd name="connsiteY61" fmla="*/ 424329 h 1010926"/>
                <a:gd name="connsiteX62" fmla="*/ 119507 w 441968"/>
                <a:gd name="connsiteY62" fmla="*/ 406270 h 1010926"/>
                <a:gd name="connsiteX63" fmla="*/ 101447 w 441968"/>
                <a:gd name="connsiteY63" fmla="*/ 411299 h 1010926"/>
                <a:gd name="connsiteX64" fmla="*/ 87503 w 441968"/>
                <a:gd name="connsiteY64" fmla="*/ 443303 h 1010926"/>
                <a:gd name="connsiteX65" fmla="*/ 76301 w 441968"/>
                <a:gd name="connsiteY65" fmla="*/ 566061 h 1010926"/>
                <a:gd name="connsiteX66" fmla="*/ 76301 w 441968"/>
                <a:gd name="connsiteY66" fmla="*/ 616125 h 1010926"/>
                <a:gd name="connsiteX67" fmla="*/ 74472 w 441968"/>
                <a:gd name="connsiteY67" fmla="*/ 633727 h 1010926"/>
                <a:gd name="connsiteX68" fmla="*/ 54813 w 441968"/>
                <a:gd name="connsiteY68" fmla="*/ 653387 h 1010926"/>
                <a:gd name="connsiteX69" fmla="*/ 32181 w 441968"/>
                <a:gd name="connsiteY69" fmla="*/ 637385 h 1010926"/>
                <a:gd name="connsiteX70" fmla="*/ 20523 w 441968"/>
                <a:gd name="connsiteY70" fmla="*/ 582978 h 1010926"/>
                <a:gd name="connsiteX71" fmla="*/ 56870 w 441968"/>
                <a:gd name="connsiteY71" fmla="*/ 366722 h 1010926"/>
                <a:gd name="connsiteX72" fmla="*/ 120878 w 441968"/>
                <a:gd name="connsiteY72" fmla="*/ 292199 h 1010926"/>
                <a:gd name="connsiteX73" fmla="*/ 237007 w 441968"/>
                <a:gd name="connsiteY73" fmla="*/ 265224 h 1010926"/>
                <a:gd name="connsiteX74" fmla="*/ 320446 w 441968"/>
                <a:gd name="connsiteY74" fmla="*/ 282140 h 1010926"/>
                <a:gd name="connsiteX75" fmla="*/ 338277 w 441968"/>
                <a:gd name="connsiteY75" fmla="*/ 281226 h 1010926"/>
                <a:gd name="connsiteX76" fmla="*/ 332105 w 441968"/>
                <a:gd name="connsiteY76" fmla="*/ 263166 h 1010926"/>
                <a:gd name="connsiteX77" fmla="*/ 262839 w 441968"/>
                <a:gd name="connsiteY77" fmla="*/ 175384 h 1010926"/>
                <a:gd name="connsiteX78" fmla="*/ 255981 w 441968"/>
                <a:gd name="connsiteY78" fmla="*/ 144752 h 1010926"/>
                <a:gd name="connsiteX79" fmla="*/ 293928 w 441968"/>
                <a:gd name="connsiteY79" fmla="*/ 142694 h 1010926"/>
                <a:gd name="connsiteX80" fmla="*/ 321360 w 441968"/>
                <a:gd name="connsiteY80" fmla="*/ 169212 h 1010926"/>
                <a:gd name="connsiteX81" fmla="*/ 392684 w 441968"/>
                <a:gd name="connsiteY81" fmla="*/ 251508 h 1010926"/>
                <a:gd name="connsiteX82" fmla="*/ 413715 w 441968"/>
                <a:gd name="connsiteY82" fmla="*/ 305000 h 1010926"/>
                <a:gd name="connsiteX83" fmla="*/ 306501 w 441968"/>
                <a:gd name="connsiteY83" fmla="*/ 384324 h 1010926"/>
                <a:gd name="connsiteX84" fmla="*/ 295300 w 441968"/>
                <a:gd name="connsiteY84" fmla="*/ 407413 h 1010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441968" h="1010926">
                  <a:moveTo>
                    <a:pt x="332790" y="399641"/>
                  </a:moveTo>
                  <a:cubicBezTo>
                    <a:pt x="370281" y="369923"/>
                    <a:pt x="413258" y="344091"/>
                    <a:pt x="439775" y="305457"/>
                  </a:cubicBezTo>
                  <a:cubicBezTo>
                    <a:pt x="448462" y="292884"/>
                    <a:pt x="429260" y="268881"/>
                    <a:pt x="418515" y="255165"/>
                  </a:cubicBezTo>
                  <a:cubicBezTo>
                    <a:pt x="389483" y="217904"/>
                    <a:pt x="361365" y="179956"/>
                    <a:pt x="327533" y="146809"/>
                  </a:cubicBezTo>
                  <a:cubicBezTo>
                    <a:pt x="318389" y="137894"/>
                    <a:pt x="309473" y="126692"/>
                    <a:pt x="298272" y="122806"/>
                  </a:cubicBezTo>
                  <a:cubicBezTo>
                    <a:pt x="280441" y="116405"/>
                    <a:pt x="277926" y="104289"/>
                    <a:pt x="272440" y="88745"/>
                  </a:cubicBezTo>
                  <a:cubicBezTo>
                    <a:pt x="260324" y="55826"/>
                    <a:pt x="245237" y="23136"/>
                    <a:pt x="207746" y="9649"/>
                  </a:cubicBezTo>
                  <a:cubicBezTo>
                    <a:pt x="159512" y="-7725"/>
                    <a:pt x="113106" y="-638"/>
                    <a:pt x="71729" y="22908"/>
                  </a:cubicBezTo>
                  <a:cubicBezTo>
                    <a:pt x="28752" y="47139"/>
                    <a:pt x="9779" y="92402"/>
                    <a:pt x="8864" y="141780"/>
                  </a:cubicBezTo>
                  <a:cubicBezTo>
                    <a:pt x="7950" y="200073"/>
                    <a:pt x="40411" y="246479"/>
                    <a:pt x="95732" y="268196"/>
                  </a:cubicBezTo>
                  <a:cubicBezTo>
                    <a:pt x="101219" y="270253"/>
                    <a:pt x="108077" y="272996"/>
                    <a:pt x="118135" y="273911"/>
                  </a:cubicBezTo>
                  <a:cubicBezTo>
                    <a:pt x="117449" y="275739"/>
                    <a:pt x="97561" y="286712"/>
                    <a:pt x="92989" y="290141"/>
                  </a:cubicBezTo>
                  <a:cubicBezTo>
                    <a:pt x="58470" y="316659"/>
                    <a:pt x="33324" y="353463"/>
                    <a:pt x="22352" y="396669"/>
                  </a:cubicBezTo>
                  <a:cubicBezTo>
                    <a:pt x="6578" y="459991"/>
                    <a:pt x="-3023" y="523770"/>
                    <a:pt x="863" y="589150"/>
                  </a:cubicBezTo>
                  <a:cubicBezTo>
                    <a:pt x="1778" y="604923"/>
                    <a:pt x="6578" y="619782"/>
                    <a:pt x="10922" y="635099"/>
                  </a:cubicBezTo>
                  <a:cubicBezTo>
                    <a:pt x="16637" y="656130"/>
                    <a:pt x="27381" y="670989"/>
                    <a:pt x="50012" y="673503"/>
                  </a:cubicBezTo>
                  <a:cubicBezTo>
                    <a:pt x="61899" y="674875"/>
                    <a:pt x="64643" y="681276"/>
                    <a:pt x="63728" y="691334"/>
                  </a:cubicBezTo>
                  <a:cubicBezTo>
                    <a:pt x="61214" y="716709"/>
                    <a:pt x="60985" y="742541"/>
                    <a:pt x="55727" y="767458"/>
                  </a:cubicBezTo>
                  <a:cubicBezTo>
                    <a:pt x="42697" y="828266"/>
                    <a:pt x="41554" y="890445"/>
                    <a:pt x="34467" y="951710"/>
                  </a:cubicBezTo>
                  <a:cubicBezTo>
                    <a:pt x="30124" y="989429"/>
                    <a:pt x="46126" y="1005431"/>
                    <a:pt x="84302" y="1009545"/>
                  </a:cubicBezTo>
                  <a:cubicBezTo>
                    <a:pt x="130479" y="1014346"/>
                    <a:pt x="138938" y="1008402"/>
                    <a:pt x="149453" y="963140"/>
                  </a:cubicBezTo>
                  <a:cubicBezTo>
                    <a:pt x="165455" y="894102"/>
                    <a:pt x="169570" y="823922"/>
                    <a:pt x="179857" y="754199"/>
                  </a:cubicBezTo>
                  <a:cubicBezTo>
                    <a:pt x="183743" y="728596"/>
                    <a:pt x="193116" y="702536"/>
                    <a:pt x="205917" y="678990"/>
                  </a:cubicBezTo>
                  <a:cubicBezTo>
                    <a:pt x="217805" y="704136"/>
                    <a:pt x="221919" y="897989"/>
                    <a:pt x="230835" y="969083"/>
                  </a:cubicBezTo>
                  <a:cubicBezTo>
                    <a:pt x="234264" y="996058"/>
                    <a:pt x="248894" y="1009088"/>
                    <a:pt x="275869" y="1010003"/>
                  </a:cubicBezTo>
                  <a:cubicBezTo>
                    <a:pt x="292557" y="1010460"/>
                    <a:pt x="309245" y="1008631"/>
                    <a:pt x="325704" y="1005659"/>
                  </a:cubicBezTo>
                  <a:cubicBezTo>
                    <a:pt x="337362" y="1003602"/>
                    <a:pt x="341706" y="998573"/>
                    <a:pt x="342620" y="986228"/>
                  </a:cubicBezTo>
                  <a:cubicBezTo>
                    <a:pt x="344220" y="959482"/>
                    <a:pt x="340791" y="933422"/>
                    <a:pt x="339191" y="906904"/>
                  </a:cubicBezTo>
                  <a:cubicBezTo>
                    <a:pt x="335762" y="852040"/>
                    <a:pt x="335076" y="796947"/>
                    <a:pt x="330276" y="742083"/>
                  </a:cubicBezTo>
                  <a:cubicBezTo>
                    <a:pt x="321132" y="640128"/>
                    <a:pt x="318846" y="538172"/>
                    <a:pt x="319303" y="435988"/>
                  </a:cubicBezTo>
                  <a:cubicBezTo>
                    <a:pt x="318617" y="423186"/>
                    <a:pt x="322046" y="408099"/>
                    <a:pt x="332790" y="399641"/>
                  </a:cubicBezTo>
                  <a:close/>
                  <a:moveTo>
                    <a:pt x="43154" y="195272"/>
                  </a:moveTo>
                  <a:cubicBezTo>
                    <a:pt x="34925" y="178356"/>
                    <a:pt x="27381" y="161439"/>
                    <a:pt x="29895" y="144752"/>
                  </a:cubicBezTo>
                  <a:cubicBezTo>
                    <a:pt x="31267" y="73886"/>
                    <a:pt x="70358" y="27251"/>
                    <a:pt x="138023" y="21993"/>
                  </a:cubicBezTo>
                  <a:cubicBezTo>
                    <a:pt x="222605" y="15593"/>
                    <a:pt x="245008" y="62913"/>
                    <a:pt x="257124" y="97431"/>
                  </a:cubicBezTo>
                  <a:cubicBezTo>
                    <a:pt x="260781" y="107947"/>
                    <a:pt x="257352" y="117091"/>
                    <a:pt x="246608" y="125092"/>
                  </a:cubicBezTo>
                  <a:cubicBezTo>
                    <a:pt x="226034" y="140180"/>
                    <a:pt x="223748" y="154353"/>
                    <a:pt x="238150" y="174927"/>
                  </a:cubicBezTo>
                  <a:cubicBezTo>
                    <a:pt x="245465" y="185442"/>
                    <a:pt x="244551" y="191843"/>
                    <a:pt x="239064" y="203273"/>
                  </a:cubicBezTo>
                  <a:cubicBezTo>
                    <a:pt x="220548" y="241449"/>
                    <a:pt x="183515" y="260423"/>
                    <a:pt x="142824" y="257680"/>
                  </a:cubicBezTo>
                  <a:cubicBezTo>
                    <a:pt x="98018" y="254480"/>
                    <a:pt x="64871" y="239392"/>
                    <a:pt x="43154" y="195272"/>
                  </a:cubicBezTo>
                  <a:close/>
                  <a:moveTo>
                    <a:pt x="258953" y="206245"/>
                  </a:moveTo>
                  <a:cubicBezTo>
                    <a:pt x="273583" y="219504"/>
                    <a:pt x="293928" y="244193"/>
                    <a:pt x="314502" y="263395"/>
                  </a:cubicBezTo>
                  <a:cubicBezTo>
                    <a:pt x="288671" y="255394"/>
                    <a:pt x="257581" y="251279"/>
                    <a:pt x="239522" y="245336"/>
                  </a:cubicBezTo>
                  <a:cubicBezTo>
                    <a:pt x="246151" y="232077"/>
                    <a:pt x="252095" y="219961"/>
                    <a:pt x="258953" y="206245"/>
                  </a:cubicBezTo>
                  <a:close/>
                  <a:moveTo>
                    <a:pt x="295300" y="407413"/>
                  </a:moveTo>
                  <a:cubicBezTo>
                    <a:pt x="304215" y="485594"/>
                    <a:pt x="295986" y="564461"/>
                    <a:pt x="301929" y="642871"/>
                  </a:cubicBezTo>
                  <a:cubicBezTo>
                    <a:pt x="309245" y="739797"/>
                    <a:pt x="313588" y="836952"/>
                    <a:pt x="318846" y="933879"/>
                  </a:cubicBezTo>
                  <a:cubicBezTo>
                    <a:pt x="319532" y="946680"/>
                    <a:pt x="318846" y="959482"/>
                    <a:pt x="318389" y="972055"/>
                  </a:cubicBezTo>
                  <a:cubicBezTo>
                    <a:pt x="317931" y="982571"/>
                    <a:pt x="312216" y="988286"/>
                    <a:pt x="301929" y="989200"/>
                  </a:cubicBezTo>
                  <a:cubicBezTo>
                    <a:pt x="262382" y="992858"/>
                    <a:pt x="254838" y="986228"/>
                    <a:pt x="250494" y="953996"/>
                  </a:cubicBezTo>
                  <a:cubicBezTo>
                    <a:pt x="242722" y="899589"/>
                    <a:pt x="236550" y="723110"/>
                    <a:pt x="232664" y="689963"/>
                  </a:cubicBezTo>
                  <a:cubicBezTo>
                    <a:pt x="231292" y="678075"/>
                    <a:pt x="229006" y="666645"/>
                    <a:pt x="221462" y="657044"/>
                  </a:cubicBezTo>
                  <a:cubicBezTo>
                    <a:pt x="210718" y="643557"/>
                    <a:pt x="197688" y="644471"/>
                    <a:pt x="187629" y="658644"/>
                  </a:cubicBezTo>
                  <a:cubicBezTo>
                    <a:pt x="183515" y="664588"/>
                    <a:pt x="182829" y="671446"/>
                    <a:pt x="180543" y="677847"/>
                  </a:cubicBezTo>
                  <a:cubicBezTo>
                    <a:pt x="161340" y="734082"/>
                    <a:pt x="135280" y="926792"/>
                    <a:pt x="128422" y="964283"/>
                  </a:cubicBezTo>
                  <a:cubicBezTo>
                    <a:pt x="124079" y="987828"/>
                    <a:pt x="118135" y="991943"/>
                    <a:pt x="94361" y="989657"/>
                  </a:cubicBezTo>
                  <a:cubicBezTo>
                    <a:pt x="68757" y="987143"/>
                    <a:pt x="57556" y="977999"/>
                    <a:pt x="58242" y="956739"/>
                  </a:cubicBezTo>
                  <a:cubicBezTo>
                    <a:pt x="60528" y="895017"/>
                    <a:pt x="64871" y="833295"/>
                    <a:pt x="75158" y="772259"/>
                  </a:cubicBezTo>
                  <a:cubicBezTo>
                    <a:pt x="79959" y="744141"/>
                    <a:pt x="85445" y="670074"/>
                    <a:pt x="88874" y="661388"/>
                  </a:cubicBezTo>
                  <a:cubicBezTo>
                    <a:pt x="97332" y="639899"/>
                    <a:pt x="97561" y="617268"/>
                    <a:pt x="97332" y="594636"/>
                  </a:cubicBezTo>
                  <a:cubicBezTo>
                    <a:pt x="96875" y="561261"/>
                    <a:pt x="96418" y="527885"/>
                    <a:pt x="100533" y="494510"/>
                  </a:cubicBezTo>
                  <a:cubicBezTo>
                    <a:pt x="103733" y="470049"/>
                    <a:pt x="106248" y="445589"/>
                    <a:pt x="120421" y="424329"/>
                  </a:cubicBezTo>
                  <a:cubicBezTo>
                    <a:pt x="124536" y="418157"/>
                    <a:pt x="126822" y="411299"/>
                    <a:pt x="119507" y="406270"/>
                  </a:cubicBezTo>
                  <a:cubicBezTo>
                    <a:pt x="112420" y="401241"/>
                    <a:pt x="106476" y="406041"/>
                    <a:pt x="101447" y="411299"/>
                  </a:cubicBezTo>
                  <a:cubicBezTo>
                    <a:pt x="92760" y="420215"/>
                    <a:pt x="90246" y="431873"/>
                    <a:pt x="87503" y="443303"/>
                  </a:cubicBezTo>
                  <a:cubicBezTo>
                    <a:pt x="77673" y="483765"/>
                    <a:pt x="75387" y="524685"/>
                    <a:pt x="76301" y="566061"/>
                  </a:cubicBezTo>
                  <a:cubicBezTo>
                    <a:pt x="76758" y="582749"/>
                    <a:pt x="76530" y="599437"/>
                    <a:pt x="76301" y="616125"/>
                  </a:cubicBezTo>
                  <a:cubicBezTo>
                    <a:pt x="76301" y="622068"/>
                    <a:pt x="76530" y="628241"/>
                    <a:pt x="74472" y="633727"/>
                  </a:cubicBezTo>
                  <a:cubicBezTo>
                    <a:pt x="71043" y="643100"/>
                    <a:pt x="66014" y="652472"/>
                    <a:pt x="54813" y="653387"/>
                  </a:cubicBezTo>
                  <a:cubicBezTo>
                    <a:pt x="44069" y="654072"/>
                    <a:pt x="36525" y="646757"/>
                    <a:pt x="32181" y="637385"/>
                  </a:cubicBezTo>
                  <a:cubicBezTo>
                    <a:pt x="24409" y="620240"/>
                    <a:pt x="21209" y="601266"/>
                    <a:pt x="20523" y="582978"/>
                  </a:cubicBezTo>
                  <a:cubicBezTo>
                    <a:pt x="17780" y="508683"/>
                    <a:pt x="28752" y="435759"/>
                    <a:pt x="56870" y="366722"/>
                  </a:cubicBezTo>
                  <a:cubicBezTo>
                    <a:pt x="68986" y="337233"/>
                    <a:pt x="95504" y="310715"/>
                    <a:pt x="120878" y="292199"/>
                  </a:cubicBezTo>
                  <a:cubicBezTo>
                    <a:pt x="136652" y="280540"/>
                    <a:pt x="215747" y="263166"/>
                    <a:pt x="237007" y="265224"/>
                  </a:cubicBezTo>
                  <a:cubicBezTo>
                    <a:pt x="265582" y="267967"/>
                    <a:pt x="293014" y="274596"/>
                    <a:pt x="320446" y="282140"/>
                  </a:cubicBezTo>
                  <a:cubicBezTo>
                    <a:pt x="326847" y="283969"/>
                    <a:pt x="333476" y="289913"/>
                    <a:pt x="338277" y="281226"/>
                  </a:cubicBezTo>
                  <a:cubicBezTo>
                    <a:pt x="342392" y="273911"/>
                    <a:pt x="336448" y="268653"/>
                    <a:pt x="332105" y="263166"/>
                  </a:cubicBezTo>
                  <a:cubicBezTo>
                    <a:pt x="309016" y="233906"/>
                    <a:pt x="285927" y="204645"/>
                    <a:pt x="262839" y="175384"/>
                  </a:cubicBezTo>
                  <a:cubicBezTo>
                    <a:pt x="255524" y="166011"/>
                    <a:pt x="245694" y="156867"/>
                    <a:pt x="255981" y="144752"/>
                  </a:cubicBezTo>
                  <a:cubicBezTo>
                    <a:pt x="263753" y="135608"/>
                    <a:pt x="283641" y="134693"/>
                    <a:pt x="293928" y="142694"/>
                  </a:cubicBezTo>
                  <a:cubicBezTo>
                    <a:pt x="303987" y="150467"/>
                    <a:pt x="312902" y="159839"/>
                    <a:pt x="321360" y="169212"/>
                  </a:cubicBezTo>
                  <a:cubicBezTo>
                    <a:pt x="345821" y="196187"/>
                    <a:pt x="370967" y="222247"/>
                    <a:pt x="392684" y="251508"/>
                  </a:cubicBezTo>
                  <a:cubicBezTo>
                    <a:pt x="404571" y="267281"/>
                    <a:pt x="426288" y="286941"/>
                    <a:pt x="413715" y="305000"/>
                  </a:cubicBezTo>
                  <a:cubicBezTo>
                    <a:pt x="397027" y="329232"/>
                    <a:pt x="324104" y="384782"/>
                    <a:pt x="306501" y="384324"/>
                  </a:cubicBezTo>
                  <a:cubicBezTo>
                    <a:pt x="298729" y="384324"/>
                    <a:pt x="294386" y="398955"/>
                    <a:pt x="295300" y="407413"/>
                  </a:cubicBezTo>
                  <a:close/>
                </a:path>
              </a:pathLst>
            </a:custGeom>
            <a:solidFill>
              <a:srgbClr val="000000"/>
            </a:solidFill>
            <a:ln w="2286" cap="flat">
              <a:noFill/>
              <a:prstDash val="solid"/>
              <a:miter/>
            </a:ln>
          </p:spPr>
          <p:txBody>
            <a:bodyPr rtlCol="0" anchor="ctr"/>
            <a:lstStyle/>
            <a:p>
              <a:endParaRPr lang="en-US"/>
            </a:p>
          </p:txBody>
        </p:sp>
        <p:sp>
          <p:nvSpPr>
            <p:cNvPr id="136" name="Freeform 440">
              <a:extLst>
                <a:ext uri="{FF2B5EF4-FFF2-40B4-BE49-F238E27FC236}">
                  <a16:creationId xmlns:a16="http://schemas.microsoft.com/office/drawing/2014/main" id="{B3A9AA08-2C60-3907-224D-538CD73A27D4}"/>
                </a:ext>
              </a:extLst>
            </p:cNvPr>
            <p:cNvSpPr/>
            <p:nvPr/>
          </p:nvSpPr>
          <p:spPr>
            <a:xfrm>
              <a:off x="5001084" y="3132520"/>
              <a:ext cx="729376" cy="941097"/>
            </a:xfrm>
            <a:custGeom>
              <a:avLst/>
              <a:gdLst>
                <a:gd name="connsiteX0" fmla="*/ 724127 w 729376"/>
                <a:gd name="connsiteY0" fmla="*/ 273163 h 941097"/>
                <a:gd name="connsiteX1" fmla="*/ 567307 w 729376"/>
                <a:gd name="connsiteY1" fmla="*/ 42048 h 941097"/>
                <a:gd name="connsiteX2" fmla="*/ 318133 w 729376"/>
                <a:gd name="connsiteY2" fmla="*/ 6386 h 941097"/>
                <a:gd name="connsiteX3" fmla="*/ 277671 w 729376"/>
                <a:gd name="connsiteY3" fmla="*/ 14845 h 941097"/>
                <a:gd name="connsiteX4" fmla="*/ 129995 w 729376"/>
                <a:gd name="connsiteY4" fmla="*/ 90283 h 941097"/>
                <a:gd name="connsiteX5" fmla="*/ 35355 w 729376"/>
                <a:gd name="connsiteY5" fmla="*/ 224014 h 941097"/>
                <a:gd name="connsiteX6" fmla="*/ 2665 w 729376"/>
                <a:gd name="connsiteY6" fmla="*/ 312253 h 941097"/>
                <a:gd name="connsiteX7" fmla="*/ 62330 w 729376"/>
                <a:gd name="connsiteY7" fmla="*/ 436383 h 941097"/>
                <a:gd name="connsiteX8" fmla="*/ 172515 w 729376"/>
                <a:gd name="connsiteY8" fmla="*/ 465415 h 941097"/>
                <a:gd name="connsiteX9" fmla="*/ 242695 w 729376"/>
                <a:gd name="connsiteY9" fmla="*/ 459472 h 941097"/>
                <a:gd name="connsiteX10" fmla="*/ 294587 w 729376"/>
                <a:gd name="connsiteY10" fmla="*/ 384719 h 941097"/>
                <a:gd name="connsiteX11" fmla="*/ 292758 w 729376"/>
                <a:gd name="connsiteY11" fmla="*/ 355230 h 941097"/>
                <a:gd name="connsiteX12" fmla="*/ 358138 w 729376"/>
                <a:gd name="connsiteY12" fmla="*/ 265847 h 941097"/>
                <a:gd name="connsiteX13" fmla="*/ 453921 w 729376"/>
                <a:gd name="connsiteY13" fmla="*/ 300823 h 941097"/>
                <a:gd name="connsiteX14" fmla="*/ 460094 w 729376"/>
                <a:gd name="connsiteY14" fmla="*/ 385862 h 941097"/>
                <a:gd name="connsiteX15" fmla="*/ 420089 w 729376"/>
                <a:gd name="connsiteY15" fmla="*/ 450785 h 941097"/>
                <a:gd name="connsiteX16" fmla="*/ 284986 w 729376"/>
                <a:gd name="connsiteY16" fmla="*/ 586345 h 941097"/>
                <a:gd name="connsiteX17" fmla="*/ 217092 w 729376"/>
                <a:gd name="connsiteY17" fmla="*/ 691272 h 941097"/>
                <a:gd name="connsiteX18" fmla="*/ 188517 w 729376"/>
                <a:gd name="connsiteY18" fmla="*/ 862493 h 941097"/>
                <a:gd name="connsiteX19" fmla="*/ 223493 w 729376"/>
                <a:gd name="connsiteY19" fmla="*/ 914157 h 941097"/>
                <a:gd name="connsiteX20" fmla="*/ 496441 w 729376"/>
                <a:gd name="connsiteY20" fmla="*/ 916443 h 941097"/>
                <a:gd name="connsiteX21" fmla="*/ 529817 w 729376"/>
                <a:gd name="connsiteY21" fmla="*/ 875752 h 941097"/>
                <a:gd name="connsiteX22" fmla="*/ 524787 w 729376"/>
                <a:gd name="connsiteY22" fmla="*/ 805801 h 941097"/>
                <a:gd name="connsiteX23" fmla="*/ 555648 w 729376"/>
                <a:gd name="connsiteY23" fmla="*/ 709560 h 941097"/>
                <a:gd name="connsiteX24" fmla="*/ 633144 w 729376"/>
                <a:gd name="connsiteY24" fmla="*/ 624978 h 941097"/>
                <a:gd name="connsiteX25" fmla="*/ 714068 w 729376"/>
                <a:gd name="connsiteY25" fmla="*/ 469073 h 941097"/>
                <a:gd name="connsiteX26" fmla="*/ 724127 w 729376"/>
                <a:gd name="connsiteY26" fmla="*/ 273163 h 941097"/>
                <a:gd name="connsiteX27" fmla="*/ 705839 w 729376"/>
                <a:gd name="connsiteY27" fmla="*/ 380376 h 941097"/>
                <a:gd name="connsiteX28" fmla="*/ 704924 w 729376"/>
                <a:gd name="connsiteY28" fmla="*/ 391577 h 941097"/>
                <a:gd name="connsiteX29" fmla="*/ 702181 w 729376"/>
                <a:gd name="connsiteY29" fmla="*/ 413980 h 941097"/>
                <a:gd name="connsiteX30" fmla="*/ 700352 w 729376"/>
                <a:gd name="connsiteY30" fmla="*/ 425182 h 941097"/>
                <a:gd name="connsiteX31" fmla="*/ 693723 w 729376"/>
                <a:gd name="connsiteY31" fmla="*/ 458557 h 941097"/>
                <a:gd name="connsiteX32" fmla="*/ 688236 w 729376"/>
                <a:gd name="connsiteY32" fmla="*/ 480503 h 941097"/>
                <a:gd name="connsiteX33" fmla="*/ 678635 w 729376"/>
                <a:gd name="connsiteY33" fmla="*/ 509306 h 941097"/>
                <a:gd name="connsiteX34" fmla="*/ 670634 w 729376"/>
                <a:gd name="connsiteY34" fmla="*/ 527823 h 941097"/>
                <a:gd name="connsiteX35" fmla="*/ 646174 w 729376"/>
                <a:gd name="connsiteY35" fmla="*/ 571943 h 941097"/>
                <a:gd name="connsiteX36" fmla="*/ 616685 w 729376"/>
                <a:gd name="connsiteY36" fmla="*/ 613319 h 941097"/>
                <a:gd name="connsiteX37" fmla="*/ 610284 w 729376"/>
                <a:gd name="connsiteY37" fmla="*/ 621320 h 941097"/>
                <a:gd name="connsiteX38" fmla="*/ 602054 w 729376"/>
                <a:gd name="connsiteY38" fmla="*/ 631379 h 941097"/>
                <a:gd name="connsiteX39" fmla="*/ 539646 w 729376"/>
                <a:gd name="connsiteY39" fmla="*/ 696301 h 941097"/>
                <a:gd name="connsiteX40" fmla="*/ 526845 w 729376"/>
                <a:gd name="connsiteY40" fmla="*/ 709103 h 941097"/>
                <a:gd name="connsiteX41" fmla="*/ 525930 w 729376"/>
                <a:gd name="connsiteY41" fmla="*/ 710017 h 941097"/>
                <a:gd name="connsiteX42" fmla="*/ 511757 w 729376"/>
                <a:gd name="connsiteY42" fmla="*/ 731734 h 941097"/>
                <a:gd name="connsiteX43" fmla="*/ 509014 w 729376"/>
                <a:gd name="connsiteY43" fmla="*/ 737906 h 941097"/>
                <a:gd name="connsiteX44" fmla="*/ 506728 w 729376"/>
                <a:gd name="connsiteY44" fmla="*/ 744079 h 941097"/>
                <a:gd name="connsiteX45" fmla="*/ 505128 w 729376"/>
                <a:gd name="connsiteY45" fmla="*/ 749108 h 941097"/>
                <a:gd name="connsiteX46" fmla="*/ 503299 w 729376"/>
                <a:gd name="connsiteY46" fmla="*/ 756880 h 941097"/>
                <a:gd name="connsiteX47" fmla="*/ 501927 w 729376"/>
                <a:gd name="connsiteY47" fmla="*/ 797800 h 941097"/>
                <a:gd name="connsiteX48" fmla="*/ 505356 w 729376"/>
                <a:gd name="connsiteY48" fmla="*/ 819288 h 941097"/>
                <a:gd name="connsiteX49" fmla="*/ 506271 w 729376"/>
                <a:gd name="connsiteY49" fmla="*/ 824317 h 941097"/>
                <a:gd name="connsiteX50" fmla="*/ 508785 w 729376"/>
                <a:gd name="connsiteY50" fmla="*/ 850149 h 941097"/>
                <a:gd name="connsiteX51" fmla="*/ 509243 w 729376"/>
                <a:gd name="connsiteY51" fmla="*/ 860207 h 941097"/>
                <a:gd name="connsiteX52" fmla="*/ 504899 w 729376"/>
                <a:gd name="connsiteY52" fmla="*/ 881239 h 941097"/>
                <a:gd name="connsiteX53" fmla="*/ 483411 w 729376"/>
                <a:gd name="connsiteY53" fmla="*/ 898384 h 941097"/>
                <a:gd name="connsiteX54" fmla="*/ 476553 w 729376"/>
                <a:gd name="connsiteY54" fmla="*/ 901127 h 941097"/>
                <a:gd name="connsiteX55" fmla="*/ 419174 w 729376"/>
                <a:gd name="connsiteY55" fmla="*/ 916214 h 941097"/>
                <a:gd name="connsiteX56" fmla="*/ 388542 w 729376"/>
                <a:gd name="connsiteY56" fmla="*/ 918729 h 941097"/>
                <a:gd name="connsiteX57" fmla="*/ 364310 w 729376"/>
                <a:gd name="connsiteY57" fmla="*/ 918043 h 941097"/>
                <a:gd name="connsiteX58" fmla="*/ 349223 w 729376"/>
                <a:gd name="connsiteY58" fmla="*/ 918729 h 941097"/>
                <a:gd name="connsiteX59" fmla="*/ 334135 w 729376"/>
                <a:gd name="connsiteY59" fmla="*/ 918043 h 941097"/>
                <a:gd name="connsiteX60" fmla="*/ 318819 w 729376"/>
                <a:gd name="connsiteY60" fmla="*/ 916214 h 941097"/>
                <a:gd name="connsiteX61" fmla="*/ 303503 w 729376"/>
                <a:gd name="connsiteY61" fmla="*/ 913471 h 941097"/>
                <a:gd name="connsiteX62" fmla="*/ 241323 w 729376"/>
                <a:gd name="connsiteY62" fmla="*/ 897698 h 941097"/>
                <a:gd name="connsiteX63" fmla="*/ 237894 w 729376"/>
                <a:gd name="connsiteY63" fmla="*/ 896783 h 941097"/>
                <a:gd name="connsiteX64" fmla="*/ 236751 w 729376"/>
                <a:gd name="connsiteY64" fmla="*/ 896326 h 941097"/>
                <a:gd name="connsiteX65" fmla="*/ 234923 w 729376"/>
                <a:gd name="connsiteY65" fmla="*/ 895869 h 941097"/>
                <a:gd name="connsiteX66" fmla="*/ 231951 w 729376"/>
                <a:gd name="connsiteY66" fmla="*/ 894955 h 941097"/>
                <a:gd name="connsiteX67" fmla="*/ 231265 w 729376"/>
                <a:gd name="connsiteY67" fmla="*/ 894726 h 941097"/>
                <a:gd name="connsiteX68" fmla="*/ 229436 w 729376"/>
                <a:gd name="connsiteY68" fmla="*/ 894040 h 941097"/>
                <a:gd name="connsiteX69" fmla="*/ 229208 w 729376"/>
                <a:gd name="connsiteY69" fmla="*/ 893812 h 941097"/>
                <a:gd name="connsiteX70" fmla="*/ 215034 w 729376"/>
                <a:gd name="connsiteY70" fmla="*/ 865008 h 941097"/>
                <a:gd name="connsiteX71" fmla="*/ 257097 w 729376"/>
                <a:gd name="connsiteY71" fmla="*/ 655610 h 941097"/>
                <a:gd name="connsiteX72" fmla="*/ 294816 w 729376"/>
                <a:gd name="connsiteY72" fmla="*/ 606919 h 941097"/>
                <a:gd name="connsiteX73" fmla="*/ 433119 w 729376"/>
                <a:gd name="connsiteY73" fmla="*/ 466101 h 941097"/>
                <a:gd name="connsiteX74" fmla="*/ 482496 w 729376"/>
                <a:gd name="connsiteY74" fmla="*/ 380147 h 941097"/>
                <a:gd name="connsiteX75" fmla="*/ 457808 w 729376"/>
                <a:gd name="connsiteY75" fmla="*/ 270648 h 941097"/>
                <a:gd name="connsiteX76" fmla="*/ 360653 w 729376"/>
                <a:gd name="connsiteY76" fmla="*/ 243216 h 941097"/>
                <a:gd name="connsiteX77" fmla="*/ 344879 w 729376"/>
                <a:gd name="connsiteY77" fmla="*/ 247559 h 941097"/>
                <a:gd name="connsiteX78" fmla="*/ 342136 w 729376"/>
                <a:gd name="connsiteY78" fmla="*/ 248474 h 941097"/>
                <a:gd name="connsiteX79" fmla="*/ 337793 w 729376"/>
                <a:gd name="connsiteY79" fmla="*/ 250074 h 941097"/>
                <a:gd name="connsiteX80" fmla="*/ 334821 w 729376"/>
                <a:gd name="connsiteY80" fmla="*/ 251446 h 941097"/>
                <a:gd name="connsiteX81" fmla="*/ 331163 w 729376"/>
                <a:gd name="connsiteY81" fmla="*/ 253046 h 941097"/>
                <a:gd name="connsiteX82" fmla="*/ 328191 w 729376"/>
                <a:gd name="connsiteY82" fmla="*/ 254417 h 941097"/>
                <a:gd name="connsiteX83" fmla="*/ 324991 w 729376"/>
                <a:gd name="connsiteY83" fmla="*/ 256018 h 941097"/>
                <a:gd name="connsiteX84" fmla="*/ 322248 w 729376"/>
                <a:gd name="connsiteY84" fmla="*/ 257618 h 941097"/>
                <a:gd name="connsiteX85" fmla="*/ 319276 w 729376"/>
                <a:gd name="connsiteY85" fmla="*/ 259218 h 941097"/>
                <a:gd name="connsiteX86" fmla="*/ 316533 w 729376"/>
                <a:gd name="connsiteY86" fmla="*/ 260818 h 941097"/>
                <a:gd name="connsiteX87" fmla="*/ 313790 w 729376"/>
                <a:gd name="connsiteY87" fmla="*/ 262647 h 941097"/>
                <a:gd name="connsiteX88" fmla="*/ 311275 w 729376"/>
                <a:gd name="connsiteY88" fmla="*/ 264476 h 941097"/>
                <a:gd name="connsiteX89" fmla="*/ 308760 w 729376"/>
                <a:gd name="connsiteY89" fmla="*/ 266305 h 941097"/>
                <a:gd name="connsiteX90" fmla="*/ 306474 w 729376"/>
                <a:gd name="connsiteY90" fmla="*/ 268133 h 941097"/>
                <a:gd name="connsiteX91" fmla="*/ 304188 w 729376"/>
                <a:gd name="connsiteY91" fmla="*/ 269962 h 941097"/>
                <a:gd name="connsiteX92" fmla="*/ 302131 w 729376"/>
                <a:gd name="connsiteY92" fmla="*/ 271791 h 941097"/>
                <a:gd name="connsiteX93" fmla="*/ 300074 w 729376"/>
                <a:gd name="connsiteY93" fmla="*/ 273848 h 941097"/>
                <a:gd name="connsiteX94" fmla="*/ 298016 w 729376"/>
                <a:gd name="connsiteY94" fmla="*/ 275906 h 941097"/>
                <a:gd name="connsiteX95" fmla="*/ 296187 w 729376"/>
                <a:gd name="connsiteY95" fmla="*/ 277963 h 941097"/>
                <a:gd name="connsiteX96" fmla="*/ 294359 w 729376"/>
                <a:gd name="connsiteY96" fmla="*/ 280021 h 941097"/>
                <a:gd name="connsiteX97" fmla="*/ 292530 w 729376"/>
                <a:gd name="connsiteY97" fmla="*/ 282078 h 941097"/>
                <a:gd name="connsiteX98" fmla="*/ 290930 w 729376"/>
                <a:gd name="connsiteY98" fmla="*/ 284135 h 941097"/>
                <a:gd name="connsiteX99" fmla="*/ 289329 w 729376"/>
                <a:gd name="connsiteY99" fmla="*/ 286421 h 941097"/>
                <a:gd name="connsiteX100" fmla="*/ 287958 w 729376"/>
                <a:gd name="connsiteY100" fmla="*/ 288479 h 941097"/>
                <a:gd name="connsiteX101" fmla="*/ 286586 w 729376"/>
                <a:gd name="connsiteY101" fmla="*/ 290765 h 941097"/>
                <a:gd name="connsiteX102" fmla="*/ 285215 w 729376"/>
                <a:gd name="connsiteY102" fmla="*/ 292822 h 941097"/>
                <a:gd name="connsiteX103" fmla="*/ 283843 w 729376"/>
                <a:gd name="connsiteY103" fmla="*/ 295108 h 941097"/>
                <a:gd name="connsiteX104" fmla="*/ 282700 w 729376"/>
                <a:gd name="connsiteY104" fmla="*/ 297166 h 941097"/>
                <a:gd name="connsiteX105" fmla="*/ 281557 w 729376"/>
                <a:gd name="connsiteY105" fmla="*/ 299680 h 941097"/>
                <a:gd name="connsiteX106" fmla="*/ 280643 w 729376"/>
                <a:gd name="connsiteY106" fmla="*/ 301509 h 941097"/>
                <a:gd name="connsiteX107" fmla="*/ 279042 w 729376"/>
                <a:gd name="connsiteY107" fmla="*/ 305167 h 941097"/>
                <a:gd name="connsiteX108" fmla="*/ 278128 w 729376"/>
                <a:gd name="connsiteY108" fmla="*/ 307681 h 941097"/>
                <a:gd name="connsiteX109" fmla="*/ 276985 w 729376"/>
                <a:gd name="connsiteY109" fmla="*/ 310653 h 941097"/>
                <a:gd name="connsiteX110" fmla="*/ 276299 w 729376"/>
                <a:gd name="connsiteY110" fmla="*/ 312710 h 941097"/>
                <a:gd name="connsiteX111" fmla="*/ 275613 w 729376"/>
                <a:gd name="connsiteY111" fmla="*/ 315225 h 941097"/>
                <a:gd name="connsiteX112" fmla="*/ 275156 w 729376"/>
                <a:gd name="connsiteY112" fmla="*/ 317282 h 941097"/>
                <a:gd name="connsiteX113" fmla="*/ 274470 w 729376"/>
                <a:gd name="connsiteY113" fmla="*/ 319797 h 941097"/>
                <a:gd name="connsiteX114" fmla="*/ 274013 w 729376"/>
                <a:gd name="connsiteY114" fmla="*/ 321854 h 941097"/>
                <a:gd name="connsiteX115" fmla="*/ 273556 w 729376"/>
                <a:gd name="connsiteY115" fmla="*/ 324369 h 941097"/>
                <a:gd name="connsiteX116" fmla="*/ 273099 w 729376"/>
                <a:gd name="connsiteY116" fmla="*/ 326426 h 941097"/>
                <a:gd name="connsiteX117" fmla="*/ 272642 w 729376"/>
                <a:gd name="connsiteY117" fmla="*/ 328712 h 941097"/>
                <a:gd name="connsiteX118" fmla="*/ 272413 w 729376"/>
                <a:gd name="connsiteY118" fmla="*/ 330770 h 941097"/>
                <a:gd name="connsiteX119" fmla="*/ 272184 w 729376"/>
                <a:gd name="connsiteY119" fmla="*/ 333056 h 941097"/>
                <a:gd name="connsiteX120" fmla="*/ 271956 w 729376"/>
                <a:gd name="connsiteY120" fmla="*/ 335113 h 941097"/>
                <a:gd name="connsiteX121" fmla="*/ 271727 w 729376"/>
                <a:gd name="connsiteY121" fmla="*/ 337399 h 941097"/>
                <a:gd name="connsiteX122" fmla="*/ 271499 w 729376"/>
                <a:gd name="connsiteY122" fmla="*/ 339457 h 941097"/>
                <a:gd name="connsiteX123" fmla="*/ 271499 w 729376"/>
                <a:gd name="connsiteY123" fmla="*/ 341743 h 941097"/>
                <a:gd name="connsiteX124" fmla="*/ 271499 w 729376"/>
                <a:gd name="connsiteY124" fmla="*/ 343800 h 941097"/>
                <a:gd name="connsiteX125" fmla="*/ 271499 w 729376"/>
                <a:gd name="connsiteY125" fmla="*/ 346086 h 941097"/>
                <a:gd name="connsiteX126" fmla="*/ 271499 w 729376"/>
                <a:gd name="connsiteY126" fmla="*/ 347915 h 941097"/>
                <a:gd name="connsiteX127" fmla="*/ 271499 w 729376"/>
                <a:gd name="connsiteY127" fmla="*/ 350201 h 941097"/>
                <a:gd name="connsiteX128" fmla="*/ 271499 w 729376"/>
                <a:gd name="connsiteY128" fmla="*/ 352030 h 941097"/>
                <a:gd name="connsiteX129" fmla="*/ 271727 w 729376"/>
                <a:gd name="connsiteY129" fmla="*/ 354316 h 941097"/>
                <a:gd name="connsiteX130" fmla="*/ 271727 w 729376"/>
                <a:gd name="connsiteY130" fmla="*/ 355916 h 941097"/>
                <a:gd name="connsiteX131" fmla="*/ 271956 w 729376"/>
                <a:gd name="connsiteY131" fmla="*/ 357973 h 941097"/>
                <a:gd name="connsiteX132" fmla="*/ 272184 w 729376"/>
                <a:gd name="connsiteY132" fmla="*/ 359573 h 941097"/>
                <a:gd name="connsiteX133" fmla="*/ 272413 w 729376"/>
                <a:gd name="connsiteY133" fmla="*/ 361859 h 941097"/>
                <a:gd name="connsiteX134" fmla="*/ 272642 w 729376"/>
                <a:gd name="connsiteY134" fmla="*/ 363231 h 941097"/>
                <a:gd name="connsiteX135" fmla="*/ 273099 w 729376"/>
                <a:gd name="connsiteY135" fmla="*/ 365517 h 941097"/>
                <a:gd name="connsiteX136" fmla="*/ 273327 w 729376"/>
                <a:gd name="connsiteY136" fmla="*/ 366431 h 941097"/>
                <a:gd name="connsiteX137" fmla="*/ 274013 w 729376"/>
                <a:gd name="connsiteY137" fmla="*/ 369632 h 941097"/>
                <a:gd name="connsiteX138" fmla="*/ 275613 w 729376"/>
                <a:gd name="connsiteY138" fmla="*/ 391349 h 941097"/>
                <a:gd name="connsiteX139" fmla="*/ 274699 w 729376"/>
                <a:gd name="connsiteY139" fmla="*/ 398893 h 941097"/>
                <a:gd name="connsiteX140" fmla="*/ 271499 w 729376"/>
                <a:gd name="connsiteY140" fmla="*/ 408951 h 941097"/>
                <a:gd name="connsiteX141" fmla="*/ 270127 w 729376"/>
                <a:gd name="connsiteY141" fmla="*/ 411923 h 941097"/>
                <a:gd name="connsiteX142" fmla="*/ 266698 w 729376"/>
                <a:gd name="connsiteY142" fmla="*/ 417409 h 941097"/>
                <a:gd name="connsiteX143" fmla="*/ 264641 w 729376"/>
                <a:gd name="connsiteY143" fmla="*/ 419924 h 941097"/>
                <a:gd name="connsiteX144" fmla="*/ 260297 w 729376"/>
                <a:gd name="connsiteY144" fmla="*/ 424496 h 941097"/>
                <a:gd name="connsiteX145" fmla="*/ 210005 w 729376"/>
                <a:gd name="connsiteY145" fmla="*/ 443470 h 941097"/>
                <a:gd name="connsiteX146" fmla="*/ 185316 w 729376"/>
                <a:gd name="connsiteY146" fmla="*/ 444155 h 941097"/>
                <a:gd name="connsiteX147" fmla="*/ 169086 w 729376"/>
                <a:gd name="connsiteY147" fmla="*/ 443241 h 941097"/>
                <a:gd name="connsiteX148" fmla="*/ 146226 w 729376"/>
                <a:gd name="connsiteY148" fmla="*/ 440269 h 941097"/>
                <a:gd name="connsiteX149" fmla="*/ 143940 w 729376"/>
                <a:gd name="connsiteY149" fmla="*/ 439812 h 941097"/>
                <a:gd name="connsiteX150" fmla="*/ 115593 w 729376"/>
                <a:gd name="connsiteY150" fmla="*/ 433183 h 941097"/>
                <a:gd name="connsiteX151" fmla="*/ 112164 w 729376"/>
                <a:gd name="connsiteY151" fmla="*/ 432268 h 941097"/>
                <a:gd name="connsiteX152" fmla="*/ 90676 w 729376"/>
                <a:gd name="connsiteY152" fmla="*/ 425410 h 941097"/>
                <a:gd name="connsiteX153" fmla="*/ 82904 w 729376"/>
                <a:gd name="connsiteY153" fmla="*/ 422667 h 941097"/>
                <a:gd name="connsiteX154" fmla="*/ 79703 w 729376"/>
                <a:gd name="connsiteY154" fmla="*/ 421295 h 941097"/>
                <a:gd name="connsiteX155" fmla="*/ 78789 w 729376"/>
                <a:gd name="connsiteY155" fmla="*/ 420838 h 941097"/>
                <a:gd name="connsiteX156" fmla="*/ 76503 w 729376"/>
                <a:gd name="connsiteY156" fmla="*/ 419924 h 941097"/>
                <a:gd name="connsiteX157" fmla="*/ 75360 w 729376"/>
                <a:gd name="connsiteY157" fmla="*/ 419467 h 941097"/>
                <a:gd name="connsiteX158" fmla="*/ 72845 w 729376"/>
                <a:gd name="connsiteY158" fmla="*/ 418324 h 941097"/>
                <a:gd name="connsiteX159" fmla="*/ 71931 w 729376"/>
                <a:gd name="connsiteY159" fmla="*/ 417866 h 941097"/>
                <a:gd name="connsiteX160" fmla="*/ 68730 w 729376"/>
                <a:gd name="connsiteY160" fmla="*/ 416266 h 941097"/>
                <a:gd name="connsiteX161" fmla="*/ 68045 w 729376"/>
                <a:gd name="connsiteY161" fmla="*/ 415809 h 941097"/>
                <a:gd name="connsiteX162" fmla="*/ 65530 w 729376"/>
                <a:gd name="connsiteY162" fmla="*/ 414437 h 941097"/>
                <a:gd name="connsiteX163" fmla="*/ 64387 w 729376"/>
                <a:gd name="connsiteY163" fmla="*/ 413752 h 941097"/>
                <a:gd name="connsiteX164" fmla="*/ 62330 w 729376"/>
                <a:gd name="connsiteY164" fmla="*/ 412380 h 941097"/>
                <a:gd name="connsiteX165" fmla="*/ 61187 w 729376"/>
                <a:gd name="connsiteY165" fmla="*/ 411694 h 941097"/>
                <a:gd name="connsiteX166" fmla="*/ 58672 w 729376"/>
                <a:gd name="connsiteY166" fmla="*/ 409865 h 941097"/>
                <a:gd name="connsiteX167" fmla="*/ 57986 w 729376"/>
                <a:gd name="connsiteY167" fmla="*/ 409408 h 941097"/>
                <a:gd name="connsiteX168" fmla="*/ 55014 w 729376"/>
                <a:gd name="connsiteY168" fmla="*/ 407122 h 941097"/>
                <a:gd name="connsiteX169" fmla="*/ 54100 w 729376"/>
                <a:gd name="connsiteY169" fmla="*/ 406436 h 941097"/>
                <a:gd name="connsiteX170" fmla="*/ 52043 w 729376"/>
                <a:gd name="connsiteY170" fmla="*/ 404836 h 941097"/>
                <a:gd name="connsiteX171" fmla="*/ 50900 w 729376"/>
                <a:gd name="connsiteY171" fmla="*/ 403922 h 941097"/>
                <a:gd name="connsiteX172" fmla="*/ 49071 w 729376"/>
                <a:gd name="connsiteY172" fmla="*/ 402322 h 941097"/>
                <a:gd name="connsiteX173" fmla="*/ 48156 w 729376"/>
                <a:gd name="connsiteY173" fmla="*/ 401407 h 941097"/>
                <a:gd name="connsiteX174" fmla="*/ 45642 w 729376"/>
                <a:gd name="connsiteY174" fmla="*/ 398893 h 941097"/>
                <a:gd name="connsiteX175" fmla="*/ 44956 w 729376"/>
                <a:gd name="connsiteY175" fmla="*/ 398207 h 941097"/>
                <a:gd name="connsiteX176" fmla="*/ 43127 w 729376"/>
                <a:gd name="connsiteY176" fmla="*/ 396149 h 941097"/>
                <a:gd name="connsiteX177" fmla="*/ 42213 w 729376"/>
                <a:gd name="connsiteY177" fmla="*/ 395006 h 941097"/>
                <a:gd name="connsiteX178" fmla="*/ 40613 w 729376"/>
                <a:gd name="connsiteY178" fmla="*/ 393178 h 941097"/>
                <a:gd name="connsiteX179" fmla="*/ 39698 w 729376"/>
                <a:gd name="connsiteY179" fmla="*/ 392035 h 941097"/>
                <a:gd name="connsiteX180" fmla="*/ 38098 w 729376"/>
                <a:gd name="connsiteY180" fmla="*/ 390206 h 941097"/>
                <a:gd name="connsiteX181" fmla="*/ 37184 w 729376"/>
                <a:gd name="connsiteY181" fmla="*/ 389063 h 941097"/>
                <a:gd name="connsiteX182" fmla="*/ 35126 w 729376"/>
                <a:gd name="connsiteY182" fmla="*/ 386320 h 941097"/>
                <a:gd name="connsiteX183" fmla="*/ 34212 w 729376"/>
                <a:gd name="connsiteY183" fmla="*/ 385177 h 941097"/>
                <a:gd name="connsiteX184" fmla="*/ 32840 w 729376"/>
                <a:gd name="connsiteY184" fmla="*/ 383348 h 941097"/>
                <a:gd name="connsiteX185" fmla="*/ 31926 w 729376"/>
                <a:gd name="connsiteY185" fmla="*/ 381976 h 941097"/>
                <a:gd name="connsiteX186" fmla="*/ 30783 w 729376"/>
                <a:gd name="connsiteY186" fmla="*/ 380147 h 941097"/>
                <a:gd name="connsiteX187" fmla="*/ 29868 w 729376"/>
                <a:gd name="connsiteY187" fmla="*/ 378776 h 941097"/>
                <a:gd name="connsiteX188" fmla="*/ 28725 w 729376"/>
                <a:gd name="connsiteY188" fmla="*/ 376490 h 941097"/>
                <a:gd name="connsiteX189" fmla="*/ 27811 w 729376"/>
                <a:gd name="connsiteY189" fmla="*/ 374661 h 941097"/>
                <a:gd name="connsiteX190" fmla="*/ 26668 w 729376"/>
                <a:gd name="connsiteY190" fmla="*/ 372146 h 941097"/>
                <a:gd name="connsiteX191" fmla="*/ 25982 w 729376"/>
                <a:gd name="connsiteY191" fmla="*/ 370546 h 941097"/>
                <a:gd name="connsiteX192" fmla="*/ 25068 w 729376"/>
                <a:gd name="connsiteY192" fmla="*/ 368717 h 941097"/>
                <a:gd name="connsiteX193" fmla="*/ 24382 w 729376"/>
                <a:gd name="connsiteY193" fmla="*/ 367117 h 941097"/>
                <a:gd name="connsiteX194" fmla="*/ 23696 w 729376"/>
                <a:gd name="connsiteY194" fmla="*/ 365060 h 941097"/>
                <a:gd name="connsiteX195" fmla="*/ 23239 w 729376"/>
                <a:gd name="connsiteY195" fmla="*/ 363460 h 941097"/>
                <a:gd name="connsiteX196" fmla="*/ 22325 w 729376"/>
                <a:gd name="connsiteY196" fmla="*/ 360259 h 941097"/>
                <a:gd name="connsiteX197" fmla="*/ 21867 w 729376"/>
                <a:gd name="connsiteY197" fmla="*/ 358888 h 941097"/>
                <a:gd name="connsiteX198" fmla="*/ 21410 w 729376"/>
                <a:gd name="connsiteY198" fmla="*/ 356830 h 941097"/>
                <a:gd name="connsiteX199" fmla="*/ 20953 w 729376"/>
                <a:gd name="connsiteY199" fmla="*/ 355230 h 941097"/>
                <a:gd name="connsiteX200" fmla="*/ 20496 w 729376"/>
                <a:gd name="connsiteY200" fmla="*/ 353173 h 941097"/>
                <a:gd name="connsiteX201" fmla="*/ 20267 w 729376"/>
                <a:gd name="connsiteY201" fmla="*/ 351344 h 941097"/>
                <a:gd name="connsiteX202" fmla="*/ 20039 w 729376"/>
                <a:gd name="connsiteY202" fmla="*/ 349058 h 941097"/>
                <a:gd name="connsiteX203" fmla="*/ 19810 w 729376"/>
                <a:gd name="connsiteY203" fmla="*/ 347458 h 941097"/>
                <a:gd name="connsiteX204" fmla="*/ 19810 w 729376"/>
                <a:gd name="connsiteY204" fmla="*/ 347458 h 941097"/>
                <a:gd name="connsiteX205" fmla="*/ 22553 w 729376"/>
                <a:gd name="connsiteY205" fmla="*/ 317054 h 941097"/>
                <a:gd name="connsiteX206" fmla="*/ 160628 w 729376"/>
                <a:gd name="connsiteY206" fmla="*/ 89825 h 941097"/>
                <a:gd name="connsiteX207" fmla="*/ 442949 w 729376"/>
                <a:gd name="connsiteY207" fmla="*/ 23989 h 941097"/>
                <a:gd name="connsiteX208" fmla="*/ 530960 w 729376"/>
                <a:gd name="connsiteY208" fmla="*/ 44563 h 941097"/>
                <a:gd name="connsiteX209" fmla="*/ 532788 w 729376"/>
                <a:gd name="connsiteY209" fmla="*/ 45248 h 941097"/>
                <a:gd name="connsiteX210" fmla="*/ 536446 w 729376"/>
                <a:gd name="connsiteY210" fmla="*/ 46849 h 941097"/>
                <a:gd name="connsiteX211" fmla="*/ 541704 w 729376"/>
                <a:gd name="connsiteY211" fmla="*/ 49135 h 941097"/>
                <a:gd name="connsiteX212" fmla="*/ 543990 w 729376"/>
                <a:gd name="connsiteY212" fmla="*/ 50278 h 941097"/>
                <a:gd name="connsiteX213" fmla="*/ 548105 w 729376"/>
                <a:gd name="connsiteY213" fmla="*/ 52335 h 941097"/>
                <a:gd name="connsiteX214" fmla="*/ 549933 w 729376"/>
                <a:gd name="connsiteY214" fmla="*/ 53249 h 941097"/>
                <a:gd name="connsiteX215" fmla="*/ 555648 w 729376"/>
                <a:gd name="connsiteY215" fmla="*/ 56450 h 941097"/>
                <a:gd name="connsiteX216" fmla="*/ 555648 w 729376"/>
                <a:gd name="connsiteY216" fmla="*/ 56450 h 941097"/>
                <a:gd name="connsiteX217" fmla="*/ 595882 w 729376"/>
                <a:gd name="connsiteY217" fmla="*/ 83882 h 941097"/>
                <a:gd name="connsiteX218" fmla="*/ 610284 w 729376"/>
                <a:gd name="connsiteY218" fmla="*/ 95998 h 941097"/>
                <a:gd name="connsiteX219" fmla="*/ 662176 w 729376"/>
                <a:gd name="connsiteY219" fmla="*/ 157720 h 941097"/>
                <a:gd name="connsiteX220" fmla="*/ 678864 w 729376"/>
                <a:gd name="connsiteY220" fmla="*/ 189266 h 941097"/>
                <a:gd name="connsiteX221" fmla="*/ 682521 w 729376"/>
                <a:gd name="connsiteY221" fmla="*/ 197496 h 941097"/>
                <a:gd name="connsiteX222" fmla="*/ 688922 w 729376"/>
                <a:gd name="connsiteY222" fmla="*/ 214412 h 941097"/>
                <a:gd name="connsiteX223" fmla="*/ 691665 w 729376"/>
                <a:gd name="connsiteY223" fmla="*/ 223099 h 941097"/>
                <a:gd name="connsiteX224" fmla="*/ 703553 w 729376"/>
                <a:gd name="connsiteY224" fmla="*/ 278878 h 941097"/>
                <a:gd name="connsiteX225" fmla="*/ 705610 w 729376"/>
                <a:gd name="connsiteY225" fmla="*/ 298766 h 941097"/>
                <a:gd name="connsiteX226" fmla="*/ 706296 w 729376"/>
                <a:gd name="connsiteY226" fmla="*/ 310424 h 941097"/>
                <a:gd name="connsiteX227" fmla="*/ 705839 w 729376"/>
                <a:gd name="connsiteY227" fmla="*/ 380376 h 941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729376" h="941097">
                  <a:moveTo>
                    <a:pt x="724127" y="273163"/>
                  </a:moveTo>
                  <a:cubicBezTo>
                    <a:pt x="710411" y="168692"/>
                    <a:pt x="659661" y="89597"/>
                    <a:pt x="567307" y="42048"/>
                  </a:cubicBezTo>
                  <a:cubicBezTo>
                    <a:pt x="489812" y="2272"/>
                    <a:pt x="405001" y="-8473"/>
                    <a:pt x="318133" y="6386"/>
                  </a:cubicBezTo>
                  <a:cubicBezTo>
                    <a:pt x="304646" y="8672"/>
                    <a:pt x="290930" y="11187"/>
                    <a:pt x="277671" y="14845"/>
                  </a:cubicBezTo>
                  <a:cubicBezTo>
                    <a:pt x="223035" y="29475"/>
                    <a:pt x="172743" y="52335"/>
                    <a:pt x="129995" y="90283"/>
                  </a:cubicBezTo>
                  <a:cubicBezTo>
                    <a:pt x="87933" y="127544"/>
                    <a:pt x="58443" y="173493"/>
                    <a:pt x="35355" y="224014"/>
                  </a:cubicBezTo>
                  <a:cubicBezTo>
                    <a:pt x="22325" y="252589"/>
                    <a:pt x="7923" y="280935"/>
                    <a:pt x="2665" y="312253"/>
                  </a:cubicBezTo>
                  <a:cubicBezTo>
                    <a:pt x="-6936" y="368946"/>
                    <a:pt x="8609" y="410780"/>
                    <a:pt x="62330" y="436383"/>
                  </a:cubicBezTo>
                  <a:cubicBezTo>
                    <a:pt x="97305" y="453071"/>
                    <a:pt x="134567" y="461300"/>
                    <a:pt x="172515" y="465415"/>
                  </a:cubicBezTo>
                  <a:cubicBezTo>
                    <a:pt x="196061" y="467930"/>
                    <a:pt x="219606" y="465415"/>
                    <a:pt x="242695" y="459472"/>
                  </a:cubicBezTo>
                  <a:cubicBezTo>
                    <a:pt x="277442" y="450556"/>
                    <a:pt x="298016" y="420838"/>
                    <a:pt x="294587" y="384719"/>
                  </a:cubicBezTo>
                  <a:cubicBezTo>
                    <a:pt x="293673" y="374890"/>
                    <a:pt x="292530" y="365060"/>
                    <a:pt x="292758" y="355230"/>
                  </a:cubicBezTo>
                  <a:cubicBezTo>
                    <a:pt x="293901" y="305852"/>
                    <a:pt x="313790" y="278878"/>
                    <a:pt x="358138" y="265847"/>
                  </a:cubicBezTo>
                  <a:cubicBezTo>
                    <a:pt x="391971" y="255789"/>
                    <a:pt x="439520" y="272020"/>
                    <a:pt x="453921" y="300823"/>
                  </a:cubicBezTo>
                  <a:cubicBezTo>
                    <a:pt x="467409" y="327798"/>
                    <a:pt x="472667" y="355916"/>
                    <a:pt x="460094" y="385862"/>
                  </a:cubicBezTo>
                  <a:cubicBezTo>
                    <a:pt x="450035" y="409865"/>
                    <a:pt x="435862" y="430668"/>
                    <a:pt x="420089" y="450785"/>
                  </a:cubicBezTo>
                  <a:cubicBezTo>
                    <a:pt x="380312" y="501077"/>
                    <a:pt x="331849" y="542911"/>
                    <a:pt x="284986" y="586345"/>
                  </a:cubicBezTo>
                  <a:cubicBezTo>
                    <a:pt x="253211" y="615834"/>
                    <a:pt x="229665" y="649438"/>
                    <a:pt x="217092" y="691272"/>
                  </a:cubicBezTo>
                  <a:cubicBezTo>
                    <a:pt x="200175" y="747050"/>
                    <a:pt x="196518" y="805115"/>
                    <a:pt x="188517" y="862493"/>
                  </a:cubicBezTo>
                  <a:cubicBezTo>
                    <a:pt x="184173" y="894726"/>
                    <a:pt x="191946" y="903413"/>
                    <a:pt x="223493" y="914157"/>
                  </a:cubicBezTo>
                  <a:cubicBezTo>
                    <a:pt x="264412" y="928102"/>
                    <a:pt x="370940" y="965821"/>
                    <a:pt x="496441" y="916443"/>
                  </a:cubicBezTo>
                  <a:cubicBezTo>
                    <a:pt x="516101" y="909128"/>
                    <a:pt x="525930" y="895869"/>
                    <a:pt x="529817" y="875752"/>
                  </a:cubicBezTo>
                  <a:cubicBezTo>
                    <a:pt x="534389" y="851749"/>
                    <a:pt x="528674" y="828889"/>
                    <a:pt x="524787" y="805801"/>
                  </a:cubicBezTo>
                  <a:cubicBezTo>
                    <a:pt x="518158" y="767853"/>
                    <a:pt x="527759" y="736763"/>
                    <a:pt x="555648" y="709560"/>
                  </a:cubicBezTo>
                  <a:cubicBezTo>
                    <a:pt x="583080" y="682814"/>
                    <a:pt x="609369" y="655153"/>
                    <a:pt x="633144" y="624978"/>
                  </a:cubicBezTo>
                  <a:cubicBezTo>
                    <a:pt x="670177" y="578115"/>
                    <a:pt x="698066" y="526451"/>
                    <a:pt x="714068" y="469073"/>
                  </a:cubicBezTo>
                  <a:cubicBezTo>
                    <a:pt x="731899" y="404379"/>
                    <a:pt x="732585" y="339457"/>
                    <a:pt x="724127" y="273163"/>
                  </a:cubicBezTo>
                  <a:close/>
                  <a:moveTo>
                    <a:pt x="705839" y="380376"/>
                  </a:moveTo>
                  <a:cubicBezTo>
                    <a:pt x="705610" y="384034"/>
                    <a:pt x="705153" y="387920"/>
                    <a:pt x="704924" y="391577"/>
                  </a:cubicBezTo>
                  <a:cubicBezTo>
                    <a:pt x="704238" y="399121"/>
                    <a:pt x="703324" y="406665"/>
                    <a:pt x="702181" y="413980"/>
                  </a:cubicBezTo>
                  <a:cubicBezTo>
                    <a:pt x="701724" y="417638"/>
                    <a:pt x="701038" y="421524"/>
                    <a:pt x="700352" y="425182"/>
                  </a:cubicBezTo>
                  <a:cubicBezTo>
                    <a:pt x="698523" y="436383"/>
                    <a:pt x="696237" y="447356"/>
                    <a:pt x="693723" y="458557"/>
                  </a:cubicBezTo>
                  <a:cubicBezTo>
                    <a:pt x="692123" y="465872"/>
                    <a:pt x="690065" y="473188"/>
                    <a:pt x="688236" y="480503"/>
                  </a:cubicBezTo>
                  <a:cubicBezTo>
                    <a:pt x="685493" y="490333"/>
                    <a:pt x="682293" y="499934"/>
                    <a:pt x="678635" y="509306"/>
                  </a:cubicBezTo>
                  <a:cubicBezTo>
                    <a:pt x="676121" y="515479"/>
                    <a:pt x="673606" y="521651"/>
                    <a:pt x="670634" y="527823"/>
                  </a:cubicBezTo>
                  <a:cubicBezTo>
                    <a:pt x="663548" y="543139"/>
                    <a:pt x="655318" y="557770"/>
                    <a:pt x="646174" y="571943"/>
                  </a:cubicBezTo>
                  <a:cubicBezTo>
                    <a:pt x="637030" y="586116"/>
                    <a:pt x="627200" y="599832"/>
                    <a:pt x="616685" y="613319"/>
                  </a:cubicBezTo>
                  <a:cubicBezTo>
                    <a:pt x="614627" y="616063"/>
                    <a:pt x="612570" y="618577"/>
                    <a:pt x="610284" y="621320"/>
                  </a:cubicBezTo>
                  <a:cubicBezTo>
                    <a:pt x="607541" y="624749"/>
                    <a:pt x="604797" y="627950"/>
                    <a:pt x="602054" y="631379"/>
                  </a:cubicBezTo>
                  <a:cubicBezTo>
                    <a:pt x="582852" y="654696"/>
                    <a:pt x="562049" y="676642"/>
                    <a:pt x="539646" y="696301"/>
                  </a:cubicBezTo>
                  <a:cubicBezTo>
                    <a:pt x="534846" y="700416"/>
                    <a:pt x="530502" y="704759"/>
                    <a:pt x="526845" y="709103"/>
                  </a:cubicBezTo>
                  <a:cubicBezTo>
                    <a:pt x="526616" y="709331"/>
                    <a:pt x="526388" y="709789"/>
                    <a:pt x="525930" y="710017"/>
                  </a:cubicBezTo>
                  <a:cubicBezTo>
                    <a:pt x="519987" y="717104"/>
                    <a:pt x="515415" y="724190"/>
                    <a:pt x="511757" y="731734"/>
                  </a:cubicBezTo>
                  <a:cubicBezTo>
                    <a:pt x="510843" y="733792"/>
                    <a:pt x="509700" y="735849"/>
                    <a:pt x="509014" y="737906"/>
                  </a:cubicBezTo>
                  <a:cubicBezTo>
                    <a:pt x="508100" y="739964"/>
                    <a:pt x="507414" y="742021"/>
                    <a:pt x="506728" y="744079"/>
                  </a:cubicBezTo>
                  <a:cubicBezTo>
                    <a:pt x="506271" y="745679"/>
                    <a:pt x="505585" y="747508"/>
                    <a:pt x="505128" y="749108"/>
                  </a:cubicBezTo>
                  <a:cubicBezTo>
                    <a:pt x="504442" y="751622"/>
                    <a:pt x="503756" y="754137"/>
                    <a:pt x="503299" y="756880"/>
                  </a:cubicBezTo>
                  <a:cubicBezTo>
                    <a:pt x="500784" y="769910"/>
                    <a:pt x="500556" y="783626"/>
                    <a:pt x="501927" y="797800"/>
                  </a:cubicBezTo>
                  <a:cubicBezTo>
                    <a:pt x="502613" y="804886"/>
                    <a:pt x="503756" y="811973"/>
                    <a:pt x="505356" y="819288"/>
                  </a:cubicBezTo>
                  <a:cubicBezTo>
                    <a:pt x="505814" y="820888"/>
                    <a:pt x="506042" y="822717"/>
                    <a:pt x="506271" y="824317"/>
                  </a:cubicBezTo>
                  <a:cubicBezTo>
                    <a:pt x="507642" y="833004"/>
                    <a:pt x="508328" y="841462"/>
                    <a:pt x="508785" y="850149"/>
                  </a:cubicBezTo>
                  <a:cubicBezTo>
                    <a:pt x="509014" y="853578"/>
                    <a:pt x="509014" y="856778"/>
                    <a:pt x="509243" y="860207"/>
                  </a:cubicBezTo>
                  <a:cubicBezTo>
                    <a:pt x="509700" y="868437"/>
                    <a:pt x="508100" y="875524"/>
                    <a:pt x="504899" y="881239"/>
                  </a:cubicBezTo>
                  <a:cubicBezTo>
                    <a:pt x="500556" y="888782"/>
                    <a:pt x="493469" y="894269"/>
                    <a:pt x="483411" y="898384"/>
                  </a:cubicBezTo>
                  <a:cubicBezTo>
                    <a:pt x="481125" y="899298"/>
                    <a:pt x="478839" y="900212"/>
                    <a:pt x="476553" y="901127"/>
                  </a:cubicBezTo>
                  <a:cubicBezTo>
                    <a:pt x="458036" y="908213"/>
                    <a:pt x="439062" y="913471"/>
                    <a:pt x="419174" y="916214"/>
                  </a:cubicBezTo>
                  <a:cubicBezTo>
                    <a:pt x="409116" y="917586"/>
                    <a:pt x="399057" y="918500"/>
                    <a:pt x="388542" y="918729"/>
                  </a:cubicBezTo>
                  <a:cubicBezTo>
                    <a:pt x="380541" y="918958"/>
                    <a:pt x="372540" y="918729"/>
                    <a:pt x="364310" y="918043"/>
                  </a:cubicBezTo>
                  <a:cubicBezTo>
                    <a:pt x="359281" y="918500"/>
                    <a:pt x="354252" y="918729"/>
                    <a:pt x="349223" y="918729"/>
                  </a:cubicBezTo>
                  <a:cubicBezTo>
                    <a:pt x="344193" y="918729"/>
                    <a:pt x="339164" y="918500"/>
                    <a:pt x="334135" y="918043"/>
                  </a:cubicBezTo>
                  <a:cubicBezTo>
                    <a:pt x="329106" y="917586"/>
                    <a:pt x="324077" y="917129"/>
                    <a:pt x="318819" y="916214"/>
                  </a:cubicBezTo>
                  <a:cubicBezTo>
                    <a:pt x="313790" y="915529"/>
                    <a:pt x="308532" y="914614"/>
                    <a:pt x="303503" y="913471"/>
                  </a:cubicBezTo>
                  <a:cubicBezTo>
                    <a:pt x="282929" y="909356"/>
                    <a:pt x="262126" y="903413"/>
                    <a:pt x="241323" y="897698"/>
                  </a:cubicBezTo>
                  <a:cubicBezTo>
                    <a:pt x="240180" y="897469"/>
                    <a:pt x="239037" y="897012"/>
                    <a:pt x="237894" y="896783"/>
                  </a:cubicBezTo>
                  <a:cubicBezTo>
                    <a:pt x="237437" y="896555"/>
                    <a:pt x="236980" y="896555"/>
                    <a:pt x="236751" y="896326"/>
                  </a:cubicBezTo>
                  <a:cubicBezTo>
                    <a:pt x="236066" y="896098"/>
                    <a:pt x="235608" y="895869"/>
                    <a:pt x="234923" y="895869"/>
                  </a:cubicBezTo>
                  <a:cubicBezTo>
                    <a:pt x="234008" y="895640"/>
                    <a:pt x="232865" y="895183"/>
                    <a:pt x="231951" y="894955"/>
                  </a:cubicBezTo>
                  <a:cubicBezTo>
                    <a:pt x="231722" y="894955"/>
                    <a:pt x="231494" y="894726"/>
                    <a:pt x="231265" y="894726"/>
                  </a:cubicBezTo>
                  <a:cubicBezTo>
                    <a:pt x="230579" y="894497"/>
                    <a:pt x="230122" y="894269"/>
                    <a:pt x="229436" y="894040"/>
                  </a:cubicBezTo>
                  <a:cubicBezTo>
                    <a:pt x="229436" y="894040"/>
                    <a:pt x="229208" y="894040"/>
                    <a:pt x="229208" y="893812"/>
                  </a:cubicBezTo>
                  <a:cubicBezTo>
                    <a:pt x="217320" y="889011"/>
                    <a:pt x="214577" y="882610"/>
                    <a:pt x="215034" y="865008"/>
                  </a:cubicBezTo>
                  <a:cubicBezTo>
                    <a:pt x="217778" y="792999"/>
                    <a:pt x="224864" y="721676"/>
                    <a:pt x="257097" y="655610"/>
                  </a:cubicBezTo>
                  <a:cubicBezTo>
                    <a:pt x="266012" y="637094"/>
                    <a:pt x="279728" y="621320"/>
                    <a:pt x="294816" y="606919"/>
                  </a:cubicBezTo>
                  <a:cubicBezTo>
                    <a:pt x="342365" y="561427"/>
                    <a:pt x="390599" y="516622"/>
                    <a:pt x="433119" y="466101"/>
                  </a:cubicBezTo>
                  <a:cubicBezTo>
                    <a:pt x="455064" y="440041"/>
                    <a:pt x="473352" y="412380"/>
                    <a:pt x="482496" y="380147"/>
                  </a:cubicBezTo>
                  <a:cubicBezTo>
                    <a:pt x="493698" y="339914"/>
                    <a:pt x="488669" y="299452"/>
                    <a:pt x="457808" y="270648"/>
                  </a:cubicBezTo>
                  <a:cubicBezTo>
                    <a:pt x="432890" y="247331"/>
                    <a:pt x="397686" y="236358"/>
                    <a:pt x="360653" y="243216"/>
                  </a:cubicBezTo>
                  <a:cubicBezTo>
                    <a:pt x="354938" y="244588"/>
                    <a:pt x="349680" y="245959"/>
                    <a:pt x="344879" y="247559"/>
                  </a:cubicBezTo>
                  <a:cubicBezTo>
                    <a:pt x="343965" y="247788"/>
                    <a:pt x="343050" y="248245"/>
                    <a:pt x="342136" y="248474"/>
                  </a:cubicBezTo>
                  <a:cubicBezTo>
                    <a:pt x="340764" y="248931"/>
                    <a:pt x="339164" y="249617"/>
                    <a:pt x="337793" y="250074"/>
                  </a:cubicBezTo>
                  <a:cubicBezTo>
                    <a:pt x="336650" y="250531"/>
                    <a:pt x="335735" y="250988"/>
                    <a:pt x="334821" y="251446"/>
                  </a:cubicBezTo>
                  <a:cubicBezTo>
                    <a:pt x="333678" y="251903"/>
                    <a:pt x="332306" y="252360"/>
                    <a:pt x="331163" y="253046"/>
                  </a:cubicBezTo>
                  <a:cubicBezTo>
                    <a:pt x="330249" y="253503"/>
                    <a:pt x="329106" y="253960"/>
                    <a:pt x="328191" y="254417"/>
                  </a:cubicBezTo>
                  <a:cubicBezTo>
                    <a:pt x="327048" y="254875"/>
                    <a:pt x="326134" y="255560"/>
                    <a:pt x="324991" y="256018"/>
                  </a:cubicBezTo>
                  <a:cubicBezTo>
                    <a:pt x="324077" y="256475"/>
                    <a:pt x="323162" y="257161"/>
                    <a:pt x="322248" y="257618"/>
                  </a:cubicBezTo>
                  <a:cubicBezTo>
                    <a:pt x="321333" y="258075"/>
                    <a:pt x="320190" y="258761"/>
                    <a:pt x="319276" y="259218"/>
                  </a:cubicBezTo>
                  <a:cubicBezTo>
                    <a:pt x="318362" y="259675"/>
                    <a:pt x="317447" y="260361"/>
                    <a:pt x="316533" y="260818"/>
                  </a:cubicBezTo>
                  <a:cubicBezTo>
                    <a:pt x="315618" y="261504"/>
                    <a:pt x="314704" y="261961"/>
                    <a:pt x="313790" y="262647"/>
                  </a:cubicBezTo>
                  <a:cubicBezTo>
                    <a:pt x="312875" y="263333"/>
                    <a:pt x="312189" y="263790"/>
                    <a:pt x="311275" y="264476"/>
                  </a:cubicBezTo>
                  <a:cubicBezTo>
                    <a:pt x="310361" y="265162"/>
                    <a:pt x="309675" y="265619"/>
                    <a:pt x="308760" y="266305"/>
                  </a:cubicBezTo>
                  <a:cubicBezTo>
                    <a:pt x="308075" y="266990"/>
                    <a:pt x="307160" y="267448"/>
                    <a:pt x="306474" y="268133"/>
                  </a:cubicBezTo>
                  <a:cubicBezTo>
                    <a:pt x="305789" y="268819"/>
                    <a:pt x="304874" y="269505"/>
                    <a:pt x="304188" y="269962"/>
                  </a:cubicBezTo>
                  <a:cubicBezTo>
                    <a:pt x="303503" y="270648"/>
                    <a:pt x="302817" y="271334"/>
                    <a:pt x="302131" y="271791"/>
                  </a:cubicBezTo>
                  <a:cubicBezTo>
                    <a:pt x="301445" y="272477"/>
                    <a:pt x="300759" y="273163"/>
                    <a:pt x="300074" y="273848"/>
                  </a:cubicBezTo>
                  <a:cubicBezTo>
                    <a:pt x="299388" y="274534"/>
                    <a:pt x="298702" y="275220"/>
                    <a:pt x="298016" y="275906"/>
                  </a:cubicBezTo>
                  <a:cubicBezTo>
                    <a:pt x="297330" y="276592"/>
                    <a:pt x="296645" y="277277"/>
                    <a:pt x="296187" y="277963"/>
                  </a:cubicBezTo>
                  <a:cubicBezTo>
                    <a:pt x="295502" y="278649"/>
                    <a:pt x="295044" y="279335"/>
                    <a:pt x="294359" y="280021"/>
                  </a:cubicBezTo>
                  <a:cubicBezTo>
                    <a:pt x="293673" y="280706"/>
                    <a:pt x="293216" y="281392"/>
                    <a:pt x="292530" y="282078"/>
                  </a:cubicBezTo>
                  <a:cubicBezTo>
                    <a:pt x="292073" y="282764"/>
                    <a:pt x="291387" y="283450"/>
                    <a:pt x="290930" y="284135"/>
                  </a:cubicBezTo>
                  <a:cubicBezTo>
                    <a:pt x="290472" y="284821"/>
                    <a:pt x="289787" y="285507"/>
                    <a:pt x="289329" y="286421"/>
                  </a:cubicBezTo>
                  <a:cubicBezTo>
                    <a:pt x="288872" y="287107"/>
                    <a:pt x="288415" y="287793"/>
                    <a:pt x="287958" y="288479"/>
                  </a:cubicBezTo>
                  <a:cubicBezTo>
                    <a:pt x="287501" y="289165"/>
                    <a:pt x="287043" y="290079"/>
                    <a:pt x="286586" y="290765"/>
                  </a:cubicBezTo>
                  <a:cubicBezTo>
                    <a:pt x="286129" y="291451"/>
                    <a:pt x="285672" y="292136"/>
                    <a:pt x="285215" y="292822"/>
                  </a:cubicBezTo>
                  <a:cubicBezTo>
                    <a:pt x="284757" y="293508"/>
                    <a:pt x="284300" y="294422"/>
                    <a:pt x="283843" y="295108"/>
                  </a:cubicBezTo>
                  <a:cubicBezTo>
                    <a:pt x="283386" y="295794"/>
                    <a:pt x="283157" y="296480"/>
                    <a:pt x="282700" y="297166"/>
                  </a:cubicBezTo>
                  <a:cubicBezTo>
                    <a:pt x="282243" y="298080"/>
                    <a:pt x="281786" y="298766"/>
                    <a:pt x="281557" y="299680"/>
                  </a:cubicBezTo>
                  <a:cubicBezTo>
                    <a:pt x="281328" y="300366"/>
                    <a:pt x="280871" y="301052"/>
                    <a:pt x="280643" y="301509"/>
                  </a:cubicBezTo>
                  <a:cubicBezTo>
                    <a:pt x="280185" y="302652"/>
                    <a:pt x="279728" y="303795"/>
                    <a:pt x="279042" y="305167"/>
                  </a:cubicBezTo>
                  <a:cubicBezTo>
                    <a:pt x="278814" y="306081"/>
                    <a:pt x="278357" y="306767"/>
                    <a:pt x="278128" y="307681"/>
                  </a:cubicBezTo>
                  <a:cubicBezTo>
                    <a:pt x="277671" y="308596"/>
                    <a:pt x="277442" y="309739"/>
                    <a:pt x="276985" y="310653"/>
                  </a:cubicBezTo>
                  <a:cubicBezTo>
                    <a:pt x="276756" y="311339"/>
                    <a:pt x="276528" y="312025"/>
                    <a:pt x="276299" y="312710"/>
                  </a:cubicBezTo>
                  <a:cubicBezTo>
                    <a:pt x="276071" y="313625"/>
                    <a:pt x="275842" y="314311"/>
                    <a:pt x="275613" y="315225"/>
                  </a:cubicBezTo>
                  <a:cubicBezTo>
                    <a:pt x="275385" y="315911"/>
                    <a:pt x="275156" y="316597"/>
                    <a:pt x="275156" y="317282"/>
                  </a:cubicBezTo>
                  <a:cubicBezTo>
                    <a:pt x="274928" y="318197"/>
                    <a:pt x="274699" y="318883"/>
                    <a:pt x="274470" y="319797"/>
                  </a:cubicBezTo>
                  <a:cubicBezTo>
                    <a:pt x="274242" y="320483"/>
                    <a:pt x="274242" y="321169"/>
                    <a:pt x="274013" y="321854"/>
                  </a:cubicBezTo>
                  <a:cubicBezTo>
                    <a:pt x="273785" y="322769"/>
                    <a:pt x="273556" y="323455"/>
                    <a:pt x="273556" y="324369"/>
                  </a:cubicBezTo>
                  <a:cubicBezTo>
                    <a:pt x="273327" y="325055"/>
                    <a:pt x="273327" y="325741"/>
                    <a:pt x="273099" y="326426"/>
                  </a:cubicBezTo>
                  <a:cubicBezTo>
                    <a:pt x="272870" y="327112"/>
                    <a:pt x="272870" y="328027"/>
                    <a:pt x="272642" y="328712"/>
                  </a:cubicBezTo>
                  <a:cubicBezTo>
                    <a:pt x="272642" y="329398"/>
                    <a:pt x="272413" y="330084"/>
                    <a:pt x="272413" y="330770"/>
                  </a:cubicBezTo>
                  <a:cubicBezTo>
                    <a:pt x="272413" y="331456"/>
                    <a:pt x="272184" y="332370"/>
                    <a:pt x="272184" y="333056"/>
                  </a:cubicBezTo>
                  <a:cubicBezTo>
                    <a:pt x="272184" y="333742"/>
                    <a:pt x="271956" y="334427"/>
                    <a:pt x="271956" y="335113"/>
                  </a:cubicBezTo>
                  <a:cubicBezTo>
                    <a:pt x="271956" y="335799"/>
                    <a:pt x="271727" y="336713"/>
                    <a:pt x="271727" y="337399"/>
                  </a:cubicBezTo>
                  <a:cubicBezTo>
                    <a:pt x="271727" y="338085"/>
                    <a:pt x="271727" y="338771"/>
                    <a:pt x="271499" y="339457"/>
                  </a:cubicBezTo>
                  <a:cubicBezTo>
                    <a:pt x="271499" y="340142"/>
                    <a:pt x="271499" y="341057"/>
                    <a:pt x="271499" y="341743"/>
                  </a:cubicBezTo>
                  <a:cubicBezTo>
                    <a:pt x="271499" y="342428"/>
                    <a:pt x="271499" y="343114"/>
                    <a:pt x="271499" y="343800"/>
                  </a:cubicBezTo>
                  <a:cubicBezTo>
                    <a:pt x="271499" y="344486"/>
                    <a:pt x="271499" y="345400"/>
                    <a:pt x="271499" y="346086"/>
                  </a:cubicBezTo>
                  <a:cubicBezTo>
                    <a:pt x="271499" y="346772"/>
                    <a:pt x="271499" y="347229"/>
                    <a:pt x="271499" y="347915"/>
                  </a:cubicBezTo>
                  <a:cubicBezTo>
                    <a:pt x="271499" y="348601"/>
                    <a:pt x="271499" y="349286"/>
                    <a:pt x="271499" y="350201"/>
                  </a:cubicBezTo>
                  <a:cubicBezTo>
                    <a:pt x="271499" y="350887"/>
                    <a:pt x="271499" y="351344"/>
                    <a:pt x="271499" y="352030"/>
                  </a:cubicBezTo>
                  <a:cubicBezTo>
                    <a:pt x="271499" y="352715"/>
                    <a:pt x="271499" y="353401"/>
                    <a:pt x="271727" y="354316"/>
                  </a:cubicBezTo>
                  <a:cubicBezTo>
                    <a:pt x="271727" y="354773"/>
                    <a:pt x="271727" y="355459"/>
                    <a:pt x="271727" y="355916"/>
                  </a:cubicBezTo>
                  <a:cubicBezTo>
                    <a:pt x="271727" y="356602"/>
                    <a:pt x="271956" y="357287"/>
                    <a:pt x="271956" y="357973"/>
                  </a:cubicBezTo>
                  <a:cubicBezTo>
                    <a:pt x="271956" y="358430"/>
                    <a:pt x="271956" y="358888"/>
                    <a:pt x="272184" y="359573"/>
                  </a:cubicBezTo>
                  <a:cubicBezTo>
                    <a:pt x="272184" y="360259"/>
                    <a:pt x="272413" y="360945"/>
                    <a:pt x="272413" y="361859"/>
                  </a:cubicBezTo>
                  <a:cubicBezTo>
                    <a:pt x="272413" y="362317"/>
                    <a:pt x="272413" y="362774"/>
                    <a:pt x="272642" y="363231"/>
                  </a:cubicBezTo>
                  <a:cubicBezTo>
                    <a:pt x="272642" y="363917"/>
                    <a:pt x="272870" y="364831"/>
                    <a:pt x="273099" y="365517"/>
                  </a:cubicBezTo>
                  <a:cubicBezTo>
                    <a:pt x="273099" y="365746"/>
                    <a:pt x="273099" y="366203"/>
                    <a:pt x="273327" y="366431"/>
                  </a:cubicBezTo>
                  <a:cubicBezTo>
                    <a:pt x="273556" y="367574"/>
                    <a:pt x="273785" y="368489"/>
                    <a:pt x="274013" y="369632"/>
                  </a:cubicBezTo>
                  <a:cubicBezTo>
                    <a:pt x="275613" y="377633"/>
                    <a:pt x="276071" y="384948"/>
                    <a:pt x="275613" y="391349"/>
                  </a:cubicBezTo>
                  <a:cubicBezTo>
                    <a:pt x="275385" y="393863"/>
                    <a:pt x="275156" y="396378"/>
                    <a:pt x="274699" y="398893"/>
                  </a:cubicBezTo>
                  <a:cubicBezTo>
                    <a:pt x="274013" y="402550"/>
                    <a:pt x="272870" y="405751"/>
                    <a:pt x="271499" y="408951"/>
                  </a:cubicBezTo>
                  <a:cubicBezTo>
                    <a:pt x="271041" y="410094"/>
                    <a:pt x="270584" y="411008"/>
                    <a:pt x="270127" y="411923"/>
                  </a:cubicBezTo>
                  <a:cubicBezTo>
                    <a:pt x="269213" y="413980"/>
                    <a:pt x="268070" y="415809"/>
                    <a:pt x="266698" y="417409"/>
                  </a:cubicBezTo>
                  <a:cubicBezTo>
                    <a:pt x="266012" y="418324"/>
                    <a:pt x="265326" y="419238"/>
                    <a:pt x="264641" y="419924"/>
                  </a:cubicBezTo>
                  <a:cubicBezTo>
                    <a:pt x="263269" y="421524"/>
                    <a:pt x="261897" y="423124"/>
                    <a:pt x="260297" y="424496"/>
                  </a:cubicBezTo>
                  <a:cubicBezTo>
                    <a:pt x="247724" y="436154"/>
                    <a:pt x="229208" y="441869"/>
                    <a:pt x="210005" y="443470"/>
                  </a:cubicBezTo>
                  <a:cubicBezTo>
                    <a:pt x="201776" y="444155"/>
                    <a:pt x="193546" y="444384"/>
                    <a:pt x="185316" y="444155"/>
                  </a:cubicBezTo>
                  <a:cubicBezTo>
                    <a:pt x="179830" y="444155"/>
                    <a:pt x="174572" y="443698"/>
                    <a:pt x="169086" y="443241"/>
                  </a:cubicBezTo>
                  <a:cubicBezTo>
                    <a:pt x="161313" y="442555"/>
                    <a:pt x="153770" y="441641"/>
                    <a:pt x="146226" y="440269"/>
                  </a:cubicBezTo>
                  <a:cubicBezTo>
                    <a:pt x="145540" y="440041"/>
                    <a:pt x="144626" y="440041"/>
                    <a:pt x="143940" y="439812"/>
                  </a:cubicBezTo>
                  <a:cubicBezTo>
                    <a:pt x="134339" y="437983"/>
                    <a:pt x="124966" y="435926"/>
                    <a:pt x="115593" y="433183"/>
                  </a:cubicBezTo>
                  <a:cubicBezTo>
                    <a:pt x="114450" y="432954"/>
                    <a:pt x="113307" y="432497"/>
                    <a:pt x="112164" y="432268"/>
                  </a:cubicBezTo>
                  <a:cubicBezTo>
                    <a:pt x="105078" y="430211"/>
                    <a:pt x="97763" y="427925"/>
                    <a:pt x="90676" y="425410"/>
                  </a:cubicBezTo>
                  <a:cubicBezTo>
                    <a:pt x="88161" y="424496"/>
                    <a:pt x="85647" y="423581"/>
                    <a:pt x="82904" y="422667"/>
                  </a:cubicBezTo>
                  <a:cubicBezTo>
                    <a:pt x="81761" y="422210"/>
                    <a:pt x="80618" y="421753"/>
                    <a:pt x="79703" y="421295"/>
                  </a:cubicBezTo>
                  <a:cubicBezTo>
                    <a:pt x="79475" y="421067"/>
                    <a:pt x="79017" y="421067"/>
                    <a:pt x="78789" y="420838"/>
                  </a:cubicBezTo>
                  <a:cubicBezTo>
                    <a:pt x="78103" y="420610"/>
                    <a:pt x="77189" y="420152"/>
                    <a:pt x="76503" y="419924"/>
                  </a:cubicBezTo>
                  <a:cubicBezTo>
                    <a:pt x="76046" y="419695"/>
                    <a:pt x="75817" y="419695"/>
                    <a:pt x="75360" y="419467"/>
                  </a:cubicBezTo>
                  <a:cubicBezTo>
                    <a:pt x="74445" y="419009"/>
                    <a:pt x="73760" y="418781"/>
                    <a:pt x="72845" y="418324"/>
                  </a:cubicBezTo>
                  <a:cubicBezTo>
                    <a:pt x="72617" y="418095"/>
                    <a:pt x="72159" y="418095"/>
                    <a:pt x="71931" y="417866"/>
                  </a:cubicBezTo>
                  <a:cubicBezTo>
                    <a:pt x="70788" y="417409"/>
                    <a:pt x="69873" y="416723"/>
                    <a:pt x="68730" y="416266"/>
                  </a:cubicBezTo>
                  <a:cubicBezTo>
                    <a:pt x="68502" y="416038"/>
                    <a:pt x="68273" y="416038"/>
                    <a:pt x="68045" y="415809"/>
                  </a:cubicBezTo>
                  <a:cubicBezTo>
                    <a:pt x="67130" y="415352"/>
                    <a:pt x="66444" y="414895"/>
                    <a:pt x="65530" y="414437"/>
                  </a:cubicBezTo>
                  <a:cubicBezTo>
                    <a:pt x="65073" y="414209"/>
                    <a:pt x="64844" y="413980"/>
                    <a:pt x="64387" y="413752"/>
                  </a:cubicBezTo>
                  <a:cubicBezTo>
                    <a:pt x="63701" y="413294"/>
                    <a:pt x="63015" y="412837"/>
                    <a:pt x="62330" y="412380"/>
                  </a:cubicBezTo>
                  <a:cubicBezTo>
                    <a:pt x="61872" y="412151"/>
                    <a:pt x="61644" y="411923"/>
                    <a:pt x="61187" y="411694"/>
                  </a:cubicBezTo>
                  <a:cubicBezTo>
                    <a:pt x="60272" y="411237"/>
                    <a:pt x="59586" y="410551"/>
                    <a:pt x="58672" y="409865"/>
                  </a:cubicBezTo>
                  <a:cubicBezTo>
                    <a:pt x="58443" y="409637"/>
                    <a:pt x="58215" y="409637"/>
                    <a:pt x="57986" y="409408"/>
                  </a:cubicBezTo>
                  <a:cubicBezTo>
                    <a:pt x="57072" y="408722"/>
                    <a:pt x="56157" y="408037"/>
                    <a:pt x="55014" y="407122"/>
                  </a:cubicBezTo>
                  <a:cubicBezTo>
                    <a:pt x="54786" y="406894"/>
                    <a:pt x="54329" y="406665"/>
                    <a:pt x="54100" y="406436"/>
                  </a:cubicBezTo>
                  <a:cubicBezTo>
                    <a:pt x="53414" y="405979"/>
                    <a:pt x="52728" y="405293"/>
                    <a:pt x="52043" y="404836"/>
                  </a:cubicBezTo>
                  <a:cubicBezTo>
                    <a:pt x="51585" y="404608"/>
                    <a:pt x="51357" y="404150"/>
                    <a:pt x="50900" y="403922"/>
                  </a:cubicBezTo>
                  <a:cubicBezTo>
                    <a:pt x="50214" y="403465"/>
                    <a:pt x="49757" y="402779"/>
                    <a:pt x="49071" y="402322"/>
                  </a:cubicBezTo>
                  <a:cubicBezTo>
                    <a:pt x="48842" y="402093"/>
                    <a:pt x="48385" y="401636"/>
                    <a:pt x="48156" y="401407"/>
                  </a:cubicBezTo>
                  <a:cubicBezTo>
                    <a:pt x="47242" y="400493"/>
                    <a:pt x="46328" y="399807"/>
                    <a:pt x="45642" y="398893"/>
                  </a:cubicBezTo>
                  <a:cubicBezTo>
                    <a:pt x="45413" y="398664"/>
                    <a:pt x="45185" y="398435"/>
                    <a:pt x="44956" y="398207"/>
                  </a:cubicBezTo>
                  <a:cubicBezTo>
                    <a:pt x="44270" y="397521"/>
                    <a:pt x="43584" y="396835"/>
                    <a:pt x="43127" y="396149"/>
                  </a:cubicBezTo>
                  <a:cubicBezTo>
                    <a:pt x="42899" y="395692"/>
                    <a:pt x="42441" y="395464"/>
                    <a:pt x="42213" y="395006"/>
                  </a:cubicBezTo>
                  <a:cubicBezTo>
                    <a:pt x="41756" y="394549"/>
                    <a:pt x="41298" y="393863"/>
                    <a:pt x="40613" y="393178"/>
                  </a:cubicBezTo>
                  <a:cubicBezTo>
                    <a:pt x="40384" y="392720"/>
                    <a:pt x="39927" y="392492"/>
                    <a:pt x="39698" y="392035"/>
                  </a:cubicBezTo>
                  <a:cubicBezTo>
                    <a:pt x="39241" y="391349"/>
                    <a:pt x="38784" y="390663"/>
                    <a:pt x="38098" y="390206"/>
                  </a:cubicBezTo>
                  <a:cubicBezTo>
                    <a:pt x="37869" y="389749"/>
                    <a:pt x="37641" y="389520"/>
                    <a:pt x="37184" y="389063"/>
                  </a:cubicBezTo>
                  <a:cubicBezTo>
                    <a:pt x="36498" y="388148"/>
                    <a:pt x="35812" y="387234"/>
                    <a:pt x="35126" y="386320"/>
                  </a:cubicBezTo>
                  <a:cubicBezTo>
                    <a:pt x="34898" y="385862"/>
                    <a:pt x="34669" y="385634"/>
                    <a:pt x="34212" y="385177"/>
                  </a:cubicBezTo>
                  <a:cubicBezTo>
                    <a:pt x="33755" y="384491"/>
                    <a:pt x="33297" y="383805"/>
                    <a:pt x="32840" y="383348"/>
                  </a:cubicBezTo>
                  <a:cubicBezTo>
                    <a:pt x="32612" y="382891"/>
                    <a:pt x="32154" y="382433"/>
                    <a:pt x="31926" y="381976"/>
                  </a:cubicBezTo>
                  <a:cubicBezTo>
                    <a:pt x="31469" y="381290"/>
                    <a:pt x="31240" y="380833"/>
                    <a:pt x="30783" y="380147"/>
                  </a:cubicBezTo>
                  <a:cubicBezTo>
                    <a:pt x="30554" y="379690"/>
                    <a:pt x="30326" y="379233"/>
                    <a:pt x="29868" y="378776"/>
                  </a:cubicBezTo>
                  <a:cubicBezTo>
                    <a:pt x="29411" y="378090"/>
                    <a:pt x="28954" y="377404"/>
                    <a:pt x="28725" y="376490"/>
                  </a:cubicBezTo>
                  <a:cubicBezTo>
                    <a:pt x="28497" y="375804"/>
                    <a:pt x="28040" y="375347"/>
                    <a:pt x="27811" y="374661"/>
                  </a:cubicBezTo>
                  <a:cubicBezTo>
                    <a:pt x="27354" y="373975"/>
                    <a:pt x="27125" y="373061"/>
                    <a:pt x="26668" y="372146"/>
                  </a:cubicBezTo>
                  <a:cubicBezTo>
                    <a:pt x="26439" y="371689"/>
                    <a:pt x="26211" y="371232"/>
                    <a:pt x="25982" y="370546"/>
                  </a:cubicBezTo>
                  <a:cubicBezTo>
                    <a:pt x="25754" y="369860"/>
                    <a:pt x="25525" y="369175"/>
                    <a:pt x="25068" y="368717"/>
                  </a:cubicBezTo>
                  <a:cubicBezTo>
                    <a:pt x="24839" y="368260"/>
                    <a:pt x="24611" y="367574"/>
                    <a:pt x="24382" y="367117"/>
                  </a:cubicBezTo>
                  <a:cubicBezTo>
                    <a:pt x="24153" y="366431"/>
                    <a:pt x="23925" y="365746"/>
                    <a:pt x="23696" y="365060"/>
                  </a:cubicBezTo>
                  <a:cubicBezTo>
                    <a:pt x="23468" y="364603"/>
                    <a:pt x="23239" y="364145"/>
                    <a:pt x="23239" y="363460"/>
                  </a:cubicBezTo>
                  <a:cubicBezTo>
                    <a:pt x="22782" y="362317"/>
                    <a:pt x="22553" y="361174"/>
                    <a:pt x="22325" y="360259"/>
                  </a:cubicBezTo>
                  <a:cubicBezTo>
                    <a:pt x="22096" y="359802"/>
                    <a:pt x="22096" y="359345"/>
                    <a:pt x="21867" y="358888"/>
                  </a:cubicBezTo>
                  <a:cubicBezTo>
                    <a:pt x="21639" y="358202"/>
                    <a:pt x="21410" y="357516"/>
                    <a:pt x="21410" y="356830"/>
                  </a:cubicBezTo>
                  <a:cubicBezTo>
                    <a:pt x="21182" y="356373"/>
                    <a:pt x="21182" y="355687"/>
                    <a:pt x="20953" y="355230"/>
                  </a:cubicBezTo>
                  <a:cubicBezTo>
                    <a:pt x="20724" y="354544"/>
                    <a:pt x="20724" y="353858"/>
                    <a:pt x="20496" y="353173"/>
                  </a:cubicBezTo>
                  <a:cubicBezTo>
                    <a:pt x="20496" y="352487"/>
                    <a:pt x="20267" y="352030"/>
                    <a:pt x="20267" y="351344"/>
                  </a:cubicBezTo>
                  <a:cubicBezTo>
                    <a:pt x="20039" y="350658"/>
                    <a:pt x="20039" y="349744"/>
                    <a:pt x="20039" y="349058"/>
                  </a:cubicBezTo>
                  <a:cubicBezTo>
                    <a:pt x="20039" y="348601"/>
                    <a:pt x="19810" y="348143"/>
                    <a:pt x="19810" y="347458"/>
                  </a:cubicBezTo>
                  <a:cubicBezTo>
                    <a:pt x="19810" y="347458"/>
                    <a:pt x="19810" y="347458"/>
                    <a:pt x="19810" y="347458"/>
                  </a:cubicBezTo>
                  <a:cubicBezTo>
                    <a:pt x="18667" y="337628"/>
                    <a:pt x="19581" y="327569"/>
                    <a:pt x="22553" y="317054"/>
                  </a:cubicBezTo>
                  <a:cubicBezTo>
                    <a:pt x="48385" y="229729"/>
                    <a:pt x="83818" y="146061"/>
                    <a:pt x="160628" y="89825"/>
                  </a:cubicBezTo>
                  <a:cubicBezTo>
                    <a:pt x="244981" y="28103"/>
                    <a:pt x="340536" y="9587"/>
                    <a:pt x="442949" y="23989"/>
                  </a:cubicBezTo>
                  <a:cubicBezTo>
                    <a:pt x="472895" y="28332"/>
                    <a:pt x="502842" y="33133"/>
                    <a:pt x="530960" y="44563"/>
                  </a:cubicBezTo>
                  <a:cubicBezTo>
                    <a:pt x="531645" y="44791"/>
                    <a:pt x="532103" y="45020"/>
                    <a:pt x="532788" y="45248"/>
                  </a:cubicBezTo>
                  <a:cubicBezTo>
                    <a:pt x="533931" y="45706"/>
                    <a:pt x="535303" y="46163"/>
                    <a:pt x="536446" y="46849"/>
                  </a:cubicBezTo>
                  <a:cubicBezTo>
                    <a:pt x="538275" y="47534"/>
                    <a:pt x="539875" y="48449"/>
                    <a:pt x="541704" y="49135"/>
                  </a:cubicBezTo>
                  <a:cubicBezTo>
                    <a:pt x="542390" y="49592"/>
                    <a:pt x="543075" y="49820"/>
                    <a:pt x="543990" y="50278"/>
                  </a:cubicBezTo>
                  <a:cubicBezTo>
                    <a:pt x="545361" y="50963"/>
                    <a:pt x="546733" y="51649"/>
                    <a:pt x="548105" y="52335"/>
                  </a:cubicBezTo>
                  <a:cubicBezTo>
                    <a:pt x="548790" y="52564"/>
                    <a:pt x="549476" y="53021"/>
                    <a:pt x="549933" y="53249"/>
                  </a:cubicBezTo>
                  <a:cubicBezTo>
                    <a:pt x="551762" y="54392"/>
                    <a:pt x="553820" y="55307"/>
                    <a:pt x="555648" y="56450"/>
                  </a:cubicBezTo>
                  <a:cubicBezTo>
                    <a:pt x="555648" y="56450"/>
                    <a:pt x="555648" y="56450"/>
                    <a:pt x="555648" y="56450"/>
                  </a:cubicBezTo>
                  <a:cubicBezTo>
                    <a:pt x="570050" y="64908"/>
                    <a:pt x="583538" y="74052"/>
                    <a:pt x="595882" y="83882"/>
                  </a:cubicBezTo>
                  <a:cubicBezTo>
                    <a:pt x="600911" y="87768"/>
                    <a:pt x="605483" y="91883"/>
                    <a:pt x="610284" y="95998"/>
                  </a:cubicBezTo>
                  <a:cubicBezTo>
                    <a:pt x="630858" y="114514"/>
                    <a:pt x="648231" y="135088"/>
                    <a:pt x="662176" y="157720"/>
                  </a:cubicBezTo>
                  <a:cubicBezTo>
                    <a:pt x="668348" y="167778"/>
                    <a:pt x="673835" y="178294"/>
                    <a:pt x="678864" y="189266"/>
                  </a:cubicBezTo>
                  <a:cubicBezTo>
                    <a:pt x="680007" y="192010"/>
                    <a:pt x="681378" y="194753"/>
                    <a:pt x="682521" y="197496"/>
                  </a:cubicBezTo>
                  <a:cubicBezTo>
                    <a:pt x="684807" y="202982"/>
                    <a:pt x="686865" y="208697"/>
                    <a:pt x="688922" y="214412"/>
                  </a:cubicBezTo>
                  <a:cubicBezTo>
                    <a:pt x="689837" y="217384"/>
                    <a:pt x="690751" y="220127"/>
                    <a:pt x="691665" y="223099"/>
                  </a:cubicBezTo>
                  <a:cubicBezTo>
                    <a:pt x="697152" y="240701"/>
                    <a:pt x="701038" y="259218"/>
                    <a:pt x="703553" y="278878"/>
                  </a:cubicBezTo>
                  <a:cubicBezTo>
                    <a:pt x="704467" y="285278"/>
                    <a:pt x="705153" y="291908"/>
                    <a:pt x="705610" y="298766"/>
                  </a:cubicBezTo>
                  <a:cubicBezTo>
                    <a:pt x="705839" y="302652"/>
                    <a:pt x="706296" y="306538"/>
                    <a:pt x="706296" y="310424"/>
                  </a:cubicBezTo>
                  <a:cubicBezTo>
                    <a:pt x="707896" y="334885"/>
                    <a:pt x="707439" y="357745"/>
                    <a:pt x="705839" y="380376"/>
                  </a:cubicBezTo>
                  <a:close/>
                </a:path>
              </a:pathLst>
            </a:custGeom>
            <a:solidFill>
              <a:srgbClr val="000000"/>
            </a:solidFill>
            <a:ln w="2286" cap="flat">
              <a:noFill/>
              <a:prstDash val="solid"/>
              <a:miter/>
            </a:ln>
          </p:spPr>
          <p:txBody>
            <a:bodyPr rtlCol="0" anchor="ctr"/>
            <a:lstStyle/>
            <a:p>
              <a:endParaRPr lang="en-US"/>
            </a:p>
          </p:txBody>
        </p:sp>
        <p:sp>
          <p:nvSpPr>
            <p:cNvPr id="137" name="Freeform 441">
              <a:extLst>
                <a:ext uri="{FF2B5EF4-FFF2-40B4-BE49-F238E27FC236}">
                  <a16:creationId xmlns:a16="http://schemas.microsoft.com/office/drawing/2014/main" id="{41989AEC-F68E-9A9C-357D-41040B7DD355}"/>
                </a:ext>
              </a:extLst>
            </p:cNvPr>
            <p:cNvSpPr/>
            <p:nvPr/>
          </p:nvSpPr>
          <p:spPr>
            <a:xfrm>
              <a:off x="5193445" y="4098109"/>
              <a:ext cx="346440" cy="331982"/>
            </a:xfrm>
            <a:custGeom>
              <a:avLst/>
              <a:gdLst>
                <a:gd name="connsiteX0" fmla="*/ 44390 w 346440"/>
                <a:gd name="connsiteY0" fmla="*/ 279580 h 331982"/>
                <a:gd name="connsiteX1" fmla="*/ 158690 w 346440"/>
                <a:gd name="connsiteY1" fmla="*/ 331930 h 331982"/>
                <a:gd name="connsiteX2" fmla="*/ 337684 w 346440"/>
                <a:gd name="connsiteY2" fmla="*/ 221059 h 331982"/>
                <a:gd name="connsiteX3" fmla="*/ 307509 w 346440"/>
                <a:gd name="connsiteY3" fmla="*/ 62867 h 331982"/>
                <a:gd name="connsiteX4" fmla="*/ 174921 w 346440"/>
                <a:gd name="connsiteY4" fmla="*/ 231 h 331982"/>
                <a:gd name="connsiteX5" fmla="*/ 61535 w 346440"/>
                <a:gd name="connsiteY5" fmla="*/ 44122 h 331982"/>
                <a:gd name="connsiteX6" fmla="*/ 44390 w 346440"/>
                <a:gd name="connsiteY6" fmla="*/ 279580 h 331982"/>
                <a:gd name="connsiteX7" fmla="*/ 108170 w 346440"/>
                <a:gd name="connsiteY7" fmla="*/ 40465 h 331982"/>
                <a:gd name="connsiteX8" fmla="*/ 149546 w 346440"/>
                <a:gd name="connsiteY8" fmla="*/ 25834 h 331982"/>
                <a:gd name="connsiteX9" fmla="*/ 283963 w 346440"/>
                <a:gd name="connsiteY9" fmla="*/ 63782 h 331982"/>
                <a:gd name="connsiteX10" fmla="*/ 293793 w 346440"/>
                <a:gd name="connsiteY10" fmla="*/ 75212 h 331982"/>
                <a:gd name="connsiteX11" fmla="*/ 293793 w 346440"/>
                <a:gd name="connsiteY11" fmla="*/ 75212 h 331982"/>
                <a:gd name="connsiteX12" fmla="*/ 297222 w 346440"/>
                <a:gd name="connsiteY12" fmla="*/ 79784 h 331982"/>
                <a:gd name="connsiteX13" fmla="*/ 297222 w 346440"/>
                <a:gd name="connsiteY13" fmla="*/ 79784 h 331982"/>
                <a:gd name="connsiteX14" fmla="*/ 300422 w 346440"/>
                <a:gd name="connsiteY14" fmla="*/ 84356 h 331982"/>
                <a:gd name="connsiteX15" fmla="*/ 300422 w 346440"/>
                <a:gd name="connsiteY15" fmla="*/ 84584 h 331982"/>
                <a:gd name="connsiteX16" fmla="*/ 303394 w 346440"/>
                <a:gd name="connsiteY16" fmla="*/ 89385 h 331982"/>
                <a:gd name="connsiteX17" fmla="*/ 303394 w 346440"/>
                <a:gd name="connsiteY17" fmla="*/ 89614 h 331982"/>
                <a:gd name="connsiteX18" fmla="*/ 306366 w 346440"/>
                <a:gd name="connsiteY18" fmla="*/ 94414 h 331982"/>
                <a:gd name="connsiteX19" fmla="*/ 306366 w 346440"/>
                <a:gd name="connsiteY19" fmla="*/ 94643 h 331982"/>
                <a:gd name="connsiteX20" fmla="*/ 309109 w 346440"/>
                <a:gd name="connsiteY20" fmla="*/ 99672 h 331982"/>
                <a:gd name="connsiteX21" fmla="*/ 309109 w 346440"/>
                <a:gd name="connsiteY21" fmla="*/ 99672 h 331982"/>
                <a:gd name="connsiteX22" fmla="*/ 324883 w 346440"/>
                <a:gd name="connsiteY22" fmla="*/ 142877 h 331982"/>
                <a:gd name="connsiteX23" fmla="*/ 324883 w 346440"/>
                <a:gd name="connsiteY23" fmla="*/ 143106 h 331982"/>
                <a:gd name="connsiteX24" fmla="*/ 325797 w 346440"/>
                <a:gd name="connsiteY24" fmla="*/ 147678 h 331982"/>
                <a:gd name="connsiteX25" fmla="*/ 326026 w 346440"/>
                <a:gd name="connsiteY25" fmla="*/ 149050 h 331982"/>
                <a:gd name="connsiteX26" fmla="*/ 326483 w 346440"/>
                <a:gd name="connsiteY26" fmla="*/ 153164 h 331982"/>
                <a:gd name="connsiteX27" fmla="*/ 326711 w 346440"/>
                <a:gd name="connsiteY27" fmla="*/ 154993 h 331982"/>
                <a:gd name="connsiteX28" fmla="*/ 326940 w 346440"/>
                <a:gd name="connsiteY28" fmla="*/ 158651 h 331982"/>
                <a:gd name="connsiteX29" fmla="*/ 327169 w 346440"/>
                <a:gd name="connsiteY29" fmla="*/ 160937 h 331982"/>
                <a:gd name="connsiteX30" fmla="*/ 327397 w 346440"/>
                <a:gd name="connsiteY30" fmla="*/ 164366 h 331982"/>
                <a:gd name="connsiteX31" fmla="*/ 327397 w 346440"/>
                <a:gd name="connsiteY31" fmla="*/ 166880 h 331982"/>
                <a:gd name="connsiteX32" fmla="*/ 327397 w 346440"/>
                <a:gd name="connsiteY32" fmla="*/ 170309 h 331982"/>
                <a:gd name="connsiteX33" fmla="*/ 327397 w 346440"/>
                <a:gd name="connsiteY33" fmla="*/ 173053 h 331982"/>
                <a:gd name="connsiteX34" fmla="*/ 327169 w 346440"/>
                <a:gd name="connsiteY34" fmla="*/ 176253 h 331982"/>
                <a:gd name="connsiteX35" fmla="*/ 326940 w 346440"/>
                <a:gd name="connsiteY35" fmla="*/ 178996 h 331982"/>
                <a:gd name="connsiteX36" fmla="*/ 326711 w 346440"/>
                <a:gd name="connsiteY36" fmla="*/ 182197 h 331982"/>
                <a:gd name="connsiteX37" fmla="*/ 326483 w 346440"/>
                <a:gd name="connsiteY37" fmla="*/ 185168 h 331982"/>
                <a:gd name="connsiteX38" fmla="*/ 326026 w 346440"/>
                <a:gd name="connsiteY38" fmla="*/ 188140 h 331982"/>
                <a:gd name="connsiteX39" fmla="*/ 325568 w 346440"/>
                <a:gd name="connsiteY39" fmla="*/ 191112 h 331982"/>
                <a:gd name="connsiteX40" fmla="*/ 324883 w 346440"/>
                <a:gd name="connsiteY40" fmla="*/ 194084 h 331982"/>
                <a:gd name="connsiteX41" fmla="*/ 324197 w 346440"/>
                <a:gd name="connsiteY41" fmla="*/ 197056 h 331982"/>
                <a:gd name="connsiteX42" fmla="*/ 323511 w 346440"/>
                <a:gd name="connsiteY42" fmla="*/ 200027 h 331982"/>
                <a:gd name="connsiteX43" fmla="*/ 322597 w 346440"/>
                <a:gd name="connsiteY43" fmla="*/ 202999 h 331982"/>
                <a:gd name="connsiteX44" fmla="*/ 321682 w 346440"/>
                <a:gd name="connsiteY44" fmla="*/ 205971 h 331982"/>
                <a:gd name="connsiteX45" fmla="*/ 320539 w 346440"/>
                <a:gd name="connsiteY45" fmla="*/ 209171 h 331982"/>
                <a:gd name="connsiteX46" fmla="*/ 319625 w 346440"/>
                <a:gd name="connsiteY46" fmla="*/ 211915 h 331982"/>
                <a:gd name="connsiteX47" fmla="*/ 318482 w 346440"/>
                <a:gd name="connsiteY47" fmla="*/ 215115 h 331982"/>
                <a:gd name="connsiteX48" fmla="*/ 317339 w 346440"/>
                <a:gd name="connsiteY48" fmla="*/ 217858 h 331982"/>
                <a:gd name="connsiteX49" fmla="*/ 315967 w 346440"/>
                <a:gd name="connsiteY49" fmla="*/ 221059 h 331982"/>
                <a:gd name="connsiteX50" fmla="*/ 314824 w 346440"/>
                <a:gd name="connsiteY50" fmla="*/ 223802 h 331982"/>
                <a:gd name="connsiteX51" fmla="*/ 312995 w 346440"/>
                <a:gd name="connsiteY51" fmla="*/ 227002 h 331982"/>
                <a:gd name="connsiteX52" fmla="*/ 311624 w 346440"/>
                <a:gd name="connsiteY52" fmla="*/ 229517 h 331982"/>
                <a:gd name="connsiteX53" fmla="*/ 309566 w 346440"/>
                <a:gd name="connsiteY53" fmla="*/ 232946 h 331982"/>
                <a:gd name="connsiteX54" fmla="*/ 308195 w 346440"/>
                <a:gd name="connsiteY54" fmla="*/ 235232 h 331982"/>
                <a:gd name="connsiteX55" fmla="*/ 305680 w 346440"/>
                <a:gd name="connsiteY55" fmla="*/ 239118 h 331982"/>
                <a:gd name="connsiteX56" fmla="*/ 304309 w 346440"/>
                <a:gd name="connsiteY56" fmla="*/ 240947 h 331982"/>
                <a:gd name="connsiteX57" fmla="*/ 300194 w 346440"/>
                <a:gd name="connsiteY57" fmla="*/ 246433 h 331982"/>
                <a:gd name="connsiteX58" fmla="*/ 300194 w 346440"/>
                <a:gd name="connsiteY58" fmla="*/ 246433 h 331982"/>
                <a:gd name="connsiteX59" fmla="*/ 297222 w 346440"/>
                <a:gd name="connsiteY59" fmla="*/ 250091 h 331982"/>
                <a:gd name="connsiteX60" fmla="*/ 288078 w 346440"/>
                <a:gd name="connsiteY60" fmla="*/ 261064 h 331982"/>
                <a:gd name="connsiteX61" fmla="*/ 281677 w 346440"/>
                <a:gd name="connsiteY61" fmla="*/ 268150 h 331982"/>
                <a:gd name="connsiteX62" fmla="*/ 275048 w 346440"/>
                <a:gd name="connsiteY62" fmla="*/ 275008 h 331982"/>
                <a:gd name="connsiteX63" fmla="*/ 268190 w 346440"/>
                <a:gd name="connsiteY63" fmla="*/ 281409 h 331982"/>
                <a:gd name="connsiteX64" fmla="*/ 244873 w 346440"/>
                <a:gd name="connsiteY64" fmla="*/ 298325 h 331982"/>
                <a:gd name="connsiteX65" fmla="*/ 241444 w 346440"/>
                <a:gd name="connsiteY65" fmla="*/ 300154 h 331982"/>
                <a:gd name="connsiteX66" fmla="*/ 238015 w 346440"/>
                <a:gd name="connsiteY66" fmla="*/ 301983 h 331982"/>
                <a:gd name="connsiteX67" fmla="*/ 230928 w 346440"/>
                <a:gd name="connsiteY67" fmla="*/ 305183 h 331982"/>
                <a:gd name="connsiteX68" fmla="*/ 223841 w 346440"/>
                <a:gd name="connsiteY68" fmla="*/ 307927 h 331982"/>
                <a:gd name="connsiteX69" fmla="*/ 220184 w 346440"/>
                <a:gd name="connsiteY69" fmla="*/ 309070 h 331982"/>
                <a:gd name="connsiteX70" fmla="*/ 212869 w 346440"/>
                <a:gd name="connsiteY70" fmla="*/ 310898 h 331982"/>
                <a:gd name="connsiteX71" fmla="*/ 201667 w 346440"/>
                <a:gd name="connsiteY71" fmla="*/ 312727 h 331982"/>
                <a:gd name="connsiteX72" fmla="*/ 197781 w 346440"/>
                <a:gd name="connsiteY72" fmla="*/ 313184 h 331982"/>
                <a:gd name="connsiteX73" fmla="*/ 190009 w 346440"/>
                <a:gd name="connsiteY73" fmla="*/ 313642 h 331982"/>
                <a:gd name="connsiteX74" fmla="*/ 186122 w 346440"/>
                <a:gd name="connsiteY74" fmla="*/ 313642 h 331982"/>
                <a:gd name="connsiteX75" fmla="*/ 150918 w 346440"/>
                <a:gd name="connsiteY75" fmla="*/ 309755 h 331982"/>
                <a:gd name="connsiteX76" fmla="*/ 136288 w 346440"/>
                <a:gd name="connsiteY76" fmla="*/ 306784 h 331982"/>
                <a:gd name="connsiteX77" fmla="*/ 117542 w 346440"/>
                <a:gd name="connsiteY77" fmla="*/ 301526 h 331982"/>
                <a:gd name="connsiteX78" fmla="*/ 104055 w 346440"/>
                <a:gd name="connsiteY78" fmla="*/ 296268 h 331982"/>
                <a:gd name="connsiteX79" fmla="*/ 60621 w 346440"/>
                <a:gd name="connsiteY79" fmla="*/ 265636 h 331982"/>
                <a:gd name="connsiteX80" fmla="*/ 47591 w 346440"/>
                <a:gd name="connsiteY80" fmla="*/ 249176 h 331982"/>
                <a:gd name="connsiteX81" fmla="*/ 43705 w 346440"/>
                <a:gd name="connsiteY81" fmla="*/ 243233 h 331982"/>
                <a:gd name="connsiteX82" fmla="*/ 42333 w 346440"/>
                <a:gd name="connsiteY82" fmla="*/ 240947 h 331982"/>
                <a:gd name="connsiteX83" fmla="*/ 40047 w 346440"/>
                <a:gd name="connsiteY83" fmla="*/ 237061 h 331982"/>
                <a:gd name="connsiteX84" fmla="*/ 38447 w 346440"/>
                <a:gd name="connsiteY84" fmla="*/ 234089 h 331982"/>
                <a:gd name="connsiteX85" fmla="*/ 36847 w 346440"/>
                <a:gd name="connsiteY85" fmla="*/ 230660 h 331982"/>
                <a:gd name="connsiteX86" fmla="*/ 35246 w 346440"/>
                <a:gd name="connsiteY86" fmla="*/ 227231 h 331982"/>
                <a:gd name="connsiteX87" fmla="*/ 33875 w 346440"/>
                <a:gd name="connsiteY87" fmla="*/ 224259 h 331982"/>
                <a:gd name="connsiteX88" fmla="*/ 32275 w 346440"/>
                <a:gd name="connsiteY88" fmla="*/ 220601 h 331982"/>
                <a:gd name="connsiteX89" fmla="*/ 31132 w 346440"/>
                <a:gd name="connsiteY89" fmla="*/ 217858 h 331982"/>
                <a:gd name="connsiteX90" fmla="*/ 29760 w 346440"/>
                <a:gd name="connsiteY90" fmla="*/ 213743 h 331982"/>
                <a:gd name="connsiteX91" fmla="*/ 29074 w 346440"/>
                <a:gd name="connsiteY91" fmla="*/ 211457 h 331982"/>
                <a:gd name="connsiteX92" fmla="*/ 27703 w 346440"/>
                <a:gd name="connsiteY92" fmla="*/ 207114 h 331982"/>
                <a:gd name="connsiteX93" fmla="*/ 27245 w 346440"/>
                <a:gd name="connsiteY93" fmla="*/ 205285 h 331982"/>
                <a:gd name="connsiteX94" fmla="*/ 25874 w 346440"/>
                <a:gd name="connsiteY94" fmla="*/ 200256 h 331982"/>
                <a:gd name="connsiteX95" fmla="*/ 25874 w 346440"/>
                <a:gd name="connsiteY95" fmla="*/ 200256 h 331982"/>
                <a:gd name="connsiteX96" fmla="*/ 108170 w 346440"/>
                <a:gd name="connsiteY96" fmla="*/ 40465 h 331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346440" h="331982">
                  <a:moveTo>
                    <a:pt x="44390" y="279580"/>
                  </a:moveTo>
                  <a:cubicBezTo>
                    <a:pt x="83024" y="315242"/>
                    <a:pt x="129201" y="330787"/>
                    <a:pt x="158690" y="331930"/>
                  </a:cubicBezTo>
                  <a:cubicBezTo>
                    <a:pt x="251045" y="333758"/>
                    <a:pt x="314138" y="287581"/>
                    <a:pt x="337684" y="221059"/>
                  </a:cubicBezTo>
                  <a:cubicBezTo>
                    <a:pt x="358487" y="161851"/>
                    <a:pt x="339742" y="109273"/>
                    <a:pt x="307509" y="62867"/>
                  </a:cubicBezTo>
                  <a:cubicBezTo>
                    <a:pt x="277105" y="19205"/>
                    <a:pt x="229099" y="-2512"/>
                    <a:pt x="174921" y="231"/>
                  </a:cubicBezTo>
                  <a:cubicBezTo>
                    <a:pt x="133316" y="2517"/>
                    <a:pt x="96054" y="19205"/>
                    <a:pt x="61535" y="44122"/>
                  </a:cubicBezTo>
                  <a:cubicBezTo>
                    <a:pt x="-20989" y="103330"/>
                    <a:pt x="-14131" y="225631"/>
                    <a:pt x="44390" y="279580"/>
                  </a:cubicBezTo>
                  <a:close/>
                  <a:moveTo>
                    <a:pt x="108170" y="40465"/>
                  </a:moveTo>
                  <a:cubicBezTo>
                    <a:pt x="121657" y="34521"/>
                    <a:pt x="135373" y="29949"/>
                    <a:pt x="149546" y="25834"/>
                  </a:cubicBezTo>
                  <a:cubicBezTo>
                    <a:pt x="202353" y="10289"/>
                    <a:pt x="249445" y="26520"/>
                    <a:pt x="283963" y="63782"/>
                  </a:cubicBezTo>
                  <a:cubicBezTo>
                    <a:pt x="287392" y="67439"/>
                    <a:pt x="290593" y="71326"/>
                    <a:pt x="293793" y="75212"/>
                  </a:cubicBezTo>
                  <a:cubicBezTo>
                    <a:pt x="293793" y="75212"/>
                    <a:pt x="293793" y="75212"/>
                    <a:pt x="293793" y="75212"/>
                  </a:cubicBezTo>
                  <a:cubicBezTo>
                    <a:pt x="294936" y="76583"/>
                    <a:pt x="296079" y="78184"/>
                    <a:pt x="297222" y="79784"/>
                  </a:cubicBezTo>
                  <a:cubicBezTo>
                    <a:pt x="297222" y="79784"/>
                    <a:pt x="297222" y="79784"/>
                    <a:pt x="297222" y="79784"/>
                  </a:cubicBezTo>
                  <a:cubicBezTo>
                    <a:pt x="298365" y="81384"/>
                    <a:pt x="299279" y="82756"/>
                    <a:pt x="300422" y="84356"/>
                  </a:cubicBezTo>
                  <a:cubicBezTo>
                    <a:pt x="300422" y="84356"/>
                    <a:pt x="300422" y="84356"/>
                    <a:pt x="300422" y="84584"/>
                  </a:cubicBezTo>
                  <a:cubicBezTo>
                    <a:pt x="301565" y="86185"/>
                    <a:pt x="302480" y="87785"/>
                    <a:pt x="303394" y="89385"/>
                  </a:cubicBezTo>
                  <a:cubicBezTo>
                    <a:pt x="303394" y="89385"/>
                    <a:pt x="303394" y="89385"/>
                    <a:pt x="303394" y="89614"/>
                  </a:cubicBezTo>
                  <a:cubicBezTo>
                    <a:pt x="304309" y="91214"/>
                    <a:pt x="305452" y="92814"/>
                    <a:pt x="306366" y="94414"/>
                  </a:cubicBezTo>
                  <a:cubicBezTo>
                    <a:pt x="306366" y="94414"/>
                    <a:pt x="306366" y="94414"/>
                    <a:pt x="306366" y="94643"/>
                  </a:cubicBezTo>
                  <a:cubicBezTo>
                    <a:pt x="307280" y="96243"/>
                    <a:pt x="308195" y="97843"/>
                    <a:pt x="309109" y="99672"/>
                  </a:cubicBezTo>
                  <a:cubicBezTo>
                    <a:pt x="309109" y="99672"/>
                    <a:pt x="309109" y="99672"/>
                    <a:pt x="309109" y="99672"/>
                  </a:cubicBezTo>
                  <a:cubicBezTo>
                    <a:pt x="316424" y="113159"/>
                    <a:pt x="321911" y="127790"/>
                    <a:pt x="324883" y="142877"/>
                  </a:cubicBezTo>
                  <a:cubicBezTo>
                    <a:pt x="324883" y="142877"/>
                    <a:pt x="324883" y="143106"/>
                    <a:pt x="324883" y="143106"/>
                  </a:cubicBezTo>
                  <a:cubicBezTo>
                    <a:pt x="325111" y="144706"/>
                    <a:pt x="325340" y="146078"/>
                    <a:pt x="325797" y="147678"/>
                  </a:cubicBezTo>
                  <a:cubicBezTo>
                    <a:pt x="325797" y="148135"/>
                    <a:pt x="326026" y="148592"/>
                    <a:pt x="326026" y="149050"/>
                  </a:cubicBezTo>
                  <a:cubicBezTo>
                    <a:pt x="326254" y="150421"/>
                    <a:pt x="326483" y="151793"/>
                    <a:pt x="326483" y="153164"/>
                  </a:cubicBezTo>
                  <a:cubicBezTo>
                    <a:pt x="326483" y="153850"/>
                    <a:pt x="326711" y="154536"/>
                    <a:pt x="326711" y="154993"/>
                  </a:cubicBezTo>
                  <a:cubicBezTo>
                    <a:pt x="326940" y="156136"/>
                    <a:pt x="326940" y="157508"/>
                    <a:pt x="326940" y="158651"/>
                  </a:cubicBezTo>
                  <a:cubicBezTo>
                    <a:pt x="326940" y="159337"/>
                    <a:pt x="327169" y="160251"/>
                    <a:pt x="327169" y="160937"/>
                  </a:cubicBezTo>
                  <a:cubicBezTo>
                    <a:pt x="327169" y="162080"/>
                    <a:pt x="327397" y="163223"/>
                    <a:pt x="327397" y="164366"/>
                  </a:cubicBezTo>
                  <a:cubicBezTo>
                    <a:pt x="327397" y="165280"/>
                    <a:pt x="327397" y="165966"/>
                    <a:pt x="327397" y="166880"/>
                  </a:cubicBezTo>
                  <a:cubicBezTo>
                    <a:pt x="327397" y="168023"/>
                    <a:pt x="327397" y="169166"/>
                    <a:pt x="327397" y="170309"/>
                  </a:cubicBezTo>
                  <a:cubicBezTo>
                    <a:pt x="327397" y="171224"/>
                    <a:pt x="327397" y="172138"/>
                    <a:pt x="327397" y="173053"/>
                  </a:cubicBezTo>
                  <a:cubicBezTo>
                    <a:pt x="327397" y="174196"/>
                    <a:pt x="327397" y="175110"/>
                    <a:pt x="327169" y="176253"/>
                  </a:cubicBezTo>
                  <a:cubicBezTo>
                    <a:pt x="327169" y="177167"/>
                    <a:pt x="327169" y="178082"/>
                    <a:pt x="326940" y="178996"/>
                  </a:cubicBezTo>
                  <a:cubicBezTo>
                    <a:pt x="326940" y="180139"/>
                    <a:pt x="326711" y="181054"/>
                    <a:pt x="326711" y="182197"/>
                  </a:cubicBezTo>
                  <a:cubicBezTo>
                    <a:pt x="326711" y="183111"/>
                    <a:pt x="326483" y="184025"/>
                    <a:pt x="326483" y="185168"/>
                  </a:cubicBezTo>
                  <a:cubicBezTo>
                    <a:pt x="326254" y="186083"/>
                    <a:pt x="326254" y="187226"/>
                    <a:pt x="326026" y="188140"/>
                  </a:cubicBezTo>
                  <a:cubicBezTo>
                    <a:pt x="325797" y="189055"/>
                    <a:pt x="325797" y="190198"/>
                    <a:pt x="325568" y="191112"/>
                  </a:cubicBezTo>
                  <a:cubicBezTo>
                    <a:pt x="325340" y="192026"/>
                    <a:pt x="325111" y="193169"/>
                    <a:pt x="324883" y="194084"/>
                  </a:cubicBezTo>
                  <a:cubicBezTo>
                    <a:pt x="324654" y="194998"/>
                    <a:pt x="324425" y="196141"/>
                    <a:pt x="324197" y="197056"/>
                  </a:cubicBezTo>
                  <a:cubicBezTo>
                    <a:pt x="323968" y="197970"/>
                    <a:pt x="323740" y="199113"/>
                    <a:pt x="323511" y="200027"/>
                  </a:cubicBezTo>
                  <a:cubicBezTo>
                    <a:pt x="323282" y="200942"/>
                    <a:pt x="323054" y="202085"/>
                    <a:pt x="322597" y="202999"/>
                  </a:cubicBezTo>
                  <a:cubicBezTo>
                    <a:pt x="322368" y="203914"/>
                    <a:pt x="322139" y="204828"/>
                    <a:pt x="321682" y="205971"/>
                  </a:cubicBezTo>
                  <a:cubicBezTo>
                    <a:pt x="321454" y="207114"/>
                    <a:pt x="320996" y="208028"/>
                    <a:pt x="320539" y="209171"/>
                  </a:cubicBezTo>
                  <a:cubicBezTo>
                    <a:pt x="320311" y="210086"/>
                    <a:pt x="319853" y="211000"/>
                    <a:pt x="319625" y="211915"/>
                  </a:cubicBezTo>
                  <a:cubicBezTo>
                    <a:pt x="319168" y="213058"/>
                    <a:pt x="318710" y="213972"/>
                    <a:pt x="318482" y="215115"/>
                  </a:cubicBezTo>
                  <a:cubicBezTo>
                    <a:pt x="318025" y="216029"/>
                    <a:pt x="317796" y="216944"/>
                    <a:pt x="317339" y="217858"/>
                  </a:cubicBezTo>
                  <a:cubicBezTo>
                    <a:pt x="316882" y="219001"/>
                    <a:pt x="316424" y="219916"/>
                    <a:pt x="315967" y="221059"/>
                  </a:cubicBezTo>
                  <a:cubicBezTo>
                    <a:pt x="315510" y="221973"/>
                    <a:pt x="315053" y="222887"/>
                    <a:pt x="314824" y="223802"/>
                  </a:cubicBezTo>
                  <a:cubicBezTo>
                    <a:pt x="314367" y="224945"/>
                    <a:pt x="313681" y="226088"/>
                    <a:pt x="312995" y="227002"/>
                  </a:cubicBezTo>
                  <a:cubicBezTo>
                    <a:pt x="312538" y="227917"/>
                    <a:pt x="312081" y="228602"/>
                    <a:pt x="311624" y="229517"/>
                  </a:cubicBezTo>
                  <a:cubicBezTo>
                    <a:pt x="310938" y="230660"/>
                    <a:pt x="310252" y="231803"/>
                    <a:pt x="309566" y="232946"/>
                  </a:cubicBezTo>
                  <a:cubicBezTo>
                    <a:pt x="309109" y="233632"/>
                    <a:pt x="308652" y="234546"/>
                    <a:pt x="308195" y="235232"/>
                  </a:cubicBezTo>
                  <a:cubicBezTo>
                    <a:pt x="307280" y="236603"/>
                    <a:pt x="306595" y="237746"/>
                    <a:pt x="305680" y="239118"/>
                  </a:cubicBezTo>
                  <a:cubicBezTo>
                    <a:pt x="305223" y="239804"/>
                    <a:pt x="304766" y="240490"/>
                    <a:pt x="304309" y="240947"/>
                  </a:cubicBezTo>
                  <a:cubicBezTo>
                    <a:pt x="302937" y="242776"/>
                    <a:pt x="301565" y="244604"/>
                    <a:pt x="300194" y="246433"/>
                  </a:cubicBezTo>
                  <a:cubicBezTo>
                    <a:pt x="300194" y="246433"/>
                    <a:pt x="300194" y="246433"/>
                    <a:pt x="300194" y="246433"/>
                  </a:cubicBezTo>
                  <a:cubicBezTo>
                    <a:pt x="299279" y="247576"/>
                    <a:pt x="298136" y="248948"/>
                    <a:pt x="297222" y="250091"/>
                  </a:cubicBezTo>
                  <a:cubicBezTo>
                    <a:pt x="294250" y="253748"/>
                    <a:pt x="291278" y="257406"/>
                    <a:pt x="288078" y="261064"/>
                  </a:cubicBezTo>
                  <a:cubicBezTo>
                    <a:pt x="286021" y="263350"/>
                    <a:pt x="283963" y="265864"/>
                    <a:pt x="281677" y="268150"/>
                  </a:cubicBezTo>
                  <a:cubicBezTo>
                    <a:pt x="279620" y="270436"/>
                    <a:pt x="277334" y="272722"/>
                    <a:pt x="275048" y="275008"/>
                  </a:cubicBezTo>
                  <a:cubicBezTo>
                    <a:pt x="272762" y="277294"/>
                    <a:pt x="270476" y="279352"/>
                    <a:pt x="268190" y="281409"/>
                  </a:cubicBezTo>
                  <a:cubicBezTo>
                    <a:pt x="261103" y="287581"/>
                    <a:pt x="253331" y="293296"/>
                    <a:pt x="244873" y="298325"/>
                  </a:cubicBezTo>
                  <a:cubicBezTo>
                    <a:pt x="243730" y="299011"/>
                    <a:pt x="242587" y="299697"/>
                    <a:pt x="241444" y="300154"/>
                  </a:cubicBezTo>
                  <a:cubicBezTo>
                    <a:pt x="240301" y="300840"/>
                    <a:pt x="239158" y="301297"/>
                    <a:pt x="238015" y="301983"/>
                  </a:cubicBezTo>
                  <a:cubicBezTo>
                    <a:pt x="235729" y="303126"/>
                    <a:pt x="233214" y="304269"/>
                    <a:pt x="230928" y="305183"/>
                  </a:cubicBezTo>
                  <a:cubicBezTo>
                    <a:pt x="228642" y="306098"/>
                    <a:pt x="226127" y="307012"/>
                    <a:pt x="223841" y="307927"/>
                  </a:cubicBezTo>
                  <a:cubicBezTo>
                    <a:pt x="222698" y="308384"/>
                    <a:pt x="221327" y="308612"/>
                    <a:pt x="220184" y="309070"/>
                  </a:cubicBezTo>
                  <a:cubicBezTo>
                    <a:pt x="217669" y="309755"/>
                    <a:pt x="215383" y="310441"/>
                    <a:pt x="212869" y="310898"/>
                  </a:cubicBezTo>
                  <a:cubicBezTo>
                    <a:pt x="209211" y="311813"/>
                    <a:pt x="205325" y="312270"/>
                    <a:pt x="201667" y="312727"/>
                  </a:cubicBezTo>
                  <a:cubicBezTo>
                    <a:pt x="200296" y="312956"/>
                    <a:pt x="199153" y="312956"/>
                    <a:pt x="197781" y="313184"/>
                  </a:cubicBezTo>
                  <a:cubicBezTo>
                    <a:pt x="195266" y="313413"/>
                    <a:pt x="192523" y="313413"/>
                    <a:pt x="190009" y="313642"/>
                  </a:cubicBezTo>
                  <a:cubicBezTo>
                    <a:pt x="188637" y="313642"/>
                    <a:pt x="187265" y="313642"/>
                    <a:pt x="186122" y="313642"/>
                  </a:cubicBezTo>
                  <a:cubicBezTo>
                    <a:pt x="174235" y="312956"/>
                    <a:pt x="162348" y="311813"/>
                    <a:pt x="150918" y="309755"/>
                  </a:cubicBezTo>
                  <a:cubicBezTo>
                    <a:pt x="145889" y="308841"/>
                    <a:pt x="141088" y="307927"/>
                    <a:pt x="136288" y="306784"/>
                  </a:cubicBezTo>
                  <a:cubicBezTo>
                    <a:pt x="129887" y="305183"/>
                    <a:pt x="123715" y="303583"/>
                    <a:pt x="117542" y="301526"/>
                  </a:cubicBezTo>
                  <a:cubicBezTo>
                    <a:pt x="112970" y="299926"/>
                    <a:pt x="108398" y="298097"/>
                    <a:pt x="104055" y="296268"/>
                  </a:cubicBezTo>
                  <a:cubicBezTo>
                    <a:pt x="88053" y="289181"/>
                    <a:pt x="73194" y="279123"/>
                    <a:pt x="60621" y="265636"/>
                  </a:cubicBezTo>
                  <a:cubicBezTo>
                    <a:pt x="56049" y="260606"/>
                    <a:pt x="51706" y="255120"/>
                    <a:pt x="47591" y="249176"/>
                  </a:cubicBezTo>
                  <a:cubicBezTo>
                    <a:pt x="46219" y="247119"/>
                    <a:pt x="45076" y="245062"/>
                    <a:pt x="43705" y="243233"/>
                  </a:cubicBezTo>
                  <a:cubicBezTo>
                    <a:pt x="43247" y="242547"/>
                    <a:pt x="42790" y="241633"/>
                    <a:pt x="42333" y="240947"/>
                  </a:cubicBezTo>
                  <a:cubicBezTo>
                    <a:pt x="41647" y="239575"/>
                    <a:pt x="40733" y="238432"/>
                    <a:pt x="40047" y="237061"/>
                  </a:cubicBezTo>
                  <a:cubicBezTo>
                    <a:pt x="39590" y="236146"/>
                    <a:pt x="39133" y="235232"/>
                    <a:pt x="38447" y="234089"/>
                  </a:cubicBezTo>
                  <a:cubicBezTo>
                    <a:pt x="37761" y="232946"/>
                    <a:pt x="37304" y="231803"/>
                    <a:pt x="36847" y="230660"/>
                  </a:cubicBezTo>
                  <a:cubicBezTo>
                    <a:pt x="36389" y="229517"/>
                    <a:pt x="35704" y="228374"/>
                    <a:pt x="35246" y="227231"/>
                  </a:cubicBezTo>
                  <a:cubicBezTo>
                    <a:pt x="34789" y="226316"/>
                    <a:pt x="34332" y="225173"/>
                    <a:pt x="33875" y="224259"/>
                  </a:cubicBezTo>
                  <a:cubicBezTo>
                    <a:pt x="33418" y="223116"/>
                    <a:pt x="32960" y="221744"/>
                    <a:pt x="32275" y="220601"/>
                  </a:cubicBezTo>
                  <a:cubicBezTo>
                    <a:pt x="31817" y="219687"/>
                    <a:pt x="31589" y="218773"/>
                    <a:pt x="31132" y="217858"/>
                  </a:cubicBezTo>
                  <a:cubicBezTo>
                    <a:pt x="30674" y="216487"/>
                    <a:pt x="30217" y="215115"/>
                    <a:pt x="29760" y="213743"/>
                  </a:cubicBezTo>
                  <a:cubicBezTo>
                    <a:pt x="29531" y="213058"/>
                    <a:pt x="29303" y="212143"/>
                    <a:pt x="29074" y="211457"/>
                  </a:cubicBezTo>
                  <a:cubicBezTo>
                    <a:pt x="28617" y="210086"/>
                    <a:pt x="28160" y="208486"/>
                    <a:pt x="27703" y="207114"/>
                  </a:cubicBezTo>
                  <a:cubicBezTo>
                    <a:pt x="27474" y="206428"/>
                    <a:pt x="27474" y="205971"/>
                    <a:pt x="27245" y="205285"/>
                  </a:cubicBezTo>
                  <a:cubicBezTo>
                    <a:pt x="26788" y="203685"/>
                    <a:pt x="26331" y="201856"/>
                    <a:pt x="25874" y="200256"/>
                  </a:cubicBezTo>
                  <a:cubicBezTo>
                    <a:pt x="25874" y="200256"/>
                    <a:pt x="25874" y="200256"/>
                    <a:pt x="25874" y="200256"/>
                  </a:cubicBezTo>
                  <a:cubicBezTo>
                    <a:pt x="11929" y="139906"/>
                    <a:pt x="35018" y="72240"/>
                    <a:pt x="108170" y="40465"/>
                  </a:cubicBezTo>
                  <a:close/>
                </a:path>
              </a:pathLst>
            </a:custGeom>
            <a:solidFill>
              <a:srgbClr val="000000"/>
            </a:solidFill>
            <a:ln w="2286" cap="flat">
              <a:noFill/>
              <a:prstDash val="solid"/>
              <a:miter/>
            </a:ln>
          </p:spPr>
          <p:txBody>
            <a:bodyPr rtlCol="0" anchor="ctr"/>
            <a:lstStyle/>
            <a:p>
              <a:endParaRPr lang="en-US"/>
            </a:p>
          </p:txBody>
        </p:sp>
        <p:sp>
          <p:nvSpPr>
            <p:cNvPr id="138" name="Freeform 442">
              <a:extLst>
                <a:ext uri="{FF2B5EF4-FFF2-40B4-BE49-F238E27FC236}">
                  <a16:creationId xmlns:a16="http://schemas.microsoft.com/office/drawing/2014/main" id="{7E2128CD-2798-D590-A758-1C34DB25BABE}"/>
                </a:ext>
              </a:extLst>
            </p:cNvPr>
            <p:cNvSpPr/>
            <p:nvPr/>
          </p:nvSpPr>
          <p:spPr>
            <a:xfrm>
              <a:off x="5781948" y="3283606"/>
              <a:ext cx="84357" cy="241633"/>
            </a:xfrm>
            <a:custGeom>
              <a:avLst/>
              <a:gdLst>
                <a:gd name="connsiteX0" fmla="*/ 20300 w 84357"/>
                <a:gd name="connsiteY0" fmla="*/ 4576 h 241633"/>
                <a:gd name="connsiteX1" fmla="*/ 2469 w 84357"/>
                <a:gd name="connsiteY1" fmla="*/ 4576 h 241633"/>
                <a:gd name="connsiteX2" fmla="*/ 4527 w 84357"/>
                <a:gd name="connsiteY2" fmla="*/ 20120 h 241633"/>
                <a:gd name="connsiteX3" fmla="*/ 24415 w 84357"/>
                <a:gd name="connsiteY3" fmla="*/ 41609 h 241633"/>
                <a:gd name="connsiteX4" fmla="*/ 49332 w 84357"/>
                <a:gd name="connsiteY4" fmla="*/ 206201 h 241633"/>
                <a:gd name="connsiteX5" fmla="*/ 36073 w 84357"/>
                <a:gd name="connsiteY5" fmla="*/ 241634 h 241633"/>
                <a:gd name="connsiteX6" fmla="*/ 43160 w 84357"/>
                <a:gd name="connsiteY6" fmla="*/ 239576 h 241633"/>
                <a:gd name="connsiteX7" fmla="*/ 67620 w 84357"/>
                <a:gd name="connsiteY7" fmla="*/ 71098 h 241633"/>
                <a:gd name="connsiteX8" fmla="*/ 20300 w 84357"/>
                <a:gd name="connsiteY8" fmla="*/ 4576 h 24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357" h="241633">
                  <a:moveTo>
                    <a:pt x="20300" y="4576"/>
                  </a:moveTo>
                  <a:cubicBezTo>
                    <a:pt x="14814" y="-454"/>
                    <a:pt x="8184" y="-2511"/>
                    <a:pt x="2469" y="4576"/>
                  </a:cubicBezTo>
                  <a:cubicBezTo>
                    <a:pt x="-1874" y="10062"/>
                    <a:pt x="-45" y="15320"/>
                    <a:pt x="4527" y="20120"/>
                  </a:cubicBezTo>
                  <a:cubicBezTo>
                    <a:pt x="11385" y="27207"/>
                    <a:pt x="18700" y="33836"/>
                    <a:pt x="24415" y="41609"/>
                  </a:cubicBezTo>
                  <a:cubicBezTo>
                    <a:pt x="61677" y="91901"/>
                    <a:pt x="77450" y="145622"/>
                    <a:pt x="49332" y="206201"/>
                  </a:cubicBezTo>
                  <a:cubicBezTo>
                    <a:pt x="44303" y="217174"/>
                    <a:pt x="36759" y="227689"/>
                    <a:pt x="36073" y="241634"/>
                  </a:cubicBezTo>
                  <a:cubicBezTo>
                    <a:pt x="39731" y="240719"/>
                    <a:pt x="42017" y="240719"/>
                    <a:pt x="43160" y="239576"/>
                  </a:cubicBezTo>
                  <a:cubicBezTo>
                    <a:pt x="90023" y="189056"/>
                    <a:pt x="95052" y="131906"/>
                    <a:pt x="67620" y="71098"/>
                  </a:cubicBezTo>
                  <a:cubicBezTo>
                    <a:pt x="56647" y="46181"/>
                    <a:pt x="40645" y="23549"/>
                    <a:pt x="20300" y="4576"/>
                  </a:cubicBezTo>
                  <a:close/>
                </a:path>
              </a:pathLst>
            </a:custGeom>
            <a:solidFill>
              <a:srgbClr val="000000"/>
            </a:solidFill>
            <a:ln w="2286" cap="flat">
              <a:noFill/>
              <a:prstDash val="solid"/>
              <a:miter/>
            </a:ln>
          </p:spPr>
          <p:txBody>
            <a:bodyPr rtlCol="0" anchor="ctr"/>
            <a:lstStyle/>
            <a:p>
              <a:endParaRPr lang="en-US"/>
            </a:p>
          </p:txBody>
        </p:sp>
        <p:sp>
          <p:nvSpPr>
            <p:cNvPr id="139" name="Freeform 443">
              <a:extLst>
                <a:ext uri="{FF2B5EF4-FFF2-40B4-BE49-F238E27FC236}">
                  <a16:creationId xmlns:a16="http://schemas.microsoft.com/office/drawing/2014/main" id="{AFF32324-A8C8-8974-8B89-57DFB21B7B21}"/>
                </a:ext>
              </a:extLst>
            </p:cNvPr>
            <p:cNvSpPr/>
            <p:nvPr/>
          </p:nvSpPr>
          <p:spPr>
            <a:xfrm>
              <a:off x="5498106" y="4402475"/>
              <a:ext cx="222532" cy="32931"/>
            </a:xfrm>
            <a:custGeom>
              <a:avLst/>
              <a:gdLst>
                <a:gd name="connsiteX0" fmla="*/ 7191 w 222532"/>
                <a:gd name="connsiteY0" fmla="*/ 19792 h 32931"/>
                <a:gd name="connsiteX1" fmla="*/ 35538 w 222532"/>
                <a:gd name="connsiteY1" fmla="*/ 26650 h 32931"/>
                <a:gd name="connsiteX2" fmla="*/ 82401 w 222532"/>
                <a:gd name="connsiteY2" fmla="*/ 30536 h 32931"/>
                <a:gd name="connsiteX3" fmla="*/ 222533 w 222532"/>
                <a:gd name="connsiteY3" fmla="*/ 23221 h 32931"/>
                <a:gd name="connsiteX4" fmla="*/ 188928 w 222532"/>
                <a:gd name="connsiteY4" fmla="*/ 14077 h 32931"/>
                <a:gd name="connsiteX5" fmla="*/ 13592 w 222532"/>
                <a:gd name="connsiteY5" fmla="*/ 361 h 32931"/>
                <a:gd name="connsiteX6" fmla="*/ 333 w 222532"/>
                <a:gd name="connsiteY6" fmla="*/ 8362 h 32931"/>
                <a:gd name="connsiteX7" fmla="*/ 7191 w 222532"/>
                <a:gd name="connsiteY7" fmla="*/ 19792 h 32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532" h="32931">
                  <a:moveTo>
                    <a:pt x="7191" y="19792"/>
                  </a:moveTo>
                  <a:cubicBezTo>
                    <a:pt x="16335" y="22992"/>
                    <a:pt x="25479" y="27107"/>
                    <a:pt x="35538" y="26650"/>
                  </a:cubicBezTo>
                  <a:cubicBezTo>
                    <a:pt x="51311" y="26192"/>
                    <a:pt x="66856" y="29393"/>
                    <a:pt x="82401" y="30536"/>
                  </a:cubicBezTo>
                  <a:cubicBezTo>
                    <a:pt x="129264" y="33965"/>
                    <a:pt x="176127" y="35336"/>
                    <a:pt x="222533" y="23221"/>
                  </a:cubicBezTo>
                  <a:cubicBezTo>
                    <a:pt x="211788" y="17048"/>
                    <a:pt x="200587" y="14762"/>
                    <a:pt x="188928" y="14077"/>
                  </a:cubicBezTo>
                  <a:cubicBezTo>
                    <a:pt x="130407" y="10648"/>
                    <a:pt x="71428" y="12705"/>
                    <a:pt x="13592" y="361"/>
                  </a:cubicBezTo>
                  <a:cubicBezTo>
                    <a:pt x="6963" y="-1011"/>
                    <a:pt x="1705" y="1504"/>
                    <a:pt x="333" y="8362"/>
                  </a:cubicBezTo>
                  <a:cubicBezTo>
                    <a:pt x="-1038" y="13619"/>
                    <a:pt x="1934" y="17963"/>
                    <a:pt x="7191" y="19792"/>
                  </a:cubicBezTo>
                  <a:close/>
                </a:path>
              </a:pathLst>
            </a:custGeom>
            <a:solidFill>
              <a:srgbClr val="000000"/>
            </a:solidFill>
            <a:ln w="2286" cap="flat">
              <a:noFill/>
              <a:prstDash val="solid"/>
              <a:miter/>
            </a:ln>
          </p:spPr>
          <p:txBody>
            <a:bodyPr rtlCol="0" anchor="ctr"/>
            <a:lstStyle/>
            <a:p>
              <a:endParaRPr lang="en-US"/>
            </a:p>
          </p:txBody>
        </p:sp>
        <p:sp>
          <p:nvSpPr>
            <p:cNvPr id="140" name="Freeform 444">
              <a:extLst>
                <a:ext uri="{FF2B5EF4-FFF2-40B4-BE49-F238E27FC236}">
                  <a16:creationId xmlns:a16="http://schemas.microsoft.com/office/drawing/2014/main" id="{A0363015-4472-EC7F-9863-7F018B33993A}"/>
                </a:ext>
              </a:extLst>
            </p:cNvPr>
            <p:cNvSpPr/>
            <p:nvPr/>
          </p:nvSpPr>
          <p:spPr>
            <a:xfrm>
              <a:off x="4361900" y="3874495"/>
              <a:ext cx="60976" cy="182926"/>
            </a:xfrm>
            <a:custGeom>
              <a:avLst/>
              <a:gdLst>
                <a:gd name="connsiteX0" fmla="*/ 60976 w 60976"/>
                <a:gd name="connsiteY0" fmla="*/ 182926 h 182926"/>
                <a:gd name="connsiteX1" fmla="*/ 55261 w 60976"/>
                <a:gd name="connsiteY1" fmla="*/ 169439 h 182926"/>
                <a:gd name="connsiteX2" fmla="*/ 37659 w 60976"/>
                <a:gd name="connsiteY2" fmla="*/ 16505 h 182926"/>
                <a:gd name="connsiteX3" fmla="*/ 34459 w 60976"/>
                <a:gd name="connsiteY3" fmla="*/ 1646 h 182926"/>
                <a:gd name="connsiteX4" fmla="*/ 16171 w 60976"/>
                <a:gd name="connsiteY4" fmla="*/ 10105 h 182926"/>
                <a:gd name="connsiteX5" fmla="*/ 2455 w 60976"/>
                <a:gd name="connsiteY5" fmla="*/ 110460 h 182926"/>
                <a:gd name="connsiteX6" fmla="*/ 60976 w 60976"/>
                <a:gd name="connsiteY6" fmla="*/ 182926 h 18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76" h="182926">
                  <a:moveTo>
                    <a:pt x="60976" y="182926"/>
                  </a:moveTo>
                  <a:cubicBezTo>
                    <a:pt x="57547" y="174697"/>
                    <a:pt x="56861" y="171725"/>
                    <a:pt x="55261" y="169439"/>
                  </a:cubicBezTo>
                  <a:cubicBezTo>
                    <a:pt x="17542" y="122119"/>
                    <a:pt x="9770" y="71369"/>
                    <a:pt x="37659" y="16505"/>
                  </a:cubicBezTo>
                  <a:cubicBezTo>
                    <a:pt x="40859" y="10333"/>
                    <a:pt x="41088" y="4618"/>
                    <a:pt x="34459" y="1646"/>
                  </a:cubicBezTo>
                  <a:cubicBezTo>
                    <a:pt x="25772" y="-2468"/>
                    <a:pt x="19600" y="1418"/>
                    <a:pt x="16171" y="10105"/>
                  </a:cubicBezTo>
                  <a:cubicBezTo>
                    <a:pt x="3369" y="42566"/>
                    <a:pt x="-4175" y="76170"/>
                    <a:pt x="2455" y="110460"/>
                  </a:cubicBezTo>
                  <a:cubicBezTo>
                    <a:pt x="8398" y="142007"/>
                    <a:pt x="22114" y="169439"/>
                    <a:pt x="60976" y="182926"/>
                  </a:cubicBezTo>
                  <a:close/>
                </a:path>
              </a:pathLst>
            </a:custGeom>
            <a:solidFill>
              <a:srgbClr val="000000"/>
            </a:solidFill>
            <a:ln w="2286" cap="flat">
              <a:noFill/>
              <a:prstDash val="solid"/>
              <a:miter/>
            </a:ln>
          </p:spPr>
          <p:txBody>
            <a:bodyPr rtlCol="0" anchor="ctr"/>
            <a:lstStyle/>
            <a:p>
              <a:endParaRPr lang="en-US"/>
            </a:p>
          </p:txBody>
        </p:sp>
        <p:sp>
          <p:nvSpPr>
            <p:cNvPr id="141" name="Freeform 445">
              <a:extLst>
                <a:ext uri="{FF2B5EF4-FFF2-40B4-BE49-F238E27FC236}">
                  <a16:creationId xmlns:a16="http://schemas.microsoft.com/office/drawing/2014/main" id="{B8E07ED5-1C53-EAFB-3EF8-774B9EFC0A52}"/>
                </a:ext>
              </a:extLst>
            </p:cNvPr>
            <p:cNvSpPr/>
            <p:nvPr/>
          </p:nvSpPr>
          <p:spPr>
            <a:xfrm>
              <a:off x="5074812" y="4409631"/>
              <a:ext cx="158908" cy="25436"/>
            </a:xfrm>
            <a:custGeom>
              <a:avLst/>
              <a:gdLst>
                <a:gd name="connsiteX0" fmla="*/ 8261 w 158908"/>
                <a:gd name="connsiteY0" fmla="*/ 62 h 25436"/>
                <a:gd name="connsiteX1" fmla="*/ 32 w 158908"/>
                <a:gd name="connsiteY1" fmla="*/ 6463 h 25436"/>
                <a:gd name="connsiteX2" fmla="*/ 8718 w 158908"/>
                <a:gd name="connsiteY2" fmla="*/ 16521 h 25436"/>
                <a:gd name="connsiteX3" fmla="*/ 69526 w 158908"/>
                <a:gd name="connsiteY3" fmla="*/ 25437 h 25436"/>
                <a:gd name="connsiteX4" fmla="*/ 158909 w 158908"/>
                <a:gd name="connsiteY4" fmla="*/ 18350 h 25436"/>
                <a:gd name="connsiteX5" fmla="*/ 156623 w 158908"/>
                <a:gd name="connsiteY5" fmla="*/ 13778 h 25436"/>
                <a:gd name="connsiteX6" fmla="*/ 8261 w 158908"/>
                <a:gd name="connsiteY6" fmla="*/ 62 h 2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908" h="25436">
                  <a:moveTo>
                    <a:pt x="8261" y="62"/>
                  </a:moveTo>
                  <a:cubicBezTo>
                    <a:pt x="4604" y="-395"/>
                    <a:pt x="489" y="1662"/>
                    <a:pt x="32" y="6463"/>
                  </a:cubicBezTo>
                  <a:cubicBezTo>
                    <a:pt x="-426" y="12407"/>
                    <a:pt x="4146" y="15378"/>
                    <a:pt x="8718" y="16521"/>
                  </a:cubicBezTo>
                  <a:cubicBezTo>
                    <a:pt x="28607" y="21551"/>
                    <a:pt x="48723" y="25437"/>
                    <a:pt x="69526" y="25437"/>
                  </a:cubicBezTo>
                  <a:cubicBezTo>
                    <a:pt x="98787" y="25437"/>
                    <a:pt x="127819" y="22008"/>
                    <a:pt x="158909" y="18350"/>
                  </a:cubicBezTo>
                  <a:cubicBezTo>
                    <a:pt x="157537" y="15378"/>
                    <a:pt x="157308" y="14007"/>
                    <a:pt x="156623" y="13778"/>
                  </a:cubicBezTo>
                  <a:cubicBezTo>
                    <a:pt x="108159" y="-624"/>
                    <a:pt x="57410" y="7606"/>
                    <a:pt x="8261" y="62"/>
                  </a:cubicBezTo>
                  <a:close/>
                </a:path>
              </a:pathLst>
            </a:custGeom>
            <a:solidFill>
              <a:srgbClr val="000000"/>
            </a:solidFill>
            <a:ln w="2286" cap="flat">
              <a:noFill/>
              <a:prstDash val="solid"/>
              <a:miter/>
            </a:ln>
          </p:spPr>
          <p:txBody>
            <a:bodyPr rtlCol="0" anchor="ctr"/>
            <a:lstStyle/>
            <a:p>
              <a:endParaRPr lang="en-US"/>
            </a:p>
          </p:txBody>
        </p:sp>
        <p:sp>
          <p:nvSpPr>
            <p:cNvPr id="142" name="Freeform 446">
              <a:extLst>
                <a:ext uri="{FF2B5EF4-FFF2-40B4-BE49-F238E27FC236}">
                  <a16:creationId xmlns:a16="http://schemas.microsoft.com/office/drawing/2014/main" id="{387C8FF0-A78F-A1F8-B24C-EAE8CC080854}"/>
                </a:ext>
              </a:extLst>
            </p:cNvPr>
            <p:cNvSpPr/>
            <p:nvPr/>
          </p:nvSpPr>
          <p:spPr>
            <a:xfrm>
              <a:off x="4359774" y="4376914"/>
              <a:ext cx="116822" cy="24069"/>
            </a:xfrm>
            <a:custGeom>
              <a:avLst/>
              <a:gdLst>
                <a:gd name="connsiteX0" fmla="*/ 9381 w 116822"/>
                <a:gd name="connsiteY0" fmla="*/ 18378 h 24069"/>
                <a:gd name="connsiteX1" fmla="*/ 116823 w 116822"/>
                <a:gd name="connsiteY1" fmla="*/ 12434 h 24069"/>
                <a:gd name="connsiteX2" fmla="*/ 95563 w 116822"/>
                <a:gd name="connsiteY2" fmla="*/ 4205 h 24069"/>
                <a:gd name="connsiteX3" fmla="*/ 22182 w 116822"/>
                <a:gd name="connsiteY3" fmla="*/ 547 h 24069"/>
                <a:gd name="connsiteX4" fmla="*/ 10524 w 116822"/>
                <a:gd name="connsiteY4" fmla="*/ 319 h 24069"/>
                <a:gd name="connsiteX5" fmla="*/ 8 w 116822"/>
                <a:gd name="connsiteY5" fmla="*/ 8548 h 24069"/>
                <a:gd name="connsiteX6" fmla="*/ 9381 w 116822"/>
                <a:gd name="connsiteY6" fmla="*/ 18378 h 24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822" h="24069">
                  <a:moveTo>
                    <a:pt x="9381" y="18378"/>
                  </a:moveTo>
                  <a:cubicBezTo>
                    <a:pt x="45042" y="24550"/>
                    <a:pt x="80475" y="29351"/>
                    <a:pt x="116823" y="12434"/>
                  </a:cubicBezTo>
                  <a:cubicBezTo>
                    <a:pt x="109279" y="2147"/>
                    <a:pt x="101964" y="4205"/>
                    <a:pt x="95563" y="4205"/>
                  </a:cubicBezTo>
                  <a:cubicBezTo>
                    <a:pt x="71103" y="4662"/>
                    <a:pt x="46643" y="5119"/>
                    <a:pt x="22182" y="547"/>
                  </a:cubicBezTo>
                  <a:cubicBezTo>
                    <a:pt x="18296" y="-139"/>
                    <a:pt x="14410" y="-139"/>
                    <a:pt x="10524" y="319"/>
                  </a:cubicBezTo>
                  <a:cubicBezTo>
                    <a:pt x="5723" y="1004"/>
                    <a:pt x="465" y="2833"/>
                    <a:pt x="8" y="8548"/>
                  </a:cubicBezTo>
                  <a:cubicBezTo>
                    <a:pt x="-220" y="14720"/>
                    <a:pt x="4352" y="17464"/>
                    <a:pt x="9381" y="18378"/>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8843507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The talent lifecycle stagesare recruitment, orientation, engagement, earning and development &amp; offboarding and outreach.">
            <a:hlinkClick r:id="rId2"/>
            <a:extLst>
              <a:ext uri="{FF2B5EF4-FFF2-40B4-BE49-F238E27FC236}">
                <a16:creationId xmlns:a16="http://schemas.microsoft.com/office/drawing/2014/main" id="{6497FF31-CB7A-3551-BB83-1E5445911191}"/>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638300" y="434281"/>
            <a:ext cx="8629650" cy="5730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220733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EF574BB-2321-0173-FD18-9D88A9D9B89F}"/>
              </a:ext>
            </a:extLst>
          </p:cNvPr>
          <p:cNvSpPr>
            <a:spLocks noGrp="1"/>
          </p:cNvSpPr>
          <p:nvPr>
            <p:ph type="body" sz="quarter" idx="18"/>
          </p:nvPr>
        </p:nvSpPr>
        <p:spPr>
          <a:xfrm>
            <a:off x="1793866" y="1504041"/>
            <a:ext cx="10123656" cy="3849918"/>
          </a:xfrm>
        </p:spPr>
        <p:txBody>
          <a:bodyPr/>
          <a:lstStyle/>
          <a:p>
            <a:pPr marL="342900" indent="-342900">
              <a:lnSpc>
                <a:spcPct val="100000"/>
              </a:lnSpc>
              <a:spcBef>
                <a:spcPts val="0"/>
              </a:spcBef>
              <a:buClr>
                <a:srgbClr val="FF0000"/>
              </a:buClr>
              <a:buFont typeface="Wingdings" panose="05000000000000000000" pitchFamily="2" charset="2"/>
              <a:buChar char="ü"/>
            </a:pPr>
            <a:r>
              <a:rPr lang="en-US" sz="2100" dirty="0">
                <a:solidFill>
                  <a:schemeClr val="bg1"/>
                </a:solidFill>
                <a:highlight>
                  <a:srgbClr val="DF4625"/>
                </a:highlight>
              </a:rPr>
              <a:t>Identify Skills Gaps </a:t>
            </a:r>
            <a:r>
              <a:rPr lang="en-US" sz="2100" dirty="0"/>
              <a:t>by anonymously surveying managers and employees to assess their perceived and true skills gaps in skills or leadership development opportunities. Compare the types and levels of training offered to diverse and non-diverse employees to ensure equity in talent development. Use the same survey to assess the effectiveness of career development programs, check inclusivity and that they are working.</a:t>
            </a:r>
          </a:p>
          <a:p>
            <a:pPr marL="171450" indent="-171450">
              <a:lnSpc>
                <a:spcPct val="100000"/>
              </a:lnSpc>
              <a:spcBef>
                <a:spcPts val="0"/>
              </a:spcBef>
              <a:buClr>
                <a:srgbClr val="FF0000"/>
              </a:buClr>
              <a:buFont typeface="Wingdings" panose="05000000000000000000" pitchFamily="2" charset="2"/>
              <a:buChar char="ü"/>
            </a:pPr>
            <a:endParaRPr lang="en-US" sz="400" dirty="0"/>
          </a:p>
          <a:p>
            <a:pPr marL="342900" indent="-342900">
              <a:lnSpc>
                <a:spcPct val="100000"/>
              </a:lnSpc>
              <a:spcBef>
                <a:spcPts val="0"/>
              </a:spcBef>
              <a:buClr>
                <a:srgbClr val="FF0000"/>
              </a:buClr>
              <a:buFont typeface="Wingdings" panose="05000000000000000000" pitchFamily="2" charset="2"/>
              <a:buChar char="ü"/>
            </a:pPr>
            <a:r>
              <a:rPr lang="en-US" sz="2100" dirty="0" err="1">
                <a:solidFill>
                  <a:schemeClr val="bg1"/>
                </a:solidFill>
                <a:highlight>
                  <a:srgbClr val="DF4625"/>
                </a:highlight>
              </a:rPr>
              <a:t>Analyse</a:t>
            </a:r>
            <a:r>
              <a:rPr lang="en-US" sz="2100" dirty="0">
                <a:solidFill>
                  <a:schemeClr val="bg1"/>
                </a:solidFill>
                <a:highlight>
                  <a:srgbClr val="DF4625"/>
                </a:highlight>
              </a:rPr>
              <a:t> Promotion and Retention Patterns </a:t>
            </a:r>
            <a:r>
              <a:rPr lang="en-US" sz="2100" dirty="0"/>
              <a:t>by tracking the </a:t>
            </a:r>
            <a:r>
              <a:rPr lang="en-US" sz="2100" spc="0" dirty="0">
                <a:solidFill>
                  <a:srgbClr val="083F59"/>
                </a:solidFill>
                <a:latin typeface="+mn-lt"/>
              </a:rPr>
              <a:t>progression of diverse employees within the company. </a:t>
            </a:r>
          </a:p>
          <a:p>
            <a:pPr marL="342900" indent="-342900">
              <a:lnSpc>
                <a:spcPct val="100000"/>
              </a:lnSpc>
              <a:spcBef>
                <a:spcPts val="0"/>
              </a:spcBef>
              <a:buClr>
                <a:srgbClr val="FF0000"/>
              </a:buClr>
              <a:buFont typeface="Wingdings" panose="05000000000000000000" pitchFamily="2" charset="2"/>
              <a:buChar char="ü"/>
            </a:pPr>
            <a:r>
              <a:rPr lang="en-US" sz="2100" spc="0" dirty="0">
                <a:solidFill>
                  <a:srgbClr val="083F59"/>
                </a:solidFill>
                <a:latin typeface="+mn-lt"/>
              </a:rPr>
              <a:t>Are there fewer promotions for underrepresented groups? </a:t>
            </a:r>
          </a:p>
          <a:p>
            <a:pPr marL="342900" indent="-342900">
              <a:lnSpc>
                <a:spcPct val="100000"/>
              </a:lnSpc>
              <a:spcBef>
                <a:spcPts val="0"/>
              </a:spcBef>
              <a:buClr>
                <a:srgbClr val="FF0000"/>
              </a:buClr>
              <a:buFont typeface="Wingdings" panose="05000000000000000000" pitchFamily="2" charset="2"/>
              <a:buChar char="ü"/>
            </a:pPr>
            <a:r>
              <a:rPr lang="en-US" sz="2100" spc="0" dirty="0">
                <a:solidFill>
                  <a:srgbClr val="083F59"/>
                </a:solidFill>
                <a:latin typeface="+mn-lt"/>
              </a:rPr>
              <a:t>Is there a higher turnover rate for certain demographics?</a:t>
            </a:r>
          </a:p>
          <a:p>
            <a:pPr marL="342900" indent="-342900">
              <a:lnSpc>
                <a:spcPct val="100000"/>
              </a:lnSpc>
              <a:spcBef>
                <a:spcPts val="0"/>
              </a:spcBef>
              <a:buClr>
                <a:srgbClr val="FF0000"/>
              </a:buClr>
              <a:buFont typeface="Wingdings" panose="05000000000000000000" pitchFamily="2" charset="2"/>
              <a:buChar char="ü"/>
            </a:pPr>
            <a:r>
              <a:rPr lang="en-US" sz="2100" dirty="0"/>
              <a:t>Do underrepresented employees have access to mentorship &amp; leadership development?</a:t>
            </a:r>
          </a:p>
          <a:p>
            <a:pPr marL="342900" indent="-342900">
              <a:lnSpc>
                <a:spcPct val="100000"/>
              </a:lnSpc>
              <a:spcBef>
                <a:spcPts val="0"/>
              </a:spcBef>
              <a:buClr>
                <a:srgbClr val="FF0000"/>
              </a:buClr>
              <a:buFont typeface="Wingdings" panose="05000000000000000000" pitchFamily="2" charset="2"/>
              <a:buChar char="ü"/>
            </a:pPr>
            <a:r>
              <a:rPr lang="en-US" sz="2100" dirty="0"/>
              <a:t>Are there equitable opportunities for promotions?</a:t>
            </a:r>
          </a:p>
          <a:p>
            <a:pPr marL="342900" indent="-342900">
              <a:lnSpc>
                <a:spcPct val="100000"/>
              </a:lnSpc>
              <a:spcBef>
                <a:spcPts val="0"/>
              </a:spcBef>
              <a:buClr>
                <a:srgbClr val="FF0000"/>
              </a:buClr>
              <a:buFont typeface="Wingdings" panose="05000000000000000000" pitchFamily="2" charset="2"/>
              <a:buChar char="ü"/>
            </a:pPr>
            <a:r>
              <a:rPr lang="en-US" sz="2100" dirty="0"/>
              <a:t>Are skill development programs designed with inclusivity in mind?</a:t>
            </a:r>
          </a:p>
          <a:p>
            <a:pPr marL="171450" indent="-171450">
              <a:lnSpc>
                <a:spcPct val="100000"/>
              </a:lnSpc>
              <a:spcBef>
                <a:spcPts val="0"/>
              </a:spcBef>
              <a:buClr>
                <a:srgbClr val="FF0000"/>
              </a:buClr>
              <a:buFont typeface="Wingdings" panose="05000000000000000000" pitchFamily="2" charset="2"/>
              <a:buChar char="ü"/>
            </a:pPr>
            <a:endParaRPr lang="en-US" sz="1000" dirty="0"/>
          </a:p>
          <a:p>
            <a:pPr marL="342900" indent="-342900">
              <a:lnSpc>
                <a:spcPct val="100000"/>
              </a:lnSpc>
              <a:spcBef>
                <a:spcPts val="0"/>
              </a:spcBef>
              <a:buClr>
                <a:srgbClr val="FF0000"/>
              </a:buClr>
              <a:buFont typeface="Wingdings" panose="05000000000000000000" pitchFamily="2" charset="2"/>
              <a:buChar char="ü"/>
            </a:pPr>
            <a:r>
              <a:rPr lang="en-US" sz="2100" dirty="0">
                <a:solidFill>
                  <a:srgbClr val="FFFFFF"/>
                </a:solidFill>
                <a:highlight>
                  <a:srgbClr val="DF4625"/>
                </a:highlight>
              </a:rPr>
              <a:t>Regularly measure, track and report internal D&amp;I talent development data. </a:t>
            </a:r>
            <a:endParaRPr lang="en-IE" sz="2000" dirty="0">
              <a:highlight>
                <a:srgbClr val="DF4625"/>
              </a:highlight>
            </a:endParaRPr>
          </a:p>
          <a:p>
            <a:pPr marL="342900" indent="-342900">
              <a:lnSpc>
                <a:spcPct val="100000"/>
              </a:lnSpc>
              <a:spcBef>
                <a:spcPts val="0"/>
              </a:spcBef>
              <a:buClr>
                <a:srgbClr val="FF0000"/>
              </a:buClr>
              <a:buFont typeface="Wingdings" panose="05000000000000000000" pitchFamily="2" charset="2"/>
              <a:buChar char="ü"/>
            </a:pPr>
            <a:endParaRPr lang="en-US" sz="2100" dirty="0"/>
          </a:p>
        </p:txBody>
      </p:sp>
      <p:sp>
        <p:nvSpPr>
          <p:cNvPr id="4" name="Text Placeholder 4">
            <a:extLst>
              <a:ext uri="{FF2B5EF4-FFF2-40B4-BE49-F238E27FC236}">
                <a16:creationId xmlns:a16="http://schemas.microsoft.com/office/drawing/2014/main" id="{D4261439-3A85-5143-C582-CDFF89B8A8EE}"/>
              </a:ext>
            </a:extLst>
          </p:cNvPr>
          <p:cNvSpPr txBox="1">
            <a:spLocks/>
          </p:cNvSpPr>
          <p:nvPr/>
        </p:nvSpPr>
        <p:spPr>
          <a:xfrm>
            <a:off x="2515038" y="546014"/>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000" dirty="0">
                <a:solidFill>
                  <a:srgbClr val="335C42"/>
                </a:solidFill>
              </a:rPr>
              <a:t>D&amp;I Talent Development: </a:t>
            </a:r>
            <a:r>
              <a:rPr lang="en-IE" sz="3000" b="0" dirty="0"/>
              <a:t>Analyse</a:t>
            </a:r>
            <a:r>
              <a:rPr lang="en-IE" sz="3000" b="0" dirty="0">
                <a:solidFill>
                  <a:srgbClr val="335C42"/>
                </a:solidFill>
              </a:rPr>
              <a:t> </a:t>
            </a:r>
            <a:r>
              <a:rPr lang="en-IE" sz="3000" b="0" dirty="0"/>
              <a:t>Skills and Talent Development Gaps</a:t>
            </a:r>
          </a:p>
        </p:txBody>
      </p:sp>
      <p:sp>
        <p:nvSpPr>
          <p:cNvPr id="5" name="Round Diagonal Corner Rectangle 9">
            <a:extLst>
              <a:ext uri="{FF2B5EF4-FFF2-40B4-BE49-F238E27FC236}">
                <a16:creationId xmlns:a16="http://schemas.microsoft.com/office/drawing/2014/main" id="{4866E73D-DF89-1D83-99CB-30B07629138D}"/>
              </a:ext>
            </a:extLst>
          </p:cNvPr>
          <p:cNvSpPr/>
          <p:nvPr/>
        </p:nvSpPr>
        <p:spPr>
          <a:xfrm rot="16200000">
            <a:off x="903820" y="-137334"/>
            <a:ext cx="969763" cy="2034452"/>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C5097CE8-5C1E-CB8E-1489-40DC06372123}"/>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4</a:t>
            </a:r>
          </a:p>
        </p:txBody>
      </p:sp>
      <p:sp>
        <p:nvSpPr>
          <p:cNvPr id="8" name="Flowchart: Alternate Process 7">
            <a:extLst>
              <a:ext uri="{FF2B5EF4-FFF2-40B4-BE49-F238E27FC236}">
                <a16:creationId xmlns:a16="http://schemas.microsoft.com/office/drawing/2014/main" id="{B20DDF59-8825-A060-417E-9A2EF369D545}"/>
              </a:ext>
            </a:extLst>
          </p:cNvPr>
          <p:cNvSpPr/>
          <p:nvPr/>
        </p:nvSpPr>
        <p:spPr>
          <a:xfrm>
            <a:off x="431694" y="1415371"/>
            <a:ext cx="1254399" cy="642937"/>
          </a:xfrm>
          <a:prstGeom prst="flowChartAlternateProcess">
            <a:avLst/>
          </a:prstGeom>
          <a:solidFill>
            <a:srgbClr val="DF462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sz="2800" dirty="0">
                <a:latin typeface="Aharoni" panose="02010803020104030203" pitchFamily="2" charset="-79"/>
                <a:cs typeface="Aharoni" panose="02010803020104030203" pitchFamily="2" charset="-79"/>
              </a:rPr>
              <a:t>How?</a:t>
            </a:r>
          </a:p>
        </p:txBody>
      </p:sp>
      <p:grpSp>
        <p:nvGrpSpPr>
          <p:cNvPr id="3" name="Graphic 4">
            <a:extLst>
              <a:ext uri="{FF2B5EF4-FFF2-40B4-BE49-F238E27FC236}">
                <a16:creationId xmlns:a16="http://schemas.microsoft.com/office/drawing/2014/main" id="{677A89EA-BE1C-EDA6-7548-CD3655C469B7}"/>
              </a:ext>
            </a:extLst>
          </p:cNvPr>
          <p:cNvGrpSpPr/>
          <p:nvPr/>
        </p:nvGrpSpPr>
        <p:grpSpPr>
          <a:xfrm>
            <a:off x="390932" y="2905125"/>
            <a:ext cx="1343262" cy="1392154"/>
            <a:chOff x="4359774" y="3132520"/>
            <a:chExt cx="1506531" cy="1302886"/>
          </a:xfrm>
        </p:grpSpPr>
        <p:sp>
          <p:nvSpPr>
            <p:cNvPr id="7" name="Freeform 312">
              <a:extLst>
                <a:ext uri="{FF2B5EF4-FFF2-40B4-BE49-F238E27FC236}">
                  <a16:creationId xmlns:a16="http://schemas.microsoft.com/office/drawing/2014/main" id="{F65C9126-80DA-47E2-2343-EB28189D6EE3}"/>
                </a:ext>
              </a:extLst>
            </p:cNvPr>
            <p:cNvSpPr/>
            <p:nvPr/>
          </p:nvSpPr>
          <p:spPr>
            <a:xfrm>
              <a:off x="5035524" y="3519297"/>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457" y="457"/>
                    <a:pt x="0" y="0"/>
                  </a:cubicBezTo>
                  <a:cubicBezTo>
                    <a:pt x="457" y="457"/>
                    <a:pt x="686" y="914"/>
                    <a:pt x="914" y="1143"/>
                  </a:cubicBezTo>
                  <a:close/>
                </a:path>
              </a:pathLst>
            </a:custGeom>
            <a:solidFill>
              <a:srgbClr val="FFFFFF"/>
            </a:solidFill>
            <a:ln w="2286" cap="flat">
              <a:noFill/>
              <a:prstDash val="solid"/>
              <a:miter/>
            </a:ln>
          </p:spPr>
          <p:txBody>
            <a:bodyPr rtlCol="0" anchor="ctr"/>
            <a:lstStyle/>
            <a:p>
              <a:endParaRPr lang="en-US"/>
            </a:p>
          </p:txBody>
        </p:sp>
        <p:sp>
          <p:nvSpPr>
            <p:cNvPr id="9" name="Freeform 313">
              <a:extLst>
                <a:ext uri="{FF2B5EF4-FFF2-40B4-BE49-F238E27FC236}">
                  <a16:creationId xmlns:a16="http://schemas.microsoft.com/office/drawing/2014/main" id="{F80BE047-D69A-729E-9DFC-B38B5EF5FCE1}"/>
                </a:ext>
              </a:extLst>
            </p:cNvPr>
            <p:cNvSpPr/>
            <p:nvPr/>
          </p:nvSpPr>
          <p:spPr>
            <a:xfrm>
              <a:off x="5033467" y="3516096"/>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4"/>
                    <a:pt x="229" y="457"/>
                    <a:pt x="0" y="0"/>
                  </a:cubicBezTo>
                  <a:cubicBezTo>
                    <a:pt x="229" y="457"/>
                    <a:pt x="457" y="914"/>
                    <a:pt x="914" y="1372"/>
                  </a:cubicBezTo>
                  <a:close/>
                </a:path>
              </a:pathLst>
            </a:custGeom>
            <a:solidFill>
              <a:srgbClr val="FFFFFF"/>
            </a:solidFill>
            <a:ln w="2286" cap="flat">
              <a:noFill/>
              <a:prstDash val="solid"/>
              <a:miter/>
            </a:ln>
          </p:spPr>
          <p:txBody>
            <a:bodyPr rtlCol="0" anchor="ctr"/>
            <a:lstStyle/>
            <a:p>
              <a:endParaRPr lang="en-US"/>
            </a:p>
          </p:txBody>
        </p:sp>
        <p:sp>
          <p:nvSpPr>
            <p:cNvPr id="10" name="Freeform 314">
              <a:extLst>
                <a:ext uri="{FF2B5EF4-FFF2-40B4-BE49-F238E27FC236}">
                  <a16:creationId xmlns:a16="http://schemas.microsoft.com/office/drawing/2014/main" id="{0B8453FA-4FCA-EB2B-FDF0-0C24874731B8}"/>
                </a:ext>
              </a:extLst>
            </p:cNvPr>
            <p:cNvSpPr/>
            <p:nvPr/>
          </p:nvSpPr>
          <p:spPr>
            <a:xfrm>
              <a:off x="5041011" y="3526383"/>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457"/>
                    <a:pt x="0" y="0"/>
                  </a:cubicBezTo>
                  <a:cubicBezTo>
                    <a:pt x="229" y="229"/>
                    <a:pt x="457" y="686"/>
                    <a:pt x="914" y="1143"/>
                  </a:cubicBezTo>
                  <a:close/>
                </a:path>
              </a:pathLst>
            </a:custGeom>
            <a:solidFill>
              <a:srgbClr val="FFFFFF"/>
            </a:solidFill>
            <a:ln w="2286" cap="flat">
              <a:noFill/>
              <a:prstDash val="solid"/>
              <a:miter/>
            </a:ln>
          </p:spPr>
          <p:txBody>
            <a:bodyPr rtlCol="0" anchor="ctr"/>
            <a:lstStyle/>
            <a:p>
              <a:endParaRPr lang="en-US"/>
            </a:p>
          </p:txBody>
        </p:sp>
        <p:sp>
          <p:nvSpPr>
            <p:cNvPr id="11" name="Freeform 315">
              <a:extLst>
                <a:ext uri="{FF2B5EF4-FFF2-40B4-BE49-F238E27FC236}">
                  <a16:creationId xmlns:a16="http://schemas.microsoft.com/office/drawing/2014/main" id="{95700077-27E3-3277-FF21-1533870338C1}"/>
                </a:ext>
              </a:extLst>
            </p:cNvPr>
            <p:cNvSpPr/>
            <p:nvPr/>
          </p:nvSpPr>
          <p:spPr>
            <a:xfrm>
              <a:off x="5038496" y="3523183"/>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457" y="457"/>
                    <a:pt x="0" y="0"/>
                  </a:cubicBezTo>
                  <a:cubicBezTo>
                    <a:pt x="229" y="457"/>
                    <a:pt x="457" y="914"/>
                    <a:pt x="914" y="1143"/>
                  </a:cubicBezTo>
                  <a:close/>
                </a:path>
              </a:pathLst>
            </a:custGeom>
            <a:solidFill>
              <a:srgbClr val="FFFFFF"/>
            </a:solidFill>
            <a:ln w="2286" cap="flat">
              <a:noFill/>
              <a:prstDash val="solid"/>
              <a:miter/>
            </a:ln>
          </p:spPr>
          <p:txBody>
            <a:bodyPr rtlCol="0" anchor="ctr"/>
            <a:lstStyle/>
            <a:p>
              <a:endParaRPr lang="en-US"/>
            </a:p>
          </p:txBody>
        </p:sp>
        <p:sp>
          <p:nvSpPr>
            <p:cNvPr id="12" name="Freeform 316">
              <a:extLst>
                <a:ext uri="{FF2B5EF4-FFF2-40B4-BE49-F238E27FC236}">
                  <a16:creationId xmlns:a16="http://schemas.microsoft.com/office/drawing/2014/main" id="{F694D172-E819-7CCD-C555-07F28EF18DF8}"/>
                </a:ext>
              </a:extLst>
            </p:cNvPr>
            <p:cNvSpPr/>
            <p:nvPr/>
          </p:nvSpPr>
          <p:spPr>
            <a:xfrm>
              <a:off x="5026152" y="3501466"/>
              <a:ext cx="685" cy="1600"/>
            </a:xfrm>
            <a:custGeom>
              <a:avLst/>
              <a:gdLst>
                <a:gd name="connsiteX0" fmla="*/ 686 w 685"/>
                <a:gd name="connsiteY0" fmla="*/ 1600 h 1600"/>
                <a:gd name="connsiteX1" fmla="*/ 0 w 685"/>
                <a:gd name="connsiteY1" fmla="*/ 0 h 1600"/>
                <a:gd name="connsiteX2" fmla="*/ 686 w 685"/>
                <a:gd name="connsiteY2" fmla="*/ 1600 h 1600"/>
              </a:gdLst>
              <a:ahLst/>
              <a:cxnLst>
                <a:cxn ang="0">
                  <a:pos x="connsiteX0" y="connsiteY0"/>
                </a:cxn>
                <a:cxn ang="0">
                  <a:pos x="connsiteX1" y="connsiteY1"/>
                </a:cxn>
                <a:cxn ang="0">
                  <a:pos x="connsiteX2" y="connsiteY2"/>
                </a:cxn>
              </a:cxnLst>
              <a:rect l="l" t="t" r="r" b="b"/>
              <a:pathLst>
                <a:path w="685" h="1600">
                  <a:moveTo>
                    <a:pt x="686" y="1600"/>
                  </a:moveTo>
                  <a:cubicBezTo>
                    <a:pt x="457" y="1143"/>
                    <a:pt x="229" y="457"/>
                    <a:pt x="0" y="0"/>
                  </a:cubicBezTo>
                  <a:cubicBezTo>
                    <a:pt x="229" y="457"/>
                    <a:pt x="457" y="914"/>
                    <a:pt x="686" y="1600"/>
                  </a:cubicBezTo>
                  <a:close/>
                </a:path>
              </a:pathLst>
            </a:custGeom>
            <a:solidFill>
              <a:srgbClr val="FFFFFF"/>
            </a:solidFill>
            <a:ln w="2286" cap="flat">
              <a:noFill/>
              <a:prstDash val="solid"/>
              <a:miter/>
            </a:ln>
          </p:spPr>
          <p:txBody>
            <a:bodyPr rtlCol="0" anchor="ctr"/>
            <a:lstStyle/>
            <a:p>
              <a:endParaRPr lang="en-US"/>
            </a:p>
          </p:txBody>
        </p:sp>
        <p:sp>
          <p:nvSpPr>
            <p:cNvPr id="13" name="Freeform 317">
              <a:extLst>
                <a:ext uri="{FF2B5EF4-FFF2-40B4-BE49-F238E27FC236}">
                  <a16:creationId xmlns:a16="http://schemas.microsoft.com/office/drawing/2014/main" id="{1103B04E-1AAF-721C-DD0D-89CF27E7FFEF}"/>
                </a:ext>
              </a:extLst>
            </p:cNvPr>
            <p:cNvSpPr/>
            <p:nvPr/>
          </p:nvSpPr>
          <p:spPr>
            <a:xfrm>
              <a:off x="5027523" y="3504895"/>
              <a:ext cx="685" cy="1600"/>
            </a:xfrm>
            <a:custGeom>
              <a:avLst/>
              <a:gdLst>
                <a:gd name="connsiteX0" fmla="*/ 686 w 685"/>
                <a:gd name="connsiteY0" fmla="*/ 1600 h 1600"/>
                <a:gd name="connsiteX1" fmla="*/ 0 w 685"/>
                <a:gd name="connsiteY1" fmla="*/ 0 h 1600"/>
                <a:gd name="connsiteX2" fmla="*/ 686 w 685"/>
                <a:gd name="connsiteY2" fmla="*/ 1600 h 1600"/>
              </a:gdLst>
              <a:ahLst/>
              <a:cxnLst>
                <a:cxn ang="0">
                  <a:pos x="connsiteX0" y="connsiteY0"/>
                </a:cxn>
                <a:cxn ang="0">
                  <a:pos x="connsiteX1" y="connsiteY1"/>
                </a:cxn>
                <a:cxn ang="0">
                  <a:pos x="connsiteX2" y="connsiteY2"/>
                </a:cxn>
              </a:cxnLst>
              <a:rect l="l" t="t" r="r" b="b"/>
              <a:pathLst>
                <a:path w="685" h="1600">
                  <a:moveTo>
                    <a:pt x="686" y="1600"/>
                  </a:moveTo>
                  <a:cubicBezTo>
                    <a:pt x="457" y="1143"/>
                    <a:pt x="229" y="686"/>
                    <a:pt x="0" y="0"/>
                  </a:cubicBezTo>
                  <a:cubicBezTo>
                    <a:pt x="229" y="457"/>
                    <a:pt x="457" y="914"/>
                    <a:pt x="686" y="1600"/>
                  </a:cubicBezTo>
                  <a:close/>
                </a:path>
              </a:pathLst>
            </a:custGeom>
            <a:solidFill>
              <a:srgbClr val="FFFFFF"/>
            </a:solidFill>
            <a:ln w="2286" cap="flat">
              <a:noFill/>
              <a:prstDash val="solid"/>
              <a:miter/>
            </a:ln>
          </p:spPr>
          <p:txBody>
            <a:bodyPr rtlCol="0" anchor="ctr"/>
            <a:lstStyle/>
            <a:p>
              <a:endParaRPr lang="en-US"/>
            </a:p>
          </p:txBody>
        </p:sp>
        <p:sp>
          <p:nvSpPr>
            <p:cNvPr id="14" name="Freeform 318">
              <a:extLst>
                <a:ext uri="{FF2B5EF4-FFF2-40B4-BE49-F238E27FC236}">
                  <a16:creationId xmlns:a16="http://schemas.microsoft.com/office/drawing/2014/main" id="{2C478830-F1CB-2E78-7FAD-3560266ED14F}"/>
                </a:ext>
              </a:extLst>
            </p:cNvPr>
            <p:cNvSpPr/>
            <p:nvPr/>
          </p:nvSpPr>
          <p:spPr>
            <a:xfrm>
              <a:off x="5031409" y="3512896"/>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4"/>
                    <a:pt x="457" y="457"/>
                    <a:pt x="0" y="0"/>
                  </a:cubicBezTo>
                  <a:cubicBezTo>
                    <a:pt x="457" y="457"/>
                    <a:pt x="686" y="914"/>
                    <a:pt x="914" y="1372"/>
                  </a:cubicBezTo>
                  <a:close/>
                </a:path>
              </a:pathLst>
            </a:custGeom>
            <a:solidFill>
              <a:srgbClr val="FFFFFF"/>
            </a:solidFill>
            <a:ln w="2286" cap="flat">
              <a:noFill/>
              <a:prstDash val="solid"/>
              <a:miter/>
            </a:ln>
          </p:spPr>
          <p:txBody>
            <a:bodyPr rtlCol="0" anchor="ctr"/>
            <a:lstStyle/>
            <a:p>
              <a:endParaRPr lang="en-US"/>
            </a:p>
          </p:txBody>
        </p:sp>
        <p:sp>
          <p:nvSpPr>
            <p:cNvPr id="15" name="Freeform 319">
              <a:extLst>
                <a:ext uri="{FF2B5EF4-FFF2-40B4-BE49-F238E27FC236}">
                  <a16:creationId xmlns:a16="http://schemas.microsoft.com/office/drawing/2014/main" id="{6A85BD15-1CE6-978F-FC6B-47F9B22D500D}"/>
                </a:ext>
              </a:extLst>
            </p:cNvPr>
            <p:cNvSpPr/>
            <p:nvPr/>
          </p:nvSpPr>
          <p:spPr>
            <a:xfrm>
              <a:off x="5043297" y="3529126"/>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457"/>
                    <a:pt x="0" y="0"/>
                  </a:cubicBezTo>
                  <a:cubicBezTo>
                    <a:pt x="457" y="457"/>
                    <a:pt x="686" y="686"/>
                    <a:pt x="914" y="1143"/>
                  </a:cubicBezTo>
                  <a:close/>
                </a:path>
              </a:pathLst>
            </a:custGeom>
            <a:solidFill>
              <a:srgbClr val="FFFFFF"/>
            </a:solidFill>
            <a:ln w="2286" cap="flat">
              <a:noFill/>
              <a:prstDash val="solid"/>
              <a:miter/>
            </a:ln>
          </p:spPr>
          <p:txBody>
            <a:bodyPr rtlCol="0" anchor="ctr"/>
            <a:lstStyle/>
            <a:p>
              <a:endParaRPr lang="en-US"/>
            </a:p>
          </p:txBody>
        </p:sp>
        <p:sp>
          <p:nvSpPr>
            <p:cNvPr id="16" name="Freeform 320">
              <a:extLst>
                <a:ext uri="{FF2B5EF4-FFF2-40B4-BE49-F238E27FC236}">
                  <a16:creationId xmlns:a16="http://schemas.microsoft.com/office/drawing/2014/main" id="{BCEA9B26-4E4A-D721-8EA3-DDE9902B3325}"/>
                </a:ext>
              </a:extLst>
            </p:cNvPr>
            <p:cNvSpPr/>
            <p:nvPr/>
          </p:nvSpPr>
          <p:spPr>
            <a:xfrm>
              <a:off x="5029352" y="3508781"/>
              <a:ext cx="914" cy="1828"/>
            </a:xfrm>
            <a:custGeom>
              <a:avLst/>
              <a:gdLst>
                <a:gd name="connsiteX0" fmla="*/ 914 w 914"/>
                <a:gd name="connsiteY0" fmla="*/ 1829 h 1828"/>
                <a:gd name="connsiteX1" fmla="*/ 0 w 914"/>
                <a:gd name="connsiteY1" fmla="*/ 0 h 1828"/>
                <a:gd name="connsiteX2" fmla="*/ 914 w 914"/>
                <a:gd name="connsiteY2" fmla="*/ 1829 h 1828"/>
              </a:gdLst>
              <a:ahLst/>
              <a:cxnLst>
                <a:cxn ang="0">
                  <a:pos x="connsiteX0" y="connsiteY0"/>
                </a:cxn>
                <a:cxn ang="0">
                  <a:pos x="connsiteX1" y="connsiteY1"/>
                </a:cxn>
                <a:cxn ang="0">
                  <a:pos x="connsiteX2" y="connsiteY2"/>
                </a:cxn>
              </a:cxnLst>
              <a:rect l="l" t="t" r="r" b="b"/>
              <a:pathLst>
                <a:path w="914" h="1828">
                  <a:moveTo>
                    <a:pt x="914" y="1829"/>
                  </a:moveTo>
                  <a:cubicBezTo>
                    <a:pt x="686" y="1143"/>
                    <a:pt x="229" y="686"/>
                    <a:pt x="0" y="0"/>
                  </a:cubicBezTo>
                  <a:cubicBezTo>
                    <a:pt x="457" y="686"/>
                    <a:pt x="686" y="1143"/>
                    <a:pt x="914" y="1829"/>
                  </a:cubicBezTo>
                  <a:close/>
                </a:path>
              </a:pathLst>
            </a:custGeom>
            <a:solidFill>
              <a:srgbClr val="FFFFFF"/>
            </a:solidFill>
            <a:ln w="2286" cap="flat">
              <a:noFill/>
              <a:prstDash val="solid"/>
              <a:miter/>
            </a:ln>
          </p:spPr>
          <p:txBody>
            <a:bodyPr rtlCol="0" anchor="ctr"/>
            <a:lstStyle/>
            <a:p>
              <a:endParaRPr lang="en-US"/>
            </a:p>
          </p:txBody>
        </p:sp>
        <p:sp>
          <p:nvSpPr>
            <p:cNvPr id="17" name="Freeform 321">
              <a:extLst>
                <a:ext uri="{FF2B5EF4-FFF2-40B4-BE49-F238E27FC236}">
                  <a16:creationId xmlns:a16="http://schemas.microsoft.com/office/drawing/2014/main" id="{A6DEBA99-3019-6DA9-6CDF-0FDF5C688FED}"/>
                </a:ext>
              </a:extLst>
            </p:cNvPr>
            <p:cNvSpPr/>
            <p:nvPr/>
          </p:nvSpPr>
          <p:spPr>
            <a:xfrm>
              <a:off x="5046268" y="3532327"/>
              <a:ext cx="685" cy="685"/>
            </a:xfrm>
            <a:custGeom>
              <a:avLst/>
              <a:gdLst>
                <a:gd name="connsiteX0" fmla="*/ 686 w 685"/>
                <a:gd name="connsiteY0" fmla="*/ 686 h 685"/>
                <a:gd name="connsiteX1" fmla="*/ 0 w 685"/>
                <a:gd name="connsiteY1" fmla="*/ 0 h 685"/>
                <a:gd name="connsiteX2" fmla="*/ 686 w 685"/>
                <a:gd name="connsiteY2" fmla="*/ 686 h 685"/>
              </a:gdLst>
              <a:ahLst/>
              <a:cxnLst>
                <a:cxn ang="0">
                  <a:pos x="connsiteX0" y="connsiteY0"/>
                </a:cxn>
                <a:cxn ang="0">
                  <a:pos x="connsiteX1" y="connsiteY1"/>
                </a:cxn>
                <a:cxn ang="0">
                  <a:pos x="connsiteX2" y="connsiteY2"/>
                </a:cxn>
              </a:cxnLst>
              <a:rect l="l" t="t" r="r" b="b"/>
              <a:pathLst>
                <a:path w="685" h="685">
                  <a:moveTo>
                    <a:pt x="686" y="686"/>
                  </a:moveTo>
                  <a:cubicBezTo>
                    <a:pt x="457" y="457"/>
                    <a:pt x="229" y="229"/>
                    <a:pt x="0" y="0"/>
                  </a:cubicBezTo>
                  <a:cubicBezTo>
                    <a:pt x="229" y="229"/>
                    <a:pt x="457" y="457"/>
                    <a:pt x="686" y="686"/>
                  </a:cubicBezTo>
                  <a:close/>
                </a:path>
              </a:pathLst>
            </a:custGeom>
            <a:solidFill>
              <a:srgbClr val="FFFFFF"/>
            </a:solidFill>
            <a:ln w="2286" cap="flat">
              <a:noFill/>
              <a:prstDash val="solid"/>
              <a:miter/>
            </a:ln>
          </p:spPr>
          <p:txBody>
            <a:bodyPr rtlCol="0" anchor="ctr"/>
            <a:lstStyle/>
            <a:p>
              <a:endParaRPr lang="en-US"/>
            </a:p>
          </p:txBody>
        </p:sp>
        <p:sp>
          <p:nvSpPr>
            <p:cNvPr id="18" name="Freeform 322">
              <a:extLst>
                <a:ext uri="{FF2B5EF4-FFF2-40B4-BE49-F238E27FC236}">
                  <a16:creationId xmlns:a16="http://schemas.microsoft.com/office/drawing/2014/main" id="{6A939C53-D3C1-8267-4C68-845CA7887E38}"/>
                </a:ext>
              </a:extLst>
            </p:cNvPr>
            <p:cNvSpPr/>
            <p:nvPr/>
          </p:nvSpPr>
          <p:spPr>
            <a:xfrm>
              <a:off x="5062042" y="3545586"/>
              <a:ext cx="1143" cy="685"/>
            </a:xfrm>
            <a:custGeom>
              <a:avLst/>
              <a:gdLst>
                <a:gd name="connsiteX0" fmla="*/ 1143 w 1143"/>
                <a:gd name="connsiteY0" fmla="*/ 686 h 685"/>
                <a:gd name="connsiteX1" fmla="*/ 0 w 1143"/>
                <a:gd name="connsiteY1" fmla="*/ 0 h 685"/>
                <a:gd name="connsiteX2" fmla="*/ 1143 w 1143"/>
                <a:gd name="connsiteY2" fmla="*/ 686 h 685"/>
              </a:gdLst>
              <a:ahLst/>
              <a:cxnLst>
                <a:cxn ang="0">
                  <a:pos x="connsiteX0" y="connsiteY0"/>
                </a:cxn>
                <a:cxn ang="0">
                  <a:pos x="connsiteX1" y="connsiteY1"/>
                </a:cxn>
                <a:cxn ang="0">
                  <a:pos x="connsiteX2" y="connsiteY2"/>
                </a:cxn>
              </a:cxnLst>
              <a:rect l="l" t="t" r="r" b="b"/>
              <a:pathLst>
                <a:path w="1143" h="685">
                  <a:moveTo>
                    <a:pt x="1143" y="686"/>
                  </a:moveTo>
                  <a:cubicBezTo>
                    <a:pt x="686" y="457"/>
                    <a:pt x="457" y="229"/>
                    <a:pt x="0" y="0"/>
                  </a:cubicBezTo>
                  <a:cubicBezTo>
                    <a:pt x="457" y="229"/>
                    <a:pt x="686" y="457"/>
                    <a:pt x="1143" y="686"/>
                  </a:cubicBezTo>
                  <a:close/>
                </a:path>
              </a:pathLst>
            </a:custGeom>
            <a:solidFill>
              <a:srgbClr val="FFFFFF"/>
            </a:solidFill>
            <a:ln w="2286" cap="flat">
              <a:noFill/>
              <a:prstDash val="solid"/>
              <a:miter/>
            </a:ln>
          </p:spPr>
          <p:txBody>
            <a:bodyPr rtlCol="0" anchor="ctr"/>
            <a:lstStyle/>
            <a:p>
              <a:endParaRPr lang="en-US"/>
            </a:p>
          </p:txBody>
        </p:sp>
        <p:sp>
          <p:nvSpPr>
            <p:cNvPr id="19" name="Freeform 323">
              <a:extLst>
                <a:ext uri="{FF2B5EF4-FFF2-40B4-BE49-F238E27FC236}">
                  <a16:creationId xmlns:a16="http://schemas.microsoft.com/office/drawing/2014/main" id="{E6022C06-9F34-5E29-4C86-78DA1C173E55}"/>
                </a:ext>
              </a:extLst>
            </p:cNvPr>
            <p:cNvSpPr/>
            <p:nvPr/>
          </p:nvSpPr>
          <p:spPr>
            <a:xfrm>
              <a:off x="5055184" y="3540556"/>
              <a:ext cx="914" cy="685"/>
            </a:xfrm>
            <a:custGeom>
              <a:avLst/>
              <a:gdLst>
                <a:gd name="connsiteX0" fmla="*/ 914 w 914"/>
                <a:gd name="connsiteY0" fmla="*/ 686 h 685"/>
                <a:gd name="connsiteX1" fmla="*/ 0 w 914"/>
                <a:gd name="connsiteY1" fmla="*/ 0 h 685"/>
                <a:gd name="connsiteX2" fmla="*/ 914 w 914"/>
                <a:gd name="connsiteY2" fmla="*/ 686 h 685"/>
              </a:gdLst>
              <a:ahLst/>
              <a:cxnLst>
                <a:cxn ang="0">
                  <a:pos x="connsiteX0" y="connsiteY0"/>
                </a:cxn>
                <a:cxn ang="0">
                  <a:pos x="connsiteX1" y="connsiteY1"/>
                </a:cxn>
                <a:cxn ang="0">
                  <a:pos x="connsiteX2" y="connsiteY2"/>
                </a:cxn>
              </a:cxnLst>
              <a:rect l="l" t="t" r="r" b="b"/>
              <a:pathLst>
                <a:path w="914" h="685">
                  <a:moveTo>
                    <a:pt x="914" y="686"/>
                  </a:moveTo>
                  <a:cubicBezTo>
                    <a:pt x="686" y="457"/>
                    <a:pt x="229" y="229"/>
                    <a:pt x="0" y="0"/>
                  </a:cubicBezTo>
                  <a:cubicBezTo>
                    <a:pt x="457" y="229"/>
                    <a:pt x="686" y="457"/>
                    <a:pt x="914" y="686"/>
                  </a:cubicBezTo>
                  <a:close/>
                </a:path>
              </a:pathLst>
            </a:custGeom>
            <a:solidFill>
              <a:srgbClr val="FFFFFF"/>
            </a:solidFill>
            <a:ln w="2286" cap="flat">
              <a:noFill/>
              <a:prstDash val="solid"/>
              <a:miter/>
            </a:ln>
          </p:spPr>
          <p:txBody>
            <a:bodyPr rtlCol="0" anchor="ctr"/>
            <a:lstStyle/>
            <a:p>
              <a:endParaRPr lang="en-US"/>
            </a:p>
          </p:txBody>
        </p:sp>
        <p:sp>
          <p:nvSpPr>
            <p:cNvPr id="20" name="Freeform 324">
              <a:extLst>
                <a:ext uri="{FF2B5EF4-FFF2-40B4-BE49-F238E27FC236}">
                  <a16:creationId xmlns:a16="http://schemas.microsoft.com/office/drawing/2014/main" id="{DD99F5A1-0FE7-8464-5DBA-066A7AD46824}"/>
                </a:ext>
              </a:extLst>
            </p:cNvPr>
            <p:cNvSpPr/>
            <p:nvPr/>
          </p:nvSpPr>
          <p:spPr>
            <a:xfrm>
              <a:off x="5065242" y="3547643"/>
              <a:ext cx="1143" cy="685"/>
            </a:xfrm>
            <a:custGeom>
              <a:avLst/>
              <a:gdLst>
                <a:gd name="connsiteX0" fmla="*/ 1143 w 1143"/>
                <a:gd name="connsiteY0" fmla="*/ 686 h 685"/>
                <a:gd name="connsiteX1" fmla="*/ 0 w 1143"/>
                <a:gd name="connsiteY1" fmla="*/ 0 h 685"/>
                <a:gd name="connsiteX2" fmla="*/ 1143 w 1143"/>
                <a:gd name="connsiteY2" fmla="*/ 686 h 685"/>
              </a:gdLst>
              <a:ahLst/>
              <a:cxnLst>
                <a:cxn ang="0">
                  <a:pos x="connsiteX0" y="connsiteY0"/>
                </a:cxn>
                <a:cxn ang="0">
                  <a:pos x="connsiteX1" y="connsiteY1"/>
                </a:cxn>
                <a:cxn ang="0">
                  <a:pos x="connsiteX2" y="connsiteY2"/>
                </a:cxn>
              </a:cxnLst>
              <a:rect l="l" t="t" r="r" b="b"/>
              <a:pathLst>
                <a:path w="1143" h="685">
                  <a:moveTo>
                    <a:pt x="1143" y="686"/>
                  </a:moveTo>
                  <a:cubicBezTo>
                    <a:pt x="686" y="457"/>
                    <a:pt x="457" y="229"/>
                    <a:pt x="0" y="0"/>
                  </a:cubicBezTo>
                  <a:cubicBezTo>
                    <a:pt x="457" y="229"/>
                    <a:pt x="686" y="457"/>
                    <a:pt x="1143" y="686"/>
                  </a:cubicBezTo>
                  <a:close/>
                </a:path>
              </a:pathLst>
            </a:custGeom>
            <a:solidFill>
              <a:srgbClr val="FFFFFF"/>
            </a:solidFill>
            <a:ln w="2286" cap="flat">
              <a:noFill/>
              <a:prstDash val="solid"/>
              <a:miter/>
            </a:ln>
          </p:spPr>
          <p:txBody>
            <a:bodyPr rtlCol="0" anchor="ctr"/>
            <a:lstStyle/>
            <a:p>
              <a:endParaRPr lang="en-US"/>
            </a:p>
          </p:txBody>
        </p:sp>
        <p:sp>
          <p:nvSpPr>
            <p:cNvPr id="21" name="Freeform 325">
              <a:extLst>
                <a:ext uri="{FF2B5EF4-FFF2-40B4-BE49-F238E27FC236}">
                  <a16:creationId xmlns:a16="http://schemas.microsoft.com/office/drawing/2014/main" id="{A704E9D7-C19F-4EF8-ABDA-D5B3881A7DBE}"/>
                </a:ext>
              </a:extLst>
            </p:cNvPr>
            <p:cNvSpPr/>
            <p:nvPr/>
          </p:nvSpPr>
          <p:spPr>
            <a:xfrm>
              <a:off x="5059070" y="3543528"/>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229"/>
                    <a:pt x="0" y="0"/>
                  </a:cubicBezTo>
                  <a:cubicBezTo>
                    <a:pt x="229" y="0"/>
                    <a:pt x="457" y="229"/>
                    <a:pt x="686" y="457"/>
                  </a:cubicBezTo>
                  <a:close/>
                </a:path>
              </a:pathLst>
            </a:custGeom>
            <a:solidFill>
              <a:srgbClr val="FFFFFF"/>
            </a:solidFill>
            <a:ln w="2286" cap="flat">
              <a:noFill/>
              <a:prstDash val="solid"/>
              <a:miter/>
            </a:ln>
          </p:spPr>
          <p:txBody>
            <a:bodyPr rtlCol="0" anchor="ctr"/>
            <a:lstStyle/>
            <a:p>
              <a:endParaRPr lang="en-US"/>
            </a:p>
          </p:txBody>
        </p:sp>
        <p:sp>
          <p:nvSpPr>
            <p:cNvPr id="22" name="Freeform 326">
              <a:extLst>
                <a:ext uri="{FF2B5EF4-FFF2-40B4-BE49-F238E27FC236}">
                  <a16:creationId xmlns:a16="http://schemas.microsoft.com/office/drawing/2014/main" id="{4EB2540C-5C26-7515-C2CA-937264FD41BF}"/>
                </a:ext>
              </a:extLst>
            </p:cNvPr>
            <p:cNvSpPr/>
            <p:nvPr/>
          </p:nvSpPr>
          <p:spPr>
            <a:xfrm>
              <a:off x="5049469" y="3535527"/>
              <a:ext cx="914" cy="914"/>
            </a:xfrm>
            <a:custGeom>
              <a:avLst/>
              <a:gdLst>
                <a:gd name="connsiteX0" fmla="*/ 914 w 914"/>
                <a:gd name="connsiteY0" fmla="*/ 914 h 914"/>
                <a:gd name="connsiteX1" fmla="*/ 0 w 914"/>
                <a:gd name="connsiteY1" fmla="*/ 0 h 914"/>
                <a:gd name="connsiteX2" fmla="*/ 914 w 914"/>
                <a:gd name="connsiteY2" fmla="*/ 914 h 914"/>
              </a:gdLst>
              <a:ahLst/>
              <a:cxnLst>
                <a:cxn ang="0">
                  <a:pos x="connsiteX0" y="connsiteY0"/>
                </a:cxn>
                <a:cxn ang="0">
                  <a:pos x="connsiteX1" y="connsiteY1"/>
                </a:cxn>
                <a:cxn ang="0">
                  <a:pos x="connsiteX2" y="connsiteY2"/>
                </a:cxn>
              </a:cxnLst>
              <a:rect l="l" t="t" r="r" b="b"/>
              <a:pathLst>
                <a:path w="914" h="914">
                  <a:moveTo>
                    <a:pt x="914" y="914"/>
                  </a:moveTo>
                  <a:cubicBezTo>
                    <a:pt x="686" y="686"/>
                    <a:pt x="229" y="229"/>
                    <a:pt x="0" y="0"/>
                  </a:cubicBezTo>
                  <a:cubicBezTo>
                    <a:pt x="229" y="229"/>
                    <a:pt x="686" y="457"/>
                    <a:pt x="914" y="914"/>
                  </a:cubicBezTo>
                  <a:close/>
                </a:path>
              </a:pathLst>
            </a:custGeom>
            <a:solidFill>
              <a:srgbClr val="FFFFFF"/>
            </a:solidFill>
            <a:ln w="2286" cap="flat">
              <a:noFill/>
              <a:prstDash val="solid"/>
              <a:miter/>
            </a:ln>
          </p:spPr>
          <p:txBody>
            <a:bodyPr rtlCol="0" anchor="ctr"/>
            <a:lstStyle/>
            <a:p>
              <a:endParaRPr lang="en-US"/>
            </a:p>
          </p:txBody>
        </p:sp>
        <p:sp>
          <p:nvSpPr>
            <p:cNvPr id="23" name="Freeform 327">
              <a:extLst>
                <a:ext uri="{FF2B5EF4-FFF2-40B4-BE49-F238E27FC236}">
                  <a16:creationId xmlns:a16="http://schemas.microsoft.com/office/drawing/2014/main" id="{A95EC38F-5221-C004-8C25-4A274E5B2A2C}"/>
                </a:ext>
              </a:extLst>
            </p:cNvPr>
            <p:cNvSpPr/>
            <p:nvPr/>
          </p:nvSpPr>
          <p:spPr>
            <a:xfrm>
              <a:off x="5025009" y="3497808"/>
              <a:ext cx="457" cy="1600"/>
            </a:xfrm>
            <a:custGeom>
              <a:avLst/>
              <a:gdLst>
                <a:gd name="connsiteX0" fmla="*/ 457 w 457"/>
                <a:gd name="connsiteY0" fmla="*/ 1600 h 1600"/>
                <a:gd name="connsiteX1" fmla="*/ 0 w 457"/>
                <a:gd name="connsiteY1" fmla="*/ 0 h 1600"/>
                <a:gd name="connsiteX2" fmla="*/ 457 w 457"/>
                <a:gd name="connsiteY2" fmla="*/ 1600 h 1600"/>
              </a:gdLst>
              <a:ahLst/>
              <a:cxnLst>
                <a:cxn ang="0">
                  <a:pos x="connsiteX0" y="connsiteY0"/>
                </a:cxn>
                <a:cxn ang="0">
                  <a:pos x="connsiteX1" y="connsiteY1"/>
                </a:cxn>
                <a:cxn ang="0">
                  <a:pos x="connsiteX2" y="connsiteY2"/>
                </a:cxn>
              </a:cxnLst>
              <a:rect l="l" t="t" r="r" b="b"/>
              <a:pathLst>
                <a:path w="457" h="1600">
                  <a:moveTo>
                    <a:pt x="457" y="1600"/>
                  </a:moveTo>
                  <a:cubicBezTo>
                    <a:pt x="229" y="1143"/>
                    <a:pt x="0" y="686"/>
                    <a:pt x="0" y="0"/>
                  </a:cubicBezTo>
                  <a:cubicBezTo>
                    <a:pt x="0" y="686"/>
                    <a:pt x="229" y="1143"/>
                    <a:pt x="457" y="1600"/>
                  </a:cubicBezTo>
                  <a:close/>
                </a:path>
              </a:pathLst>
            </a:custGeom>
            <a:solidFill>
              <a:srgbClr val="FFFFFF"/>
            </a:solidFill>
            <a:ln w="2286" cap="flat">
              <a:noFill/>
              <a:prstDash val="solid"/>
              <a:miter/>
            </a:ln>
          </p:spPr>
          <p:txBody>
            <a:bodyPr rtlCol="0" anchor="ctr"/>
            <a:lstStyle/>
            <a:p>
              <a:endParaRPr lang="en-US"/>
            </a:p>
          </p:txBody>
        </p:sp>
        <p:sp>
          <p:nvSpPr>
            <p:cNvPr id="24" name="Freeform 328">
              <a:extLst>
                <a:ext uri="{FF2B5EF4-FFF2-40B4-BE49-F238E27FC236}">
                  <a16:creationId xmlns:a16="http://schemas.microsoft.com/office/drawing/2014/main" id="{041370F5-B4C8-8F60-1E77-2500BF1C68B0}"/>
                </a:ext>
              </a:extLst>
            </p:cNvPr>
            <p:cNvSpPr/>
            <p:nvPr/>
          </p:nvSpPr>
          <p:spPr>
            <a:xfrm>
              <a:off x="5052212" y="3538042"/>
              <a:ext cx="1143" cy="914"/>
            </a:xfrm>
            <a:custGeom>
              <a:avLst/>
              <a:gdLst>
                <a:gd name="connsiteX0" fmla="*/ 1143 w 1143"/>
                <a:gd name="connsiteY0" fmla="*/ 914 h 914"/>
                <a:gd name="connsiteX1" fmla="*/ 0 w 1143"/>
                <a:gd name="connsiteY1" fmla="*/ 0 h 914"/>
                <a:gd name="connsiteX2" fmla="*/ 1143 w 1143"/>
                <a:gd name="connsiteY2" fmla="*/ 914 h 914"/>
              </a:gdLst>
              <a:ahLst/>
              <a:cxnLst>
                <a:cxn ang="0">
                  <a:pos x="connsiteX0" y="connsiteY0"/>
                </a:cxn>
                <a:cxn ang="0">
                  <a:pos x="connsiteX1" y="connsiteY1"/>
                </a:cxn>
                <a:cxn ang="0">
                  <a:pos x="connsiteX2" y="connsiteY2"/>
                </a:cxn>
              </a:cxnLst>
              <a:rect l="l" t="t" r="r" b="b"/>
              <a:pathLst>
                <a:path w="1143" h="914">
                  <a:moveTo>
                    <a:pt x="1143" y="914"/>
                  </a:moveTo>
                  <a:cubicBezTo>
                    <a:pt x="686" y="686"/>
                    <a:pt x="457" y="229"/>
                    <a:pt x="0" y="0"/>
                  </a:cubicBezTo>
                  <a:cubicBezTo>
                    <a:pt x="457" y="229"/>
                    <a:pt x="686" y="686"/>
                    <a:pt x="1143" y="914"/>
                  </a:cubicBezTo>
                  <a:close/>
                </a:path>
              </a:pathLst>
            </a:custGeom>
            <a:solidFill>
              <a:srgbClr val="FFFFFF"/>
            </a:solidFill>
            <a:ln w="2286" cap="flat">
              <a:noFill/>
              <a:prstDash val="solid"/>
              <a:miter/>
            </a:ln>
          </p:spPr>
          <p:txBody>
            <a:bodyPr rtlCol="0" anchor="ctr"/>
            <a:lstStyle/>
            <a:p>
              <a:endParaRPr lang="en-US"/>
            </a:p>
          </p:txBody>
        </p:sp>
        <p:sp>
          <p:nvSpPr>
            <p:cNvPr id="25" name="Freeform 329">
              <a:extLst>
                <a:ext uri="{FF2B5EF4-FFF2-40B4-BE49-F238E27FC236}">
                  <a16:creationId xmlns:a16="http://schemas.microsoft.com/office/drawing/2014/main" id="{791F17C0-B128-27E1-4E58-8F0824091A91}"/>
                </a:ext>
              </a:extLst>
            </p:cNvPr>
            <p:cNvSpPr/>
            <p:nvPr/>
          </p:nvSpPr>
          <p:spPr>
            <a:xfrm>
              <a:off x="5300929" y="3405225"/>
              <a:ext cx="2057" cy="2057"/>
            </a:xfrm>
            <a:custGeom>
              <a:avLst/>
              <a:gdLst>
                <a:gd name="connsiteX0" fmla="*/ 0 w 2057"/>
                <a:gd name="connsiteY0" fmla="*/ 2057 h 2057"/>
                <a:gd name="connsiteX1" fmla="*/ 2057 w 2057"/>
                <a:gd name="connsiteY1" fmla="*/ 0 h 2057"/>
                <a:gd name="connsiteX2" fmla="*/ 0 w 2057"/>
                <a:gd name="connsiteY2" fmla="*/ 2057 h 2057"/>
              </a:gdLst>
              <a:ahLst/>
              <a:cxnLst>
                <a:cxn ang="0">
                  <a:pos x="connsiteX0" y="connsiteY0"/>
                </a:cxn>
                <a:cxn ang="0">
                  <a:pos x="connsiteX1" y="connsiteY1"/>
                </a:cxn>
                <a:cxn ang="0">
                  <a:pos x="connsiteX2" y="connsiteY2"/>
                </a:cxn>
              </a:cxnLst>
              <a:rect l="l" t="t" r="r" b="b"/>
              <a:pathLst>
                <a:path w="2057" h="2057">
                  <a:moveTo>
                    <a:pt x="0" y="2057"/>
                  </a:moveTo>
                  <a:cubicBezTo>
                    <a:pt x="686" y="1372"/>
                    <a:pt x="1372" y="686"/>
                    <a:pt x="2057" y="0"/>
                  </a:cubicBezTo>
                  <a:cubicBezTo>
                    <a:pt x="1372" y="686"/>
                    <a:pt x="686" y="1372"/>
                    <a:pt x="0" y="2057"/>
                  </a:cubicBezTo>
                  <a:close/>
                </a:path>
              </a:pathLst>
            </a:custGeom>
            <a:solidFill>
              <a:srgbClr val="FFFFFF"/>
            </a:solidFill>
            <a:ln w="2286" cap="flat">
              <a:noFill/>
              <a:prstDash val="solid"/>
              <a:miter/>
            </a:ln>
          </p:spPr>
          <p:txBody>
            <a:bodyPr rtlCol="0" anchor="ctr"/>
            <a:lstStyle/>
            <a:p>
              <a:endParaRPr lang="en-US"/>
            </a:p>
          </p:txBody>
        </p:sp>
        <p:sp>
          <p:nvSpPr>
            <p:cNvPr id="26" name="Freeform 330">
              <a:extLst>
                <a:ext uri="{FF2B5EF4-FFF2-40B4-BE49-F238E27FC236}">
                  <a16:creationId xmlns:a16="http://schemas.microsoft.com/office/drawing/2014/main" id="{C2B61BB9-6DD5-7C95-16ED-208B4CAB9999}"/>
                </a:ext>
              </a:extLst>
            </p:cNvPr>
            <p:cNvSpPr/>
            <p:nvPr/>
          </p:nvSpPr>
          <p:spPr>
            <a:xfrm>
              <a:off x="5683605" y="3331616"/>
              <a:ext cx="6400" cy="16916"/>
            </a:xfrm>
            <a:custGeom>
              <a:avLst/>
              <a:gdLst>
                <a:gd name="connsiteX0" fmla="*/ 0 w 6400"/>
                <a:gd name="connsiteY0" fmla="*/ 0 h 16916"/>
                <a:gd name="connsiteX1" fmla="*/ 6401 w 6400"/>
                <a:gd name="connsiteY1" fmla="*/ 16916 h 16916"/>
                <a:gd name="connsiteX2" fmla="*/ 0 w 6400"/>
                <a:gd name="connsiteY2" fmla="*/ 0 h 16916"/>
              </a:gdLst>
              <a:ahLst/>
              <a:cxnLst>
                <a:cxn ang="0">
                  <a:pos x="connsiteX0" y="connsiteY0"/>
                </a:cxn>
                <a:cxn ang="0">
                  <a:pos x="connsiteX1" y="connsiteY1"/>
                </a:cxn>
                <a:cxn ang="0">
                  <a:pos x="connsiteX2" y="connsiteY2"/>
                </a:cxn>
              </a:cxnLst>
              <a:rect l="l" t="t" r="r" b="b"/>
              <a:pathLst>
                <a:path w="6400" h="16916">
                  <a:moveTo>
                    <a:pt x="0" y="0"/>
                  </a:moveTo>
                  <a:cubicBezTo>
                    <a:pt x="2286" y="5486"/>
                    <a:pt x="4343" y="11201"/>
                    <a:pt x="6401" y="16916"/>
                  </a:cubicBezTo>
                  <a:cubicBezTo>
                    <a:pt x="4343" y="11201"/>
                    <a:pt x="2286" y="5486"/>
                    <a:pt x="0" y="0"/>
                  </a:cubicBezTo>
                  <a:close/>
                </a:path>
              </a:pathLst>
            </a:custGeom>
            <a:solidFill>
              <a:srgbClr val="FFFFFF"/>
            </a:solidFill>
            <a:ln w="2286" cap="flat">
              <a:noFill/>
              <a:prstDash val="solid"/>
              <a:miter/>
            </a:ln>
          </p:spPr>
          <p:txBody>
            <a:bodyPr rtlCol="0" anchor="ctr"/>
            <a:lstStyle/>
            <a:p>
              <a:endParaRPr lang="en-US"/>
            </a:p>
          </p:txBody>
        </p:sp>
        <p:sp>
          <p:nvSpPr>
            <p:cNvPr id="27" name="Freeform 331">
              <a:extLst>
                <a:ext uri="{FF2B5EF4-FFF2-40B4-BE49-F238E27FC236}">
                  <a16:creationId xmlns:a16="http://schemas.microsoft.com/office/drawing/2014/main" id="{0EED2831-66C9-4556-49C6-B50922A98C9B}"/>
                </a:ext>
              </a:extLst>
            </p:cNvPr>
            <p:cNvSpPr/>
            <p:nvPr/>
          </p:nvSpPr>
          <p:spPr>
            <a:xfrm>
              <a:off x="5274183" y="3500094"/>
              <a:ext cx="2453" cy="24917"/>
            </a:xfrm>
            <a:custGeom>
              <a:avLst/>
              <a:gdLst>
                <a:gd name="connsiteX0" fmla="*/ 2286 w 2453"/>
                <a:gd name="connsiteY0" fmla="*/ 24917 h 24917"/>
                <a:gd name="connsiteX1" fmla="*/ 686 w 2453"/>
                <a:gd name="connsiteY1" fmla="*/ 3200 h 24917"/>
                <a:gd name="connsiteX2" fmla="*/ 0 w 2453"/>
                <a:gd name="connsiteY2" fmla="*/ 0 h 24917"/>
                <a:gd name="connsiteX3" fmla="*/ 686 w 2453"/>
                <a:gd name="connsiteY3" fmla="*/ 3200 h 24917"/>
                <a:gd name="connsiteX4" fmla="*/ 2286 w 2453"/>
                <a:gd name="connsiteY4" fmla="*/ 24917 h 24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3" h="24917">
                  <a:moveTo>
                    <a:pt x="2286" y="24917"/>
                  </a:moveTo>
                  <a:cubicBezTo>
                    <a:pt x="2743" y="18288"/>
                    <a:pt x="2286" y="11201"/>
                    <a:pt x="686" y="3200"/>
                  </a:cubicBezTo>
                  <a:cubicBezTo>
                    <a:pt x="457" y="2286"/>
                    <a:pt x="229" y="1143"/>
                    <a:pt x="0" y="0"/>
                  </a:cubicBezTo>
                  <a:cubicBezTo>
                    <a:pt x="229" y="1143"/>
                    <a:pt x="457" y="2057"/>
                    <a:pt x="686" y="3200"/>
                  </a:cubicBezTo>
                  <a:cubicBezTo>
                    <a:pt x="2286" y="11201"/>
                    <a:pt x="2743" y="18517"/>
                    <a:pt x="2286" y="24917"/>
                  </a:cubicBezTo>
                  <a:close/>
                </a:path>
              </a:pathLst>
            </a:custGeom>
            <a:solidFill>
              <a:srgbClr val="FFFFFF"/>
            </a:solidFill>
            <a:ln w="2286" cap="flat">
              <a:noFill/>
              <a:prstDash val="solid"/>
              <a:miter/>
            </a:ln>
          </p:spPr>
          <p:txBody>
            <a:bodyPr rtlCol="0" anchor="ctr"/>
            <a:lstStyle/>
            <a:p>
              <a:endParaRPr lang="en-US"/>
            </a:p>
          </p:txBody>
        </p:sp>
        <p:sp>
          <p:nvSpPr>
            <p:cNvPr id="28" name="Freeform 332">
              <a:extLst>
                <a:ext uri="{FF2B5EF4-FFF2-40B4-BE49-F238E27FC236}">
                  <a16:creationId xmlns:a16="http://schemas.microsoft.com/office/drawing/2014/main" id="{B8D977EA-04E4-C60D-7F3D-AF02F58DD5A4}"/>
                </a:ext>
              </a:extLst>
            </p:cNvPr>
            <p:cNvSpPr/>
            <p:nvPr/>
          </p:nvSpPr>
          <p:spPr>
            <a:xfrm>
              <a:off x="5261152" y="3553815"/>
              <a:ext cx="4343" cy="4572"/>
            </a:xfrm>
            <a:custGeom>
              <a:avLst/>
              <a:gdLst>
                <a:gd name="connsiteX0" fmla="*/ 0 w 4343"/>
                <a:gd name="connsiteY0" fmla="*/ 4572 h 4572"/>
                <a:gd name="connsiteX1" fmla="*/ 4343 w 4343"/>
                <a:gd name="connsiteY1" fmla="*/ 0 h 4572"/>
                <a:gd name="connsiteX2" fmla="*/ 0 w 4343"/>
                <a:gd name="connsiteY2" fmla="*/ 4572 h 4572"/>
              </a:gdLst>
              <a:ahLst/>
              <a:cxnLst>
                <a:cxn ang="0">
                  <a:pos x="connsiteX0" y="connsiteY0"/>
                </a:cxn>
                <a:cxn ang="0">
                  <a:pos x="connsiteX1" y="connsiteY1"/>
                </a:cxn>
                <a:cxn ang="0">
                  <a:pos x="connsiteX2" y="connsiteY2"/>
                </a:cxn>
              </a:cxnLst>
              <a:rect l="l" t="t" r="r" b="b"/>
              <a:pathLst>
                <a:path w="4343" h="4572">
                  <a:moveTo>
                    <a:pt x="0" y="4572"/>
                  </a:moveTo>
                  <a:cubicBezTo>
                    <a:pt x="1600" y="3200"/>
                    <a:pt x="2972" y="1600"/>
                    <a:pt x="4343" y="0"/>
                  </a:cubicBezTo>
                  <a:cubicBezTo>
                    <a:pt x="2972" y="1600"/>
                    <a:pt x="1372" y="2972"/>
                    <a:pt x="0" y="4572"/>
                  </a:cubicBezTo>
                  <a:close/>
                </a:path>
              </a:pathLst>
            </a:custGeom>
            <a:solidFill>
              <a:srgbClr val="FFFFFF"/>
            </a:solidFill>
            <a:ln w="2286" cap="flat">
              <a:noFill/>
              <a:prstDash val="solid"/>
              <a:miter/>
            </a:ln>
          </p:spPr>
          <p:txBody>
            <a:bodyPr rtlCol="0" anchor="ctr"/>
            <a:lstStyle/>
            <a:p>
              <a:endParaRPr lang="en-US"/>
            </a:p>
          </p:txBody>
        </p:sp>
        <p:sp>
          <p:nvSpPr>
            <p:cNvPr id="29" name="Freeform 333">
              <a:extLst>
                <a:ext uri="{FF2B5EF4-FFF2-40B4-BE49-F238E27FC236}">
                  <a16:creationId xmlns:a16="http://schemas.microsoft.com/office/drawing/2014/main" id="{047EF9E9-804B-8D22-FE40-8908D7C48950}"/>
                </a:ext>
              </a:extLst>
            </p:cNvPr>
            <p:cNvSpPr/>
            <p:nvPr/>
          </p:nvSpPr>
          <p:spPr>
            <a:xfrm>
              <a:off x="5556732" y="3190798"/>
              <a:ext cx="40233" cy="27432"/>
            </a:xfrm>
            <a:custGeom>
              <a:avLst/>
              <a:gdLst>
                <a:gd name="connsiteX0" fmla="*/ 40234 w 40233"/>
                <a:gd name="connsiteY0" fmla="*/ 27432 h 27432"/>
                <a:gd name="connsiteX1" fmla="*/ 0 w 40233"/>
                <a:gd name="connsiteY1" fmla="*/ 0 h 27432"/>
                <a:gd name="connsiteX2" fmla="*/ 0 w 40233"/>
                <a:gd name="connsiteY2" fmla="*/ 0 h 27432"/>
                <a:gd name="connsiteX3" fmla="*/ 0 w 40233"/>
                <a:gd name="connsiteY3" fmla="*/ 0 h 27432"/>
                <a:gd name="connsiteX4" fmla="*/ 40234 w 40233"/>
                <a:gd name="connsiteY4" fmla="*/ 27432 h 27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33" h="27432">
                  <a:moveTo>
                    <a:pt x="40234" y="27432"/>
                  </a:moveTo>
                  <a:cubicBezTo>
                    <a:pt x="27889" y="17602"/>
                    <a:pt x="14630" y="8458"/>
                    <a:pt x="0" y="0"/>
                  </a:cubicBezTo>
                  <a:cubicBezTo>
                    <a:pt x="0" y="0"/>
                    <a:pt x="0" y="0"/>
                    <a:pt x="0" y="0"/>
                  </a:cubicBezTo>
                  <a:cubicBezTo>
                    <a:pt x="0" y="0"/>
                    <a:pt x="0" y="0"/>
                    <a:pt x="0" y="0"/>
                  </a:cubicBezTo>
                  <a:cubicBezTo>
                    <a:pt x="14630" y="8687"/>
                    <a:pt x="27889" y="17831"/>
                    <a:pt x="40234" y="27432"/>
                  </a:cubicBezTo>
                  <a:close/>
                </a:path>
              </a:pathLst>
            </a:custGeom>
            <a:solidFill>
              <a:srgbClr val="FFFFFF"/>
            </a:solidFill>
            <a:ln w="2286" cap="flat">
              <a:noFill/>
              <a:prstDash val="solid"/>
              <a:miter/>
            </a:ln>
          </p:spPr>
          <p:txBody>
            <a:bodyPr rtlCol="0" anchor="ctr"/>
            <a:lstStyle/>
            <a:p>
              <a:endParaRPr lang="en-US"/>
            </a:p>
          </p:txBody>
        </p:sp>
        <p:sp>
          <p:nvSpPr>
            <p:cNvPr id="30" name="Freeform 334">
              <a:extLst>
                <a:ext uri="{FF2B5EF4-FFF2-40B4-BE49-F238E27FC236}">
                  <a16:creationId xmlns:a16="http://schemas.microsoft.com/office/drawing/2014/main" id="{5A90AA5B-2D7F-E0A1-A9B5-95AC697AB369}"/>
                </a:ext>
              </a:extLst>
            </p:cNvPr>
            <p:cNvSpPr/>
            <p:nvPr/>
          </p:nvSpPr>
          <p:spPr>
            <a:xfrm>
              <a:off x="5068900" y="3549700"/>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229"/>
                    <a:pt x="0" y="0"/>
                  </a:cubicBezTo>
                  <a:cubicBezTo>
                    <a:pt x="229" y="229"/>
                    <a:pt x="457" y="457"/>
                    <a:pt x="686" y="457"/>
                  </a:cubicBezTo>
                  <a:close/>
                </a:path>
              </a:pathLst>
            </a:custGeom>
            <a:solidFill>
              <a:srgbClr val="FFFFFF"/>
            </a:solidFill>
            <a:ln w="2286" cap="flat">
              <a:noFill/>
              <a:prstDash val="solid"/>
              <a:miter/>
            </a:ln>
          </p:spPr>
          <p:txBody>
            <a:bodyPr rtlCol="0" anchor="ctr"/>
            <a:lstStyle/>
            <a:p>
              <a:endParaRPr lang="en-US"/>
            </a:p>
          </p:txBody>
        </p:sp>
        <p:sp>
          <p:nvSpPr>
            <p:cNvPr id="31" name="Freeform 335">
              <a:extLst>
                <a:ext uri="{FF2B5EF4-FFF2-40B4-BE49-F238E27FC236}">
                  <a16:creationId xmlns:a16="http://schemas.microsoft.com/office/drawing/2014/main" id="{8534890E-9880-68ED-F72E-039E7EEB87BC}"/>
                </a:ext>
              </a:extLst>
            </p:cNvPr>
            <p:cNvSpPr/>
            <p:nvPr/>
          </p:nvSpPr>
          <p:spPr>
            <a:xfrm>
              <a:off x="5501555" y="3890086"/>
              <a:ext cx="2370" cy="40919"/>
            </a:xfrm>
            <a:custGeom>
              <a:avLst/>
              <a:gdLst>
                <a:gd name="connsiteX0" fmla="*/ 999 w 2370"/>
                <a:gd name="connsiteY0" fmla="*/ 40919 h 40919"/>
                <a:gd name="connsiteX1" fmla="*/ 2370 w 2370"/>
                <a:gd name="connsiteY1" fmla="*/ 0 h 40919"/>
                <a:gd name="connsiteX2" fmla="*/ 999 w 2370"/>
                <a:gd name="connsiteY2" fmla="*/ 40919 h 40919"/>
              </a:gdLst>
              <a:ahLst/>
              <a:cxnLst>
                <a:cxn ang="0">
                  <a:pos x="connsiteX0" y="connsiteY0"/>
                </a:cxn>
                <a:cxn ang="0">
                  <a:pos x="connsiteX1" y="connsiteY1"/>
                </a:cxn>
                <a:cxn ang="0">
                  <a:pos x="connsiteX2" y="connsiteY2"/>
                </a:cxn>
              </a:cxnLst>
              <a:rect l="l" t="t" r="r" b="b"/>
              <a:pathLst>
                <a:path w="2370" h="40919">
                  <a:moveTo>
                    <a:pt x="999" y="40919"/>
                  </a:moveTo>
                  <a:cubicBezTo>
                    <a:pt x="-373" y="26746"/>
                    <a:pt x="-144" y="13030"/>
                    <a:pt x="2370" y="0"/>
                  </a:cubicBezTo>
                  <a:cubicBezTo>
                    <a:pt x="-373" y="13030"/>
                    <a:pt x="-602" y="26746"/>
                    <a:pt x="999" y="40919"/>
                  </a:cubicBezTo>
                  <a:close/>
                </a:path>
              </a:pathLst>
            </a:custGeom>
            <a:solidFill>
              <a:srgbClr val="FFFFFF"/>
            </a:solidFill>
            <a:ln w="2286" cap="flat">
              <a:noFill/>
              <a:prstDash val="solid"/>
              <a:miter/>
            </a:ln>
          </p:spPr>
          <p:txBody>
            <a:bodyPr rtlCol="0" anchor="ctr"/>
            <a:lstStyle/>
            <a:p>
              <a:endParaRPr lang="en-US"/>
            </a:p>
          </p:txBody>
        </p:sp>
        <p:sp>
          <p:nvSpPr>
            <p:cNvPr id="32" name="Freeform 336">
              <a:extLst>
                <a:ext uri="{FF2B5EF4-FFF2-40B4-BE49-F238E27FC236}">
                  <a16:creationId xmlns:a16="http://schemas.microsoft.com/office/drawing/2014/main" id="{6625CAB3-A6E9-47F0-C1D8-4ED8F9DBD129}"/>
                </a:ext>
              </a:extLst>
            </p:cNvPr>
            <p:cNvSpPr/>
            <p:nvPr/>
          </p:nvSpPr>
          <p:spPr>
            <a:xfrm>
              <a:off x="5502554" y="3931005"/>
              <a:ext cx="4343" cy="26517"/>
            </a:xfrm>
            <a:custGeom>
              <a:avLst/>
              <a:gdLst>
                <a:gd name="connsiteX0" fmla="*/ 4343 w 4343"/>
                <a:gd name="connsiteY0" fmla="*/ 26518 h 26517"/>
                <a:gd name="connsiteX1" fmla="*/ 3429 w 4343"/>
                <a:gd name="connsiteY1" fmla="*/ 21488 h 26517"/>
                <a:gd name="connsiteX2" fmla="*/ 0 w 4343"/>
                <a:gd name="connsiteY2" fmla="*/ 0 h 26517"/>
                <a:gd name="connsiteX3" fmla="*/ 3429 w 4343"/>
                <a:gd name="connsiteY3" fmla="*/ 21488 h 26517"/>
                <a:gd name="connsiteX4" fmla="*/ 4343 w 4343"/>
                <a:gd name="connsiteY4" fmla="*/ 26518 h 26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 h="26517">
                  <a:moveTo>
                    <a:pt x="4343" y="26518"/>
                  </a:moveTo>
                  <a:cubicBezTo>
                    <a:pt x="4115" y="24917"/>
                    <a:pt x="3658" y="23089"/>
                    <a:pt x="3429" y="21488"/>
                  </a:cubicBezTo>
                  <a:cubicBezTo>
                    <a:pt x="1829" y="14173"/>
                    <a:pt x="686" y="6858"/>
                    <a:pt x="0" y="0"/>
                  </a:cubicBezTo>
                  <a:cubicBezTo>
                    <a:pt x="686" y="7087"/>
                    <a:pt x="1829" y="14173"/>
                    <a:pt x="3429" y="21488"/>
                  </a:cubicBezTo>
                  <a:cubicBezTo>
                    <a:pt x="3658" y="23317"/>
                    <a:pt x="4115" y="24917"/>
                    <a:pt x="4343" y="26518"/>
                  </a:cubicBezTo>
                  <a:close/>
                </a:path>
              </a:pathLst>
            </a:custGeom>
            <a:solidFill>
              <a:srgbClr val="FFFFFF"/>
            </a:solidFill>
            <a:ln w="2286" cap="flat">
              <a:noFill/>
              <a:prstDash val="solid"/>
              <a:miter/>
            </a:ln>
          </p:spPr>
          <p:txBody>
            <a:bodyPr rtlCol="0" anchor="ctr"/>
            <a:lstStyle/>
            <a:p>
              <a:endParaRPr lang="en-US"/>
            </a:p>
          </p:txBody>
        </p:sp>
        <p:sp>
          <p:nvSpPr>
            <p:cNvPr id="33" name="Freeform 337">
              <a:extLst>
                <a:ext uri="{FF2B5EF4-FFF2-40B4-BE49-F238E27FC236}">
                  <a16:creationId xmlns:a16="http://schemas.microsoft.com/office/drawing/2014/main" id="{7646C567-9CF8-0F65-73E1-D02CDEEC186B}"/>
                </a:ext>
              </a:extLst>
            </p:cNvPr>
            <p:cNvSpPr/>
            <p:nvPr/>
          </p:nvSpPr>
          <p:spPr>
            <a:xfrm>
              <a:off x="5020646" y="3153599"/>
              <a:ext cx="638006" cy="872960"/>
            </a:xfrm>
            <a:custGeom>
              <a:avLst/>
              <a:gdLst>
                <a:gd name="connsiteX0" fmla="*/ 247364 w 638006"/>
                <a:gd name="connsiteY0" fmla="*/ 871132 h 872960"/>
                <a:gd name="connsiteX1" fmla="*/ 363950 w 638006"/>
                <a:gd name="connsiteY1" fmla="*/ 837756 h 872960"/>
                <a:gd name="connsiteX2" fmla="*/ 418814 w 638006"/>
                <a:gd name="connsiteY2" fmla="*/ 784035 h 872960"/>
                <a:gd name="connsiteX3" fmla="*/ 446017 w 638006"/>
                <a:gd name="connsiteY3" fmla="*/ 723913 h 872960"/>
                <a:gd name="connsiteX4" fmla="*/ 472306 w 638006"/>
                <a:gd name="connsiteY4" fmla="*/ 631102 h 872960"/>
                <a:gd name="connsiteX5" fmla="*/ 488308 w 638006"/>
                <a:gd name="connsiteY5" fmla="*/ 604584 h 872960"/>
                <a:gd name="connsiteX6" fmla="*/ 626840 w 638006"/>
                <a:gd name="connsiteY6" fmla="*/ 374384 h 872960"/>
                <a:gd name="connsiteX7" fmla="*/ 585921 w 638006"/>
                <a:gd name="connsiteY7" fmla="*/ 115380 h 872960"/>
                <a:gd name="connsiteX8" fmla="*/ 497452 w 638006"/>
                <a:gd name="connsiteY8" fmla="*/ 20054 h 872960"/>
                <a:gd name="connsiteX9" fmla="*/ 511626 w 638006"/>
                <a:gd name="connsiteY9" fmla="*/ 25312 h 872960"/>
                <a:gd name="connsiteX10" fmla="*/ 423615 w 638006"/>
                <a:gd name="connsiteY10" fmla="*/ 4738 h 872960"/>
                <a:gd name="connsiteX11" fmla="*/ 141294 w 638006"/>
                <a:gd name="connsiteY11" fmla="*/ 70575 h 872960"/>
                <a:gd name="connsiteX12" fmla="*/ 3219 w 638006"/>
                <a:gd name="connsiteY12" fmla="*/ 297803 h 872960"/>
                <a:gd name="connsiteX13" fmla="*/ 476 w 638006"/>
                <a:gd name="connsiteY13" fmla="*/ 328207 h 872960"/>
                <a:gd name="connsiteX14" fmla="*/ 7105 w 638006"/>
                <a:gd name="connsiteY14" fmla="*/ 332779 h 872960"/>
                <a:gd name="connsiteX15" fmla="*/ 51225 w 638006"/>
                <a:gd name="connsiteY15" fmla="*/ 354267 h 872960"/>
                <a:gd name="connsiteX16" fmla="*/ 82772 w 638006"/>
                <a:gd name="connsiteY16" fmla="*/ 362040 h 872960"/>
                <a:gd name="connsiteX17" fmla="*/ 75914 w 638006"/>
                <a:gd name="connsiteY17" fmla="*/ 361125 h 872960"/>
                <a:gd name="connsiteX18" fmla="*/ 182213 w 638006"/>
                <a:gd name="connsiteY18" fmla="*/ 349467 h 872960"/>
                <a:gd name="connsiteX19" fmla="*/ 221761 w 638006"/>
                <a:gd name="connsiteY19" fmla="*/ 306947 h 872960"/>
                <a:gd name="connsiteX20" fmla="*/ 234791 w 638006"/>
                <a:gd name="connsiteY20" fmla="*/ 277229 h 872960"/>
                <a:gd name="connsiteX21" fmla="*/ 251936 w 638006"/>
                <a:gd name="connsiteY21" fmla="*/ 245454 h 872960"/>
                <a:gd name="connsiteX22" fmla="*/ 263595 w 638006"/>
                <a:gd name="connsiteY22" fmla="*/ 233795 h 872960"/>
                <a:gd name="connsiteX23" fmla="*/ 277082 w 638006"/>
                <a:gd name="connsiteY23" fmla="*/ 225794 h 872960"/>
                <a:gd name="connsiteX24" fmla="*/ 291712 w 638006"/>
                <a:gd name="connsiteY24" fmla="*/ 221679 h 872960"/>
                <a:gd name="connsiteX25" fmla="*/ 307029 w 638006"/>
                <a:gd name="connsiteY25" fmla="*/ 221679 h 872960"/>
                <a:gd name="connsiteX26" fmla="*/ 322802 w 638006"/>
                <a:gd name="connsiteY26" fmla="*/ 226023 h 872960"/>
                <a:gd name="connsiteX27" fmla="*/ 324174 w 638006"/>
                <a:gd name="connsiteY27" fmla="*/ 226708 h 872960"/>
                <a:gd name="connsiteX28" fmla="*/ 324174 w 638006"/>
                <a:gd name="connsiteY28" fmla="*/ 226708 h 872960"/>
                <a:gd name="connsiteX29" fmla="*/ 339947 w 638006"/>
                <a:gd name="connsiteY29" fmla="*/ 222365 h 872960"/>
                <a:gd name="connsiteX30" fmla="*/ 437102 w 638006"/>
                <a:gd name="connsiteY30" fmla="*/ 249797 h 872960"/>
                <a:gd name="connsiteX31" fmla="*/ 461791 w 638006"/>
                <a:gd name="connsiteY31" fmla="*/ 359296 h 872960"/>
                <a:gd name="connsiteX32" fmla="*/ 412413 w 638006"/>
                <a:gd name="connsiteY32" fmla="*/ 445250 h 872960"/>
                <a:gd name="connsiteX33" fmla="*/ 274110 w 638006"/>
                <a:gd name="connsiteY33" fmla="*/ 586068 h 872960"/>
                <a:gd name="connsiteX34" fmla="*/ 236391 w 638006"/>
                <a:gd name="connsiteY34" fmla="*/ 634759 h 872960"/>
                <a:gd name="connsiteX35" fmla="*/ 194329 w 638006"/>
                <a:gd name="connsiteY35" fmla="*/ 844157 h 872960"/>
                <a:gd name="connsiteX36" fmla="*/ 208502 w 638006"/>
                <a:gd name="connsiteY36" fmla="*/ 872961 h 872960"/>
                <a:gd name="connsiteX37" fmla="*/ 203473 w 638006"/>
                <a:gd name="connsiteY37" fmla="*/ 870446 h 872960"/>
                <a:gd name="connsiteX38" fmla="*/ 247364 w 638006"/>
                <a:gd name="connsiteY38" fmla="*/ 871132 h 872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38006" h="872960">
                  <a:moveTo>
                    <a:pt x="247364" y="871132"/>
                  </a:moveTo>
                  <a:cubicBezTo>
                    <a:pt x="287598" y="867017"/>
                    <a:pt x="329203" y="860159"/>
                    <a:pt x="363950" y="837756"/>
                  </a:cubicBezTo>
                  <a:cubicBezTo>
                    <a:pt x="386581" y="823126"/>
                    <a:pt x="403498" y="805981"/>
                    <a:pt x="418814" y="784035"/>
                  </a:cubicBezTo>
                  <a:cubicBezTo>
                    <a:pt x="431158" y="766204"/>
                    <a:pt x="438931" y="744259"/>
                    <a:pt x="446017" y="723913"/>
                  </a:cubicBezTo>
                  <a:cubicBezTo>
                    <a:pt x="456533" y="693510"/>
                    <a:pt x="461562" y="661506"/>
                    <a:pt x="472306" y="631102"/>
                  </a:cubicBezTo>
                  <a:cubicBezTo>
                    <a:pt x="476878" y="621958"/>
                    <a:pt x="482136" y="613042"/>
                    <a:pt x="488308" y="604584"/>
                  </a:cubicBezTo>
                  <a:cubicBezTo>
                    <a:pt x="543858" y="534175"/>
                    <a:pt x="603066" y="462624"/>
                    <a:pt x="626840" y="374384"/>
                  </a:cubicBezTo>
                  <a:cubicBezTo>
                    <a:pt x="650386" y="286830"/>
                    <a:pt x="636670" y="191047"/>
                    <a:pt x="585921" y="115380"/>
                  </a:cubicBezTo>
                  <a:cubicBezTo>
                    <a:pt x="561003" y="78118"/>
                    <a:pt x="531285" y="47715"/>
                    <a:pt x="497452" y="20054"/>
                  </a:cubicBezTo>
                  <a:cubicBezTo>
                    <a:pt x="502253" y="21654"/>
                    <a:pt x="507054" y="23254"/>
                    <a:pt x="511626" y="25312"/>
                  </a:cubicBezTo>
                  <a:cubicBezTo>
                    <a:pt x="483508" y="13882"/>
                    <a:pt x="453561" y="8853"/>
                    <a:pt x="423615" y="4738"/>
                  </a:cubicBezTo>
                  <a:cubicBezTo>
                    <a:pt x="321202" y="-9893"/>
                    <a:pt x="225647" y="8624"/>
                    <a:pt x="141294" y="70575"/>
                  </a:cubicBezTo>
                  <a:cubicBezTo>
                    <a:pt x="64484" y="127039"/>
                    <a:pt x="28822" y="210478"/>
                    <a:pt x="3219" y="297803"/>
                  </a:cubicBezTo>
                  <a:cubicBezTo>
                    <a:pt x="247" y="308319"/>
                    <a:pt x="-667" y="318377"/>
                    <a:pt x="476" y="328207"/>
                  </a:cubicBezTo>
                  <a:cubicBezTo>
                    <a:pt x="2762" y="329807"/>
                    <a:pt x="5048" y="331407"/>
                    <a:pt x="7105" y="332779"/>
                  </a:cubicBezTo>
                  <a:cubicBezTo>
                    <a:pt x="20821" y="341923"/>
                    <a:pt x="35909" y="348095"/>
                    <a:pt x="51225" y="354267"/>
                  </a:cubicBezTo>
                  <a:cubicBezTo>
                    <a:pt x="61741" y="358382"/>
                    <a:pt x="72028" y="360439"/>
                    <a:pt x="82772" y="362040"/>
                  </a:cubicBezTo>
                  <a:lnTo>
                    <a:pt x="75914" y="361125"/>
                  </a:lnTo>
                  <a:cubicBezTo>
                    <a:pt x="112033" y="367526"/>
                    <a:pt x="149980" y="370726"/>
                    <a:pt x="182213" y="349467"/>
                  </a:cubicBezTo>
                  <a:cubicBezTo>
                    <a:pt x="198672" y="338722"/>
                    <a:pt x="212617" y="324549"/>
                    <a:pt x="221761" y="306947"/>
                  </a:cubicBezTo>
                  <a:cubicBezTo>
                    <a:pt x="226790" y="297346"/>
                    <a:pt x="230676" y="287287"/>
                    <a:pt x="234791" y="277229"/>
                  </a:cubicBezTo>
                  <a:cubicBezTo>
                    <a:pt x="239820" y="266256"/>
                    <a:pt x="245307" y="255512"/>
                    <a:pt x="251936" y="245454"/>
                  </a:cubicBezTo>
                  <a:cubicBezTo>
                    <a:pt x="255594" y="241339"/>
                    <a:pt x="259480" y="237453"/>
                    <a:pt x="263595" y="233795"/>
                  </a:cubicBezTo>
                  <a:cubicBezTo>
                    <a:pt x="267938" y="230823"/>
                    <a:pt x="272510" y="228309"/>
                    <a:pt x="277082" y="225794"/>
                  </a:cubicBezTo>
                  <a:cubicBezTo>
                    <a:pt x="281883" y="224194"/>
                    <a:pt x="286912" y="222822"/>
                    <a:pt x="291712" y="221679"/>
                  </a:cubicBezTo>
                  <a:cubicBezTo>
                    <a:pt x="296742" y="221451"/>
                    <a:pt x="301999" y="221451"/>
                    <a:pt x="307029" y="221679"/>
                  </a:cubicBezTo>
                  <a:cubicBezTo>
                    <a:pt x="312286" y="222822"/>
                    <a:pt x="317773" y="224422"/>
                    <a:pt x="322802" y="226023"/>
                  </a:cubicBezTo>
                  <a:cubicBezTo>
                    <a:pt x="323259" y="226251"/>
                    <a:pt x="323716" y="226480"/>
                    <a:pt x="324174" y="226708"/>
                  </a:cubicBezTo>
                  <a:cubicBezTo>
                    <a:pt x="324174" y="226708"/>
                    <a:pt x="324174" y="226708"/>
                    <a:pt x="324174" y="226708"/>
                  </a:cubicBezTo>
                  <a:cubicBezTo>
                    <a:pt x="329203" y="225108"/>
                    <a:pt x="334461" y="223508"/>
                    <a:pt x="339947" y="222365"/>
                  </a:cubicBezTo>
                  <a:cubicBezTo>
                    <a:pt x="376980" y="215507"/>
                    <a:pt x="412185" y="226480"/>
                    <a:pt x="437102" y="249797"/>
                  </a:cubicBezTo>
                  <a:cubicBezTo>
                    <a:pt x="467963" y="278601"/>
                    <a:pt x="472992" y="319063"/>
                    <a:pt x="461791" y="359296"/>
                  </a:cubicBezTo>
                  <a:cubicBezTo>
                    <a:pt x="452647" y="391758"/>
                    <a:pt x="434130" y="419190"/>
                    <a:pt x="412413" y="445250"/>
                  </a:cubicBezTo>
                  <a:cubicBezTo>
                    <a:pt x="369894" y="495999"/>
                    <a:pt x="321659" y="540576"/>
                    <a:pt x="274110" y="586068"/>
                  </a:cubicBezTo>
                  <a:cubicBezTo>
                    <a:pt x="259023" y="600469"/>
                    <a:pt x="245535" y="616243"/>
                    <a:pt x="236391" y="634759"/>
                  </a:cubicBezTo>
                  <a:cubicBezTo>
                    <a:pt x="204159" y="700596"/>
                    <a:pt x="197072" y="772148"/>
                    <a:pt x="194329" y="844157"/>
                  </a:cubicBezTo>
                  <a:cubicBezTo>
                    <a:pt x="193643" y="861759"/>
                    <a:pt x="196386" y="867931"/>
                    <a:pt x="208502" y="872961"/>
                  </a:cubicBezTo>
                  <a:cubicBezTo>
                    <a:pt x="206673" y="872275"/>
                    <a:pt x="205073" y="871360"/>
                    <a:pt x="203473" y="870446"/>
                  </a:cubicBezTo>
                  <a:cubicBezTo>
                    <a:pt x="218332" y="872503"/>
                    <a:pt x="232734" y="872503"/>
                    <a:pt x="247364" y="871132"/>
                  </a:cubicBezTo>
                  <a:close/>
                </a:path>
              </a:pathLst>
            </a:custGeom>
            <a:solidFill>
              <a:srgbClr val="0070C0"/>
            </a:solidFill>
            <a:ln w="2286" cap="flat">
              <a:noFill/>
              <a:prstDash val="solid"/>
              <a:miter/>
            </a:ln>
          </p:spPr>
          <p:txBody>
            <a:bodyPr rtlCol="0" anchor="ctr"/>
            <a:lstStyle/>
            <a:p>
              <a:endParaRPr lang="en-US"/>
            </a:p>
          </p:txBody>
        </p:sp>
        <p:sp>
          <p:nvSpPr>
            <p:cNvPr id="34" name="Freeform 338">
              <a:extLst>
                <a:ext uri="{FF2B5EF4-FFF2-40B4-BE49-F238E27FC236}">
                  <a16:creationId xmlns:a16="http://schemas.microsoft.com/office/drawing/2014/main" id="{C720A7BA-B6EA-D7A4-14DC-640C186AC306}"/>
                </a:ext>
              </a:extLst>
            </p:cNvPr>
            <p:cNvSpPr/>
            <p:nvPr/>
          </p:nvSpPr>
          <p:spPr>
            <a:xfrm>
              <a:off x="5534101" y="3179597"/>
              <a:ext cx="3657" cy="1600"/>
            </a:xfrm>
            <a:custGeom>
              <a:avLst/>
              <a:gdLst>
                <a:gd name="connsiteX0" fmla="*/ 0 w 3657"/>
                <a:gd name="connsiteY0" fmla="*/ 0 h 1600"/>
                <a:gd name="connsiteX1" fmla="*/ 3658 w 3657"/>
                <a:gd name="connsiteY1" fmla="*/ 1600 h 1600"/>
                <a:gd name="connsiteX2" fmla="*/ 0 w 3657"/>
                <a:gd name="connsiteY2" fmla="*/ 0 h 1600"/>
              </a:gdLst>
              <a:ahLst/>
              <a:cxnLst>
                <a:cxn ang="0">
                  <a:pos x="connsiteX0" y="connsiteY0"/>
                </a:cxn>
                <a:cxn ang="0">
                  <a:pos x="connsiteX1" y="connsiteY1"/>
                </a:cxn>
                <a:cxn ang="0">
                  <a:pos x="connsiteX2" y="connsiteY2"/>
                </a:cxn>
              </a:cxnLst>
              <a:rect l="l" t="t" r="r" b="b"/>
              <a:pathLst>
                <a:path w="3657" h="1600">
                  <a:moveTo>
                    <a:pt x="0" y="0"/>
                  </a:moveTo>
                  <a:cubicBezTo>
                    <a:pt x="1143" y="457"/>
                    <a:pt x="2515" y="914"/>
                    <a:pt x="3658" y="1600"/>
                  </a:cubicBezTo>
                  <a:cubicBezTo>
                    <a:pt x="2515" y="1143"/>
                    <a:pt x="1143" y="457"/>
                    <a:pt x="0" y="0"/>
                  </a:cubicBezTo>
                  <a:close/>
                </a:path>
              </a:pathLst>
            </a:custGeom>
            <a:solidFill>
              <a:srgbClr val="FFFFFF"/>
            </a:solidFill>
            <a:ln w="2286" cap="flat">
              <a:noFill/>
              <a:prstDash val="solid"/>
              <a:miter/>
            </a:ln>
          </p:spPr>
          <p:txBody>
            <a:bodyPr rtlCol="0" anchor="ctr"/>
            <a:lstStyle/>
            <a:p>
              <a:endParaRPr lang="en-US"/>
            </a:p>
          </p:txBody>
        </p:sp>
        <p:sp>
          <p:nvSpPr>
            <p:cNvPr id="35" name="Freeform 339">
              <a:extLst>
                <a:ext uri="{FF2B5EF4-FFF2-40B4-BE49-F238E27FC236}">
                  <a16:creationId xmlns:a16="http://schemas.microsoft.com/office/drawing/2014/main" id="{5C3B19E3-C03D-AC75-EB4F-B57774DD83FB}"/>
                </a:ext>
              </a:extLst>
            </p:cNvPr>
            <p:cNvSpPr/>
            <p:nvPr/>
          </p:nvSpPr>
          <p:spPr>
            <a:xfrm>
              <a:off x="5021351" y="3481578"/>
              <a:ext cx="228" cy="1600"/>
            </a:xfrm>
            <a:custGeom>
              <a:avLst/>
              <a:gdLst>
                <a:gd name="connsiteX0" fmla="*/ 229 w 228"/>
                <a:gd name="connsiteY0" fmla="*/ 1600 h 1600"/>
                <a:gd name="connsiteX1" fmla="*/ 0 w 228"/>
                <a:gd name="connsiteY1" fmla="*/ 0 h 1600"/>
                <a:gd name="connsiteX2" fmla="*/ 229 w 228"/>
                <a:gd name="connsiteY2" fmla="*/ 1600 h 1600"/>
              </a:gdLst>
              <a:ahLst/>
              <a:cxnLst>
                <a:cxn ang="0">
                  <a:pos x="connsiteX0" y="connsiteY0"/>
                </a:cxn>
                <a:cxn ang="0">
                  <a:pos x="connsiteX1" y="connsiteY1"/>
                </a:cxn>
                <a:cxn ang="0">
                  <a:pos x="connsiteX2" y="connsiteY2"/>
                </a:cxn>
              </a:cxnLst>
              <a:rect l="l" t="t" r="r" b="b"/>
              <a:pathLst>
                <a:path w="228" h="1600">
                  <a:moveTo>
                    <a:pt x="229" y="1600"/>
                  </a:moveTo>
                  <a:cubicBezTo>
                    <a:pt x="229" y="1143"/>
                    <a:pt x="0" y="686"/>
                    <a:pt x="0" y="0"/>
                  </a:cubicBezTo>
                  <a:cubicBezTo>
                    <a:pt x="0" y="686"/>
                    <a:pt x="0" y="1143"/>
                    <a:pt x="229" y="1600"/>
                  </a:cubicBezTo>
                  <a:close/>
                </a:path>
              </a:pathLst>
            </a:custGeom>
            <a:solidFill>
              <a:srgbClr val="FFFFFF"/>
            </a:solidFill>
            <a:ln w="2286" cap="flat">
              <a:noFill/>
              <a:prstDash val="solid"/>
              <a:miter/>
            </a:ln>
          </p:spPr>
          <p:txBody>
            <a:bodyPr rtlCol="0" anchor="ctr"/>
            <a:lstStyle/>
            <a:p>
              <a:endParaRPr lang="en-US"/>
            </a:p>
          </p:txBody>
        </p:sp>
        <p:sp>
          <p:nvSpPr>
            <p:cNvPr id="36" name="Freeform 340">
              <a:extLst>
                <a:ext uri="{FF2B5EF4-FFF2-40B4-BE49-F238E27FC236}">
                  <a16:creationId xmlns:a16="http://schemas.microsoft.com/office/drawing/2014/main" id="{FDE1C4D3-6D0B-16EA-9EDF-BAD6691CD67D}"/>
                </a:ext>
              </a:extLst>
            </p:cNvPr>
            <p:cNvSpPr/>
            <p:nvPr/>
          </p:nvSpPr>
          <p:spPr>
            <a:xfrm>
              <a:off x="5596966" y="3218230"/>
              <a:ext cx="14401" cy="12115"/>
            </a:xfrm>
            <a:custGeom>
              <a:avLst/>
              <a:gdLst>
                <a:gd name="connsiteX0" fmla="*/ 0 w 14401"/>
                <a:gd name="connsiteY0" fmla="*/ 0 h 12115"/>
                <a:gd name="connsiteX1" fmla="*/ 14402 w 14401"/>
                <a:gd name="connsiteY1" fmla="*/ 12116 h 12115"/>
                <a:gd name="connsiteX2" fmla="*/ 0 w 14401"/>
                <a:gd name="connsiteY2" fmla="*/ 0 h 12115"/>
              </a:gdLst>
              <a:ahLst/>
              <a:cxnLst>
                <a:cxn ang="0">
                  <a:pos x="connsiteX0" y="connsiteY0"/>
                </a:cxn>
                <a:cxn ang="0">
                  <a:pos x="connsiteX1" y="connsiteY1"/>
                </a:cxn>
                <a:cxn ang="0">
                  <a:pos x="connsiteX2" y="connsiteY2"/>
                </a:cxn>
              </a:cxnLst>
              <a:rect l="l" t="t" r="r" b="b"/>
              <a:pathLst>
                <a:path w="14401" h="12115">
                  <a:moveTo>
                    <a:pt x="0" y="0"/>
                  </a:moveTo>
                  <a:cubicBezTo>
                    <a:pt x="5029" y="3886"/>
                    <a:pt x="9601" y="8001"/>
                    <a:pt x="14402" y="12116"/>
                  </a:cubicBezTo>
                  <a:cubicBezTo>
                    <a:pt x="9830" y="8001"/>
                    <a:pt x="5029" y="3886"/>
                    <a:pt x="0" y="0"/>
                  </a:cubicBezTo>
                  <a:close/>
                </a:path>
              </a:pathLst>
            </a:custGeom>
            <a:solidFill>
              <a:srgbClr val="FFFFFF"/>
            </a:solidFill>
            <a:ln w="2286" cap="flat">
              <a:noFill/>
              <a:prstDash val="solid"/>
              <a:miter/>
            </a:ln>
          </p:spPr>
          <p:txBody>
            <a:bodyPr rtlCol="0" anchor="ctr"/>
            <a:lstStyle/>
            <a:p>
              <a:endParaRPr lang="en-US"/>
            </a:p>
          </p:txBody>
        </p:sp>
        <p:sp>
          <p:nvSpPr>
            <p:cNvPr id="37" name="Freeform 341">
              <a:extLst>
                <a:ext uri="{FF2B5EF4-FFF2-40B4-BE49-F238E27FC236}">
                  <a16:creationId xmlns:a16="http://schemas.microsoft.com/office/drawing/2014/main" id="{D892EFF1-F70E-00F7-9B65-E5EF8C1BC092}"/>
                </a:ext>
              </a:extLst>
            </p:cNvPr>
            <p:cNvSpPr/>
            <p:nvPr/>
          </p:nvSpPr>
          <p:spPr>
            <a:xfrm>
              <a:off x="5022494" y="3489350"/>
              <a:ext cx="457" cy="1600"/>
            </a:xfrm>
            <a:custGeom>
              <a:avLst/>
              <a:gdLst>
                <a:gd name="connsiteX0" fmla="*/ 457 w 457"/>
                <a:gd name="connsiteY0" fmla="*/ 1600 h 1600"/>
                <a:gd name="connsiteX1" fmla="*/ 0 w 457"/>
                <a:gd name="connsiteY1" fmla="*/ 0 h 1600"/>
                <a:gd name="connsiteX2" fmla="*/ 457 w 457"/>
                <a:gd name="connsiteY2" fmla="*/ 1600 h 1600"/>
              </a:gdLst>
              <a:ahLst/>
              <a:cxnLst>
                <a:cxn ang="0">
                  <a:pos x="connsiteX0" y="connsiteY0"/>
                </a:cxn>
                <a:cxn ang="0">
                  <a:pos x="connsiteX1" y="connsiteY1"/>
                </a:cxn>
                <a:cxn ang="0">
                  <a:pos x="connsiteX2" y="connsiteY2"/>
                </a:cxn>
              </a:cxnLst>
              <a:rect l="l" t="t" r="r" b="b"/>
              <a:pathLst>
                <a:path w="457" h="1600">
                  <a:moveTo>
                    <a:pt x="457" y="1600"/>
                  </a:moveTo>
                  <a:cubicBezTo>
                    <a:pt x="229" y="1143"/>
                    <a:pt x="229" y="457"/>
                    <a:pt x="0" y="0"/>
                  </a:cubicBezTo>
                  <a:cubicBezTo>
                    <a:pt x="229" y="457"/>
                    <a:pt x="229" y="914"/>
                    <a:pt x="457" y="1600"/>
                  </a:cubicBezTo>
                  <a:close/>
                </a:path>
              </a:pathLst>
            </a:custGeom>
            <a:solidFill>
              <a:srgbClr val="FFFFFF"/>
            </a:solidFill>
            <a:ln w="2286" cap="flat">
              <a:noFill/>
              <a:prstDash val="solid"/>
              <a:miter/>
            </a:ln>
          </p:spPr>
          <p:txBody>
            <a:bodyPr rtlCol="0" anchor="ctr"/>
            <a:lstStyle/>
            <a:p>
              <a:endParaRPr lang="en-US"/>
            </a:p>
          </p:txBody>
        </p:sp>
        <p:sp>
          <p:nvSpPr>
            <p:cNvPr id="38" name="Freeform 342">
              <a:extLst>
                <a:ext uri="{FF2B5EF4-FFF2-40B4-BE49-F238E27FC236}">
                  <a16:creationId xmlns:a16="http://schemas.microsoft.com/office/drawing/2014/main" id="{BC46817C-2F87-C1B9-BB7C-DC13FC19A7CD}"/>
                </a:ext>
              </a:extLst>
            </p:cNvPr>
            <p:cNvSpPr/>
            <p:nvPr/>
          </p:nvSpPr>
          <p:spPr>
            <a:xfrm>
              <a:off x="5021808" y="3485464"/>
              <a:ext cx="228" cy="1828"/>
            </a:xfrm>
            <a:custGeom>
              <a:avLst/>
              <a:gdLst>
                <a:gd name="connsiteX0" fmla="*/ 229 w 228"/>
                <a:gd name="connsiteY0" fmla="*/ 1829 h 1828"/>
                <a:gd name="connsiteX1" fmla="*/ 0 w 228"/>
                <a:gd name="connsiteY1" fmla="*/ 0 h 1828"/>
                <a:gd name="connsiteX2" fmla="*/ 229 w 228"/>
                <a:gd name="connsiteY2" fmla="*/ 1829 h 1828"/>
              </a:gdLst>
              <a:ahLst/>
              <a:cxnLst>
                <a:cxn ang="0">
                  <a:pos x="connsiteX0" y="connsiteY0"/>
                </a:cxn>
                <a:cxn ang="0">
                  <a:pos x="connsiteX1" y="connsiteY1"/>
                </a:cxn>
                <a:cxn ang="0">
                  <a:pos x="connsiteX2" y="connsiteY2"/>
                </a:cxn>
              </a:cxnLst>
              <a:rect l="l" t="t" r="r" b="b"/>
              <a:pathLst>
                <a:path w="228" h="1828">
                  <a:moveTo>
                    <a:pt x="229" y="1829"/>
                  </a:moveTo>
                  <a:cubicBezTo>
                    <a:pt x="229" y="1143"/>
                    <a:pt x="0" y="686"/>
                    <a:pt x="0" y="0"/>
                  </a:cubicBezTo>
                  <a:cubicBezTo>
                    <a:pt x="0" y="686"/>
                    <a:pt x="229" y="1143"/>
                    <a:pt x="229" y="1829"/>
                  </a:cubicBezTo>
                  <a:close/>
                </a:path>
              </a:pathLst>
            </a:custGeom>
            <a:solidFill>
              <a:srgbClr val="FFFFFF"/>
            </a:solidFill>
            <a:ln w="2286" cap="flat">
              <a:noFill/>
              <a:prstDash val="solid"/>
              <a:miter/>
            </a:ln>
          </p:spPr>
          <p:txBody>
            <a:bodyPr rtlCol="0" anchor="ctr"/>
            <a:lstStyle/>
            <a:p>
              <a:endParaRPr lang="en-US"/>
            </a:p>
          </p:txBody>
        </p:sp>
        <p:sp>
          <p:nvSpPr>
            <p:cNvPr id="39" name="Freeform 343">
              <a:extLst>
                <a:ext uri="{FF2B5EF4-FFF2-40B4-BE49-F238E27FC236}">
                  <a16:creationId xmlns:a16="http://schemas.microsoft.com/office/drawing/2014/main" id="{7C08FA08-1477-975C-4743-AE7AD31DF4BE}"/>
                </a:ext>
              </a:extLst>
            </p:cNvPr>
            <p:cNvSpPr/>
            <p:nvPr/>
          </p:nvSpPr>
          <p:spPr>
            <a:xfrm>
              <a:off x="5549188" y="3186684"/>
              <a:ext cx="1828" cy="914"/>
            </a:xfrm>
            <a:custGeom>
              <a:avLst/>
              <a:gdLst>
                <a:gd name="connsiteX0" fmla="*/ 0 w 1828"/>
                <a:gd name="connsiteY0" fmla="*/ 0 h 914"/>
                <a:gd name="connsiteX1" fmla="*/ 1829 w 1828"/>
                <a:gd name="connsiteY1" fmla="*/ 914 h 914"/>
                <a:gd name="connsiteX2" fmla="*/ 0 w 1828"/>
                <a:gd name="connsiteY2" fmla="*/ 0 h 914"/>
              </a:gdLst>
              <a:ahLst/>
              <a:cxnLst>
                <a:cxn ang="0">
                  <a:pos x="connsiteX0" y="connsiteY0"/>
                </a:cxn>
                <a:cxn ang="0">
                  <a:pos x="connsiteX1" y="connsiteY1"/>
                </a:cxn>
                <a:cxn ang="0">
                  <a:pos x="connsiteX2" y="connsiteY2"/>
                </a:cxn>
              </a:cxnLst>
              <a:rect l="l" t="t" r="r" b="b"/>
              <a:pathLst>
                <a:path w="1828" h="914">
                  <a:moveTo>
                    <a:pt x="0" y="0"/>
                  </a:moveTo>
                  <a:cubicBezTo>
                    <a:pt x="686" y="229"/>
                    <a:pt x="1372" y="686"/>
                    <a:pt x="1829" y="914"/>
                  </a:cubicBezTo>
                  <a:cubicBezTo>
                    <a:pt x="1372" y="686"/>
                    <a:pt x="686" y="229"/>
                    <a:pt x="0" y="0"/>
                  </a:cubicBezTo>
                  <a:close/>
                </a:path>
              </a:pathLst>
            </a:custGeom>
            <a:solidFill>
              <a:srgbClr val="FFFFFF"/>
            </a:solidFill>
            <a:ln w="2286" cap="flat">
              <a:noFill/>
              <a:prstDash val="solid"/>
              <a:miter/>
            </a:ln>
          </p:spPr>
          <p:txBody>
            <a:bodyPr rtlCol="0" anchor="ctr"/>
            <a:lstStyle/>
            <a:p>
              <a:endParaRPr lang="en-US"/>
            </a:p>
          </p:txBody>
        </p:sp>
        <p:sp>
          <p:nvSpPr>
            <p:cNvPr id="40" name="Freeform 344">
              <a:extLst>
                <a:ext uri="{FF2B5EF4-FFF2-40B4-BE49-F238E27FC236}">
                  <a16:creationId xmlns:a16="http://schemas.microsoft.com/office/drawing/2014/main" id="{5C3D5AA5-AB24-DD71-28FF-E9A8885140DD}"/>
                </a:ext>
              </a:extLst>
            </p:cNvPr>
            <p:cNvSpPr/>
            <p:nvPr/>
          </p:nvSpPr>
          <p:spPr>
            <a:xfrm>
              <a:off x="5543016" y="3183483"/>
              <a:ext cx="2286" cy="1143"/>
            </a:xfrm>
            <a:custGeom>
              <a:avLst/>
              <a:gdLst>
                <a:gd name="connsiteX0" fmla="*/ 0 w 2286"/>
                <a:gd name="connsiteY0" fmla="*/ 0 h 1143"/>
                <a:gd name="connsiteX1" fmla="*/ 2286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686" y="457"/>
                    <a:pt x="1372" y="686"/>
                    <a:pt x="2286" y="1143"/>
                  </a:cubicBezTo>
                  <a:cubicBezTo>
                    <a:pt x="1372" y="686"/>
                    <a:pt x="686" y="457"/>
                    <a:pt x="0" y="0"/>
                  </a:cubicBezTo>
                  <a:close/>
                </a:path>
              </a:pathLst>
            </a:custGeom>
            <a:solidFill>
              <a:srgbClr val="FFFFFF"/>
            </a:solidFill>
            <a:ln w="2286" cap="flat">
              <a:noFill/>
              <a:prstDash val="solid"/>
              <a:miter/>
            </a:ln>
          </p:spPr>
          <p:txBody>
            <a:bodyPr rtlCol="0" anchor="ctr"/>
            <a:lstStyle/>
            <a:p>
              <a:endParaRPr lang="en-US"/>
            </a:p>
          </p:txBody>
        </p:sp>
        <p:sp>
          <p:nvSpPr>
            <p:cNvPr id="41" name="Freeform 345">
              <a:extLst>
                <a:ext uri="{FF2B5EF4-FFF2-40B4-BE49-F238E27FC236}">
                  <a16:creationId xmlns:a16="http://schemas.microsoft.com/office/drawing/2014/main" id="{D24DF66B-1A2C-1C34-477B-4798FE9621FF}"/>
                </a:ext>
              </a:extLst>
            </p:cNvPr>
            <p:cNvSpPr/>
            <p:nvPr/>
          </p:nvSpPr>
          <p:spPr>
            <a:xfrm>
              <a:off x="5023408" y="3493236"/>
              <a:ext cx="457" cy="1371"/>
            </a:xfrm>
            <a:custGeom>
              <a:avLst/>
              <a:gdLst>
                <a:gd name="connsiteX0" fmla="*/ 457 w 457"/>
                <a:gd name="connsiteY0" fmla="*/ 1372 h 1371"/>
                <a:gd name="connsiteX1" fmla="*/ 0 w 457"/>
                <a:gd name="connsiteY1" fmla="*/ 0 h 1371"/>
                <a:gd name="connsiteX2" fmla="*/ 457 w 457"/>
                <a:gd name="connsiteY2" fmla="*/ 1372 h 1371"/>
              </a:gdLst>
              <a:ahLst/>
              <a:cxnLst>
                <a:cxn ang="0">
                  <a:pos x="connsiteX0" y="connsiteY0"/>
                </a:cxn>
                <a:cxn ang="0">
                  <a:pos x="connsiteX1" y="connsiteY1"/>
                </a:cxn>
                <a:cxn ang="0">
                  <a:pos x="connsiteX2" y="connsiteY2"/>
                </a:cxn>
              </a:cxnLst>
              <a:rect l="l" t="t" r="r" b="b"/>
              <a:pathLst>
                <a:path w="457" h="1371">
                  <a:moveTo>
                    <a:pt x="457" y="1372"/>
                  </a:moveTo>
                  <a:cubicBezTo>
                    <a:pt x="229" y="914"/>
                    <a:pt x="229" y="457"/>
                    <a:pt x="0" y="0"/>
                  </a:cubicBezTo>
                  <a:cubicBezTo>
                    <a:pt x="229" y="229"/>
                    <a:pt x="229" y="914"/>
                    <a:pt x="457" y="1372"/>
                  </a:cubicBezTo>
                  <a:close/>
                </a:path>
              </a:pathLst>
            </a:custGeom>
            <a:solidFill>
              <a:srgbClr val="FFFFFF"/>
            </a:solidFill>
            <a:ln w="2286" cap="flat">
              <a:noFill/>
              <a:prstDash val="solid"/>
              <a:miter/>
            </a:ln>
          </p:spPr>
          <p:txBody>
            <a:bodyPr rtlCol="0" anchor="ctr"/>
            <a:lstStyle/>
            <a:p>
              <a:endParaRPr lang="en-US"/>
            </a:p>
          </p:txBody>
        </p:sp>
        <p:sp>
          <p:nvSpPr>
            <p:cNvPr id="42" name="Freeform 346">
              <a:extLst>
                <a:ext uri="{FF2B5EF4-FFF2-40B4-BE49-F238E27FC236}">
                  <a16:creationId xmlns:a16="http://schemas.microsoft.com/office/drawing/2014/main" id="{7CAF39CA-3113-B726-75CA-0156C40C9E92}"/>
                </a:ext>
              </a:extLst>
            </p:cNvPr>
            <p:cNvSpPr/>
            <p:nvPr/>
          </p:nvSpPr>
          <p:spPr>
            <a:xfrm>
              <a:off x="5272582" y="3477463"/>
              <a:ext cx="2286" cy="2286"/>
            </a:xfrm>
            <a:custGeom>
              <a:avLst/>
              <a:gdLst>
                <a:gd name="connsiteX0" fmla="*/ 0 w 2286"/>
                <a:gd name="connsiteY0" fmla="*/ 2286 h 2286"/>
                <a:gd name="connsiteX1" fmla="*/ 0 w 2286"/>
                <a:gd name="connsiteY1" fmla="*/ 0 h 2286"/>
                <a:gd name="connsiteX2" fmla="*/ 0 w 2286"/>
                <a:gd name="connsiteY2" fmla="*/ 2286 h 2286"/>
              </a:gdLst>
              <a:ahLst/>
              <a:cxnLst>
                <a:cxn ang="0">
                  <a:pos x="connsiteX0" y="connsiteY0"/>
                </a:cxn>
                <a:cxn ang="0">
                  <a:pos x="connsiteX1" y="connsiteY1"/>
                </a:cxn>
                <a:cxn ang="0">
                  <a:pos x="connsiteX2" y="connsiteY2"/>
                </a:cxn>
              </a:cxnLst>
              <a:rect l="l" t="t" r="r" b="b"/>
              <a:pathLst>
                <a:path w="2286" h="2286">
                  <a:moveTo>
                    <a:pt x="0" y="2286"/>
                  </a:moveTo>
                  <a:cubicBezTo>
                    <a:pt x="0" y="1600"/>
                    <a:pt x="0" y="686"/>
                    <a:pt x="0" y="0"/>
                  </a:cubicBezTo>
                  <a:cubicBezTo>
                    <a:pt x="0" y="914"/>
                    <a:pt x="0" y="1600"/>
                    <a:pt x="0" y="2286"/>
                  </a:cubicBezTo>
                  <a:close/>
                </a:path>
              </a:pathLst>
            </a:custGeom>
            <a:solidFill>
              <a:srgbClr val="FFFFFF"/>
            </a:solidFill>
            <a:ln w="2286" cap="flat">
              <a:noFill/>
              <a:prstDash val="solid"/>
              <a:miter/>
            </a:ln>
          </p:spPr>
          <p:txBody>
            <a:bodyPr rtlCol="0" anchor="ctr"/>
            <a:lstStyle/>
            <a:p>
              <a:endParaRPr lang="en-US"/>
            </a:p>
          </p:txBody>
        </p:sp>
        <p:sp>
          <p:nvSpPr>
            <p:cNvPr id="43" name="Freeform 347">
              <a:extLst>
                <a:ext uri="{FF2B5EF4-FFF2-40B4-BE49-F238E27FC236}">
                  <a16:creationId xmlns:a16="http://schemas.microsoft.com/office/drawing/2014/main" id="{355CD624-332E-500A-5687-DFC1CB94A345}"/>
                </a:ext>
              </a:extLst>
            </p:cNvPr>
            <p:cNvSpPr/>
            <p:nvPr/>
          </p:nvSpPr>
          <p:spPr>
            <a:xfrm>
              <a:off x="5319903" y="3390823"/>
              <a:ext cx="2971" cy="1600"/>
            </a:xfrm>
            <a:custGeom>
              <a:avLst/>
              <a:gdLst>
                <a:gd name="connsiteX0" fmla="*/ 2972 w 2971"/>
                <a:gd name="connsiteY0" fmla="*/ 0 h 1600"/>
                <a:gd name="connsiteX1" fmla="*/ 0 w 2971"/>
                <a:gd name="connsiteY1" fmla="*/ 1600 h 1600"/>
                <a:gd name="connsiteX2" fmla="*/ 2972 w 2971"/>
                <a:gd name="connsiteY2" fmla="*/ 0 h 1600"/>
              </a:gdLst>
              <a:ahLst/>
              <a:cxnLst>
                <a:cxn ang="0">
                  <a:pos x="connsiteX0" y="connsiteY0"/>
                </a:cxn>
                <a:cxn ang="0">
                  <a:pos x="connsiteX1" y="connsiteY1"/>
                </a:cxn>
                <a:cxn ang="0">
                  <a:pos x="connsiteX2" y="connsiteY2"/>
                </a:cxn>
              </a:cxnLst>
              <a:rect l="l" t="t" r="r" b="b"/>
              <a:pathLst>
                <a:path w="2971" h="1600">
                  <a:moveTo>
                    <a:pt x="2972" y="0"/>
                  </a:moveTo>
                  <a:cubicBezTo>
                    <a:pt x="2057" y="457"/>
                    <a:pt x="914" y="1143"/>
                    <a:pt x="0" y="1600"/>
                  </a:cubicBezTo>
                  <a:cubicBezTo>
                    <a:pt x="914" y="1143"/>
                    <a:pt x="2057" y="457"/>
                    <a:pt x="2972" y="0"/>
                  </a:cubicBezTo>
                  <a:close/>
                </a:path>
              </a:pathLst>
            </a:custGeom>
            <a:solidFill>
              <a:srgbClr val="FFFFFF"/>
            </a:solidFill>
            <a:ln w="2286" cap="flat">
              <a:noFill/>
              <a:prstDash val="solid"/>
              <a:miter/>
            </a:ln>
          </p:spPr>
          <p:txBody>
            <a:bodyPr rtlCol="0" anchor="ctr"/>
            <a:lstStyle/>
            <a:p>
              <a:endParaRPr lang="en-US"/>
            </a:p>
          </p:txBody>
        </p:sp>
        <p:sp>
          <p:nvSpPr>
            <p:cNvPr id="44" name="Freeform 348">
              <a:extLst>
                <a:ext uri="{FF2B5EF4-FFF2-40B4-BE49-F238E27FC236}">
                  <a16:creationId xmlns:a16="http://schemas.microsoft.com/office/drawing/2014/main" id="{A4589BCB-56A7-524A-5C11-64DFC5FCDB45}"/>
                </a:ext>
              </a:extLst>
            </p:cNvPr>
            <p:cNvSpPr/>
            <p:nvPr/>
          </p:nvSpPr>
          <p:spPr>
            <a:xfrm>
              <a:off x="5072557" y="3551986"/>
              <a:ext cx="914" cy="457"/>
            </a:xfrm>
            <a:custGeom>
              <a:avLst/>
              <a:gdLst>
                <a:gd name="connsiteX0" fmla="*/ 914 w 914"/>
                <a:gd name="connsiteY0" fmla="*/ 457 h 457"/>
                <a:gd name="connsiteX1" fmla="*/ 0 w 914"/>
                <a:gd name="connsiteY1" fmla="*/ 0 h 457"/>
                <a:gd name="connsiteX2" fmla="*/ 914 w 914"/>
                <a:gd name="connsiteY2" fmla="*/ 457 h 457"/>
              </a:gdLst>
              <a:ahLst/>
              <a:cxnLst>
                <a:cxn ang="0">
                  <a:pos x="connsiteX0" y="connsiteY0"/>
                </a:cxn>
                <a:cxn ang="0">
                  <a:pos x="connsiteX1" y="connsiteY1"/>
                </a:cxn>
                <a:cxn ang="0">
                  <a:pos x="connsiteX2" y="connsiteY2"/>
                </a:cxn>
              </a:cxnLst>
              <a:rect l="l" t="t" r="r" b="b"/>
              <a:pathLst>
                <a:path w="914" h="457">
                  <a:moveTo>
                    <a:pt x="914" y="457"/>
                  </a:moveTo>
                  <a:cubicBezTo>
                    <a:pt x="686" y="229"/>
                    <a:pt x="229" y="229"/>
                    <a:pt x="0" y="0"/>
                  </a:cubicBezTo>
                  <a:cubicBezTo>
                    <a:pt x="457" y="0"/>
                    <a:pt x="686" y="229"/>
                    <a:pt x="914" y="457"/>
                  </a:cubicBezTo>
                  <a:close/>
                </a:path>
              </a:pathLst>
            </a:custGeom>
            <a:solidFill>
              <a:srgbClr val="FFFFFF"/>
            </a:solidFill>
            <a:ln w="2286" cap="flat">
              <a:noFill/>
              <a:prstDash val="solid"/>
              <a:miter/>
            </a:ln>
          </p:spPr>
          <p:txBody>
            <a:bodyPr rtlCol="0" anchor="ctr"/>
            <a:lstStyle/>
            <a:p>
              <a:endParaRPr lang="en-US"/>
            </a:p>
          </p:txBody>
        </p:sp>
        <p:sp>
          <p:nvSpPr>
            <p:cNvPr id="45" name="Freeform 349">
              <a:extLst>
                <a:ext uri="{FF2B5EF4-FFF2-40B4-BE49-F238E27FC236}">
                  <a16:creationId xmlns:a16="http://schemas.microsoft.com/office/drawing/2014/main" id="{9E5BED6E-47CE-08D5-4886-756102DA2353}"/>
                </a:ext>
              </a:extLst>
            </p:cNvPr>
            <p:cNvSpPr/>
            <p:nvPr/>
          </p:nvSpPr>
          <p:spPr>
            <a:xfrm>
              <a:off x="5314645" y="3394024"/>
              <a:ext cx="2743" cy="1828"/>
            </a:xfrm>
            <a:custGeom>
              <a:avLst/>
              <a:gdLst>
                <a:gd name="connsiteX0" fmla="*/ 2743 w 2743"/>
                <a:gd name="connsiteY0" fmla="*/ 0 h 1828"/>
                <a:gd name="connsiteX1" fmla="*/ 0 w 2743"/>
                <a:gd name="connsiteY1" fmla="*/ 1829 h 1828"/>
                <a:gd name="connsiteX2" fmla="*/ 2743 w 2743"/>
                <a:gd name="connsiteY2" fmla="*/ 0 h 1828"/>
              </a:gdLst>
              <a:ahLst/>
              <a:cxnLst>
                <a:cxn ang="0">
                  <a:pos x="connsiteX0" y="connsiteY0"/>
                </a:cxn>
                <a:cxn ang="0">
                  <a:pos x="connsiteX1" y="connsiteY1"/>
                </a:cxn>
                <a:cxn ang="0">
                  <a:pos x="connsiteX2" y="connsiteY2"/>
                </a:cxn>
              </a:cxnLst>
              <a:rect l="l" t="t" r="r" b="b"/>
              <a:pathLst>
                <a:path w="2743" h="1828">
                  <a:moveTo>
                    <a:pt x="2743" y="0"/>
                  </a:moveTo>
                  <a:cubicBezTo>
                    <a:pt x="1829" y="686"/>
                    <a:pt x="914" y="1143"/>
                    <a:pt x="0" y="1829"/>
                  </a:cubicBezTo>
                  <a:cubicBezTo>
                    <a:pt x="914" y="1372"/>
                    <a:pt x="1829" y="686"/>
                    <a:pt x="2743" y="0"/>
                  </a:cubicBezTo>
                  <a:close/>
                </a:path>
              </a:pathLst>
            </a:custGeom>
            <a:solidFill>
              <a:srgbClr val="FFFFFF"/>
            </a:solidFill>
            <a:ln w="2286" cap="flat">
              <a:noFill/>
              <a:prstDash val="solid"/>
              <a:miter/>
            </a:ln>
          </p:spPr>
          <p:txBody>
            <a:bodyPr rtlCol="0" anchor="ctr"/>
            <a:lstStyle/>
            <a:p>
              <a:endParaRPr lang="en-US"/>
            </a:p>
          </p:txBody>
        </p:sp>
        <p:sp>
          <p:nvSpPr>
            <p:cNvPr id="46" name="Freeform 350">
              <a:extLst>
                <a:ext uri="{FF2B5EF4-FFF2-40B4-BE49-F238E27FC236}">
                  <a16:creationId xmlns:a16="http://schemas.microsoft.com/office/drawing/2014/main" id="{899060E5-32C9-A311-3BC1-25D3BA500E02}"/>
                </a:ext>
              </a:extLst>
            </p:cNvPr>
            <p:cNvSpPr/>
            <p:nvPr/>
          </p:nvSpPr>
          <p:spPr>
            <a:xfrm>
              <a:off x="5331790" y="3384651"/>
              <a:ext cx="3657" cy="1600"/>
            </a:xfrm>
            <a:custGeom>
              <a:avLst/>
              <a:gdLst>
                <a:gd name="connsiteX0" fmla="*/ 3658 w 3657"/>
                <a:gd name="connsiteY0" fmla="*/ 0 h 1600"/>
                <a:gd name="connsiteX1" fmla="*/ 0 w 3657"/>
                <a:gd name="connsiteY1" fmla="*/ 1600 h 1600"/>
                <a:gd name="connsiteX2" fmla="*/ 3658 w 3657"/>
                <a:gd name="connsiteY2" fmla="*/ 0 h 1600"/>
              </a:gdLst>
              <a:ahLst/>
              <a:cxnLst>
                <a:cxn ang="0">
                  <a:pos x="connsiteX0" y="connsiteY0"/>
                </a:cxn>
                <a:cxn ang="0">
                  <a:pos x="connsiteX1" y="connsiteY1"/>
                </a:cxn>
                <a:cxn ang="0">
                  <a:pos x="connsiteX2" y="connsiteY2"/>
                </a:cxn>
              </a:cxnLst>
              <a:rect l="l" t="t" r="r" b="b"/>
              <a:pathLst>
                <a:path w="3657" h="1600">
                  <a:moveTo>
                    <a:pt x="3658" y="0"/>
                  </a:moveTo>
                  <a:cubicBezTo>
                    <a:pt x="2515" y="457"/>
                    <a:pt x="1143" y="914"/>
                    <a:pt x="0" y="1600"/>
                  </a:cubicBezTo>
                  <a:cubicBezTo>
                    <a:pt x="1143" y="914"/>
                    <a:pt x="2515" y="457"/>
                    <a:pt x="3658" y="0"/>
                  </a:cubicBezTo>
                  <a:close/>
                </a:path>
              </a:pathLst>
            </a:custGeom>
            <a:solidFill>
              <a:srgbClr val="FFFFFF"/>
            </a:solidFill>
            <a:ln w="2286" cap="flat">
              <a:noFill/>
              <a:prstDash val="solid"/>
              <a:miter/>
            </a:ln>
          </p:spPr>
          <p:txBody>
            <a:bodyPr rtlCol="0" anchor="ctr"/>
            <a:lstStyle/>
            <a:p>
              <a:endParaRPr lang="en-US"/>
            </a:p>
          </p:txBody>
        </p:sp>
        <p:sp>
          <p:nvSpPr>
            <p:cNvPr id="47" name="Freeform 351">
              <a:extLst>
                <a:ext uri="{FF2B5EF4-FFF2-40B4-BE49-F238E27FC236}">
                  <a16:creationId xmlns:a16="http://schemas.microsoft.com/office/drawing/2014/main" id="{F80192FD-746C-CCB1-210F-8A87EC19D4C0}"/>
                </a:ext>
              </a:extLst>
            </p:cNvPr>
            <p:cNvSpPr/>
            <p:nvPr/>
          </p:nvSpPr>
          <p:spPr>
            <a:xfrm>
              <a:off x="5325618" y="3387623"/>
              <a:ext cx="3200" cy="1600"/>
            </a:xfrm>
            <a:custGeom>
              <a:avLst/>
              <a:gdLst>
                <a:gd name="connsiteX0" fmla="*/ 3200 w 3200"/>
                <a:gd name="connsiteY0" fmla="*/ 0 h 1600"/>
                <a:gd name="connsiteX1" fmla="*/ 0 w 3200"/>
                <a:gd name="connsiteY1" fmla="*/ 1600 h 1600"/>
                <a:gd name="connsiteX2" fmla="*/ 3200 w 3200"/>
                <a:gd name="connsiteY2" fmla="*/ 0 h 1600"/>
              </a:gdLst>
              <a:ahLst/>
              <a:cxnLst>
                <a:cxn ang="0">
                  <a:pos x="connsiteX0" y="connsiteY0"/>
                </a:cxn>
                <a:cxn ang="0">
                  <a:pos x="connsiteX1" y="connsiteY1"/>
                </a:cxn>
                <a:cxn ang="0">
                  <a:pos x="connsiteX2" y="connsiteY2"/>
                </a:cxn>
              </a:cxnLst>
              <a:rect l="l" t="t" r="r" b="b"/>
              <a:pathLst>
                <a:path w="3200" h="1600">
                  <a:moveTo>
                    <a:pt x="3200" y="0"/>
                  </a:moveTo>
                  <a:cubicBezTo>
                    <a:pt x="2057" y="457"/>
                    <a:pt x="1143" y="1143"/>
                    <a:pt x="0" y="1600"/>
                  </a:cubicBezTo>
                  <a:cubicBezTo>
                    <a:pt x="1143" y="1143"/>
                    <a:pt x="2286" y="457"/>
                    <a:pt x="3200" y="0"/>
                  </a:cubicBezTo>
                  <a:close/>
                </a:path>
              </a:pathLst>
            </a:custGeom>
            <a:solidFill>
              <a:srgbClr val="FFFFFF"/>
            </a:solidFill>
            <a:ln w="2286" cap="flat">
              <a:noFill/>
              <a:prstDash val="solid"/>
              <a:miter/>
            </a:ln>
          </p:spPr>
          <p:txBody>
            <a:bodyPr rtlCol="0" anchor="ctr"/>
            <a:lstStyle/>
            <a:p>
              <a:endParaRPr lang="en-US"/>
            </a:p>
          </p:txBody>
        </p:sp>
        <p:sp>
          <p:nvSpPr>
            <p:cNvPr id="48" name="Freeform 352">
              <a:extLst>
                <a:ext uri="{FF2B5EF4-FFF2-40B4-BE49-F238E27FC236}">
                  <a16:creationId xmlns:a16="http://schemas.microsoft.com/office/drawing/2014/main" id="{D07E311E-E4C8-BBE4-0040-5F89BC6D9A80}"/>
                </a:ext>
              </a:extLst>
            </p:cNvPr>
            <p:cNvSpPr/>
            <p:nvPr/>
          </p:nvSpPr>
          <p:spPr>
            <a:xfrm>
              <a:off x="5297043" y="3409111"/>
              <a:ext cx="1828" cy="2057"/>
            </a:xfrm>
            <a:custGeom>
              <a:avLst/>
              <a:gdLst>
                <a:gd name="connsiteX0" fmla="*/ 1829 w 1828"/>
                <a:gd name="connsiteY0" fmla="*/ 0 h 2057"/>
                <a:gd name="connsiteX1" fmla="*/ 0 w 1828"/>
                <a:gd name="connsiteY1" fmla="*/ 2057 h 2057"/>
                <a:gd name="connsiteX2" fmla="*/ 1829 w 1828"/>
                <a:gd name="connsiteY2" fmla="*/ 0 h 2057"/>
              </a:gdLst>
              <a:ahLst/>
              <a:cxnLst>
                <a:cxn ang="0">
                  <a:pos x="connsiteX0" y="connsiteY0"/>
                </a:cxn>
                <a:cxn ang="0">
                  <a:pos x="connsiteX1" y="connsiteY1"/>
                </a:cxn>
                <a:cxn ang="0">
                  <a:pos x="connsiteX2" y="connsiteY2"/>
                </a:cxn>
              </a:cxnLst>
              <a:rect l="l" t="t" r="r" b="b"/>
              <a:pathLst>
                <a:path w="1828" h="2057">
                  <a:moveTo>
                    <a:pt x="1829" y="0"/>
                  </a:moveTo>
                  <a:cubicBezTo>
                    <a:pt x="1143" y="686"/>
                    <a:pt x="457" y="1372"/>
                    <a:pt x="0" y="2057"/>
                  </a:cubicBezTo>
                  <a:cubicBezTo>
                    <a:pt x="686" y="1600"/>
                    <a:pt x="1143" y="686"/>
                    <a:pt x="1829" y="0"/>
                  </a:cubicBezTo>
                  <a:close/>
                </a:path>
              </a:pathLst>
            </a:custGeom>
            <a:solidFill>
              <a:srgbClr val="FFFFFF"/>
            </a:solidFill>
            <a:ln w="2286" cap="flat">
              <a:noFill/>
              <a:prstDash val="solid"/>
              <a:miter/>
            </a:ln>
          </p:spPr>
          <p:txBody>
            <a:bodyPr rtlCol="0" anchor="ctr"/>
            <a:lstStyle/>
            <a:p>
              <a:endParaRPr lang="en-US"/>
            </a:p>
          </p:txBody>
        </p:sp>
        <p:sp>
          <p:nvSpPr>
            <p:cNvPr id="49" name="Freeform 353">
              <a:extLst>
                <a:ext uri="{FF2B5EF4-FFF2-40B4-BE49-F238E27FC236}">
                  <a16:creationId xmlns:a16="http://schemas.microsoft.com/office/drawing/2014/main" id="{E79FF3E4-2179-D11D-A24B-772905503EF5}"/>
                </a:ext>
              </a:extLst>
            </p:cNvPr>
            <p:cNvSpPr/>
            <p:nvPr/>
          </p:nvSpPr>
          <p:spPr>
            <a:xfrm>
              <a:off x="5305044" y="3401339"/>
              <a:ext cx="2286" cy="1828"/>
            </a:xfrm>
            <a:custGeom>
              <a:avLst/>
              <a:gdLst>
                <a:gd name="connsiteX0" fmla="*/ 2286 w 2286"/>
                <a:gd name="connsiteY0" fmla="*/ 0 h 1828"/>
                <a:gd name="connsiteX1" fmla="*/ 0 w 2286"/>
                <a:gd name="connsiteY1" fmla="*/ 1829 h 1828"/>
                <a:gd name="connsiteX2" fmla="*/ 2286 w 2286"/>
                <a:gd name="connsiteY2" fmla="*/ 0 h 1828"/>
              </a:gdLst>
              <a:ahLst/>
              <a:cxnLst>
                <a:cxn ang="0">
                  <a:pos x="connsiteX0" y="connsiteY0"/>
                </a:cxn>
                <a:cxn ang="0">
                  <a:pos x="connsiteX1" y="connsiteY1"/>
                </a:cxn>
                <a:cxn ang="0">
                  <a:pos x="connsiteX2" y="connsiteY2"/>
                </a:cxn>
              </a:cxnLst>
              <a:rect l="l" t="t" r="r" b="b"/>
              <a:pathLst>
                <a:path w="2286" h="1828">
                  <a:moveTo>
                    <a:pt x="2286" y="0"/>
                  </a:moveTo>
                  <a:cubicBezTo>
                    <a:pt x="1600" y="686"/>
                    <a:pt x="686" y="1372"/>
                    <a:pt x="0" y="1829"/>
                  </a:cubicBezTo>
                  <a:cubicBezTo>
                    <a:pt x="686" y="1372"/>
                    <a:pt x="1600" y="686"/>
                    <a:pt x="2286" y="0"/>
                  </a:cubicBezTo>
                  <a:close/>
                </a:path>
              </a:pathLst>
            </a:custGeom>
            <a:solidFill>
              <a:srgbClr val="FFFFFF"/>
            </a:solidFill>
            <a:ln w="2286" cap="flat">
              <a:noFill/>
              <a:prstDash val="solid"/>
              <a:miter/>
            </a:ln>
          </p:spPr>
          <p:txBody>
            <a:bodyPr rtlCol="0" anchor="ctr"/>
            <a:lstStyle/>
            <a:p>
              <a:endParaRPr lang="en-US"/>
            </a:p>
          </p:txBody>
        </p:sp>
        <p:sp>
          <p:nvSpPr>
            <p:cNvPr id="50" name="Freeform 354">
              <a:extLst>
                <a:ext uri="{FF2B5EF4-FFF2-40B4-BE49-F238E27FC236}">
                  <a16:creationId xmlns:a16="http://schemas.microsoft.com/office/drawing/2014/main" id="{CF3CEB32-60DD-AE61-7E57-DC9621E77CBC}"/>
                </a:ext>
              </a:extLst>
            </p:cNvPr>
            <p:cNvSpPr/>
            <p:nvPr/>
          </p:nvSpPr>
          <p:spPr>
            <a:xfrm>
              <a:off x="5290185" y="3417570"/>
              <a:ext cx="1600" cy="2286"/>
            </a:xfrm>
            <a:custGeom>
              <a:avLst/>
              <a:gdLst>
                <a:gd name="connsiteX0" fmla="*/ 1600 w 1600"/>
                <a:gd name="connsiteY0" fmla="*/ 0 h 2286"/>
                <a:gd name="connsiteX1" fmla="*/ 0 w 1600"/>
                <a:gd name="connsiteY1" fmla="*/ 2286 h 2286"/>
                <a:gd name="connsiteX2" fmla="*/ 1600 w 1600"/>
                <a:gd name="connsiteY2" fmla="*/ 0 h 2286"/>
              </a:gdLst>
              <a:ahLst/>
              <a:cxnLst>
                <a:cxn ang="0">
                  <a:pos x="connsiteX0" y="connsiteY0"/>
                </a:cxn>
                <a:cxn ang="0">
                  <a:pos x="connsiteX1" y="connsiteY1"/>
                </a:cxn>
                <a:cxn ang="0">
                  <a:pos x="connsiteX2" y="connsiteY2"/>
                </a:cxn>
              </a:cxnLst>
              <a:rect l="l" t="t" r="r" b="b"/>
              <a:pathLst>
                <a:path w="1600" h="2286">
                  <a:moveTo>
                    <a:pt x="1600" y="0"/>
                  </a:moveTo>
                  <a:cubicBezTo>
                    <a:pt x="1143" y="686"/>
                    <a:pt x="457" y="1372"/>
                    <a:pt x="0" y="2286"/>
                  </a:cubicBezTo>
                  <a:cubicBezTo>
                    <a:pt x="686" y="1372"/>
                    <a:pt x="1143" y="686"/>
                    <a:pt x="1600" y="0"/>
                  </a:cubicBezTo>
                  <a:close/>
                </a:path>
              </a:pathLst>
            </a:custGeom>
            <a:solidFill>
              <a:srgbClr val="FFFFFF"/>
            </a:solidFill>
            <a:ln w="2286" cap="flat">
              <a:noFill/>
              <a:prstDash val="solid"/>
              <a:miter/>
            </a:ln>
          </p:spPr>
          <p:txBody>
            <a:bodyPr rtlCol="0" anchor="ctr"/>
            <a:lstStyle/>
            <a:p>
              <a:endParaRPr lang="en-US"/>
            </a:p>
          </p:txBody>
        </p:sp>
        <p:sp>
          <p:nvSpPr>
            <p:cNvPr id="51" name="Freeform 355">
              <a:extLst>
                <a:ext uri="{FF2B5EF4-FFF2-40B4-BE49-F238E27FC236}">
                  <a16:creationId xmlns:a16="http://schemas.microsoft.com/office/drawing/2014/main" id="{2E2E0DF5-C86A-60FB-C448-0520472355B0}"/>
                </a:ext>
              </a:extLst>
            </p:cNvPr>
            <p:cNvSpPr/>
            <p:nvPr/>
          </p:nvSpPr>
          <p:spPr>
            <a:xfrm>
              <a:off x="5287441" y="3421913"/>
              <a:ext cx="1371" cy="2286"/>
            </a:xfrm>
            <a:custGeom>
              <a:avLst/>
              <a:gdLst>
                <a:gd name="connsiteX0" fmla="*/ 1372 w 1371"/>
                <a:gd name="connsiteY0" fmla="*/ 0 h 2286"/>
                <a:gd name="connsiteX1" fmla="*/ 0 w 1371"/>
                <a:gd name="connsiteY1" fmla="*/ 2286 h 2286"/>
                <a:gd name="connsiteX2" fmla="*/ 1372 w 1371"/>
                <a:gd name="connsiteY2" fmla="*/ 0 h 2286"/>
              </a:gdLst>
              <a:ahLst/>
              <a:cxnLst>
                <a:cxn ang="0">
                  <a:pos x="connsiteX0" y="connsiteY0"/>
                </a:cxn>
                <a:cxn ang="0">
                  <a:pos x="connsiteX1" y="connsiteY1"/>
                </a:cxn>
                <a:cxn ang="0">
                  <a:pos x="connsiteX2" y="connsiteY2"/>
                </a:cxn>
              </a:cxnLst>
              <a:rect l="l" t="t" r="r" b="b"/>
              <a:pathLst>
                <a:path w="1371" h="2286">
                  <a:moveTo>
                    <a:pt x="1372" y="0"/>
                  </a:moveTo>
                  <a:cubicBezTo>
                    <a:pt x="914" y="686"/>
                    <a:pt x="457" y="1600"/>
                    <a:pt x="0" y="2286"/>
                  </a:cubicBezTo>
                  <a:cubicBezTo>
                    <a:pt x="457" y="1600"/>
                    <a:pt x="914" y="686"/>
                    <a:pt x="1372" y="0"/>
                  </a:cubicBezTo>
                  <a:close/>
                </a:path>
              </a:pathLst>
            </a:custGeom>
            <a:solidFill>
              <a:srgbClr val="FFFFFF"/>
            </a:solidFill>
            <a:ln w="2286" cap="flat">
              <a:noFill/>
              <a:prstDash val="solid"/>
              <a:miter/>
            </a:ln>
          </p:spPr>
          <p:txBody>
            <a:bodyPr rtlCol="0" anchor="ctr"/>
            <a:lstStyle/>
            <a:p>
              <a:endParaRPr lang="en-US"/>
            </a:p>
          </p:txBody>
        </p:sp>
        <p:sp>
          <p:nvSpPr>
            <p:cNvPr id="52" name="Freeform 356">
              <a:extLst>
                <a:ext uri="{FF2B5EF4-FFF2-40B4-BE49-F238E27FC236}">
                  <a16:creationId xmlns:a16="http://schemas.microsoft.com/office/drawing/2014/main" id="{2370F38D-95EF-716E-D8FF-81C80ED4441F}"/>
                </a:ext>
              </a:extLst>
            </p:cNvPr>
            <p:cNvSpPr/>
            <p:nvPr/>
          </p:nvSpPr>
          <p:spPr>
            <a:xfrm>
              <a:off x="5338419" y="3381679"/>
              <a:ext cx="4343" cy="1600"/>
            </a:xfrm>
            <a:custGeom>
              <a:avLst/>
              <a:gdLst>
                <a:gd name="connsiteX0" fmla="*/ 4343 w 4343"/>
                <a:gd name="connsiteY0" fmla="*/ 0 h 1600"/>
                <a:gd name="connsiteX1" fmla="*/ 0 w 4343"/>
                <a:gd name="connsiteY1" fmla="*/ 1600 h 1600"/>
                <a:gd name="connsiteX2" fmla="*/ 4343 w 4343"/>
                <a:gd name="connsiteY2" fmla="*/ 0 h 1600"/>
              </a:gdLst>
              <a:ahLst/>
              <a:cxnLst>
                <a:cxn ang="0">
                  <a:pos x="connsiteX0" y="connsiteY0"/>
                </a:cxn>
                <a:cxn ang="0">
                  <a:pos x="connsiteX1" y="connsiteY1"/>
                </a:cxn>
                <a:cxn ang="0">
                  <a:pos x="connsiteX2" y="connsiteY2"/>
                </a:cxn>
              </a:cxnLst>
              <a:rect l="l" t="t" r="r" b="b"/>
              <a:pathLst>
                <a:path w="4343" h="1600">
                  <a:moveTo>
                    <a:pt x="4343" y="0"/>
                  </a:moveTo>
                  <a:cubicBezTo>
                    <a:pt x="2972" y="457"/>
                    <a:pt x="1372" y="1143"/>
                    <a:pt x="0" y="1600"/>
                  </a:cubicBezTo>
                  <a:cubicBezTo>
                    <a:pt x="1372" y="1143"/>
                    <a:pt x="2972" y="686"/>
                    <a:pt x="4343" y="0"/>
                  </a:cubicBezTo>
                  <a:close/>
                </a:path>
              </a:pathLst>
            </a:custGeom>
            <a:solidFill>
              <a:srgbClr val="FFFFFF"/>
            </a:solidFill>
            <a:ln w="2286" cap="flat">
              <a:noFill/>
              <a:prstDash val="solid"/>
              <a:miter/>
            </a:ln>
          </p:spPr>
          <p:txBody>
            <a:bodyPr rtlCol="0" anchor="ctr"/>
            <a:lstStyle/>
            <a:p>
              <a:endParaRPr lang="en-US"/>
            </a:p>
          </p:txBody>
        </p:sp>
        <p:sp>
          <p:nvSpPr>
            <p:cNvPr id="53" name="Freeform 357">
              <a:extLst>
                <a:ext uri="{FF2B5EF4-FFF2-40B4-BE49-F238E27FC236}">
                  <a16:creationId xmlns:a16="http://schemas.microsoft.com/office/drawing/2014/main" id="{03F7E08E-8299-C445-CCD8-CF2DB54681F9}"/>
                </a:ext>
              </a:extLst>
            </p:cNvPr>
            <p:cNvSpPr/>
            <p:nvPr/>
          </p:nvSpPr>
          <p:spPr>
            <a:xfrm>
              <a:off x="5293385" y="3413455"/>
              <a:ext cx="1828" cy="2057"/>
            </a:xfrm>
            <a:custGeom>
              <a:avLst/>
              <a:gdLst>
                <a:gd name="connsiteX0" fmla="*/ 1829 w 1828"/>
                <a:gd name="connsiteY0" fmla="*/ 0 h 2057"/>
                <a:gd name="connsiteX1" fmla="*/ 0 w 1828"/>
                <a:gd name="connsiteY1" fmla="*/ 2057 h 2057"/>
                <a:gd name="connsiteX2" fmla="*/ 1829 w 1828"/>
                <a:gd name="connsiteY2" fmla="*/ 0 h 2057"/>
              </a:gdLst>
              <a:ahLst/>
              <a:cxnLst>
                <a:cxn ang="0">
                  <a:pos x="connsiteX0" y="connsiteY0"/>
                </a:cxn>
                <a:cxn ang="0">
                  <a:pos x="connsiteX1" y="connsiteY1"/>
                </a:cxn>
                <a:cxn ang="0">
                  <a:pos x="connsiteX2" y="connsiteY2"/>
                </a:cxn>
              </a:cxnLst>
              <a:rect l="l" t="t" r="r" b="b"/>
              <a:pathLst>
                <a:path w="1828" h="2057">
                  <a:moveTo>
                    <a:pt x="1829" y="0"/>
                  </a:moveTo>
                  <a:cubicBezTo>
                    <a:pt x="1143" y="686"/>
                    <a:pt x="686" y="1372"/>
                    <a:pt x="0" y="2057"/>
                  </a:cubicBezTo>
                  <a:cubicBezTo>
                    <a:pt x="686" y="1372"/>
                    <a:pt x="1143" y="686"/>
                    <a:pt x="1829" y="0"/>
                  </a:cubicBezTo>
                  <a:close/>
                </a:path>
              </a:pathLst>
            </a:custGeom>
            <a:solidFill>
              <a:srgbClr val="FFFFFF"/>
            </a:solidFill>
            <a:ln w="2286" cap="flat">
              <a:noFill/>
              <a:prstDash val="solid"/>
              <a:miter/>
            </a:ln>
          </p:spPr>
          <p:txBody>
            <a:bodyPr rtlCol="0" anchor="ctr"/>
            <a:lstStyle/>
            <a:p>
              <a:endParaRPr lang="en-US"/>
            </a:p>
          </p:txBody>
        </p:sp>
        <p:sp>
          <p:nvSpPr>
            <p:cNvPr id="54" name="Freeform 358">
              <a:extLst>
                <a:ext uri="{FF2B5EF4-FFF2-40B4-BE49-F238E27FC236}">
                  <a16:creationId xmlns:a16="http://schemas.microsoft.com/office/drawing/2014/main" id="{8DFE1EDF-6BE5-A399-37F9-71CDFAE99833}"/>
                </a:ext>
              </a:extLst>
            </p:cNvPr>
            <p:cNvSpPr/>
            <p:nvPr/>
          </p:nvSpPr>
          <p:spPr>
            <a:xfrm>
              <a:off x="5284698" y="3426256"/>
              <a:ext cx="1371" cy="2286"/>
            </a:xfrm>
            <a:custGeom>
              <a:avLst/>
              <a:gdLst>
                <a:gd name="connsiteX0" fmla="*/ 1372 w 1371"/>
                <a:gd name="connsiteY0" fmla="*/ 0 h 2286"/>
                <a:gd name="connsiteX1" fmla="*/ 0 w 1371"/>
                <a:gd name="connsiteY1" fmla="*/ 2286 h 2286"/>
                <a:gd name="connsiteX2" fmla="*/ 1372 w 1371"/>
                <a:gd name="connsiteY2" fmla="*/ 0 h 2286"/>
              </a:gdLst>
              <a:ahLst/>
              <a:cxnLst>
                <a:cxn ang="0">
                  <a:pos x="connsiteX0" y="connsiteY0"/>
                </a:cxn>
                <a:cxn ang="0">
                  <a:pos x="connsiteX1" y="connsiteY1"/>
                </a:cxn>
                <a:cxn ang="0">
                  <a:pos x="connsiteX2" y="connsiteY2"/>
                </a:cxn>
              </a:cxnLst>
              <a:rect l="l" t="t" r="r" b="b"/>
              <a:pathLst>
                <a:path w="1371" h="2286">
                  <a:moveTo>
                    <a:pt x="1372" y="0"/>
                  </a:moveTo>
                  <a:cubicBezTo>
                    <a:pt x="914" y="686"/>
                    <a:pt x="457" y="1600"/>
                    <a:pt x="0" y="2286"/>
                  </a:cubicBezTo>
                  <a:cubicBezTo>
                    <a:pt x="457" y="1600"/>
                    <a:pt x="914" y="914"/>
                    <a:pt x="1372" y="0"/>
                  </a:cubicBezTo>
                  <a:close/>
                </a:path>
              </a:pathLst>
            </a:custGeom>
            <a:solidFill>
              <a:srgbClr val="FFFFFF"/>
            </a:solidFill>
            <a:ln w="2286" cap="flat">
              <a:noFill/>
              <a:prstDash val="solid"/>
              <a:miter/>
            </a:ln>
          </p:spPr>
          <p:txBody>
            <a:bodyPr rtlCol="0" anchor="ctr"/>
            <a:lstStyle/>
            <a:p>
              <a:endParaRPr lang="en-US"/>
            </a:p>
          </p:txBody>
        </p:sp>
        <p:sp>
          <p:nvSpPr>
            <p:cNvPr id="55" name="Freeform 359">
              <a:extLst>
                <a:ext uri="{FF2B5EF4-FFF2-40B4-BE49-F238E27FC236}">
                  <a16:creationId xmlns:a16="http://schemas.microsoft.com/office/drawing/2014/main" id="{DB3347D6-9BA8-9269-844F-00C6752FDCD7}"/>
                </a:ext>
              </a:extLst>
            </p:cNvPr>
            <p:cNvSpPr/>
            <p:nvPr/>
          </p:nvSpPr>
          <p:spPr>
            <a:xfrm>
              <a:off x="5509641" y="3864711"/>
              <a:ext cx="2743" cy="6172"/>
            </a:xfrm>
            <a:custGeom>
              <a:avLst/>
              <a:gdLst>
                <a:gd name="connsiteX0" fmla="*/ 2743 w 2743"/>
                <a:gd name="connsiteY0" fmla="*/ 0 h 6172"/>
                <a:gd name="connsiteX1" fmla="*/ 0 w 2743"/>
                <a:gd name="connsiteY1" fmla="*/ 6172 h 6172"/>
                <a:gd name="connsiteX2" fmla="*/ 2743 w 2743"/>
                <a:gd name="connsiteY2" fmla="*/ 0 h 6172"/>
              </a:gdLst>
              <a:ahLst/>
              <a:cxnLst>
                <a:cxn ang="0">
                  <a:pos x="connsiteX0" y="connsiteY0"/>
                </a:cxn>
                <a:cxn ang="0">
                  <a:pos x="connsiteX1" y="connsiteY1"/>
                </a:cxn>
                <a:cxn ang="0">
                  <a:pos x="connsiteX2" y="connsiteY2"/>
                </a:cxn>
              </a:cxnLst>
              <a:rect l="l" t="t" r="r" b="b"/>
              <a:pathLst>
                <a:path w="2743" h="6172">
                  <a:moveTo>
                    <a:pt x="2743" y="0"/>
                  </a:moveTo>
                  <a:cubicBezTo>
                    <a:pt x="1829" y="2057"/>
                    <a:pt x="686" y="4115"/>
                    <a:pt x="0" y="6172"/>
                  </a:cubicBezTo>
                  <a:cubicBezTo>
                    <a:pt x="914" y="4115"/>
                    <a:pt x="1829" y="2057"/>
                    <a:pt x="2743" y="0"/>
                  </a:cubicBezTo>
                  <a:close/>
                </a:path>
              </a:pathLst>
            </a:custGeom>
            <a:solidFill>
              <a:srgbClr val="FFFFFF"/>
            </a:solidFill>
            <a:ln w="2286" cap="flat">
              <a:noFill/>
              <a:prstDash val="solid"/>
              <a:miter/>
            </a:ln>
          </p:spPr>
          <p:txBody>
            <a:bodyPr rtlCol="0" anchor="ctr"/>
            <a:lstStyle/>
            <a:p>
              <a:endParaRPr lang="en-US"/>
            </a:p>
          </p:txBody>
        </p:sp>
        <p:sp>
          <p:nvSpPr>
            <p:cNvPr id="56" name="Freeform 360">
              <a:extLst>
                <a:ext uri="{FF2B5EF4-FFF2-40B4-BE49-F238E27FC236}">
                  <a16:creationId xmlns:a16="http://schemas.microsoft.com/office/drawing/2014/main" id="{F4597AE3-BA8D-E88F-6F25-4076B6F93E94}"/>
                </a:ext>
              </a:extLst>
            </p:cNvPr>
            <p:cNvSpPr/>
            <p:nvPr/>
          </p:nvSpPr>
          <p:spPr>
            <a:xfrm>
              <a:off x="5526557" y="3842080"/>
              <a:ext cx="914" cy="914"/>
            </a:xfrm>
            <a:custGeom>
              <a:avLst/>
              <a:gdLst>
                <a:gd name="connsiteX0" fmla="*/ 914 w 914"/>
                <a:gd name="connsiteY0" fmla="*/ 0 h 914"/>
                <a:gd name="connsiteX1" fmla="*/ 0 w 914"/>
                <a:gd name="connsiteY1" fmla="*/ 914 h 914"/>
                <a:gd name="connsiteX2" fmla="*/ 914 w 914"/>
                <a:gd name="connsiteY2" fmla="*/ 0 h 914"/>
              </a:gdLst>
              <a:ahLst/>
              <a:cxnLst>
                <a:cxn ang="0">
                  <a:pos x="connsiteX0" y="connsiteY0"/>
                </a:cxn>
                <a:cxn ang="0">
                  <a:pos x="connsiteX1" y="connsiteY1"/>
                </a:cxn>
                <a:cxn ang="0">
                  <a:pos x="connsiteX2" y="connsiteY2"/>
                </a:cxn>
              </a:cxnLst>
              <a:rect l="l" t="t" r="r" b="b"/>
              <a:pathLst>
                <a:path w="914" h="914">
                  <a:moveTo>
                    <a:pt x="914" y="0"/>
                  </a:moveTo>
                  <a:cubicBezTo>
                    <a:pt x="686" y="229"/>
                    <a:pt x="457" y="686"/>
                    <a:pt x="0" y="914"/>
                  </a:cubicBezTo>
                  <a:cubicBezTo>
                    <a:pt x="457" y="686"/>
                    <a:pt x="686" y="229"/>
                    <a:pt x="914" y="0"/>
                  </a:cubicBezTo>
                  <a:close/>
                </a:path>
              </a:pathLst>
            </a:custGeom>
            <a:solidFill>
              <a:srgbClr val="FFFFFF"/>
            </a:solidFill>
            <a:ln w="2286" cap="flat">
              <a:noFill/>
              <a:prstDash val="solid"/>
              <a:miter/>
            </a:ln>
          </p:spPr>
          <p:txBody>
            <a:bodyPr rtlCol="0" anchor="ctr"/>
            <a:lstStyle/>
            <a:p>
              <a:endParaRPr lang="en-US"/>
            </a:p>
          </p:txBody>
        </p:sp>
        <p:sp>
          <p:nvSpPr>
            <p:cNvPr id="57" name="Freeform 361">
              <a:extLst>
                <a:ext uri="{FF2B5EF4-FFF2-40B4-BE49-F238E27FC236}">
                  <a16:creationId xmlns:a16="http://schemas.microsoft.com/office/drawing/2014/main" id="{6F99C4B3-0877-676F-536F-3E3E5F3C5EB9}"/>
                </a:ext>
              </a:extLst>
            </p:cNvPr>
            <p:cNvSpPr/>
            <p:nvPr/>
          </p:nvSpPr>
          <p:spPr>
            <a:xfrm>
              <a:off x="5507355" y="3870883"/>
              <a:ext cx="2286" cy="6172"/>
            </a:xfrm>
            <a:custGeom>
              <a:avLst/>
              <a:gdLst>
                <a:gd name="connsiteX0" fmla="*/ 2286 w 2286"/>
                <a:gd name="connsiteY0" fmla="*/ 0 h 6172"/>
                <a:gd name="connsiteX1" fmla="*/ 0 w 2286"/>
                <a:gd name="connsiteY1" fmla="*/ 6172 h 6172"/>
                <a:gd name="connsiteX2" fmla="*/ 2286 w 2286"/>
                <a:gd name="connsiteY2" fmla="*/ 0 h 6172"/>
              </a:gdLst>
              <a:ahLst/>
              <a:cxnLst>
                <a:cxn ang="0">
                  <a:pos x="connsiteX0" y="connsiteY0"/>
                </a:cxn>
                <a:cxn ang="0">
                  <a:pos x="connsiteX1" y="connsiteY1"/>
                </a:cxn>
                <a:cxn ang="0">
                  <a:pos x="connsiteX2" y="connsiteY2"/>
                </a:cxn>
              </a:cxnLst>
              <a:rect l="l" t="t" r="r" b="b"/>
              <a:pathLst>
                <a:path w="2286" h="6172">
                  <a:moveTo>
                    <a:pt x="2286" y="0"/>
                  </a:moveTo>
                  <a:cubicBezTo>
                    <a:pt x="1372" y="2057"/>
                    <a:pt x="686" y="4115"/>
                    <a:pt x="0" y="6172"/>
                  </a:cubicBezTo>
                  <a:cubicBezTo>
                    <a:pt x="686" y="4343"/>
                    <a:pt x="1372" y="2057"/>
                    <a:pt x="2286" y="0"/>
                  </a:cubicBezTo>
                  <a:close/>
                </a:path>
              </a:pathLst>
            </a:custGeom>
            <a:solidFill>
              <a:srgbClr val="FFFFFF"/>
            </a:solidFill>
            <a:ln w="2286" cap="flat">
              <a:noFill/>
              <a:prstDash val="solid"/>
              <a:miter/>
            </a:ln>
          </p:spPr>
          <p:txBody>
            <a:bodyPr rtlCol="0" anchor="ctr"/>
            <a:lstStyle/>
            <a:p>
              <a:endParaRPr lang="en-US"/>
            </a:p>
          </p:txBody>
        </p:sp>
        <p:sp>
          <p:nvSpPr>
            <p:cNvPr id="58" name="Freeform 362">
              <a:extLst>
                <a:ext uri="{FF2B5EF4-FFF2-40B4-BE49-F238E27FC236}">
                  <a16:creationId xmlns:a16="http://schemas.microsoft.com/office/drawing/2014/main" id="{88958590-95C4-D3F0-DB93-219FD0CFD05D}"/>
                </a:ext>
              </a:extLst>
            </p:cNvPr>
            <p:cNvSpPr/>
            <p:nvPr/>
          </p:nvSpPr>
          <p:spPr>
            <a:xfrm>
              <a:off x="5617311" y="3704691"/>
              <a:ext cx="29489" cy="41376"/>
            </a:xfrm>
            <a:custGeom>
              <a:avLst/>
              <a:gdLst>
                <a:gd name="connsiteX0" fmla="*/ 29489 w 29489"/>
                <a:gd name="connsiteY0" fmla="*/ 0 h 41376"/>
                <a:gd name="connsiteX1" fmla="*/ 0 w 29489"/>
                <a:gd name="connsiteY1" fmla="*/ 41377 h 41376"/>
                <a:gd name="connsiteX2" fmla="*/ 29489 w 29489"/>
                <a:gd name="connsiteY2" fmla="*/ 0 h 41376"/>
              </a:gdLst>
              <a:ahLst/>
              <a:cxnLst>
                <a:cxn ang="0">
                  <a:pos x="connsiteX0" y="connsiteY0"/>
                </a:cxn>
                <a:cxn ang="0">
                  <a:pos x="connsiteX1" y="connsiteY1"/>
                </a:cxn>
                <a:cxn ang="0">
                  <a:pos x="connsiteX2" y="connsiteY2"/>
                </a:cxn>
              </a:cxnLst>
              <a:rect l="l" t="t" r="r" b="b"/>
              <a:pathLst>
                <a:path w="29489" h="41376">
                  <a:moveTo>
                    <a:pt x="29489" y="0"/>
                  </a:moveTo>
                  <a:cubicBezTo>
                    <a:pt x="20345" y="14173"/>
                    <a:pt x="10516" y="27889"/>
                    <a:pt x="0" y="41377"/>
                  </a:cubicBezTo>
                  <a:cubicBezTo>
                    <a:pt x="10516" y="28118"/>
                    <a:pt x="20574" y="14173"/>
                    <a:pt x="29489" y="0"/>
                  </a:cubicBezTo>
                  <a:close/>
                </a:path>
              </a:pathLst>
            </a:custGeom>
            <a:solidFill>
              <a:srgbClr val="FFFFFF"/>
            </a:solidFill>
            <a:ln w="2286" cap="flat">
              <a:noFill/>
              <a:prstDash val="solid"/>
              <a:miter/>
            </a:ln>
          </p:spPr>
          <p:txBody>
            <a:bodyPr rtlCol="0" anchor="ctr"/>
            <a:lstStyle/>
            <a:p>
              <a:endParaRPr lang="en-US"/>
            </a:p>
          </p:txBody>
        </p:sp>
        <p:sp>
          <p:nvSpPr>
            <p:cNvPr id="59" name="Freeform 363">
              <a:extLst>
                <a:ext uri="{FF2B5EF4-FFF2-40B4-BE49-F238E27FC236}">
                  <a16:creationId xmlns:a16="http://schemas.microsoft.com/office/drawing/2014/main" id="{D8AE6DB4-E21F-19DC-FBF7-303F58C9C276}"/>
                </a:ext>
              </a:extLst>
            </p:cNvPr>
            <p:cNvSpPr/>
            <p:nvPr/>
          </p:nvSpPr>
          <p:spPr>
            <a:xfrm>
              <a:off x="5230063" y="4027017"/>
              <a:ext cx="1828" cy="685"/>
            </a:xfrm>
            <a:custGeom>
              <a:avLst/>
              <a:gdLst>
                <a:gd name="connsiteX0" fmla="*/ 1829 w 1828"/>
                <a:gd name="connsiteY0" fmla="*/ 686 h 685"/>
                <a:gd name="connsiteX1" fmla="*/ 0 w 1828"/>
                <a:gd name="connsiteY1" fmla="*/ 0 h 685"/>
                <a:gd name="connsiteX2" fmla="*/ 1829 w 1828"/>
                <a:gd name="connsiteY2" fmla="*/ 686 h 685"/>
              </a:gdLst>
              <a:ahLst/>
              <a:cxnLst>
                <a:cxn ang="0">
                  <a:pos x="connsiteX0" y="connsiteY0"/>
                </a:cxn>
                <a:cxn ang="0">
                  <a:pos x="connsiteX1" y="connsiteY1"/>
                </a:cxn>
                <a:cxn ang="0">
                  <a:pos x="connsiteX2" y="connsiteY2"/>
                </a:cxn>
              </a:cxnLst>
              <a:rect l="l" t="t" r="r" b="b"/>
              <a:pathLst>
                <a:path w="1828" h="685">
                  <a:moveTo>
                    <a:pt x="1829" y="686"/>
                  </a:moveTo>
                  <a:cubicBezTo>
                    <a:pt x="1143" y="457"/>
                    <a:pt x="686" y="229"/>
                    <a:pt x="0" y="0"/>
                  </a:cubicBezTo>
                  <a:cubicBezTo>
                    <a:pt x="457" y="229"/>
                    <a:pt x="1143" y="457"/>
                    <a:pt x="1829" y="686"/>
                  </a:cubicBezTo>
                  <a:close/>
                </a:path>
              </a:pathLst>
            </a:custGeom>
            <a:solidFill>
              <a:srgbClr val="FFFFFF"/>
            </a:solidFill>
            <a:ln w="2286" cap="flat">
              <a:noFill/>
              <a:prstDash val="solid"/>
              <a:miter/>
            </a:ln>
          </p:spPr>
          <p:txBody>
            <a:bodyPr rtlCol="0" anchor="ctr"/>
            <a:lstStyle/>
            <a:p>
              <a:endParaRPr lang="en-US"/>
            </a:p>
          </p:txBody>
        </p:sp>
        <p:sp>
          <p:nvSpPr>
            <p:cNvPr id="60" name="Freeform 364">
              <a:extLst>
                <a:ext uri="{FF2B5EF4-FFF2-40B4-BE49-F238E27FC236}">
                  <a16:creationId xmlns:a16="http://schemas.microsoft.com/office/drawing/2014/main" id="{2ADFF353-E493-0BAC-8303-C3C56E63BFFC}"/>
                </a:ext>
              </a:extLst>
            </p:cNvPr>
            <p:cNvSpPr/>
            <p:nvPr/>
          </p:nvSpPr>
          <p:spPr>
            <a:xfrm>
              <a:off x="5703036" y="3524326"/>
              <a:ext cx="2743" cy="22402"/>
            </a:xfrm>
            <a:custGeom>
              <a:avLst/>
              <a:gdLst>
                <a:gd name="connsiteX0" fmla="*/ 2743 w 2743"/>
                <a:gd name="connsiteY0" fmla="*/ 0 h 22402"/>
                <a:gd name="connsiteX1" fmla="*/ 0 w 2743"/>
                <a:gd name="connsiteY1" fmla="*/ 22403 h 22402"/>
                <a:gd name="connsiteX2" fmla="*/ 2743 w 2743"/>
                <a:gd name="connsiteY2" fmla="*/ 0 h 22402"/>
              </a:gdLst>
              <a:ahLst/>
              <a:cxnLst>
                <a:cxn ang="0">
                  <a:pos x="connsiteX0" y="connsiteY0"/>
                </a:cxn>
                <a:cxn ang="0">
                  <a:pos x="connsiteX1" y="connsiteY1"/>
                </a:cxn>
                <a:cxn ang="0">
                  <a:pos x="connsiteX2" y="connsiteY2"/>
                </a:cxn>
              </a:cxnLst>
              <a:rect l="l" t="t" r="r" b="b"/>
              <a:pathLst>
                <a:path w="2743" h="22402">
                  <a:moveTo>
                    <a:pt x="2743" y="0"/>
                  </a:moveTo>
                  <a:cubicBezTo>
                    <a:pt x="2057" y="7544"/>
                    <a:pt x="1143" y="15088"/>
                    <a:pt x="0" y="22403"/>
                  </a:cubicBezTo>
                  <a:cubicBezTo>
                    <a:pt x="1143" y="14859"/>
                    <a:pt x="2057" y="7315"/>
                    <a:pt x="2743" y="0"/>
                  </a:cubicBezTo>
                  <a:close/>
                </a:path>
              </a:pathLst>
            </a:custGeom>
            <a:solidFill>
              <a:srgbClr val="FFFFFF"/>
            </a:solidFill>
            <a:ln w="2286" cap="flat">
              <a:noFill/>
              <a:prstDash val="solid"/>
              <a:miter/>
            </a:ln>
          </p:spPr>
          <p:txBody>
            <a:bodyPr rtlCol="0" anchor="ctr"/>
            <a:lstStyle/>
            <a:p>
              <a:endParaRPr lang="en-US"/>
            </a:p>
          </p:txBody>
        </p:sp>
        <p:sp>
          <p:nvSpPr>
            <p:cNvPr id="61" name="Freeform 365">
              <a:extLst>
                <a:ext uri="{FF2B5EF4-FFF2-40B4-BE49-F238E27FC236}">
                  <a16:creationId xmlns:a16="http://schemas.microsoft.com/office/drawing/2014/main" id="{C551C0D0-E700-97E6-2BC2-E7F5EF44ED14}"/>
                </a:ext>
              </a:extLst>
            </p:cNvPr>
            <p:cNvSpPr/>
            <p:nvPr/>
          </p:nvSpPr>
          <p:spPr>
            <a:xfrm>
              <a:off x="5237149" y="4029532"/>
              <a:ext cx="1143" cy="457"/>
            </a:xfrm>
            <a:custGeom>
              <a:avLst/>
              <a:gdLst>
                <a:gd name="connsiteX0" fmla="*/ 1143 w 1143"/>
                <a:gd name="connsiteY0" fmla="*/ 457 h 457"/>
                <a:gd name="connsiteX1" fmla="*/ 0 w 1143"/>
                <a:gd name="connsiteY1" fmla="*/ 0 h 457"/>
                <a:gd name="connsiteX2" fmla="*/ 1143 w 1143"/>
                <a:gd name="connsiteY2" fmla="*/ 457 h 457"/>
              </a:gdLst>
              <a:ahLst/>
              <a:cxnLst>
                <a:cxn ang="0">
                  <a:pos x="connsiteX0" y="connsiteY0"/>
                </a:cxn>
                <a:cxn ang="0">
                  <a:pos x="connsiteX1" y="connsiteY1"/>
                </a:cxn>
                <a:cxn ang="0">
                  <a:pos x="connsiteX2" y="connsiteY2"/>
                </a:cxn>
              </a:cxnLst>
              <a:rect l="l" t="t" r="r" b="b"/>
              <a:pathLst>
                <a:path w="1143" h="457">
                  <a:moveTo>
                    <a:pt x="1143" y="457"/>
                  </a:moveTo>
                  <a:cubicBezTo>
                    <a:pt x="686" y="229"/>
                    <a:pt x="229" y="229"/>
                    <a:pt x="0" y="0"/>
                  </a:cubicBezTo>
                  <a:cubicBezTo>
                    <a:pt x="457" y="0"/>
                    <a:pt x="914" y="229"/>
                    <a:pt x="1143" y="457"/>
                  </a:cubicBezTo>
                  <a:close/>
                </a:path>
              </a:pathLst>
            </a:custGeom>
            <a:solidFill>
              <a:srgbClr val="FFFFFF"/>
            </a:solidFill>
            <a:ln w="2286" cap="flat">
              <a:noFill/>
              <a:prstDash val="solid"/>
              <a:miter/>
            </a:ln>
          </p:spPr>
          <p:txBody>
            <a:bodyPr rtlCol="0" anchor="ctr"/>
            <a:lstStyle/>
            <a:p>
              <a:endParaRPr lang="en-US"/>
            </a:p>
          </p:txBody>
        </p:sp>
        <p:sp>
          <p:nvSpPr>
            <p:cNvPr id="62" name="Freeform 366">
              <a:extLst>
                <a:ext uri="{FF2B5EF4-FFF2-40B4-BE49-F238E27FC236}">
                  <a16:creationId xmlns:a16="http://schemas.microsoft.com/office/drawing/2014/main" id="{DA542BEA-1D55-7D10-594E-DB1E56FAE631}"/>
                </a:ext>
              </a:extLst>
            </p:cNvPr>
            <p:cNvSpPr/>
            <p:nvPr/>
          </p:nvSpPr>
          <p:spPr>
            <a:xfrm>
              <a:off x="5232349" y="4027932"/>
              <a:ext cx="2971" cy="914"/>
            </a:xfrm>
            <a:custGeom>
              <a:avLst/>
              <a:gdLst>
                <a:gd name="connsiteX0" fmla="*/ 2972 w 2971"/>
                <a:gd name="connsiteY0" fmla="*/ 914 h 914"/>
                <a:gd name="connsiteX1" fmla="*/ 0 w 2971"/>
                <a:gd name="connsiteY1" fmla="*/ 0 h 914"/>
                <a:gd name="connsiteX2" fmla="*/ 2972 w 2971"/>
                <a:gd name="connsiteY2" fmla="*/ 914 h 914"/>
              </a:gdLst>
              <a:ahLst/>
              <a:cxnLst>
                <a:cxn ang="0">
                  <a:pos x="connsiteX0" y="connsiteY0"/>
                </a:cxn>
                <a:cxn ang="0">
                  <a:pos x="connsiteX1" y="connsiteY1"/>
                </a:cxn>
                <a:cxn ang="0">
                  <a:pos x="connsiteX2" y="connsiteY2"/>
                </a:cxn>
              </a:cxnLst>
              <a:rect l="l" t="t" r="r" b="b"/>
              <a:pathLst>
                <a:path w="2971" h="914">
                  <a:moveTo>
                    <a:pt x="2972" y="914"/>
                  </a:moveTo>
                  <a:cubicBezTo>
                    <a:pt x="2057" y="686"/>
                    <a:pt x="914" y="229"/>
                    <a:pt x="0" y="0"/>
                  </a:cubicBezTo>
                  <a:cubicBezTo>
                    <a:pt x="914" y="457"/>
                    <a:pt x="2057" y="686"/>
                    <a:pt x="2972" y="914"/>
                  </a:cubicBezTo>
                  <a:close/>
                </a:path>
              </a:pathLst>
            </a:custGeom>
            <a:solidFill>
              <a:srgbClr val="FFFFFF"/>
            </a:solidFill>
            <a:ln w="2286" cap="flat">
              <a:noFill/>
              <a:prstDash val="solid"/>
              <a:miter/>
            </a:ln>
          </p:spPr>
          <p:txBody>
            <a:bodyPr rtlCol="0" anchor="ctr"/>
            <a:lstStyle/>
            <a:p>
              <a:endParaRPr lang="en-US"/>
            </a:p>
          </p:txBody>
        </p:sp>
        <p:sp>
          <p:nvSpPr>
            <p:cNvPr id="63" name="Freeform 367">
              <a:extLst>
                <a:ext uri="{FF2B5EF4-FFF2-40B4-BE49-F238E27FC236}">
                  <a16:creationId xmlns:a16="http://schemas.microsoft.com/office/drawing/2014/main" id="{96679E45-AEE3-5BC9-3EFA-F7F1372C5026}"/>
                </a:ext>
              </a:extLst>
            </p:cNvPr>
            <p:cNvSpPr/>
            <p:nvPr/>
          </p:nvSpPr>
          <p:spPr>
            <a:xfrm>
              <a:off x="5506897" y="3957523"/>
              <a:ext cx="2514" cy="25831"/>
            </a:xfrm>
            <a:custGeom>
              <a:avLst/>
              <a:gdLst>
                <a:gd name="connsiteX0" fmla="*/ 0 w 2514"/>
                <a:gd name="connsiteY0" fmla="*/ 0 h 25831"/>
                <a:gd name="connsiteX1" fmla="*/ 2515 w 2514"/>
                <a:gd name="connsiteY1" fmla="*/ 25832 h 25831"/>
                <a:gd name="connsiteX2" fmla="*/ 0 w 2514"/>
                <a:gd name="connsiteY2" fmla="*/ 0 h 25831"/>
              </a:gdLst>
              <a:ahLst/>
              <a:cxnLst>
                <a:cxn ang="0">
                  <a:pos x="connsiteX0" y="connsiteY0"/>
                </a:cxn>
                <a:cxn ang="0">
                  <a:pos x="connsiteX1" y="connsiteY1"/>
                </a:cxn>
                <a:cxn ang="0">
                  <a:pos x="connsiteX2" y="connsiteY2"/>
                </a:cxn>
              </a:cxnLst>
              <a:rect l="l" t="t" r="r" b="b"/>
              <a:pathLst>
                <a:path w="2514" h="25831">
                  <a:moveTo>
                    <a:pt x="0" y="0"/>
                  </a:moveTo>
                  <a:cubicBezTo>
                    <a:pt x="1372" y="8687"/>
                    <a:pt x="2057" y="17145"/>
                    <a:pt x="2515" y="25832"/>
                  </a:cubicBezTo>
                  <a:cubicBezTo>
                    <a:pt x="2057" y="17374"/>
                    <a:pt x="1372" y="8687"/>
                    <a:pt x="0" y="0"/>
                  </a:cubicBezTo>
                  <a:close/>
                </a:path>
              </a:pathLst>
            </a:custGeom>
            <a:solidFill>
              <a:srgbClr val="FFFFFF"/>
            </a:solidFill>
            <a:ln w="2286" cap="flat">
              <a:noFill/>
              <a:prstDash val="solid"/>
              <a:miter/>
            </a:ln>
          </p:spPr>
          <p:txBody>
            <a:bodyPr rtlCol="0" anchor="ctr"/>
            <a:lstStyle/>
            <a:p>
              <a:endParaRPr lang="en-US"/>
            </a:p>
          </p:txBody>
        </p:sp>
        <p:sp>
          <p:nvSpPr>
            <p:cNvPr id="64" name="Freeform 368">
              <a:extLst>
                <a:ext uri="{FF2B5EF4-FFF2-40B4-BE49-F238E27FC236}">
                  <a16:creationId xmlns:a16="http://schemas.microsoft.com/office/drawing/2014/main" id="{D5C618BF-03EA-7FFC-BB1F-92B167F9376E}"/>
                </a:ext>
              </a:extLst>
            </p:cNvPr>
            <p:cNvSpPr/>
            <p:nvPr/>
          </p:nvSpPr>
          <p:spPr>
            <a:xfrm>
              <a:off x="5319217" y="4049420"/>
              <a:ext cx="15316" cy="1828"/>
            </a:xfrm>
            <a:custGeom>
              <a:avLst/>
              <a:gdLst>
                <a:gd name="connsiteX0" fmla="*/ 15316 w 15316"/>
                <a:gd name="connsiteY0" fmla="*/ 1829 h 1828"/>
                <a:gd name="connsiteX1" fmla="*/ 0 w 15316"/>
                <a:gd name="connsiteY1" fmla="*/ 0 h 1828"/>
                <a:gd name="connsiteX2" fmla="*/ 15316 w 15316"/>
                <a:gd name="connsiteY2" fmla="*/ 1829 h 1828"/>
              </a:gdLst>
              <a:ahLst/>
              <a:cxnLst>
                <a:cxn ang="0">
                  <a:pos x="connsiteX0" y="connsiteY0"/>
                </a:cxn>
                <a:cxn ang="0">
                  <a:pos x="connsiteX1" y="connsiteY1"/>
                </a:cxn>
                <a:cxn ang="0">
                  <a:pos x="connsiteX2" y="connsiteY2"/>
                </a:cxn>
              </a:cxnLst>
              <a:rect l="l" t="t" r="r" b="b"/>
              <a:pathLst>
                <a:path w="15316" h="1828">
                  <a:moveTo>
                    <a:pt x="15316" y="1829"/>
                  </a:moveTo>
                  <a:cubicBezTo>
                    <a:pt x="10287" y="1372"/>
                    <a:pt x="5258" y="914"/>
                    <a:pt x="0" y="0"/>
                  </a:cubicBezTo>
                  <a:cubicBezTo>
                    <a:pt x="5029" y="686"/>
                    <a:pt x="10287" y="1372"/>
                    <a:pt x="15316" y="1829"/>
                  </a:cubicBezTo>
                  <a:close/>
                </a:path>
              </a:pathLst>
            </a:custGeom>
            <a:solidFill>
              <a:srgbClr val="FFFFFF"/>
            </a:solidFill>
            <a:ln w="2286" cap="flat">
              <a:noFill/>
              <a:prstDash val="solid"/>
              <a:miter/>
            </a:ln>
          </p:spPr>
          <p:txBody>
            <a:bodyPr rtlCol="0" anchor="ctr"/>
            <a:lstStyle/>
            <a:p>
              <a:endParaRPr lang="en-US"/>
            </a:p>
          </p:txBody>
        </p:sp>
        <p:sp>
          <p:nvSpPr>
            <p:cNvPr id="65" name="Freeform 369">
              <a:extLst>
                <a:ext uri="{FF2B5EF4-FFF2-40B4-BE49-F238E27FC236}">
                  <a16:creationId xmlns:a16="http://schemas.microsoft.com/office/drawing/2014/main" id="{E3F80AE2-3D96-7331-0EF1-D8B139AF4953}"/>
                </a:ext>
              </a:extLst>
            </p:cNvPr>
            <p:cNvSpPr/>
            <p:nvPr/>
          </p:nvSpPr>
          <p:spPr>
            <a:xfrm>
              <a:off x="5303901" y="4046677"/>
              <a:ext cx="15316" cy="2743"/>
            </a:xfrm>
            <a:custGeom>
              <a:avLst/>
              <a:gdLst>
                <a:gd name="connsiteX0" fmla="*/ 15316 w 15316"/>
                <a:gd name="connsiteY0" fmla="*/ 2743 h 2743"/>
                <a:gd name="connsiteX1" fmla="*/ 0 w 15316"/>
                <a:gd name="connsiteY1" fmla="*/ 0 h 2743"/>
                <a:gd name="connsiteX2" fmla="*/ 15316 w 15316"/>
                <a:gd name="connsiteY2" fmla="*/ 2743 h 2743"/>
              </a:gdLst>
              <a:ahLst/>
              <a:cxnLst>
                <a:cxn ang="0">
                  <a:pos x="connsiteX0" y="connsiteY0"/>
                </a:cxn>
                <a:cxn ang="0">
                  <a:pos x="connsiteX1" y="connsiteY1"/>
                </a:cxn>
                <a:cxn ang="0">
                  <a:pos x="connsiteX2" y="connsiteY2"/>
                </a:cxn>
              </a:cxnLst>
              <a:rect l="l" t="t" r="r" b="b"/>
              <a:pathLst>
                <a:path w="15316" h="2743">
                  <a:moveTo>
                    <a:pt x="15316" y="2743"/>
                  </a:moveTo>
                  <a:cubicBezTo>
                    <a:pt x="10287" y="2057"/>
                    <a:pt x="5029" y="1143"/>
                    <a:pt x="0" y="0"/>
                  </a:cubicBezTo>
                  <a:cubicBezTo>
                    <a:pt x="5029" y="1143"/>
                    <a:pt x="10287" y="2057"/>
                    <a:pt x="15316" y="2743"/>
                  </a:cubicBezTo>
                  <a:close/>
                </a:path>
              </a:pathLst>
            </a:custGeom>
            <a:solidFill>
              <a:srgbClr val="FFFFFF"/>
            </a:solidFill>
            <a:ln w="2286" cap="flat">
              <a:noFill/>
              <a:prstDash val="solid"/>
              <a:miter/>
            </a:ln>
          </p:spPr>
          <p:txBody>
            <a:bodyPr rtlCol="0" anchor="ctr"/>
            <a:lstStyle/>
            <a:p>
              <a:endParaRPr lang="en-US"/>
            </a:p>
          </p:txBody>
        </p:sp>
        <p:sp>
          <p:nvSpPr>
            <p:cNvPr id="66" name="Freeform 370">
              <a:extLst>
                <a:ext uri="{FF2B5EF4-FFF2-40B4-BE49-F238E27FC236}">
                  <a16:creationId xmlns:a16="http://schemas.microsoft.com/office/drawing/2014/main" id="{AD579300-3141-1453-2C5E-5DF1C7B84F69}"/>
                </a:ext>
              </a:extLst>
            </p:cNvPr>
            <p:cNvSpPr/>
            <p:nvPr/>
          </p:nvSpPr>
          <p:spPr>
            <a:xfrm>
              <a:off x="5309616" y="3397681"/>
              <a:ext cx="2514" cy="1828"/>
            </a:xfrm>
            <a:custGeom>
              <a:avLst/>
              <a:gdLst>
                <a:gd name="connsiteX0" fmla="*/ 2515 w 2514"/>
                <a:gd name="connsiteY0" fmla="*/ 0 h 1828"/>
                <a:gd name="connsiteX1" fmla="*/ 0 w 2514"/>
                <a:gd name="connsiteY1" fmla="*/ 1829 h 1828"/>
                <a:gd name="connsiteX2" fmla="*/ 2515 w 2514"/>
                <a:gd name="connsiteY2" fmla="*/ 0 h 1828"/>
              </a:gdLst>
              <a:ahLst/>
              <a:cxnLst>
                <a:cxn ang="0">
                  <a:pos x="connsiteX0" y="connsiteY0"/>
                </a:cxn>
                <a:cxn ang="0">
                  <a:pos x="connsiteX1" y="connsiteY1"/>
                </a:cxn>
                <a:cxn ang="0">
                  <a:pos x="connsiteX2" y="connsiteY2"/>
                </a:cxn>
              </a:cxnLst>
              <a:rect l="l" t="t" r="r" b="b"/>
              <a:pathLst>
                <a:path w="2514" h="1828">
                  <a:moveTo>
                    <a:pt x="2515" y="0"/>
                  </a:moveTo>
                  <a:cubicBezTo>
                    <a:pt x="1600" y="686"/>
                    <a:pt x="914" y="1143"/>
                    <a:pt x="0" y="1829"/>
                  </a:cubicBezTo>
                  <a:cubicBezTo>
                    <a:pt x="914" y="1143"/>
                    <a:pt x="1600" y="686"/>
                    <a:pt x="2515" y="0"/>
                  </a:cubicBezTo>
                  <a:close/>
                </a:path>
              </a:pathLst>
            </a:custGeom>
            <a:solidFill>
              <a:srgbClr val="FFFFFF"/>
            </a:solidFill>
            <a:ln w="2286" cap="flat">
              <a:noFill/>
              <a:prstDash val="solid"/>
              <a:miter/>
            </a:ln>
          </p:spPr>
          <p:txBody>
            <a:bodyPr rtlCol="0" anchor="ctr"/>
            <a:lstStyle/>
            <a:p>
              <a:endParaRPr lang="en-US"/>
            </a:p>
          </p:txBody>
        </p:sp>
        <p:sp>
          <p:nvSpPr>
            <p:cNvPr id="67" name="Freeform 371">
              <a:extLst>
                <a:ext uri="{FF2B5EF4-FFF2-40B4-BE49-F238E27FC236}">
                  <a16:creationId xmlns:a16="http://schemas.microsoft.com/office/drawing/2014/main" id="{6A4E13D7-9497-E78C-7224-603B9197617B}"/>
                </a:ext>
              </a:extLst>
            </p:cNvPr>
            <p:cNvSpPr/>
            <p:nvPr/>
          </p:nvSpPr>
          <p:spPr>
            <a:xfrm>
              <a:off x="5272125" y="3532555"/>
              <a:ext cx="3200" cy="10058"/>
            </a:xfrm>
            <a:custGeom>
              <a:avLst/>
              <a:gdLst>
                <a:gd name="connsiteX0" fmla="*/ 3200 w 3200"/>
                <a:gd name="connsiteY0" fmla="*/ 0 h 10058"/>
                <a:gd name="connsiteX1" fmla="*/ 0 w 3200"/>
                <a:gd name="connsiteY1" fmla="*/ 10058 h 10058"/>
                <a:gd name="connsiteX2" fmla="*/ 3200 w 3200"/>
                <a:gd name="connsiteY2" fmla="*/ 0 h 10058"/>
              </a:gdLst>
              <a:ahLst/>
              <a:cxnLst>
                <a:cxn ang="0">
                  <a:pos x="connsiteX0" y="connsiteY0"/>
                </a:cxn>
                <a:cxn ang="0">
                  <a:pos x="connsiteX1" y="connsiteY1"/>
                </a:cxn>
                <a:cxn ang="0">
                  <a:pos x="connsiteX2" y="connsiteY2"/>
                </a:cxn>
              </a:cxnLst>
              <a:rect l="l" t="t" r="r" b="b"/>
              <a:pathLst>
                <a:path w="3200" h="10058">
                  <a:moveTo>
                    <a:pt x="3200" y="0"/>
                  </a:moveTo>
                  <a:cubicBezTo>
                    <a:pt x="2515" y="3658"/>
                    <a:pt x="1372" y="6858"/>
                    <a:pt x="0" y="10058"/>
                  </a:cubicBezTo>
                  <a:cubicBezTo>
                    <a:pt x="1600" y="6858"/>
                    <a:pt x="2515" y="3658"/>
                    <a:pt x="3200" y="0"/>
                  </a:cubicBezTo>
                  <a:close/>
                </a:path>
              </a:pathLst>
            </a:custGeom>
            <a:solidFill>
              <a:srgbClr val="FFFFFF"/>
            </a:solidFill>
            <a:ln w="2286" cap="flat">
              <a:noFill/>
              <a:prstDash val="solid"/>
              <a:miter/>
            </a:ln>
          </p:spPr>
          <p:txBody>
            <a:bodyPr rtlCol="0" anchor="ctr"/>
            <a:lstStyle/>
            <a:p>
              <a:endParaRPr lang="en-US"/>
            </a:p>
          </p:txBody>
        </p:sp>
        <p:sp>
          <p:nvSpPr>
            <p:cNvPr id="68" name="Freeform 372">
              <a:extLst>
                <a:ext uri="{FF2B5EF4-FFF2-40B4-BE49-F238E27FC236}">
                  <a16:creationId xmlns:a16="http://schemas.microsoft.com/office/drawing/2014/main" id="{A18462EA-B1C1-AA73-9C76-FDA6A76ED734}"/>
                </a:ext>
              </a:extLst>
            </p:cNvPr>
            <p:cNvSpPr/>
            <p:nvPr/>
          </p:nvSpPr>
          <p:spPr>
            <a:xfrm>
              <a:off x="5267325" y="3545586"/>
              <a:ext cx="3429" cy="5486"/>
            </a:xfrm>
            <a:custGeom>
              <a:avLst/>
              <a:gdLst>
                <a:gd name="connsiteX0" fmla="*/ 3429 w 3429"/>
                <a:gd name="connsiteY0" fmla="*/ 0 h 5486"/>
                <a:gd name="connsiteX1" fmla="*/ 0 w 3429"/>
                <a:gd name="connsiteY1" fmla="*/ 5486 h 5486"/>
                <a:gd name="connsiteX2" fmla="*/ 3429 w 3429"/>
                <a:gd name="connsiteY2" fmla="*/ 0 h 5486"/>
              </a:gdLst>
              <a:ahLst/>
              <a:cxnLst>
                <a:cxn ang="0">
                  <a:pos x="connsiteX0" y="connsiteY0"/>
                </a:cxn>
                <a:cxn ang="0">
                  <a:pos x="connsiteX1" y="connsiteY1"/>
                </a:cxn>
                <a:cxn ang="0">
                  <a:pos x="connsiteX2" y="connsiteY2"/>
                </a:cxn>
              </a:cxnLst>
              <a:rect l="l" t="t" r="r" b="b"/>
              <a:pathLst>
                <a:path w="3429" h="5486">
                  <a:moveTo>
                    <a:pt x="3429" y="0"/>
                  </a:moveTo>
                  <a:cubicBezTo>
                    <a:pt x="2515" y="2057"/>
                    <a:pt x="1372" y="3886"/>
                    <a:pt x="0" y="5486"/>
                  </a:cubicBezTo>
                  <a:cubicBezTo>
                    <a:pt x="1372" y="3658"/>
                    <a:pt x="2515" y="1829"/>
                    <a:pt x="3429" y="0"/>
                  </a:cubicBezTo>
                  <a:close/>
                </a:path>
              </a:pathLst>
            </a:custGeom>
            <a:solidFill>
              <a:srgbClr val="FFFFFF"/>
            </a:solidFill>
            <a:ln w="2286" cap="flat">
              <a:noFill/>
              <a:prstDash val="solid"/>
              <a:miter/>
            </a:ln>
          </p:spPr>
          <p:txBody>
            <a:bodyPr rtlCol="0" anchor="ctr"/>
            <a:lstStyle/>
            <a:p>
              <a:endParaRPr lang="en-US"/>
            </a:p>
          </p:txBody>
        </p:sp>
        <p:sp>
          <p:nvSpPr>
            <p:cNvPr id="69" name="Freeform 373">
              <a:extLst>
                <a:ext uri="{FF2B5EF4-FFF2-40B4-BE49-F238E27FC236}">
                  <a16:creationId xmlns:a16="http://schemas.microsoft.com/office/drawing/2014/main" id="{31EE7C72-67BD-6104-57B7-8C0DD9B49BA4}"/>
                </a:ext>
              </a:extLst>
            </p:cNvPr>
            <p:cNvSpPr/>
            <p:nvPr/>
          </p:nvSpPr>
          <p:spPr>
            <a:xfrm>
              <a:off x="5273725" y="3496665"/>
              <a:ext cx="457" cy="2286"/>
            </a:xfrm>
            <a:custGeom>
              <a:avLst/>
              <a:gdLst>
                <a:gd name="connsiteX0" fmla="*/ 0 w 457"/>
                <a:gd name="connsiteY0" fmla="*/ 0 h 2286"/>
                <a:gd name="connsiteX1" fmla="*/ 457 w 457"/>
                <a:gd name="connsiteY1" fmla="*/ 2286 h 2286"/>
                <a:gd name="connsiteX2" fmla="*/ 0 w 457"/>
                <a:gd name="connsiteY2" fmla="*/ 0 h 2286"/>
              </a:gdLst>
              <a:ahLst/>
              <a:cxnLst>
                <a:cxn ang="0">
                  <a:pos x="connsiteX0" y="connsiteY0"/>
                </a:cxn>
                <a:cxn ang="0">
                  <a:pos x="connsiteX1" y="connsiteY1"/>
                </a:cxn>
                <a:cxn ang="0">
                  <a:pos x="connsiteX2" y="connsiteY2"/>
                </a:cxn>
              </a:cxnLst>
              <a:rect l="l" t="t" r="r" b="b"/>
              <a:pathLst>
                <a:path w="457" h="2286">
                  <a:moveTo>
                    <a:pt x="0" y="0"/>
                  </a:moveTo>
                  <a:cubicBezTo>
                    <a:pt x="0" y="686"/>
                    <a:pt x="229" y="1600"/>
                    <a:pt x="457" y="2286"/>
                  </a:cubicBezTo>
                  <a:cubicBezTo>
                    <a:pt x="229" y="1600"/>
                    <a:pt x="0" y="914"/>
                    <a:pt x="0" y="0"/>
                  </a:cubicBezTo>
                  <a:close/>
                </a:path>
              </a:pathLst>
            </a:custGeom>
            <a:solidFill>
              <a:srgbClr val="FFFFFF"/>
            </a:solidFill>
            <a:ln w="2286" cap="flat">
              <a:noFill/>
              <a:prstDash val="solid"/>
              <a:miter/>
            </a:ln>
          </p:spPr>
          <p:txBody>
            <a:bodyPr rtlCol="0" anchor="ctr"/>
            <a:lstStyle/>
            <a:p>
              <a:endParaRPr lang="en-US"/>
            </a:p>
          </p:txBody>
        </p:sp>
        <p:sp>
          <p:nvSpPr>
            <p:cNvPr id="70" name="Freeform 374">
              <a:extLst>
                <a:ext uri="{FF2B5EF4-FFF2-40B4-BE49-F238E27FC236}">
                  <a16:creationId xmlns:a16="http://schemas.microsoft.com/office/drawing/2014/main" id="{52CA638D-D5F1-EA8E-E563-BE4A96B38418}"/>
                </a:ext>
              </a:extLst>
            </p:cNvPr>
            <p:cNvSpPr/>
            <p:nvPr/>
          </p:nvSpPr>
          <p:spPr>
            <a:xfrm>
              <a:off x="5272582" y="3485692"/>
              <a:ext cx="228" cy="2286"/>
            </a:xfrm>
            <a:custGeom>
              <a:avLst/>
              <a:gdLst>
                <a:gd name="connsiteX0" fmla="*/ 0 w 228"/>
                <a:gd name="connsiteY0" fmla="*/ 0 h 2286"/>
                <a:gd name="connsiteX1" fmla="*/ 229 w 228"/>
                <a:gd name="connsiteY1" fmla="*/ 2286 h 2286"/>
                <a:gd name="connsiteX2" fmla="*/ 0 w 228"/>
                <a:gd name="connsiteY2" fmla="*/ 0 h 2286"/>
              </a:gdLst>
              <a:ahLst/>
              <a:cxnLst>
                <a:cxn ang="0">
                  <a:pos x="connsiteX0" y="connsiteY0"/>
                </a:cxn>
                <a:cxn ang="0">
                  <a:pos x="connsiteX1" y="connsiteY1"/>
                </a:cxn>
                <a:cxn ang="0">
                  <a:pos x="connsiteX2" y="connsiteY2"/>
                </a:cxn>
              </a:cxnLst>
              <a:rect l="l" t="t" r="r" b="b"/>
              <a:pathLst>
                <a:path w="228" h="2286">
                  <a:moveTo>
                    <a:pt x="0" y="0"/>
                  </a:moveTo>
                  <a:cubicBezTo>
                    <a:pt x="0" y="686"/>
                    <a:pt x="0" y="1372"/>
                    <a:pt x="229" y="2286"/>
                  </a:cubicBezTo>
                  <a:cubicBezTo>
                    <a:pt x="229"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71" name="Freeform 375">
              <a:extLst>
                <a:ext uri="{FF2B5EF4-FFF2-40B4-BE49-F238E27FC236}">
                  <a16:creationId xmlns:a16="http://schemas.microsoft.com/office/drawing/2014/main" id="{62F40DD4-291E-1831-CC8D-ACC06C03755A}"/>
                </a:ext>
              </a:extLst>
            </p:cNvPr>
            <p:cNvSpPr/>
            <p:nvPr/>
          </p:nvSpPr>
          <p:spPr>
            <a:xfrm>
              <a:off x="5282641" y="3430828"/>
              <a:ext cx="1143" cy="2514"/>
            </a:xfrm>
            <a:custGeom>
              <a:avLst/>
              <a:gdLst>
                <a:gd name="connsiteX0" fmla="*/ 1143 w 1143"/>
                <a:gd name="connsiteY0" fmla="*/ 0 h 2514"/>
                <a:gd name="connsiteX1" fmla="*/ 0 w 1143"/>
                <a:gd name="connsiteY1" fmla="*/ 2515 h 2514"/>
                <a:gd name="connsiteX2" fmla="*/ 1143 w 1143"/>
                <a:gd name="connsiteY2" fmla="*/ 0 h 2514"/>
              </a:gdLst>
              <a:ahLst/>
              <a:cxnLst>
                <a:cxn ang="0">
                  <a:pos x="connsiteX0" y="connsiteY0"/>
                </a:cxn>
                <a:cxn ang="0">
                  <a:pos x="connsiteX1" y="connsiteY1"/>
                </a:cxn>
                <a:cxn ang="0">
                  <a:pos x="connsiteX2" y="connsiteY2"/>
                </a:cxn>
              </a:cxnLst>
              <a:rect l="l" t="t" r="r" b="b"/>
              <a:pathLst>
                <a:path w="1143" h="2514">
                  <a:moveTo>
                    <a:pt x="1143" y="0"/>
                  </a:moveTo>
                  <a:cubicBezTo>
                    <a:pt x="686" y="914"/>
                    <a:pt x="229" y="1600"/>
                    <a:pt x="0" y="2515"/>
                  </a:cubicBezTo>
                  <a:cubicBezTo>
                    <a:pt x="229" y="1600"/>
                    <a:pt x="686" y="686"/>
                    <a:pt x="1143" y="0"/>
                  </a:cubicBezTo>
                  <a:close/>
                </a:path>
              </a:pathLst>
            </a:custGeom>
            <a:solidFill>
              <a:srgbClr val="FFFFFF"/>
            </a:solidFill>
            <a:ln w="2286" cap="flat">
              <a:noFill/>
              <a:prstDash val="solid"/>
              <a:miter/>
            </a:ln>
          </p:spPr>
          <p:txBody>
            <a:bodyPr rtlCol="0" anchor="ctr"/>
            <a:lstStyle/>
            <a:p>
              <a:endParaRPr lang="en-US"/>
            </a:p>
          </p:txBody>
        </p:sp>
        <p:sp>
          <p:nvSpPr>
            <p:cNvPr id="72" name="Freeform 376">
              <a:extLst>
                <a:ext uri="{FF2B5EF4-FFF2-40B4-BE49-F238E27FC236}">
                  <a16:creationId xmlns:a16="http://schemas.microsoft.com/office/drawing/2014/main" id="{4E568FD6-008A-DEB2-6F0E-BE43BE68A593}"/>
                </a:ext>
              </a:extLst>
            </p:cNvPr>
            <p:cNvSpPr/>
            <p:nvPr/>
          </p:nvSpPr>
          <p:spPr>
            <a:xfrm>
              <a:off x="5272811" y="3489579"/>
              <a:ext cx="228" cy="2057"/>
            </a:xfrm>
            <a:custGeom>
              <a:avLst/>
              <a:gdLst>
                <a:gd name="connsiteX0" fmla="*/ 0 w 228"/>
                <a:gd name="connsiteY0" fmla="*/ 0 h 2057"/>
                <a:gd name="connsiteX1" fmla="*/ 229 w 228"/>
                <a:gd name="connsiteY1" fmla="*/ 2057 h 2057"/>
                <a:gd name="connsiteX2" fmla="*/ 0 w 228"/>
                <a:gd name="connsiteY2" fmla="*/ 0 h 2057"/>
              </a:gdLst>
              <a:ahLst/>
              <a:cxnLst>
                <a:cxn ang="0">
                  <a:pos x="connsiteX0" y="connsiteY0"/>
                </a:cxn>
                <a:cxn ang="0">
                  <a:pos x="connsiteX1" y="connsiteY1"/>
                </a:cxn>
                <a:cxn ang="0">
                  <a:pos x="connsiteX2" y="connsiteY2"/>
                </a:cxn>
              </a:cxnLst>
              <a:rect l="l" t="t" r="r" b="b"/>
              <a:pathLst>
                <a:path w="228" h="2057">
                  <a:moveTo>
                    <a:pt x="0" y="0"/>
                  </a:moveTo>
                  <a:cubicBezTo>
                    <a:pt x="0" y="686"/>
                    <a:pt x="229" y="1372"/>
                    <a:pt x="229" y="2057"/>
                  </a:cubicBezTo>
                  <a:cubicBezTo>
                    <a:pt x="229"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73" name="Freeform 377">
              <a:extLst>
                <a:ext uri="{FF2B5EF4-FFF2-40B4-BE49-F238E27FC236}">
                  <a16:creationId xmlns:a16="http://schemas.microsoft.com/office/drawing/2014/main" id="{2017CE20-0A58-6526-12CC-8AAA89A471FA}"/>
                </a:ext>
              </a:extLst>
            </p:cNvPr>
            <p:cNvSpPr/>
            <p:nvPr/>
          </p:nvSpPr>
          <p:spPr>
            <a:xfrm>
              <a:off x="5169941" y="3577132"/>
              <a:ext cx="16230" cy="914"/>
            </a:xfrm>
            <a:custGeom>
              <a:avLst/>
              <a:gdLst>
                <a:gd name="connsiteX0" fmla="*/ 16231 w 16230"/>
                <a:gd name="connsiteY0" fmla="*/ 914 h 914"/>
                <a:gd name="connsiteX1" fmla="*/ 0 w 16230"/>
                <a:gd name="connsiteY1" fmla="*/ 0 h 914"/>
                <a:gd name="connsiteX2" fmla="*/ 16231 w 16230"/>
                <a:gd name="connsiteY2" fmla="*/ 914 h 914"/>
              </a:gdLst>
              <a:ahLst/>
              <a:cxnLst>
                <a:cxn ang="0">
                  <a:pos x="connsiteX0" y="connsiteY0"/>
                </a:cxn>
                <a:cxn ang="0">
                  <a:pos x="connsiteX1" y="connsiteY1"/>
                </a:cxn>
                <a:cxn ang="0">
                  <a:pos x="connsiteX2" y="connsiteY2"/>
                </a:cxn>
              </a:cxnLst>
              <a:rect l="l" t="t" r="r" b="b"/>
              <a:pathLst>
                <a:path w="16230" h="914">
                  <a:moveTo>
                    <a:pt x="16231" y="914"/>
                  </a:moveTo>
                  <a:cubicBezTo>
                    <a:pt x="10744" y="914"/>
                    <a:pt x="5486" y="457"/>
                    <a:pt x="0" y="0"/>
                  </a:cubicBezTo>
                  <a:cubicBezTo>
                    <a:pt x="5258" y="686"/>
                    <a:pt x="10744" y="914"/>
                    <a:pt x="16231" y="914"/>
                  </a:cubicBezTo>
                  <a:close/>
                </a:path>
              </a:pathLst>
            </a:custGeom>
            <a:solidFill>
              <a:srgbClr val="FFFFFF"/>
            </a:solidFill>
            <a:ln w="2286" cap="flat">
              <a:noFill/>
              <a:prstDash val="solid"/>
              <a:miter/>
            </a:ln>
          </p:spPr>
          <p:txBody>
            <a:bodyPr rtlCol="0" anchor="ctr"/>
            <a:lstStyle/>
            <a:p>
              <a:endParaRPr lang="en-US"/>
            </a:p>
          </p:txBody>
        </p:sp>
        <p:sp>
          <p:nvSpPr>
            <p:cNvPr id="74" name="Freeform 378">
              <a:extLst>
                <a:ext uri="{FF2B5EF4-FFF2-40B4-BE49-F238E27FC236}">
                  <a16:creationId xmlns:a16="http://schemas.microsoft.com/office/drawing/2014/main" id="{2A509CA5-7326-BBB6-35C2-DC8363441DE8}"/>
                </a:ext>
              </a:extLst>
            </p:cNvPr>
            <p:cNvSpPr/>
            <p:nvPr/>
          </p:nvSpPr>
          <p:spPr>
            <a:xfrm>
              <a:off x="5079415" y="3554958"/>
              <a:ext cx="914" cy="457"/>
            </a:xfrm>
            <a:custGeom>
              <a:avLst/>
              <a:gdLst>
                <a:gd name="connsiteX0" fmla="*/ 914 w 914"/>
                <a:gd name="connsiteY0" fmla="*/ 457 h 457"/>
                <a:gd name="connsiteX1" fmla="*/ 0 w 914"/>
                <a:gd name="connsiteY1" fmla="*/ 0 h 457"/>
                <a:gd name="connsiteX2" fmla="*/ 914 w 914"/>
                <a:gd name="connsiteY2" fmla="*/ 457 h 457"/>
              </a:gdLst>
              <a:ahLst/>
              <a:cxnLst>
                <a:cxn ang="0">
                  <a:pos x="connsiteX0" y="connsiteY0"/>
                </a:cxn>
                <a:cxn ang="0">
                  <a:pos x="connsiteX1" y="connsiteY1"/>
                </a:cxn>
                <a:cxn ang="0">
                  <a:pos x="connsiteX2" y="connsiteY2"/>
                </a:cxn>
              </a:cxnLst>
              <a:rect l="l" t="t" r="r" b="b"/>
              <a:pathLst>
                <a:path w="914" h="457">
                  <a:moveTo>
                    <a:pt x="914" y="457"/>
                  </a:moveTo>
                  <a:cubicBezTo>
                    <a:pt x="686" y="229"/>
                    <a:pt x="229" y="229"/>
                    <a:pt x="0" y="0"/>
                  </a:cubicBezTo>
                  <a:cubicBezTo>
                    <a:pt x="229" y="229"/>
                    <a:pt x="686" y="457"/>
                    <a:pt x="914" y="457"/>
                  </a:cubicBezTo>
                  <a:close/>
                </a:path>
              </a:pathLst>
            </a:custGeom>
            <a:solidFill>
              <a:srgbClr val="FFFFFF"/>
            </a:solidFill>
            <a:ln w="2286" cap="flat">
              <a:noFill/>
              <a:prstDash val="solid"/>
              <a:miter/>
            </a:ln>
          </p:spPr>
          <p:txBody>
            <a:bodyPr rtlCol="0" anchor="ctr"/>
            <a:lstStyle/>
            <a:p>
              <a:endParaRPr lang="en-US"/>
            </a:p>
          </p:txBody>
        </p:sp>
        <p:sp>
          <p:nvSpPr>
            <p:cNvPr id="75" name="Freeform 379">
              <a:extLst>
                <a:ext uri="{FF2B5EF4-FFF2-40B4-BE49-F238E27FC236}">
                  <a16:creationId xmlns:a16="http://schemas.microsoft.com/office/drawing/2014/main" id="{79E40D8E-64F2-D106-96AD-5351B19950D3}"/>
                </a:ext>
              </a:extLst>
            </p:cNvPr>
            <p:cNvSpPr/>
            <p:nvPr/>
          </p:nvSpPr>
          <p:spPr>
            <a:xfrm>
              <a:off x="5075986" y="3553587"/>
              <a:ext cx="1143" cy="457"/>
            </a:xfrm>
            <a:custGeom>
              <a:avLst/>
              <a:gdLst>
                <a:gd name="connsiteX0" fmla="*/ 1143 w 1143"/>
                <a:gd name="connsiteY0" fmla="*/ 457 h 457"/>
                <a:gd name="connsiteX1" fmla="*/ 0 w 1143"/>
                <a:gd name="connsiteY1" fmla="*/ 0 h 457"/>
                <a:gd name="connsiteX2" fmla="*/ 1143 w 1143"/>
                <a:gd name="connsiteY2" fmla="*/ 457 h 457"/>
              </a:gdLst>
              <a:ahLst/>
              <a:cxnLst>
                <a:cxn ang="0">
                  <a:pos x="connsiteX0" y="connsiteY0"/>
                </a:cxn>
                <a:cxn ang="0">
                  <a:pos x="connsiteX1" y="connsiteY1"/>
                </a:cxn>
                <a:cxn ang="0">
                  <a:pos x="connsiteX2" y="connsiteY2"/>
                </a:cxn>
              </a:cxnLst>
              <a:rect l="l" t="t" r="r" b="b"/>
              <a:pathLst>
                <a:path w="1143" h="457">
                  <a:moveTo>
                    <a:pt x="1143" y="457"/>
                  </a:moveTo>
                  <a:cubicBezTo>
                    <a:pt x="686" y="229"/>
                    <a:pt x="457" y="229"/>
                    <a:pt x="0" y="0"/>
                  </a:cubicBezTo>
                  <a:cubicBezTo>
                    <a:pt x="457" y="0"/>
                    <a:pt x="686" y="229"/>
                    <a:pt x="1143" y="457"/>
                  </a:cubicBezTo>
                  <a:close/>
                </a:path>
              </a:pathLst>
            </a:custGeom>
            <a:solidFill>
              <a:srgbClr val="FFFFFF"/>
            </a:solidFill>
            <a:ln w="2286" cap="flat">
              <a:noFill/>
              <a:prstDash val="solid"/>
              <a:miter/>
            </a:ln>
          </p:spPr>
          <p:txBody>
            <a:bodyPr rtlCol="0" anchor="ctr"/>
            <a:lstStyle/>
            <a:p>
              <a:endParaRPr lang="en-US"/>
            </a:p>
          </p:txBody>
        </p:sp>
        <p:sp>
          <p:nvSpPr>
            <p:cNvPr id="76" name="Freeform 380">
              <a:extLst>
                <a:ext uri="{FF2B5EF4-FFF2-40B4-BE49-F238E27FC236}">
                  <a16:creationId xmlns:a16="http://schemas.microsoft.com/office/drawing/2014/main" id="{3FA2C3EC-98A7-80BF-23CA-E475F1713EFF}"/>
                </a:ext>
              </a:extLst>
            </p:cNvPr>
            <p:cNvSpPr/>
            <p:nvPr/>
          </p:nvSpPr>
          <p:spPr>
            <a:xfrm>
              <a:off x="5144795" y="3573703"/>
              <a:ext cx="2286" cy="457"/>
            </a:xfrm>
            <a:custGeom>
              <a:avLst/>
              <a:gdLst>
                <a:gd name="connsiteX0" fmla="*/ 2286 w 2286"/>
                <a:gd name="connsiteY0" fmla="*/ 457 h 457"/>
                <a:gd name="connsiteX1" fmla="*/ 0 w 2286"/>
                <a:gd name="connsiteY1" fmla="*/ 0 h 457"/>
                <a:gd name="connsiteX2" fmla="*/ 2286 w 2286"/>
                <a:gd name="connsiteY2" fmla="*/ 457 h 457"/>
              </a:gdLst>
              <a:ahLst/>
              <a:cxnLst>
                <a:cxn ang="0">
                  <a:pos x="connsiteX0" y="connsiteY0"/>
                </a:cxn>
                <a:cxn ang="0">
                  <a:pos x="connsiteX1" y="connsiteY1"/>
                </a:cxn>
                <a:cxn ang="0">
                  <a:pos x="connsiteX2" y="connsiteY2"/>
                </a:cxn>
              </a:cxnLst>
              <a:rect l="l" t="t" r="r" b="b"/>
              <a:pathLst>
                <a:path w="2286" h="457">
                  <a:moveTo>
                    <a:pt x="2286" y="457"/>
                  </a:moveTo>
                  <a:cubicBezTo>
                    <a:pt x="1600" y="229"/>
                    <a:pt x="686" y="229"/>
                    <a:pt x="0" y="0"/>
                  </a:cubicBezTo>
                  <a:cubicBezTo>
                    <a:pt x="686" y="229"/>
                    <a:pt x="1600" y="457"/>
                    <a:pt x="2286" y="457"/>
                  </a:cubicBezTo>
                  <a:close/>
                </a:path>
              </a:pathLst>
            </a:custGeom>
            <a:solidFill>
              <a:srgbClr val="FFFFFF"/>
            </a:solidFill>
            <a:ln w="2286" cap="flat">
              <a:noFill/>
              <a:prstDash val="solid"/>
              <a:miter/>
            </a:ln>
          </p:spPr>
          <p:txBody>
            <a:bodyPr rtlCol="0" anchor="ctr"/>
            <a:lstStyle/>
            <a:p>
              <a:endParaRPr lang="en-US"/>
            </a:p>
          </p:txBody>
        </p:sp>
        <p:sp>
          <p:nvSpPr>
            <p:cNvPr id="77" name="Freeform 381">
              <a:extLst>
                <a:ext uri="{FF2B5EF4-FFF2-40B4-BE49-F238E27FC236}">
                  <a16:creationId xmlns:a16="http://schemas.microsoft.com/office/drawing/2014/main" id="{9027A01C-7590-81BB-6303-719229C65B0C}"/>
                </a:ext>
              </a:extLst>
            </p:cNvPr>
            <p:cNvSpPr/>
            <p:nvPr/>
          </p:nvSpPr>
          <p:spPr>
            <a:xfrm>
              <a:off x="5112791" y="3566388"/>
              <a:ext cx="3429" cy="914"/>
            </a:xfrm>
            <a:custGeom>
              <a:avLst/>
              <a:gdLst>
                <a:gd name="connsiteX0" fmla="*/ 3429 w 3429"/>
                <a:gd name="connsiteY0" fmla="*/ 914 h 914"/>
                <a:gd name="connsiteX1" fmla="*/ 0 w 3429"/>
                <a:gd name="connsiteY1" fmla="*/ 0 h 914"/>
                <a:gd name="connsiteX2" fmla="*/ 3429 w 3429"/>
                <a:gd name="connsiteY2" fmla="*/ 914 h 914"/>
              </a:gdLst>
              <a:ahLst/>
              <a:cxnLst>
                <a:cxn ang="0">
                  <a:pos x="connsiteX0" y="connsiteY0"/>
                </a:cxn>
                <a:cxn ang="0">
                  <a:pos x="connsiteX1" y="connsiteY1"/>
                </a:cxn>
                <a:cxn ang="0">
                  <a:pos x="connsiteX2" y="connsiteY2"/>
                </a:cxn>
              </a:cxnLst>
              <a:rect l="l" t="t" r="r" b="b"/>
              <a:pathLst>
                <a:path w="3429" h="914">
                  <a:moveTo>
                    <a:pt x="3429" y="914"/>
                  </a:moveTo>
                  <a:cubicBezTo>
                    <a:pt x="2286" y="686"/>
                    <a:pt x="1143" y="229"/>
                    <a:pt x="0" y="0"/>
                  </a:cubicBezTo>
                  <a:cubicBezTo>
                    <a:pt x="1143" y="229"/>
                    <a:pt x="2286" y="457"/>
                    <a:pt x="3429" y="914"/>
                  </a:cubicBezTo>
                  <a:close/>
                </a:path>
              </a:pathLst>
            </a:custGeom>
            <a:solidFill>
              <a:srgbClr val="FFFFFF"/>
            </a:solidFill>
            <a:ln w="2286" cap="flat">
              <a:noFill/>
              <a:prstDash val="solid"/>
              <a:miter/>
            </a:ln>
          </p:spPr>
          <p:txBody>
            <a:bodyPr rtlCol="0" anchor="ctr"/>
            <a:lstStyle/>
            <a:p>
              <a:endParaRPr lang="en-US"/>
            </a:p>
          </p:txBody>
        </p:sp>
        <p:sp>
          <p:nvSpPr>
            <p:cNvPr id="78" name="Freeform 382">
              <a:extLst>
                <a:ext uri="{FF2B5EF4-FFF2-40B4-BE49-F238E27FC236}">
                  <a16:creationId xmlns:a16="http://schemas.microsoft.com/office/drawing/2014/main" id="{CE61EB54-9F44-FDC4-363A-AAEC740396CC}"/>
                </a:ext>
              </a:extLst>
            </p:cNvPr>
            <p:cNvSpPr/>
            <p:nvPr/>
          </p:nvSpPr>
          <p:spPr>
            <a:xfrm>
              <a:off x="5273268" y="3493236"/>
              <a:ext cx="228" cy="2286"/>
            </a:xfrm>
            <a:custGeom>
              <a:avLst/>
              <a:gdLst>
                <a:gd name="connsiteX0" fmla="*/ 0 w 228"/>
                <a:gd name="connsiteY0" fmla="*/ 0 h 2286"/>
                <a:gd name="connsiteX1" fmla="*/ 229 w 228"/>
                <a:gd name="connsiteY1" fmla="*/ 2286 h 2286"/>
                <a:gd name="connsiteX2" fmla="*/ 0 w 228"/>
                <a:gd name="connsiteY2" fmla="*/ 0 h 2286"/>
              </a:gdLst>
              <a:ahLst/>
              <a:cxnLst>
                <a:cxn ang="0">
                  <a:pos x="connsiteX0" y="connsiteY0"/>
                </a:cxn>
                <a:cxn ang="0">
                  <a:pos x="connsiteX1" y="connsiteY1"/>
                </a:cxn>
                <a:cxn ang="0">
                  <a:pos x="connsiteX2" y="connsiteY2"/>
                </a:cxn>
              </a:cxnLst>
              <a:rect l="l" t="t" r="r" b="b"/>
              <a:pathLst>
                <a:path w="228" h="2286">
                  <a:moveTo>
                    <a:pt x="0" y="0"/>
                  </a:moveTo>
                  <a:cubicBezTo>
                    <a:pt x="0" y="686"/>
                    <a:pt x="229" y="1372"/>
                    <a:pt x="229" y="2286"/>
                  </a:cubicBezTo>
                  <a:cubicBezTo>
                    <a:pt x="229" y="1372"/>
                    <a:pt x="0" y="686"/>
                    <a:pt x="0" y="0"/>
                  </a:cubicBezTo>
                  <a:close/>
                </a:path>
              </a:pathLst>
            </a:custGeom>
            <a:solidFill>
              <a:srgbClr val="FFFFFF"/>
            </a:solidFill>
            <a:ln w="2286" cap="flat">
              <a:noFill/>
              <a:prstDash val="solid"/>
              <a:miter/>
            </a:ln>
          </p:spPr>
          <p:txBody>
            <a:bodyPr rtlCol="0" anchor="ctr"/>
            <a:lstStyle/>
            <a:p>
              <a:endParaRPr lang="en-US"/>
            </a:p>
          </p:txBody>
        </p:sp>
        <p:sp>
          <p:nvSpPr>
            <p:cNvPr id="79" name="Freeform 383">
              <a:extLst>
                <a:ext uri="{FF2B5EF4-FFF2-40B4-BE49-F238E27FC236}">
                  <a16:creationId xmlns:a16="http://schemas.microsoft.com/office/drawing/2014/main" id="{BF1D6CEF-5B11-A75D-F056-F403D7E1997A}"/>
                </a:ext>
              </a:extLst>
            </p:cNvPr>
            <p:cNvSpPr/>
            <p:nvPr/>
          </p:nvSpPr>
          <p:spPr>
            <a:xfrm>
              <a:off x="5275326" y="3450945"/>
              <a:ext cx="685" cy="2514"/>
            </a:xfrm>
            <a:custGeom>
              <a:avLst/>
              <a:gdLst>
                <a:gd name="connsiteX0" fmla="*/ 686 w 685"/>
                <a:gd name="connsiteY0" fmla="*/ 0 h 2514"/>
                <a:gd name="connsiteX1" fmla="*/ 0 w 685"/>
                <a:gd name="connsiteY1" fmla="*/ 2515 h 2514"/>
                <a:gd name="connsiteX2" fmla="*/ 686 w 685"/>
                <a:gd name="connsiteY2" fmla="*/ 0 h 2514"/>
              </a:gdLst>
              <a:ahLst/>
              <a:cxnLst>
                <a:cxn ang="0">
                  <a:pos x="connsiteX0" y="connsiteY0"/>
                </a:cxn>
                <a:cxn ang="0">
                  <a:pos x="connsiteX1" y="connsiteY1"/>
                </a:cxn>
                <a:cxn ang="0">
                  <a:pos x="connsiteX2" y="connsiteY2"/>
                </a:cxn>
              </a:cxnLst>
              <a:rect l="l" t="t" r="r" b="b"/>
              <a:pathLst>
                <a:path w="685" h="2514">
                  <a:moveTo>
                    <a:pt x="686" y="0"/>
                  </a:moveTo>
                  <a:cubicBezTo>
                    <a:pt x="457" y="914"/>
                    <a:pt x="229" y="1600"/>
                    <a:pt x="0" y="2515"/>
                  </a:cubicBezTo>
                  <a:cubicBezTo>
                    <a:pt x="457" y="1829"/>
                    <a:pt x="457" y="914"/>
                    <a:pt x="686" y="0"/>
                  </a:cubicBezTo>
                  <a:close/>
                </a:path>
              </a:pathLst>
            </a:custGeom>
            <a:solidFill>
              <a:srgbClr val="FFFFFF"/>
            </a:solidFill>
            <a:ln w="2286" cap="flat">
              <a:noFill/>
              <a:prstDash val="solid"/>
              <a:miter/>
            </a:ln>
          </p:spPr>
          <p:txBody>
            <a:bodyPr rtlCol="0" anchor="ctr"/>
            <a:lstStyle/>
            <a:p>
              <a:endParaRPr lang="en-US"/>
            </a:p>
          </p:txBody>
        </p:sp>
        <p:sp>
          <p:nvSpPr>
            <p:cNvPr id="80" name="Freeform 384">
              <a:extLst>
                <a:ext uri="{FF2B5EF4-FFF2-40B4-BE49-F238E27FC236}">
                  <a16:creationId xmlns:a16="http://schemas.microsoft.com/office/drawing/2014/main" id="{999174BA-AD65-D83A-A7FD-FE26547420F0}"/>
                </a:ext>
              </a:extLst>
            </p:cNvPr>
            <p:cNvSpPr/>
            <p:nvPr/>
          </p:nvSpPr>
          <p:spPr>
            <a:xfrm>
              <a:off x="5276697" y="3446373"/>
              <a:ext cx="685" cy="2514"/>
            </a:xfrm>
            <a:custGeom>
              <a:avLst/>
              <a:gdLst>
                <a:gd name="connsiteX0" fmla="*/ 686 w 685"/>
                <a:gd name="connsiteY0" fmla="*/ 0 h 2514"/>
                <a:gd name="connsiteX1" fmla="*/ 0 w 685"/>
                <a:gd name="connsiteY1" fmla="*/ 2515 h 2514"/>
                <a:gd name="connsiteX2" fmla="*/ 686 w 685"/>
                <a:gd name="connsiteY2" fmla="*/ 0 h 2514"/>
              </a:gdLst>
              <a:ahLst/>
              <a:cxnLst>
                <a:cxn ang="0">
                  <a:pos x="connsiteX0" y="connsiteY0"/>
                </a:cxn>
                <a:cxn ang="0">
                  <a:pos x="connsiteX1" y="connsiteY1"/>
                </a:cxn>
                <a:cxn ang="0">
                  <a:pos x="connsiteX2" y="connsiteY2"/>
                </a:cxn>
              </a:cxnLst>
              <a:rect l="l" t="t" r="r" b="b"/>
              <a:pathLst>
                <a:path w="685" h="2514">
                  <a:moveTo>
                    <a:pt x="686" y="0"/>
                  </a:moveTo>
                  <a:cubicBezTo>
                    <a:pt x="457" y="914"/>
                    <a:pt x="229" y="1600"/>
                    <a:pt x="0" y="2515"/>
                  </a:cubicBezTo>
                  <a:cubicBezTo>
                    <a:pt x="229" y="1600"/>
                    <a:pt x="457" y="914"/>
                    <a:pt x="686" y="0"/>
                  </a:cubicBezTo>
                  <a:close/>
                </a:path>
              </a:pathLst>
            </a:custGeom>
            <a:solidFill>
              <a:srgbClr val="FFFFFF"/>
            </a:solidFill>
            <a:ln w="2286" cap="flat">
              <a:noFill/>
              <a:prstDash val="solid"/>
              <a:miter/>
            </a:ln>
          </p:spPr>
          <p:txBody>
            <a:bodyPr rtlCol="0" anchor="ctr"/>
            <a:lstStyle/>
            <a:p>
              <a:endParaRPr lang="en-US"/>
            </a:p>
          </p:txBody>
        </p:sp>
        <p:sp>
          <p:nvSpPr>
            <p:cNvPr id="81" name="Freeform 385">
              <a:extLst>
                <a:ext uri="{FF2B5EF4-FFF2-40B4-BE49-F238E27FC236}">
                  <a16:creationId xmlns:a16="http://schemas.microsoft.com/office/drawing/2014/main" id="{8D43BCAF-D79A-1136-489B-E85BC50829E9}"/>
                </a:ext>
              </a:extLst>
            </p:cNvPr>
            <p:cNvSpPr/>
            <p:nvPr/>
          </p:nvSpPr>
          <p:spPr>
            <a:xfrm>
              <a:off x="5279898" y="3435172"/>
              <a:ext cx="1600" cy="3657"/>
            </a:xfrm>
            <a:custGeom>
              <a:avLst/>
              <a:gdLst>
                <a:gd name="connsiteX0" fmla="*/ 1600 w 1600"/>
                <a:gd name="connsiteY0" fmla="*/ 0 h 3657"/>
                <a:gd name="connsiteX1" fmla="*/ 0 w 1600"/>
                <a:gd name="connsiteY1" fmla="*/ 3658 h 3657"/>
                <a:gd name="connsiteX2" fmla="*/ 1600 w 1600"/>
                <a:gd name="connsiteY2" fmla="*/ 0 h 3657"/>
              </a:gdLst>
              <a:ahLst/>
              <a:cxnLst>
                <a:cxn ang="0">
                  <a:pos x="connsiteX0" y="connsiteY0"/>
                </a:cxn>
                <a:cxn ang="0">
                  <a:pos x="connsiteX1" y="connsiteY1"/>
                </a:cxn>
                <a:cxn ang="0">
                  <a:pos x="connsiteX2" y="connsiteY2"/>
                </a:cxn>
              </a:cxnLst>
              <a:rect l="l" t="t" r="r" b="b"/>
              <a:pathLst>
                <a:path w="1600" h="3657">
                  <a:moveTo>
                    <a:pt x="1600" y="0"/>
                  </a:moveTo>
                  <a:cubicBezTo>
                    <a:pt x="1143" y="1143"/>
                    <a:pt x="686" y="2286"/>
                    <a:pt x="0" y="3658"/>
                  </a:cubicBezTo>
                  <a:cubicBezTo>
                    <a:pt x="686" y="2515"/>
                    <a:pt x="1143" y="1372"/>
                    <a:pt x="1600" y="0"/>
                  </a:cubicBezTo>
                  <a:close/>
                </a:path>
              </a:pathLst>
            </a:custGeom>
            <a:solidFill>
              <a:srgbClr val="FFFFFF"/>
            </a:solidFill>
            <a:ln w="2286" cap="flat">
              <a:noFill/>
              <a:prstDash val="solid"/>
              <a:miter/>
            </a:ln>
          </p:spPr>
          <p:txBody>
            <a:bodyPr rtlCol="0" anchor="ctr"/>
            <a:lstStyle/>
            <a:p>
              <a:endParaRPr lang="en-US"/>
            </a:p>
          </p:txBody>
        </p:sp>
        <p:sp>
          <p:nvSpPr>
            <p:cNvPr id="82" name="Freeform 386">
              <a:extLst>
                <a:ext uri="{FF2B5EF4-FFF2-40B4-BE49-F238E27FC236}">
                  <a16:creationId xmlns:a16="http://schemas.microsoft.com/office/drawing/2014/main" id="{891937E3-D1F3-5FF3-2F4F-CE5CFDAD56F0}"/>
                </a:ext>
              </a:extLst>
            </p:cNvPr>
            <p:cNvSpPr/>
            <p:nvPr/>
          </p:nvSpPr>
          <p:spPr>
            <a:xfrm>
              <a:off x="5278069" y="3441344"/>
              <a:ext cx="1143" cy="2971"/>
            </a:xfrm>
            <a:custGeom>
              <a:avLst/>
              <a:gdLst>
                <a:gd name="connsiteX0" fmla="*/ 1143 w 1143"/>
                <a:gd name="connsiteY0" fmla="*/ 0 h 2971"/>
                <a:gd name="connsiteX1" fmla="*/ 0 w 1143"/>
                <a:gd name="connsiteY1" fmla="*/ 2972 h 2971"/>
                <a:gd name="connsiteX2" fmla="*/ 1143 w 1143"/>
                <a:gd name="connsiteY2" fmla="*/ 0 h 2971"/>
              </a:gdLst>
              <a:ahLst/>
              <a:cxnLst>
                <a:cxn ang="0">
                  <a:pos x="connsiteX0" y="connsiteY0"/>
                </a:cxn>
                <a:cxn ang="0">
                  <a:pos x="connsiteX1" y="connsiteY1"/>
                </a:cxn>
                <a:cxn ang="0">
                  <a:pos x="connsiteX2" y="connsiteY2"/>
                </a:cxn>
              </a:cxnLst>
              <a:rect l="l" t="t" r="r" b="b"/>
              <a:pathLst>
                <a:path w="1143" h="2971">
                  <a:moveTo>
                    <a:pt x="1143" y="0"/>
                  </a:moveTo>
                  <a:cubicBezTo>
                    <a:pt x="686" y="914"/>
                    <a:pt x="457" y="2057"/>
                    <a:pt x="0" y="2972"/>
                  </a:cubicBezTo>
                  <a:cubicBezTo>
                    <a:pt x="229" y="2057"/>
                    <a:pt x="686" y="914"/>
                    <a:pt x="1143" y="0"/>
                  </a:cubicBezTo>
                  <a:close/>
                </a:path>
              </a:pathLst>
            </a:custGeom>
            <a:solidFill>
              <a:srgbClr val="FFFFFF"/>
            </a:solidFill>
            <a:ln w="2286" cap="flat">
              <a:noFill/>
              <a:prstDash val="solid"/>
              <a:miter/>
            </a:ln>
          </p:spPr>
          <p:txBody>
            <a:bodyPr rtlCol="0" anchor="ctr"/>
            <a:lstStyle/>
            <a:p>
              <a:endParaRPr lang="en-US"/>
            </a:p>
          </p:txBody>
        </p:sp>
        <p:sp>
          <p:nvSpPr>
            <p:cNvPr id="83" name="Freeform 387">
              <a:extLst>
                <a:ext uri="{FF2B5EF4-FFF2-40B4-BE49-F238E27FC236}">
                  <a16:creationId xmlns:a16="http://schemas.microsoft.com/office/drawing/2014/main" id="{E1F9735A-0763-DD58-17BB-3337E2F77F7D}"/>
                </a:ext>
              </a:extLst>
            </p:cNvPr>
            <p:cNvSpPr/>
            <p:nvPr/>
          </p:nvSpPr>
          <p:spPr>
            <a:xfrm>
              <a:off x="5272582" y="3481806"/>
              <a:ext cx="2286" cy="2286"/>
            </a:xfrm>
            <a:custGeom>
              <a:avLst/>
              <a:gdLst>
                <a:gd name="connsiteX0" fmla="*/ 0 w 2286"/>
                <a:gd name="connsiteY0" fmla="*/ 0 h 2286"/>
                <a:gd name="connsiteX1" fmla="*/ 0 w 2286"/>
                <a:gd name="connsiteY1" fmla="*/ 2286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686"/>
                    <a:pt x="0" y="1372"/>
                    <a:pt x="0" y="2286"/>
                  </a:cubicBezTo>
                  <a:cubicBezTo>
                    <a:pt x="0" y="1372"/>
                    <a:pt x="0" y="686"/>
                    <a:pt x="0" y="0"/>
                  </a:cubicBezTo>
                  <a:close/>
                </a:path>
              </a:pathLst>
            </a:custGeom>
            <a:solidFill>
              <a:srgbClr val="FFFFFF"/>
            </a:solidFill>
            <a:ln w="2286" cap="flat">
              <a:noFill/>
              <a:prstDash val="solid"/>
              <a:miter/>
            </a:ln>
          </p:spPr>
          <p:txBody>
            <a:bodyPr rtlCol="0" anchor="ctr"/>
            <a:lstStyle/>
            <a:p>
              <a:endParaRPr lang="en-US"/>
            </a:p>
          </p:txBody>
        </p:sp>
        <p:sp>
          <p:nvSpPr>
            <p:cNvPr id="84" name="Freeform 388">
              <a:extLst>
                <a:ext uri="{FF2B5EF4-FFF2-40B4-BE49-F238E27FC236}">
                  <a16:creationId xmlns:a16="http://schemas.microsoft.com/office/drawing/2014/main" id="{56D78990-3459-C75E-C3DB-B8B6AC504606}"/>
                </a:ext>
              </a:extLst>
            </p:cNvPr>
            <p:cNvSpPr/>
            <p:nvPr/>
          </p:nvSpPr>
          <p:spPr>
            <a:xfrm>
              <a:off x="5274640" y="3455517"/>
              <a:ext cx="457" cy="2514"/>
            </a:xfrm>
            <a:custGeom>
              <a:avLst/>
              <a:gdLst>
                <a:gd name="connsiteX0" fmla="*/ 457 w 457"/>
                <a:gd name="connsiteY0" fmla="*/ 0 h 2514"/>
                <a:gd name="connsiteX1" fmla="*/ 0 w 457"/>
                <a:gd name="connsiteY1" fmla="*/ 2515 h 2514"/>
                <a:gd name="connsiteX2" fmla="*/ 457 w 457"/>
                <a:gd name="connsiteY2" fmla="*/ 0 h 2514"/>
              </a:gdLst>
              <a:ahLst/>
              <a:cxnLst>
                <a:cxn ang="0">
                  <a:pos x="connsiteX0" y="connsiteY0"/>
                </a:cxn>
                <a:cxn ang="0">
                  <a:pos x="connsiteX1" y="connsiteY1"/>
                </a:cxn>
                <a:cxn ang="0">
                  <a:pos x="connsiteX2" y="connsiteY2"/>
                </a:cxn>
              </a:cxnLst>
              <a:rect l="l" t="t" r="r" b="b"/>
              <a:pathLst>
                <a:path w="457" h="2514">
                  <a:moveTo>
                    <a:pt x="457" y="0"/>
                  </a:moveTo>
                  <a:cubicBezTo>
                    <a:pt x="229" y="914"/>
                    <a:pt x="0" y="1600"/>
                    <a:pt x="0" y="2515"/>
                  </a:cubicBezTo>
                  <a:cubicBezTo>
                    <a:pt x="0" y="1600"/>
                    <a:pt x="229" y="914"/>
                    <a:pt x="457" y="0"/>
                  </a:cubicBezTo>
                  <a:close/>
                </a:path>
              </a:pathLst>
            </a:custGeom>
            <a:solidFill>
              <a:srgbClr val="FFFFFF"/>
            </a:solidFill>
            <a:ln w="2286" cap="flat">
              <a:noFill/>
              <a:prstDash val="solid"/>
              <a:miter/>
            </a:ln>
          </p:spPr>
          <p:txBody>
            <a:bodyPr rtlCol="0" anchor="ctr"/>
            <a:lstStyle/>
            <a:p>
              <a:endParaRPr lang="en-US"/>
            </a:p>
          </p:txBody>
        </p:sp>
        <p:sp>
          <p:nvSpPr>
            <p:cNvPr id="85" name="Freeform 389">
              <a:extLst>
                <a:ext uri="{FF2B5EF4-FFF2-40B4-BE49-F238E27FC236}">
                  <a16:creationId xmlns:a16="http://schemas.microsoft.com/office/drawing/2014/main" id="{F06F5713-7F2E-B0F2-D69B-229C5C51E7A6}"/>
                </a:ext>
              </a:extLst>
            </p:cNvPr>
            <p:cNvSpPr/>
            <p:nvPr/>
          </p:nvSpPr>
          <p:spPr>
            <a:xfrm>
              <a:off x="5272640" y="3473348"/>
              <a:ext cx="171" cy="2286"/>
            </a:xfrm>
            <a:custGeom>
              <a:avLst/>
              <a:gdLst>
                <a:gd name="connsiteX0" fmla="*/ 171 w 171"/>
                <a:gd name="connsiteY0" fmla="*/ 0 h 2286"/>
                <a:gd name="connsiteX1" fmla="*/ 171 w 171"/>
                <a:gd name="connsiteY1" fmla="*/ 2286 h 2286"/>
                <a:gd name="connsiteX2" fmla="*/ 171 w 171"/>
                <a:gd name="connsiteY2" fmla="*/ 0 h 2286"/>
              </a:gdLst>
              <a:ahLst/>
              <a:cxnLst>
                <a:cxn ang="0">
                  <a:pos x="connsiteX0" y="connsiteY0"/>
                </a:cxn>
                <a:cxn ang="0">
                  <a:pos x="connsiteX1" y="connsiteY1"/>
                </a:cxn>
                <a:cxn ang="0">
                  <a:pos x="connsiteX2" y="connsiteY2"/>
                </a:cxn>
              </a:cxnLst>
              <a:rect l="l" t="t" r="r" b="b"/>
              <a:pathLst>
                <a:path w="171" h="2286">
                  <a:moveTo>
                    <a:pt x="171" y="0"/>
                  </a:moveTo>
                  <a:cubicBezTo>
                    <a:pt x="171" y="686"/>
                    <a:pt x="171" y="1600"/>
                    <a:pt x="171" y="2286"/>
                  </a:cubicBezTo>
                  <a:cubicBezTo>
                    <a:pt x="-57" y="1600"/>
                    <a:pt x="-57" y="686"/>
                    <a:pt x="171" y="0"/>
                  </a:cubicBezTo>
                  <a:close/>
                </a:path>
              </a:pathLst>
            </a:custGeom>
            <a:solidFill>
              <a:srgbClr val="FFFFFF"/>
            </a:solidFill>
            <a:ln w="2286" cap="flat">
              <a:noFill/>
              <a:prstDash val="solid"/>
              <a:miter/>
            </a:ln>
          </p:spPr>
          <p:txBody>
            <a:bodyPr rtlCol="0" anchor="ctr"/>
            <a:lstStyle/>
            <a:p>
              <a:endParaRPr lang="en-US"/>
            </a:p>
          </p:txBody>
        </p:sp>
        <p:sp>
          <p:nvSpPr>
            <p:cNvPr id="86" name="Freeform 390">
              <a:extLst>
                <a:ext uri="{FF2B5EF4-FFF2-40B4-BE49-F238E27FC236}">
                  <a16:creationId xmlns:a16="http://schemas.microsoft.com/office/drawing/2014/main" id="{F15B72F7-B8C5-7517-36F4-CB599F175E85}"/>
                </a:ext>
              </a:extLst>
            </p:cNvPr>
            <p:cNvSpPr/>
            <p:nvPr/>
          </p:nvSpPr>
          <p:spPr>
            <a:xfrm>
              <a:off x="5273725" y="3460089"/>
              <a:ext cx="457" cy="2286"/>
            </a:xfrm>
            <a:custGeom>
              <a:avLst/>
              <a:gdLst>
                <a:gd name="connsiteX0" fmla="*/ 457 w 457"/>
                <a:gd name="connsiteY0" fmla="*/ 0 h 2286"/>
                <a:gd name="connsiteX1" fmla="*/ 0 w 457"/>
                <a:gd name="connsiteY1" fmla="*/ 2286 h 2286"/>
                <a:gd name="connsiteX2" fmla="*/ 457 w 457"/>
                <a:gd name="connsiteY2" fmla="*/ 0 h 2286"/>
              </a:gdLst>
              <a:ahLst/>
              <a:cxnLst>
                <a:cxn ang="0">
                  <a:pos x="connsiteX0" y="connsiteY0"/>
                </a:cxn>
                <a:cxn ang="0">
                  <a:pos x="connsiteX1" y="connsiteY1"/>
                </a:cxn>
                <a:cxn ang="0">
                  <a:pos x="connsiteX2" y="connsiteY2"/>
                </a:cxn>
              </a:cxnLst>
              <a:rect l="l" t="t" r="r" b="b"/>
              <a:pathLst>
                <a:path w="457" h="2286">
                  <a:moveTo>
                    <a:pt x="457" y="0"/>
                  </a:moveTo>
                  <a:cubicBezTo>
                    <a:pt x="229" y="686"/>
                    <a:pt x="229" y="1600"/>
                    <a:pt x="0" y="2286"/>
                  </a:cubicBezTo>
                  <a:cubicBezTo>
                    <a:pt x="229" y="1600"/>
                    <a:pt x="229" y="914"/>
                    <a:pt x="457" y="0"/>
                  </a:cubicBezTo>
                  <a:close/>
                </a:path>
              </a:pathLst>
            </a:custGeom>
            <a:solidFill>
              <a:srgbClr val="FFFFFF"/>
            </a:solidFill>
            <a:ln w="2286" cap="flat">
              <a:noFill/>
              <a:prstDash val="solid"/>
              <a:miter/>
            </a:ln>
          </p:spPr>
          <p:txBody>
            <a:bodyPr rtlCol="0" anchor="ctr"/>
            <a:lstStyle/>
            <a:p>
              <a:endParaRPr lang="en-US"/>
            </a:p>
          </p:txBody>
        </p:sp>
        <p:sp>
          <p:nvSpPr>
            <p:cNvPr id="87" name="Freeform 391">
              <a:extLst>
                <a:ext uri="{FF2B5EF4-FFF2-40B4-BE49-F238E27FC236}">
                  <a16:creationId xmlns:a16="http://schemas.microsoft.com/office/drawing/2014/main" id="{CC0853A2-272A-793C-3AA5-9E5E0C166BB0}"/>
                </a:ext>
              </a:extLst>
            </p:cNvPr>
            <p:cNvSpPr/>
            <p:nvPr/>
          </p:nvSpPr>
          <p:spPr>
            <a:xfrm>
              <a:off x="5272811" y="3469005"/>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6"/>
                    <a:pt x="0" y="1600"/>
                    <a:pt x="0" y="2286"/>
                  </a:cubicBezTo>
                  <a:cubicBezTo>
                    <a:pt x="0" y="1600"/>
                    <a:pt x="229" y="914"/>
                    <a:pt x="229" y="0"/>
                  </a:cubicBezTo>
                  <a:close/>
                </a:path>
              </a:pathLst>
            </a:custGeom>
            <a:solidFill>
              <a:srgbClr val="FFFFFF"/>
            </a:solidFill>
            <a:ln w="2286" cap="flat">
              <a:noFill/>
              <a:prstDash val="solid"/>
              <a:miter/>
            </a:ln>
          </p:spPr>
          <p:txBody>
            <a:bodyPr rtlCol="0" anchor="ctr"/>
            <a:lstStyle/>
            <a:p>
              <a:endParaRPr lang="en-US"/>
            </a:p>
          </p:txBody>
        </p:sp>
        <p:sp>
          <p:nvSpPr>
            <p:cNvPr id="88" name="Freeform 392">
              <a:extLst>
                <a:ext uri="{FF2B5EF4-FFF2-40B4-BE49-F238E27FC236}">
                  <a16:creationId xmlns:a16="http://schemas.microsoft.com/office/drawing/2014/main" id="{88CEE05F-8867-4989-166F-AE716C1F9EB0}"/>
                </a:ext>
              </a:extLst>
            </p:cNvPr>
            <p:cNvSpPr/>
            <p:nvPr/>
          </p:nvSpPr>
          <p:spPr>
            <a:xfrm>
              <a:off x="5273268" y="3464661"/>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6"/>
                    <a:pt x="0" y="1600"/>
                    <a:pt x="0" y="2286"/>
                  </a:cubicBezTo>
                  <a:cubicBezTo>
                    <a:pt x="0" y="1600"/>
                    <a:pt x="229" y="686"/>
                    <a:pt x="229" y="0"/>
                  </a:cubicBezTo>
                  <a:close/>
                </a:path>
              </a:pathLst>
            </a:custGeom>
            <a:solidFill>
              <a:srgbClr val="FFFFFF"/>
            </a:solidFill>
            <a:ln w="2286" cap="flat">
              <a:noFill/>
              <a:prstDash val="solid"/>
              <a:miter/>
            </a:ln>
          </p:spPr>
          <p:txBody>
            <a:bodyPr rtlCol="0" anchor="ctr"/>
            <a:lstStyle/>
            <a:p>
              <a:endParaRPr lang="en-US"/>
            </a:p>
          </p:txBody>
        </p:sp>
        <p:sp>
          <p:nvSpPr>
            <p:cNvPr id="89" name="Freeform 393">
              <a:extLst>
                <a:ext uri="{FF2B5EF4-FFF2-40B4-BE49-F238E27FC236}">
                  <a16:creationId xmlns:a16="http://schemas.microsoft.com/office/drawing/2014/main" id="{EF59FF6D-1F90-02E3-34B6-5B29349890C6}"/>
                </a:ext>
              </a:extLst>
            </p:cNvPr>
            <p:cNvSpPr/>
            <p:nvPr/>
          </p:nvSpPr>
          <p:spPr>
            <a:xfrm>
              <a:off x="5226177" y="4318482"/>
              <a:ext cx="1600" cy="3657"/>
            </a:xfrm>
            <a:custGeom>
              <a:avLst/>
              <a:gdLst>
                <a:gd name="connsiteX0" fmla="*/ 1600 w 1600"/>
                <a:gd name="connsiteY0" fmla="*/ 3658 h 3657"/>
                <a:gd name="connsiteX1" fmla="*/ 0 w 1600"/>
                <a:gd name="connsiteY1" fmla="*/ 0 h 3657"/>
                <a:gd name="connsiteX2" fmla="*/ 1600 w 1600"/>
                <a:gd name="connsiteY2" fmla="*/ 3658 h 3657"/>
              </a:gdLst>
              <a:ahLst/>
              <a:cxnLst>
                <a:cxn ang="0">
                  <a:pos x="connsiteX0" y="connsiteY0"/>
                </a:cxn>
                <a:cxn ang="0">
                  <a:pos x="connsiteX1" y="connsiteY1"/>
                </a:cxn>
                <a:cxn ang="0">
                  <a:pos x="connsiteX2" y="connsiteY2"/>
                </a:cxn>
              </a:cxnLst>
              <a:rect l="l" t="t" r="r" b="b"/>
              <a:pathLst>
                <a:path w="1600" h="3657">
                  <a:moveTo>
                    <a:pt x="1600" y="3658"/>
                  </a:moveTo>
                  <a:cubicBezTo>
                    <a:pt x="1143" y="2515"/>
                    <a:pt x="686" y="1143"/>
                    <a:pt x="0" y="0"/>
                  </a:cubicBezTo>
                  <a:cubicBezTo>
                    <a:pt x="686" y="1143"/>
                    <a:pt x="1143" y="2515"/>
                    <a:pt x="1600" y="3658"/>
                  </a:cubicBezTo>
                  <a:close/>
                </a:path>
              </a:pathLst>
            </a:custGeom>
            <a:solidFill>
              <a:srgbClr val="FFFFFF"/>
            </a:solidFill>
            <a:ln w="2286" cap="flat">
              <a:noFill/>
              <a:prstDash val="solid"/>
              <a:miter/>
            </a:ln>
          </p:spPr>
          <p:txBody>
            <a:bodyPr rtlCol="0" anchor="ctr"/>
            <a:lstStyle/>
            <a:p>
              <a:endParaRPr lang="en-US"/>
            </a:p>
          </p:txBody>
        </p:sp>
        <p:sp>
          <p:nvSpPr>
            <p:cNvPr id="90" name="Freeform 394">
              <a:extLst>
                <a:ext uri="{FF2B5EF4-FFF2-40B4-BE49-F238E27FC236}">
                  <a16:creationId xmlns:a16="http://schemas.microsoft.com/office/drawing/2014/main" id="{E2B8B6C2-CC28-7F0B-5C4E-25B2844AF505}"/>
                </a:ext>
              </a:extLst>
            </p:cNvPr>
            <p:cNvSpPr/>
            <p:nvPr/>
          </p:nvSpPr>
          <p:spPr>
            <a:xfrm>
              <a:off x="5520842" y="4276877"/>
              <a:ext cx="228" cy="3200"/>
            </a:xfrm>
            <a:custGeom>
              <a:avLst/>
              <a:gdLst>
                <a:gd name="connsiteX0" fmla="*/ 229 w 228"/>
                <a:gd name="connsiteY0" fmla="*/ 0 h 3200"/>
                <a:gd name="connsiteX1" fmla="*/ 0 w 228"/>
                <a:gd name="connsiteY1" fmla="*/ 3200 h 3200"/>
                <a:gd name="connsiteX2" fmla="*/ 229 w 228"/>
                <a:gd name="connsiteY2" fmla="*/ 0 h 3200"/>
              </a:gdLst>
              <a:ahLst/>
              <a:cxnLst>
                <a:cxn ang="0">
                  <a:pos x="connsiteX0" y="connsiteY0"/>
                </a:cxn>
                <a:cxn ang="0">
                  <a:pos x="connsiteX1" y="connsiteY1"/>
                </a:cxn>
                <a:cxn ang="0">
                  <a:pos x="connsiteX2" y="connsiteY2"/>
                </a:cxn>
              </a:cxnLst>
              <a:rect l="l" t="t" r="r" b="b"/>
              <a:pathLst>
                <a:path w="228" h="3200">
                  <a:moveTo>
                    <a:pt x="229" y="0"/>
                  </a:moveTo>
                  <a:cubicBezTo>
                    <a:pt x="229" y="1143"/>
                    <a:pt x="0" y="2057"/>
                    <a:pt x="0" y="3200"/>
                  </a:cubicBezTo>
                  <a:cubicBezTo>
                    <a:pt x="0" y="2057"/>
                    <a:pt x="229" y="914"/>
                    <a:pt x="229" y="0"/>
                  </a:cubicBezTo>
                  <a:close/>
                </a:path>
              </a:pathLst>
            </a:custGeom>
            <a:solidFill>
              <a:srgbClr val="FFFFFF"/>
            </a:solidFill>
            <a:ln w="2286" cap="flat">
              <a:noFill/>
              <a:prstDash val="solid"/>
              <a:miter/>
            </a:ln>
          </p:spPr>
          <p:txBody>
            <a:bodyPr rtlCol="0" anchor="ctr"/>
            <a:lstStyle/>
            <a:p>
              <a:endParaRPr lang="en-US"/>
            </a:p>
          </p:txBody>
        </p:sp>
        <p:sp>
          <p:nvSpPr>
            <p:cNvPr id="91" name="Freeform 395">
              <a:extLst>
                <a:ext uri="{FF2B5EF4-FFF2-40B4-BE49-F238E27FC236}">
                  <a16:creationId xmlns:a16="http://schemas.microsoft.com/office/drawing/2014/main" id="{B35A3B61-60F0-FCA9-A25C-2755541EA24F}"/>
                </a:ext>
              </a:extLst>
            </p:cNvPr>
            <p:cNvSpPr/>
            <p:nvPr/>
          </p:nvSpPr>
          <p:spPr>
            <a:xfrm>
              <a:off x="5515813" y="4300880"/>
              <a:ext cx="914" cy="2971"/>
            </a:xfrm>
            <a:custGeom>
              <a:avLst/>
              <a:gdLst>
                <a:gd name="connsiteX0" fmla="*/ 914 w 914"/>
                <a:gd name="connsiteY0" fmla="*/ 0 h 2971"/>
                <a:gd name="connsiteX1" fmla="*/ 0 w 914"/>
                <a:gd name="connsiteY1" fmla="*/ 2972 h 2971"/>
                <a:gd name="connsiteX2" fmla="*/ 914 w 914"/>
                <a:gd name="connsiteY2" fmla="*/ 0 h 2971"/>
              </a:gdLst>
              <a:ahLst/>
              <a:cxnLst>
                <a:cxn ang="0">
                  <a:pos x="connsiteX0" y="connsiteY0"/>
                </a:cxn>
                <a:cxn ang="0">
                  <a:pos x="connsiteX1" y="connsiteY1"/>
                </a:cxn>
                <a:cxn ang="0">
                  <a:pos x="connsiteX2" y="connsiteY2"/>
                </a:cxn>
              </a:cxnLst>
              <a:rect l="l" t="t" r="r" b="b"/>
              <a:pathLst>
                <a:path w="914" h="2971">
                  <a:moveTo>
                    <a:pt x="914" y="0"/>
                  </a:moveTo>
                  <a:cubicBezTo>
                    <a:pt x="686" y="914"/>
                    <a:pt x="457" y="1829"/>
                    <a:pt x="0" y="2972"/>
                  </a:cubicBezTo>
                  <a:cubicBezTo>
                    <a:pt x="457" y="2057"/>
                    <a:pt x="686" y="1143"/>
                    <a:pt x="914" y="0"/>
                  </a:cubicBezTo>
                  <a:close/>
                </a:path>
              </a:pathLst>
            </a:custGeom>
            <a:solidFill>
              <a:srgbClr val="FFFFFF"/>
            </a:solidFill>
            <a:ln w="2286" cap="flat">
              <a:noFill/>
              <a:prstDash val="solid"/>
              <a:miter/>
            </a:ln>
          </p:spPr>
          <p:txBody>
            <a:bodyPr rtlCol="0" anchor="ctr"/>
            <a:lstStyle/>
            <a:p>
              <a:endParaRPr lang="en-US"/>
            </a:p>
          </p:txBody>
        </p:sp>
        <p:sp>
          <p:nvSpPr>
            <p:cNvPr id="92" name="Freeform 396">
              <a:extLst>
                <a:ext uri="{FF2B5EF4-FFF2-40B4-BE49-F238E27FC236}">
                  <a16:creationId xmlns:a16="http://schemas.microsoft.com/office/drawing/2014/main" id="{D1193F8A-6AF0-9190-00BC-29306967C6E7}"/>
                </a:ext>
              </a:extLst>
            </p:cNvPr>
            <p:cNvSpPr/>
            <p:nvPr/>
          </p:nvSpPr>
          <p:spPr>
            <a:xfrm>
              <a:off x="5513984" y="4307052"/>
              <a:ext cx="914" cy="2743"/>
            </a:xfrm>
            <a:custGeom>
              <a:avLst/>
              <a:gdLst>
                <a:gd name="connsiteX0" fmla="*/ 914 w 914"/>
                <a:gd name="connsiteY0" fmla="*/ 0 h 2743"/>
                <a:gd name="connsiteX1" fmla="*/ 0 w 914"/>
                <a:gd name="connsiteY1" fmla="*/ 2743 h 2743"/>
                <a:gd name="connsiteX2" fmla="*/ 914 w 914"/>
                <a:gd name="connsiteY2" fmla="*/ 0 h 2743"/>
              </a:gdLst>
              <a:ahLst/>
              <a:cxnLst>
                <a:cxn ang="0">
                  <a:pos x="connsiteX0" y="connsiteY0"/>
                </a:cxn>
                <a:cxn ang="0">
                  <a:pos x="connsiteX1" y="connsiteY1"/>
                </a:cxn>
                <a:cxn ang="0">
                  <a:pos x="connsiteX2" y="connsiteY2"/>
                </a:cxn>
              </a:cxnLst>
              <a:rect l="l" t="t" r="r" b="b"/>
              <a:pathLst>
                <a:path w="914" h="2743">
                  <a:moveTo>
                    <a:pt x="914" y="0"/>
                  </a:moveTo>
                  <a:cubicBezTo>
                    <a:pt x="686" y="914"/>
                    <a:pt x="229" y="1829"/>
                    <a:pt x="0" y="2743"/>
                  </a:cubicBezTo>
                  <a:cubicBezTo>
                    <a:pt x="229" y="1829"/>
                    <a:pt x="457" y="914"/>
                    <a:pt x="914" y="0"/>
                  </a:cubicBezTo>
                  <a:close/>
                </a:path>
              </a:pathLst>
            </a:custGeom>
            <a:solidFill>
              <a:srgbClr val="FFFFFF"/>
            </a:solidFill>
            <a:ln w="2286" cap="flat">
              <a:noFill/>
              <a:prstDash val="solid"/>
              <a:miter/>
            </a:ln>
          </p:spPr>
          <p:txBody>
            <a:bodyPr rtlCol="0" anchor="ctr"/>
            <a:lstStyle/>
            <a:p>
              <a:endParaRPr lang="en-US"/>
            </a:p>
          </p:txBody>
        </p:sp>
        <p:sp>
          <p:nvSpPr>
            <p:cNvPr id="93" name="Freeform 397">
              <a:extLst>
                <a:ext uri="{FF2B5EF4-FFF2-40B4-BE49-F238E27FC236}">
                  <a16:creationId xmlns:a16="http://schemas.microsoft.com/office/drawing/2014/main" id="{B2E1F496-B079-658F-F979-C5793C7D85A3}"/>
                </a:ext>
              </a:extLst>
            </p:cNvPr>
            <p:cNvSpPr/>
            <p:nvPr/>
          </p:nvSpPr>
          <p:spPr>
            <a:xfrm>
              <a:off x="5517642" y="4294936"/>
              <a:ext cx="685" cy="2971"/>
            </a:xfrm>
            <a:custGeom>
              <a:avLst/>
              <a:gdLst>
                <a:gd name="connsiteX0" fmla="*/ 686 w 685"/>
                <a:gd name="connsiteY0" fmla="*/ 0 h 2971"/>
                <a:gd name="connsiteX1" fmla="*/ 0 w 685"/>
                <a:gd name="connsiteY1" fmla="*/ 2972 h 2971"/>
                <a:gd name="connsiteX2" fmla="*/ 686 w 685"/>
                <a:gd name="connsiteY2" fmla="*/ 0 h 2971"/>
              </a:gdLst>
              <a:ahLst/>
              <a:cxnLst>
                <a:cxn ang="0">
                  <a:pos x="connsiteX0" y="connsiteY0"/>
                </a:cxn>
                <a:cxn ang="0">
                  <a:pos x="connsiteX1" y="connsiteY1"/>
                </a:cxn>
                <a:cxn ang="0">
                  <a:pos x="connsiteX2" y="connsiteY2"/>
                </a:cxn>
              </a:cxnLst>
              <a:rect l="l" t="t" r="r" b="b"/>
              <a:pathLst>
                <a:path w="685" h="2971">
                  <a:moveTo>
                    <a:pt x="686" y="0"/>
                  </a:moveTo>
                  <a:cubicBezTo>
                    <a:pt x="457" y="914"/>
                    <a:pt x="229" y="2057"/>
                    <a:pt x="0" y="2972"/>
                  </a:cubicBezTo>
                  <a:cubicBezTo>
                    <a:pt x="229" y="2057"/>
                    <a:pt x="457" y="914"/>
                    <a:pt x="686" y="0"/>
                  </a:cubicBezTo>
                  <a:close/>
                </a:path>
              </a:pathLst>
            </a:custGeom>
            <a:solidFill>
              <a:srgbClr val="FFFFFF"/>
            </a:solidFill>
            <a:ln w="2286" cap="flat">
              <a:noFill/>
              <a:prstDash val="solid"/>
              <a:miter/>
            </a:ln>
          </p:spPr>
          <p:txBody>
            <a:bodyPr rtlCol="0" anchor="ctr"/>
            <a:lstStyle/>
            <a:p>
              <a:endParaRPr lang="en-US"/>
            </a:p>
          </p:txBody>
        </p:sp>
        <p:sp>
          <p:nvSpPr>
            <p:cNvPr id="94" name="Freeform 398">
              <a:extLst>
                <a:ext uri="{FF2B5EF4-FFF2-40B4-BE49-F238E27FC236}">
                  <a16:creationId xmlns:a16="http://schemas.microsoft.com/office/drawing/2014/main" id="{914A2779-6F34-D8F7-304C-6FE940E819F0}"/>
                </a:ext>
              </a:extLst>
            </p:cNvPr>
            <p:cNvSpPr/>
            <p:nvPr/>
          </p:nvSpPr>
          <p:spPr>
            <a:xfrm>
              <a:off x="5519928" y="4282821"/>
              <a:ext cx="457" cy="2971"/>
            </a:xfrm>
            <a:custGeom>
              <a:avLst/>
              <a:gdLst>
                <a:gd name="connsiteX0" fmla="*/ 457 w 457"/>
                <a:gd name="connsiteY0" fmla="*/ 0 h 2971"/>
                <a:gd name="connsiteX1" fmla="*/ 0 w 457"/>
                <a:gd name="connsiteY1" fmla="*/ 2972 h 2971"/>
                <a:gd name="connsiteX2" fmla="*/ 457 w 457"/>
                <a:gd name="connsiteY2" fmla="*/ 0 h 2971"/>
              </a:gdLst>
              <a:ahLst/>
              <a:cxnLst>
                <a:cxn ang="0">
                  <a:pos x="connsiteX0" y="connsiteY0"/>
                </a:cxn>
                <a:cxn ang="0">
                  <a:pos x="connsiteX1" y="connsiteY1"/>
                </a:cxn>
                <a:cxn ang="0">
                  <a:pos x="connsiteX2" y="connsiteY2"/>
                </a:cxn>
              </a:cxnLst>
              <a:rect l="l" t="t" r="r" b="b"/>
              <a:pathLst>
                <a:path w="457" h="2971">
                  <a:moveTo>
                    <a:pt x="457" y="0"/>
                  </a:moveTo>
                  <a:cubicBezTo>
                    <a:pt x="229" y="914"/>
                    <a:pt x="229" y="2057"/>
                    <a:pt x="0" y="2972"/>
                  </a:cubicBezTo>
                  <a:cubicBezTo>
                    <a:pt x="229" y="2057"/>
                    <a:pt x="457" y="1143"/>
                    <a:pt x="457" y="0"/>
                  </a:cubicBezTo>
                  <a:close/>
                </a:path>
              </a:pathLst>
            </a:custGeom>
            <a:solidFill>
              <a:srgbClr val="FFFFFF"/>
            </a:solidFill>
            <a:ln w="2286" cap="flat">
              <a:noFill/>
              <a:prstDash val="solid"/>
              <a:miter/>
            </a:ln>
          </p:spPr>
          <p:txBody>
            <a:bodyPr rtlCol="0" anchor="ctr"/>
            <a:lstStyle/>
            <a:p>
              <a:endParaRPr lang="en-US"/>
            </a:p>
          </p:txBody>
        </p:sp>
        <p:sp>
          <p:nvSpPr>
            <p:cNvPr id="95" name="Freeform 399">
              <a:extLst>
                <a:ext uri="{FF2B5EF4-FFF2-40B4-BE49-F238E27FC236}">
                  <a16:creationId xmlns:a16="http://schemas.microsoft.com/office/drawing/2014/main" id="{8C68B41E-05C6-95F3-52D6-2DA4BB1E90DB}"/>
                </a:ext>
              </a:extLst>
            </p:cNvPr>
            <p:cNvSpPr/>
            <p:nvPr/>
          </p:nvSpPr>
          <p:spPr>
            <a:xfrm>
              <a:off x="5518785" y="4288993"/>
              <a:ext cx="685" cy="2971"/>
            </a:xfrm>
            <a:custGeom>
              <a:avLst/>
              <a:gdLst>
                <a:gd name="connsiteX0" fmla="*/ 686 w 685"/>
                <a:gd name="connsiteY0" fmla="*/ 0 h 2971"/>
                <a:gd name="connsiteX1" fmla="*/ 0 w 685"/>
                <a:gd name="connsiteY1" fmla="*/ 2972 h 2971"/>
                <a:gd name="connsiteX2" fmla="*/ 686 w 685"/>
                <a:gd name="connsiteY2" fmla="*/ 0 h 2971"/>
              </a:gdLst>
              <a:ahLst/>
              <a:cxnLst>
                <a:cxn ang="0">
                  <a:pos x="connsiteX0" y="connsiteY0"/>
                </a:cxn>
                <a:cxn ang="0">
                  <a:pos x="connsiteX1" y="connsiteY1"/>
                </a:cxn>
                <a:cxn ang="0">
                  <a:pos x="connsiteX2" y="connsiteY2"/>
                </a:cxn>
              </a:cxnLst>
              <a:rect l="l" t="t" r="r" b="b"/>
              <a:pathLst>
                <a:path w="685" h="2971">
                  <a:moveTo>
                    <a:pt x="686" y="0"/>
                  </a:moveTo>
                  <a:cubicBezTo>
                    <a:pt x="457" y="914"/>
                    <a:pt x="229" y="2057"/>
                    <a:pt x="0" y="2972"/>
                  </a:cubicBezTo>
                  <a:cubicBezTo>
                    <a:pt x="457" y="1829"/>
                    <a:pt x="686" y="914"/>
                    <a:pt x="686" y="0"/>
                  </a:cubicBezTo>
                  <a:close/>
                </a:path>
              </a:pathLst>
            </a:custGeom>
            <a:solidFill>
              <a:srgbClr val="FFFFFF"/>
            </a:solidFill>
            <a:ln w="2286" cap="flat">
              <a:noFill/>
              <a:prstDash val="solid"/>
              <a:miter/>
            </a:ln>
          </p:spPr>
          <p:txBody>
            <a:bodyPr rtlCol="0" anchor="ctr"/>
            <a:lstStyle/>
            <a:p>
              <a:endParaRPr lang="en-US"/>
            </a:p>
          </p:txBody>
        </p:sp>
        <p:sp>
          <p:nvSpPr>
            <p:cNvPr id="96" name="Freeform 400">
              <a:extLst>
                <a:ext uri="{FF2B5EF4-FFF2-40B4-BE49-F238E27FC236}">
                  <a16:creationId xmlns:a16="http://schemas.microsoft.com/office/drawing/2014/main" id="{F356B54C-D7E7-372F-2B72-47C1784919A5}"/>
                </a:ext>
              </a:extLst>
            </p:cNvPr>
            <p:cNvSpPr/>
            <p:nvPr/>
          </p:nvSpPr>
          <p:spPr>
            <a:xfrm>
              <a:off x="5511469" y="4312996"/>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457" y="1829"/>
                    <a:pt x="0" y="2743"/>
                  </a:cubicBezTo>
                  <a:cubicBezTo>
                    <a:pt x="457" y="1829"/>
                    <a:pt x="686" y="914"/>
                    <a:pt x="1143" y="0"/>
                  </a:cubicBezTo>
                  <a:close/>
                </a:path>
              </a:pathLst>
            </a:custGeom>
            <a:solidFill>
              <a:srgbClr val="FFFFFF"/>
            </a:solidFill>
            <a:ln w="2286" cap="flat">
              <a:noFill/>
              <a:prstDash val="solid"/>
              <a:miter/>
            </a:ln>
          </p:spPr>
          <p:txBody>
            <a:bodyPr rtlCol="0" anchor="ctr"/>
            <a:lstStyle/>
            <a:p>
              <a:endParaRPr lang="en-US"/>
            </a:p>
          </p:txBody>
        </p:sp>
        <p:sp>
          <p:nvSpPr>
            <p:cNvPr id="97" name="Freeform 401">
              <a:extLst>
                <a:ext uri="{FF2B5EF4-FFF2-40B4-BE49-F238E27FC236}">
                  <a16:creationId xmlns:a16="http://schemas.microsoft.com/office/drawing/2014/main" id="{BEFD636D-7694-8E31-DF13-D2BB016E0B40}"/>
                </a:ext>
              </a:extLst>
            </p:cNvPr>
            <p:cNvSpPr/>
            <p:nvPr/>
          </p:nvSpPr>
          <p:spPr>
            <a:xfrm>
              <a:off x="5481980" y="4348200"/>
              <a:ext cx="9144" cy="10972"/>
            </a:xfrm>
            <a:custGeom>
              <a:avLst/>
              <a:gdLst>
                <a:gd name="connsiteX0" fmla="*/ 9144 w 9144"/>
                <a:gd name="connsiteY0" fmla="*/ 0 h 10972"/>
                <a:gd name="connsiteX1" fmla="*/ 0 w 9144"/>
                <a:gd name="connsiteY1" fmla="*/ 10973 h 10972"/>
                <a:gd name="connsiteX2" fmla="*/ 9144 w 9144"/>
                <a:gd name="connsiteY2" fmla="*/ 0 h 10972"/>
              </a:gdLst>
              <a:ahLst/>
              <a:cxnLst>
                <a:cxn ang="0">
                  <a:pos x="connsiteX0" y="connsiteY0"/>
                </a:cxn>
                <a:cxn ang="0">
                  <a:pos x="connsiteX1" y="connsiteY1"/>
                </a:cxn>
                <a:cxn ang="0">
                  <a:pos x="connsiteX2" y="connsiteY2"/>
                </a:cxn>
              </a:cxnLst>
              <a:rect l="l" t="t" r="r" b="b"/>
              <a:pathLst>
                <a:path w="9144" h="10972">
                  <a:moveTo>
                    <a:pt x="9144" y="0"/>
                  </a:moveTo>
                  <a:cubicBezTo>
                    <a:pt x="6172" y="3658"/>
                    <a:pt x="3200" y="7315"/>
                    <a:pt x="0" y="10973"/>
                  </a:cubicBezTo>
                  <a:cubicBezTo>
                    <a:pt x="3200" y="7315"/>
                    <a:pt x="6172" y="3658"/>
                    <a:pt x="9144" y="0"/>
                  </a:cubicBezTo>
                  <a:close/>
                </a:path>
              </a:pathLst>
            </a:custGeom>
            <a:solidFill>
              <a:srgbClr val="FFFFFF"/>
            </a:solidFill>
            <a:ln w="2286" cap="flat">
              <a:noFill/>
              <a:prstDash val="solid"/>
              <a:miter/>
            </a:ln>
          </p:spPr>
          <p:txBody>
            <a:bodyPr rtlCol="0" anchor="ctr"/>
            <a:lstStyle/>
            <a:p>
              <a:endParaRPr lang="en-US"/>
            </a:p>
          </p:txBody>
        </p:sp>
        <p:sp>
          <p:nvSpPr>
            <p:cNvPr id="98" name="Freeform 402">
              <a:extLst>
                <a:ext uri="{FF2B5EF4-FFF2-40B4-BE49-F238E27FC236}">
                  <a16:creationId xmlns:a16="http://schemas.microsoft.com/office/drawing/2014/main" id="{CBA94BBF-D3D0-83E8-56A2-DAA0C3D7C22B}"/>
                </a:ext>
              </a:extLst>
            </p:cNvPr>
            <p:cNvSpPr/>
            <p:nvPr/>
          </p:nvSpPr>
          <p:spPr>
            <a:xfrm>
              <a:off x="5475579" y="4359173"/>
              <a:ext cx="6400" cy="7086"/>
            </a:xfrm>
            <a:custGeom>
              <a:avLst/>
              <a:gdLst>
                <a:gd name="connsiteX0" fmla="*/ 6401 w 6400"/>
                <a:gd name="connsiteY0" fmla="*/ 0 h 7086"/>
                <a:gd name="connsiteX1" fmla="*/ 0 w 6400"/>
                <a:gd name="connsiteY1" fmla="*/ 7087 h 7086"/>
                <a:gd name="connsiteX2" fmla="*/ 6401 w 6400"/>
                <a:gd name="connsiteY2" fmla="*/ 0 h 7086"/>
              </a:gdLst>
              <a:ahLst/>
              <a:cxnLst>
                <a:cxn ang="0">
                  <a:pos x="connsiteX0" y="connsiteY0"/>
                </a:cxn>
                <a:cxn ang="0">
                  <a:pos x="connsiteX1" y="connsiteY1"/>
                </a:cxn>
                <a:cxn ang="0">
                  <a:pos x="connsiteX2" y="connsiteY2"/>
                </a:cxn>
              </a:cxnLst>
              <a:rect l="l" t="t" r="r" b="b"/>
              <a:pathLst>
                <a:path w="6400" h="7086">
                  <a:moveTo>
                    <a:pt x="6401" y="0"/>
                  </a:moveTo>
                  <a:cubicBezTo>
                    <a:pt x="4343" y="2286"/>
                    <a:pt x="2286" y="4801"/>
                    <a:pt x="0" y="7087"/>
                  </a:cubicBezTo>
                  <a:cubicBezTo>
                    <a:pt x="2286" y="4572"/>
                    <a:pt x="4343" y="2286"/>
                    <a:pt x="6401" y="0"/>
                  </a:cubicBezTo>
                  <a:close/>
                </a:path>
              </a:pathLst>
            </a:custGeom>
            <a:solidFill>
              <a:srgbClr val="FFFFFF"/>
            </a:solidFill>
            <a:ln w="2286" cap="flat">
              <a:noFill/>
              <a:prstDash val="solid"/>
              <a:miter/>
            </a:ln>
          </p:spPr>
          <p:txBody>
            <a:bodyPr rtlCol="0" anchor="ctr"/>
            <a:lstStyle/>
            <a:p>
              <a:endParaRPr lang="en-US"/>
            </a:p>
          </p:txBody>
        </p:sp>
        <p:sp>
          <p:nvSpPr>
            <p:cNvPr id="99" name="Freeform 403">
              <a:extLst>
                <a:ext uri="{FF2B5EF4-FFF2-40B4-BE49-F238E27FC236}">
                  <a16:creationId xmlns:a16="http://schemas.microsoft.com/office/drawing/2014/main" id="{D7496502-B84E-AC23-4F03-47A832FECC3E}"/>
                </a:ext>
              </a:extLst>
            </p:cNvPr>
            <p:cNvSpPr/>
            <p:nvPr/>
          </p:nvSpPr>
          <p:spPr>
            <a:xfrm>
              <a:off x="5508955" y="4318939"/>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229" y="1829"/>
                    <a:pt x="0" y="2743"/>
                  </a:cubicBezTo>
                  <a:cubicBezTo>
                    <a:pt x="229" y="1829"/>
                    <a:pt x="686" y="914"/>
                    <a:pt x="1143" y="0"/>
                  </a:cubicBezTo>
                  <a:close/>
                </a:path>
              </a:pathLst>
            </a:custGeom>
            <a:solidFill>
              <a:srgbClr val="FFFFFF"/>
            </a:solidFill>
            <a:ln w="2286" cap="flat">
              <a:noFill/>
              <a:prstDash val="solid"/>
              <a:miter/>
            </a:ln>
          </p:spPr>
          <p:txBody>
            <a:bodyPr rtlCol="0" anchor="ctr"/>
            <a:lstStyle/>
            <a:p>
              <a:endParaRPr lang="en-US"/>
            </a:p>
          </p:txBody>
        </p:sp>
        <p:sp>
          <p:nvSpPr>
            <p:cNvPr id="100" name="Freeform 404">
              <a:extLst>
                <a:ext uri="{FF2B5EF4-FFF2-40B4-BE49-F238E27FC236}">
                  <a16:creationId xmlns:a16="http://schemas.microsoft.com/office/drawing/2014/main" id="{772D45B6-7B0B-9B45-374D-085D4DBD710A}"/>
                </a:ext>
              </a:extLst>
            </p:cNvPr>
            <p:cNvSpPr/>
            <p:nvPr/>
          </p:nvSpPr>
          <p:spPr>
            <a:xfrm>
              <a:off x="5498211" y="4336770"/>
              <a:ext cx="1371" cy="1828"/>
            </a:xfrm>
            <a:custGeom>
              <a:avLst/>
              <a:gdLst>
                <a:gd name="connsiteX0" fmla="*/ 1372 w 1371"/>
                <a:gd name="connsiteY0" fmla="*/ 0 h 1828"/>
                <a:gd name="connsiteX1" fmla="*/ 0 w 1371"/>
                <a:gd name="connsiteY1" fmla="*/ 1829 h 1828"/>
                <a:gd name="connsiteX2" fmla="*/ 1372 w 1371"/>
                <a:gd name="connsiteY2" fmla="*/ 0 h 1828"/>
              </a:gdLst>
              <a:ahLst/>
              <a:cxnLst>
                <a:cxn ang="0">
                  <a:pos x="connsiteX0" y="connsiteY0"/>
                </a:cxn>
                <a:cxn ang="0">
                  <a:pos x="connsiteX1" y="connsiteY1"/>
                </a:cxn>
                <a:cxn ang="0">
                  <a:pos x="connsiteX2" y="connsiteY2"/>
                </a:cxn>
              </a:cxnLst>
              <a:rect l="l" t="t" r="r" b="b"/>
              <a:pathLst>
                <a:path w="1371" h="1828">
                  <a:moveTo>
                    <a:pt x="1372" y="0"/>
                  </a:moveTo>
                  <a:cubicBezTo>
                    <a:pt x="914" y="686"/>
                    <a:pt x="457" y="1372"/>
                    <a:pt x="0" y="1829"/>
                  </a:cubicBezTo>
                  <a:cubicBezTo>
                    <a:pt x="686" y="1372"/>
                    <a:pt x="914" y="686"/>
                    <a:pt x="1372" y="0"/>
                  </a:cubicBezTo>
                  <a:close/>
                </a:path>
              </a:pathLst>
            </a:custGeom>
            <a:solidFill>
              <a:srgbClr val="FFFFFF"/>
            </a:solidFill>
            <a:ln w="2286" cap="flat">
              <a:noFill/>
              <a:prstDash val="solid"/>
              <a:miter/>
            </a:ln>
          </p:spPr>
          <p:txBody>
            <a:bodyPr rtlCol="0" anchor="ctr"/>
            <a:lstStyle/>
            <a:p>
              <a:endParaRPr lang="en-US"/>
            </a:p>
          </p:txBody>
        </p:sp>
        <p:sp>
          <p:nvSpPr>
            <p:cNvPr id="101" name="Freeform 405">
              <a:extLst>
                <a:ext uri="{FF2B5EF4-FFF2-40B4-BE49-F238E27FC236}">
                  <a16:creationId xmlns:a16="http://schemas.microsoft.com/office/drawing/2014/main" id="{F68C741C-0C31-0932-2968-DCACC8E53E91}"/>
                </a:ext>
              </a:extLst>
            </p:cNvPr>
            <p:cNvSpPr/>
            <p:nvPr/>
          </p:nvSpPr>
          <p:spPr>
            <a:xfrm>
              <a:off x="5505754" y="4324883"/>
              <a:ext cx="1371" cy="2514"/>
            </a:xfrm>
            <a:custGeom>
              <a:avLst/>
              <a:gdLst>
                <a:gd name="connsiteX0" fmla="*/ 1372 w 1371"/>
                <a:gd name="connsiteY0" fmla="*/ 0 h 2514"/>
                <a:gd name="connsiteX1" fmla="*/ 0 w 1371"/>
                <a:gd name="connsiteY1" fmla="*/ 2515 h 2514"/>
                <a:gd name="connsiteX2" fmla="*/ 1372 w 1371"/>
                <a:gd name="connsiteY2" fmla="*/ 0 h 2514"/>
              </a:gdLst>
              <a:ahLst/>
              <a:cxnLst>
                <a:cxn ang="0">
                  <a:pos x="connsiteX0" y="connsiteY0"/>
                </a:cxn>
                <a:cxn ang="0">
                  <a:pos x="connsiteX1" y="connsiteY1"/>
                </a:cxn>
                <a:cxn ang="0">
                  <a:pos x="connsiteX2" y="connsiteY2"/>
                </a:cxn>
              </a:cxnLst>
              <a:rect l="l" t="t" r="r" b="b"/>
              <a:pathLst>
                <a:path w="1371" h="2514">
                  <a:moveTo>
                    <a:pt x="1372" y="0"/>
                  </a:moveTo>
                  <a:cubicBezTo>
                    <a:pt x="914" y="914"/>
                    <a:pt x="457" y="1600"/>
                    <a:pt x="0" y="2515"/>
                  </a:cubicBezTo>
                  <a:cubicBezTo>
                    <a:pt x="457" y="1600"/>
                    <a:pt x="914" y="686"/>
                    <a:pt x="1372" y="0"/>
                  </a:cubicBezTo>
                  <a:close/>
                </a:path>
              </a:pathLst>
            </a:custGeom>
            <a:solidFill>
              <a:srgbClr val="FFFFFF"/>
            </a:solidFill>
            <a:ln w="2286" cap="flat">
              <a:noFill/>
              <a:prstDash val="solid"/>
              <a:miter/>
            </a:ln>
          </p:spPr>
          <p:txBody>
            <a:bodyPr rtlCol="0" anchor="ctr"/>
            <a:lstStyle/>
            <a:p>
              <a:endParaRPr lang="en-US"/>
            </a:p>
          </p:txBody>
        </p:sp>
        <p:sp>
          <p:nvSpPr>
            <p:cNvPr id="102" name="Freeform 406">
              <a:extLst>
                <a:ext uri="{FF2B5EF4-FFF2-40B4-BE49-F238E27FC236}">
                  <a16:creationId xmlns:a16="http://schemas.microsoft.com/office/drawing/2014/main" id="{8DC77CAC-1B35-036D-7B0A-EC6323C0AEEC}"/>
                </a:ext>
              </a:extLst>
            </p:cNvPr>
            <p:cNvSpPr/>
            <p:nvPr/>
          </p:nvSpPr>
          <p:spPr>
            <a:xfrm>
              <a:off x="5462092" y="4372889"/>
              <a:ext cx="6858" cy="6400"/>
            </a:xfrm>
            <a:custGeom>
              <a:avLst/>
              <a:gdLst>
                <a:gd name="connsiteX0" fmla="*/ 6858 w 6858"/>
                <a:gd name="connsiteY0" fmla="*/ 0 h 6400"/>
                <a:gd name="connsiteX1" fmla="*/ 0 w 6858"/>
                <a:gd name="connsiteY1" fmla="*/ 6401 h 6400"/>
                <a:gd name="connsiteX2" fmla="*/ 6858 w 6858"/>
                <a:gd name="connsiteY2" fmla="*/ 0 h 6400"/>
              </a:gdLst>
              <a:ahLst/>
              <a:cxnLst>
                <a:cxn ang="0">
                  <a:pos x="connsiteX0" y="connsiteY0"/>
                </a:cxn>
                <a:cxn ang="0">
                  <a:pos x="connsiteX1" y="connsiteY1"/>
                </a:cxn>
                <a:cxn ang="0">
                  <a:pos x="connsiteX2" y="connsiteY2"/>
                </a:cxn>
              </a:cxnLst>
              <a:rect l="l" t="t" r="r" b="b"/>
              <a:pathLst>
                <a:path w="6858" h="6400">
                  <a:moveTo>
                    <a:pt x="6858" y="0"/>
                  </a:moveTo>
                  <a:cubicBezTo>
                    <a:pt x="4572" y="2286"/>
                    <a:pt x="2286" y="4343"/>
                    <a:pt x="0" y="6401"/>
                  </a:cubicBezTo>
                  <a:cubicBezTo>
                    <a:pt x="2515" y="4343"/>
                    <a:pt x="4801" y="2286"/>
                    <a:pt x="6858" y="0"/>
                  </a:cubicBezTo>
                  <a:close/>
                </a:path>
              </a:pathLst>
            </a:custGeom>
            <a:solidFill>
              <a:srgbClr val="FFFFFF"/>
            </a:solidFill>
            <a:ln w="2286" cap="flat">
              <a:noFill/>
              <a:prstDash val="solid"/>
              <a:miter/>
            </a:ln>
          </p:spPr>
          <p:txBody>
            <a:bodyPr rtlCol="0" anchor="ctr"/>
            <a:lstStyle/>
            <a:p>
              <a:endParaRPr lang="en-US"/>
            </a:p>
          </p:txBody>
        </p:sp>
        <p:sp>
          <p:nvSpPr>
            <p:cNvPr id="103" name="Freeform 407">
              <a:extLst>
                <a:ext uri="{FF2B5EF4-FFF2-40B4-BE49-F238E27FC236}">
                  <a16:creationId xmlns:a16="http://schemas.microsoft.com/office/drawing/2014/main" id="{94077168-F004-8CBA-E30D-3A109CA5E732}"/>
                </a:ext>
              </a:extLst>
            </p:cNvPr>
            <p:cNvSpPr/>
            <p:nvPr/>
          </p:nvSpPr>
          <p:spPr>
            <a:xfrm>
              <a:off x="5502325" y="4330827"/>
              <a:ext cx="1371" cy="2286"/>
            </a:xfrm>
            <a:custGeom>
              <a:avLst/>
              <a:gdLst>
                <a:gd name="connsiteX0" fmla="*/ 1372 w 1371"/>
                <a:gd name="connsiteY0" fmla="*/ 0 h 2286"/>
                <a:gd name="connsiteX1" fmla="*/ 0 w 1371"/>
                <a:gd name="connsiteY1" fmla="*/ 2286 h 2286"/>
                <a:gd name="connsiteX2" fmla="*/ 1372 w 1371"/>
                <a:gd name="connsiteY2" fmla="*/ 0 h 2286"/>
              </a:gdLst>
              <a:ahLst/>
              <a:cxnLst>
                <a:cxn ang="0">
                  <a:pos x="connsiteX0" y="connsiteY0"/>
                </a:cxn>
                <a:cxn ang="0">
                  <a:pos x="connsiteX1" y="connsiteY1"/>
                </a:cxn>
                <a:cxn ang="0">
                  <a:pos x="connsiteX2" y="connsiteY2"/>
                </a:cxn>
              </a:cxnLst>
              <a:rect l="l" t="t" r="r" b="b"/>
              <a:pathLst>
                <a:path w="1371" h="2286">
                  <a:moveTo>
                    <a:pt x="1372" y="0"/>
                  </a:moveTo>
                  <a:cubicBezTo>
                    <a:pt x="914" y="686"/>
                    <a:pt x="457" y="1600"/>
                    <a:pt x="0" y="2286"/>
                  </a:cubicBezTo>
                  <a:cubicBezTo>
                    <a:pt x="457" y="1600"/>
                    <a:pt x="914" y="686"/>
                    <a:pt x="1372" y="0"/>
                  </a:cubicBezTo>
                  <a:close/>
                </a:path>
              </a:pathLst>
            </a:custGeom>
            <a:solidFill>
              <a:srgbClr val="FFFFFF"/>
            </a:solidFill>
            <a:ln w="2286" cap="flat">
              <a:noFill/>
              <a:prstDash val="solid"/>
              <a:miter/>
            </a:ln>
          </p:spPr>
          <p:txBody>
            <a:bodyPr rtlCol="0" anchor="ctr"/>
            <a:lstStyle/>
            <a:p>
              <a:endParaRPr lang="en-US"/>
            </a:p>
          </p:txBody>
        </p:sp>
        <p:sp>
          <p:nvSpPr>
            <p:cNvPr id="104" name="Freeform 408">
              <a:extLst>
                <a:ext uri="{FF2B5EF4-FFF2-40B4-BE49-F238E27FC236}">
                  <a16:creationId xmlns:a16="http://schemas.microsoft.com/office/drawing/2014/main" id="{C093C1ED-BEA3-6DDB-7C76-8A2DA5481BE2}"/>
                </a:ext>
              </a:extLst>
            </p:cNvPr>
            <p:cNvSpPr/>
            <p:nvPr/>
          </p:nvSpPr>
          <p:spPr>
            <a:xfrm>
              <a:off x="5494096" y="4182694"/>
              <a:ext cx="2971" cy="4800"/>
            </a:xfrm>
            <a:custGeom>
              <a:avLst/>
              <a:gdLst>
                <a:gd name="connsiteX0" fmla="*/ 0 w 2971"/>
                <a:gd name="connsiteY0" fmla="*/ 0 h 4800"/>
                <a:gd name="connsiteX1" fmla="*/ 2972 w 2971"/>
                <a:gd name="connsiteY1" fmla="*/ 4801 h 4800"/>
                <a:gd name="connsiteX2" fmla="*/ 0 w 2971"/>
                <a:gd name="connsiteY2" fmla="*/ 0 h 4800"/>
              </a:gdLst>
              <a:ahLst/>
              <a:cxnLst>
                <a:cxn ang="0">
                  <a:pos x="connsiteX0" y="connsiteY0"/>
                </a:cxn>
                <a:cxn ang="0">
                  <a:pos x="connsiteX1" y="connsiteY1"/>
                </a:cxn>
                <a:cxn ang="0">
                  <a:pos x="connsiteX2" y="connsiteY2"/>
                </a:cxn>
              </a:cxnLst>
              <a:rect l="l" t="t" r="r" b="b"/>
              <a:pathLst>
                <a:path w="2971" h="4800">
                  <a:moveTo>
                    <a:pt x="0" y="0"/>
                  </a:moveTo>
                  <a:cubicBezTo>
                    <a:pt x="1143" y="1600"/>
                    <a:pt x="2057" y="3200"/>
                    <a:pt x="2972" y="4801"/>
                  </a:cubicBezTo>
                  <a:cubicBezTo>
                    <a:pt x="2057" y="2972"/>
                    <a:pt x="914" y="1372"/>
                    <a:pt x="0" y="0"/>
                  </a:cubicBezTo>
                  <a:close/>
                </a:path>
              </a:pathLst>
            </a:custGeom>
            <a:solidFill>
              <a:srgbClr val="FFFFFF"/>
            </a:solidFill>
            <a:ln w="2286" cap="flat">
              <a:noFill/>
              <a:prstDash val="solid"/>
              <a:miter/>
            </a:ln>
          </p:spPr>
          <p:txBody>
            <a:bodyPr rtlCol="0" anchor="ctr"/>
            <a:lstStyle/>
            <a:p>
              <a:endParaRPr lang="en-US"/>
            </a:p>
          </p:txBody>
        </p:sp>
        <p:sp>
          <p:nvSpPr>
            <p:cNvPr id="105" name="Freeform 409">
              <a:extLst>
                <a:ext uri="{FF2B5EF4-FFF2-40B4-BE49-F238E27FC236}">
                  <a16:creationId xmlns:a16="http://schemas.microsoft.com/office/drawing/2014/main" id="{C299C604-5B9A-DBCE-670A-A75A2C92E100}"/>
                </a:ext>
              </a:extLst>
            </p:cNvPr>
            <p:cNvSpPr/>
            <p:nvPr/>
          </p:nvSpPr>
          <p:spPr>
            <a:xfrm>
              <a:off x="5503011" y="4197324"/>
              <a:ext cx="15773" cy="43205"/>
            </a:xfrm>
            <a:custGeom>
              <a:avLst/>
              <a:gdLst>
                <a:gd name="connsiteX0" fmla="*/ 0 w 15773"/>
                <a:gd name="connsiteY0" fmla="*/ 0 h 43205"/>
                <a:gd name="connsiteX1" fmla="*/ 15773 w 15773"/>
                <a:gd name="connsiteY1" fmla="*/ 43205 h 43205"/>
                <a:gd name="connsiteX2" fmla="*/ 0 w 15773"/>
                <a:gd name="connsiteY2" fmla="*/ 0 h 43205"/>
              </a:gdLst>
              <a:ahLst/>
              <a:cxnLst>
                <a:cxn ang="0">
                  <a:pos x="connsiteX0" y="connsiteY0"/>
                </a:cxn>
                <a:cxn ang="0">
                  <a:pos x="connsiteX1" y="connsiteY1"/>
                </a:cxn>
                <a:cxn ang="0">
                  <a:pos x="connsiteX2" y="connsiteY2"/>
                </a:cxn>
              </a:cxnLst>
              <a:rect l="l" t="t" r="r" b="b"/>
              <a:pathLst>
                <a:path w="15773" h="43205">
                  <a:moveTo>
                    <a:pt x="0" y="0"/>
                  </a:moveTo>
                  <a:cubicBezTo>
                    <a:pt x="7315" y="13487"/>
                    <a:pt x="12802" y="28118"/>
                    <a:pt x="15773" y="43205"/>
                  </a:cubicBezTo>
                  <a:cubicBezTo>
                    <a:pt x="12802" y="28118"/>
                    <a:pt x="7315" y="13487"/>
                    <a:pt x="0" y="0"/>
                  </a:cubicBezTo>
                  <a:close/>
                </a:path>
              </a:pathLst>
            </a:custGeom>
            <a:solidFill>
              <a:srgbClr val="FFFFFF"/>
            </a:solidFill>
            <a:ln w="2286" cap="flat">
              <a:noFill/>
              <a:prstDash val="solid"/>
              <a:miter/>
            </a:ln>
          </p:spPr>
          <p:txBody>
            <a:bodyPr rtlCol="0" anchor="ctr"/>
            <a:lstStyle/>
            <a:p>
              <a:endParaRPr lang="en-US"/>
            </a:p>
          </p:txBody>
        </p:sp>
        <p:sp>
          <p:nvSpPr>
            <p:cNvPr id="106" name="Freeform 410">
              <a:extLst>
                <a:ext uri="{FF2B5EF4-FFF2-40B4-BE49-F238E27FC236}">
                  <a16:creationId xmlns:a16="http://schemas.microsoft.com/office/drawing/2014/main" id="{1B160198-EB09-8839-4FE7-01D7B3690825}"/>
                </a:ext>
              </a:extLst>
            </p:cNvPr>
            <p:cNvSpPr/>
            <p:nvPr/>
          </p:nvSpPr>
          <p:spPr>
            <a:xfrm>
              <a:off x="5500039" y="4192295"/>
              <a:ext cx="2743" cy="5029"/>
            </a:xfrm>
            <a:custGeom>
              <a:avLst/>
              <a:gdLst>
                <a:gd name="connsiteX0" fmla="*/ 0 w 2743"/>
                <a:gd name="connsiteY0" fmla="*/ 0 h 5029"/>
                <a:gd name="connsiteX1" fmla="*/ 2743 w 2743"/>
                <a:gd name="connsiteY1" fmla="*/ 5029 h 5029"/>
                <a:gd name="connsiteX2" fmla="*/ 0 w 2743"/>
                <a:gd name="connsiteY2" fmla="*/ 0 h 5029"/>
              </a:gdLst>
              <a:ahLst/>
              <a:cxnLst>
                <a:cxn ang="0">
                  <a:pos x="connsiteX0" y="connsiteY0"/>
                </a:cxn>
                <a:cxn ang="0">
                  <a:pos x="connsiteX1" y="connsiteY1"/>
                </a:cxn>
                <a:cxn ang="0">
                  <a:pos x="connsiteX2" y="connsiteY2"/>
                </a:cxn>
              </a:cxnLst>
              <a:rect l="l" t="t" r="r" b="b"/>
              <a:pathLst>
                <a:path w="2743" h="5029">
                  <a:moveTo>
                    <a:pt x="0" y="0"/>
                  </a:moveTo>
                  <a:cubicBezTo>
                    <a:pt x="914" y="1600"/>
                    <a:pt x="1829" y="3200"/>
                    <a:pt x="2743" y="5029"/>
                  </a:cubicBezTo>
                  <a:cubicBezTo>
                    <a:pt x="2057" y="3429"/>
                    <a:pt x="1143" y="1600"/>
                    <a:pt x="0" y="0"/>
                  </a:cubicBezTo>
                  <a:close/>
                </a:path>
              </a:pathLst>
            </a:custGeom>
            <a:solidFill>
              <a:srgbClr val="FFFFFF"/>
            </a:solidFill>
            <a:ln w="2286" cap="flat">
              <a:noFill/>
              <a:prstDash val="solid"/>
              <a:miter/>
            </a:ln>
          </p:spPr>
          <p:txBody>
            <a:bodyPr rtlCol="0" anchor="ctr"/>
            <a:lstStyle/>
            <a:p>
              <a:endParaRPr lang="en-US"/>
            </a:p>
          </p:txBody>
        </p:sp>
        <p:sp>
          <p:nvSpPr>
            <p:cNvPr id="107" name="Freeform 411">
              <a:extLst>
                <a:ext uri="{FF2B5EF4-FFF2-40B4-BE49-F238E27FC236}">
                  <a16:creationId xmlns:a16="http://schemas.microsoft.com/office/drawing/2014/main" id="{353876A8-9894-3A72-60E9-648F19C4A078}"/>
                </a:ext>
              </a:extLst>
            </p:cNvPr>
            <p:cNvSpPr/>
            <p:nvPr/>
          </p:nvSpPr>
          <p:spPr>
            <a:xfrm>
              <a:off x="5497068" y="4187494"/>
              <a:ext cx="2971" cy="4800"/>
            </a:xfrm>
            <a:custGeom>
              <a:avLst/>
              <a:gdLst>
                <a:gd name="connsiteX0" fmla="*/ 0 w 2971"/>
                <a:gd name="connsiteY0" fmla="*/ 0 h 4800"/>
                <a:gd name="connsiteX1" fmla="*/ 2972 w 2971"/>
                <a:gd name="connsiteY1" fmla="*/ 4801 h 4800"/>
                <a:gd name="connsiteX2" fmla="*/ 0 w 2971"/>
                <a:gd name="connsiteY2" fmla="*/ 0 h 4800"/>
              </a:gdLst>
              <a:ahLst/>
              <a:cxnLst>
                <a:cxn ang="0">
                  <a:pos x="connsiteX0" y="connsiteY0"/>
                </a:cxn>
                <a:cxn ang="0">
                  <a:pos x="connsiteX1" y="connsiteY1"/>
                </a:cxn>
                <a:cxn ang="0">
                  <a:pos x="connsiteX2" y="connsiteY2"/>
                </a:cxn>
              </a:cxnLst>
              <a:rect l="l" t="t" r="r" b="b"/>
              <a:pathLst>
                <a:path w="2971" h="4800">
                  <a:moveTo>
                    <a:pt x="0" y="0"/>
                  </a:moveTo>
                  <a:cubicBezTo>
                    <a:pt x="914" y="1600"/>
                    <a:pt x="2057" y="3200"/>
                    <a:pt x="2972" y="4801"/>
                  </a:cubicBezTo>
                  <a:cubicBezTo>
                    <a:pt x="2057" y="3200"/>
                    <a:pt x="1143" y="1600"/>
                    <a:pt x="0" y="0"/>
                  </a:cubicBezTo>
                  <a:close/>
                </a:path>
              </a:pathLst>
            </a:custGeom>
            <a:solidFill>
              <a:srgbClr val="FFFFFF"/>
            </a:solidFill>
            <a:ln w="2286" cap="flat">
              <a:noFill/>
              <a:prstDash val="solid"/>
              <a:miter/>
            </a:ln>
          </p:spPr>
          <p:txBody>
            <a:bodyPr rtlCol="0" anchor="ctr"/>
            <a:lstStyle/>
            <a:p>
              <a:endParaRPr lang="en-US"/>
            </a:p>
          </p:txBody>
        </p:sp>
        <p:sp>
          <p:nvSpPr>
            <p:cNvPr id="108" name="Freeform 412">
              <a:extLst>
                <a:ext uri="{FF2B5EF4-FFF2-40B4-BE49-F238E27FC236}">
                  <a16:creationId xmlns:a16="http://schemas.microsoft.com/office/drawing/2014/main" id="{601AD60B-E9EC-3DAB-6213-6852B3880350}"/>
                </a:ext>
              </a:extLst>
            </p:cNvPr>
            <p:cNvSpPr/>
            <p:nvPr/>
          </p:nvSpPr>
          <p:spPr>
            <a:xfrm>
              <a:off x="5490667" y="4177893"/>
              <a:ext cx="3200" cy="4572"/>
            </a:xfrm>
            <a:custGeom>
              <a:avLst/>
              <a:gdLst>
                <a:gd name="connsiteX0" fmla="*/ 0 w 3200"/>
                <a:gd name="connsiteY0" fmla="*/ 0 h 4572"/>
                <a:gd name="connsiteX1" fmla="*/ 3200 w 3200"/>
                <a:gd name="connsiteY1" fmla="*/ 4572 h 4572"/>
                <a:gd name="connsiteX2" fmla="*/ 0 w 3200"/>
                <a:gd name="connsiteY2" fmla="*/ 0 h 4572"/>
              </a:gdLst>
              <a:ahLst/>
              <a:cxnLst>
                <a:cxn ang="0">
                  <a:pos x="connsiteX0" y="connsiteY0"/>
                </a:cxn>
                <a:cxn ang="0">
                  <a:pos x="connsiteX1" y="connsiteY1"/>
                </a:cxn>
                <a:cxn ang="0">
                  <a:pos x="connsiteX2" y="connsiteY2"/>
                </a:cxn>
              </a:cxnLst>
              <a:rect l="l" t="t" r="r" b="b"/>
              <a:pathLst>
                <a:path w="3200" h="4572">
                  <a:moveTo>
                    <a:pt x="0" y="0"/>
                  </a:moveTo>
                  <a:cubicBezTo>
                    <a:pt x="1143" y="1600"/>
                    <a:pt x="2057" y="2972"/>
                    <a:pt x="3200" y="4572"/>
                  </a:cubicBezTo>
                  <a:cubicBezTo>
                    <a:pt x="2057" y="2972"/>
                    <a:pt x="1143" y="1372"/>
                    <a:pt x="0" y="0"/>
                  </a:cubicBezTo>
                  <a:close/>
                </a:path>
              </a:pathLst>
            </a:custGeom>
            <a:solidFill>
              <a:srgbClr val="FFFFFF"/>
            </a:solidFill>
            <a:ln w="2286" cap="flat">
              <a:noFill/>
              <a:prstDash val="solid"/>
              <a:miter/>
            </a:ln>
          </p:spPr>
          <p:txBody>
            <a:bodyPr rtlCol="0" anchor="ctr"/>
            <a:lstStyle/>
            <a:p>
              <a:endParaRPr lang="en-US"/>
            </a:p>
          </p:txBody>
        </p:sp>
        <p:sp>
          <p:nvSpPr>
            <p:cNvPr id="109" name="Freeform 413">
              <a:extLst>
                <a:ext uri="{FF2B5EF4-FFF2-40B4-BE49-F238E27FC236}">
                  <a16:creationId xmlns:a16="http://schemas.microsoft.com/office/drawing/2014/main" id="{A8DB9186-33E7-8C47-0D6C-109EA9BE0592}"/>
                </a:ext>
              </a:extLst>
            </p:cNvPr>
            <p:cNvSpPr/>
            <p:nvPr/>
          </p:nvSpPr>
          <p:spPr>
            <a:xfrm>
              <a:off x="5487238" y="4173321"/>
              <a:ext cx="3429" cy="4572"/>
            </a:xfrm>
            <a:custGeom>
              <a:avLst/>
              <a:gdLst>
                <a:gd name="connsiteX0" fmla="*/ 0 w 3429"/>
                <a:gd name="connsiteY0" fmla="*/ 0 h 4572"/>
                <a:gd name="connsiteX1" fmla="*/ 3429 w 3429"/>
                <a:gd name="connsiteY1" fmla="*/ 4572 h 4572"/>
                <a:gd name="connsiteX2" fmla="*/ 0 w 3429"/>
                <a:gd name="connsiteY2" fmla="*/ 0 h 4572"/>
              </a:gdLst>
              <a:ahLst/>
              <a:cxnLst>
                <a:cxn ang="0">
                  <a:pos x="connsiteX0" y="connsiteY0"/>
                </a:cxn>
                <a:cxn ang="0">
                  <a:pos x="connsiteX1" y="connsiteY1"/>
                </a:cxn>
                <a:cxn ang="0">
                  <a:pos x="connsiteX2" y="connsiteY2"/>
                </a:cxn>
              </a:cxnLst>
              <a:rect l="l" t="t" r="r" b="b"/>
              <a:pathLst>
                <a:path w="3429" h="4572">
                  <a:moveTo>
                    <a:pt x="0" y="0"/>
                  </a:moveTo>
                  <a:cubicBezTo>
                    <a:pt x="1143" y="1372"/>
                    <a:pt x="2286" y="2972"/>
                    <a:pt x="3429" y="4572"/>
                  </a:cubicBezTo>
                  <a:cubicBezTo>
                    <a:pt x="2286" y="2972"/>
                    <a:pt x="1143" y="1372"/>
                    <a:pt x="0" y="0"/>
                  </a:cubicBezTo>
                  <a:close/>
                </a:path>
              </a:pathLst>
            </a:custGeom>
            <a:solidFill>
              <a:srgbClr val="FFFFFF"/>
            </a:solidFill>
            <a:ln w="2286" cap="flat">
              <a:noFill/>
              <a:prstDash val="solid"/>
              <a:miter/>
            </a:ln>
          </p:spPr>
          <p:txBody>
            <a:bodyPr rtlCol="0" anchor="ctr"/>
            <a:lstStyle/>
            <a:p>
              <a:endParaRPr lang="en-US"/>
            </a:p>
          </p:txBody>
        </p:sp>
        <p:sp>
          <p:nvSpPr>
            <p:cNvPr id="110" name="Freeform 414">
              <a:extLst>
                <a:ext uri="{FF2B5EF4-FFF2-40B4-BE49-F238E27FC236}">
                  <a16:creationId xmlns:a16="http://schemas.microsoft.com/office/drawing/2014/main" id="{3BD65BD5-035D-196A-B633-7D29FC0FE6CB}"/>
                </a:ext>
              </a:extLst>
            </p:cNvPr>
            <p:cNvSpPr/>
            <p:nvPr/>
          </p:nvSpPr>
          <p:spPr>
            <a:xfrm>
              <a:off x="5215711" y="4118105"/>
              <a:ext cx="277639" cy="235157"/>
            </a:xfrm>
            <a:custGeom>
              <a:avLst/>
              <a:gdLst>
                <a:gd name="connsiteX0" fmla="*/ 130023 w 277639"/>
                <a:gd name="connsiteY0" fmla="*/ 235124 h 235157"/>
                <a:gd name="connsiteX1" fmla="*/ 258725 w 277639"/>
                <a:gd name="connsiteY1" fmla="*/ 164715 h 235157"/>
                <a:gd name="connsiteX2" fmla="*/ 267869 w 277639"/>
                <a:gd name="connsiteY2" fmla="*/ 50872 h 235157"/>
                <a:gd name="connsiteX3" fmla="*/ 271526 w 277639"/>
                <a:gd name="connsiteY3" fmla="*/ 55216 h 235157"/>
                <a:gd name="connsiteX4" fmla="*/ 261697 w 277639"/>
                <a:gd name="connsiteY4" fmla="*/ 43786 h 235157"/>
                <a:gd name="connsiteX5" fmla="*/ 127280 w 277639"/>
                <a:gd name="connsiteY5" fmla="*/ 5838 h 235157"/>
                <a:gd name="connsiteX6" fmla="*/ 85903 w 277639"/>
                <a:gd name="connsiteY6" fmla="*/ 20469 h 235157"/>
                <a:gd name="connsiteX7" fmla="*/ 4064 w 277639"/>
                <a:gd name="connsiteY7" fmla="*/ 180031 h 235157"/>
                <a:gd name="connsiteX8" fmla="*/ 130023 w 277639"/>
                <a:gd name="connsiteY8" fmla="*/ 235124 h 235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7639" h="235157">
                  <a:moveTo>
                    <a:pt x="130023" y="235124"/>
                  </a:moveTo>
                  <a:cubicBezTo>
                    <a:pt x="182144" y="236267"/>
                    <a:pt x="231064" y="208149"/>
                    <a:pt x="258725" y="164715"/>
                  </a:cubicBezTo>
                  <a:cubicBezTo>
                    <a:pt x="280442" y="130654"/>
                    <a:pt x="283414" y="86763"/>
                    <a:pt x="267869" y="50872"/>
                  </a:cubicBezTo>
                  <a:cubicBezTo>
                    <a:pt x="269012" y="52244"/>
                    <a:pt x="270155" y="53844"/>
                    <a:pt x="271526" y="55216"/>
                  </a:cubicBezTo>
                  <a:cubicBezTo>
                    <a:pt x="268326" y="51330"/>
                    <a:pt x="265126" y="47443"/>
                    <a:pt x="261697" y="43786"/>
                  </a:cubicBezTo>
                  <a:cubicBezTo>
                    <a:pt x="226949" y="6753"/>
                    <a:pt x="179858" y="-9707"/>
                    <a:pt x="127280" y="5838"/>
                  </a:cubicBezTo>
                  <a:cubicBezTo>
                    <a:pt x="113335" y="9953"/>
                    <a:pt x="99619" y="14754"/>
                    <a:pt x="85903" y="20469"/>
                  </a:cubicBezTo>
                  <a:cubicBezTo>
                    <a:pt x="12751" y="52244"/>
                    <a:pt x="-10337" y="119910"/>
                    <a:pt x="4064" y="180031"/>
                  </a:cubicBezTo>
                  <a:cubicBezTo>
                    <a:pt x="37440" y="212950"/>
                    <a:pt x="82931" y="233981"/>
                    <a:pt x="130023" y="235124"/>
                  </a:cubicBezTo>
                  <a:close/>
                </a:path>
              </a:pathLst>
            </a:custGeom>
            <a:solidFill>
              <a:srgbClr val="FFFFFF"/>
            </a:solidFill>
            <a:ln w="2286" cap="flat">
              <a:noFill/>
              <a:prstDash val="solid"/>
              <a:miter/>
            </a:ln>
          </p:spPr>
          <p:txBody>
            <a:bodyPr rtlCol="0" anchor="ctr"/>
            <a:lstStyle/>
            <a:p>
              <a:endParaRPr lang="en-US"/>
            </a:p>
          </p:txBody>
        </p:sp>
        <p:sp>
          <p:nvSpPr>
            <p:cNvPr id="111" name="Freeform 415">
              <a:extLst>
                <a:ext uri="{FF2B5EF4-FFF2-40B4-BE49-F238E27FC236}">
                  <a16:creationId xmlns:a16="http://schemas.microsoft.com/office/drawing/2014/main" id="{77401F44-5DE7-BAC0-98AD-471E4DCB187B}"/>
                </a:ext>
              </a:extLst>
            </p:cNvPr>
            <p:cNvSpPr/>
            <p:nvPr/>
          </p:nvSpPr>
          <p:spPr>
            <a:xfrm>
              <a:off x="5521528" y="4264761"/>
              <a:ext cx="2286" cy="3429"/>
            </a:xfrm>
            <a:custGeom>
              <a:avLst/>
              <a:gdLst>
                <a:gd name="connsiteX0" fmla="*/ 0 w 2286"/>
                <a:gd name="connsiteY0" fmla="*/ 0 h 3429"/>
                <a:gd name="connsiteX1" fmla="*/ 0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0" y="1143"/>
                    <a:pt x="0" y="2286"/>
                    <a:pt x="0" y="3429"/>
                  </a:cubicBezTo>
                  <a:cubicBezTo>
                    <a:pt x="0" y="2286"/>
                    <a:pt x="0" y="1143"/>
                    <a:pt x="0" y="0"/>
                  </a:cubicBezTo>
                  <a:close/>
                </a:path>
              </a:pathLst>
            </a:custGeom>
            <a:solidFill>
              <a:srgbClr val="FFFFFF"/>
            </a:solidFill>
            <a:ln w="2286" cap="flat">
              <a:noFill/>
              <a:prstDash val="solid"/>
              <a:miter/>
            </a:ln>
          </p:spPr>
          <p:txBody>
            <a:bodyPr rtlCol="0" anchor="ctr"/>
            <a:lstStyle/>
            <a:p>
              <a:endParaRPr lang="en-US"/>
            </a:p>
          </p:txBody>
        </p:sp>
        <p:sp>
          <p:nvSpPr>
            <p:cNvPr id="112" name="Freeform 416">
              <a:extLst>
                <a:ext uri="{FF2B5EF4-FFF2-40B4-BE49-F238E27FC236}">
                  <a16:creationId xmlns:a16="http://schemas.microsoft.com/office/drawing/2014/main" id="{ED377BB6-0955-06B7-32CB-E8211FB0F565}"/>
                </a:ext>
              </a:extLst>
            </p:cNvPr>
            <p:cNvSpPr/>
            <p:nvPr/>
          </p:nvSpPr>
          <p:spPr>
            <a:xfrm>
              <a:off x="5521299" y="4270705"/>
              <a:ext cx="228" cy="3200"/>
            </a:xfrm>
            <a:custGeom>
              <a:avLst/>
              <a:gdLst>
                <a:gd name="connsiteX0" fmla="*/ 229 w 228"/>
                <a:gd name="connsiteY0" fmla="*/ 0 h 3200"/>
                <a:gd name="connsiteX1" fmla="*/ 0 w 228"/>
                <a:gd name="connsiteY1" fmla="*/ 3200 h 3200"/>
                <a:gd name="connsiteX2" fmla="*/ 229 w 228"/>
                <a:gd name="connsiteY2" fmla="*/ 0 h 3200"/>
              </a:gdLst>
              <a:ahLst/>
              <a:cxnLst>
                <a:cxn ang="0">
                  <a:pos x="connsiteX0" y="connsiteY0"/>
                </a:cxn>
                <a:cxn ang="0">
                  <a:pos x="connsiteX1" y="connsiteY1"/>
                </a:cxn>
                <a:cxn ang="0">
                  <a:pos x="connsiteX2" y="connsiteY2"/>
                </a:cxn>
              </a:cxnLst>
              <a:rect l="l" t="t" r="r" b="b"/>
              <a:pathLst>
                <a:path w="228" h="3200">
                  <a:moveTo>
                    <a:pt x="229" y="0"/>
                  </a:moveTo>
                  <a:cubicBezTo>
                    <a:pt x="229" y="1143"/>
                    <a:pt x="229" y="2057"/>
                    <a:pt x="0" y="3200"/>
                  </a:cubicBezTo>
                  <a:cubicBezTo>
                    <a:pt x="0" y="2286"/>
                    <a:pt x="0" y="1143"/>
                    <a:pt x="229" y="0"/>
                  </a:cubicBezTo>
                  <a:close/>
                </a:path>
              </a:pathLst>
            </a:custGeom>
            <a:solidFill>
              <a:srgbClr val="FFFFFF"/>
            </a:solidFill>
            <a:ln w="2286" cap="flat">
              <a:noFill/>
              <a:prstDash val="solid"/>
              <a:miter/>
            </a:ln>
          </p:spPr>
          <p:txBody>
            <a:bodyPr rtlCol="0" anchor="ctr"/>
            <a:lstStyle/>
            <a:p>
              <a:endParaRPr lang="en-US"/>
            </a:p>
          </p:txBody>
        </p:sp>
        <p:sp>
          <p:nvSpPr>
            <p:cNvPr id="113" name="Freeform 417">
              <a:extLst>
                <a:ext uri="{FF2B5EF4-FFF2-40B4-BE49-F238E27FC236}">
                  <a16:creationId xmlns:a16="http://schemas.microsoft.com/office/drawing/2014/main" id="{E0A39C65-4EEA-94CB-AB21-B06021E35724}"/>
                </a:ext>
              </a:extLst>
            </p:cNvPr>
            <p:cNvSpPr/>
            <p:nvPr/>
          </p:nvSpPr>
          <p:spPr>
            <a:xfrm>
              <a:off x="5519928" y="4246702"/>
              <a:ext cx="457" cy="4114"/>
            </a:xfrm>
            <a:custGeom>
              <a:avLst/>
              <a:gdLst>
                <a:gd name="connsiteX0" fmla="*/ 0 w 457"/>
                <a:gd name="connsiteY0" fmla="*/ 0 h 4114"/>
                <a:gd name="connsiteX1" fmla="*/ 457 w 457"/>
                <a:gd name="connsiteY1" fmla="*/ 4115 h 4114"/>
                <a:gd name="connsiteX2" fmla="*/ 0 w 457"/>
                <a:gd name="connsiteY2" fmla="*/ 0 h 4114"/>
              </a:gdLst>
              <a:ahLst/>
              <a:cxnLst>
                <a:cxn ang="0">
                  <a:pos x="connsiteX0" y="connsiteY0"/>
                </a:cxn>
                <a:cxn ang="0">
                  <a:pos x="connsiteX1" y="connsiteY1"/>
                </a:cxn>
                <a:cxn ang="0">
                  <a:pos x="connsiteX2" y="connsiteY2"/>
                </a:cxn>
              </a:cxnLst>
              <a:rect l="l" t="t" r="r" b="b"/>
              <a:pathLst>
                <a:path w="457" h="4114">
                  <a:moveTo>
                    <a:pt x="0" y="0"/>
                  </a:moveTo>
                  <a:cubicBezTo>
                    <a:pt x="229" y="1372"/>
                    <a:pt x="457" y="2743"/>
                    <a:pt x="457" y="4115"/>
                  </a:cubicBezTo>
                  <a:cubicBezTo>
                    <a:pt x="229" y="2743"/>
                    <a:pt x="229" y="1372"/>
                    <a:pt x="0" y="0"/>
                  </a:cubicBezTo>
                  <a:close/>
                </a:path>
              </a:pathLst>
            </a:custGeom>
            <a:solidFill>
              <a:srgbClr val="FFFFFF"/>
            </a:solidFill>
            <a:ln w="2286" cap="flat">
              <a:noFill/>
              <a:prstDash val="solid"/>
              <a:miter/>
            </a:ln>
          </p:spPr>
          <p:txBody>
            <a:bodyPr rtlCol="0" anchor="ctr"/>
            <a:lstStyle/>
            <a:p>
              <a:endParaRPr lang="en-US"/>
            </a:p>
          </p:txBody>
        </p:sp>
        <p:sp>
          <p:nvSpPr>
            <p:cNvPr id="114" name="Freeform 418">
              <a:extLst>
                <a:ext uri="{FF2B5EF4-FFF2-40B4-BE49-F238E27FC236}">
                  <a16:creationId xmlns:a16="http://schemas.microsoft.com/office/drawing/2014/main" id="{58CD27F1-451B-EC54-30BA-E7FAD7B9B78A}"/>
                </a:ext>
              </a:extLst>
            </p:cNvPr>
            <p:cNvSpPr/>
            <p:nvPr/>
          </p:nvSpPr>
          <p:spPr>
            <a:xfrm>
              <a:off x="5518785" y="4240987"/>
              <a:ext cx="914" cy="4572"/>
            </a:xfrm>
            <a:custGeom>
              <a:avLst/>
              <a:gdLst>
                <a:gd name="connsiteX0" fmla="*/ 0 w 914"/>
                <a:gd name="connsiteY0" fmla="*/ 0 h 4572"/>
                <a:gd name="connsiteX1" fmla="*/ 914 w 914"/>
                <a:gd name="connsiteY1" fmla="*/ 4572 h 4572"/>
                <a:gd name="connsiteX2" fmla="*/ 0 w 914"/>
                <a:gd name="connsiteY2" fmla="*/ 0 h 4572"/>
              </a:gdLst>
              <a:ahLst/>
              <a:cxnLst>
                <a:cxn ang="0">
                  <a:pos x="connsiteX0" y="connsiteY0"/>
                </a:cxn>
                <a:cxn ang="0">
                  <a:pos x="connsiteX1" y="connsiteY1"/>
                </a:cxn>
                <a:cxn ang="0">
                  <a:pos x="connsiteX2" y="connsiteY2"/>
                </a:cxn>
              </a:cxnLst>
              <a:rect l="l" t="t" r="r" b="b"/>
              <a:pathLst>
                <a:path w="914" h="4572">
                  <a:moveTo>
                    <a:pt x="0" y="0"/>
                  </a:moveTo>
                  <a:cubicBezTo>
                    <a:pt x="229" y="1600"/>
                    <a:pt x="457" y="2972"/>
                    <a:pt x="914" y="4572"/>
                  </a:cubicBezTo>
                  <a:cubicBezTo>
                    <a:pt x="686"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115" name="Freeform 419">
              <a:extLst>
                <a:ext uri="{FF2B5EF4-FFF2-40B4-BE49-F238E27FC236}">
                  <a16:creationId xmlns:a16="http://schemas.microsoft.com/office/drawing/2014/main" id="{B3A27EDB-A530-E50A-9903-B630D49F2359}"/>
                </a:ext>
              </a:extLst>
            </p:cNvPr>
            <p:cNvSpPr/>
            <p:nvPr/>
          </p:nvSpPr>
          <p:spPr>
            <a:xfrm>
              <a:off x="5520613" y="4252874"/>
              <a:ext cx="228" cy="3657"/>
            </a:xfrm>
            <a:custGeom>
              <a:avLst/>
              <a:gdLst>
                <a:gd name="connsiteX0" fmla="*/ 0 w 228"/>
                <a:gd name="connsiteY0" fmla="*/ 0 h 3657"/>
                <a:gd name="connsiteX1" fmla="*/ 229 w 228"/>
                <a:gd name="connsiteY1" fmla="*/ 3658 h 3657"/>
                <a:gd name="connsiteX2" fmla="*/ 0 w 228"/>
                <a:gd name="connsiteY2" fmla="*/ 0 h 3657"/>
              </a:gdLst>
              <a:ahLst/>
              <a:cxnLst>
                <a:cxn ang="0">
                  <a:pos x="connsiteX0" y="connsiteY0"/>
                </a:cxn>
                <a:cxn ang="0">
                  <a:pos x="connsiteX1" y="connsiteY1"/>
                </a:cxn>
                <a:cxn ang="0">
                  <a:pos x="connsiteX2" y="connsiteY2"/>
                </a:cxn>
              </a:cxnLst>
              <a:rect l="l" t="t" r="r" b="b"/>
              <a:pathLst>
                <a:path w="228" h="3657">
                  <a:moveTo>
                    <a:pt x="0" y="0"/>
                  </a:moveTo>
                  <a:cubicBezTo>
                    <a:pt x="229" y="1143"/>
                    <a:pt x="229" y="2515"/>
                    <a:pt x="229" y="3658"/>
                  </a:cubicBezTo>
                  <a:cubicBezTo>
                    <a:pt x="229" y="2286"/>
                    <a:pt x="229" y="1143"/>
                    <a:pt x="0" y="0"/>
                  </a:cubicBezTo>
                  <a:close/>
                </a:path>
              </a:pathLst>
            </a:custGeom>
            <a:solidFill>
              <a:srgbClr val="FFFFFF"/>
            </a:solidFill>
            <a:ln w="2286" cap="flat">
              <a:noFill/>
              <a:prstDash val="solid"/>
              <a:miter/>
            </a:ln>
          </p:spPr>
          <p:txBody>
            <a:bodyPr rtlCol="0" anchor="ctr"/>
            <a:lstStyle/>
            <a:p>
              <a:endParaRPr lang="en-US"/>
            </a:p>
          </p:txBody>
        </p:sp>
        <p:sp>
          <p:nvSpPr>
            <p:cNvPr id="116" name="Freeform 420">
              <a:extLst>
                <a:ext uri="{FF2B5EF4-FFF2-40B4-BE49-F238E27FC236}">
                  <a16:creationId xmlns:a16="http://schemas.microsoft.com/office/drawing/2014/main" id="{714414E9-314F-CD2C-D7B2-FE1D4090427F}"/>
                </a:ext>
              </a:extLst>
            </p:cNvPr>
            <p:cNvSpPr/>
            <p:nvPr/>
          </p:nvSpPr>
          <p:spPr>
            <a:xfrm>
              <a:off x="5521299" y="4258818"/>
              <a:ext cx="228" cy="3429"/>
            </a:xfrm>
            <a:custGeom>
              <a:avLst/>
              <a:gdLst>
                <a:gd name="connsiteX0" fmla="*/ 0 w 228"/>
                <a:gd name="connsiteY0" fmla="*/ 0 h 3429"/>
                <a:gd name="connsiteX1" fmla="*/ 229 w 228"/>
                <a:gd name="connsiteY1" fmla="*/ 3429 h 3429"/>
                <a:gd name="connsiteX2" fmla="*/ 0 w 228"/>
                <a:gd name="connsiteY2" fmla="*/ 0 h 3429"/>
              </a:gdLst>
              <a:ahLst/>
              <a:cxnLst>
                <a:cxn ang="0">
                  <a:pos x="connsiteX0" y="connsiteY0"/>
                </a:cxn>
                <a:cxn ang="0">
                  <a:pos x="connsiteX1" y="connsiteY1"/>
                </a:cxn>
                <a:cxn ang="0">
                  <a:pos x="connsiteX2" y="connsiteY2"/>
                </a:cxn>
              </a:cxnLst>
              <a:rect l="l" t="t" r="r" b="b"/>
              <a:pathLst>
                <a:path w="228" h="3429">
                  <a:moveTo>
                    <a:pt x="0" y="0"/>
                  </a:moveTo>
                  <a:cubicBezTo>
                    <a:pt x="0" y="1143"/>
                    <a:pt x="229" y="2286"/>
                    <a:pt x="229" y="3429"/>
                  </a:cubicBezTo>
                  <a:cubicBezTo>
                    <a:pt x="0" y="2286"/>
                    <a:pt x="0" y="1143"/>
                    <a:pt x="0" y="0"/>
                  </a:cubicBezTo>
                  <a:close/>
                </a:path>
              </a:pathLst>
            </a:custGeom>
            <a:solidFill>
              <a:srgbClr val="FFFFFF"/>
            </a:solidFill>
            <a:ln w="2286" cap="flat">
              <a:noFill/>
              <a:prstDash val="solid"/>
              <a:miter/>
            </a:ln>
          </p:spPr>
          <p:txBody>
            <a:bodyPr rtlCol="0" anchor="ctr"/>
            <a:lstStyle/>
            <a:p>
              <a:endParaRPr lang="en-US"/>
            </a:p>
          </p:txBody>
        </p:sp>
        <p:sp>
          <p:nvSpPr>
            <p:cNvPr id="117" name="Freeform 421">
              <a:extLst>
                <a:ext uri="{FF2B5EF4-FFF2-40B4-BE49-F238E27FC236}">
                  <a16:creationId xmlns:a16="http://schemas.microsoft.com/office/drawing/2014/main" id="{44DD6EA8-104F-1E57-CAD4-F9528A294F0D}"/>
                </a:ext>
              </a:extLst>
            </p:cNvPr>
            <p:cNvSpPr/>
            <p:nvPr/>
          </p:nvSpPr>
          <p:spPr>
            <a:xfrm>
              <a:off x="5232349" y="4331741"/>
              <a:ext cx="1600" cy="2971"/>
            </a:xfrm>
            <a:custGeom>
              <a:avLst/>
              <a:gdLst>
                <a:gd name="connsiteX0" fmla="*/ 1600 w 1600"/>
                <a:gd name="connsiteY0" fmla="*/ 2972 h 2971"/>
                <a:gd name="connsiteX1" fmla="*/ 0 w 1600"/>
                <a:gd name="connsiteY1" fmla="*/ 0 h 2971"/>
                <a:gd name="connsiteX2" fmla="*/ 1600 w 1600"/>
                <a:gd name="connsiteY2" fmla="*/ 2972 h 2971"/>
              </a:gdLst>
              <a:ahLst/>
              <a:cxnLst>
                <a:cxn ang="0">
                  <a:pos x="connsiteX0" y="connsiteY0"/>
                </a:cxn>
                <a:cxn ang="0">
                  <a:pos x="connsiteX1" y="connsiteY1"/>
                </a:cxn>
                <a:cxn ang="0">
                  <a:pos x="connsiteX2" y="connsiteY2"/>
                </a:cxn>
              </a:cxnLst>
              <a:rect l="l" t="t" r="r" b="b"/>
              <a:pathLst>
                <a:path w="1600" h="2971">
                  <a:moveTo>
                    <a:pt x="1600" y="2972"/>
                  </a:moveTo>
                  <a:cubicBezTo>
                    <a:pt x="1143" y="2057"/>
                    <a:pt x="686" y="1143"/>
                    <a:pt x="0" y="0"/>
                  </a:cubicBezTo>
                  <a:cubicBezTo>
                    <a:pt x="457" y="1143"/>
                    <a:pt x="914" y="2057"/>
                    <a:pt x="1600" y="2972"/>
                  </a:cubicBezTo>
                  <a:close/>
                </a:path>
              </a:pathLst>
            </a:custGeom>
            <a:solidFill>
              <a:srgbClr val="FFFFFF"/>
            </a:solidFill>
            <a:ln w="2286" cap="flat">
              <a:noFill/>
              <a:prstDash val="solid"/>
              <a:miter/>
            </a:ln>
          </p:spPr>
          <p:txBody>
            <a:bodyPr rtlCol="0" anchor="ctr"/>
            <a:lstStyle/>
            <a:p>
              <a:endParaRPr lang="en-US"/>
            </a:p>
          </p:txBody>
        </p:sp>
        <p:sp>
          <p:nvSpPr>
            <p:cNvPr id="118" name="Freeform 422">
              <a:extLst>
                <a:ext uri="{FF2B5EF4-FFF2-40B4-BE49-F238E27FC236}">
                  <a16:creationId xmlns:a16="http://schemas.microsoft.com/office/drawing/2014/main" id="{2257FFC3-C969-E00C-E140-964D745F95D7}"/>
                </a:ext>
              </a:extLst>
            </p:cNvPr>
            <p:cNvSpPr/>
            <p:nvPr/>
          </p:nvSpPr>
          <p:spPr>
            <a:xfrm>
              <a:off x="5229148" y="4325112"/>
              <a:ext cx="1600" cy="3429"/>
            </a:xfrm>
            <a:custGeom>
              <a:avLst/>
              <a:gdLst>
                <a:gd name="connsiteX0" fmla="*/ 1600 w 1600"/>
                <a:gd name="connsiteY0" fmla="*/ 3429 h 3429"/>
                <a:gd name="connsiteX1" fmla="*/ 0 w 1600"/>
                <a:gd name="connsiteY1" fmla="*/ 0 h 3429"/>
                <a:gd name="connsiteX2" fmla="*/ 1600 w 1600"/>
                <a:gd name="connsiteY2" fmla="*/ 3429 h 3429"/>
              </a:gdLst>
              <a:ahLst/>
              <a:cxnLst>
                <a:cxn ang="0">
                  <a:pos x="connsiteX0" y="connsiteY0"/>
                </a:cxn>
                <a:cxn ang="0">
                  <a:pos x="connsiteX1" y="connsiteY1"/>
                </a:cxn>
                <a:cxn ang="0">
                  <a:pos x="connsiteX2" y="connsiteY2"/>
                </a:cxn>
              </a:cxnLst>
              <a:rect l="l" t="t" r="r" b="b"/>
              <a:pathLst>
                <a:path w="1600" h="3429">
                  <a:moveTo>
                    <a:pt x="1600" y="3429"/>
                  </a:moveTo>
                  <a:cubicBezTo>
                    <a:pt x="1143" y="2286"/>
                    <a:pt x="457" y="1143"/>
                    <a:pt x="0" y="0"/>
                  </a:cubicBezTo>
                  <a:cubicBezTo>
                    <a:pt x="457" y="1143"/>
                    <a:pt x="914" y="2286"/>
                    <a:pt x="1600" y="3429"/>
                  </a:cubicBezTo>
                  <a:close/>
                </a:path>
              </a:pathLst>
            </a:custGeom>
            <a:solidFill>
              <a:srgbClr val="FFFFFF"/>
            </a:solidFill>
            <a:ln w="2286" cap="flat">
              <a:noFill/>
              <a:prstDash val="solid"/>
              <a:miter/>
            </a:ln>
          </p:spPr>
          <p:txBody>
            <a:bodyPr rtlCol="0" anchor="ctr"/>
            <a:lstStyle/>
            <a:p>
              <a:endParaRPr lang="en-US"/>
            </a:p>
          </p:txBody>
        </p:sp>
        <p:sp>
          <p:nvSpPr>
            <p:cNvPr id="119" name="Freeform 423">
              <a:extLst>
                <a:ext uri="{FF2B5EF4-FFF2-40B4-BE49-F238E27FC236}">
                  <a16:creationId xmlns:a16="http://schemas.microsoft.com/office/drawing/2014/main" id="{21D33933-0E6B-47CC-2119-9D453D6A93DE}"/>
                </a:ext>
              </a:extLst>
            </p:cNvPr>
            <p:cNvSpPr/>
            <p:nvPr/>
          </p:nvSpPr>
          <p:spPr>
            <a:xfrm>
              <a:off x="5236006" y="4338599"/>
              <a:ext cx="1371" cy="2286"/>
            </a:xfrm>
            <a:custGeom>
              <a:avLst/>
              <a:gdLst>
                <a:gd name="connsiteX0" fmla="*/ 1372 w 1371"/>
                <a:gd name="connsiteY0" fmla="*/ 2286 h 2286"/>
                <a:gd name="connsiteX1" fmla="*/ 0 w 1371"/>
                <a:gd name="connsiteY1" fmla="*/ 0 h 2286"/>
                <a:gd name="connsiteX2" fmla="*/ 1372 w 1371"/>
                <a:gd name="connsiteY2" fmla="*/ 2286 h 2286"/>
              </a:gdLst>
              <a:ahLst/>
              <a:cxnLst>
                <a:cxn ang="0">
                  <a:pos x="connsiteX0" y="connsiteY0"/>
                </a:cxn>
                <a:cxn ang="0">
                  <a:pos x="connsiteX1" y="connsiteY1"/>
                </a:cxn>
                <a:cxn ang="0">
                  <a:pos x="connsiteX2" y="connsiteY2"/>
                </a:cxn>
              </a:cxnLst>
              <a:rect l="l" t="t" r="r" b="b"/>
              <a:pathLst>
                <a:path w="1371" h="2286">
                  <a:moveTo>
                    <a:pt x="1372" y="2286"/>
                  </a:moveTo>
                  <a:cubicBezTo>
                    <a:pt x="914" y="1600"/>
                    <a:pt x="457" y="686"/>
                    <a:pt x="0" y="0"/>
                  </a:cubicBezTo>
                  <a:cubicBezTo>
                    <a:pt x="457" y="686"/>
                    <a:pt x="914" y="1600"/>
                    <a:pt x="1372" y="2286"/>
                  </a:cubicBezTo>
                  <a:close/>
                </a:path>
              </a:pathLst>
            </a:custGeom>
            <a:solidFill>
              <a:srgbClr val="FFFFFF"/>
            </a:solidFill>
            <a:ln w="2286" cap="flat">
              <a:noFill/>
              <a:prstDash val="solid"/>
              <a:miter/>
            </a:ln>
          </p:spPr>
          <p:txBody>
            <a:bodyPr rtlCol="0" anchor="ctr"/>
            <a:lstStyle/>
            <a:p>
              <a:endParaRPr lang="en-US"/>
            </a:p>
          </p:txBody>
        </p:sp>
        <p:sp>
          <p:nvSpPr>
            <p:cNvPr id="120" name="Freeform 424">
              <a:extLst>
                <a:ext uri="{FF2B5EF4-FFF2-40B4-BE49-F238E27FC236}">
                  <a16:creationId xmlns:a16="http://schemas.microsoft.com/office/drawing/2014/main" id="{684E455D-4BDA-BC19-F6B4-6B601C70409A}"/>
                </a:ext>
              </a:extLst>
            </p:cNvPr>
            <p:cNvSpPr/>
            <p:nvPr/>
          </p:nvSpPr>
          <p:spPr>
            <a:xfrm>
              <a:off x="5417515" y="4403064"/>
              <a:ext cx="7086" cy="2743"/>
            </a:xfrm>
            <a:custGeom>
              <a:avLst/>
              <a:gdLst>
                <a:gd name="connsiteX0" fmla="*/ 7087 w 7086"/>
                <a:gd name="connsiteY0" fmla="*/ 0 h 2743"/>
                <a:gd name="connsiteX1" fmla="*/ 0 w 7086"/>
                <a:gd name="connsiteY1" fmla="*/ 2743 h 2743"/>
                <a:gd name="connsiteX2" fmla="*/ 7087 w 7086"/>
                <a:gd name="connsiteY2" fmla="*/ 0 h 2743"/>
              </a:gdLst>
              <a:ahLst/>
              <a:cxnLst>
                <a:cxn ang="0">
                  <a:pos x="connsiteX0" y="connsiteY0"/>
                </a:cxn>
                <a:cxn ang="0">
                  <a:pos x="connsiteX1" y="connsiteY1"/>
                </a:cxn>
                <a:cxn ang="0">
                  <a:pos x="connsiteX2" y="connsiteY2"/>
                </a:cxn>
              </a:cxnLst>
              <a:rect l="l" t="t" r="r" b="b"/>
              <a:pathLst>
                <a:path w="7086" h="2743">
                  <a:moveTo>
                    <a:pt x="7087" y="0"/>
                  </a:moveTo>
                  <a:cubicBezTo>
                    <a:pt x="4801" y="914"/>
                    <a:pt x="2286" y="1829"/>
                    <a:pt x="0" y="2743"/>
                  </a:cubicBezTo>
                  <a:cubicBezTo>
                    <a:pt x="2515" y="1829"/>
                    <a:pt x="4801" y="914"/>
                    <a:pt x="7087" y="0"/>
                  </a:cubicBezTo>
                  <a:close/>
                </a:path>
              </a:pathLst>
            </a:custGeom>
            <a:solidFill>
              <a:srgbClr val="FFFFFF"/>
            </a:solidFill>
            <a:ln w="2286" cap="flat">
              <a:noFill/>
              <a:prstDash val="solid"/>
              <a:miter/>
            </a:ln>
          </p:spPr>
          <p:txBody>
            <a:bodyPr rtlCol="0" anchor="ctr"/>
            <a:lstStyle/>
            <a:p>
              <a:endParaRPr lang="en-US"/>
            </a:p>
          </p:txBody>
        </p:sp>
        <p:sp>
          <p:nvSpPr>
            <p:cNvPr id="121" name="Freeform 425">
              <a:extLst>
                <a:ext uri="{FF2B5EF4-FFF2-40B4-BE49-F238E27FC236}">
                  <a16:creationId xmlns:a16="http://schemas.microsoft.com/office/drawing/2014/main" id="{ED443AFF-0746-ED82-234E-160FB917AEDC}"/>
                </a:ext>
              </a:extLst>
            </p:cNvPr>
            <p:cNvSpPr/>
            <p:nvPr/>
          </p:nvSpPr>
          <p:spPr>
            <a:xfrm>
              <a:off x="5221605" y="4304995"/>
              <a:ext cx="1371" cy="4343"/>
            </a:xfrm>
            <a:custGeom>
              <a:avLst/>
              <a:gdLst>
                <a:gd name="connsiteX0" fmla="*/ 1372 w 1371"/>
                <a:gd name="connsiteY0" fmla="*/ 4343 h 4343"/>
                <a:gd name="connsiteX1" fmla="*/ 0 w 1371"/>
                <a:gd name="connsiteY1" fmla="*/ 0 h 4343"/>
                <a:gd name="connsiteX2" fmla="*/ 1372 w 1371"/>
                <a:gd name="connsiteY2" fmla="*/ 4343 h 4343"/>
              </a:gdLst>
              <a:ahLst/>
              <a:cxnLst>
                <a:cxn ang="0">
                  <a:pos x="connsiteX0" y="connsiteY0"/>
                </a:cxn>
                <a:cxn ang="0">
                  <a:pos x="connsiteX1" y="connsiteY1"/>
                </a:cxn>
                <a:cxn ang="0">
                  <a:pos x="connsiteX2" y="connsiteY2"/>
                </a:cxn>
              </a:cxnLst>
              <a:rect l="l" t="t" r="r" b="b"/>
              <a:pathLst>
                <a:path w="1371" h="4343">
                  <a:moveTo>
                    <a:pt x="1372" y="4343"/>
                  </a:moveTo>
                  <a:cubicBezTo>
                    <a:pt x="914" y="2972"/>
                    <a:pt x="457" y="1372"/>
                    <a:pt x="0" y="0"/>
                  </a:cubicBezTo>
                  <a:cubicBezTo>
                    <a:pt x="457" y="1372"/>
                    <a:pt x="914" y="2972"/>
                    <a:pt x="1372" y="4343"/>
                  </a:cubicBezTo>
                  <a:close/>
                </a:path>
              </a:pathLst>
            </a:custGeom>
            <a:solidFill>
              <a:srgbClr val="FFFFFF"/>
            </a:solidFill>
            <a:ln w="2286" cap="flat">
              <a:noFill/>
              <a:prstDash val="solid"/>
              <a:miter/>
            </a:ln>
          </p:spPr>
          <p:txBody>
            <a:bodyPr rtlCol="0" anchor="ctr"/>
            <a:lstStyle/>
            <a:p>
              <a:endParaRPr lang="en-US"/>
            </a:p>
          </p:txBody>
        </p:sp>
        <p:sp>
          <p:nvSpPr>
            <p:cNvPr id="122" name="Freeform 426">
              <a:extLst>
                <a:ext uri="{FF2B5EF4-FFF2-40B4-BE49-F238E27FC236}">
                  <a16:creationId xmlns:a16="http://schemas.microsoft.com/office/drawing/2014/main" id="{96E3F8C7-7F8E-5B11-9ED9-CD7EBC1876B1}"/>
                </a:ext>
              </a:extLst>
            </p:cNvPr>
            <p:cNvSpPr/>
            <p:nvPr/>
          </p:nvSpPr>
          <p:spPr>
            <a:xfrm>
              <a:off x="5219776" y="4298137"/>
              <a:ext cx="1371" cy="5029"/>
            </a:xfrm>
            <a:custGeom>
              <a:avLst/>
              <a:gdLst>
                <a:gd name="connsiteX0" fmla="*/ 1372 w 1371"/>
                <a:gd name="connsiteY0" fmla="*/ 5029 h 5029"/>
                <a:gd name="connsiteX1" fmla="*/ 0 w 1371"/>
                <a:gd name="connsiteY1" fmla="*/ 0 h 5029"/>
                <a:gd name="connsiteX2" fmla="*/ 1372 w 1371"/>
                <a:gd name="connsiteY2" fmla="*/ 5029 h 5029"/>
              </a:gdLst>
              <a:ahLst/>
              <a:cxnLst>
                <a:cxn ang="0">
                  <a:pos x="connsiteX0" y="connsiteY0"/>
                </a:cxn>
                <a:cxn ang="0">
                  <a:pos x="connsiteX1" y="connsiteY1"/>
                </a:cxn>
                <a:cxn ang="0">
                  <a:pos x="connsiteX2" y="connsiteY2"/>
                </a:cxn>
              </a:cxnLst>
              <a:rect l="l" t="t" r="r" b="b"/>
              <a:pathLst>
                <a:path w="1371" h="5029">
                  <a:moveTo>
                    <a:pt x="1372" y="5029"/>
                  </a:moveTo>
                  <a:cubicBezTo>
                    <a:pt x="914" y="3429"/>
                    <a:pt x="457" y="1600"/>
                    <a:pt x="0" y="0"/>
                  </a:cubicBezTo>
                  <a:cubicBezTo>
                    <a:pt x="457" y="1600"/>
                    <a:pt x="914" y="3429"/>
                    <a:pt x="1372" y="5029"/>
                  </a:cubicBezTo>
                  <a:close/>
                </a:path>
              </a:pathLst>
            </a:custGeom>
            <a:solidFill>
              <a:srgbClr val="FFFFFF"/>
            </a:solidFill>
            <a:ln w="2286" cap="flat">
              <a:noFill/>
              <a:prstDash val="solid"/>
              <a:miter/>
            </a:ln>
          </p:spPr>
          <p:txBody>
            <a:bodyPr rtlCol="0" anchor="ctr"/>
            <a:lstStyle/>
            <a:p>
              <a:endParaRPr lang="en-US"/>
            </a:p>
          </p:txBody>
        </p:sp>
        <p:sp>
          <p:nvSpPr>
            <p:cNvPr id="123" name="Freeform 427">
              <a:extLst>
                <a:ext uri="{FF2B5EF4-FFF2-40B4-BE49-F238E27FC236}">
                  <a16:creationId xmlns:a16="http://schemas.microsoft.com/office/drawing/2014/main" id="{FEEE3CAF-F8FF-E219-118D-ED3874B4CBA0}"/>
                </a:ext>
              </a:extLst>
            </p:cNvPr>
            <p:cNvSpPr/>
            <p:nvPr/>
          </p:nvSpPr>
          <p:spPr>
            <a:xfrm>
              <a:off x="5223891" y="4311624"/>
              <a:ext cx="1371" cy="4114"/>
            </a:xfrm>
            <a:custGeom>
              <a:avLst/>
              <a:gdLst>
                <a:gd name="connsiteX0" fmla="*/ 1372 w 1371"/>
                <a:gd name="connsiteY0" fmla="*/ 4115 h 4114"/>
                <a:gd name="connsiteX1" fmla="*/ 0 w 1371"/>
                <a:gd name="connsiteY1" fmla="*/ 0 h 4114"/>
                <a:gd name="connsiteX2" fmla="*/ 1372 w 1371"/>
                <a:gd name="connsiteY2" fmla="*/ 4115 h 4114"/>
              </a:gdLst>
              <a:ahLst/>
              <a:cxnLst>
                <a:cxn ang="0">
                  <a:pos x="connsiteX0" y="connsiteY0"/>
                </a:cxn>
                <a:cxn ang="0">
                  <a:pos x="connsiteX1" y="connsiteY1"/>
                </a:cxn>
                <a:cxn ang="0">
                  <a:pos x="connsiteX2" y="connsiteY2"/>
                </a:cxn>
              </a:cxnLst>
              <a:rect l="l" t="t" r="r" b="b"/>
              <a:pathLst>
                <a:path w="1371" h="4114">
                  <a:moveTo>
                    <a:pt x="1372" y="4115"/>
                  </a:moveTo>
                  <a:cubicBezTo>
                    <a:pt x="914" y="2743"/>
                    <a:pt x="457" y="1372"/>
                    <a:pt x="0" y="0"/>
                  </a:cubicBezTo>
                  <a:cubicBezTo>
                    <a:pt x="229" y="1372"/>
                    <a:pt x="914" y="2743"/>
                    <a:pt x="1372" y="4115"/>
                  </a:cubicBezTo>
                  <a:close/>
                </a:path>
              </a:pathLst>
            </a:custGeom>
            <a:solidFill>
              <a:srgbClr val="FFFFFF"/>
            </a:solidFill>
            <a:ln w="2286" cap="flat">
              <a:noFill/>
              <a:prstDash val="solid"/>
              <a:miter/>
            </a:ln>
          </p:spPr>
          <p:txBody>
            <a:bodyPr rtlCol="0" anchor="ctr"/>
            <a:lstStyle/>
            <a:p>
              <a:endParaRPr lang="en-US"/>
            </a:p>
          </p:txBody>
        </p:sp>
        <p:sp>
          <p:nvSpPr>
            <p:cNvPr id="124" name="Freeform 428">
              <a:extLst>
                <a:ext uri="{FF2B5EF4-FFF2-40B4-BE49-F238E27FC236}">
                  <a16:creationId xmlns:a16="http://schemas.microsoft.com/office/drawing/2014/main" id="{B332A421-38D8-1948-FA7F-A2D6234AB2AE}"/>
                </a:ext>
              </a:extLst>
            </p:cNvPr>
            <p:cNvSpPr/>
            <p:nvPr/>
          </p:nvSpPr>
          <p:spPr>
            <a:xfrm>
              <a:off x="5395341" y="4408779"/>
              <a:ext cx="11201" cy="1828"/>
            </a:xfrm>
            <a:custGeom>
              <a:avLst/>
              <a:gdLst>
                <a:gd name="connsiteX0" fmla="*/ 11201 w 11201"/>
                <a:gd name="connsiteY0" fmla="*/ 0 h 1828"/>
                <a:gd name="connsiteX1" fmla="*/ 0 w 11201"/>
                <a:gd name="connsiteY1" fmla="*/ 1829 h 1828"/>
                <a:gd name="connsiteX2" fmla="*/ 11201 w 11201"/>
                <a:gd name="connsiteY2" fmla="*/ 0 h 1828"/>
              </a:gdLst>
              <a:ahLst/>
              <a:cxnLst>
                <a:cxn ang="0">
                  <a:pos x="connsiteX0" y="connsiteY0"/>
                </a:cxn>
                <a:cxn ang="0">
                  <a:pos x="connsiteX1" y="connsiteY1"/>
                </a:cxn>
                <a:cxn ang="0">
                  <a:pos x="connsiteX2" y="connsiteY2"/>
                </a:cxn>
              </a:cxnLst>
              <a:rect l="l" t="t" r="r" b="b"/>
              <a:pathLst>
                <a:path w="11201" h="1828">
                  <a:moveTo>
                    <a:pt x="11201" y="0"/>
                  </a:moveTo>
                  <a:cubicBezTo>
                    <a:pt x="7544" y="914"/>
                    <a:pt x="3658" y="1372"/>
                    <a:pt x="0" y="1829"/>
                  </a:cubicBezTo>
                  <a:cubicBezTo>
                    <a:pt x="3886" y="1600"/>
                    <a:pt x="7544" y="914"/>
                    <a:pt x="11201" y="0"/>
                  </a:cubicBezTo>
                  <a:close/>
                </a:path>
              </a:pathLst>
            </a:custGeom>
            <a:solidFill>
              <a:srgbClr val="FFFFFF"/>
            </a:solidFill>
            <a:ln w="2286" cap="flat">
              <a:noFill/>
              <a:prstDash val="solid"/>
              <a:miter/>
            </a:ln>
          </p:spPr>
          <p:txBody>
            <a:bodyPr rtlCol="0" anchor="ctr"/>
            <a:lstStyle/>
            <a:p>
              <a:endParaRPr lang="en-US"/>
            </a:p>
          </p:txBody>
        </p:sp>
        <p:sp>
          <p:nvSpPr>
            <p:cNvPr id="125" name="Freeform 429">
              <a:extLst>
                <a:ext uri="{FF2B5EF4-FFF2-40B4-BE49-F238E27FC236}">
                  <a16:creationId xmlns:a16="http://schemas.microsoft.com/office/drawing/2014/main" id="{4EF28E56-8A6E-3CC4-1030-8E21469B63F7}"/>
                </a:ext>
              </a:extLst>
            </p:cNvPr>
            <p:cNvSpPr/>
            <p:nvPr/>
          </p:nvSpPr>
          <p:spPr>
            <a:xfrm>
              <a:off x="5406542" y="4406950"/>
              <a:ext cx="7315" cy="1828"/>
            </a:xfrm>
            <a:custGeom>
              <a:avLst/>
              <a:gdLst>
                <a:gd name="connsiteX0" fmla="*/ 7315 w 7315"/>
                <a:gd name="connsiteY0" fmla="*/ 0 h 1828"/>
                <a:gd name="connsiteX1" fmla="*/ 0 w 7315"/>
                <a:gd name="connsiteY1" fmla="*/ 1829 h 1828"/>
                <a:gd name="connsiteX2" fmla="*/ 7315 w 7315"/>
                <a:gd name="connsiteY2" fmla="*/ 0 h 1828"/>
              </a:gdLst>
              <a:ahLst/>
              <a:cxnLst>
                <a:cxn ang="0">
                  <a:pos x="connsiteX0" y="connsiteY0"/>
                </a:cxn>
                <a:cxn ang="0">
                  <a:pos x="connsiteX1" y="connsiteY1"/>
                </a:cxn>
                <a:cxn ang="0">
                  <a:pos x="connsiteX2" y="connsiteY2"/>
                </a:cxn>
              </a:cxnLst>
              <a:rect l="l" t="t" r="r" b="b"/>
              <a:pathLst>
                <a:path w="7315" h="1828">
                  <a:moveTo>
                    <a:pt x="7315" y="0"/>
                  </a:moveTo>
                  <a:cubicBezTo>
                    <a:pt x="4801" y="686"/>
                    <a:pt x="2515" y="1372"/>
                    <a:pt x="0" y="1829"/>
                  </a:cubicBezTo>
                  <a:cubicBezTo>
                    <a:pt x="2515" y="1372"/>
                    <a:pt x="5029" y="686"/>
                    <a:pt x="7315" y="0"/>
                  </a:cubicBezTo>
                  <a:close/>
                </a:path>
              </a:pathLst>
            </a:custGeom>
            <a:solidFill>
              <a:srgbClr val="FFFFFF"/>
            </a:solidFill>
            <a:ln w="2286" cap="flat">
              <a:noFill/>
              <a:prstDash val="solid"/>
              <a:miter/>
            </a:ln>
          </p:spPr>
          <p:txBody>
            <a:bodyPr rtlCol="0" anchor="ctr"/>
            <a:lstStyle/>
            <a:p>
              <a:endParaRPr lang="en-US"/>
            </a:p>
          </p:txBody>
        </p:sp>
        <p:sp>
          <p:nvSpPr>
            <p:cNvPr id="126" name="Freeform 430">
              <a:extLst>
                <a:ext uri="{FF2B5EF4-FFF2-40B4-BE49-F238E27FC236}">
                  <a16:creationId xmlns:a16="http://schemas.microsoft.com/office/drawing/2014/main" id="{FD5BBCBA-FFA6-19AD-0E5E-85073C7F00D7}"/>
                </a:ext>
              </a:extLst>
            </p:cNvPr>
            <p:cNvSpPr/>
            <p:nvPr/>
          </p:nvSpPr>
          <p:spPr>
            <a:xfrm>
              <a:off x="5297728" y="4394149"/>
              <a:ext cx="13487" cy="5257"/>
            </a:xfrm>
            <a:custGeom>
              <a:avLst/>
              <a:gdLst>
                <a:gd name="connsiteX0" fmla="*/ 13487 w 13487"/>
                <a:gd name="connsiteY0" fmla="*/ 5258 h 5257"/>
                <a:gd name="connsiteX1" fmla="*/ 0 w 13487"/>
                <a:gd name="connsiteY1" fmla="*/ 0 h 5257"/>
                <a:gd name="connsiteX2" fmla="*/ 13487 w 13487"/>
                <a:gd name="connsiteY2" fmla="*/ 5258 h 5257"/>
              </a:gdLst>
              <a:ahLst/>
              <a:cxnLst>
                <a:cxn ang="0">
                  <a:pos x="connsiteX0" y="connsiteY0"/>
                </a:cxn>
                <a:cxn ang="0">
                  <a:pos x="connsiteX1" y="connsiteY1"/>
                </a:cxn>
                <a:cxn ang="0">
                  <a:pos x="connsiteX2" y="connsiteY2"/>
                </a:cxn>
              </a:cxnLst>
              <a:rect l="l" t="t" r="r" b="b"/>
              <a:pathLst>
                <a:path w="13487" h="5257">
                  <a:moveTo>
                    <a:pt x="13487" y="5258"/>
                  </a:moveTo>
                  <a:cubicBezTo>
                    <a:pt x="8915" y="3658"/>
                    <a:pt x="4343" y="1829"/>
                    <a:pt x="0" y="0"/>
                  </a:cubicBezTo>
                  <a:cubicBezTo>
                    <a:pt x="4343" y="1829"/>
                    <a:pt x="8915" y="3658"/>
                    <a:pt x="13487" y="5258"/>
                  </a:cubicBezTo>
                  <a:close/>
                </a:path>
              </a:pathLst>
            </a:custGeom>
            <a:solidFill>
              <a:srgbClr val="FFFFFF"/>
            </a:solidFill>
            <a:ln w="2286" cap="flat">
              <a:noFill/>
              <a:prstDash val="solid"/>
              <a:miter/>
            </a:ln>
          </p:spPr>
          <p:txBody>
            <a:bodyPr rtlCol="0" anchor="ctr"/>
            <a:lstStyle/>
            <a:p>
              <a:endParaRPr lang="en-US"/>
            </a:p>
          </p:txBody>
        </p:sp>
        <p:sp>
          <p:nvSpPr>
            <p:cNvPr id="127" name="Freeform 431">
              <a:extLst>
                <a:ext uri="{FF2B5EF4-FFF2-40B4-BE49-F238E27FC236}">
                  <a16:creationId xmlns:a16="http://schemas.microsoft.com/office/drawing/2014/main" id="{ED074932-1598-1288-512C-B013C9B78791}"/>
                </a:ext>
              </a:extLst>
            </p:cNvPr>
            <p:cNvSpPr/>
            <p:nvPr/>
          </p:nvSpPr>
          <p:spPr>
            <a:xfrm>
              <a:off x="5491124" y="4344543"/>
              <a:ext cx="2971" cy="3657"/>
            </a:xfrm>
            <a:custGeom>
              <a:avLst/>
              <a:gdLst>
                <a:gd name="connsiteX0" fmla="*/ 0 w 2971"/>
                <a:gd name="connsiteY0" fmla="*/ 3658 h 3657"/>
                <a:gd name="connsiteX1" fmla="*/ 2972 w 2971"/>
                <a:gd name="connsiteY1" fmla="*/ 0 h 3657"/>
                <a:gd name="connsiteX2" fmla="*/ 2972 w 2971"/>
                <a:gd name="connsiteY2" fmla="*/ 0 h 3657"/>
                <a:gd name="connsiteX3" fmla="*/ 2972 w 2971"/>
                <a:gd name="connsiteY3" fmla="*/ 0 h 3657"/>
                <a:gd name="connsiteX4" fmla="*/ 0 w 2971"/>
                <a:gd name="connsiteY4" fmla="*/ 3658 h 36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 h="3657">
                  <a:moveTo>
                    <a:pt x="0" y="3658"/>
                  </a:moveTo>
                  <a:cubicBezTo>
                    <a:pt x="914" y="2515"/>
                    <a:pt x="2057" y="1143"/>
                    <a:pt x="2972" y="0"/>
                  </a:cubicBezTo>
                  <a:cubicBezTo>
                    <a:pt x="2972" y="0"/>
                    <a:pt x="2972" y="0"/>
                    <a:pt x="2972" y="0"/>
                  </a:cubicBezTo>
                  <a:cubicBezTo>
                    <a:pt x="2972" y="0"/>
                    <a:pt x="2972" y="0"/>
                    <a:pt x="2972" y="0"/>
                  </a:cubicBezTo>
                  <a:cubicBezTo>
                    <a:pt x="2057" y="1143"/>
                    <a:pt x="1143" y="2286"/>
                    <a:pt x="0" y="3658"/>
                  </a:cubicBezTo>
                  <a:close/>
                </a:path>
              </a:pathLst>
            </a:custGeom>
            <a:solidFill>
              <a:srgbClr val="FFFFFF"/>
            </a:solidFill>
            <a:ln w="2286" cap="flat">
              <a:noFill/>
              <a:prstDash val="solid"/>
              <a:miter/>
            </a:ln>
          </p:spPr>
          <p:txBody>
            <a:bodyPr rtlCol="0" anchor="ctr"/>
            <a:lstStyle/>
            <a:p>
              <a:endParaRPr lang="en-US"/>
            </a:p>
          </p:txBody>
        </p:sp>
        <p:sp>
          <p:nvSpPr>
            <p:cNvPr id="128" name="Freeform 432">
              <a:extLst>
                <a:ext uri="{FF2B5EF4-FFF2-40B4-BE49-F238E27FC236}">
                  <a16:creationId xmlns:a16="http://schemas.microsoft.com/office/drawing/2014/main" id="{E97B4710-CFDE-E9C5-3F20-CA55408BDDD7}"/>
                </a:ext>
              </a:extLst>
            </p:cNvPr>
            <p:cNvSpPr/>
            <p:nvPr/>
          </p:nvSpPr>
          <p:spPr>
            <a:xfrm>
              <a:off x="5383682" y="4411065"/>
              <a:ext cx="7772" cy="457"/>
            </a:xfrm>
            <a:custGeom>
              <a:avLst/>
              <a:gdLst>
                <a:gd name="connsiteX0" fmla="*/ 7772 w 7772"/>
                <a:gd name="connsiteY0" fmla="*/ 0 h 457"/>
                <a:gd name="connsiteX1" fmla="*/ 0 w 7772"/>
                <a:gd name="connsiteY1" fmla="*/ 457 h 457"/>
                <a:gd name="connsiteX2" fmla="*/ 7772 w 7772"/>
                <a:gd name="connsiteY2" fmla="*/ 0 h 457"/>
              </a:gdLst>
              <a:ahLst/>
              <a:cxnLst>
                <a:cxn ang="0">
                  <a:pos x="connsiteX0" y="connsiteY0"/>
                </a:cxn>
                <a:cxn ang="0">
                  <a:pos x="connsiteX1" y="connsiteY1"/>
                </a:cxn>
                <a:cxn ang="0">
                  <a:pos x="connsiteX2" y="connsiteY2"/>
                </a:cxn>
              </a:cxnLst>
              <a:rect l="l" t="t" r="r" b="b"/>
              <a:pathLst>
                <a:path w="7772" h="457">
                  <a:moveTo>
                    <a:pt x="7772" y="0"/>
                  </a:moveTo>
                  <a:cubicBezTo>
                    <a:pt x="5258" y="229"/>
                    <a:pt x="2515" y="229"/>
                    <a:pt x="0" y="457"/>
                  </a:cubicBezTo>
                  <a:cubicBezTo>
                    <a:pt x="2743" y="457"/>
                    <a:pt x="5258" y="229"/>
                    <a:pt x="7772" y="0"/>
                  </a:cubicBezTo>
                  <a:close/>
                </a:path>
              </a:pathLst>
            </a:custGeom>
            <a:solidFill>
              <a:srgbClr val="FFFFFF"/>
            </a:solidFill>
            <a:ln w="2286" cap="flat">
              <a:noFill/>
              <a:prstDash val="solid"/>
              <a:miter/>
            </a:ln>
          </p:spPr>
          <p:txBody>
            <a:bodyPr rtlCol="0" anchor="ctr"/>
            <a:lstStyle/>
            <a:p>
              <a:endParaRPr lang="en-US"/>
            </a:p>
          </p:txBody>
        </p:sp>
        <p:sp>
          <p:nvSpPr>
            <p:cNvPr id="129" name="Freeform 433">
              <a:extLst>
                <a:ext uri="{FF2B5EF4-FFF2-40B4-BE49-F238E27FC236}">
                  <a16:creationId xmlns:a16="http://schemas.microsoft.com/office/drawing/2014/main" id="{89DCBBD3-515F-6839-1C2D-3EED7BBCA08C}"/>
                </a:ext>
              </a:extLst>
            </p:cNvPr>
            <p:cNvSpPr/>
            <p:nvPr/>
          </p:nvSpPr>
          <p:spPr>
            <a:xfrm>
              <a:off x="5311216" y="4399407"/>
              <a:ext cx="18745" cy="5257"/>
            </a:xfrm>
            <a:custGeom>
              <a:avLst/>
              <a:gdLst>
                <a:gd name="connsiteX0" fmla="*/ 18745 w 18745"/>
                <a:gd name="connsiteY0" fmla="*/ 5258 h 5257"/>
                <a:gd name="connsiteX1" fmla="*/ 0 w 18745"/>
                <a:gd name="connsiteY1" fmla="*/ 0 h 5257"/>
                <a:gd name="connsiteX2" fmla="*/ 18745 w 18745"/>
                <a:gd name="connsiteY2" fmla="*/ 5258 h 5257"/>
              </a:gdLst>
              <a:ahLst/>
              <a:cxnLst>
                <a:cxn ang="0">
                  <a:pos x="connsiteX0" y="connsiteY0"/>
                </a:cxn>
                <a:cxn ang="0">
                  <a:pos x="connsiteX1" y="connsiteY1"/>
                </a:cxn>
                <a:cxn ang="0">
                  <a:pos x="connsiteX2" y="connsiteY2"/>
                </a:cxn>
              </a:cxnLst>
              <a:rect l="l" t="t" r="r" b="b"/>
              <a:pathLst>
                <a:path w="18745" h="5257">
                  <a:moveTo>
                    <a:pt x="18745" y="5258"/>
                  </a:moveTo>
                  <a:cubicBezTo>
                    <a:pt x="12344" y="3658"/>
                    <a:pt x="6172" y="2057"/>
                    <a:pt x="0" y="0"/>
                  </a:cubicBezTo>
                  <a:cubicBezTo>
                    <a:pt x="6172" y="2057"/>
                    <a:pt x="12344" y="3886"/>
                    <a:pt x="18745" y="5258"/>
                  </a:cubicBezTo>
                  <a:close/>
                </a:path>
              </a:pathLst>
            </a:custGeom>
            <a:solidFill>
              <a:srgbClr val="FFFFFF"/>
            </a:solidFill>
            <a:ln w="2286" cap="flat">
              <a:noFill/>
              <a:prstDash val="solid"/>
              <a:miter/>
            </a:ln>
          </p:spPr>
          <p:txBody>
            <a:bodyPr rtlCol="0" anchor="ctr"/>
            <a:lstStyle/>
            <a:p>
              <a:endParaRPr lang="en-US"/>
            </a:p>
          </p:txBody>
        </p:sp>
        <p:sp>
          <p:nvSpPr>
            <p:cNvPr id="130" name="Freeform 434">
              <a:extLst>
                <a:ext uri="{FF2B5EF4-FFF2-40B4-BE49-F238E27FC236}">
                  <a16:creationId xmlns:a16="http://schemas.microsoft.com/office/drawing/2014/main" id="{0C1A72F1-9E10-0A8B-8F58-EFA9A48EBEF1}"/>
                </a:ext>
              </a:extLst>
            </p:cNvPr>
            <p:cNvSpPr/>
            <p:nvPr/>
          </p:nvSpPr>
          <p:spPr>
            <a:xfrm>
              <a:off x="5021580" y="3375564"/>
              <a:ext cx="325069" cy="203482"/>
            </a:xfrm>
            <a:custGeom>
              <a:avLst/>
              <a:gdLst>
                <a:gd name="connsiteX0" fmla="*/ 322326 w 325069"/>
                <a:gd name="connsiteY0" fmla="*/ 4515 h 203482"/>
                <a:gd name="connsiteX1" fmla="*/ 306553 w 325069"/>
                <a:gd name="connsiteY1" fmla="*/ 171 h 203482"/>
                <a:gd name="connsiteX2" fmla="*/ 291236 w 325069"/>
                <a:gd name="connsiteY2" fmla="*/ 171 h 203482"/>
                <a:gd name="connsiteX3" fmla="*/ 276606 w 325069"/>
                <a:gd name="connsiteY3" fmla="*/ 4286 h 203482"/>
                <a:gd name="connsiteX4" fmla="*/ 263119 w 325069"/>
                <a:gd name="connsiteY4" fmla="*/ 12287 h 203482"/>
                <a:gd name="connsiteX5" fmla="*/ 251460 w 325069"/>
                <a:gd name="connsiteY5" fmla="*/ 23946 h 203482"/>
                <a:gd name="connsiteX6" fmla="*/ 234315 w 325069"/>
                <a:gd name="connsiteY6" fmla="*/ 55721 h 203482"/>
                <a:gd name="connsiteX7" fmla="*/ 221285 w 325069"/>
                <a:gd name="connsiteY7" fmla="*/ 85439 h 203482"/>
                <a:gd name="connsiteX8" fmla="*/ 181737 w 325069"/>
                <a:gd name="connsiteY8" fmla="*/ 127959 h 203482"/>
                <a:gd name="connsiteX9" fmla="*/ 75438 w 325069"/>
                <a:gd name="connsiteY9" fmla="*/ 139617 h 203482"/>
                <a:gd name="connsiteX10" fmla="*/ 82296 w 325069"/>
                <a:gd name="connsiteY10" fmla="*/ 140532 h 203482"/>
                <a:gd name="connsiteX11" fmla="*/ 50749 w 325069"/>
                <a:gd name="connsiteY11" fmla="*/ 132759 h 203482"/>
                <a:gd name="connsiteX12" fmla="*/ 6629 w 325069"/>
                <a:gd name="connsiteY12" fmla="*/ 111271 h 203482"/>
                <a:gd name="connsiteX13" fmla="*/ 0 w 325069"/>
                <a:gd name="connsiteY13" fmla="*/ 106699 h 203482"/>
                <a:gd name="connsiteX14" fmla="*/ 0 w 325069"/>
                <a:gd name="connsiteY14" fmla="*/ 106699 h 203482"/>
                <a:gd name="connsiteX15" fmla="*/ 229 w 325069"/>
                <a:gd name="connsiteY15" fmla="*/ 108299 h 203482"/>
                <a:gd name="connsiteX16" fmla="*/ 457 w 325069"/>
                <a:gd name="connsiteY16" fmla="*/ 110585 h 203482"/>
                <a:gd name="connsiteX17" fmla="*/ 686 w 325069"/>
                <a:gd name="connsiteY17" fmla="*/ 112414 h 203482"/>
                <a:gd name="connsiteX18" fmla="*/ 1143 w 325069"/>
                <a:gd name="connsiteY18" fmla="*/ 114471 h 203482"/>
                <a:gd name="connsiteX19" fmla="*/ 1600 w 325069"/>
                <a:gd name="connsiteY19" fmla="*/ 116072 h 203482"/>
                <a:gd name="connsiteX20" fmla="*/ 2057 w 325069"/>
                <a:gd name="connsiteY20" fmla="*/ 118129 h 203482"/>
                <a:gd name="connsiteX21" fmla="*/ 2515 w 325069"/>
                <a:gd name="connsiteY21" fmla="*/ 119501 h 203482"/>
                <a:gd name="connsiteX22" fmla="*/ 3429 w 325069"/>
                <a:gd name="connsiteY22" fmla="*/ 122701 h 203482"/>
                <a:gd name="connsiteX23" fmla="*/ 3886 w 325069"/>
                <a:gd name="connsiteY23" fmla="*/ 124301 h 203482"/>
                <a:gd name="connsiteX24" fmla="*/ 4572 w 325069"/>
                <a:gd name="connsiteY24" fmla="*/ 126359 h 203482"/>
                <a:gd name="connsiteX25" fmla="*/ 5258 w 325069"/>
                <a:gd name="connsiteY25" fmla="*/ 127959 h 203482"/>
                <a:gd name="connsiteX26" fmla="*/ 6172 w 325069"/>
                <a:gd name="connsiteY26" fmla="*/ 129788 h 203482"/>
                <a:gd name="connsiteX27" fmla="*/ 6858 w 325069"/>
                <a:gd name="connsiteY27" fmla="*/ 131388 h 203482"/>
                <a:gd name="connsiteX28" fmla="*/ 8001 w 325069"/>
                <a:gd name="connsiteY28" fmla="*/ 133902 h 203482"/>
                <a:gd name="connsiteX29" fmla="*/ 8915 w 325069"/>
                <a:gd name="connsiteY29" fmla="*/ 135731 h 203482"/>
                <a:gd name="connsiteX30" fmla="*/ 10058 w 325069"/>
                <a:gd name="connsiteY30" fmla="*/ 138017 h 203482"/>
                <a:gd name="connsiteX31" fmla="*/ 10973 w 325069"/>
                <a:gd name="connsiteY31" fmla="*/ 139389 h 203482"/>
                <a:gd name="connsiteX32" fmla="*/ 12116 w 325069"/>
                <a:gd name="connsiteY32" fmla="*/ 141218 h 203482"/>
                <a:gd name="connsiteX33" fmla="*/ 13030 w 325069"/>
                <a:gd name="connsiteY33" fmla="*/ 142589 h 203482"/>
                <a:gd name="connsiteX34" fmla="*/ 14402 w 325069"/>
                <a:gd name="connsiteY34" fmla="*/ 144418 h 203482"/>
                <a:gd name="connsiteX35" fmla="*/ 15316 w 325069"/>
                <a:gd name="connsiteY35" fmla="*/ 145561 h 203482"/>
                <a:gd name="connsiteX36" fmla="*/ 17374 w 325069"/>
                <a:gd name="connsiteY36" fmla="*/ 148304 h 203482"/>
                <a:gd name="connsiteX37" fmla="*/ 18288 w 325069"/>
                <a:gd name="connsiteY37" fmla="*/ 149447 h 203482"/>
                <a:gd name="connsiteX38" fmla="*/ 19888 w 325069"/>
                <a:gd name="connsiteY38" fmla="*/ 151276 h 203482"/>
                <a:gd name="connsiteX39" fmla="*/ 20803 w 325069"/>
                <a:gd name="connsiteY39" fmla="*/ 152419 h 203482"/>
                <a:gd name="connsiteX40" fmla="*/ 22403 w 325069"/>
                <a:gd name="connsiteY40" fmla="*/ 154248 h 203482"/>
                <a:gd name="connsiteX41" fmla="*/ 23317 w 325069"/>
                <a:gd name="connsiteY41" fmla="*/ 155391 h 203482"/>
                <a:gd name="connsiteX42" fmla="*/ 25146 w 325069"/>
                <a:gd name="connsiteY42" fmla="*/ 157448 h 203482"/>
                <a:gd name="connsiteX43" fmla="*/ 25832 w 325069"/>
                <a:gd name="connsiteY43" fmla="*/ 158134 h 203482"/>
                <a:gd name="connsiteX44" fmla="*/ 28346 w 325069"/>
                <a:gd name="connsiteY44" fmla="*/ 160649 h 203482"/>
                <a:gd name="connsiteX45" fmla="*/ 29261 w 325069"/>
                <a:gd name="connsiteY45" fmla="*/ 161563 h 203482"/>
                <a:gd name="connsiteX46" fmla="*/ 31090 w 325069"/>
                <a:gd name="connsiteY46" fmla="*/ 163163 h 203482"/>
                <a:gd name="connsiteX47" fmla="*/ 32233 w 325069"/>
                <a:gd name="connsiteY47" fmla="*/ 164078 h 203482"/>
                <a:gd name="connsiteX48" fmla="*/ 34290 w 325069"/>
                <a:gd name="connsiteY48" fmla="*/ 165678 h 203482"/>
                <a:gd name="connsiteX49" fmla="*/ 35204 w 325069"/>
                <a:gd name="connsiteY49" fmla="*/ 166364 h 203482"/>
                <a:gd name="connsiteX50" fmla="*/ 38176 w 325069"/>
                <a:gd name="connsiteY50" fmla="*/ 168650 h 203482"/>
                <a:gd name="connsiteX51" fmla="*/ 38862 w 325069"/>
                <a:gd name="connsiteY51" fmla="*/ 169107 h 203482"/>
                <a:gd name="connsiteX52" fmla="*/ 41377 w 325069"/>
                <a:gd name="connsiteY52" fmla="*/ 170936 h 203482"/>
                <a:gd name="connsiteX53" fmla="*/ 42520 w 325069"/>
                <a:gd name="connsiteY53" fmla="*/ 171621 h 203482"/>
                <a:gd name="connsiteX54" fmla="*/ 44577 w 325069"/>
                <a:gd name="connsiteY54" fmla="*/ 172993 h 203482"/>
                <a:gd name="connsiteX55" fmla="*/ 45720 w 325069"/>
                <a:gd name="connsiteY55" fmla="*/ 173679 h 203482"/>
                <a:gd name="connsiteX56" fmla="*/ 48235 w 325069"/>
                <a:gd name="connsiteY56" fmla="*/ 175050 h 203482"/>
                <a:gd name="connsiteX57" fmla="*/ 48920 w 325069"/>
                <a:gd name="connsiteY57" fmla="*/ 175508 h 203482"/>
                <a:gd name="connsiteX58" fmla="*/ 52121 w 325069"/>
                <a:gd name="connsiteY58" fmla="*/ 177108 h 203482"/>
                <a:gd name="connsiteX59" fmla="*/ 53035 w 325069"/>
                <a:gd name="connsiteY59" fmla="*/ 177565 h 203482"/>
                <a:gd name="connsiteX60" fmla="*/ 55550 w 325069"/>
                <a:gd name="connsiteY60" fmla="*/ 178708 h 203482"/>
                <a:gd name="connsiteX61" fmla="*/ 56693 w 325069"/>
                <a:gd name="connsiteY61" fmla="*/ 179165 h 203482"/>
                <a:gd name="connsiteX62" fmla="*/ 58979 w 325069"/>
                <a:gd name="connsiteY62" fmla="*/ 180080 h 203482"/>
                <a:gd name="connsiteX63" fmla="*/ 59893 w 325069"/>
                <a:gd name="connsiteY63" fmla="*/ 180537 h 203482"/>
                <a:gd name="connsiteX64" fmla="*/ 63094 w 325069"/>
                <a:gd name="connsiteY64" fmla="*/ 181908 h 203482"/>
                <a:gd name="connsiteX65" fmla="*/ 70866 w 325069"/>
                <a:gd name="connsiteY65" fmla="*/ 184652 h 203482"/>
                <a:gd name="connsiteX66" fmla="*/ 92354 w 325069"/>
                <a:gd name="connsiteY66" fmla="*/ 191510 h 203482"/>
                <a:gd name="connsiteX67" fmla="*/ 95783 w 325069"/>
                <a:gd name="connsiteY67" fmla="*/ 192424 h 203482"/>
                <a:gd name="connsiteX68" fmla="*/ 124130 w 325069"/>
                <a:gd name="connsiteY68" fmla="*/ 199053 h 203482"/>
                <a:gd name="connsiteX69" fmla="*/ 126416 w 325069"/>
                <a:gd name="connsiteY69" fmla="*/ 199511 h 203482"/>
                <a:gd name="connsiteX70" fmla="*/ 149276 w 325069"/>
                <a:gd name="connsiteY70" fmla="*/ 202482 h 203482"/>
                <a:gd name="connsiteX71" fmla="*/ 165506 w 325069"/>
                <a:gd name="connsiteY71" fmla="*/ 203397 h 203482"/>
                <a:gd name="connsiteX72" fmla="*/ 190195 w 325069"/>
                <a:gd name="connsiteY72" fmla="*/ 202711 h 203482"/>
                <a:gd name="connsiteX73" fmla="*/ 240487 w 325069"/>
                <a:gd name="connsiteY73" fmla="*/ 183737 h 203482"/>
                <a:gd name="connsiteX74" fmla="*/ 244831 w 325069"/>
                <a:gd name="connsiteY74" fmla="*/ 179165 h 203482"/>
                <a:gd name="connsiteX75" fmla="*/ 246888 w 325069"/>
                <a:gd name="connsiteY75" fmla="*/ 176651 h 203482"/>
                <a:gd name="connsiteX76" fmla="*/ 250317 w 325069"/>
                <a:gd name="connsiteY76" fmla="*/ 171164 h 203482"/>
                <a:gd name="connsiteX77" fmla="*/ 251689 w 325069"/>
                <a:gd name="connsiteY77" fmla="*/ 168192 h 203482"/>
                <a:gd name="connsiteX78" fmla="*/ 254889 w 325069"/>
                <a:gd name="connsiteY78" fmla="*/ 158134 h 203482"/>
                <a:gd name="connsiteX79" fmla="*/ 255803 w 325069"/>
                <a:gd name="connsiteY79" fmla="*/ 150590 h 203482"/>
                <a:gd name="connsiteX80" fmla="*/ 254203 w 325069"/>
                <a:gd name="connsiteY80" fmla="*/ 128873 h 203482"/>
                <a:gd name="connsiteX81" fmla="*/ 253517 w 325069"/>
                <a:gd name="connsiteY81" fmla="*/ 125673 h 203482"/>
                <a:gd name="connsiteX82" fmla="*/ 253289 w 325069"/>
                <a:gd name="connsiteY82" fmla="*/ 124758 h 203482"/>
                <a:gd name="connsiteX83" fmla="*/ 252832 w 325069"/>
                <a:gd name="connsiteY83" fmla="*/ 122472 h 203482"/>
                <a:gd name="connsiteX84" fmla="*/ 252603 w 325069"/>
                <a:gd name="connsiteY84" fmla="*/ 121101 h 203482"/>
                <a:gd name="connsiteX85" fmla="*/ 252374 w 325069"/>
                <a:gd name="connsiteY85" fmla="*/ 118815 h 203482"/>
                <a:gd name="connsiteX86" fmla="*/ 252146 w 325069"/>
                <a:gd name="connsiteY86" fmla="*/ 117215 h 203482"/>
                <a:gd name="connsiteX87" fmla="*/ 251917 w 325069"/>
                <a:gd name="connsiteY87" fmla="*/ 115157 h 203482"/>
                <a:gd name="connsiteX88" fmla="*/ 251917 w 325069"/>
                <a:gd name="connsiteY88" fmla="*/ 113557 h 203482"/>
                <a:gd name="connsiteX89" fmla="*/ 251689 w 325069"/>
                <a:gd name="connsiteY89" fmla="*/ 111271 h 203482"/>
                <a:gd name="connsiteX90" fmla="*/ 251689 w 325069"/>
                <a:gd name="connsiteY90" fmla="*/ 109442 h 203482"/>
                <a:gd name="connsiteX91" fmla="*/ 251689 w 325069"/>
                <a:gd name="connsiteY91" fmla="*/ 107156 h 203482"/>
                <a:gd name="connsiteX92" fmla="*/ 251689 w 325069"/>
                <a:gd name="connsiteY92" fmla="*/ 105327 h 203482"/>
                <a:gd name="connsiteX93" fmla="*/ 251689 w 325069"/>
                <a:gd name="connsiteY93" fmla="*/ 103041 h 203482"/>
                <a:gd name="connsiteX94" fmla="*/ 251689 w 325069"/>
                <a:gd name="connsiteY94" fmla="*/ 100984 h 203482"/>
                <a:gd name="connsiteX95" fmla="*/ 251689 w 325069"/>
                <a:gd name="connsiteY95" fmla="*/ 98698 h 203482"/>
                <a:gd name="connsiteX96" fmla="*/ 251917 w 325069"/>
                <a:gd name="connsiteY96" fmla="*/ 96641 h 203482"/>
                <a:gd name="connsiteX97" fmla="*/ 252146 w 325069"/>
                <a:gd name="connsiteY97" fmla="*/ 94355 h 203482"/>
                <a:gd name="connsiteX98" fmla="*/ 252374 w 325069"/>
                <a:gd name="connsiteY98" fmla="*/ 92297 h 203482"/>
                <a:gd name="connsiteX99" fmla="*/ 252603 w 325069"/>
                <a:gd name="connsiteY99" fmla="*/ 90011 h 203482"/>
                <a:gd name="connsiteX100" fmla="*/ 252832 w 325069"/>
                <a:gd name="connsiteY100" fmla="*/ 87954 h 203482"/>
                <a:gd name="connsiteX101" fmla="*/ 253289 w 325069"/>
                <a:gd name="connsiteY101" fmla="*/ 85668 h 203482"/>
                <a:gd name="connsiteX102" fmla="*/ 253746 w 325069"/>
                <a:gd name="connsiteY102" fmla="*/ 83610 h 203482"/>
                <a:gd name="connsiteX103" fmla="*/ 254203 w 325069"/>
                <a:gd name="connsiteY103" fmla="*/ 81096 h 203482"/>
                <a:gd name="connsiteX104" fmla="*/ 254660 w 325069"/>
                <a:gd name="connsiteY104" fmla="*/ 79038 h 203482"/>
                <a:gd name="connsiteX105" fmla="*/ 255346 w 325069"/>
                <a:gd name="connsiteY105" fmla="*/ 76524 h 203482"/>
                <a:gd name="connsiteX106" fmla="*/ 255803 w 325069"/>
                <a:gd name="connsiteY106" fmla="*/ 74466 h 203482"/>
                <a:gd name="connsiteX107" fmla="*/ 256489 w 325069"/>
                <a:gd name="connsiteY107" fmla="*/ 71952 h 203482"/>
                <a:gd name="connsiteX108" fmla="*/ 257175 w 325069"/>
                <a:gd name="connsiteY108" fmla="*/ 69894 h 203482"/>
                <a:gd name="connsiteX109" fmla="*/ 258318 w 325069"/>
                <a:gd name="connsiteY109" fmla="*/ 66923 h 203482"/>
                <a:gd name="connsiteX110" fmla="*/ 259232 w 325069"/>
                <a:gd name="connsiteY110" fmla="*/ 64408 h 203482"/>
                <a:gd name="connsiteX111" fmla="*/ 260833 w 325069"/>
                <a:gd name="connsiteY111" fmla="*/ 60750 h 203482"/>
                <a:gd name="connsiteX112" fmla="*/ 261747 w 325069"/>
                <a:gd name="connsiteY112" fmla="*/ 58922 h 203482"/>
                <a:gd name="connsiteX113" fmla="*/ 262890 w 325069"/>
                <a:gd name="connsiteY113" fmla="*/ 56407 h 203482"/>
                <a:gd name="connsiteX114" fmla="*/ 264033 w 325069"/>
                <a:gd name="connsiteY114" fmla="*/ 54350 h 203482"/>
                <a:gd name="connsiteX115" fmla="*/ 265405 w 325069"/>
                <a:gd name="connsiteY115" fmla="*/ 52064 h 203482"/>
                <a:gd name="connsiteX116" fmla="*/ 266776 w 325069"/>
                <a:gd name="connsiteY116" fmla="*/ 50006 h 203482"/>
                <a:gd name="connsiteX117" fmla="*/ 268148 w 325069"/>
                <a:gd name="connsiteY117" fmla="*/ 47720 h 203482"/>
                <a:gd name="connsiteX118" fmla="*/ 269519 w 325069"/>
                <a:gd name="connsiteY118" fmla="*/ 45663 h 203482"/>
                <a:gd name="connsiteX119" fmla="*/ 271120 w 325069"/>
                <a:gd name="connsiteY119" fmla="*/ 43377 h 203482"/>
                <a:gd name="connsiteX120" fmla="*/ 272720 w 325069"/>
                <a:gd name="connsiteY120" fmla="*/ 41319 h 203482"/>
                <a:gd name="connsiteX121" fmla="*/ 274549 w 325069"/>
                <a:gd name="connsiteY121" fmla="*/ 39262 h 203482"/>
                <a:gd name="connsiteX122" fmla="*/ 276377 w 325069"/>
                <a:gd name="connsiteY122" fmla="*/ 37205 h 203482"/>
                <a:gd name="connsiteX123" fmla="*/ 278206 w 325069"/>
                <a:gd name="connsiteY123" fmla="*/ 35147 h 203482"/>
                <a:gd name="connsiteX124" fmla="*/ 280264 w 325069"/>
                <a:gd name="connsiteY124" fmla="*/ 33090 h 203482"/>
                <a:gd name="connsiteX125" fmla="*/ 282321 w 325069"/>
                <a:gd name="connsiteY125" fmla="*/ 31032 h 203482"/>
                <a:gd name="connsiteX126" fmla="*/ 284378 w 325069"/>
                <a:gd name="connsiteY126" fmla="*/ 29204 h 203482"/>
                <a:gd name="connsiteX127" fmla="*/ 286664 w 325069"/>
                <a:gd name="connsiteY127" fmla="*/ 27375 h 203482"/>
                <a:gd name="connsiteX128" fmla="*/ 288950 w 325069"/>
                <a:gd name="connsiteY128" fmla="*/ 25546 h 203482"/>
                <a:gd name="connsiteX129" fmla="*/ 291465 w 325069"/>
                <a:gd name="connsiteY129" fmla="*/ 23717 h 203482"/>
                <a:gd name="connsiteX130" fmla="*/ 293980 w 325069"/>
                <a:gd name="connsiteY130" fmla="*/ 21888 h 203482"/>
                <a:gd name="connsiteX131" fmla="*/ 296723 w 325069"/>
                <a:gd name="connsiteY131" fmla="*/ 20060 h 203482"/>
                <a:gd name="connsiteX132" fmla="*/ 299466 w 325069"/>
                <a:gd name="connsiteY132" fmla="*/ 18459 h 203482"/>
                <a:gd name="connsiteX133" fmla="*/ 302438 w 325069"/>
                <a:gd name="connsiteY133" fmla="*/ 16859 h 203482"/>
                <a:gd name="connsiteX134" fmla="*/ 305181 w 325069"/>
                <a:gd name="connsiteY134" fmla="*/ 15259 h 203482"/>
                <a:gd name="connsiteX135" fmla="*/ 308381 w 325069"/>
                <a:gd name="connsiteY135" fmla="*/ 13659 h 203482"/>
                <a:gd name="connsiteX136" fmla="*/ 311353 w 325069"/>
                <a:gd name="connsiteY136" fmla="*/ 12287 h 203482"/>
                <a:gd name="connsiteX137" fmla="*/ 315011 w 325069"/>
                <a:gd name="connsiteY137" fmla="*/ 10687 h 203482"/>
                <a:gd name="connsiteX138" fmla="*/ 317983 w 325069"/>
                <a:gd name="connsiteY138" fmla="*/ 9315 h 203482"/>
                <a:gd name="connsiteX139" fmla="*/ 322326 w 325069"/>
                <a:gd name="connsiteY139" fmla="*/ 7715 h 203482"/>
                <a:gd name="connsiteX140" fmla="*/ 325069 w 325069"/>
                <a:gd name="connsiteY140" fmla="*/ 6801 h 203482"/>
                <a:gd name="connsiteX141" fmla="*/ 325069 w 325069"/>
                <a:gd name="connsiteY141" fmla="*/ 6801 h 203482"/>
                <a:gd name="connsiteX142" fmla="*/ 322326 w 325069"/>
                <a:gd name="connsiteY142" fmla="*/ 4515 h 20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325069" h="203482">
                  <a:moveTo>
                    <a:pt x="322326" y="4515"/>
                  </a:moveTo>
                  <a:cubicBezTo>
                    <a:pt x="317068" y="2686"/>
                    <a:pt x="311810" y="1314"/>
                    <a:pt x="306553" y="171"/>
                  </a:cubicBezTo>
                  <a:cubicBezTo>
                    <a:pt x="301523" y="-57"/>
                    <a:pt x="296266" y="-57"/>
                    <a:pt x="291236" y="171"/>
                  </a:cubicBezTo>
                  <a:cubicBezTo>
                    <a:pt x="286207" y="1314"/>
                    <a:pt x="281407" y="2686"/>
                    <a:pt x="276606" y="4286"/>
                  </a:cubicBezTo>
                  <a:cubicBezTo>
                    <a:pt x="272034" y="6801"/>
                    <a:pt x="267462" y="9315"/>
                    <a:pt x="263119" y="12287"/>
                  </a:cubicBezTo>
                  <a:cubicBezTo>
                    <a:pt x="259004" y="15945"/>
                    <a:pt x="255118" y="19831"/>
                    <a:pt x="251460" y="23946"/>
                  </a:cubicBezTo>
                  <a:cubicBezTo>
                    <a:pt x="244831" y="34004"/>
                    <a:pt x="239344" y="44748"/>
                    <a:pt x="234315" y="55721"/>
                  </a:cubicBezTo>
                  <a:cubicBezTo>
                    <a:pt x="230200" y="65780"/>
                    <a:pt x="226314" y="75838"/>
                    <a:pt x="221285" y="85439"/>
                  </a:cubicBezTo>
                  <a:cubicBezTo>
                    <a:pt x="212141" y="103041"/>
                    <a:pt x="198196" y="116986"/>
                    <a:pt x="181737" y="127959"/>
                  </a:cubicBezTo>
                  <a:cubicBezTo>
                    <a:pt x="149276" y="149219"/>
                    <a:pt x="111557" y="146018"/>
                    <a:pt x="75438" y="139617"/>
                  </a:cubicBezTo>
                  <a:lnTo>
                    <a:pt x="82296" y="140532"/>
                  </a:lnTo>
                  <a:cubicBezTo>
                    <a:pt x="71552" y="138932"/>
                    <a:pt x="61265" y="136874"/>
                    <a:pt x="50749" y="132759"/>
                  </a:cubicBezTo>
                  <a:cubicBezTo>
                    <a:pt x="35433" y="126587"/>
                    <a:pt x="20345" y="120644"/>
                    <a:pt x="6629" y="111271"/>
                  </a:cubicBezTo>
                  <a:cubicBezTo>
                    <a:pt x="4343" y="109671"/>
                    <a:pt x="2057" y="108299"/>
                    <a:pt x="0" y="106699"/>
                  </a:cubicBezTo>
                  <a:cubicBezTo>
                    <a:pt x="0" y="106699"/>
                    <a:pt x="0" y="106699"/>
                    <a:pt x="0" y="106699"/>
                  </a:cubicBezTo>
                  <a:cubicBezTo>
                    <a:pt x="0" y="107156"/>
                    <a:pt x="229" y="107613"/>
                    <a:pt x="229" y="108299"/>
                  </a:cubicBezTo>
                  <a:cubicBezTo>
                    <a:pt x="229" y="108985"/>
                    <a:pt x="457" y="109899"/>
                    <a:pt x="457" y="110585"/>
                  </a:cubicBezTo>
                  <a:cubicBezTo>
                    <a:pt x="457" y="111271"/>
                    <a:pt x="686" y="111728"/>
                    <a:pt x="686" y="112414"/>
                  </a:cubicBezTo>
                  <a:cubicBezTo>
                    <a:pt x="914" y="113100"/>
                    <a:pt x="914" y="113786"/>
                    <a:pt x="1143" y="114471"/>
                  </a:cubicBezTo>
                  <a:cubicBezTo>
                    <a:pt x="1372" y="114929"/>
                    <a:pt x="1372" y="115614"/>
                    <a:pt x="1600" y="116072"/>
                  </a:cubicBezTo>
                  <a:cubicBezTo>
                    <a:pt x="1829" y="116757"/>
                    <a:pt x="2057" y="117443"/>
                    <a:pt x="2057" y="118129"/>
                  </a:cubicBezTo>
                  <a:cubicBezTo>
                    <a:pt x="2286" y="118586"/>
                    <a:pt x="2286" y="119043"/>
                    <a:pt x="2515" y="119501"/>
                  </a:cubicBezTo>
                  <a:cubicBezTo>
                    <a:pt x="2743" y="120644"/>
                    <a:pt x="3200" y="121787"/>
                    <a:pt x="3429" y="122701"/>
                  </a:cubicBezTo>
                  <a:cubicBezTo>
                    <a:pt x="3658" y="123158"/>
                    <a:pt x="3886" y="123844"/>
                    <a:pt x="3886" y="124301"/>
                  </a:cubicBezTo>
                  <a:cubicBezTo>
                    <a:pt x="4115" y="124987"/>
                    <a:pt x="4343" y="125673"/>
                    <a:pt x="4572" y="126359"/>
                  </a:cubicBezTo>
                  <a:cubicBezTo>
                    <a:pt x="4801" y="126816"/>
                    <a:pt x="5029" y="127502"/>
                    <a:pt x="5258" y="127959"/>
                  </a:cubicBezTo>
                  <a:cubicBezTo>
                    <a:pt x="5486" y="128645"/>
                    <a:pt x="5715" y="129330"/>
                    <a:pt x="6172" y="129788"/>
                  </a:cubicBezTo>
                  <a:cubicBezTo>
                    <a:pt x="6401" y="130245"/>
                    <a:pt x="6629" y="130702"/>
                    <a:pt x="6858" y="131388"/>
                  </a:cubicBezTo>
                  <a:cubicBezTo>
                    <a:pt x="7315" y="132302"/>
                    <a:pt x="7544" y="132988"/>
                    <a:pt x="8001" y="133902"/>
                  </a:cubicBezTo>
                  <a:cubicBezTo>
                    <a:pt x="8230" y="134588"/>
                    <a:pt x="8687" y="135045"/>
                    <a:pt x="8915" y="135731"/>
                  </a:cubicBezTo>
                  <a:cubicBezTo>
                    <a:pt x="9373" y="136417"/>
                    <a:pt x="9601" y="137103"/>
                    <a:pt x="10058" y="138017"/>
                  </a:cubicBezTo>
                  <a:cubicBezTo>
                    <a:pt x="10287" y="138474"/>
                    <a:pt x="10516" y="138932"/>
                    <a:pt x="10973" y="139389"/>
                  </a:cubicBezTo>
                  <a:cubicBezTo>
                    <a:pt x="11430" y="140075"/>
                    <a:pt x="11659" y="140532"/>
                    <a:pt x="12116" y="141218"/>
                  </a:cubicBezTo>
                  <a:cubicBezTo>
                    <a:pt x="12344" y="141675"/>
                    <a:pt x="12802" y="142132"/>
                    <a:pt x="13030" y="142589"/>
                  </a:cubicBezTo>
                  <a:cubicBezTo>
                    <a:pt x="13487" y="143275"/>
                    <a:pt x="13945" y="143961"/>
                    <a:pt x="14402" y="144418"/>
                  </a:cubicBezTo>
                  <a:cubicBezTo>
                    <a:pt x="14630" y="144875"/>
                    <a:pt x="14859" y="145104"/>
                    <a:pt x="15316" y="145561"/>
                  </a:cubicBezTo>
                  <a:cubicBezTo>
                    <a:pt x="16002" y="146475"/>
                    <a:pt x="16688" y="147390"/>
                    <a:pt x="17374" y="148304"/>
                  </a:cubicBezTo>
                  <a:cubicBezTo>
                    <a:pt x="17602" y="148761"/>
                    <a:pt x="17831" y="148990"/>
                    <a:pt x="18288" y="149447"/>
                  </a:cubicBezTo>
                  <a:cubicBezTo>
                    <a:pt x="18745" y="150133"/>
                    <a:pt x="19202" y="150819"/>
                    <a:pt x="19888" y="151276"/>
                  </a:cubicBezTo>
                  <a:cubicBezTo>
                    <a:pt x="20117" y="151733"/>
                    <a:pt x="20574" y="151962"/>
                    <a:pt x="20803" y="152419"/>
                  </a:cubicBezTo>
                  <a:cubicBezTo>
                    <a:pt x="21260" y="153105"/>
                    <a:pt x="21717" y="153562"/>
                    <a:pt x="22403" y="154248"/>
                  </a:cubicBezTo>
                  <a:cubicBezTo>
                    <a:pt x="22631" y="154705"/>
                    <a:pt x="23089" y="154934"/>
                    <a:pt x="23317" y="155391"/>
                  </a:cubicBezTo>
                  <a:cubicBezTo>
                    <a:pt x="24003" y="156077"/>
                    <a:pt x="24689" y="156762"/>
                    <a:pt x="25146" y="157448"/>
                  </a:cubicBezTo>
                  <a:cubicBezTo>
                    <a:pt x="25375" y="157677"/>
                    <a:pt x="25603" y="157905"/>
                    <a:pt x="25832" y="158134"/>
                  </a:cubicBezTo>
                  <a:cubicBezTo>
                    <a:pt x="26746" y="159048"/>
                    <a:pt x="27432" y="159734"/>
                    <a:pt x="28346" y="160649"/>
                  </a:cubicBezTo>
                  <a:cubicBezTo>
                    <a:pt x="28575" y="160877"/>
                    <a:pt x="29032" y="161334"/>
                    <a:pt x="29261" y="161563"/>
                  </a:cubicBezTo>
                  <a:cubicBezTo>
                    <a:pt x="29947" y="162020"/>
                    <a:pt x="30404" y="162706"/>
                    <a:pt x="31090" y="163163"/>
                  </a:cubicBezTo>
                  <a:cubicBezTo>
                    <a:pt x="31547" y="163392"/>
                    <a:pt x="31775" y="163849"/>
                    <a:pt x="32233" y="164078"/>
                  </a:cubicBezTo>
                  <a:cubicBezTo>
                    <a:pt x="32918" y="164535"/>
                    <a:pt x="33604" y="165221"/>
                    <a:pt x="34290" y="165678"/>
                  </a:cubicBezTo>
                  <a:cubicBezTo>
                    <a:pt x="34519" y="165906"/>
                    <a:pt x="34976" y="166135"/>
                    <a:pt x="35204" y="166364"/>
                  </a:cubicBezTo>
                  <a:cubicBezTo>
                    <a:pt x="36119" y="167049"/>
                    <a:pt x="37033" y="167964"/>
                    <a:pt x="38176" y="168650"/>
                  </a:cubicBezTo>
                  <a:cubicBezTo>
                    <a:pt x="38405" y="168878"/>
                    <a:pt x="38633" y="168878"/>
                    <a:pt x="38862" y="169107"/>
                  </a:cubicBezTo>
                  <a:cubicBezTo>
                    <a:pt x="39776" y="169793"/>
                    <a:pt x="40462" y="170250"/>
                    <a:pt x="41377" y="170936"/>
                  </a:cubicBezTo>
                  <a:cubicBezTo>
                    <a:pt x="41834" y="171164"/>
                    <a:pt x="42062" y="171393"/>
                    <a:pt x="42520" y="171621"/>
                  </a:cubicBezTo>
                  <a:cubicBezTo>
                    <a:pt x="43205" y="172079"/>
                    <a:pt x="43891" y="172536"/>
                    <a:pt x="44577" y="172993"/>
                  </a:cubicBezTo>
                  <a:cubicBezTo>
                    <a:pt x="45034" y="173222"/>
                    <a:pt x="45263" y="173450"/>
                    <a:pt x="45720" y="173679"/>
                  </a:cubicBezTo>
                  <a:cubicBezTo>
                    <a:pt x="46634" y="174136"/>
                    <a:pt x="47320" y="174593"/>
                    <a:pt x="48235" y="175050"/>
                  </a:cubicBezTo>
                  <a:cubicBezTo>
                    <a:pt x="48463" y="175279"/>
                    <a:pt x="48692" y="175279"/>
                    <a:pt x="48920" y="175508"/>
                  </a:cubicBezTo>
                  <a:cubicBezTo>
                    <a:pt x="50063" y="176193"/>
                    <a:pt x="50978" y="176651"/>
                    <a:pt x="52121" y="177108"/>
                  </a:cubicBezTo>
                  <a:cubicBezTo>
                    <a:pt x="52349" y="177336"/>
                    <a:pt x="52807" y="177336"/>
                    <a:pt x="53035" y="177565"/>
                  </a:cubicBezTo>
                  <a:cubicBezTo>
                    <a:pt x="53950" y="178022"/>
                    <a:pt x="54635" y="178251"/>
                    <a:pt x="55550" y="178708"/>
                  </a:cubicBezTo>
                  <a:cubicBezTo>
                    <a:pt x="56007" y="178937"/>
                    <a:pt x="56236" y="178937"/>
                    <a:pt x="56693" y="179165"/>
                  </a:cubicBezTo>
                  <a:cubicBezTo>
                    <a:pt x="57379" y="179622"/>
                    <a:pt x="58293" y="179851"/>
                    <a:pt x="58979" y="180080"/>
                  </a:cubicBezTo>
                  <a:cubicBezTo>
                    <a:pt x="59207" y="180308"/>
                    <a:pt x="59665" y="180308"/>
                    <a:pt x="59893" y="180537"/>
                  </a:cubicBezTo>
                  <a:cubicBezTo>
                    <a:pt x="61036" y="180994"/>
                    <a:pt x="62179" y="181451"/>
                    <a:pt x="63094" y="181908"/>
                  </a:cubicBezTo>
                  <a:cubicBezTo>
                    <a:pt x="65608" y="182823"/>
                    <a:pt x="68123" y="183737"/>
                    <a:pt x="70866" y="184652"/>
                  </a:cubicBezTo>
                  <a:cubicBezTo>
                    <a:pt x="77953" y="187166"/>
                    <a:pt x="85039" y="189452"/>
                    <a:pt x="92354" y="191510"/>
                  </a:cubicBezTo>
                  <a:cubicBezTo>
                    <a:pt x="93497" y="191738"/>
                    <a:pt x="94640" y="192195"/>
                    <a:pt x="95783" y="192424"/>
                  </a:cubicBezTo>
                  <a:cubicBezTo>
                    <a:pt x="105156" y="194939"/>
                    <a:pt x="114757" y="197225"/>
                    <a:pt x="124130" y="199053"/>
                  </a:cubicBezTo>
                  <a:cubicBezTo>
                    <a:pt x="124816" y="199282"/>
                    <a:pt x="125730" y="199282"/>
                    <a:pt x="126416" y="199511"/>
                  </a:cubicBezTo>
                  <a:cubicBezTo>
                    <a:pt x="133960" y="200882"/>
                    <a:pt x="141503" y="201797"/>
                    <a:pt x="149276" y="202482"/>
                  </a:cubicBezTo>
                  <a:cubicBezTo>
                    <a:pt x="154534" y="202940"/>
                    <a:pt x="160020" y="203168"/>
                    <a:pt x="165506" y="203397"/>
                  </a:cubicBezTo>
                  <a:cubicBezTo>
                    <a:pt x="173736" y="203625"/>
                    <a:pt x="181737" y="203397"/>
                    <a:pt x="190195" y="202711"/>
                  </a:cubicBezTo>
                  <a:cubicBezTo>
                    <a:pt x="209398" y="201111"/>
                    <a:pt x="228143" y="195396"/>
                    <a:pt x="240487" y="183737"/>
                  </a:cubicBezTo>
                  <a:cubicBezTo>
                    <a:pt x="242087" y="182366"/>
                    <a:pt x="243459" y="180765"/>
                    <a:pt x="244831" y="179165"/>
                  </a:cubicBezTo>
                  <a:cubicBezTo>
                    <a:pt x="245516" y="178251"/>
                    <a:pt x="246202" y="177565"/>
                    <a:pt x="246888" y="176651"/>
                  </a:cubicBezTo>
                  <a:cubicBezTo>
                    <a:pt x="248031" y="174822"/>
                    <a:pt x="249174" y="172993"/>
                    <a:pt x="250317" y="171164"/>
                  </a:cubicBezTo>
                  <a:cubicBezTo>
                    <a:pt x="250774" y="170250"/>
                    <a:pt x="251231" y="169107"/>
                    <a:pt x="251689" y="168192"/>
                  </a:cubicBezTo>
                  <a:cubicBezTo>
                    <a:pt x="253060" y="164992"/>
                    <a:pt x="253975" y="161792"/>
                    <a:pt x="254889" y="158134"/>
                  </a:cubicBezTo>
                  <a:cubicBezTo>
                    <a:pt x="255346" y="155848"/>
                    <a:pt x="255803" y="153333"/>
                    <a:pt x="255803" y="150590"/>
                  </a:cubicBezTo>
                  <a:cubicBezTo>
                    <a:pt x="256261" y="143961"/>
                    <a:pt x="255803" y="136874"/>
                    <a:pt x="254203" y="128873"/>
                  </a:cubicBezTo>
                  <a:cubicBezTo>
                    <a:pt x="253975" y="127959"/>
                    <a:pt x="253746" y="126816"/>
                    <a:pt x="253517" y="125673"/>
                  </a:cubicBezTo>
                  <a:cubicBezTo>
                    <a:pt x="253517" y="125444"/>
                    <a:pt x="253517" y="124987"/>
                    <a:pt x="253289" y="124758"/>
                  </a:cubicBezTo>
                  <a:cubicBezTo>
                    <a:pt x="253060" y="124073"/>
                    <a:pt x="253060" y="123158"/>
                    <a:pt x="252832" y="122472"/>
                  </a:cubicBezTo>
                  <a:cubicBezTo>
                    <a:pt x="252832" y="122015"/>
                    <a:pt x="252832" y="121558"/>
                    <a:pt x="252603" y="121101"/>
                  </a:cubicBezTo>
                  <a:cubicBezTo>
                    <a:pt x="252603" y="120415"/>
                    <a:pt x="252374" y="119729"/>
                    <a:pt x="252374" y="118815"/>
                  </a:cubicBezTo>
                  <a:cubicBezTo>
                    <a:pt x="252374" y="118358"/>
                    <a:pt x="252374" y="117900"/>
                    <a:pt x="252146" y="117215"/>
                  </a:cubicBezTo>
                  <a:cubicBezTo>
                    <a:pt x="252146" y="116529"/>
                    <a:pt x="251917" y="115843"/>
                    <a:pt x="251917" y="115157"/>
                  </a:cubicBezTo>
                  <a:cubicBezTo>
                    <a:pt x="251917" y="114700"/>
                    <a:pt x="251917" y="114014"/>
                    <a:pt x="251917" y="113557"/>
                  </a:cubicBezTo>
                  <a:cubicBezTo>
                    <a:pt x="251917" y="112871"/>
                    <a:pt x="251917" y="112185"/>
                    <a:pt x="251689" y="111271"/>
                  </a:cubicBezTo>
                  <a:cubicBezTo>
                    <a:pt x="251689" y="110585"/>
                    <a:pt x="251689" y="110128"/>
                    <a:pt x="251689" y="109442"/>
                  </a:cubicBezTo>
                  <a:cubicBezTo>
                    <a:pt x="251689" y="108756"/>
                    <a:pt x="251689" y="108071"/>
                    <a:pt x="251689" y="107156"/>
                  </a:cubicBezTo>
                  <a:cubicBezTo>
                    <a:pt x="251689" y="106470"/>
                    <a:pt x="251689" y="106013"/>
                    <a:pt x="251689" y="105327"/>
                  </a:cubicBezTo>
                  <a:cubicBezTo>
                    <a:pt x="251689" y="104642"/>
                    <a:pt x="251689" y="103727"/>
                    <a:pt x="251689" y="103041"/>
                  </a:cubicBezTo>
                  <a:cubicBezTo>
                    <a:pt x="251689" y="102356"/>
                    <a:pt x="251689" y="101670"/>
                    <a:pt x="251689" y="100984"/>
                  </a:cubicBezTo>
                  <a:cubicBezTo>
                    <a:pt x="251689" y="100298"/>
                    <a:pt x="251689" y="99384"/>
                    <a:pt x="251689" y="98698"/>
                  </a:cubicBezTo>
                  <a:cubicBezTo>
                    <a:pt x="251689" y="98012"/>
                    <a:pt x="251689" y="97326"/>
                    <a:pt x="251917" y="96641"/>
                  </a:cubicBezTo>
                  <a:cubicBezTo>
                    <a:pt x="251917" y="95955"/>
                    <a:pt x="252146" y="95040"/>
                    <a:pt x="252146" y="94355"/>
                  </a:cubicBezTo>
                  <a:cubicBezTo>
                    <a:pt x="252146" y="93669"/>
                    <a:pt x="252374" y="92983"/>
                    <a:pt x="252374" y="92297"/>
                  </a:cubicBezTo>
                  <a:cubicBezTo>
                    <a:pt x="252374" y="91611"/>
                    <a:pt x="252603" y="90697"/>
                    <a:pt x="252603" y="90011"/>
                  </a:cubicBezTo>
                  <a:cubicBezTo>
                    <a:pt x="252603" y="89325"/>
                    <a:pt x="252832" y="88640"/>
                    <a:pt x="252832" y="87954"/>
                  </a:cubicBezTo>
                  <a:cubicBezTo>
                    <a:pt x="253060" y="87268"/>
                    <a:pt x="253060" y="86354"/>
                    <a:pt x="253289" y="85668"/>
                  </a:cubicBezTo>
                  <a:cubicBezTo>
                    <a:pt x="253517" y="84982"/>
                    <a:pt x="253517" y="84296"/>
                    <a:pt x="253746" y="83610"/>
                  </a:cubicBezTo>
                  <a:cubicBezTo>
                    <a:pt x="253975" y="82696"/>
                    <a:pt x="253975" y="82010"/>
                    <a:pt x="254203" y="81096"/>
                  </a:cubicBezTo>
                  <a:cubicBezTo>
                    <a:pt x="254432" y="80410"/>
                    <a:pt x="254432" y="79724"/>
                    <a:pt x="254660" y="79038"/>
                  </a:cubicBezTo>
                  <a:cubicBezTo>
                    <a:pt x="254889" y="78124"/>
                    <a:pt x="255118" y="77438"/>
                    <a:pt x="255346" y="76524"/>
                  </a:cubicBezTo>
                  <a:cubicBezTo>
                    <a:pt x="255575" y="75838"/>
                    <a:pt x="255803" y="75152"/>
                    <a:pt x="255803" y="74466"/>
                  </a:cubicBezTo>
                  <a:cubicBezTo>
                    <a:pt x="256032" y="73552"/>
                    <a:pt x="256261" y="72866"/>
                    <a:pt x="256489" y="71952"/>
                  </a:cubicBezTo>
                  <a:cubicBezTo>
                    <a:pt x="256718" y="71266"/>
                    <a:pt x="256946" y="70580"/>
                    <a:pt x="257175" y="69894"/>
                  </a:cubicBezTo>
                  <a:cubicBezTo>
                    <a:pt x="257404" y="68980"/>
                    <a:pt x="257861" y="67837"/>
                    <a:pt x="258318" y="66923"/>
                  </a:cubicBezTo>
                  <a:cubicBezTo>
                    <a:pt x="258547" y="66008"/>
                    <a:pt x="259004" y="65322"/>
                    <a:pt x="259232" y="64408"/>
                  </a:cubicBezTo>
                  <a:cubicBezTo>
                    <a:pt x="259690" y="63265"/>
                    <a:pt x="260147" y="61893"/>
                    <a:pt x="260833" y="60750"/>
                  </a:cubicBezTo>
                  <a:cubicBezTo>
                    <a:pt x="261061" y="60065"/>
                    <a:pt x="261518" y="59379"/>
                    <a:pt x="261747" y="58922"/>
                  </a:cubicBezTo>
                  <a:cubicBezTo>
                    <a:pt x="262204" y="58007"/>
                    <a:pt x="262433" y="57093"/>
                    <a:pt x="262890" y="56407"/>
                  </a:cubicBezTo>
                  <a:cubicBezTo>
                    <a:pt x="263347" y="55721"/>
                    <a:pt x="263576" y="55035"/>
                    <a:pt x="264033" y="54350"/>
                  </a:cubicBezTo>
                  <a:cubicBezTo>
                    <a:pt x="264490" y="53664"/>
                    <a:pt x="264947" y="52749"/>
                    <a:pt x="265405" y="52064"/>
                  </a:cubicBezTo>
                  <a:cubicBezTo>
                    <a:pt x="265862" y="51378"/>
                    <a:pt x="266319" y="50692"/>
                    <a:pt x="266776" y="50006"/>
                  </a:cubicBezTo>
                  <a:cubicBezTo>
                    <a:pt x="267233" y="49320"/>
                    <a:pt x="267691" y="48406"/>
                    <a:pt x="268148" y="47720"/>
                  </a:cubicBezTo>
                  <a:cubicBezTo>
                    <a:pt x="268605" y="47034"/>
                    <a:pt x="269062" y="46349"/>
                    <a:pt x="269519" y="45663"/>
                  </a:cubicBezTo>
                  <a:cubicBezTo>
                    <a:pt x="269977" y="44977"/>
                    <a:pt x="270662" y="44291"/>
                    <a:pt x="271120" y="43377"/>
                  </a:cubicBezTo>
                  <a:cubicBezTo>
                    <a:pt x="271577" y="42691"/>
                    <a:pt x="272263" y="42005"/>
                    <a:pt x="272720" y="41319"/>
                  </a:cubicBezTo>
                  <a:cubicBezTo>
                    <a:pt x="273177" y="40634"/>
                    <a:pt x="273863" y="39948"/>
                    <a:pt x="274549" y="39262"/>
                  </a:cubicBezTo>
                  <a:cubicBezTo>
                    <a:pt x="275234" y="38576"/>
                    <a:pt x="275692" y="37890"/>
                    <a:pt x="276377" y="37205"/>
                  </a:cubicBezTo>
                  <a:cubicBezTo>
                    <a:pt x="277063" y="36519"/>
                    <a:pt x="277520" y="35833"/>
                    <a:pt x="278206" y="35147"/>
                  </a:cubicBezTo>
                  <a:cubicBezTo>
                    <a:pt x="278892" y="34461"/>
                    <a:pt x="279578" y="33776"/>
                    <a:pt x="280264" y="33090"/>
                  </a:cubicBezTo>
                  <a:cubicBezTo>
                    <a:pt x="280949" y="32404"/>
                    <a:pt x="281635" y="31718"/>
                    <a:pt x="282321" y="31032"/>
                  </a:cubicBezTo>
                  <a:cubicBezTo>
                    <a:pt x="283007" y="30347"/>
                    <a:pt x="283693" y="29661"/>
                    <a:pt x="284378" y="29204"/>
                  </a:cubicBezTo>
                  <a:cubicBezTo>
                    <a:pt x="285064" y="28518"/>
                    <a:pt x="285979" y="27832"/>
                    <a:pt x="286664" y="27375"/>
                  </a:cubicBezTo>
                  <a:cubicBezTo>
                    <a:pt x="287350" y="26689"/>
                    <a:pt x="288265" y="26232"/>
                    <a:pt x="288950" y="25546"/>
                  </a:cubicBezTo>
                  <a:cubicBezTo>
                    <a:pt x="289865" y="24860"/>
                    <a:pt x="290551" y="24403"/>
                    <a:pt x="291465" y="23717"/>
                  </a:cubicBezTo>
                  <a:cubicBezTo>
                    <a:pt x="292379" y="23031"/>
                    <a:pt x="293065" y="22574"/>
                    <a:pt x="293980" y="21888"/>
                  </a:cubicBezTo>
                  <a:cubicBezTo>
                    <a:pt x="294894" y="21203"/>
                    <a:pt x="295808" y="20745"/>
                    <a:pt x="296723" y="20060"/>
                  </a:cubicBezTo>
                  <a:cubicBezTo>
                    <a:pt x="297637" y="19602"/>
                    <a:pt x="298552" y="18917"/>
                    <a:pt x="299466" y="18459"/>
                  </a:cubicBezTo>
                  <a:cubicBezTo>
                    <a:pt x="300380" y="17774"/>
                    <a:pt x="301295" y="17316"/>
                    <a:pt x="302438" y="16859"/>
                  </a:cubicBezTo>
                  <a:cubicBezTo>
                    <a:pt x="303352" y="16402"/>
                    <a:pt x="304267" y="15716"/>
                    <a:pt x="305181" y="15259"/>
                  </a:cubicBezTo>
                  <a:cubicBezTo>
                    <a:pt x="306324" y="14802"/>
                    <a:pt x="307238" y="14116"/>
                    <a:pt x="308381" y="13659"/>
                  </a:cubicBezTo>
                  <a:cubicBezTo>
                    <a:pt x="309296" y="13202"/>
                    <a:pt x="310210" y="12744"/>
                    <a:pt x="311353" y="12287"/>
                  </a:cubicBezTo>
                  <a:cubicBezTo>
                    <a:pt x="312496" y="11830"/>
                    <a:pt x="313639" y="11144"/>
                    <a:pt x="315011" y="10687"/>
                  </a:cubicBezTo>
                  <a:cubicBezTo>
                    <a:pt x="315925" y="10230"/>
                    <a:pt x="317068" y="9773"/>
                    <a:pt x="317983" y="9315"/>
                  </a:cubicBezTo>
                  <a:cubicBezTo>
                    <a:pt x="319354" y="8858"/>
                    <a:pt x="320954" y="8172"/>
                    <a:pt x="322326" y="7715"/>
                  </a:cubicBezTo>
                  <a:cubicBezTo>
                    <a:pt x="323240" y="7487"/>
                    <a:pt x="324155" y="7029"/>
                    <a:pt x="325069" y="6801"/>
                  </a:cubicBezTo>
                  <a:cubicBezTo>
                    <a:pt x="325069" y="6801"/>
                    <a:pt x="325069" y="6801"/>
                    <a:pt x="325069" y="6801"/>
                  </a:cubicBezTo>
                  <a:cubicBezTo>
                    <a:pt x="323469" y="4972"/>
                    <a:pt x="323012" y="4743"/>
                    <a:pt x="322326" y="4515"/>
                  </a:cubicBezTo>
                  <a:close/>
                </a:path>
              </a:pathLst>
            </a:custGeom>
            <a:solidFill>
              <a:srgbClr val="FFFFFF"/>
            </a:solidFill>
            <a:ln w="2286" cap="flat">
              <a:noFill/>
              <a:prstDash val="solid"/>
              <a:miter/>
            </a:ln>
          </p:spPr>
          <p:txBody>
            <a:bodyPr rtlCol="0" anchor="ctr"/>
            <a:lstStyle/>
            <a:p>
              <a:endParaRPr lang="en-US"/>
            </a:p>
          </p:txBody>
        </p:sp>
        <p:sp>
          <p:nvSpPr>
            <p:cNvPr id="131" name="Freeform 435">
              <a:extLst>
                <a:ext uri="{FF2B5EF4-FFF2-40B4-BE49-F238E27FC236}">
                  <a16:creationId xmlns:a16="http://schemas.microsoft.com/office/drawing/2014/main" id="{DDC9F585-2479-228C-788D-F45DCABD4649}"/>
                </a:ext>
              </a:extLst>
            </p:cNvPr>
            <p:cNvSpPr/>
            <p:nvPr/>
          </p:nvSpPr>
          <p:spPr>
            <a:xfrm>
              <a:off x="5224805" y="3173425"/>
              <a:ext cx="483227" cy="878281"/>
            </a:xfrm>
            <a:custGeom>
              <a:avLst/>
              <a:gdLst>
                <a:gd name="connsiteX0" fmla="*/ 482117 w 483227"/>
                <a:gd name="connsiteY0" fmla="*/ 259461 h 878281"/>
                <a:gd name="connsiteX1" fmla="*/ 480060 w 483227"/>
                <a:gd name="connsiteY1" fmla="*/ 239573 h 878281"/>
                <a:gd name="connsiteX2" fmla="*/ 468173 w 483227"/>
                <a:gd name="connsiteY2" fmla="*/ 183794 h 878281"/>
                <a:gd name="connsiteX3" fmla="*/ 465430 w 483227"/>
                <a:gd name="connsiteY3" fmla="*/ 175108 h 878281"/>
                <a:gd name="connsiteX4" fmla="*/ 459029 w 483227"/>
                <a:gd name="connsiteY4" fmla="*/ 158191 h 878281"/>
                <a:gd name="connsiteX5" fmla="*/ 455371 w 483227"/>
                <a:gd name="connsiteY5" fmla="*/ 149962 h 878281"/>
                <a:gd name="connsiteX6" fmla="*/ 438683 w 483227"/>
                <a:gd name="connsiteY6" fmla="*/ 118415 h 878281"/>
                <a:gd name="connsiteX7" fmla="*/ 386791 w 483227"/>
                <a:gd name="connsiteY7" fmla="*/ 56693 h 878281"/>
                <a:gd name="connsiteX8" fmla="*/ 372389 w 483227"/>
                <a:gd name="connsiteY8" fmla="*/ 44577 h 878281"/>
                <a:gd name="connsiteX9" fmla="*/ 332156 w 483227"/>
                <a:gd name="connsiteY9" fmla="*/ 17145 h 878281"/>
                <a:gd name="connsiteX10" fmla="*/ 332156 w 483227"/>
                <a:gd name="connsiteY10" fmla="*/ 17145 h 878281"/>
                <a:gd name="connsiteX11" fmla="*/ 326441 w 483227"/>
                <a:gd name="connsiteY11" fmla="*/ 13945 h 878281"/>
                <a:gd name="connsiteX12" fmla="*/ 324612 w 483227"/>
                <a:gd name="connsiteY12" fmla="*/ 13030 h 878281"/>
                <a:gd name="connsiteX13" fmla="*/ 320497 w 483227"/>
                <a:gd name="connsiteY13" fmla="*/ 10973 h 878281"/>
                <a:gd name="connsiteX14" fmla="*/ 318211 w 483227"/>
                <a:gd name="connsiteY14" fmla="*/ 9830 h 878281"/>
                <a:gd name="connsiteX15" fmla="*/ 312953 w 483227"/>
                <a:gd name="connsiteY15" fmla="*/ 7544 h 878281"/>
                <a:gd name="connsiteX16" fmla="*/ 309296 w 483227"/>
                <a:gd name="connsiteY16" fmla="*/ 5944 h 878281"/>
                <a:gd name="connsiteX17" fmla="*/ 307467 w 483227"/>
                <a:gd name="connsiteY17" fmla="*/ 5258 h 878281"/>
                <a:gd name="connsiteX18" fmla="*/ 293294 w 483227"/>
                <a:gd name="connsiteY18" fmla="*/ 0 h 878281"/>
                <a:gd name="connsiteX19" fmla="*/ 381762 w 483227"/>
                <a:gd name="connsiteY19" fmla="*/ 95326 h 878281"/>
                <a:gd name="connsiteX20" fmla="*/ 422681 w 483227"/>
                <a:gd name="connsiteY20" fmla="*/ 354330 h 878281"/>
                <a:gd name="connsiteX21" fmla="*/ 284150 w 483227"/>
                <a:gd name="connsiteY21" fmla="*/ 584530 h 878281"/>
                <a:gd name="connsiteX22" fmla="*/ 268148 w 483227"/>
                <a:gd name="connsiteY22" fmla="*/ 611048 h 878281"/>
                <a:gd name="connsiteX23" fmla="*/ 241859 w 483227"/>
                <a:gd name="connsiteY23" fmla="*/ 703859 h 878281"/>
                <a:gd name="connsiteX24" fmla="*/ 214655 w 483227"/>
                <a:gd name="connsiteY24" fmla="*/ 763981 h 878281"/>
                <a:gd name="connsiteX25" fmla="*/ 159791 w 483227"/>
                <a:gd name="connsiteY25" fmla="*/ 817702 h 878281"/>
                <a:gd name="connsiteX26" fmla="*/ 43205 w 483227"/>
                <a:gd name="connsiteY26" fmla="*/ 851078 h 878281"/>
                <a:gd name="connsiteX27" fmla="*/ 0 w 483227"/>
                <a:gd name="connsiteY27" fmla="*/ 850849 h 878281"/>
                <a:gd name="connsiteX28" fmla="*/ 5029 w 483227"/>
                <a:gd name="connsiteY28" fmla="*/ 853364 h 878281"/>
                <a:gd name="connsiteX29" fmla="*/ 5258 w 483227"/>
                <a:gd name="connsiteY29" fmla="*/ 853592 h 878281"/>
                <a:gd name="connsiteX30" fmla="*/ 7087 w 483227"/>
                <a:gd name="connsiteY30" fmla="*/ 854278 h 878281"/>
                <a:gd name="connsiteX31" fmla="*/ 7772 w 483227"/>
                <a:gd name="connsiteY31" fmla="*/ 854507 h 878281"/>
                <a:gd name="connsiteX32" fmla="*/ 10744 w 483227"/>
                <a:gd name="connsiteY32" fmla="*/ 855421 h 878281"/>
                <a:gd name="connsiteX33" fmla="*/ 12573 w 483227"/>
                <a:gd name="connsiteY33" fmla="*/ 855878 h 878281"/>
                <a:gd name="connsiteX34" fmla="*/ 13716 w 483227"/>
                <a:gd name="connsiteY34" fmla="*/ 856336 h 878281"/>
                <a:gd name="connsiteX35" fmla="*/ 17145 w 483227"/>
                <a:gd name="connsiteY35" fmla="*/ 857250 h 878281"/>
                <a:gd name="connsiteX36" fmla="*/ 79324 w 483227"/>
                <a:gd name="connsiteY36" fmla="*/ 873023 h 878281"/>
                <a:gd name="connsiteX37" fmla="*/ 94640 w 483227"/>
                <a:gd name="connsiteY37" fmla="*/ 875767 h 878281"/>
                <a:gd name="connsiteX38" fmla="*/ 109957 w 483227"/>
                <a:gd name="connsiteY38" fmla="*/ 877595 h 878281"/>
                <a:gd name="connsiteX39" fmla="*/ 125044 w 483227"/>
                <a:gd name="connsiteY39" fmla="*/ 878281 h 878281"/>
                <a:gd name="connsiteX40" fmla="*/ 140132 w 483227"/>
                <a:gd name="connsiteY40" fmla="*/ 877595 h 878281"/>
                <a:gd name="connsiteX41" fmla="*/ 164363 w 483227"/>
                <a:gd name="connsiteY41" fmla="*/ 878281 h 878281"/>
                <a:gd name="connsiteX42" fmla="*/ 194996 w 483227"/>
                <a:gd name="connsiteY42" fmla="*/ 875767 h 878281"/>
                <a:gd name="connsiteX43" fmla="*/ 252374 w 483227"/>
                <a:gd name="connsiteY43" fmla="*/ 860679 h 878281"/>
                <a:gd name="connsiteX44" fmla="*/ 259232 w 483227"/>
                <a:gd name="connsiteY44" fmla="*/ 857936 h 878281"/>
                <a:gd name="connsiteX45" fmla="*/ 280721 w 483227"/>
                <a:gd name="connsiteY45" fmla="*/ 840791 h 878281"/>
                <a:gd name="connsiteX46" fmla="*/ 285064 w 483227"/>
                <a:gd name="connsiteY46" fmla="*/ 819760 h 878281"/>
                <a:gd name="connsiteX47" fmla="*/ 284607 w 483227"/>
                <a:gd name="connsiteY47" fmla="*/ 809701 h 878281"/>
                <a:gd name="connsiteX48" fmla="*/ 282092 w 483227"/>
                <a:gd name="connsiteY48" fmla="*/ 783869 h 878281"/>
                <a:gd name="connsiteX49" fmla="*/ 281178 w 483227"/>
                <a:gd name="connsiteY49" fmla="*/ 778840 h 878281"/>
                <a:gd name="connsiteX50" fmla="*/ 277749 w 483227"/>
                <a:gd name="connsiteY50" fmla="*/ 757352 h 878281"/>
                <a:gd name="connsiteX51" fmla="*/ 279121 w 483227"/>
                <a:gd name="connsiteY51" fmla="*/ 716432 h 878281"/>
                <a:gd name="connsiteX52" fmla="*/ 280949 w 483227"/>
                <a:gd name="connsiteY52" fmla="*/ 708660 h 878281"/>
                <a:gd name="connsiteX53" fmla="*/ 282550 w 483227"/>
                <a:gd name="connsiteY53" fmla="*/ 703631 h 878281"/>
                <a:gd name="connsiteX54" fmla="*/ 284836 w 483227"/>
                <a:gd name="connsiteY54" fmla="*/ 697459 h 878281"/>
                <a:gd name="connsiteX55" fmla="*/ 287579 w 483227"/>
                <a:gd name="connsiteY55" fmla="*/ 691286 h 878281"/>
                <a:gd name="connsiteX56" fmla="*/ 301752 w 483227"/>
                <a:gd name="connsiteY56" fmla="*/ 669569 h 878281"/>
                <a:gd name="connsiteX57" fmla="*/ 302666 w 483227"/>
                <a:gd name="connsiteY57" fmla="*/ 668655 h 878281"/>
                <a:gd name="connsiteX58" fmla="*/ 315468 w 483227"/>
                <a:gd name="connsiteY58" fmla="*/ 655853 h 878281"/>
                <a:gd name="connsiteX59" fmla="*/ 377876 w 483227"/>
                <a:gd name="connsiteY59" fmla="*/ 590931 h 878281"/>
                <a:gd name="connsiteX60" fmla="*/ 386105 w 483227"/>
                <a:gd name="connsiteY60" fmla="*/ 580873 h 878281"/>
                <a:gd name="connsiteX61" fmla="*/ 392506 w 483227"/>
                <a:gd name="connsiteY61" fmla="*/ 572872 h 878281"/>
                <a:gd name="connsiteX62" fmla="*/ 421996 w 483227"/>
                <a:gd name="connsiteY62" fmla="*/ 531495 h 878281"/>
                <a:gd name="connsiteX63" fmla="*/ 446456 w 483227"/>
                <a:gd name="connsiteY63" fmla="*/ 487375 h 878281"/>
                <a:gd name="connsiteX64" fmla="*/ 454457 w 483227"/>
                <a:gd name="connsiteY64" fmla="*/ 468859 h 878281"/>
                <a:gd name="connsiteX65" fmla="*/ 464058 w 483227"/>
                <a:gd name="connsiteY65" fmla="*/ 440055 h 878281"/>
                <a:gd name="connsiteX66" fmla="*/ 469544 w 483227"/>
                <a:gd name="connsiteY66" fmla="*/ 418109 h 878281"/>
                <a:gd name="connsiteX67" fmla="*/ 476174 w 483227"/>
                <a:gd name="connsiteY67" fmla="*/ 384734 h 878281"/>
                <a:gd name="connsiteX68" fmla="*/ 478003 w 483227"/>
                <a:gd name="connsiteY68" fmla="*/ 373532 h 878281"/>
                <a:gd name="connsiteX69" fmla="*/ 480746 w 483227"/>
                <a:gd name="connsiteY69" fmla="*/ 351130 h 878281"/>
                <a:gd name="connsiteX70" fmla="*/ 481660 w 483227"/>
                <a:gd name="connsiteY70" fmla="*/ 339928 h 878281"/>
                <a:gd name="connsiteX71" fmla="*/ 482346 w 483227"/>
                <a:gd name="connsiteY71" fmla="*/ 271348 h 878281"/>
                <a:gd name="connsiteX72" fmla="*/ 482117 w 483227"/>
                <a:gd name="connsiteY72" fmla="*/ 259461 h 878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83227" h="878281">
                  <a:moveTo>
                    <a:pt x="482117" y="259461"/>
                  </a:moveTo>
                  <a:cubicBezTo>
                    <a:pt x="481660" y="252832"/>
                    <a:pt x="480974" y="246202"/>
                    <a:pt x="480060" y="239573"/>
                  </a:cubicBezTo>
                  <a:cubicBezTo>
                    <a:pt x="477545" y="220142"/>
                    <a:pt x="473431" y="201397"/>
                    <a:pt x="468173" y="183794"/>
                  </a:cubicBezTo>
                  <a:cubicBezTo>
                    <a:pt x="467258" y="180823"/>
                    <a:pt x="466344" y="177851"/>
                    <a:pt x="465430" y="175108"/>
                  </a:cubicBezTo>
                  <a:cubicBezTo>
                    <a:pt x="463372" y="169393"/>
                    <a:pt x="461315" y="163678"/>
                    <a:pt x="459029" y="158191"/>
                  </a:cubicBezTo>
                  <a:cubicBezTo>
                    <a:pt x="457886" y="155448"/>
                    <a:pt x="456743" y="152705"/>
                    <a:pt x="455371" y="149962"/>
                  </a:cubicBezTo>
                  <a:cubicBezTo>
                    <a:pt x="450571" y="138989"/>
                    <a:pt x="444856" y="128702"/>
                    <a:pt x="438683" y="118415"/>
                  </a:cubicBezTo>
                  <a:cubicBezTo>
                    <a:pt x="424739" y="95783"/>
                    <a:pt x="407365" y="75209"/>
                    <a:pt x="386791" y="56693"/>
                  </a:cubicBezTo>
                  <a:cubicBezTo>
                    <a:pt x="382219" y="52578"/>
                    <a:pt x="377419" y="48692"/>
                    <a:pt x="372389" y="44577"/>
                  </a:cubicBezTo>
                  <a:cubicBezTo>
                    <a:pt x="360045" y="34747"/>
                    <a:pt x="346786" y="25603"/>
                    <a:pt x="332156" y="17145"/>
                  </a:cubicBezTo>
                  <a:cubicBezTo>
                    <a:pt x="332156" y="17145"/>
                    <a:pt x="332156" y="17145"/>
                    <a:pt x="332156" y="17145"/>
                  </a:cubicBezTo>
                  <a:cubicBezTo>
                    <a:pt x="330327" y="16002"/>
                    <a:pt x="328270" y="14859"/>
                    <a:pt x="326441" y="13945"/>
                  </a:cubicBezTo>
                  <a:cubicBezTo>
                    <a:pt x="325755" y="13487"/>
                    <a:pt x="325069" y="13259"/>
                    <a:pt x="324612" y="13030"/>
                  </a:cubicBezTo>
                  <a:cubicBezTo>
                    <a:pt x="323240" y="12344"/>
                    <a:pt x="321869" y="11659"/>
                    <a:pt x="320497" y="10973"/>
                  </a:cubicBezTo>
                  <a:cubicBezTo>
                    <a:pt x="319811" y="10516"/>
                    <a:pt x="319126" y="10287"/>
                    <a:pt x="318211" y="9830"/>
                  </a:cubicBezTo>
                  <a:cubicBezTo>
                    <a:pt x="316611" y="8915"/>
                    <a:pt x="314782" y="8230"/>
                    <a:pt x="312953" y="7544"/>
                  </a:cubicBezTo>
                  <a:cubicBezTo>
                    <a:pt x="311810" y="7087"/>
                    <a:pt x="310439" y="6401"/>
                    <a:pt x="309296" y="5944"/>
                  </a:cubicBezTo>
                  <a:cubicBezTo>
                    <a:pt x="308610" y="5715"/>
                    <a:pt x="308153" y="5486"/>
                    <a:pt x="307467" y="5258"/>
                  </a:cubicBezTo>
                  <a:cubicBezTo>
                    <a:pt x="302666" y="3429"/>
                    <a:pt x="298094" y="1600"/>
                    <a:pt x="293294" y="0"/>
                  </a:cubicBezTo>
                  <a:cubicBezTo>
                    <a:pt x="327127" y="27661"/>
                    <a:pt x="356845" y="58064"/>
                    <a:pt x="381762" y="95326"/>
                  </a:cubicBezTo>
                  <a:cubicBezTo>
                    <a:pt x="432511" y="170993"/>
                    <a:pt x="446227" y="266776"/>
                    <a:pt x="422681" y="354330"/>
                  </a:cubicBezTo>
                  <a:cubicBezTo>
                    <a:pt x="398907" y="442341"/>
                    <a:pt x="339471" y="514121"/>
                    <a:pt x="284150" y="584530"/>
                  </a:cubicBezTo>
                  <a:cubicBezTo>
                    <a:pt x="278206" y="592988"/>
                    <a:pt x="272720" y="601675"/>
                    <a:pt x="268148" y="611048"/>
                  </a:cubicBezTo>
                  <a:cubicBezTo>
                    <a:pt x="257404" y="641452"/>
                    <a:pt x="252374" y="673456"/>
                    <a:pt x="241859" y="703859"/>
                  </a:cubicBezTo>
                  <a:cubicBezTo>
                    <a:pt x="234772" y="724205"/>
                    <a:pt x="227000" y="746150"/>
                    <a:pt x="214655" y="763981"/>
                  </a:cubicBezTo>
                  <a:cubicBezTo>
                    <a:pt x="199339" y="786155"/>
                    <a:pt x="182423" y="803072"/>
                    <a:pt x="159791" y="817702"/>
                  </a:cubicBezTo>
                  <a:cubicBezTo>
                    <a:pt x="125044" y="840105"/>
                    <a:pt x="83439" y="846963"/>
                    <a:pt x="43205" y="851078"/>
                  </a:cubicBezTo>
                  <a:cubicBezTo>
                    <a:pt x="28575" y="852678"/>
                    <a:pt x="14173" y="852449"/>
                    <a:pt x="0" y="850849"/>
                  </a:cubicBezTo>
                  <a:cubicBezTo>
                    <a:pt x="1372" y="851764"/>
                    <a:pt x="3200" y="852449"/>
                    <a:pt x="5029" y="853364"/>
                  </a:cubicBezTo>
                  <a:cubicBezTo>
                    <a:pt x="5029" y="853364"/>
                    <a:pt x="5258" y="853364"/>
                    <a:pt x="5258" y="853592"/>
                  </a:cubicBezTo>
                  <a:cubicBezTo>
                    <a:pt x="5944" y="853821"/>
                    <a:pt x="6401" y="854050"/>
                    <a:pt x="7087" y="854278"/>
                  </a:cubicBezTo>
                  <a:cubicBezTo>
                    <a:pt x="7315" y="854278"/>
                    <a:pt x="7544" y="854507"/>
                    <a:pt x="7772" y="854507"/>
                  </a:cubicBezTo>
                  <a:cubicBezTo>
                    <a:pt x="8687" y="854735"/>
                    <a:pt x="9601" y="855193"/>
                    <a:pt x="10744" y="855421"/>
                  </a:cubicBezTo>
                  <a:cubicBezTo>
                    <a:pt x="11430" y="855650"/>
                    <a:pt x="11887" y="855878"/>
                    <a:pt x="12573" y="855878"/>
                  </a:cubicBezTo>
                  <a:cubicBezTo>
                    <a:pt x="13030" y="856107"/>
                    <a:pt x="13487" y="856107"/>
                    <a:pt x="13716" y="856336"/>
                  </a:cubicBezTo>
                  <a:cubicBezTo>
                    <a:pt x="14859" y="856564"/>
                    <a:pt x="15773" y="857021"/>
                    <a:pt x="17145" y="857250"/>
                  </a:cubicBezTo>
                  <a:cubicBezTo>
                    <a:pt x="37948" y="862965"/>
                    <a:pt x="58750" y="869137"/>
                    <a:pt x="79324" y="873023"/>
                  </a:cubicBezTo>
                  <a:cubicBezTo>
                    <a:pt x="84353" y="873938"/>
                    <a:pt x="89611" y="874852"/>
                    <a:pt x="94640" y="875767"/>
                  </a:cubicBezTo>
                  <a:cubicBezTo>
                    <a:pt x="99670" y="876452"/>
                    <a:pt x="104927" y="877138"/>
                    <a:pt x="109957" y="877595"/>
                  </a:cubicBezTo>
                  <a:cubicBezTo>
                    <a:pt x="114986" y="878053"/>
                    <a:pt x="120015" y="878281"/>
                    <a:pt x="125044" y="878281"/>
                  </a:cubicBezTo>
                  <a:cubicBezTo>
                    <a:pt x="130073" y="878281"/>
                    <a:pt x="135103" y="878053"/>
                    <a:pt x="140132" y="877595"/>
                  </a:cubicBezTo>
                  <a:cubicBezTo>
                    <a:pt x="148361" y="878281"/>
                    <a:pt x="156591" y="878281"/>
                    <a:pt x="164363" y="878281"/>
                  </a:cubicBezTo>
                  <a:cubicBezTo>
                    <a:pt x="174879" y="878053"/>
                    <a:pt x="185166" y="877367"/>
                    <a:pt x="194996" y="875767"/>
                  </a:cubicBezTo>
                  <a:cubicBezTo>
                    <a:pt x="214884" y="873023"/>
                    <a:pt x="233858" y="867766"/>
                    <a:pt x="252374" y="860679"/>
                  </a:cubicBezTo>
                  <a:cubicBezTo>
                    <a:pt x="254660" y="859765"/>
                    <a:pt x="256946" y="858850"/>
                    <a:pt x="259232" y="857936"/>
                  </a:cubicBezTo>
                  <a:cubicBezTo>
                    <a:pt x="269291" y="853821"/>
                    <a:pt x="276377" y="848335"/>
                    <a:pt x="280721" y="840791"/>
                  </a:cubicBezTo>
                  <a:cubicBezTo>
                    <a:pt x="283921" y="835076"/>
                    <a:pt x="285521" y="827989"/>
                    <a:pt x="285064" y="819760"/>
                  </a:cubicBezTo>
                  <a:cubicBezTo>
                    <a:pt x="284836" y="816331"/>
                    <a:pt x="284836" y="813130"/>
                    <a:pt x="284607" y="809701"/>
                  </a:cubicBezTo>
                  <a:cubicBezTo>
                    <a:pt x="284150" y="801014"/>
                    <a:pt x="283693" y="792556"/>
                    <a:pt x="282092" y="783869"/>
                  </a:cubicBezTo>
                  <a:cubicBezTo>
                    <a:pt x="281864" y="782269"/>
                    <a:pt x="281407" y="780440"/>
                    <a:pt x="281178" y="778840"/>
                  </a:cubicBezTo>
                  <a:cubicBezTo>
                    <a:pt x="279578" y="771525"/>
                    <a:pt x="278435" y="764210"/>
                    <a:pt x="277749" y="757352"/>
                  </a:cubicBezTo>
                  <a:cubicBezTo>
                    <a:pt x="276377" y="743179"/>
                    <a:pt x="276606" y="729463"/>
                    <a:pt x="279121" y="716432"/>
                  </a:cubicBezTo>
                  <a:cubicBezTo>
                    <a:pt x="279578" y="713918"/>
                    <a:pt x="280264" y="711175"/>
                    <a:pt x="280949" y="708660"/>
                  </a:cubicBezTo>
                  <a:cubicBezTo>
                    <a:pt x="281407" y="706831"/>
                    <a:pt x="281864" y="705231"/>
                    <a:pt x="282550" y="703631"/>
                  </a:cubicBezTo>
                  <a:cubicBezTo>
                    <a:pt x="283235" y="701573"/>
                    <a:pt x="283921" y="699516"/>
                    <a:pt x="284836" y="697459"/>
                  </a:cubicBezTo>
                  <a:cubicBezTo>
                    <a:pt x="285750" y="695401"/>
                    <a:pt x="286664" y="693344"/>
                    <a:pt x="287579" y="691286"/>
                  </a:cubicBezTo>
                  <a:cubicBezTo>
                    <a:pt x="291236" y="683743"/>
                    <a:pt x="296037" y="676427"/>
                    <a:pt x="301752" y="669569"/>
                  </a:cubicBezTo>
                  <a:cubicBezTo>
                    <a:pt x="301981" y="669341"/>
                    <a:pt x="302209" y="668884"/>
                    <a:pt x="302666" y="668655"/>
                  </a:cubicBezTo>
                  <a:cubicBezTo>
                    <a:pt x="306553" y="664312"/>
                    <a:pt x="310667" y="659968"/>
                    <a:pt x="315468" y="655853"/>
                  </a:cubicBezTo>
                  <a:cubicBezTo>
                    <a:pt x="337871" y="636194"/>
                    <a:pt x="358673" y="614020"/>
                    <a:pt x="377876" y="590931"/>
                  </a:cubicBezTo>
                  <a:cubicBezTo>
                    <a:pt x="380619" y="587502"/>
                    <a:pt x="383362" y="584302"/>
                    <a:pt x="386105" y="580873"/>
                  </a:cubicBezTo>
                  <a:cubicBezTo>
                    <a:pt x="388163" y="578129"/>
                    <a:pt x="390449" y="575615"/>
                    <a:pt x="392506" y="572872"/>
                  </a:cubicBezTo>
                  <a:cubicBezTo>
                    <a:pt x="403022" y="559384"/>
                    <a:pt x="412852" y="545668"/>
                    <a:pt x="421996" y="531495"/>
                  </a:cubicBezTo>
                  <a:cubicBezTo>
                    <a:pt x="431140" y="517322"/>
                    <a:pt x="439369" y="502691"/>
                    <a:pt x="446456" y="487375"/>
                  </a:cubicBezTo>
                  <a:cubicBezTo>
                    <a:pt x="449199" y="481203"/>
                    <a:pt x="451942" y="475031"/>
                    <a:pt x="454457" y="468859"/>
                  </a:cubicBezTo>
                  <a:cubicBezTo>
                    <a:pt x="458114" y="459486"/>
                    <a:pt x="461315" y="449885"/>
                    <a:pt x="464058" y="440055"/>
                  </a:cubicBezTo>
                  <a:cubicBezTo>
                    <a:pt x="466115" y="432740"/>
                    <a:pt x="467944" y="425425"/>
                    <a:pt x="469544" y="418109"/>
                  </a:cubicBezTo>
                  <a:cubicBezTo>
                    <a:pt x="472059" y="407137"/>
                    <a:pt x="474345" y="395935"/>
                    <a:pt x="476174" y="384734"/>
                  </a:cubicBezTo>
                  <a:cubicBezTo>
                    <a:pt x="476860" y="381076"/>
                    <a:pt x="477317" y="377190"/>
                    <a:pt x="478003" y="373532"/>
                  </a:cubicBezTo>
                  <a:cubicBezTo>
                    <a:pt x="479146" y="365989"/>
                    <a:pt x="480060" y="358673"/>
                    <a:pt x="480746" y="351130"/>
                  </a:cubicBezTo>
                  <a:cubicBezTo>
                    <a:pt x="481203" y="347472"/>
                    <a:pt x="481432" y="343586"/>
                    <a:pt x="481660" y="339928"/>
                  </a:cubicBezTo>
                  <a:cubicBezTo>
                    <a:pt x="483489" y="317297"/>
                    <a:pt x="483718" y="294437"/>
                    <a:pt x="482346" y="271348"/>
                  </a:cubicBezTo>
                  <a:cubicBezTo>
                    <a:pt x="482575" y="267233"/>
                    <a:pt x="482346" y="263347"/>
                    <a:pt x="482117" y="259461"/>
                  </a:cubicBezTo>
                  <a:close/>
                </a:path>
              </a:pathLst>
            </a:custGeom>
            <a:solidFill>
              <a:srgbClr val="FFFFFF"/>
            </a:solidFill>
            <a:ln w="2286" cap="flat">
              <a:noFill/>
              <a:prstDash val="solid"/>
              <a:miter/>
            </a:ln>
          </p:spPr>
          <p:txBody>
            <a:bodyPr rtlCol="0" anchor="ctr"/>
            <a:lstStyle/>
            <a:p>
              <a:endParaRPr lang="en-US"/>
            </a:p>
          </p:txBody>
        </p:sp>
        <p:sp>
          <p:nvSpPr>
            <p:cNvPr id="132" name="Freeform 436">
              <a:extLst>
                <a:ext uri="{FF2B5EF4-FFF2-40B4-BE49-F238E27FC236}">
                  <a16:creationId xmlns:a16="http://schemas.microsoft.com/office/drawing/2014/main" id="{CBE4941A-D883-1CBD-CB2C-3F4508B31C5F}"/>
                </a:ext>
              </a:extLst>
            </p:cNvPr>
            <p:cNvSpPr/>
            <p:nvPr/>
          </p:nvSpPr>
          <p:spPr>
            <a:xfrm>
              <a:off x="4518098" y="3422963"/>
              <a:ext cx="229201" cy="236310"/>
            </a:xfrm>
            <a:custGeom>
              <a:avLst/>
              <a:gdLst>
                <a:gd name="connsiteX0" fmla="*/ 209730 w 229201"/>
                <a:gd name="connsiteY0" fmla="*/ 181830 h 236310"/>
                <a:gd name="connsiteX1" fmla="*/ 208816 w 229201"/>
                <a:gd name="connsiteY1" fmla="*/ 153483 h 236310"/>
                <a:gd name="connsiteX2" fmla="*/ 217274 w 229201"/>
                <a:gd name="connsiteY2" fmla="*/ 103649 h 236310"/>
                <a:gd name="connsiteX3" fmla="*/ 227790 w 229201"/>
                <a:gd name="connsiteY3" fmla="*/ 75988 h 236310"/>
                <a:gd name="connsiteX4" fmla="*/ 108689 w 229201"/>
                <a:gd name="connsiteY4" fmla="*/ 550 h 236310"/>
                <a:gd name="connsiteX5" fmla="*/ 561 w 229201"/>
                <a:gd name="connsiteY5" fmla="*/ 123308 h 236310"/>
                <a:gd name="connsiteX6" fmla="*/ 13820 w 229201"/>
                <a:gd name="connsiteY6" fmla="*/ 173829 h 236310"/>
                <a:gd name="connsiteX7" fmla="*/ 113261 w 229201"/>
                <a:gd name="connsiteY7" fmla="*/ 236008 h 236310"/>
                <a:gd name="connsiteX8" fmla="*/ 209730 w 229201"/>
                <a:gd name="connsiteY8" fmla="*/ 181830 h 236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201" h="236310">
                  <a:moveTo>
                    <a:pt x="209730" y="181830"/>
                  </a:moveTo>
                  <a:cubicBezTo>
                    <a:pt x="215217" y="170400"/>
                    <a:pt x="216131" y="163999"/>
                    <a:pt x="208816" y="153483"/>
                  </a:cubicBezTo>
                  <a:cubicBezTo>
                    <a:pt x="194643" y="133138"/>
                    <a:pt x="196929" y="118736"/>
                    <a:pt x="217274" y="103649"/>
                  </a:cubicBezTo>
                  <a:cubicBezTo>
                    <a:pt x="228018" y="95648"/>
                    <a:pt x="231447" y="86504"/>
                    <a:pt x="227790" y="75988"/>
                  </a:cubicBezTo>
                  <a:cubicBezTo>
                    <a:pt x="215674" y="41469"/>
                    <a:pt x="193271" y="-5622"/>
                    <a:pt x="108689" y="550"/>
                  </a:cubicBezTo>
                  <a:cubicBezTo>
                    <a:pt x="41252" y="5808"/>
                    <a:pt x="1933" y="52671"/>
                    <a:pt x="561" y="123308"/>
                  </a:cubicBezTo>
                  <a:cubicBezTo>
                    <a:pt x="-2182" y="139996"/>
                    <a:pt x="5590" y="157141"/>
                    <a:pt x="13820" y="173829"/>
                  </a:cubicBezTo>
                  <a:cubicBezTo>
                    <a:pt x="35537" y="217949"/>
                    <a:pt x="68684" y="233036"/>
                    <a:pt x="113261" y="236008"/>
                  </a:cubicBezTo>
                  <a:cubicBezTo>
                    <a:pt x="154180" y="238980"/>
                    <a:pt x="191214" y="220006"/>
                    <a:pt x="209730" y="181830"/>
                  </a:cubicBezTo>
                  <a:close/>
                </a:path>
              </a:pathLst>
            </a:custGeom>
            <a:solidFill>
              <a:srgbClr val="FFFFFF"/>
            </a:solidFill>
            <a:ln w="2286" cap="flat">
              <a:noFill/>
              <a:prstDash val="solid"/>
              <a:miter/>
            </a:ln>
          </p:spPr>
          <p:txBody>
            <a:bodyPr rtlCol="0" anchor="ctr"/>
            <a:lstStyle/>
            <a:p>
              <a:endParaRPr lang="en-US"/>
            </a:p>
          </p:txBody>
        </p:sp>
        <p:sp>
          <p:nvSpPr>
            <p:cNvPr id="133" name="Freeform 437">
              <a:extLst>
                <a:ext uri="{FF2B5EF4-FFF2-40B4-BE49-F238E27FC236}">
                  <a16:creationId xmlns:a16="http://schemas.microsoft.com/office/drawing/2014/main" id="{CDC6B057-6F06-6FC0-6F27-AF99E9FA16DE}"/>
                </a:ext>
              </a:extLst>
            </p:cNvPr>
            <p:cNvSpPr/>
            <p:nvPr/>
          </p:nvSpPr>
          <p:spPr>
            <a:xfrm>
              <a:off x="5219776" y="4168749"/>
              <a:ext cx="301523" cy="242773"/>
            </a:xfrm>
            <a:custGeom>
              <a:avLst/>
              <a:gdLst>
                <a:gd name="connsiteX0" fmla="*/ 254660 w 301523"/>
                <a:gd name="connsiteY0" fmla="*/ 114071 h 242773"/>
                <a:gd name="connsiteX1" fmla="*/ 125959 w 301523"/>
                <a:gd name="connsiteY1" fmla="*/ 184480 h 242773"/>
                <a:gd name="connsiteX2" fmla="*/ 0 w 301523"/>
                <a:gd name="connsiteY2" fmla="*/ 129388 h 242773"/>
                <a:gd name="connsiteX3" fmla="*/ 0 w 301523"/>
                <a:gd name="connsiteY3" fmla="*/ 129388 h 242773"/>
                <a:gd name="connsiteX4" fmla="*/ 1372 w 301523"/>
                <a:gd name="connsiteY4" fmla="*/ 134417 h 242773"/>
                <a:gd name="connsiteX5" fmla="*/ 1829 w 301523"/>
                <a:gd name="connsiteY5" fmla="*/ 136246 h 242773"/>
                <a:gd name="connsiteX6" fmla="*/ 3200 w 301523"/>
                <a:gd name="connsiteY6" fmla="*/ 140589 h 242773"/>
                <a:gd name="connsiteX7" fmla="*/ 3886 w 301523"/>
                <a:gd name="connsiteY7" fmla="*/ 142875 h 242773"/>
                <a:gd name="connsiteX8" fmla="*/ 5258 w 301523"/>
                <a:gd name="connsiteY8" fmla="*/ 146990 h 242773"/>
                <a:gd name="connsiteX9" fmla="*/ 6401 w 301523"/>
                <a:gd name="connsiteY9" fmla="*/ 149733 h 242773"/>
                <a:gd name="connsiteX10" fmla="*/ 8001 w 301523"/>
                <a:gd name="connsiteY10" fmla="*/ 153391 h 242773"/>
                <a:gd name="connsiteX11" fmla="*/ 9373 w 301523"/>
                <a:gd name="connsiteY11" fmla="*/ 156362 h 242773"/>
                <a:gd name="connsiteX12" fmla="*/ 10973 w 301523"/>
                <a:gd name="connsiteY12" fmla="*/ 159791 h 242773"/>
                <a:gd name="connsiteX13" fmla="*/ 12573 w 301523"/>
                <a:gd name="connsiteY13" fmla="*/ 163220 h 242773"/>
                <a:gd name="connsiteX14" fmla="*/ 14173 w 301523"/>
                <a:gd name="connsiteY14" fmla="*/ 166192 h 242773"/>
                <a:gd name="connsiteX15" fmla="*/ 16459 w 301523"/>
                <a:gd name="connsiteY15" fmla="*/ 170078 h 242773"/>
                <a:gd name="connsiteX16" fmla="*/ 17831 w 301523"/>
                <a:gd name="connsiteY16" fmla="*/ 172364 h 242773"/>
                <a:gd name="connsiteX17" fmla="*/ 21717 w 301523"/>
                <a:gd name="connsiteY17" fmla="*/ 178308 h 242773"/>
                <a:gd name="connsiteX18" fmla="*/ 34747 w 301523"/>
                <a:gd name="connsiteY18" fmla="*/ 194767 h 242773"/>
                <a:gd name="connsiteX19" fmla="*/ 78181 w 301523"/>
                <a:gd name="connsiteY19" fmla="*/ 225400 h 242773"/>
                <a:gd name="connsiteX20" fmla="*/ 91669 w 301523"/>
                <a:gd name="connsiteY20" fmla="*/ 230657 h 242773"/>
                <a:gd name="connsiteX21" fmla="*/ 110414 w 301523"/>
                <a:gd name="connsiteY21" fmla="*/ 235915 h 242773"/>
                <a:gd name="connsiteX22" fmla="*/ 125044 w 301523"/>
                <a:gd name="connsiteY22" fmla="*/ 238887 h 242773"/>
                <a:gd name="connsiteX23" fmla="*/ 160249 w 301523"/>
                <a:gd name="connsiteY23" fmla="*/ 242773 h 242773"/>
                <a:gd name="connsiteX24" fmla="*/ 164135 w 301523"/>
                <a:gd name="connsiteY24" fmla="*/ 242773 h 242773"/>
                <a:gd name="connsiteX25" fmla="*/ 171907 w 301523"/>
                <a:gd name="connsiteY25" fmla="*/ 242316 h 242773"/>
                <a:gd name="connsiteX26" fmla="*/ 175793 w 301523"/>
                <a:gd name="connsiteY26" fmla="*/ 241859 h 242773"/>
                <a:gd name="connsiteX27" fmla="*/ 186995 w 301523"/>
                <a:gd name="connsiteY27" fmla="*/ 240030 h 242773"/>
                <a:gd name="connsiteX28" fmla="*/ 194310 w 301523"/>
                <a:gd name="connsiteY28" fmla="*/ 238201 h 242773"/>
                <a:gd name="connsiteX29" fmla="*/ 197968 w 301523"/>
                <a:gd name="connsiteY29" fmla="*/ 237058 h 242773"/>
                <a:gd name="connsiteX30" fmla="*/ 205054 w 301523"/>
                <a:gd name="connsiteY30" fmla="*/ 234315 h 242773"/>
                <a:gd name="connsiteX31" fmla="*/ 212141 w 301523"/>
                <a:gd name="connsiteY31" fmla="*/ 231115 h 242773"/>
                <a:gd name="connsiteX32" fmla="*/ 215570 w 301523"/>
                <a:gd name="connsiteY32" fmla="*/ 229286 h 242773"/>
                <a:gd name="connsiteX33" fmla="*/ 218999 w 301523"/>
                <a:gd name="connsiteY33" fmla="*/ 227457 h 242773"/>
                <a:gd name="connsiteX34" fmla="*/ 242316 w 301523"/>
                <a:gd name="connsiteY34" fmla="*/ 210541 h 242773"/>
                <a:gd name="connsiteX35" fmla="*/ 249174 w 301523"/>
                <a:gd name="connsiteY35" fmla="*/ 204140 h 242773"/>
                <a:gd name="connsiteX36" fmla="*/ 255803 w 301523"/>
                <a:gd name="connsiteY36" fmla="*/ 197282 h 242773"/>
                <a:gd name="connsiteX37" fmla="*/ 262204 w 301523"/>
                <a:gd name="connsiteY37" fmla="*/ 190195 h 242773"/>
                <a:gd name="connsiteX38" fmla="*/ 271348 w 301523"/>
                <a:gd name="connsiteY38" fmla="*/ 179222 h 242773"/>
                <a:gd name="connsiteX39" fmla="*/ 274320 w 301523"/>
                <a:gd name="connsiteY39" fmla="*/ 175565 h 242773"/>
                <a:gd name="connsiteX40" fmla="*/ 274320 w 301523"/>
                <a:gd name="connsiteY40" fmla="*/ 175565 h 242773"/>
                <a:gd name="connsiteX41" fmla="*/ 278435 w 301523"/>
                <a:gd name="connsiteY41" fmla="*/ 170078 h 242773"/>
                <a:gd name="connsiteX42" fmla="*/ 279806 w 301523"/>
                <a:gd name="connsiteY42" fmla="*/ 168250 h 242773"/>
                <a:gd name="connsiteX43" fmla="*/ 282321 w 301523"/>
                <a:gd name="connsiteY43" fmla="*/ 164363 h 242773"/>
                <a:gd name="connsiteX44" fmla="*/ 283693 w 301523"/>
                <a:gd name="connsiteY44" fmla="*/ 162077 h 242773"/>
                <a:gd name="connsiteX45" fmla="*/ 285750 w 301523"/>
                <a:gd name="connsiteY45" fmla="*/ 158648 h 242773"/>
                <a:gd name="connsiteX46" fmla="*/ 287122 w 301523"/>
                <a:gd name="connsiteY46" fmla="*/ 156134 h 242773"/>
                <a:gd name="connsiteX47" fmla="*/ 288950 w 301523"/>
                <a:gd name="connsiteY47" fmla="*/ 152933 h 242773"/>
                <a:gd name="connsiteX48" fmla="*/ 290093 w 301523"/>
                <a:gd name="connsiteY48" fmla="*/ 150190 h 242773"/>
                <a:gd name="connsiteX49" fmla="*/ 291465 w 301523"/>
                <a:gd name="connsiteY49" fmla="*/ 146990 h 242773"/>
                <a:gd name="connsiteX50" fmla="*/ 292608 w 301523"/>
                <a:gd name="connsiteY50" fmla="*/ 144247 h 242773"/>
                <a:gd name="connsiteX51" fmla="*/ 293751 w 301523"/>
                <a:gd name="connsiteY51" fmla="*/ 141046 h 242773"/>
                <a:gd name="connsiteX52" fmla="*/ 294665 w 301523"/>
                <a:gd name="connsiteY52" fmla="*/ 138303 h 242773"/>
                <a:gd name="connsiteX53" fmla="*/ 295808 w 301523"/>
                <a:gd name="connsiteY53" fmla="*/ 135103 h 242773"/>
                <a:gd name="connsiteX54" fmla="*/ 296723 w 301523"/>
                <a:gd name="connsiteY54" fmla="*/ 132131 h 242773"/>
                <a:gd name="connsiteX55" fmla="*/ 297637 w 301523"/>
                <a:gd name="connsiteY55" fmla="*/ 129159 h 242773"/>
                <a:gd name="connsiteX56" fmla="*/ 298323 w 301523"/>
                <a:gd name="connsiteY56" fmla="*/ 126187 h 242773"/>
                <a:gd name="connsiteX57" fmla="*/ 299009 w 301523"/>
                <a:gd name="connsiteY57" fmla="*/ 123215 h 242773"/>
                <a:gd name="connsiteX58" fmla="*/ 299695 w 301523"/>
                <a:gd name="connsiteY58" fmla="*/ 120244 h 242773"/>
                <a:gd name="connsiteX59" fmla="*/ 300152 w 301523"/>
                <a:gd name="connsiteY59" fmla="*/ 117272 h 242773"/>
                <a:gd name="connsiteX60" fmla="*/ 300609 w 301523"/>
                <a:gd name="connsiteY60" fmla="*/ 114300 h 242773"/>
                <a:gd name="connsiteX61" fmla="*/ 300838 w 301523"/>
                <a:gd name="connsiteY61" fmla="*/ 111328 h 242773"/>
                <a:gd name="connsiteX62" fmla="*/ 301066 w 301523"/>
                <a:gd name="connsiteY62" fmla="*/ 108128 h 242773"/>
                <a:gd name="connsiteX63" fmla="*/ 301295 w 301523"/>
                <a:gd name="connsiteY63" fmla="*/ 105385 h 242773"/>
                <a:gd name="connsiteX64" fmla="*/ 301523 w 301523"/>
                <a:gd name="connsiteY64" fmla="*/ 102184 h 242773"/>
                <a:gd name="connsiteX65" fmla="*/ 301523 w 301523"/>
                <a:gd name="connsiteY65" fmla="*/ 99441 h 242773"/>
                <a:gd name="connsiteX66" fmla="*/ 301523 w 301523"/>
                <a:gd name="connsiteY66" fmla="*/ 96012 h 242773"/>
                <a:gd name="connsiteX67" fmla="*/ 301523 w 301523"/>
                <a:gd name="connsiteY67" fmla="*/ 93497 h 242773"/>
                <a:gd name="connsiteX68" fmla="*/ 301295 w 301523"/>
                <a:gd name="connsiteY68" fmla="*/ 90068 h 242773"/>
                <a:gd name="connsiteX69" fmla="*/ 301066 w 301523"/>
                <a:gd name="connsiteY69" fmla="*/ 87782 h 242773"/>
                <a:gd name="connsiteX70" fmla="*/ 300838 w 301523"/>
                <a:gd name="connsiteY70" fmla="*/ 84125 h 242773"/>
                <a:gd name="connsiteX71" fmla="*/ 300609 w 301523"/>
                <a:gd name="connsiteY71" fmla="*/ 82296 h 242773"/>
                <a:gd name="connsiteX72" fmla="*/ 300152 w 301523"/>
                <a:gd name="connsiteY72" fmla="*/ 78181 h 242773"/>
                <a:gd name="connsiteX73" fmla="*/ 299923 w 301523"/>
                <a:gd name="connsiteY73" fmla="*/ 76810 h 242773"/>
                <a:gd name="connsiteX74" fmla="*/ 299009 w 301523"/>
                <a:gd name="connsiteY74" fmla="*/ 72238 h 242773"/>
                <a:gd name="connsiteX75" fmla="*/ 299009 w 301523"/>
                <a:gd name="connsiteY75" fmla="*/ 72009 h 242773"/>
                <a:gd name="connsiteX76" fmla="*/ 283235 w 301523"/>
                <a:gd name="connsiteY76" fmla="*/ 28804 h 242773"/>
                <a:gd name="connsiteX77" fmla="*/ 283235 w 301523"/>
                <a:gd name="connsiteY77" fmla="*/ 28804 h 242773"/>
                <a:gd name="connsiteX78" fmla="*/ 280492 w 301523"/>
                <a:gd name="connsiteY78" fmla="*/ 23774 h 242773"/>
                <a:gd name="connsiteX79" fmla="*/ 280492 w 301523"/>
                <a:gd name="connsiteY79" fmla="*/ 23546 h 242773"/>
                <a:gd name="connsiteX80" fmla="*/ 277520 w 301523"/>
                <a:gd name="connsiteY80" fmla="*/ 18745 h 242773"/>
                <a:gd name="connsiteX81" fmla="*/ 277520 w 301523"/>
                <a:gd name="connsiteY81" fmla="*/ 18517 h 242773"/>
                <a:gd name="connsiteX82" fmla="*/ 274549 w 301523"/>
                <a:gd name="connsiteY82" fmla="*/ 13716 h 242773"/>
                <a:gd name="connsiteX83" fmla="*/ 274549 w 301523"/>
                <a:gd name="connsiteY83" fmla="*/ 13487 h 242773"/>
                <a:gd name="connsiteX84" fmla="*/ 271348 w 301523"/>
                <a:gd name="connsiteY84" fmla="*/ 8915 h 242773"/>
                <a:gd name="connsiteX85" fmla="*/ 271348 w 301523"/>
                <a:gd name="connsiteY85" fmla="*/ 8915 h 242773"/>
                <a:gd name="connsiteX86" fmla="*/ 267919 w 301523"/>
                <a:gd name="connsiteY86" fmla="*/ 4343 h 242773"/>
                <a:gd name="connsiteX87" fmla="*/ 267919 w 301523"/>
                <a:gd name="connsiteY87" fmla="*/ 4343 h 242773"/>
                <a:gd name="connsiteX88" fmla="*/ 264262 w 301523"/>
                <a:gd name="connsiteY88" fmla="*/ 0 h 242773"/>
                <a:gd name="connsiteX89" fmla="*/ 254660 w 301523"/>
                <a:gd name="connsiteY89" fmla="*/ 114071 h 242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01523" h="242773">
                  <a:moveTo>
                    <a:pt x="254660" y="114071"/>
                  </a:moveTo>
                  <a:cubicBezTo>
                    <a:pt x="227000" y="157505"/>
                    <a:pt x="178079" y="185623"/>
                    <a:pt x="125959" y="184480"/>
                  </a:cubicBezTo>
                  <a:cubicBezTo>
                    <a:pt x="78867" y="183337"/>
                    <a:pt x="33376" y="162306"/>
                    <a:pt x="0" y="129388"/>
                  </a:cubicBezTo>
                  <a:cubicBezTo>
                    <a:pt x="0" y="129388"/>
                    <a:pt x="0" y="129388"/>
                    <a:pt x="0" y="129388"/>
                  </a:cubicBezTo>
                  <a:cubicBezTo>
                    <a:pt x="457" y="130988"/>
                    <a:pt x="914" y="132817"/>
                    <a:pt x="1372" y="134417"/>
                  </a:cubicBezTo>
                  <a:cubicBezTo>
                    <a:pt x="1600" y="135103"/>
                    <a:pt x="1600" y="135560"/>
                    <a:pt x="1829" y="136246"/>
                  </a:cubicBezTo>
                  <a:cubicBezTo>
                    <a:pt x="2286" y="137617"/>
                    <a:pt x="2743" y="139217"/>
                    <a:pt x="3200" y="140589"/>
                  </a:cubicBezTo>
                  <a:cubicBezTo>
                    <a:pt x="3429" y="141275"/>
                    <a:pt x="3658" y="142189"/>
                    <a:pt x="3886" y="142875"/>
                  </a:cubicBezTo>
                  <a:cubicBezTo>
                    <a:pt x="4343" y="144247"/>
                    <a:pt x="4801" y="145618"/>
                    <a:pt x="5258" y="146990"/>
                  </a:cubicBezTo>
                  <a:cubicBezTo>
                    <a:pt x="5486" y="147904"/>
                    <a:pt x="5944" y="148819"/>
                    <a:pt x="6401" y="149733"/>
                  </a:cubicBezTo>
                  <a:cubicBezTo>
                    <a:pt x="6858" y="150876"/>
                    <a:pt x="7315" y="152248"/>
                    <a:pt x="8001" y="153391"/>
                  </a:cubicBezTo>
                  <a:cubicBezTo>
                    <a:pt x="8458" y="154305"/>
                    <a:pt x="8915" y="155448"/>
                    <a:pt x="9373" y="156362"/>
                  </a:cubicBezTo>
                  <a:cubicBezTo>
                    <a:pt x="9830" y="157505"/>
                    <a:pt x="10287" y="158648"/>
                    <a:pt x="10973" y="159791"/>
                  </a:cubicBezTo>
                  <a:cubicBezTo>
                    <a:pt x="11430" y="160934"/>
                    <a:pt x="12116" y="162077"/>
                    <a:pt x="12573" y="163220"/>
                  </a:cubicBezTo>
                  <a:cubicBezTo>
                    <a:pt x="13030" y="164135"/>
                    <a:pt x="13487" y="165049"/>
                    <a:pt x="14173" y="166192"/>
                  </a:cubicBezTo>
                  <a:cubicBezTo>
                    <a:pt x="14859" y="167564"/>
                    <a:pt x="15545" y="168707"/>
                    <a:pt x="16459" y="170078"/>
                  </a:cubicBezTo>
                  <a:cubicBezTo>
                    <a:pt x="16916" y="170764"/>
                    <a:pt x="17374" y="171679"/>
                    <a:pt x="17831" y="172364"/>
                  </a:cubicBezTo>
                  <a:cubicBezTo>
                    <a:pt x="18974" y="174422"/>
                    <a:pt x="20345" y="176479"/>
                    <a:pt x="21717" y="178308"/>
                  </a:cubicBezTo>
                  <a:cubicBezTo>
                    <a:pt x="25832" y="184252"/>
                    <a:pt x="30175" y="189738"/>
                    <a:pt x="34747" y="194767"/>
                  </a:cubicBezTo>
                  <a:cubicBezTo>
                    <a:pt x="47549" y="208483"/>
                    <a:pt x="62179" y="218313"/>
                    <a:pt x="78181" y="225400"/>
                  </a:cubicBezTo>
                  <a:cubicBezTo>
                    <a:pt x="82525" y="227457"/>
                    <a:pt x="87097" y="229057"/>
                    <a:pt x="91669" y="230657"/>
                  </a:cubicBezTo>
                  <a:cubicBezTo>
                    <a:pt x="97841" y="232715"/>
                    <a:pt x="104013" y="234544"/>
                    <a:pt x="110414" y="235915"/>
                  </a:cubicBezTo>
                  <a:cubicBezTo>
                    <a:pt x="115214" y="237058"/>
                    <a:pt x="120015" y="237973"/>
                    <a:pt x="125044" y="238887"/>
                  </a:cubicBezTo>
                  <a:cubicBezTo>
                    <a:pt x="136474" y="240716"/>
                    <a:pt x="148361" y="242087"/>
                    <a:pt x="160249" y="242773"/>
                  </a:cubicBezTo>
                  <a:cubicBezTo>
                    <a:pt x="161620" y="242773"/>
                    <a:pt x="162992" y="242773"/>
                    <a:pt x="164135" y="242773"/>
                  </a:cubicBezTo>
                  <a:cubicBezTo>
                    <a:pt x="166649" y="242773"/>
                    <a:pt x="169393" y="242545"/>
                    <a:pt x="171907" y="242316"/>
                  </a:cubicBezTo>
                  <a:cubicBezTo>
                    <a:pt x="173279" y="242316"/>
                    <a:pt x="174422" y="242087"/>
                    <a:pt x="175793" y="241859"/>
                  </a:cubicBezTo>
                  <a:cubicBezTo>
                    <a:pt x="179680" y="241402"/>
                    <a:pt x="183337" y="240716"/>
                    <a:pt x="186995" y="240030"/>
                  </a:cubicBezTo>
                  <a:cubicBezTo>
                    <a:pt x="189509" y="239573"/>
                    <a:pt x="191795" y="238887"/>
                    <a:pt x="194310" y="238201"/>
                  </a:cubicBezTo>
                  <a:cubicBezTo>
                    <a:pt x="195453" y="237744"/>
                    <a:pt x="196825" y="237515"/>
                    <a:pt x="197968" y="237058"/>
                  </a:cubicBezTo>
                  <a:cubicBezTo>
                    <a:pt x="200482" y="236144"/>
                    <a:pt x="202768" y="235229"/>
                    <a:pt x="205054" y="234315"/>
                  </a:cubicBezTo>
                  <a:cubicBezTo>
                    <a:pt x="207340" y="233401"/>
                    <a:pt x="209855" y="232258"/>
                    <a:pt x="212141" y="231115"/>
                  </a:cubicBezTo>
                  <a:cubicBezTo>
                    <a:pt x="213284" y="230429"/>
                    <a:pt x="214427" y="229972"/>
                    <a:pt x="215570" y="229286"/>
                  </a:cubicBezTo>
                  <a:cubicBezTo>
                    <a:pt x="216713" y="228600"/>
                    <a:pt x="217856" y="228143"/>
                    <a:pt x="218999" y="227457"/>
                  </a:cubicBezTo>
                  <a:cubicBezTo>
                    <a:pt x="227457" y="222656"/>
                    <a:pt x="235229" y="216941"/>
                    <a:pt x="242316" y="210541"/>
                  </a:cubicBezTo>
                  <a:cubicBezTo>
                    <a:pt x="244602" y="208483"/>
                    <a:pt x="246888" y="206197"/>
                    <a:pt x="249174" y="204140"/>
                  </a:cubicBezTo>
                  <a:cubicBezTo>
                    <a:pt x="251460" y="202082"/>
                    <a:pt x="253517" y="199568"/>
                    <a:pt x="255803" y="197282"/>
                  </a:cubicBezTo>
                  <a:cubicBezTo>
                    <a:pt x="257861" y="194996"/>
                    <a:pt x="260147" y="192710"/>
                    <a:pt x="262204" y="190195"/>
                  </a:cubicBezTo>
                  <a:cubicBezTo>
                    <a:pt x="265405" y="186538"/>
                    <a:pt x="268376" y="182880"/>
                    <a:pt x="271348" y="179222"/>
                  </a:cubicBezTo>
                  <a:cubicBezTo>
                    <a:pt x="272263" y="178079"/>
                    <a:pt x="273406" y="176708"/>
                    <a:pt x="274320" y="175565"/>
                  </a:cubicBezTo>
                  <a:cubicBezTo>
                    <a:pt x="274320" y="175565"/>
                    <a:pt x="274320" y="175565"/>
                    <a:pt x="274320" y="175565"/>
                  </a:cubicBezTo>
                  <a:cubicBezTo>
                    <a:pt x="275692" y="173736"/>
                    <a:pt x="277063" y="171907"/>
                    <a:pt x="278435" y="170078"/>
                  </a:cubicBezTo>
                  <a:cubicBezTo>
                    <a:pt x="278892" y="169393"/>
                    <a:pt x="279349" y="168707"/>
                    <a:pt x="279806" y="168250"/>
                  </a:cubicBezTo>
                  <a:cubicBezTo>
                    <a:pt x="280721" y="167107"/>
                    <a:pt x="281635" y="165735"/>
                    <a:pt x="282321" y="164363"/>
                  </a:cubicBezTo>
                  <a:cubicBezTo>
                    <a:pt x="282778" y="163678"/>
                    <a:pt x="283235" y="162763"/>
                    <a:pt x="283693" y="162077"/>
                  </a:cubicBezTo>
                  <a:cubicBezTo>
                    <a:pt x="284378" y="160934"/>
                    <a:pt x="285064" y="159791"/>
                    <a:pt x="285750" y="158648"/>
                  </a:cubicBezTo>
                  <a:cubicBezTo>
                    <a:pt x="286207" y="157734"/>
                    <a:pt x="286664" y="157048"/>
                    <a:pt x="287122" y="156134"/>
                  </a:cubicBezTo>
                  <a:cubicBezTo>
                    <a:pt x="287807" y="154991"/>
                    <a:pt x="288265" y="153848"/>
                    <a:pt x="288950" y="152933"/>
                  </a:cubicBezTo>
                  <a:cubicBezTo>
                    <a:pt x="289408" y="152019"/>
                    <a:pt x="289865" y="151105"/>
                    <a:pt x="290093" y="150190"/>
                  </a:cubicBezTo>
                  <a:cubicBezTo>
                    <a:pt x="290551" y="149047"/>
                    <a:pt x="291008" y="148133"/>
                    <a:pt x="291465" y="146990"/>
                  </a:cubicBezTo>
                  <a:cubicBezTo>
                    <a:pt x="291922" y="146075"/>
                    <a:pt x="292151" y="145161"/>
                    <a:pt x="292608" y="144247"/>
                  </a:cubicBezTo>
                  <a:cubicBezTo>
                    <a:pt x="293065" y="143104"/>
                    <a:pt x="293522" y="142189"/>
                    <a:pt x="293751" y="141046"/>
                  </a:cubicBezTo>
                  <a:cubicBezTo>
                    <a:pt x="294208" y="140132"/>
                    <a:pt x="294437" y="139217"/>
                    <a:pt x="294665" y="138303"/>
                  </a:cubicBezTo>
                  <a:cubicBezTo>
                    <a:pt x="295123" y="137160"/>
                    <a:pt x="295351" y="136246"/>
                    <a:pt x="295808" y="135103"/>
                  </a:cubicBezTo>
                  <a:cubicBezTo>
                    <a:pt x="296037" y="134188"/>
                    <a:pt x="296494" y="133274"/>
                    <a:pt x="296723" y="132131"/>
                  </a:cubicBezTo>
                  <a:cubicBezTo>
                    <a:pt x="296951" y="131216"/>
                    <a:pt x="297409" y="130073"/>
                    <a:pt x="297637" y="129159"/>
                  </a:cubicBezTo>
                  <a:cubicBezTo>
                    <a:pt x="297866" y="128245"/>
                    <a:pt x="298094" y="127102"/>
                    <a:pt x="298323" y="126187"/>
                  </a:cubicBezTo>
                  <a:cubicBezTo>
                    <a:pt x="298552" y="125273"/>
                    <a:pt x="298780" y="124130"/>
                    <a:pt x="299009" y="123215"/>
                  </a:cubicBezTo>
                  <a:cubicBezTo>
                    <a:pt x="299237" y="122301"/>
                    <a:pt x="299466" y="121158"/>
                    <a:pt x="299695" y="120244"/>
                  </a:cubicBezTo>
                  <a:cubicBezTo>
                    <a:pt x="299923" y="119329"/>
                    <a:pt x="299923" y="118186"/>
                    <a:pt x="300152" y="117272"/>
                  </a:cubicBezTo>
                  <a:cubicBezTo>
                    <a:pt x="300380" y="116357"/>
                    <a:pt x="300380" y="115214"/>
                    <a:pt x="300609" y="114300"/>
                  </a:cubicBezTo>
                  <a:cubicBezTo>
                    <a:pt x="300838" y="113386"/>
                    <a:pt x="300838" y="112471"/>
                    <a:pt x="300838" y="111328"/>
                  </a:cubicBezTo>
                  <a:cubicBezTo>
                    <a:pt x="300838" y="110185"/>
                    <a:pt x="301066" y="109271"/>
                    <a:pt x="301066" y="108128"/>
                  </a:cubicBezTo>
                  <a:cubicBezTo>
                    <a:pt x="301066" y="107213"/>
                    <a:pt x="301295" y="106299"/>
                    <a:pt x="301295" y="105385"/>
                  </a:cubicBezTo>
                  <a:cubicBezTo>
                    <a:pt x="301295" y="104242"/>
                    <a:pt x="301295" y="103327"/>
                    <a:pt x="301523" y="102184"/>
                  </a:cubicBezTo>
                  <a:cubicBezTo>
                    <a:pt x="301523" y="101270"/>
                    <a:pt x="301523" y="100355"/>
                    <a:pt x="301523" y="99441"/>
                  </a:cubicBezTo>
                  <a:cubicBezTo>
                    <a:pt x="301523" y="98298"/>
                    <a:pt x="301523" y="97155"/>
                    <a:pt x="301523" y="96012"/>
                  </a:cubicBezTo>
                  <a:cubicBezTo>
                    <a:pt x="301523" y="95098"/>
                    <a:pt x="301523" y="94412"/>
                    <a:pt x="301523" y="93497"/>
                  </a:cubicBezTo>
                  <a:cubicBezTo>
                    <a:pt x="301523" y="92354"/>
                    <a:pt x="301523" y="91211"/>
                    <a:pt x="301295" y="90068"/>
                  </a:cubicBezTo>
                  <a:cubicBezTo>
                    <a:pt x="301295" y="89383"/>
                    <a:pt x="301066" y="88468"/>
                    <a:pt x="301066" y="87782"/>
                  </a:cubicBezTo>
                  <a:cubicBezTo>
                    <a:pt x="301066" y="86639"/>
                    <a:pt x="300838" y="85268"/>
                    <a:pt x="300838" y="84125"/>
                  </a:cubicBezTo>
                  <a:cubicBezTo>
                    <a:pt x="300838" y="83439"/>
                    <a:pt x="300609" y="82753"/>
                    <a:pt x="300609" y="82296"/>
                  </a:cubicBezTo>
                  <a:cubicBezTo>
                    <a:pt x="300380" y="80924"/>
                    <a:pt x="300380" y="79553"/>
                    <a:pt x="300152" y="78181"/>
                  </a:cubicBezTo>
                  <a:cubicBezTo>
                    <a:pt x="300152" y="77724"/>
                    <a:pt x="299923" y="77267"/>
                    <a:pt x="299923" y="76810"/>
                  </a:cubicBezTo>
                  <a:cubicBezTo>
                    <a:pt x="299695" y="75209"/>
                    <a:pt x="299466" y="73838"/>
                    <a:pt x="299009" y="72238"/>
                  </a:cubicBezTo>
                  <a:cubicBezTo>
                    <a:pt x="299009" y="72238"/>
                    <a:pt x="299009" y="72009"/>
                    <a:pt x="299009" y="72009"/>
                  </a:cubicBezTo>
                  <a:cubicBezTo>
                    <a:pt x="296037" y="56921"/>
                    <a:pt x="290551" y="42291"/>
                    <a:pt x="283235" y="28804"/>
                  </a:cubicBezTo>
                  <a:cubicBezTo>
                    <a:pt x="283235" y="28804"/>
                    <a:pt x="283235" y="28804"/>
                    <a:pt x="283235" y="28804"/>
                  </a:cubicBezTo>
                  <a:cubicBezTo>
                    <a:pt x="282321" y="27203"/>
                    <a:pt x="281407" y="25375"/>
                    <a:pt x="280492" y="23774"/>
                  </a:cubicBezTo>
                  <a:cubicBezTo>
                    <a:pt x="280492" y="23774"/>
                    <a:pt x="280492" y="23774"/>
                    <a:pt x="280492" y="23546"/>
                  </a:cubicBezTo>
                  <a:cubicBezTo>
                    <a:pt x="279578" y="21946"/>
                    <a:pt x="278663" y="20345"/>
                    <a:pt x="277520" y="18745"/>
                  </a:cubicBezTo>
                  <a:cubicBezTo>
                    <a:pt x="277520" y="18745"/>
                    <a:pt x="277520" y="18745"/>
                    <a:pt x="277520" y="18517"/>
                  </a:cubicBezTo>
                  <a:cubicBezTo>
                    <a:pt x="276606" y="16916"/>
                    <a:pt x="275463" y="15316"/>
                    <a:pt x="274549" y="13716"/>
                  </a:cubicBezTo>
                  <a:cubicBezTo>
                    <a:pt x="274549" y="13716"/>
                    <a:pt x="274549" y="13716"/>
                    <a:pt x="274549" y="13487"/>
                  </a:cubicBezTo>
                  <a:cubicBezTo>
                    <a:pt x="273406" y="11887"/>
                    <a:pt x="272491" y="10516"/>
                    <a:pt x="271348" y="8915"/>
                  </a:cubicBezTo>
                  <a:cubicBezTo>
                    <a:pt x="271348" y="8915"/>
                    <a:pt x="271348" y="8915"/>
                    <a:pt x="271348" y="8915"/>
                  </a:cubicBezTo>
                  <a:cubicBezTo>
                    <a:pt x="270205" y="7315"/>
                    <a:pt x="269062" y="5944"/>
                    <a:pt x="267919" y="4343"/>
                  </a:cubicBezTo>
                  <a:cubicBezTo>
                    <a:pt x="267919" y="4343"/>
                    <a:pt x="267919" y="4343"/>
                    <a:pt x="267919" y="4343"/>
                  </a:cubicBezTo>
                  <a:cubicBezTo>
                    <a:pt x="266776" y="2743"/>
                    <a:pt x="265633" y="1372"/>
                    <a:pt x="264262" y="0"/>
                  </a:cubicBezTo>
                  <a:cubicBezTo>
                    <a:pt x="279349" y="35890"/>
                    <a:pt x="276377" y="80010"/>
                    <a:pt x="254660" y="114071"/>
                  </a:cubicBezTo>
                  <a:close/>
                </a:path>
              </a:pathLst>
            </a:custGeom>
            <a:solidFill>
              <a:srgbClr val="FFFFFF"/>
            </a:solidFill>
            <a:ln w="2286" cap="flat">
              <a:noFill/>
              <a:prstDash val="solid"/>
              <a:miter/>
            </a:ln>
          </p:spPr>
          <p:txBody>
            <a:bodyPr rtlCol="0" anchor="ctr"/>
            <a:lstStyle/>
            <a:p>
              <a:endParaRPr lang="en-US"/>
            </a:p>
          </p:txBody>
        </p:sp>
        <p:sp>
          <p:nvSpPr>
            <p:cNvPr id="134" name="Freeform 438">
              <a:extLst>
                <a:ext uri="{FF2B5EF4-FFF2-40B4-BE49-F238E27FC236}">
                  <a16:creationId xmlns:a16="http://schemas.microsoft.com/office/drawing/2014/main" id="{F8C9A54A-5A85-4638-EA39-954DD2D10BFC}"/>
                </a:ext>
              </a:extLst>
            </p:cNvPr>
            <p:cNvSpPr/>
            <p:nvPr/>
          </p:nvSpPr>
          <p:spPr>
            <a:xfrm>
              <a:off x="4509336" y="3539130"/>
              <a:ext cx="397279" cy="853057"/>
            </a:xfrm>
            <a:custGeom>
              <a:avLst/>
              <a:gdLst>
                <a:gd name="connsiteX0" fmla="*/ 286387 w 397279"/>
                <a:gd name="connsiteY0" fmla="*/ 247172 h 853057"/>
                <a:gd name="connsiteX1" fmla="*/ 393600 w 397279"/>
                <a:gd name="connsiteY1" fmla="*/ 167847 h 853057"/>
                <a:gd name="connsiteX2" fmla="*/ 372569 w 397279"/>
                <a:gd name="connsiteY2" fmla="*/ 114355 h 853057"/>
                <a:gd name="connsiteX3" fmla="*/ 301246 w 397279"/>
                <a:gd name="connsiteY3" fmla="*/ 32059 h 853057"/>
                <a:gd name="connsiteX4" fmla="*/ 273814 w 397279"/>
                <a:gd name="connsiteY4" fmla="*/ 5541 h 853057"/>
                <a:gd name="connsiteX5" fmla="*/ 235866 w 397279"/>
                <a:gd name="connsiteY5" fmla="*/ 7599 h 853057"/>
                <a:gd name="connsiteX6" fmla="*/ 242724 w 397279"/>
                <a:gd name="connsiteY6" fmla="*/ 38231 h 853057"/>
                <a:gd name="connsiteX7" fmla="*/ 311990 w 397279"/>
                <a:gd name="connsiteY7" fmla="*/ 126014 h 853057"/>
                <a:gd name="connsiteX8" fmla="*/ 318162 w 397279"/>
                <a:gd name="connsiteY8" fmla="*/ 144073 h 853057"/>
                <a:gd name="connsiteX9" fmla="*/ 300331 w 397279"/>
                <a:gd name="connsiteY9" fmla="*/ 144987 h 853057"/>
                <a:gd name="connsiteX10" fmla="*/ 216892 w 397279"/>
                <a:gd name="connsiteY10" fmla="*/ 128071 h 853057"/>
                <a:gd name="connsiteX11" fmla="*/ 100764 w 397279"/>
                <a:gd name="connsiteY11" fmla="*/ 155046 h 853057"/>
                <a:gd name="connsiteX12" fmla="*/ 36756 w 397279"/>
                <a:gd name="connsiteY12" fmla="*/ 229569 h 853057"/>
                <a:gd name="connsiteX13" fmla="*/ 408 w 397279"/>
                <a:gd name="connsiteY13" fmla="*/ 445825 h 853057"/>
                <a:gd name="connsiteX14" fmla="*/ 12067 w 397279"/>
                <a:gd name="connsiteY14" fmla="*/ 500232 h 853057"/>
                <a:gd name="connsiteX15" fmla="*/ 34698 w 397279"/>
                <a:gd name="connsiteY15" fmla="*/ 516234 h 853057"/>
                <a:gd name="connsiteX16" fmla="*/ 54358 w 397279"/>
                <a:gd name="connsiteY16" fmla="*/ 496574 h 853057"/>
                <a:gd name="connsiteX17" fmla="*/ 56187 w 397279"/>
                <a:gd name="connsiteY17" fmla="*/ 478972 h 853057"/>
                <a:gd name="connsiteX18" fmla="*/ 56187 w 397279"/>
                <a:gd name="connsiteY18" fmla="*/ 428909 h 853057"/>
                <a:gd name="connsiteX19" fmla="*/ 67388 w 397279"/>
                <a:gd name="connsiteY19" fmla="*/ 306151 h 853057"/>
                <a:gd name="connsiteX20" fmla="*/ 81333 w 397279"/>
                <a:gd name="connsiteY20" fmla="*/ 274147 h 853057"/>
                <a:gd name="connsiteX21" fmla="*/ 99392 w 397279"/>
                <a:gd name="connsiteY21" fmla="*/ 269117 h 853057"/>
                <a:gd name="connsiteX22" fmla="*/ 100306 w 397279"/>
                <a:gd name="connsiteY22" fmla="*/ 287177 h 853057"/>
                <a:gd name="connsiteX23" fmla="*/ 80418 w 397279"/>
                <a:gd name="connsiteY23" fmla="*/ 357357 h 853057"/>
                <a:gd name="connsiteX24" fmla="*/ 77218 w 397279"/>
                <a:gd name="connsiteY24" fmla="*/ 457484 h 853057"/>
                <a:gd name="connsiteX25" fmla="*/ 68760 w 397279"/>
                <a:gd name="connsiteY25" fmla="*/ 524235 h 853057"/>
                <a:gd name="connsiteX26" fmla="*/ 55044 w 397279"/>
                <a:gd name="connsiteY26" fmla="*/ 635106 h 853057"/>
                <a:gd name="connsiteX27" fmla="*/ 38127 w 397279"/>
                <a:gd name="connsiteY27" fmla="*/ 819586 h 853057"/>
                <a:gd name="connsiteX28" fmla="*/ 74246 w 397279"/>
                <a:gd name="connsiteY28" fmla="*/ 852505 h 853057"/>
                <a:gd name="connsiteX29" fmla="*/ 108307 w 397279"/>
                <a:gd name="connsiteY29" fmla="*/ 827130 h 853057"/>
                <a:gd name="connsiteX30" fmla="*/ 160428 w 397279"/>
                <a:gd name="connsiteY30" fmla="*/ 540694 h 853057"/>
                <a:gd name="connsiteX31" fmla="*/ 167515 w 397279"/>
                <a:gd name="connsiteY31" fmla="*/ 521492 h 853057"/>
                <a:gd name="connsiteX32" fmla="*/ 201348 w 397279"/>
                <a:gd name="connsiteY32" fmla="*/ 519892 h 853057"/>
                <a:gd name="connsiteX33" fmla="*/ 212549 w 397279"/>
                <a:gd name="connsiteY33" fmla="*/ 552810 h 853057"/>
                <a:gd name="connsiteX34" fmla="*/ 230380 w 397279"/>
                <a:gd name="connsiteY34" fmla="*/ 816843 h 853057"/>
                <a:gd name="connsiteX35" fmla="*/ 281815 w 397279"/>
                <a:gd name="connsiteY35" fmla="*/ 852047 h 853057"/>
                <a:gd name="connsiteX36" fmla="*/ 298274 w 397279"/>
                <a:gd name="connsiteY36" fmla="*/ 834902 h 853057"/>
                <a:gd name="connsiteX37" fmla="*/ 298731 w 397279"/>
                <a:gd name="connsiteY37" fmla="*/ 796726 h 853057"/>
                <a:gd name="connsiteX38" fmla="*/ 281815 w 397279"/>
                <a:gd name="connsiteY38" fmla="*/ 505718 h 853057"/>
                <a:gd name="connsiteX39" fmla="*/ 275185 w 397279"/>
                <a:gd name="connsiteY39" fmla="*/ 270260 h 853057"/>
                <a:gd name="connsiteX40" fmla="*/ 286387 w 397279"/>
                <a:gd name="connsiteY40" fmla="*/ 247172 h 8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97279" h="853057">
                  <a:moveTo>
                    <a:pt x="286387" y="247172"/>
                  </a:moveTo>
                  <a:cubicBezTo>
                    <a:pt x="303989" y="247629"/>
                    <a:pt x="376684" y="192308"/>
                    <a:pt x="393600" y="167847"/>
                  </a:cubicBezTo>
                  <a:cubicBezTo>
                    <a:pt x="405945" y="150017"/>
                    <a:pt x="384228" y="130128"/>
                    <a:pt x="372569" y="114355"/>
                  </a:cubicBezTo>
                  <a:cubicBezTo>
                    <a:pt x="350852" y="85094"/>
                    <a:pt x="325706" y="58805"/>
                    <a:pt x="301246" y="32059"/>
                  </a:cubicBezTo>
                  <a:cubicBezTo>
                    <a:pt x="292788" y="22686"/>
                    <a:pt x="283644" y="13314"/>
                    <a:pt x="273814" y="5541"/>
                  </a:cubicBezTo>
                  <a:cubicBezTo>
                    <a:pt x="263527" y="-2688"/>
                    <a:pt x="243639" y="-1545"/>
                    <a:pt x="235866" y="7599"/>
                  </a:cubicBezTo>
                  <a:cubicBezTo>
                    <a:pt x="225579" y="19715"/>
                    <a:pt x="235180" y="28859"/>
                    <a:pt x="242724" y="38231"/>
                  </a:cubicBezTo>
                  <a:cubicBezTo>
                    <a:pt x="265813" y="67492"/>
                    <a:pt x="288901" y="96753"/>
                    <a:pt x="311990" y="126014"/>
                  </a:cubicBezTo>
                  <a:cubicBezTo>
                    <a:pt x="316333" y="131500"/>
                    <a:pt x="322277" y="136758"/>
                    <a:pt x="318162" y="144073"/>
                  </a:cubicBezTo>
                  <a:cubicBezTo>
                    <a:pt x="313362" y="152760"/>
                    <a:pt x="306504" y="146588"/>
                    <a:pt x="300331" y="144987"/>
                  </a:cubicBezTo>
                  <a:cubicBezTo>
                    <a:pt x="272899" y="137444"/>
                    <a:pt x="245467" y="130814"/>
                    <a:pt x="216892" y="128071"/>
                  </a:cubicBezTo>
                  <a:cubicBezTo>
                    <a:pt x="195633" y="126014"/>
                    <a:pt x="116537" y="143387"/>
                    <a:pt x="100764" y="155046"/>
                  </a:cubicBezTo>
                  <a:cubicBezTo>
                    <a:pt x="75389" y="173562"/>
                    <a:pt x="48871" y="200080"/>
                    <a:pt x="36756" y="229569"/>
                  </a:cubicBezTo>
                  <a:cubicBezTo>
                    <a:pt x="8638" y="298607"/>
                    <a:pt x="-2335" y="371302"/>
                    <a:pt x="408" y="445825"/>
                  </a:cubicBezTo>
                  <a:cubicBezTo>
                    <a:pt x="1094" y="464113"/>
                    <a:pt x="4294" y="483087"/>
                    <a:pt x="12067" y="500232"/>
                  </a:cubicBezTo>
                  <a:cubicBezTo>
                    <a:pt x="16410" y="509833"/>
                    <a:pt x="23954" y="517148"/>
                    <a:pt x="34698" y="516234"/>
                  </a:cubicBezTo>
                  <a:cubicBezTo>
                    <a:pt x="45671" y="515548"/>
                    <a:pt x="50929" y="505947"/>
                    <a:pt x="54358" y="496574"/>
                  </a:cubicBezTo>
                  <a:cubicBezTo>
                    <a:pt x="56187" y="491317"/>
                    <a:pt x="56187" y="484916"/>
                    <a:pt x="56187" y="478972"/>
                  </a:cubicBezTo>
                  <a:cubicBezTo>
                    <a:pt x="56415" y="462284"/>
                    <a:pt x="56644" y="445597"/>
                    <a:pt x="56187" y="428909"/>
                  </a:cubicBezTo>
                  <a:cubicBezTo>
                    <a:pt x="55272" y="387532"/>
                    <a:pt x="57558" y="346384"/>
                    <a:pt x="67388" y="306151"/>
                  </a:cubicBezTo>
                  <a:cubicBezTo>
                    <a:pt x="70131" y="294721"/>
                    <a:pt x="72646" y="283062"/>
                    <a:pt x="81333" y="274147"/>
                  </a:cubicBezTo>
                  <a:cubicBezTo>
                    <a:pt x="86362" y="269117"/>
                    <a:pt x="92077" y="264317"/>
                    <a:pt x="99392" y="269117"/>
                  </a:cubicBezTo>
                  <a:cubicBezTo>
                    <a:pt x="106707" y="274147"/>
                    <a:pt x="104421" y="281233"/>
                    <a:pt x="100306" y="287177"/>
                  </a:cubicBezTo>
                  <a:cubicBezTo>
                    <a:pt x="86133" y="308437"/>
                    <a:pt x="83619" y="332897"/>
                    <a:pt x="80418" y="357357"/>
                  </a:cubicBezTo>
                  <a:cubicBezTo>
                    <a:pt x="76075" y="390733"/>
                    <a:pt x="76761" y="424108"/>
                    <a:pt x="77218" y="457484"/>
                  </a:cubicBezTo>
                  <a:cubicBezTo>
                    <a:pt x="77446" y="480115"/>
                    <a:pt x="77446" y="502747"/>
                    <a:pt x="68760" y="524235"/>
                  </a:cubicBezTo>
                  <a:cubicBezTo>
                    <a:pt x="65331" y="532693"/>
                    <a:pt x="59844" y="606988"/>
                    <a:pt x="55044" y="635106"/>
                  </a:cubicBezTo>
                  <a:cubicBezTo>
                    <a:pt x="44757" y="696142"/>
                    <a:pt x="40413" y="757864"/>
                    <a:pt x="38127" y="819586"/>
                  </a:cubicBezTo>
                  <a:cubicBezTo>
                    <a:pt x="37213" y="840846"/>
                    <a:pt x="48414" y="849990"/>
                    <a:pt x="74246" y="852505"/>
                  </a:cubicBezTo>
                  <a:cubicBezTo>
                    <a:pt x="98020" y="854791"/>
                    <a:pt x="103964" y="850676"/>
                    <a:pt x="108307" y="827130"/>
                  </a:cubicBezTo>
                  <a:cubicBezTo>
                    <a:pt x="115165" y="789411"/>
                    <a:pt x="141454" y="596930"/>
                    <a:pt x="160428" y="540694"/>
                  </a:cubicBezTo>
                  <a:cubicBezTo>
                    <a:pt x="162714" y="534293"/>
                    <a:pt x="163400" y="527207"/>
                    <a:pt x="167515" y="521492"/>
                  </a:cubicBezTo>
                  <a:cubicBezTo>
                    <a:pt x="177573" y="507319"/>
                    <a:pt x="190832" y="506633"/>
                    <a:pt x="201348" y="519892"/>
                  </a:cubicBezTo>
                  <a:cubicBezTo>
                    <a:pt x="208891" y="529493"/>
                    <a:pt x="211177" y="540923"/>
                    <a:pt x="212549" y="552810"/>
                  </a:cubicBezTo>
                  <a:cubicBezTo>
                    <a:pt x="216435" y="586186"/>
                    <a:pt x="222607" y="762436"/>
                    <a:pt x="230380" y="816843"/>
                  </a:cubicBezTo>
                  <a:cubicBezTo>
                    <a:pt x="234952" y="848847"/>
                    <a:pt x="242496" y="855705"/>
                    <a:pt x="281815" y="852047"/>
                  </a:cubicBezTo>
                  <a:cubicBezTo>
                    <a:pt x="292102" y="851133"/>
                    <a:pt x="298045" y="845418"/>
                    <a:pt x="298274" y="834902"/>
                  </a:cubicBezTo>
                  <a:cubicBezTo>
                    <a:pt x="298731" y="822101"/>
                    <a:pt x="299417" y="809299"/>
                    <a:pt x="298731" y="796726"/>
                  </a:cubicBezTo>
                  <a:cubicBezTo>
                    <a:pt x="293473" y="699800"/>
                    <a:pt x="289359" y="602645"/>
                    <a:pt x="281815" y="505718"/>
                  </a:cubicBezTo>
                  <a:cubicBezTo>
                    <a:pt x="275871" y="427309"/>
                    <a:pt x="283872" y="348442"/>
                    <a:pt x="275185" y="270260"/>
                  </a:cubicBezTo>
                  <a:cubicBezTo>
                    <a:pt x="274042" y="261573"/>
                    <a:pt x="278386" y="246943"/>
                    <a:pt x="286387" y="247172"/>
                  </a:cubicBezTo>
                  <a:close/>
                </a:path>
              </a:pathLst>
            </a:custGeom>
            <a:solidFill>
              <a:srgbClr val="FFFFFF"/>
            </a:solidFill>
            <a:ln w="2286" cap="flat">
              <a:noFill/>
              <a:prstDash val="solid"/>
              <a:miter/>
            </a:ln>
          </p:spPr>
          <p:txBody>
            <a:bodyPr rtlCol="0" anchor="ctr"/>
            <a:lstStyle/>
            <a:p>
              <a:endParaRPr lang="en-US"/>
            </a:p>
          </p:txBody>
        </p:sp>
        <p:sp>
          <p:nvSpPr>
            <p:cNvPr id="135" name="Freeform 439">
              <a:extLst>
                <a:ext uri="{FF2B5EF4-FFF2-40B4-BE49-F238E27FC236}">
                  <a16:creationId xmlns:a16="http://schemas.microsoft.com/office/drawing/2014/main" id="{E05FAA6D-6627-6CAF-BD5A-0BA0E9F9A984}"/>
                </a:ext>
              </a:extLst>
            </p:cNvPr>
            <p:cNvSpPr/>
            <p:nvPr/>
          </p:nvSpPr>
          <p:spPr>
            <a:xfrm>
              <a:off x="4488993" y="3401748"/>
              <a:ext cx="441968" cy="1010926"/>
            </a:xfrm>
            <a:custGeom>
              <a:avLst/>
              <a:gdLst>
                <a:gd name="connsiteX0" fmla="*/ 332790 w 441968"/>
                <a:gd name="connsiteY0" fmla="*/ 399641 h 1010926"/>
                <a:gd name="connsiteX1" fmla="*/ 439775 w 441968"/>
                <a:gd name="connsiteY1" fmla="*/ 305457 h 1010926"/>
                <a:gd name="connsiteX2" fmla="*/ 418515 w 441968"/>
                <a:gd name="connsiteY2" fmla="*/ 255165 h 1010926"/>
                <a:gd name="connsiteX3" fmla="*/ 327533 w 441968"/>
                <a:gd name="connsiteY3" fmla="*/ 146809 h 1010926"/>
                <a:gd name="connsiteX4" fmla="*/ 298272 w 441968"/>
                <a:gd name="connsiteY4" fmla="*/ 122806 h 1010926"/>
                <a:gd name="connsiteX5" fmla="*/ 272440 w 441968"/>
                <a:gd name="connsiteY5" fmla="*/ 88745 h 1010926"/>
                <a:gd name="connsiteX6" fmla="*/ 207746 w 441968"/>
                <a:gd name="connsiteY6" fmla="*/ 9649 h 1010926"/>
                <a:gd name="connsiteX7" fmla="*/ 71729 w 441968"/>
                <a:gd name="connsiteY7" fmla="*/ 22908 h 1010926"/>
                <a:gd name="connsiteX8" fmla="*/ 8864 w 441968"/>
                <a:gd name="connsiteY8" fmla="*/ 141780 h 1010926"/>
                <a:gd name="connsiteX9" fmla="*/ 95732 w 441968"/>
                <a:gd name="connsiteY9" fmla="*/ 268196 h 1010926"/>
                <a:gd name="connsiteX10" fmla="*/ 118135 w 441968"/>
                <a:gd name="connsiteY10" fmla="*/ 273911 h 1010926"/>
                <a:gd name="connsiteX11" fmla="*/ 92989 w 441968"/>
                <a:gd name="connsiteY11" fmla="*/ 290141 h 1010926"/>
                <a:gd name="connsiteX12" fmla="*/ 22352 w 441968"/>
                <a:gd name="connsiteY12" fmla="*/ 396669 h 1010926"/>
                <a:gd name="connsiteX13" fmla="*/ 863 w 441968"/>
                <a:gd name="connsiteY13" fmla="*/ 589150 h 1010926"/>
                <a:gd name="connsiteX14" fmla="*/ 10922 w 441968"/>
                <a:gd name="connsiteY14" fmla="*/ 635099 h 1010926"/>
                <a:gd name="connsiteX15" fmla="*/ 50012 w 441968"/>
                <a:gd name="connsiteY15" fmla="*/ 673503 h 1010926"/>
                <a:gd name="connsiteX16" fmla="*/ 63728 w 441968"/>
                <a:gd name="connsiteY16" fmla="*/ 691334 h 1010926"/>
                <a:gd name="connsiteX17" fmla="*/ 55727 w 441968"/>
                <a:gd name="connsiteY17" fmla="*/ 767458 h 1010926"/>
                <a:gd name="connsiteX18" fmla="*/ 34467 w 441968"/>
                <a:gd name="connsiteY18" fmla="*/ 951710 h 1010926"/>
                <a:gd name="connsiteX19" fmla="*/ 84302 w 441968"/>
                <a:gd name="connsiteY19" fmla="*/ 1009545 h 1010926"/>
                <a:gd name="connsiteX20" fmla="*/ 149453 w 441968"/>
                <a:gd name="connsiteY20" fmla="*/ 963140 h 1010926"/>
                <a:gd name="connsiteX21" fmla="*/ 179857 w 441968"/>
                <a:gd name="connsiteY21" fmla="*/ 754199 h 1010926"/>
                <a:gd name="connsiteX22" fmla="*/ 205917 w 441968"/>
                <a:gd name="connsiteY22" fmla="*/ 678990 h 1010926"/>
                <a:gd name="connsiteX23" fmla="*/ 230835 w 441968"/>
                <a:gd name="connsiteY23" fmla="*/ 969083 h 1010926"/>
                <a:gd name="connsiteX24" fmla="*/ 275869 w 441968"/>
                <a:gd name="connsiteY24" fmla="*/ 1010003 h 1010926"/>
                <a:gd name="connsiteX25" fmla="*/ 325704 w 441968"/>
                <a:gd name="connsiteY25" fmla="*/ 1005659 h 1010926"/>
                <a:gd name="connsiteX26" fmla="*/ 342620 w 441968"/>
                <a:gd name="connsiteY26" fmla="*/ 986228 h 1010926"/>
                <a:gd name="connsiteX27" fmla="*/ 339191 w 441968"/>
                <a:gd name="connsiteY27" fmla="*/ 906904 h 1010926"/>
                <a:gd name="connsiteX28" fmla="*/ 330276 w 441968"/>
                <a:gd name="connsiteY28" fmla="*/ 742083 h 1010926"/>
                <a:gd name="connsiteX29" fmla="*/ 319303 w 441968"/>
                <a:gd name="connsiteY29" fmla="*/ 435988 h 1010926"/>
                <a:gd name="connsiteX30" fmla="*/ 332790 w 441968"/>
                <a:gd name="connsiteY30" fmla="*/ 399641 h 1010926"/>
                <a:gd name="connsiteX31" fmla="*/ 43154 w 441968"/>
                <a:gd name="connsiteY31" fmla="*/ 195272 h 1010926"/>
                <a:gd name="connsiteX32" fmla="*/ 29895 w 441968"/>
                <a:gd name="connsiteY32" fmla="*/ 144752 h 1010926"/>
                <a:gd name="connsiteX33" fmla="*/ 138023 w 441968"/>
                <a:gd name="connsiteY33" fmla="*/ 21993 h 1010926"/>
                <a:gd name="connsiteX34" fmla="*/ 257124 w 441968"/>
                <a:gd name="connsiteY34" fmla="*/ 97431 h 1010926"/>
                <a:gd name="connsiteX35" fmla="*/ 246608 w 441968"/>
                <a:gd name="connsiteY35" fmla="*/ 125092 h 1010926"/>
                <a:gd name="connsiteX36" fmla="*/ 238150 w 441968"/>
                <a:gd name="connsiteY36" fmla="*/ 174927 h 1010926"/>
                <a:gd name="connsiteX37" fmla="*/ 239064 w 441968"/>
                <a:gd name="connsiteY37" fmla="*/ 203273 h 1010926"/>
                <a:gd name="connsiteX38" fmla="*/ 142824 w 441968"/>
                <a:gd name="connsiteY38" fmla="*/ 257680 h 1010926"/>
                <a:gd name="connsiteX39" fmla="*/ 43154 w 441968"/>
                <a:gd name="connsiteY39" fmla="*/ 195272 h 1010926"/>
                <a:gd name="connsiteX40" fmla="*/ 258953 w 441968"/>
                <a:gd name="connsiteY40" fmla="*/ 206245 h 1010926"/>
                <a:gd name="connsiteX41" fmla="*/ 314502 w 441968"/>
                <a:gd name="connsiteY41" fmla="*/ 263395 h 1010926"/>
                <a:gd name="connsiteX42" fmla="*/ 239522 w 441968"/>
                <a:gd name="connsiteY42" fmla="*/ 245336 h 1010926"/>
                <a:gd name="connsiteX43" fmla="*/ 258953 w 441968"/>
                <a:gd name="connsiteY43" fmla="*/ 206245 h 1010926"/>
                <a:gd name="connsiteX44" fmla="*/ 295300 w 441968"/>
                <a:gd name="connsiteY44" fmla="*/ 407413 h 1010926"/>
                <a:gd name="connsiteX45" fmla="*/ 301929 w 441968"/>
                <a:gd name="connsiteY45" fmla="*/ 642871 h 1010926"/>
                <a:gd name="connsiteX46" fmla="*/ 318846 w 441968"/>
                <a:gd name="connsiteY46" fmla="*/ 933879 h 1010926"/>
                <a:gd name="connsiteX47" fmla="*/ 318389 w 441968"/>
                <a:gd name="connsiteY47" fmla="*/ 972055 h 1010926"/>
                <a:gd name="connsiteX48" fmla="*/ 301929 w 441968"/>
                <a:gd name="connsiteY48" fmla="*/ 989200 h 1010926"/>
                <a:gd name="connsiteX49" fmla="*/ 250494 w 441968"/>
                <a:gd name="connsiteY49" fmla="*/ 953996 h 1010926"/>
                <a:gd name="connsiteX50" fmla="*/ 232664 w 441968"/>
                <a:gd name="connsiteY50" fmla="*/ 689963 h 1010926"/>
                <a:gd name="connsiteX51" fmla="*/ 221462 w 441968"/>
                <a:gd name="connsiteY51" fmla="*/ 657044 h 1010926"/>
                <a:gd name="connsiteX52" fmla="*/ 187629 w 441968"/>
                <a:gd name="connsiteY52" fmla="*/ 658644 h 1010926"/>
                <a:gd name="connsiteX53" fmla="*/ 180543 w 441968"/>
                <a:gd name="connsiteY53" fmla="*/ 677847 h 1010926"/>
                <a:gd name="connsiteX54" fmla="*/ 128422 w 441968"/>
                <a:gd name="connsiteY54" fmla="*/ 964283 h 1010926"/>
                <a:gd name="connsiteX55" fmla="*/ 94361 w 441968"/>
                <a:gd name="connsiteY55" fmla="*/ 989657 h 1010926"/>
                <a:gd name="connsiteX56" fmla="*/ 58242 w 441968"/>
                <a:gd name="connsiteY56" fmla="*/ 956739 h 1010926"/>
                <a:gd name="connsiteX57" fmla="*/ 75158 w 441968"/>
                <a:gd name="connsiteY57" fmla="*/ 772259 h 1010926"/>
                <a:gd name="connsiteX58" fmla="*/ 88874 w 441968"/>
                <a:gd name="connsiteY58" fmla="*/ 661388 h 1010926"/>
                <a:gd name="connsiteX59" fmla="*/ 97332 w 441968"/>
                <a:gd name="connsiteY59" fmla="*/ 594636 h 1010926"/>
                <a:gd name="connsiteX60" fmla="*/ 100533 w 441968"/>
                <a:gd name="connsiteY60" fmla="*/ 494510 h 1010926"/>
                <a:gd name="connsiteX61" fmla="*/ 120421 w 441968"/>
                <a:gd name="connsiteY61" fmla="*/ 424329 h 1010926"/>
                <a:gd name="connsiteX62" fmla="*/ 119507 w 441968"/>
                <a:gd name="connsiteY62" fmla="*/ 406270 h 1010926"/>
                <a:gd name="connsiteX63" fmla="*/ 101447 w 441968"/>
                <a:gd name="connsiteY63" fmla="*/ 411299 h 1010926"/>
                <a:gd name="connsiteX64" fmla="*/ 87503 w 441968"/>
                <a:gd name="connsiteY64" fmla="*/ 443303 h 1010926"/>
                <a:gd name="connsiteX65" fmla="*/ 76301 w 441968"/>
                <a:gd name="connsiteY65" fmla="*/ 566061 h 1010926"/>
                <a:gd name="connsiteX66" fmla="*/ 76301 w 441968"/>
                <a:gd name="connsiteY66" fmla="*/ 616125 h 1010926"/>
                <a:gd name="connsiteX67" fmla="*/ 74472 w 441968"/>
                <a:gd name="connsiteY67" fmla="*/ 633727 h 1010926"/>
                <a:gd name="connsiteX68" fmla="*/ 54813 w 441968"/>
                <a:gd name="connsiteY68" fmla="*/ 653387 h 1010926"/>
                <a:gd name="connsiteX69" fmla="*/ 32181 w 441968"/>
                <a:gd name="connsiteY69" fmla="*/ 637385 h 1010926"/>
                <a:gd name="connsiteX70" fmla="*/ 20523 w 441968"/>
                <a:gd name="connsiteY70" fmla="*/ 582978 h 1010926"/>
                <a:gd name="connsiteX71" fmla="*/ 56870 w 441968"/>
                <a:gd name="connsiteY71" fmla="*/ 366722 h 1010926"/>
                <a:gd name="connsiteX72" fmla="*/ 120878 w 441968"/>
                <a:gd name="connsiteY72" fmla="*/ 292199 h 1010926"/>
                <a:gd name="connsiteX73" fmla="*/ 237007 w 441968"/>
                <a:gd name="connsiteY73" fmla="*/ 265224 h 1010926"/>
                <a:gd name="connsiteX74" fmla="*/ 320446 w 441968"/>
                <a:gd name="connsiteY74" fmla="*/ 282140 h 1010926"/>
                <a:gd name="connsiteX75" fmla="*/ 338277 w 441968"/>
                <a:gd name="connsiteY75" fmla="*/ 281226 h 1010926"/>
                <a:gd name="connsiteX76" fmla="*/ 332105 w 441968"/>
                <a:gd name="connsiteY76" fmla="*/ 263166 h 1010926"/>
                <a:gd name="connsiteX77" fmla="*/ 262839 w 441968"/>
                <a:gd name="connsiteY77" fmla="*/ 175384 h 1010926"/>
                <a:gd name="connsiteX78" fmla="*/ 255981 w 441968"/>
                <a:gd name="connsiteY78" fmla="*/ 144752 h 1010926"/>
                <a:gd name="connsiteX79" fmla="*/ 293928 w 441968"/>
                <a:gd name="connsiteY79" fmla="*/ 142694 h 1010926"/>
                <a:gd name="connsiteX80" fmla="*/ 321360 w 441968"/>
                <a:gd name="connsiteY80" fmla="*/ 169212 h 1010926"/>
                <a:gd name="connsiteX81" fmla="*/ 392684 w 441968"/>
                <a:gd name="connsiteY81" fmla="*/ 251508 h 1010926"/>
                <a:gd name="connsiteX82" fmla="*/ 413715 w 441968"/>
                <a:gd name="connsiteY82" fmla="*/ 305000 h 1010926"/>
                <a:gd name="connsiteX83" fmla="*/ 306501 w 441968"/>
                <a:gd name="connsiteY83" fmla="*/ 384324 h 1010926"/>
                <a:gd name="connsiteX84" fmla="*/ 295300 w 441968"/>
                <a:gd name="connsiteY84" fmla="*/ 407413 h 1010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441968" h="1010926">
                  <a:moveTo>
                    <a:pt x="332790" y="399641"/>
                  </a:moveTo>
                  <a:cubicBezTo>
                    <a:pt x="370281" y="369923"/>
                    <a:pt x="413258" y="344091"/>
                    <a:pt x="439775" y="305457"/>
                  </a:cubicBezTo>
                  <a:cubicBezTo>
                    <a:pt x="448462" y="292884"/>
                    <a:pt x="429260" y="268881"/>
                    <a:pt x="418515" y="255165"/>
                  </a:cubicBezTo>
                  <a:cubicBezTo>
                    <a:pt x="389483" y="217904"/>
                    <a:pt x="361365" y="179956"/>
                    <a:pt x="327533" y="146809"/>
                  </a:cubicBezTo>
                  <a:cubicBezTo>
                    <a:pt x="318389" y="137894"/>
                    <a:pt x="309473" y="126692"/>
                    <a:pt x="298272" y="122806"/>
                  </a:cubicBezTo>
                  <a:cubicBezTo>
                    <a:pt x="280441" y="116405"/>
                    <a:pt x="277926" y="104289"/>
                    <a:pt x="272440" y="88745"/>
                  </a:cubicBezTo>
                  <a:cubicBezTo>
                    <a:pt x="260324" y="55826"/>
                    <a:pt x="245237" y="23136"/>
                    <a:pt x="207746" y="9649"/>
                  </a:cubicBezTo>
                  <a:cubicBezTo>
                    <a:pt x="159512" y="-7725"/>
                    <a:pt x="113106" y="-638"/>
                    <a:pt x="71729" y="22908"/>
                  </a:cubicBezTo>
                  <a:cubicBezTo>
                    <a:pt x="28752" y="47139"/>
                    <a:pt x="9779" y="92402"/>
                    <a:pt x="8864" y="141780"/>
                  </a:cubicBezTo>
                  <a:cubicBezTo>
                    <a:pt x="7950" y="200073"/>
                    <a:pt x="40411" y="246479"/>
                    <a:pt x="95732" y="268196"/>
                  </a:cubicBezTo>
                  <a:cubicBezTo>
                    <a:pt x="101219" y="270253"/>
                    <a:pt x="108077" y="272996"/>
                    <a:pt x="118135" y="273911"/>
                  </a:cubicBezTo>
                  <a:cubicBezTo>
                    <a:pt x="117449" y="275739"/>
                    <a:pt x="97561" y="286712"/>
                    <a:pt x="92989" y="290141"/>
                  </a:cubicBezTo>
                  <a:cubicBezTo>
                    <a:pt x="58470" y="316659"/>
                    <a:pt x="33324" y="353463"/>
                    <a:pt x="22352" y="396669"/>
                  </a:cubicBezTo>
                  <a:cubicBezTo>
                    <a:pt x="6578" y="459991"/>
                    <a:pt x="-3023" y="523770"/>
                    <a:pt x="863" y="589150"/>
                  </a:cubicBezTo>
                  <a:cubicBezTo>
                    <a:pt x="1778" y="604923"/>
                    <a:pt x="6578" y="619782"/>
                    <a:pt x="10922" y="635099"/>
                  </a:cubicBezTo>
                  <a:cubicBezTo>
                    <a:pt x="16637" y="656130"/>
                    <a:pt x="27381" y="670989"/>
                    <a:pt x="50012" y="673503"/>
                  </a:cubicBezTo>
                  <a:cubicBezTo>
                    <a:pt x="61899" y="674875"/>
                    <a:pt x="64643" y="681276"/>
                    <a:pt x="63728" y="691334"/>
                  </a:cubicBezTo>
                  <a:cubicBezTo>
                    <a:pt x="61214" y="716709"/>
                    <a:pt x="60985" y="742541"/>
                    <a:pt x="55727" y="767458"/>
                  </a:cubicBezTo>
                  <a:cubicBezTo>
                    <a:pt x="42697" y="828266"/>
                    <a:pt x="41554" y="890445"/>
                    <a:pt x="34467" y="951710"/>
                  </a:cubicBezTo>
                  <a:cubicBezTo>
                    <a:pt x="30124" y="989429"/>
                    <a:pt x="46126" y="1005431"/>
                    <a:pt x="84302" y="1009545"/>
                  </a:cubicBezTo>
                  <a:cubicBezTo>
                    <a:pt x="130479" y="1014346"/>
                    <a:pt x="138938" y="1008402"/>
                    <a:pt x="149453" y="963140"/>
                  </a:cubicBezTo>
                  <a:cubicBezTo>
                    <a:pt x="165455" y="894102"/>
                    <a:pt x="169570" y="823922"/>
                    <a:pt x="179857" y="754199"/>
                  </a:cubicBezTo>
                  <a:cubicBezTo>
                    <a:pt x="183743" y="728596"/>
                    <a:pt x="193116" y="702536"/>
                    <a:pt x="205917" y="678990"/>
                  </a:cubicBezTo>
                  <a:cubicBezTo>
                    <a:pt x="217805" y="704136"/>
                    <a:pt x="221919" y="897989"/>
                    <a:pt x="230835" y="969083"/>
                  </a:cubicBezTo>
                  <a:cubicBezTo>
                    <a:pt x="234264" y="996058"/>
                    <a:pt x="248894" y="1009088"/>
                    <a:pt x="275869" y="1010003"/>
                  </a:cubicBezTo>
                  <a:cubicBezTo>
                    <a:pt x="292557" y="1010460"/>
                    <a:pt x="309245" y="1008631"/>
                    <a:pt x="325704" y="1005659"/>
                  </a:cubicBezTo>
                  <a:cubicBezTo>
                    <a:pt x="337362" y="1003602"/>
                    <a:pt x="341706" y="998573"/>
                    <a:pt x="342620" y="986228"/>
                  </a:cubicBezTo>
                  <a:cubicBezTo>
                    <a:pt x="344220" y="959482"/>
                    <a:pt x="340791" y="933422"/>
                    <a:pt x="339191" y="906904"/>
                  </a:cubicBezTo>
                  <a:cubicBezTo>
                    <a:pt x="335762" y="852040"/>
                    <a:pt x="335076" y="796947"/>
                    <a:pt x="330276" y="742083"/>
                  </a:cubicBezTo>
                  <a:cubicBezTo>
                    <a:pt x="321132" y="640128"/>
                    <a:pt x="318846" y="538172"/>
                    <a:pt x="319303" y="435988"/>
                  </a:cubicBezTo>
                  <a:cubicBezTo>
                    <a:pt x="318617" y="423186"/>
                    <a:pt x="322046" y="408099"/>
                    <a:pt x="332790" y="399641"/>
                  </a:cubicBezTo>
                  <a:close/>
                  <a:moveTo>
                    <a:pt x="43154" y="195272"/>
                  </a:moveTo>
                  <a:cubicBezTo>
                    <a:pt x="34925" y="178356"/>
                    <a:pt x="27381" y="161439"/>
                    <a:pt x="29895" y="144752"/>
                  </a:cubicBezTo>
                  <a:cubicBezTo>
                    <a:pt x="31267" y="73886"/>
                    <a:pt x="70358" y="27251"/>
                    <a:pt x="138023" y="21993"/>
                  </a:cubicBezTo>
                  <a:cubicBezTo>
                    <a:pt x="222605" y="15593"/>
                    <a:pt x="245008" y="62913"/>
                    <a:pt x="257124" y="97431"/>
                  </a:cubicBezTo>
                  <a:cubicBezTo>
                    <a:pt x="260781" y="107947"/>
                    <a:pt x="257352" y="117091"/>
                    <a:pt x="246608" y="125092"/>
                  </a:cubicBezTo>
                  <a:cubicBezTo>
                    <a:pt x="226034" y="140180"/>
                    <a:pt x="223748" y="154353"/>
                    <a:pt x="238150" y="174927"/>
                  </a:cubicBezTo>
                  <a:cubicBezTo>
                    <a:pt x="245465" y="185442"/>
                    <a:pt x="244551" y="191843"/>
                    <a:pt x="239064" y="203273"/>
                  </a:cubicBezTo>
                  <a:cubicBezTo>
                    <a:pt x="220548" y="241449"/>
                    <a:pt x="183515" y="260423"/>
                    <a:pt x="142824" y="257680"/>
                  </a:cubicBezTo>
                  <a:cubicBezTo>
                    <a:pt x="98018" y="254480"/>
                    <a:pt x="64871" y="239392"/>
                    <a:pt x="43154" y="195272"/>
                  </a:cubicBezTo>
                  <a:close/>
                  <a:moveTo>
                    <a:pt x="258953" y="206245"/>
                  </a:moveTo>
                  <a:cubicBezTo>
                    <a:pt x="273583" y="219504"/>
                    <a:pt x="293928" y="244193"/>
                    <a:pt x="314502" y="263395"/>
                  </a:cubicBezTo>
                  <a:cubicBezTo>
                    <a:pt x="288671" y="255394"/>
                    <a:pt x="257581" y="251279"/>
                    <a:pt x="239522" y="245336"/>
                  </a:cubicBezTo>
                  <a:cubicBezTo>
                    <a:pt x="246151" y="232077"/>
                    <a:pt x="252095" y="219961"/>
                    <a:pt x="258953" y="206245"/>
                  </a:cubicBezTo>
                  <a:close/>
                  <a:moveTo>
                    <a:pt x="295300" y="407413"/>
                  </a:moveTo>
                  <a:cubicBezTo>
                    <a:pt x="304215" y="485594"/>
                    <a:pt x="295986" y="564461"/>
                    <a:pt x="301929" y="642871"/>
                  </a:cubicBezTo>
                  <a:cubicBezTo>
                    <a:pt x="309245" y="739797"/>
                    <a:pt x="313588" y="836952"/>
                    <a:pt x="318846" y="933879"/>
                  </a:cubicBezTo>
                  <a:cubicBezTo>
                    <a:pt x="319532" y="946680"/>
                    <a:pt x="318846" y="959482"/>
                    <a:pt x="318389" y="972055"/>
                  </a:cubicBezTo>
                  <a:cubicBezTo>
                    <a:pt x="317931" y="982571"/>
                    <a:pt x="312216" y="988286"/>
                    <a:pt x="301929" y="989200"/>
                  </a:cubicBezTo>
                  <a:cubicBezTo>
                    <a:pt x="262382" y="992858"/>
                    <a:pt x="254838" y="986228"/>
                    <a:pt x="250494" y="953996"/>
                  </a:cubicBezTo>
                  <a:cubicBezTo>
                    <a:pt x="242722" y="899589"/>
                    <a:pt x="236550" y="723110"/>
                    <a:pt x="232664" y="689963"/>
                  </a:cubicBezTo>
                  <a:cubicBezTo>
                    <a:pt x="231292" y="678075"/>
                    <a:pt x="229006" y="666645"/>
                    <a:pt x="221462" y="657044"/>
                  </a:cubicBezTo>
                  <a:cubicBezTo>
                    <a:pt x="210718" y="643557"/>
                    <a:pt x="197688" y="644471"/>
                    <a:pt x="187629" y="658644"/>
                  </a:cubicBezTo>
                  <a:cubicBezTo>
                    <a:pt x="183515" y="664588"/>
                    <a:pt x="182829" y="671446"/>
                    <a:pt x="180543" y="677847"/>
                  </a:cubicBezTo>
                  <a:cubicBezTo>
                    <a:pt x="161340" y="734082"/>
                    <a:pt x="135280" y="926792"/>
                    <a:pt x="128422" y="964283"/>
                  </a:cubicBezTo>
                  <a:cubicBezTo>
                    <a:pt x="124079" y="987828"/>
                    <a:pt x="118135" y="991943"/>
                    <a:pt x="94361" y="989657"/>
                  </a:cubicBezTo>
                  <a:cubicBezTo>
                    <a:pt x="68757" y="987143"/>
                    <a:pt x="57556" y="977999"/>
                    <a:pt x="58242" y="956739"/>
                  </a:cubicBezTo>
                  <a:cubicBezTo>
                    <a:pt x="60528" y="895017"/>
                    <a:pt x="64871" y="833295"/>
                    <a:pt x="75158" y="772259"/>
                  </a:cubicBezTo>
                  <a:cubicBezTo>
                    <a:pt x="79959" y="744141"/>
                    <a:pt x="85445" y="670074"/>
                    <a:pt x="88874" y="661388"/>
                  </a:cubicBezTo>
                  <a:cubicBezTo>
                    <a:pt x="97332" y="639899"/>
                    <a:pt x="97561" y="617268"/>
                    <a:pt x="97332" y="594636"/>
                  </a:cubicBezTo>
                  <a:cubicBezTo>
                    <a:pt x="96875" y="561261"/>
                    <a:pt x="96418" y="527885"/>
                    <a:pt x="100533" y="494510"/>
                  </a:cubicBezTo>
                  <a:cubicBezTo>
                    <a:pt x="103733" y="470049"/>
                    <a:pt x="106248" y="445589"/>
                    <a:pt x="120421" y="424329"/>
                  </a:cubicBezTo>
                  <a:cubicBezTo>
                    <a:pt x="124536" y="418157"/>
                    <a:pt x="126822" y="411299"/>
                    <a:pt x="119507" y="406270"/>
                  </a:cubicBezTo>
                  <a:cubicBezTo>
                    <a:pt x="112420" y="401241"/>
                    <a:pt x="106476" y="406041"/>
                    <a:pt x="101447" y="411299"/>
                  </a:cubicBezTo>
                  <a:cubicBezTo>
                    <a:pt x="92760" y="420215"/>
                    <a:pt x="90246" y="431873"/>
                    <a:pt x="87503" y="443303"/>
                  </a:cubicBezTo>
                  <a:cubicBezTo>
                    <a:pt x="77673" y="483765"/>
                    <a:pt x="75387" y="524685"/>
                    <a:pt x="76301" y="566061"/>
                  </a:cubicBezTo>
                  <a:cubicBezTo>
                    <a:pt x="76758" y="582749"/>
                    <a:pt x="76530" y="599437"/>
                    <a:pt x="76301" y="616125"/>
                  </a:cubicBezTo>
                  <a:cubicBezTo>
                    <a:pt x="76301" y="622068"/>
                    <a:pt x="76530" y="628241"/>
                    <a:pt x="74472" y="633727"/>
                  </a:cubicBezTo>
                  <a:cubicBezTo>
                    <a:pt x="71043" y="643100"/>
                    <a:pt x="66014" y="652472"/>
                    <a:pt x="54813" y="653387"/>
                  </a:cubicBezTo>
                  <a:cubicBezTo>
                    <a:pt x="44069" y="654072"/>
                    <a:pt x="36525" y="646757"/>
                    <a:pt x="32181" y="637385"/>
                  </a:cubicBezTo>
                  <a:cubicBezTo>
                    <a:pt x="24409" y="620240"/>
                    <a:pt x="21209" y="601266"/>
                    <a:pt x="20523" y="582978"/>
                  </a:cubicBezTo>
                  <a:cubicBezTo>
                    <a:pt x="17780" y="508683"/>
                    <a:pt x="28752" y="435759"/>
                    <a:pt x="56870" y="366722"/>
                  </a:cubicBezTo>
                  <a:cubicBezTo>
                    <a:pt x="68986" y="337233"/>
                    <a:pt x="95504" y="310715"/>
                    <a:pt x="120878" y="292199"/>
                  </a:cubicBezTo>
                  <a:cubicBezTo>
                    <a:pt x="136652" y="280540"/>
                    <a:pt x="215747" y="263166"/>
                    <a:pt x="237007" y="265224"/>
                  </a:cubicBezTo>
                  <a:cubicBezTo>
                    <a:pt x="265582" y="267967"/>
                    <a:pt x="293014" y="274596"/>
                    <a:pt x="320446" y="282140"/>
                  </a:cubicBezTo>
                  <a:cubicBezTo>
                    <a:pt x="326847" y="283969"/>
                    <a:pt x="333476" y="289913"/>
                    <a:pt x="338277" y="281226"/>
                  </a:cubicBezTo>
                  <a:cubicBezTo>
                    <a:pt x="342392" y="273911"/>
                    <a:pt x="336448" y="268653"/>
                    <a:pt x="332105" y="263166"/>
                  </a:cubicBezTo>
                  <a:cubicBezTo>
                    <a:pt x="309016" y="233906"/>
                    <a:pt x="285927" y="204645"/>
                    <a:pt x="262839" y="175384"/>
                  </a:cubicBezTo>
                  <a:cubicBezTo>
                    <a:pt x="255524" y="166011"/>
                    <a:pt x="245694" y="156867"/>
                    <a:pt x="255981" y="144752"/>
                  </a:cubicBezTo>
                  <a:cubicBezTo>
                    <a:pt x="263753" y="135608"/>
                    <a:pt x="283641" y="134693"/>
                    <a:pt x="293928" y="142694"/>
                  </a:cubicBezTo>
                  <a:cubicBezTo>
                    <a:pt x="303987" y="150467"/>
                    <a:pt x="312902" y="159839"/>
                    <a:pt x="321360" y="169212"/>
                  </a:cubicBezTo>
                  <a:cubicBezTo>
                    <a:pt x="345821" y="196187"/>
                    <a:pt x="370967" y="222247"/>
                    <a:pt x="392684" y="251508"/>
                  </a:cubicBezTo>
                  <a:cubicBezTo>
                    <a:pt x="404571" y="267281"/>
                    <a:pt x="426288" y="286941"/>
                    <a:pt x="413715" y="305000"/>
                  </a:cubicBezTo>
                  <a:cubicBezTo>
                    <a:pt x="397027" y="329232"/>
                    <a:pt x="324104" y="384782"/>
                    <a:pt x="306501" y="384324"/>
                  </a:cubicBezTo>
                  <a:cubicBezTo>
                    <a:pt x="298729" y="384324"/>
                    <a:pt x="294386" y="398955"/>
                    <a:pt x="295300" y="407413"/>
                  </a:cubicBezTo>
                  <a:close/>
                </a:path>
              </a:pathLst>
            </a:custGeom>
            <a:solidFill>
              <a:srgbClr val="000000"/>
            </a:solidFill>
            <a:ln w="2286" cap="flat">
              <a:noFill/>
              <a:prstDash val="solid"/>
              <a:miter/>
            </a:ln>
          </p:spPr>
          <p:txBody>
            <a:bodyPr rtlCol="0" anchor="ctr"/>
            <a:lstStyle/>
            <a:p>
              <a:endParaRPr lang="en-US"/>
            </a:p>
          </p:txBody>
        </p:sp>
        <p:sp>
          <p:nvSpPr>
            <p:cNvPr id="136" name="Freeform 440">
              <a:extLst>
                <a:ext uri="{FF2B5EF4-FFF2-40B4-BE49-F238E27FC236}">
                  <a16:creationId xmlns:a16="http://schemas.microsoft.com/office/drawing/2014/main" id="{526E404A-E773-5CB4-2923-E1415C716E00}"/>
                </a:ext>
              </a:extLst>
            </p:cNvPr>
            <p:cNvSpPr/>
            <p:nvPr/>
          </p:nvSpPr>
          <p:spPr>
            <a:xfrm>
              <a:off x="5001084" y="3132520"/>
              <a:ext cx="729376" cy="941097"/>
            </a:xfrm>
            <a:custGeom>
              <a:avLst/>
              <a:gdLst>
                <a:gd name="connsiteX0" fmla="*/ 724127 w 729376"/>
                <a:gd name="connsiteY0" fmla="*/ 273163 h 941097"/>
                <a:gd name="connsiteX1" fmla="*/ 567307 w 729376"/>
                <a:gd name="connsiteY1" fmla="*/ 42048 h 941097"/>
                <a:gd name="connsiteX2" fmla="*/ 318133 w 729376"/>
                <a:gd name="connsiteY2" fmla="*/ 6386 h 941097"/>
                <a:gd name="connsiteX3" fmla="*/ 277671 w 729376"/>
                <a:gd name="connsiteY3" fmla="*/ 14845 h 941097"/>
                <a:gd name="connsiteX4" fmla="*/ 129995 w 729376"/>
                <a:gd name="connsiteY4" fmla="*/ 90283 h 941097"/>
                <a:gd name="connsiteX5" fmla="*/ 35355 w 729376"/>
                <a:gd name="connsiteY5" fmla="*/ 224014 h 941097"/>
                <a:gd name="connsiteX6" fmla="*/ 2665 w 729376"/>
                <a:gd name="connsiteY6" fmla="*/ 312253 h 941097"/>
                <a:gd name="connsiteX7" fmla="*/ 62330 w 729376"/>
                <a:gd name="connsiteY7" fmla="*/ 436383 h 941097"/>
                <a:gd name="connsiteX8" fmla="*/ 172515 w 729376"/>
                <a:gd name="connsiteY8" fmla="*/ 465415 h 941097"/>
                <a:gd name="connsiteX9" fmla="*/ 242695 w 729376"/>
                <a:gd name="connsiteY9" fmla="*/ 459472 h 941097"/>
                <a:gd name="connsiteX10" fmla="*/ 294587 w 729376"/>
                <a:gd name="connsiteY10" fmla="*/ 384719 h 941097"/>
                <a:gd name="connsiteX11" fmla="*/ 292758 w 729376"/>
                <a:gd name="connsiteY11" fmla="*/ 355230 h 941097"/>
                <a:gd name="connsiteX12" fmla="*/ 358138 w 729376"/>
                <a:gd name="connsiteY12" fmla="*/ 265847 h 941097"/>
                <a:gd name="connsiteX13" fmla="*/ 453921 w 729376"/>
                <a:gd name="connsiteY13" fmla="*/ 300823 h 941097"/>
                <a:gd name="connsiteX14" fmla="*/ 460094 w 729376"/>
                <a:gd name="connsiteY14" fmla="*/ 385862 h 941097"/>
                <a:gd name="connsiteX15" fmla="*/ 420089 w 729376"/>
                <a:gd name="connsiteY15" fmla="*/ 450785 h 941097"/>
                <a:gd name="connsiteX16" fmla="*/ 284986 w 729376"/>
                <a:gd name="connsiteY16" fmla="*/ 586345 h 941097"/>
                <a:gd name="connsiteX17" fmla="*/ 217092 w 729376"/>
                <a:gd name="connsiteY17" fmla="*/ 691272 h 941097"/>
                <a:gd name="connsiteX18" fmla="*/ 188517 w 729376"/>
                <a:gd name="connsiteY18" fmla="*/ 862493 h 941097"/>
                <a:gd name="connsiteX19" fmla="*/ 223493 w 729376"/>
                <a:gd name="connsiteY19" fmla="*/ 914157 h 941097"/>
                <a:gd name="connsiteX20" fmla="*/ 496441 w 729376"/>
                <a:gd name="connsiteY20" fmla="*/ 916443 h 941097"/>
                <a:gd name="connsiteX21" fmla="*/ 529817 w 729376"/>
                <a:gd name="connsiteY21" fmla="*/ 875752 h 941097"/>
                <a:gd name="connsiteX22" fmla="*/ 524787 w 729376"/>
                <a:gd name="connsiteY22" fmla="*/ 805801 h 941097"/>
                <a:gd name="connsiteX23" fmla="*/ 555648 w 729376"/>
                <a:gd name="connsiteY23" fmla="*/ 709560 h 941097"/>
                <a:gd name="connsiteX24" fmla="*/ 633144 w 729376"/>
                <a:gd name="connsiteY24" fmla="*/ 624978 h 941097"/>
                <a:gd name="connsiteX25" fmla="*/ 714068 w 729376"/>
                <a:gd name="connsiteY25" fmla="*/ 469073 h 941097"/>
                <a:gd name="connsiteX26" fmla="*/ 724127 w 729376"/>
                <a:gd name="connsiteY26" fmla="*/ 273163 h 941097"/>
                <a:gd name="connsiteX27" fmla="*/ 705839 w 729376"/>
                <a:gd name="connsiteY27" fmla="*/ 380376 h 941097"/>
                <a:gd name="connsiteX28" fmla="*/ 704924 w 729376"/>
                <a:gd name="connsiteY28" fmla="*/ 391577 h 941097"/>
                <a:gd name="connsiteX29" fmla="*/ 702181 w 729376"/>
                <a:gd name="connsiteY29" fmla="*/ 413980 h 941097"/>
                <a:gd name="connsiteX30" fmla="*/ 700352 w 729376"/>
                <a:gd name="connsiteY30" fmla="*/ 425182 h 941097"/>
                <a:gd name="connsiteX31" fmla="*/ 693723 w 729376"/>
                <a:gd name="connsiteY31" fmla="*/ 458557 h 941097"/>
                <a:gd name="connsiteX32" fmla="*/ 688236 w 729376"/>
                <a:gd name="connsiteY32" fmla="*/ 480503 h 941097"/>
                <a:gd name="connsiteX33" fmla="*/ 678635 w 729376"/>
                <a:gd name="connsiteY33" fmla="*/ 509306 h 941097"/>
                <a:gd name="connsiteX34" fmla="*/ 670634 w 729376"/>
                <a:gd name="connsiteY34" fmla="*/ 527823 h 941097"/>
                <a:gd name="connsiteX35" fmla="*/ 646174 w 729376"/>
                <a:gd name="connsiteY35" fmla="*/ 571943 h 941097"/>
                <a:gd name="connsiteX36" fmla="*/ 616685 w 729376"/>
                <a:gd name="connsiteY36" fmla="*/ 613319 h 941097"/>
                <a:gd name="connsiteX37" fmla="*/ 610284 w 729376"/>
                <a:gd name="connsiteY37" fmla="*/ 621320 h 941097"/>
                <a:gd name="connsiteX38" fmla="*/ 602054 w 729376"/>
                <a:gd name="connsiteY38" fmla="*/ 631379 h 941097"/>
                <a:gd name="connsiteX39" fmla="*/ 539646 w 729376"/>
                <a:gd name="connsiteY39" fmla="*/ 696301 h 941097"/>
                <a:gd name="connsiteX40" fmla="*/ 526845 w 729376"/>
                <a:gd name="connsiteY40" fmla="*/ 709103 h 941097"/>
                <a:gd name="connsiteX41" fmla="*/ 525930 w 729376"/>
                <a:gd name="connsiteY41" fmla="*/ 710017 h 941097"/>
                <a:gd name="connsiteX42" fmla="*/ 511757 w 729376"/>
                <a:gd name="connsiteY42" fmla="*/ 731734 h 941097"/>
                <a:gd name="connsiteX43" fmla="*/ 509014 w 729376"/>
                <a:gd name="connsiteY43" fmla="*/ 737906 h 941097"/>
                <a:gd name="connsiteX44" fmla="*/ 506728 w 729376"/>
                <a:gd name="connsiteY44" fmla="*/ 744079 h 941097"/>
                <a:gd name="connsiteX45" fmla="*/ 505128 w 729376"/>
                <a:gd name="connsiteY45" fmla="*/ 749108 h 941097"/>
                <a:gd name="connsiteX46" fmla="*/ 503299 w 729376"/>
                <a:gd name="connsiteY46" fmla="*/ 756880 h 941097"/>
                <a:gd name="connsiteX47" fmla="*/ 501927 w 729376"/>
                <a:gd name="connsiteY47" fmla="*/ 797800 h 941097"/>
                <a:gd name="connsiteX48" fmla="*/ 505356 w 729376"/>
                <a:gd name="connsiteY48" fmla="*/ 819288 h 941097"/>
                <a:gd name="connsiteX49" fmla="*/ 506271 w 729376"/>
                <a:gd name="connsiteY49" fmla="*/ 824317 h 941097"/>
                <a:gd name="connsiteX50" fmla="*/ 508785 w 729376"/>
                <a:gd name="connsiteY50" fmla="*/ 850149 h 941097"/>
                <a:gd name="connsiteX51" fmla="*/ 509243 w 729376"/>
                <a:gd name="connsiteY51" fmla="*/ 860207 h 941097"/>
                <a:gd name="connsiteX52" fmla="*/ 504899 w 729376"/>
                <a:gd name="connsiteY52" fmla="*/ 881239 h 941097"/>
                <a:gd name="connsiteX53" fmla="*/ 483411 w 729376"/>
                <a:gd name="connsiteY53" fmla="*/ 898384 h 941097"/>
                <a:gd name="connsiteX54" fmla="*/ 476553 w 729376"/>
                <a:gd name="connsiteY54" fmla="*/ 901127 h 941097"/>
                <a:gd name="connsiteX55" fmla="*/ 419174 w 729376"/>
                <a:gd name="connsiteY55" fmla="*/ 916214 h 941097"/>
                <a:gd name="connsiteX56" fmla="*/ 388542 w 729376"/>
                <a:gd name="connsiteY56" fmla="*/ 918729 h 941097"/>
                <a:gd name="connsiteX57" fmla="*/ 364310 w 729376"/>
                <a:gd name="connsiteY57" fmla="*/ 918043 h 941097"/>
                <a:gd name="connsiteX58" fmla="*/ 349223 w 729376"/>
                <a:gd name="connsiteY58" fmla="*/ 918729 h 941097"/>
                <a:gd name="connsiteX59" fmla="*/ 334135 w 729376"/>
                <a:gd name="connsiteY59" fmla="*/ 918043 h 941097"/>
                <a:gd name="connsiteX60" fmla="*/ 318819 w 729376"/>
                <a:gd name="connsiteY60" fmla="*/ 916214 h 941097"/>
                <a:gd name="connsiteX61" fmla="*/ 303503 w 729376"/>
                <a:gd name="connsiteY61" fmla="*/ 913471 h 941097"/>
                <a:gd name="connsiteX62" fmla="*/ 241323 w 729376"/>
                <a:gd name="connsiteY62" fmla="*/ 897698 h 941097"/>
                <a:gd name="connsiteX63" fmla="*/ 237894 w 729376"/>
                <a:gd name="connsiteY63" fmla="*/ 896783 h 941097"/>
                <a:gd name="connsiteX64" fmla="*/ 236751 w 729376"/>
                <a:gd name="connsiteY64" fmla="*/ 896326 h 941097"/>
                <a:gd name="connsiteX65" fmla="*/ 234923 w 729376"/>
                <a:gd name="connsiteY65" fmla="*/ 895869 h 941097"/>
                <a:gd name="connsiteX66" fmla="*/ 231951 w 729376"/>
                <a:gd name="connsiteY66" fmla="*/ 894955 h 941097"/>
                <a:gd name="connsiteX67" fmla="*/ 231265 w 729376"/>
                <a:gd name="connsiteY67" fmla="*/ 894726 h 941097"/>
                <a:gd name="connsiteX68" fmla="*/ 229436 w 729376"/>
                <a:gd name="connsiteY68" fmla="*/ 894040 h 941097"/>
                <a:gd name="connsiteX69" fmla="*/ 229208 w 729376"/>
                <a:gd name="connsiteY69" fmla="*/ 893812 h 941097"/>
                <a:gd name="connsiteX70" fmla="*/ 215034 w 729376"/>
                <a:gd name="connsiteY70" fmla="*/ 865008 h 941097"/>
                <a:gd name="connsiteX71" fmla="*/ 257097 w 729376"/>
                <a:gd name="connsiteY71" fmla="*/ 655610 h 941097"/>
                <a:gd name="connsiteX72" fmla="*/ 294816 w 729376"/>
                <a:gd name="connsiteY72" fmla="*/ 606919 h 941097"/>
                <a:gd name="connsiteX73" fmla="*/ 433119 w 729376"/>
                <a:gd name="connsiteY73" fmla="*/ 466101 h 941097"/>
                <a:gd name="connsiteX74" fmla="*/ 482496 w 729376"/>
                <a:gd name="connsiteY74" fmla="*/ 380147 h 941097"/>
                <a:gd name="connsiteX75" fmla="*/ 457808 w 729376"/>
                <a:gd name="connsiteY75" fmla="*/ 270648 h 941097"/>
                <a:gd name="connsiteX76" fmla="*/ 360653 w 729376"/>
                <a:gd name="connsiteY76" fmla="*/ 243216 h 941097"/>
                <a:gd name="connsiteX77" fmla="*/ 344879 w 729376"/>
                <a:gd name="connsiteY77" fmla="*/ 247559 h 941097"/>
                <a:gd name="connsiteX78" fmla="*/ 342136 w 729376"/>
                <a:gd name="connsiteY78" fmla="*/ 248474 h 941097"/>
                <a:gd name="connsiteX79" fmla="*/ 337793 w 729376"/>
                <a:gd name="connsiteY79" fmla="*/ 250074 h 941097"/>
                <a:gd name="connsiteX80" fmla="*/ 334821 w 729376"/>
                <a:gd name="connsiteY80" fmla="*/ 251446 h 941097"/>
                <a:gd name="connsiteX81" fmla="*/ 331163 w 729376"/>
                <a:gd name="connsiteY81" fmla="*/ 253046 h 941097"/>
                <a:gd name="connsiteX82" fmla="*/ 328191 w 729376"/>
                <a:gd name="connsiteY82" fmla="*/ 254417 h 941097"/>
                <a:gd name="connsiteX83" fmla="*/ 324991 w 729376"/>
                <a:gd name="connsiteY83" fmla="*/ 256018 h 941097"/>
                <a:gd name="connsiteX84" fmla="*/ 322248 w 729376"/>
                <a:gd name="connsiteY84" fmla="*/ 257618 h 941097"/>
                <a:gd name="connsiteX85" fmla="*/ 319276 w 729376"/>
                <a:gd name="connsiteY85" fmla="*/ 259218 h 941097"/>
                <a:gd name="connsiteX86" fmla="*/ 316533 w 729376"/>
                <a:gd name="connsiteY86" fmla="*/ 260818 h 941097"/>
                <a:gd name="connsiteX87" fmla="*/ 313790 w 729376"/>
                <a:gd name="connsiteY87" fmla="*/ 262647 h 941097"/>
                <a:gd name="connsiteX88" fmla="*/ 311275 w 729376"/>
                <a:gd name="connsiteY88" fmla="*/ 264476 h 941097"/>
                <a:gd name="connsiteX89" fmla="*/ 308760 w 729376"/>
                <a:gd name="connsiteY89" fmla="*/ 266305 h 941097"/>
                <a:gd name="connsiteX90" fmla="*/ 306474 w 729376"/>
                <a:gd name="connsiteY90" fmla="*/ 268133 h 941097"/>
                <a:gd name="connsiteX91" fmla="*/ 304188 w 729376"/>
                <a:gd name="connsiteY91" fmla="*/ 269962 h 941097"/>
                <a:gd name="connsiteX92" fmla="*/ 302131 w 729376"/>
                <a:gd name="connsiteY92" fmla="*/ 271791 h 941097"/>
                <a:gd name="connsiteX93" fmla="*/ 300074 w 729376"/>
                <a:gd name="connsiteY93" fmla="*/ 273848 h 941097"/>
                <a:gd name="connsiteX94" fmla="*/ 298016 w 729376"/>
                <a:gd name="connsiteY94" fmla="*/ 275906 h 941097"/>
                <a:gd name="connsiteX95" fmla="*/ 296187 w 729376"/>
                <a:gd name="connsiteY95" fmla="*/ 277963 h 941097"/>
                <a:gd name="connsiteX96" fmla="*/ 294359 w 729376"/>
                <a:gd name="connsiteY96" fmla="*/ 280021 h 941097"/>
                <a:gd name="connsiteX97" fmla="*/ 292530 w 729376"/>
                <a:gd name="connsiteY97" fmla="*/ 282078 h 941097"/>
                <a:gd name="connsiteX98" fmla="*/ 290930 w 729376"/>
                <a:gd name="connsiteY98" fmla="*/ 284135 h 941097"/>
                <a:gd name="connsiteX99" fmla="*/ 289329 w 729376"/>
                <a:gd name="connsiteY99" fmla="*/ 286421 h 941097"/>
                <a:gd name="connsiteX100" fmla="*/ 287958 w 729376"/>
                <a:gd name="connsiteY100" fmla="*/ 288479 h 941097"/>
                <a:gd name="connsiteX101" fmla="*/ 286586 w 729376"/>
                <a:gd name="connsiteY101" fmla="*/ 290765 h 941097"/>
                <a:gd name="connsiteX102" fmla="*/ 285215 w 729376"/>
                <a:gd name="connsiteY102" fmla="*/ 292822 h 941097"/>
                <a:gd name="connsiteX103" fmla="*/ 283843 w 729376"/>
                <a:gd name="connsiteY103" fmla="*/ 295108 h 941097"/>
                <a:gd name="connsiteX104" fmla="*/ 282700 w 729376"/>
                <a:gd name="connsiteY104" fmla="*/ 297166 h 941097"/>
                <a:gd name="connsiteX105" fmla="*/ 281557 w 729376"/>
                <a:gd name="connsiteY105" fmla="*/ 299680 h 941097"/>
                <a:gd name="connsiteX106" fmla="*/ 280643 w 729376"/>
                <a:gd name="connsiteY106" fmla="*/ 301509 h 941097"/>
                <a:gd name="connsiteX107" fmla="*/ 279042 w 729376"/>
                <a:gd name="connsiteY107" fmla="*/ 305167 h 941097"/>
                <a:gd name="connsiteX108" fmla="*/ 278128 w 729376"/>
                <a:gd name="connsiteY108" fmla="*/ 307681 h 941097"/>
                <a:gd name="connsiteX109" fmla="*/ 276985 w 729376"/>
                <a:gd name="connsiteY109" fmla="*/ 310653 h 941097"/>
                <a:gd name="connsiteX110" fmla="*/ 276299 w 729376"/>
                <a:gd name="connsiteY110" fmla="*/ 312710 h 941097"/>
                <a:gd name="connsiteX111" fmla="*/ 275613 w 729376"/>
                <a:gd name="connsiteY111" fmla="*/ 315225 h 941097"/>
                <a:gd name="connsiteX112" fmla="*/ 275156 w 729376"/>
                <a:gd name="connsiteY112" fmla="*/ 317282 h 941097"/>
                <a:gd name="connsiteX113" fmla="*/ 274470 w 729376"/>
                <a:gd name="connsiteY113" fmla="*/ 319797 h 941097"/>
                <a:gd name="connsiteX114" fmla="*/ 274013 w 729376"/>
                <a:gd name="connsiteY114" fmla="*/ 321854 h 941097"/>
                <a:gd name="connsiteX115" fmla="*/ 273556 w 729376"/>
                <a:gd name="connsiteY115" fmla="*/ 324369 h 941097"/>
                <a:gd name="connsiteX116" fmla="*/ 273099 w 729376"/>
                <a:gd name="connsiteY116" fmla="*/ 326426 h 941097"/>
                <a:gd name="connsiteX117" fmla="*/ 272642 w 729376"/>
                <a:gd name="connsiteY117" fmla="*/ 328712 h 941097"/>
                <a:gd name="connsiteX118" fmla="*/ 272413 w 729376"/>
                <a:gd name="connsiteY118" fmla="*/ 330770 h 941097"/>
                <a:gd name="connsiteX119" fmla="*/ 272184 w 729376"/>
                <a:gd name="connsiteY119" fmla="*/ 333056 h 941097"/>
                <a:gd name="connsiteX120" fmla="*/ 271956 w 729376"/>
                <a:gd name="connsiteY120" fmla="*/ 335113 h 941097"/>
                <a:gd name="connsiteX121" fmla="*/ 271727 w 729376"/>
                <a:gd name="connsiteY121" fmla="*/ 337399 h 941097"/>
                <a:gd name="connsiteX122" fmla="*/ 271499 w 729376"/>
                <a:gd name="connsiteY122" fmla="*/ 339457 h 941097"/>
                <a:gd name="connsiteX123" fmla="*/ 271499 w 729376"/>
                <a:gd name="connsiteY123" fmla="*/ 341743 h 941097"/>
                <a:gd name="connsiteX124" fmla="*/ 271499 w 729376"/>
                <a:gd name="connsiteY124" fmla="*/ 343800 h 941097"/>
                <a:gd name="connsiteX125" fmla="*/ 271499 w 729376"/>
                <a:gd name="connsiteY125" fmla="*/ 346086 h 941097"/>
                <a:gd name="connsiteX126" fmla="*/ 271499 w 729376"/>
                <a:gd name="connsiteY126" fmla="*/ 347915 h 941097"/>
                <a:gd name="connsiteX127" fmla="*/ 271499 w 729376"/>
                <a:gd name="connsiteY127" fmla="*/ 350201 h 941097"/>
                <a:gd name="connsiteX128" fmla="*/ 271499 w 729376"/>
                <a:gd name="connsiteY128" fmla="*/ 352030 h 941097"/>
                <a:gd name="connsiteX129" fmla="*/ 271727 w 729376"/>
                <a:gd name="connsiteY129" fmla="*/ 354316 h 941097"/>
                <a:gd name="connsiteX130" fmla="*/ 271727 w 729376"/>
                <a:gd name="connsiteY130" fmla="*/ 355916 h 941097"/>
                <a:gd name="connsiteX131" fmla="*/ 271956 w 729376"/>
                <a:gd name="connsiteY131" fmla="*/ 357973 h 941097"/>
                <a:gd name="connsiteX132" fmla="*/ 272184 w 729376"/>
                <a:gd name="connsiteY132" fmla="*/ 359573 h 941097"/>
                <a:gd name="connsiteX133" fmla="*/ 272413 w 729376"/>
                <a:gd name="connsiteY133" fmla="*/ 361859 h 941097"/>
                <a:gd name="connsiteX134" fmla="*/ 272642 w 729376"/>
                <a:gd name="connsiteY134" fmla="*/ 363231 h 941097"/>
                <a:gd name="connsiteX135" fmla="*/ 273099 w 729376"/>
                <a:gd name="connsiteY135" fmla="*/ 365517 h 941097"/>
                <a:gd name="connsiteX136" fmla="*/ 273327 w 729376"/>
                <a:gd name="connsiteY136" fmla="*/ 366431 h 941097"/>
                <a:gd name="connsiteX137" fmla="*/ 274013 w 729376"/>
                <a:gd name="connsiteY137" fmla="*/ 369632 h 941097"/>
                <a:gd name="connsiteX138" fmla="*/ 275613 w 729376"/>
                <a:gd name="connsiteY138" fmla="*/ 391349 h 941097"/>
                <a:gd name="connsiteX139" fmla="*/ 274699 w 729376"/>
                <a:gd name="connsiteY139" fmla="*/ 398893 h 941097"/>
                <a:gd name="connsiteX140" fmla="*/ 271499 w 729376"/>
                <a:gd name="connsiteY140" fmla="*/ 408951 h 941097"/>
                <a:gd name="connsiteX141" fmla="*/ 270127 w 729376"/>
                <a:gd name="connsiteY141" fmla="*/ 411923 h 941097"/>
                <a:gd name="connsiteX142" fmla="*/ 266698 w 729376"/>
                <a:gd name="connsiteY142" fmla="*/ 417409 h 941097"/>
                <a:gd name="connsiteX143" fmla="*/ 264641 w 729376"/>
                <a:gd name="connsiteY143" fmla="*/ 419924 h 941097"/>
                <a:gd name="connsiteX144" fmla="*/ 260297 w 729376"/>
                <a:gd name="connsiteY144" fmla="*/ 424496 h 941097"/>
                <a:gd name="connsiteX145" fmla="*/ 210005 w 729376"/>
                <a:gd name="connsiteY145" fmla="*/ 443470 h 941097"/>
                <a:gd name="connsiteX146" fmla="*/ 185316 w 729376"/>
                <a:gd name="connsiteY146" fmla="*/ 444155 h 941097"/>
                <a:gd name="connsiteX147" fmla="*/ 169086 w 729376"/>
                <a:gd name="connsiteY147" fmla="*/ 443241 h 941097"/>
                <a:gd name="connsiteX148" fmla="*/ 146226 w 729376"/>
                <a:gd name="connsiteY148" fmla="*/ 440269 h 941097"/>
                <a:gd name="connsiteX149" fmla="*/ 143940 w 729376"/>
                <a:gd name="connsiteY149" fmla="*/ 439812 h 941097"/>
                <a:gd name="connsiteX150" fmla="*/ 115593 w 729376"/>
                <a:gd name="connsiteY150" fmla="*/ 433183 h 941097"/>
                <a:gd name="connsiteX151" fmla="*/ 112164 w 729376"/>
                <a:gd name="connsiteY151" fmla="*/ 432268 h 941097"/>
                <a:gd name="connsiteX152" fmla="*/ 90676 w 729376"/>
                <a:gd name="connsiteY152" fmla="*/ 425410 h 941097"/>
                <a:gd name="connsiteX153" fmla="*/ 82904 w 729376"/>
                <a:gd name="connsiteY153" fmla="*/ 422667 h 941097"/>
                <a:gd name="connsiteX154" fmla="*/ 79703 w 729376"/>
                <a:gd name="connsiteY154" fmla="*/ 421295 h 941097"/>
                <a:gd name="connsiteX155" fmla="*/ 78789 w 729376"/>
                <a:gd name="connsiteY155" fmla="*/ 420838 h 941097"/>
                <a:gd name="connsiteX156" fmla="*/ 76503 w 729376"/>
                <a:gd name="connsiteY156" fmla="*/ 419924 h 941097"/>
                <a:gd name="connsiteX157" fmla="*/ 75360 w 729376"/>
                <a:gd name="connsiteY157" fmla="*/ 419467 h 941097"/>
                <a:gd name="connsiteX158" fmla="*/ 72845 w 729376"/>
                <a:gd name="connsiteY158" fmla="*/ 418324 h 941097"/>
                <a:gd name="connsiteX159" fmla="*/ 71931 w 729376"/>
                <a:gd name="connsiteY159" fmla="*/ 417866 h 941097"/>
                <a:gd name="connsiteX160" fmla="*/ 68730 w 729376"/>
                <a:gd name="connsiteY160" fmla="*/ 416266 h 941097"/>
                <a:gd name="connsiteX161" fmla="*/ 68045 w 729376"/>
                <a:gd name="connsiteY161" fmla="*/ 415809 h 941097"/>
                <a:gd name="connsiteX162" fmla="*/ 65530 w 729376"/>
                <a:gd name="connsiteY162" fmla="*/ 414437 h 941097"/>
                <a:gd name="connsiteX163" fmla="*/ 64387 w 729376"/>
                <a:gd name="connsiteY163" fmla="*/ 413752 h 941097"/>
                <a:gd name="connsiteX164" fmla="*/ 62330 w 729376"/>
                <a:gd name="connsiteY164" fmla="*/ 412380 h 941097"/>
                <a:gd name="connsiteX165" fmla="*/ 61187 w 729376"/>
                <a:gd name="connsiteY165" fmla="*/ 411694 h 941097"/>
                <a:gd name="connsiteX166" fmla="*/ 58672 w 729376"/>
                <a:gd name="connsiteY166" fmla="*/ 409865 h 941097"/>
                <a:gd name="connsiteX167" fmla="*/ 57986 w 729376"/>
                <a:gd name="connsiteY167" fmla="*/ 409408 h 941097"/>
                <a:gd name="connsiteX168" fmla="*/ 55014 w 729376"/>
                <a:gd name="connsiteY168" fmla="*/ 407122 h 941097"/>
                <a:gd name="connsiteX169" fmla="*/ 54100 w 729376"/>
                <a:gd name="connsiteY169" fmla="*/ 406436 h 941097"/>
                <a:gd name="connsiteX170" fmla="*/ 52043 w 729376"/>
                <a:gd name="connsiteY170" fmla="*/ 404836 h 941097"/>
                <a:gd name="connsiteX171" fmla="*/ 50900 w 729376"/>
                <a:gd name="connsiteY171" fmla="*/ 403922 h 941097"/>
                <a:gd name="connsiteX172" fmla="*/ 49071 w 729376"/>
                <a:gd name="connsiteY172" fmla="*/ 402322 h 941097"/>
                <a:gd name="connsiteX173" fmla="*/ 48156 w 729376"/>
                <a:gd name="connsiteY173" fmla="*/ 401407 h 941097"/>
                <a:gd name="connsiteX174" fmla="*/ 45642 w 729376"/>
                <a:gd name="connsiteY174" fmla="*/ 398893 h 941097"/>
                <a:gd name="connsiteX175" fmla="*/ 44956 w 729376"/>
                <a:gd name="connsiteY175" fmla="*/ 398207 h 941097"/>
                <a:gd name="connsiteX176" fmla="*/ 43127 w 729376"/>
                <a:gd name="connsiteY176" fmla="*/ 396149 h 941097"/>
                <a:gd name="connsiteX177" fmla="*/ 42213 w 729376"/>
                <a:gd name="connsiteY177" fmla="*/ 395006 h 941097"/>
                <a:gd name="connsiteX178" fmla="*/ 40613 w 729376"/>
                <a:gd name="connsiteY178" fmla="*/ 393178 h 941097"/>
                <a:gd name="connsiteX179" fmla="*/ 39698 w 729376"/>
                <a:gd name="connsiteY179" fmla="*/ 392035 h 941097"/>
                <a:gd name="connsiteX180" fmla="*/ 38098 w 729376"/>
                <a:gd name="connsiteY180" fmla="*/ 390206 h 941097"/>
                <a:gd name="connsiteX181" fmla="*/ 37184 w 729376"/>
                <a:gd name="connsiteY181" fmla="*/ 389063 h 941097"/>
                <a:gd name="connsiteX182" fmla="*/ 35126 w 729376"/>
                <a:gd name="connsiteY182" fmla="*/ 386320 h 941097"/>
                <a:gd name="connsiteX183" fmla="*/ 34212 w 729376"/>
                <a:gd name="connsiteY183" fmla="*/ 385177 h 941097"/>
                <a:gd name="connsiteX184" fmla="*/ 32840 w 729376"/>
                <a:gd name="connsiteY184" fmla="*/ 383348 h 941097"/>
                <a:gd name="connsiteX185" fmla="*/ 31926 w 729376"/>
                <a:gd name="connsiteY185" fmla="*/ 381976 h 941097"/>
                <a:gd name="connsiteX186" fmla="*/ 30783 w 729376"/>
                <a:gd name="connsiteY186" fmla="*/ 380147 h 941097"/>
                <a:gd name="connsiteX187" fmla="*/ 29868 w 729376"/>
                <a:gd name="connsiteY187" fmla="*/ 378776 h 941097"/>
                <a:gd name="connsiteX188" fmla="*/ 28725 w 729376"/>
                <a:gd name="connsiteY188" fmla="*/ 376490 h 941097"/>
                <a:gd name="connsiteX189" fmla="*/ 27811 w 729376"/>
                <a:gd name="connsiteY189" fmla="*/ 374661 h 941097"/>
                <a:gd name="connsiteX190" fmla="*/ 26668 w 729376"/>
                <a:gd name="connsiteY190" fmla="*/ 372146 h 941097"/>
                <a:gd name="connsiteX191" fmla="*/ 25982 w 729376"/>
                <a:gd name="connsiteY191" fmla="*/ 370546 h 941097"/>
                <a:gd name="connsiteX192" fmla="*/ 25068 w 729376"/>
                <a:gd name="connsiteY192" fmla="*/ 368717 h 941097"/>
                <a:gd name="connsiteX193" fmla="*/ 24382 w 729376"/>
                <a:gd name="connsiteY193" fmla="*/ 367117 h 941097"/>
                <a:gd name="connsiteX194" fmla="*/ 23696 w 729376"/>
                <a:gd name="connsiteY194" fmla="*/ 365060 h 941097"/>
                <a:gd name="connsiteX195" fmla="*/ 23239 w 729376"/>
                <a:gd name="connsiteY195" fmla="*/ 363460 h 941097"/>
                <a:gd name="connsiteX196" fmla="*/ 22325 w 729376"/>
                <a:gd name="connsiteY196" fmla="*/ 360259 h 941097"/>
                <a:gd name="connsiteX197" fmla="*/ 21867 w 729376"/>
                <a:gd name="connsiteY197" fmla="*/ 358888 h 941097"/>
                <a:gd name="connsiteX198" fmla="*/ 21410 w 729376"/>
                <a:gd name="connsiteY198" fmla="*/ 356830 h 941097"/>
                <a:gd name="connsiteX199" fmla="*/ 20953 w 729376"/>
                <a:gd name="connsiteY199" fmla="*/ 355230 h 941097"/>
                <a:gd name="connsiteX200" fmla="*/ 20496 w 729376"/>
                <a:gd name="connsiteY200" fmla="*/ 353173 h 941097"/>
                <a:gd name="connsiteX201" fmla="*/ 20267 w 729376"/>
                <a:gd name="connsiteY201" fmla="*/ 351344 h 941097"/>
                <a:gd name="connsiteX202" fmla="*/ 20039 w 729376"/>
                <a:gd name="connsiteY202" fmla="*/ 349058 h 941097"/>
                <a:gd name="connsiteX203" fmla="*/ 19810 w 729376"/>
                <a:gd name="connsiteY203" fmla="*/ 347458 h 941097"/>
                <a:gd name="connsiteX204" fmla="*/ 19810 w 729376"/>
                <a:gd name="connsiteY204" fmla="*/ 347458 h 941097"/>
                <a:gd name="connsiteX205" fmla="*/ 22553 w 729376"/>
                <a:gd name="connsiteY205" fmla="*/ 317054 h 941097"/>
                <a:gd name="connsiteX206" fmla="*/ 160628 w 729376"/>
                <a:gd name="connsiteY206" fmla="*/ 89825 h 941097"/>
                <a:gd name="connsiteX207" fmla="*/ 442949 w 729376"/>
                <a:gd name="connsiteY207" fmla="*/ 23989 h 941097"/>
                <a:gd name="connsiteX208" fmla="*/ 530960 w 729376"/>
                <a:gd name="connsiteY208" fmla="*/ 44563 h 941097"/>
                <a:gd name="connsiteX209" fmla="*/ 532788 w 729376"/>
                <a:gd name="connsiteY209" fmla="*/ 45248 h 941097"/>
                <a:gd name="connsiteX210" fmla="*/ 536446 w 729376"/>
                <a:gd name="connsiteY210" fmla="*/ 46849 h 941097"/>
                <a:gd name="connsiteX211" fmla="*/ 541704 w 729376"/>
                <a:gd name="connsiteY211" fmla="*/ 49135 h 941097"/>
                <a:gd name="connsiteX212" fmla="*/ 543990 w 729376"/>
                <a:gd name="connsiteY212" fmla="*/ 50278 h 941097"/>
                <a:gd name="connsiteX213" fmla="*/ 548105 w 729376"/>
                <a:gd name="connsiteY213" fmla="*/ 52335 h 941097"/>
                <a:gd name="connsiteX214" fmla="*/ 549933 w 729376"/>
                <a:gd name="connsiteY214" fmla="*/ 53249 h 941097"/>
                <a:gd name="connsiteX215" fmla="*/ 555648 w 729376"/>
                <a:gd name="connsiteY215" fmla="*/ 56450 h 941097"/>
                <a:gd name="connsiteX216" fmla="*/ 555648 w 729376"/>
                <a:gd name="connsiteY216" fmla="*/ 56450 h 941097"/>
                <a:gd name="connsiteX217" fmla="*/ 595882 w 729376"/>
                <a:gd name="connsiteY217" fmla="*/ 83882 h 941097"/>
                <a:gd name="connsiteX218" fmla="*/ 610284 w 729376"/>
                <a:gd name="connsiteY218" fmla="*/ 95998 h 941097"/>
                <a:gd name="connsiteX219" fmla="*/ 662176 w 729376"/>
                <a:gd name="connsiteY219" fmla="*/ 157720 h 941097"/>
                <a:gd name="connsiteX220" fmla="*/ 678864 w 729376"/>
                <a:gd name="connsiteY220" fmla="*/ 189266 h 941097"/>
                <a:gd name="connsiteX221" fmla="*/ 682521 w 729376"/>
                <a:gd name="connsiteY221" fmla="*/ 197496 h 941097"/>
                <a:gd name="connsiteX222" fmla="*/ 688922 w 729376"/>
                <a:gd name="connsiteY222" fmla="*/ 214412 h 941097"/>
                <a:gd name="connsiteX223" fmla="*/ 691665 w 729376"/>
                <a:gd name="connsiteY223" fmla="*/ 223099 h 941097"/>
                <a:gd name="connsiteX224" fmla="*/ 703553 w 729376"/>
                <a:gd name="connsiteY224" fmla="*/ 278878 h 941097"/>
                <a:gd name="connsiteX225" fmla="*/ 705610 w 729376"/>
                <a:gd name="connsiteY225" fmla="*/ 298766 h 941097"/>
                <a:gd name="connsiteX226" fmla="*/ 706296 w 729376"/>
                <a:gd name="connsiteY226" fmla="*/ 310424 h 941097"/>
                <a:gd name="connsiteX227" fmla="*/ 705839 w 729376"/>
                <a:gd name="connsiteY227" fmla="*/ 380376 h 941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729376" h="941097">
                  <a:moveTo>
                    <a:pt x="724127" y="273163"/>
                  </a:moveTo>
                  <a:cubicBezTo>
                    <a:pt x="710411" y="168692"/>
                    <a:pt x="659661" y="89597"/>
                    <a:pt x="567307" y="42048"/>
                  </a:cubicBezTo>
                  <a:cubicBezTo>
                    <a:pt x="489812" y="2272"/>
                    <a:pt x="405001" y="-8473"/>
                    <a:pt x="318133" y="6386"/>
                  </a:cubicBezTo>
                  <a:cubicBezTo>
                    <a:pt x="304646" y="8672"/>
                    <a:pt x="290930" y="11187"/>
                    <a:pt x="277671" y="14845"/>
                  </a:cubicBezTo>
                  <a:cubicBezTo>
                    <a:pt x="223035" y="29475"/>
                    <a:pt x="172743" y="52335"/>
                    <a:pt x="129995" y="90283"/>
                  </a:cubicBezTo>
                  <a:cubicBezTo>
                    <a:pt x="87933" y="127544"/>
                    <a:pt x="58443" y="173493"/>
                    <a:pt x="35355" y="224014"/>
                  </a:cubicBezTo>
                  <a:cubicBezTo>
                    <a:pt x="22325" y="252589"/>
                    <a:pt x="7923" y="280935"/>
                    <a:pt x="2665" y="312253"/>
                  </a:cubicBezTo>
                  <a:cubicBezTo>
                    <a:pt x="-6936" y="368946"/>
                    <a:pt x="8609" y="410780"/>
                    <a:pt x="62330" y="436383"/>
                  </a:cubicBezTo>
                  <a:cubicBezTo>
                    <a:pt x="97305" y="453071"/>
                    <a:pt x="134567" y="461300"/>
                    <a:pt x="172515" y="465415"/>
                  </a:cubicBezTo>
                  <a:cubicBezTo>
                    <a:pt x="196061" y="467930"/>
                    <a:pt x="219606" y="465415"/>
                    <a:pt x="242695" y="459472"/>
                  </a:cubicBezTo>
                  <a:cubicBezTo>
                    <a:pt x="277442" y="450556"/>
                    <a:pt x="298016" y="420838"/>
                    <a:pt x="294587" y="384719"/>
                  </a:cubicBezTo>
                  <a:cubicBezTo>
                    <a:pt x="293673" y="374890"/>
                    <a:pt x="292530" y="365060"/>
                    <a:pt x="292758" y="355230"/>
                  </a:cubicBezTo>
                  <a:cubicBezTo>
                    <a:pt x="293901" y="305852"/>
                    <a:pt x="313790" y="278878"/>
                    <a:pt x="358138" y="265847"/>
                  </a:cubicBezTo>
                  <a:cubicBezTo>
                    <a:pt x="391971" y="255789"/>
                    <a:pt x="439520" y="272020"/>
                    <a:pt x="453921" y="300823"/>
                  </a:cubicBezTo>
                  <a:cubicBezTo>
                    <a:pt x="467409" y="327798"/>
                    <a:pt x="472667" y="355916"/>
                    <a:pt x="460094" y="385862"/>
                  </a:cubicBezTo>
                  <a:cubicBezTo>
                    <a:pt x="450035" y="409865"/>
                    <a:pt x="435862" y="430668"/>
                    <a:pt x="420089" y="450785"/>
                  </a:cubicBezTo>
                  <a:cubicBezTo>
                    <a:pt x="380312" y="501077"/>
                    <a:pt x="331849" y="542911"/>
                    <a:pt x="284986" y="586345"/>
                  </a:cubicBezTo>
                  <a:cubicBezTo>
                    <a:pt x="253211" y="615834"/>
                    <a:pt x="229665" y="649438"/>
                    <a:pt x="217092" y="691272"/>
                  </a:cubicBezTo>
                  <a:cubicBezTo>
                    <a:pt x="200175" y="747050"/>
                    <a:pt x="196518" y="805115"/>
                    <a:pt x="188517" y="862493"/>
                  </a:cubicBezTo>
                  <a:cubicBezTo>
                    <a:pt x="184173" y="894726"/>
                    <a:pt x="191946" y="903413"/>
                    <a:pt x="223493" y="914157"/>
                  </a:cubicBezTo>
                  <a:cubicBezTo>
                    <a:pt x="264412" y="928102"/>
                    <a:pt x="370940" y="965821"/>
                    <a:pt x="496441" y="916443"/>
                  </a:cubicBezTo>
                  <a:cubicBezTo>
                    <a:pt x="516101" y="909128"/>
                    <a:pt x="525930" y="895869"/>
                    <a:pt x="529817" y="875752"/>
                  </a:cubicBezTo>
                  <a:cubicBezTo>
                    <a:pt x="534389" y="851749"/>
                    <a:pt x="528674" y="828889"/>
                    <a:pt x="524787" y="805801"/>
                  </a:cubicBezTo>
                  <a:cubicBezTo>
                    <a:pt x="518158" y="767853"/>
                    <a:pt x="527759" y="736763"/>
                    <a:pt x="555648" y="709560"/>
                  </a:cubicBezTo>
                  <a:cubicBezTo>
                    <a:pt x="583080" y="682814"/>
                    <a:pt x="609369" y="655153"/>
                    <a:pt x="633144" y="624978"/>
                  </a:cubicBezTo>
                  <a:cubicBezTo>
                    <a:pt x="670177" y="578115"/>
                    <a:pt x="698066" y="526451"/>
                    <a:pt x="714068" y="469073"/>
                  </a:cubicBezTo>
                  <a:cubicBezTo>
                    <a:pt x="731899" y="404379"/>
                    <a:pt x="732585" y="339457"/>
                    <a:pt x="724127" y="273163"/>
                  </a:cubicBezTo>
                  <a:close/>
                  <a:moveTo>
                    <a:pt x="705839" y="380376"/>
                  </a:moveTo>
                  <a:cubicBezTo>
                    <a:pt x="705610" y="384034"/>
                    <a:pt x="705153" y="387920"/>
                    <a:pt x="704924" y="391577"/>
                  </a:cubicBezTo>
                  <a:cubicBezTo>
                    <a:pt x="704238" y="399121"/>
                    <a:pt x="703324" y="406665"/>
                    <a:pt x="702181" y="413980"/>
                  </a:cubicBezTo>
                  <a:cubicBezTo>
                    <a:pt x="701724" y="417638"/>
                    <a:pt x="701038" y="421524"/>
                    <a:pt x="700352" y="425182"/>
                  </a:cubicBezTo>
                  <a:cubicBezTo>
                    <a:pt x="698523" y="436383"/>
                    <a:pt x="696237" y="447356"/>
                    <a:pt x="693723" y="458557"/>
                  </a:cubicBezTo>
                  <a:cubicBezTo>
                    <a:pt x="692123" y="465872"/>
                    <a:pt x="690065" y="473188"/>
                    <a:pt x="688236" y="480503"/>
                  </a:cubicBezTo>
                  <a:cubicBezTo>
                    <a:pt x="685493" y="490333"/>
                    <a:pt x="682293" y="499934"/>
                    <a:pt x="678635" y="509306"/>
                  </a:cubicBezTo>
                  <a:cubicBezTo>
                    <a:pt x="676121" y="515479"/>
                    <a:pt x="673606" y="521651"/>
                    <a:pt x="670634" y="527823"/>
                  </a:cubicBezTo>
                  <a:cubicBezTo>
                    <a:pt x="663548" y="543139"/>
                    <a:pt x="655318" y="557770"/>
                    <a:pt x="646174" y="571943"/>
                  </a:cubicBezTo>
                  <a:cubicBezTo>
                    <a:pt x="637030" y="586116"/>
                    <a:pt x="627200" y="599832"/>
                    <a:pt x="616685" y="613319"/>
                  </a:cubicBezTo>
                  <a:cubicBezTo>
                    <a:pt x="614627" y="616063"/>
                    <a:pt x="612570" y="618577"/>
                    <a:pt x="610284" y="621320"/>
                  </a:cubicBezTo>
                  <a:cubicBezTo>
                    <a:pt x="607541" y="624749"/>
                    <a:pt x="604797" y="627950"/>
                    <a:pt x="602054" y="631379"/>
                  </a:cubicBezTo>
                  <a:cubicBezTo>
                    <a:pt x="582852" y="654696"/>
                    <a:pt x="562049" y="676642"/>
                    <a:pt x="539646" y="696301"/>
                  </a:cubicBezTo>
                  <a:cubicBezTo>
                    <a:pt x="534846" y="700416"/>
                    <a:pt x="530502" y="704759"/>
                    <a:pt x="526845" y="709103"/>
                  </a:cubicBezTo>
                  <a:cubicBezTo>
                    <a:pt x="526616" y="709331"/>
                    <a:pt x="526388" y="709789"/>
                    <a:pt x="525930" y="710017"/>
                  </a:cubicBezTo>
                  <a:cubicBezTo>
                    <a:pt x="519987" y="717104"/>
                    <a:pt x="515415" y="724190"/>
                    <a:pt x="511757" y="731734"/>
                  </a:cubicBezTo>
                  <a:cubicBezTo>
                    <a:pt x="510843" y="733792"/>
                    <a:pt x="509700" y="735849"/>
                    <a:pt x="509014" y="737906"/>
                  </a:cubicBezTo>
                  <a:cubicBezTo>
                    <a:pt x="508100" y="739964"/>
                    <a:pt x="507414" y="742021"/>
                    <a:pt x="506728" y="744079"/>
                  </a:cubicBezTo>
                  <a:cubicBezTo>
                    <a:pt x="506271" y="745679"/>
                    <a:pt x="505585" y="747508"/>
                    <a:pt x="505128" y="749108"/>
                  </a:cubicBezTo>
                  <a:cubicBezTo>
                    <a:pt x="504442" y="751622"/>
                    <a:pt x="503756" y="754137"/>
                    <a:pt x="503299" y="756880"/>
                  </a:cubicBezTo>
                  <a:cubicBezTo>
                    <a:pt x="500784" y="769910"/>
                    <a:pt x="500556" y="783626"/>
                    <a:pt x="501927" y="797800"/>
                  </a:cubicBezTo>
                  <a:cubicBezTo>
                    <a:pt x="502613" y="804886"/>
                    <a:pt x="503756" y="811973"/>
                    <a:pt x="505356" y="819288"/>
                  </a:cubicBezTo>
                  <a:cubicBezTo>
                    <a:pt x="505814" y="820888"/>
                    <a:pt x="506042" y="822717"/>
                    <a:pt x="506271" y="824317"/>
                  </a:cubicBezTo>
                  <a:cubicBezTo>
                    <a:pt x="507642" y="833004"/>
                    <a:pt x="508328" y="841462"/>
                    <a:pt x="508785" y="850149"/>
                  </a:cubicBezTo>
                  <a:cubicBezTo>
                    <a:pt x="509014" y="853578"/>
                    <a:pt x="509014" y="856778"/>
                    <a:pt x="509243" y="860207"/>
                  </a:cubicBezTo>
                  <a:cubicBezTo>
                    <a:pt x="509700" y="868437"/>
                    <a:pt x="508100" y="875524"/>
                    <a:pt x="504899" y="881239"/>
                  </a:cubicBezTo>
                  <a:cubicBezTo>
                    <a:pt x="500556" y="888782"/>
                    <a:pt x="493469" y="894269"/>
                    <a:pt x="483411" y="898384"/>
                  </a:cubicBezTo>
                  <a:cubicBezTo>
                    <a:pt x="481125" y="899298"/>
                    <a:pt x="478839" y="900212"/>
                    <a:pt x="476553" y="901127"/>
                  </a:cubicBezTo>
                  <a:cubicBezTo>
                    <a:pt x="458036" y="908213"/>
                    <a:pt x="439062" y="913471"/>
                    <a:pt x="419174" y="916214"/>
                  </a:cubicBezTo>
                  <a:cubicBezTo>
                    <a:pt x="409116" y="917586"/>
                    <a:pt x="399057" y="918500"/>
                    <a:pt x="388542" y="918729"/>
                  </a:cubicBezTo>
                  <a:cubicBezTo>
                    <a:pt x="380541" y="918958"/>
                    <a:pt x="372540" y="918729"/>
                    <a:pt x="364310" y="918043"/>
                  </a:cubicBezTo>
                  <a:cubicBezTo>
                    <a:pt x="359281" y="918500"/>
                    <a:pt x="354252" y="918729"/>
                    <a:pt x="349223" y="918729"/>
                  </a:cubicBezTo>
                  <a:cubicBezTo>
                    <a:pt x="344193" y="918729"/>
                    <a:pt x="339164" y="918500"/>
                    <a:pt x="334135" y="918043"/>
                  </a:cubicBezTo>
                  <a:cubicBezTo>
                    <a:pt x="329106" y="917586"/>
                    <a:pt x="324077" y="917129"/>
                    <a:pt x="318819" y="916214"/>
                  </a:cubicBezTo>
                  <a:cubicBezTo>
                    <a:pt x="313790" y="915529"/>
                    <a:pt x="308532" y="914614"/>
                    <a:pt x="303503" y="913471"/>
                  </a:cubicBezTo>
                  <a:cubicBezTo>
                    <a:pt x="282929" y="909356"/>
                    <a:pt x="262126" y="903413"/>
                    <a:pt x="241323" y="897698"/>
                  </a:cubicBezTo>
                  <a:cubicBezTo>
                    <a:pt x="240180" y="897469"/>
                    <a:pt x="239037" y="897012"/>
                    <a:pt x="237894" y="896783"/>
                  </a:cubicBezTo>
                  <a:cubicBezTo>
                    <a:pt x="237437" y="896555"/>
                    <a:pt x="236980" y="896555"/>
                    <a:pt x="236751" y="896326"/>
                  </a:cubicBezTo>
                  <a:cubicBezTo>
                    <a:pt x="236066" y="896098"/>
                    <a:pt x="235608" y="895869"/>
                    <a:pt x="234923" y="895869"/>
                  </a:cubicBezTo>
                  <a:cubicBezTo>
                    <a:pt x="234008" y="895640"/>
                    <a:pt x="232865" y="895183"/>
                    <a:pt x="231951" y="894955"/>
                  </a:cubicBezTo>
                  <a:cubicBezTo>
                    <a:pt x="231722" y="894955"/>
                    <a:pt x="231494" y="894726"/>
                    <a:pt x="231265" y="894726"/>
                  </a:cubicBezTo>
                  <a:cubicBezTo>
                    <a:pt x="230579" y="894497"/>
                    <a:pt x="230122" y="894269"/>
                    <a:pt x="229436" y="894040"/>
                  </a:cubicBezTo>
                  <a:cubicBezTo>
                    <a:pt x="229436" y="894040"/>
                    <a:pt x="229208" y="894040"/>
                    <a:pt x="229208" y="893812"/>
                  </a:cubicBezTo>
                  <a:cubicBezTo>
                    <a:pt x="217320" y="889011"/>
                    <a:pt x="214577" y="882610"/>
                    <a:pt x="215034" y="865008"/>
                  </a:cubicBezTo>
                  <a:cubicBezTo>
                    <a:pt x="217778" y="792999"/>
                    <a:pt x="224864" y="721676"/>
                    <a:pt x="257097" y="655610"/>
                  </a:cubicBezTo>
                  <a:cubicBezTo>
                    <a:pt x="266012" y="637094"/>
                    <a:pt x="279728" y="621320"/>
                    <a:pt x="294816" y="606919"/>
                  </a:cubicBezTo>
                  <a:cubicBezTo>
                    <a:pt x="342365" y="561427"/>
                    <a:pt x="390599" y="516622"/>
                    <a:pt x="433119" y="466101"/>
                  </a:cubicBezTo>
                  <a:cubicBezTo>
                    <a:pt x="455064" y="440041"/>
                    <a:pt x="473352" y="412380"/>
                    <a:pt x="482496" y="380147"/>
                  </a:cubicBezTo>
                  <a:cubicBezTo>
                    <a:pt x="493698" y="339914"/>
                    <a:pt x="488669" y="299452"/>
                    <a:pt x="457808" y="270648"/>
                  </a:cubicBezTo>
                  <a:cubicBezTo>
                    <a:pt x="432890" y="247331"/>
                    <a:pt x="397686" y="236358"/>
                    <a:pt x="360653" y="243216"/>
                  </a:cubicBezTo>
                  <a:cubicBezTo>
                    <a:pt x="354938" y="244588"/>
                    <a:pt x="349680" y="245959"/>
                    <a:pt x="344879" y="247559"/>
                  </a:cubicBezTo>
                  <a:cubicBezTo>
                    <a:pt x="343965" y="247788"/>
                    <a:pt x="343050" y="248245"/>
                    <a:pt x="342136" y="248474"/>
                  </a:cubicBezTo>
                  <a:cubicBezTo>
                    <a:pt x="340764" y="248931"/>
                    <a:pt x="339164" y="249617"/>
                    <a:pt x="337793" y="250074"/>
                  </a:cubicBezTo>
                  <a:cubicBezTo>
                    <a:pt x="336650" y="250531"/>
                    <a:pt x="335735" y="250988"/>
                    <a:pt x="334821" y="251446"/>
                  </a:cubicBezTo>
                  <a:cubicBezTo>
                    <a:pt x="333678" y="251903"/>
                    <a:pt x="332306" y="252360"/>
                    <a:pt x="331163" y="253046"/>
                  </a:cubicBezTo>
                  <a:cubicBezTo>
                    <a:pt x="330249" y="253503"/>
                    <a:pt x="329106" y="253960"/>
                    <a:pt x="328191" y="254417"/>
                  </a:cubicBezTo>
                  <a:cubicBezTo>
                    <a:pt x="327048" y="254875"/>
                    <a:pt x="326134" y="255560"/>
                    <a:pt x="324991" y="256018"/>
                  </a:cubicBezTo>
                  <a:cubicBezTo>
                    <a:pt x="324077" y="256475"/>
                    <a:pt x="323162" y="257161"/>
                    <a:pt x="322248" y="257618"/>
                  </a:cubicBezTo>
                  <a:cubicBezTo>
                    <a:pt x="321333" y="258075"/>
                    <a:pt x="320190" y="258761"/>
                    <a:pt x="319276" y="259218"/>
                  </a:cubicBezTo>
                  <a:cubicBezTo>
                    <a:pt x="318362" y="259675"/>
                    <a:pt x="317447" y="260361"/>
                    <a:pt x="316533" y="260818"/>
                  </a:cubicBezTo>
                  <a:cubicBezTo>
                    <a:pt x="315618" y="261504"/>
                    <a:pt x="314704" y="261961"/>
                    <a:pt x="313790" y="262647"/>
                  </a:cubicBezTo>
                  <a:cubicBezTo>
                    <a:pt x="312875" y="263333"/>
                    <a:pt x="312189" y="263790"/>
                    <a:pt x="311275" y="264476"/>
                  </a:cubicBezTo>
                  <a:cubicBezTo>
                    <a:pt x="310361" y="265162"/>
                    <a:pt x="309675" y="265619"/>
                    <a:pt x="308760" y="266305"/>
                  </a:cubicBezTo>
                  <a:cubicBezTo>
                    <a:pt x="308075" y="266990"/>
                    <a:pt x="307160" y="267448"/>
                    <a:pt x="306474" y="268133"/>
                  </a:cubicBezTo>
                  <a:cubicBezTo>
                    <a:pt x="305789" y="268819"/>
                    <a:pt x="304874" y="269505"/>
                    <a:pt x="304188" y="269962"/>
                  </a:cubicBezTo>
                  <a:cubicBezTo>
                    <a:pt x="303503" y="270648"/>
                    <a:pt x="302817" y="271334"/>
                    <a:pt x="302131" y="271791"/>
                  </a:cubicBezTo>
                  <a:cubicBezTo>
                    <a:pt x="301445" y="272477"/>
                    <a:pt x="300759" y="273163"/>
                    <a:pt x="300074" y="273848"/>
                  </a:cubicBezTo>
                  <a:cubicBezTo>
                    <a:pt x="299388" y="274534"/>
                    <a:pt x="298702" y="275220"/>
                    <a:pt x="298016" y="275906"/>
                  </a:cubicBezTo>
                  <a:cubicBezTo>
                    <a:pt x="297330" y="276592"/>
                    <a:pt x="296645" y="277277"/>
                    <a:pt x="296187" y="277963"/>
                  </a:cubicBezTo>
                  <a:cubicBezTo>
                    <a:pt x="295502" y="278649"/>
                    <a:pt x="295044" y="279335"/>
                    <a:pt x="294359" y="280021"/>
                  </a:cubicBezTo>
                  <a:cubicBezTo>
                    <a:pt x="293673" y="280706"/>
                    <a:pt x="293216" y="281392"/>
                    <a:pt x="292530" y="282078"/>
                  </a:cubicBezTo>
                  <a:cubicBezTo>
                    <a:pt x="292073" y="282764"/>
                    <a:pt x="291387" y="283450"/>
                    <a:pt x="290930" y="284135"/>
                  </a:cubicBezTo>
                  <a:cubicBezTo>
                    <a:pt x="290472" y="284821"/>
                    <a:pt x="289787" y="285507"/>
                    <a:pt x="289329" y="286421"/>
                  </a:cubicBezTo>
                  <a:cubicBezTo>
                    <a:pt x="288872" y="287107"/>
                    <a:pt x="288415" y="287793"/>
                    <a:pt x="287958" y="288479"/>
                  </a:cubicBezTo>
                  <a:cubicBezTo>
                    <a:pt x="287501" y="289165"/>
                    <a:pt x="287043" y="290079"/>
                    <a:pt x="286586" y="290765"/>
                  </a:cubicBezTo>
                  <a:cubicBezTo>
                    <a:pt x="286129" y="291451"/>
                    <a:pt x="285672" y="292136"/>
                    <a:pt x="285215" y="292822"/>
                  </a:cubicBezTo>
                  <a:cubicBezTo>
                    <a:pt x="284757" y="293508"/>
                    <a:pt x="284300" y="294422"/>
                    <a:pt x="283843" y="295108"/>
                  </a:cubicBezTo>
                  <a:cubicBezTo>
                    <a:pt x="283386" y="295794"/>
                    <a:pt x="283157" y="296480"/>
                    <a:pt x="282700" y="297166"/>
                  </a:cubicBezTo>
                  <a:cubicBezTo>
                    <a:pt x="282243" y="298080"/>
                    <a:pt x="281786" y="298766"/>
                    <a:pt x="281557" y="299680"/>
                  </a:cubicBezTo>
                  <a:cubicBezTo>
                    <a:pt x="281328" y="300366"/>
                    <a:pt x="280871" y="301052"/>
                    <a:pt x="280643" y="301509"/>
                  </a:cubicBezTo>
                  <a:cubicBezTo>
                    <a:pt x="280185" y="302652"/>
                    <a:pt x="279728" y="303795"/>
                    <a:pt x="279042" y="305167"/>
                  </a:cubicBezTo>
                  <a:cubicBezTo>
                    <a:pt x="278814" y="306081"/>
                    <a:pt x="278357" y="306767"/>
                    <a:pt x="278128" y="307681"/>
                  </a:cubicBezTo>
                  <a:cubicBezTo>
                    <a:pt x="277671" y="308596"/>
                    <a:pt x="277442" y="309739"/>
                    <a:pt x="276985" y="310653"/>
                  </a:cubicBezTo>
                  <a:cubicBezTo>
                    <a:pt x="276756" y="311339"/>
                    <a:pt x="276528" y="312025"/>
                    <a:pt x="276299" y="312710"/>
                  </a:cubicBezTo>
                  <a:cubicBezTo>
                    <a:pt x="276071" y="313625"/>
                    <a:pt x="275842" y="314311"/>
                    <a:pt x="275613" y="315225"/>
                  </a:cubicBezTo>
                  <a:cubicBezTo>
                    <a:pt x="275385" y="315911"/>
                    <a:pt x="275156" y="316597"/>
                    <a:pt x="275156" y="317282"/>
                  </a:cubicBezTo>
                  <a:cubicBezTo>
                    <a:pt x="274928" y="318197"/>
                    <a:pt x="274699" y="318883"/>
                    <a:pt x="274470" y="319797"/>
                  </a:cubicBezTo>
                  <a:cubicBezTo>
                    <a:pt x="274242" y="320483"/>
                    <a:pt x="274242" y="321169"/>
                    <a:pt x="274013" y="321854"/>
                  </a:cubicBezTo>
                  <a:cubicBezTo>
                    <a:pt x="273785" y="322769"/>
                    <a:pt x="273556" y="323455"/>
                    <a:pt x="273556" y="324369"/>
                  </a:cubicBezTo>
                  <a:cubicBezTo>
                    <a:pt x="273327" y="325055"/>
                    <a:pt x="273327" y="325741"/>
                    <a:pt x="273099" y="326426"/>
                  </a:cubicBezTo>
                  <a:cubicBezTo>
                    <a:pt x="272870" y="327112"/>
                    <a:pt x="272870" y="328027"/>
                    <a:pt x="272642" y="328712"/>
                  </a:cubicBezTo>
                  <a:cubicBezTo>
                    <a:pt x="272642" y="329398"/>
                    <a:pt x="272413" y="330084"/>
                    <a:pt x="272413" y="330770"/>
                  </a:cubicBezTo>
                  <a:cubicBezTo>
                    <a:pt x="272413" y="331456"/>
                    <a:pt x="272184" y="332370"/>
                    <a:pt x="272184" y="333056"/>
                  </a:cubicBezTo>
                  <a:cubicBezTo>
                    <a:pt x="272184" y="333742"/>
                    <a:pt x="271956" y="334427"/>
                    <a:pt x="271956" y="335113"/>
                  </a:cubicBezTo>
                  <a:cubicBezTo>
                    <a:pt x="271956" y="335799"/>
                    <a:pt x="271727" y="336713"/>
                    <a:pt x="271727" y="337399"/>
                  </a:cubicBezTo>
                  <a:cubicBezTo>
                    <a:pt x="271727" y="338085"/>
                    <a:pt x="271727" y="338771"/>
                    <a:pt x="271499" y="339457"/>
                  </a:cubicBezTo>
                  <a:cubicBezTo>
                    <a:pt x="271499" y="340142"/>
                    <a:pt x="271499" y="341057"/>
                    <a:pt x="271499" y="341743"/>
                  </a:cubicBezTo>
                  <a:cubicBezTo>
                    <a:pt x="271499" y="342428"/>
                    <a:pt x="271499" y="343114"/>
                    <a:pt x="271499" y="343800"/>
                  </a:cubicBezTo>
                  <a:cubicBezTo>
                    <a:pt x="271499" y="344486"/>
                    <a:pt x="271499" y="345400"/>
                    <a:pt x="271499" y="346086"/>
                  </a:cubicBezTo>
                  <a:cubicBezTo>
                    <a:pt x="271499" y="346772"/>
                    <a:pt x="271499" y="347229"/>
                    <a:pt x="271499" y="347915"/>
                  </a:cubicBezTo>
                  <a:cubicBezTo>
                    <a:pt x="271499" y="348601"/>
                    <a:pt x="271499" y="349286"/>
                    <a:pt x="271499" y="350201"/>
                  </a:cubicBezTo>
                  <a:cubicBezTo>
                    <a:pt x="271499" y="350887"/>
                    <a:pt x="271499" y="351344"/>
                    <a:pt x="271499" y="352030"/>
                  </a:cubicBezTo>
                  <a:cubicBezTo>
                    <a:pt x="271499" y="352715"/>
                    <a:pt x="271499" y="353401"/>
                    <a:pt x="271727" y="354316"/>
                  </a:cubicBezTo>
                  <a:cubicBezTo>
                    <a:pt x="271727" y="354773"/>
                    <a:pt x="271727" y="355459"/>
                    <a:pt x="271727" y="355916"/>
                  </a:cubicBezTo>
                  <a:cubicBezTo>
                    <a:pt x="271727" y="356602"/>
                    <a:pt x="271956" y="357287"/>
                    <a:pt x="271956" y="357973"/>
                  </a:cubicBezTo>
                  <a:cubicBezTo>
                    <a:pt x="271956" y="358430"/>
                    <a:pt x="271956" y="358888"/>
                    <a:pt x="272184" y="359573"/>
                  </a:cubicBezTo>
                  <a:cubicBezTo>
                    <a:pt x="272184" y="360259"/>
                    <a:pt x="272413" y="360945"/>
                    <a:pt x="272413" y="361859"/>
                  </a:cubicBezTo>
                  <a:cubicBezTo>
                    <a:pt x="272413" y="362317"/>
                    <a:pt x="272413" y="362774"/>
                    <a:pt x="272642" y="363231"/>
                  </a:cubicBezTo>
                  <a:cubicBezTo>
                    <a:pt x="272642" y="363917"/>
                    <a:pt x="272870" y="364831"/>
                    <a:pt x="273099" y="365517"/>
                  </a:cubicBezTo>
                  <a:cubicBezTo>
                    <a:pt x="273099" y="365746"/>
                    <a:pt x="273099" y="366203"/>
                    <a:pt x="273327" y="366431"/>
                  </a:cubicBezTo>
                  <a:cubicBezTo>
                    <a:pt x="273556" y="367574"/>
                    <a:pt x="273785" y="368489"/>
                    <a:pt x="274013" y="369632"/>
                  </a:cubicBezTo>
                  <a:cubicBezTo>
                    <a:pt x="275613" y="377633"/>
                    <a:pt x="276071" y="384948"/>
                    <a:pt x="275613" y="391349"/>
                  </a:cubicBezTo>
                  <a:cubicBezTo>
                    <a:pt x="275385" y="393863"/>
                    <a:pt x="275156" y="396378"/>
                    <a:pt x="274699" y="398893"/>
                  </a:cubicBezTo>
                  <a:cubicBezTo>
                    <a:pt x="274013" y="402550"/>
                    <a:pt x="272870" y="405751"/>
                    <a:pt x="271499" y="408951"/>
                  </a:cubicBezTo>
                  <a:cubicBezTo>
                    <a:pt x="271041" y="410094"/>
                    <a:pt x="270584" y="411008"/>
                    <a:pt x="270127" y="411923"/>
                  </a:cubicBezTo>
                  <a:cubicBezTo>
                    <a:pt x="269213" y="413980"/>
                    <a:pt x="268070" y="415809"/>
                    <a:pt x="266698" y="417409"/>
                  </a:cubicBezTo>
                  <a:cubicBezTo>
                    <a:pt x="266012" y="418324"/>
                    <a:pt x="265326" y="419238"/>
                    <a:pt x="264641" y="419924"/>
                  </a:cubicBezTo>
                  <a:cubicBezTo>
                    <a:pt x="263269" y="421524"/>
                    <a:pt x="261897" y="423124"/>
                    <a:pt x="260297" y="424496"/>
                  </a:cubicBezTo>
                  <a:cubicBezTo>
                    <a:pt x="247724" y="436154"/>
                    <a:pt x="229208" y="441869"/>
                    <a:pt x="210005" y="443470"/>
                  </a:cubicBezTo>
                  <a:cubicBezTo>
                    <a:pt x="201776" y="444155"/>
                    <a:pt x="193546" y="444384"/>
                    <a:pt x="185316" y="444155"/>
                  </a:cubicBezTo>
                  <a:cubicBezTo>
                    <a:pt x="179830" y="444155"/>
                    <a:pt x="174572" y="443698"/>
                    <a:pt x="169086" y="443241"/>
                  </a:cubicBezTo>
                  <a:cubicBezTo>
                    <a:pt x="161313" y="442555"/>
                    <a:pt x="153770" y="441641"/>
                    <a:pt x="146226" y="440269"/>
                  </a:cubicBezTo>
                  <a:cubicBezTo>
                    <a:pt x="145540" y="440041"/>
                    <a:pt x="144626" y="440041"/>
                    <a:pt x="143940" y="439812"/>
                  </a:cubicBezTo>
                  <a:cubicBezTo>
                    <a:pt x="134339" y="437983"/>
                    <a:pt x="124966" y="435926"/>
                    <a:pt x="115593" y="433183"/>
                  </a:cubicBezTo>
                  <a:cubicBezTo>
                    <a:pt x="114450" y="432954"/>
                    <a:pt x="113307" y="432497"/>
                    <a:pt x="112164" y="432268"/>
                  </a:cubicBezTo>
                  <a:cubicBezTo>
                    <a:pt x="105078" y="430211"/>
                    <a:pt x="97763" y="427925"/>
                    <a:pt x="90676" y="425410"/>
                  </a:cubicBezTo>
                  <a:cubicBezTo>
                    <a:pt x="88161" y="424496"/>
                    <a:pt x="85647" y="423581"/>
                    <a:pt x="82904" y="422667"/>
                  </a:cubicBezTo>
                  <a:cubicBezTo>
                    <a:pt x="81761" y="422210"/>
                    <a:pt x="80618" y="421753"/>
                    <a:pt x="79703" y="421295"/>
                  </a:cubicBezTo>
                  <a:cubicBezTo>
                    <a:pt x="79475" y="421067"/>
                    <a:pt x="79017" y="421067"/>
                    <a:pt x="78789" y="420838"/>
                  </a:cubicBezTo>
                  <a:cubicBezTo>
                    <a:pt x="78103" y="420610"/>
                    <a:pt x="77189" y="420152"/>
                    <a:pt x="76503" y="419924"/>
                  </a:cubicBezTo>
                  <a:cubicBezTo>
                    <a:pt x="76046" y="419695"/>
                    <a:pt x="75817" y="419695"/>
                    <a:pt x="75360" y="419467"/>
                  </a:cubicBezTo>
                  <a:cubicBezTo>
                    <a:pt x="74445" y="419009"/>
                    <a:pt x="73760" y="418781"/>
                    <a:pt x="72845" y="418324"/>
                  </a:cubicBezTo>
                  <a:cubicBezTo>
                    <a:pt x="72617" y="418095"/>
                    <a:pt x="72159" y="418095"/>
                    <a:pt x="71931" y="417866"/>
                  </a:cubicBezTo>
                  <a:cubicBezTo>
                    <a:pt x="70788" y="417409"/>
                    <a:pt x="69873" y="416723"/>
                    <a:pt x="68730" y="416266"/>
                  </a:cubicBezTo>
                  <a:cubicBezTo>
                    <a:pt x="68502" y="416038"/>
                    <a:pt x="68273" y="416038"/>
                    <a:pt x="68045" y="415809"/>
                  </a:cubicBezTo>
                  <a:cubicBezTo>
                    <a:pt x="67130" y="415352"/>
                    <a:pt x="66444" y="414895"/>
                    <a:pt x="65530" y="414437"/>
                  </a:cubicBezTo>
                  <a:cubicBezTo>
                    <a:pt x="65073" y="414209"/>
                    <a:pt x="64844" y="413980"/>
                    <a:pt x="64387" y="413752"/>
                  </a:cubicBezTo>
                  <a:cubicBezTo>
                    <a:pt x="63701" y="413294"/>
                    <a:pt x="63015" y="412837"/>
                    <a:pt x="62330" y="412380"/>
                  </a:cubicBezTo>
                  <a:cubicBezTo>
                    <a:pt x="61872" y="412151"/>
                    <a:pt x="61644" y="411923"/>
                    <a:pt x="61187" y="411694"/>
                  </a:cubicBezTo>
                  <a:cubicBezTo>
                    <a:pt x="60272" y="411237"/>
                    <a:pt x="59586" y="410551"/>
                    <a:pt x="58672" y="409865"/>
                  </a:cubicBezTo>
                  <a:cubicBezTo>
                    <a:pt x="58443" y="409637"/>
                    <a:pt x="58215" y="409637"/>
                    <a:pt x="57986" y="409408"/>
                  </a:cubicBezTo>
                  <a:cubicBezTo>
                    <a:pt x="57072" y="408722"/>
                    <a:pt x="56157" y="408037"/>
                    <a:pt x="55014" y="407122"/>
                  </a:cubicBezTo>
                  <a:cubicBezTo>
                    <a:pt x="54786" y="406894"/>
                    <a:pt x="54329" y="406665"/>
                    <a:pt x="54100" y="406436"/>
                  </a:cubicBezTo>
                  <a:cubicBezTo>
                    <a:pt x="53414" y="405979"/>
                    <a:pt x="52728" y="405293"/>
                    <a:pt x="52043" y="404836"/>
                  </a:cubicBezTo>
                  <a:cubicBezTo>
                    <a:pt x="51585" y="404608"/>
                    <a:pt x="51357" y="404150"/>
                    <a:pt x="50900" y="403922"/>
                  </a:cubicBezTo>
                  <a:cubicBezTo>
                    <a:pt x="50214" y="403465"/>
                    <a:pt x="49757" y="402779"/>
                    <a:pt x="49071" y="402322"/>
                  </a:cubicBezTo>
                  <a:cubicBezTo>
                    <a:pt x="48842" y="402093"/>
                    <a:pt x="48385" y="401636"/>
                    <a:pt x="48156" y="401407"/>
                  </a:cubicBezTo>
                  <a:cubicBezTo>
                    <a:pt x="47242" y="400493"/>
                    <a:pt x="46328" y="399807"/>
                    <a:pt x="45642" y="398893"/>
                  </a:cubicBezTo>
                  <a:cubicBezTo>
                    <a:pt x="45413" y="398664"/>
                    <a:pt x="45185" y="398435"/>
                    <a:pt x="44956" y="398207"/>
                  </a:cubicBezTo>
                  <a:cubicBezTo>
                    <a:pt x="44270" y="397521"/>
                    <a:pt x="43584" y="396835"/>
                    <a:pt x="43127" y="396149"/>
                  </a:cubicBezTo>
                  <a:cubicBezTo>
                    <a:pt x="42899" y="395692"/>
                    <a:pt x="42441" y="395464"/>
                    <a:pt x="42213" y="395006"/>
                  </a:cubicBezTo>
                  <a:cubicBezTo>
                    <a:pt x="41756" y="394549"/>
                    <a:pt x="41298" y="393863"/>
                    <a:pt x="40613" y="393178"/>
                  </a:cubicBezTo>
                  <a:cubicBezTo>
                    <a:pt x="40384" y="392720"/>
                    <a:pt x="39927" y="392492"/>
                    <a:pt x="39698" y="392035"/>
                  </a:cubicBezTo>
                  <a:cubicBezTo>
                    <a:pt x="39241" y="391349"/>
                    <a:pt x="38784" y="390663"/>
                    <a:pt x="38098" y="390206"/>
                  </a:cubicBezTo>
                  <a:cubicBezTo>
                    <a:pt x="37869" y="389749"/>
                    <a:pt x="37641" y="389520"/>
                    <a:pt x="37184" y="389063"/>
                  </a:cubicBezTo>
                  <a:cubicBezTo>
                    <a:pt x="36498" y="388148"/>
                    <a:pt x="35812" y="387234"/>
                    <a:pt x="35126" y="386320"/>
                  </a:cubicBezTo>
                  <a:cubicBezTo>
                    <a:pt x="34898" y="385862"/>
                    <a:pt x="34669" y="385634"/>
                    <a:pt x="34212" y="385177"/>
                  </a:cubicBezTo>
                  <a:cubicBezTo>
                    <a:pt x="33755" y="384491"/>
                    <a:pt x="33297" y="383805"/>
                    <a:pt x="32840" y="383348"/>
                  </a:cubicBezTo>
                  <a:cubicBezTo>
                    <a:pt x="32612" y="382891"/>
                    <a:pt x="32154" y="382433"/>
                    <a:pt x="31926" y="381976"/>
                  </a:cubicBezTo>
                  <a:cubicBezTo>
                    <a:pt x="31469" y="381290"/>
                    <a:pt x="31240" y="380833"/>
                    <a:pt x="30783" y="380147"/>
                  </a:cubicBezTo>
                  <a:cubicBezTo>
                    <a:pt x="30554" y="379690"/>
                    <a:pt x="30326" y="379233"/>
                    <a:pt x="29868" y="378776"/>
                  </a:cubicBezTo>
                  <a:cubicBezTo>
                    <a:pt x="29411" y="378090"/>
                    <a:pt x="28954" y="377404"/>
                    <a:pt x="28725" y="376490"/>
                  </a:cubicBezTo>
                  <a:cubicBezTo>
                    <a:pt x="28497" y="375804"/>
                    <a:pt x="28040" y="375347"/>
                    <a:pt x="27811" y="374661"/>
                  </a:cubicBezTo>
                  <a:cubicBezTo>
                    <a:pt x="27354" y="373975"/>
                    <a:pt x="27125" y="373061"/>
                    <a:pt x="26668" y="372146"/>
                  </a:cubicBezTo>
                  <a:cubicBezTo>
                    <a:pt x="26439" y="371689"/>
                    <a:pt x="26211" y="371232"/>
                    <a:pt x="25982" y="370546"/>
                  </a:cubicBezTo>
                  <a:cubicBezTo>
                    <a:pt x="25754" y="369860"/>
                    <a:pt x="25525" y="369175"/>
                    <a:pt x="25068" y="368717"/>
                  </a:cubicBezTo>
                  <a:cubicBezTo>
                    <a:pt x="24839" y="368260"/>
                    <a:pt x="24611" y="367574"/>
                    <a:pt x="24382" y="367117"/>
                  </a:cubicBezTo>
                  <a:cubicBezTo>
                    <a:pt x="24153" y="366431"/>
                    <a:pt x="23925" y="365746"/>
                    <a:pt x="23696" y="365060"/>
                  </a:cubicBezTo>
                  <a:cubicBezTo>
                    <a:pt x="23468" y="364603"/>
                    <a:pt x="23239" y="364145"/>
                    <a:pt x="23239" y="363460"/>
                  </a:cubicBezTo>
                  <a:cubicBezTo>
                    <a:pt x="22782" y="362317"/>
                    <a:pt x="22553" y="361174"/>
                    <a:pt x="22325" y="360259"/>
                  </a:cubicBezTo>
                  <a:cubicBezTo>
                    <a:pt x="22096" y="359802"/>
                    <a:pt x="22096" y="359345"/>
                    <a:pt x="21867" y="358888"/>
                  </a:cubicBezTo>
                  <a:cubicBezTo>
                    <a:pt x="21639" y="358202"/>
                    <a:pt x="21410" y="357516"/>
                    <a:pt x="21410" y="356830"/>
                  </a:cubicBezTo>
                  <a:cubicBezTo>
                    <a:pt x="21182" y="356373"/>
                    <a:pt x="21182" y="355687"/>
                    <a:pt x="20953" y="355230"/>
                  </a:cubicBezTo>
                  <a:cubicBezTo>
                    <a:pt x="20724" y="354544"/>
                    <a:pt x="20724" y="353858"/>
                    <a:pt x="20496" y="353173"/>
                  </a:cubicBezTo>
                  <a:cubicBezTo>
                    <a:pt x="20496" y="352487"/>
                    <a:pt x="20267" y="352030"/>
                    <a:pt x="20267" y="351344"/>
                  </a:cubicBezTo>
                  <a:cubicBezTo>
                    <a:pt x="20039" y="350658"/>
                    <a:pt x="20039" y="349744"/>
                    <a:pt x="20039" y="349058"/>
                  </a:cubicBezTo>
                  <a:cubicBezTo>
                    <a:pt x="20039" y="348601"/>
                    <a:pt x="19810" y="348143"/>
                    <a:pt x="19810" y="347458"/>
                  </a:cubicBezTo>
                  <a:cubicBezTo>
                    <a:pt x="19810" y="347458"/>
                    <a:pt x="19810" y="347458"/>
                    <a:pt x="19810" y="347458"/>
                  </a:cubicBezTo>
                  <a:cubicBezTo>
                    <a:pt x="18667" y="337628"/>
                    <a:pt x="19581" y="327569"/>
                    <a:pt x="22553" y="317054"/>
                  </a:cubicBezTo>
                  <a:cubicBezTo>
                    <a:pt x="48385" y="229729"/>
                    <a:pt x="83818" y="146061"/>
                    <a:pt x="160628" y="89825"/>
                  </a:cubicBezTo>
                  <a:cubicBezTo>
                    <a:pt x="244981" y="28103"/>
                    <a:pt x="340536" y="9587"/>
                    <a:pt x="442949" y="23989"/>
                  </a:cubicBezTo>
                  <a:cubicBezTo>
                    <a:pt x="472895" y="28332"/>
                    <a:pt x="502842" y="33133"/>
                    <a:pt x="530960" y="44563"/>
                  </a:cubicBezTo>
                  <a:cubicBezTo>
                    <a:pt x="531645" y="44791"/>
                    <a:pt x="532103" y="45020"/>
                    <a:pt x="532788" y="45248"/>
                  </a:cubicBezTo>
                  <a:cubicBezTo>
                    <a:pt x="533931" y="45706"/>
                    <a:pt x="535303" y="46163"/>
                    <a:pt x="536446" y="46849"/>
                  </a:cubicBezTo>
                  <a:cubicBezTo>
                    <a:pt x="538275" y="47534"/>
                    <a:pt x="539875" y="48449"/>
                    <a:pt x="541704" y="49135"/>
                  </a:cubicBezTo>
                  <a:cubicBezTo>
                    <a:pt x="542390" y="49592"/>
                    <a:pt x="543075" y="49820"/>
                    <a:pt x="543990" y="50278"/>
                  </a:cubicBezTo>
                  <a:cubicBezTo>
                    <a:pt x="545361" y="50963"/>
                    <a:pt x="546733" y="51649"/>
                    <a:pt x="548105" y="52335"/>
                  </a:cubicBezTo>
                  <a:cubicBezTo>
                    <a:pt x="548790" y="52564"/>
                    <a:pt x="549476" y="53021"/>
                    <a:pt x="549933" y="53249"/>
                  </a:cubicBezTo>
                  <a:cubicBezTo>
                    <a:pt x="551762" y="54392"/>
                    <a:pt x="553820" y="55307"/>
                    <a:pt x="555648" y="56450"/>
                  </a:cubicBezTo>
                  <a:cubicBezTo>
                    <a:pt x="555648" y="56450"/>
                    <a:pt x="555648" y="56450"/>
                    <a:pt x="555648" y="56450"/>
                  </a:cubicBezTo>
                  <a:cubicBezTo>
                    <a:pt x="570050" y="64908"/>
                    <a:pt x="583538" y="74052"/>
                    <a:pt x="595882" y="83882"/>
                  </a:cubicBezTo>
                  <a:cubicBezTo>
                    <a:pt x="600911" y="87768"/>
                    <a:pt x="605483" y="91883"/>
                    <a:pt x="610284" y="95998"/>
                  </a:cubicBezTo>
                  <a:cubicBezTo>
                    <a:pt x="630858" y="114514"/>
                    <a:pt x="648231" y="135088"/>
                    <a:pt x="662176" y="157720"/>
                  </a:cubicBezTo>
                  <a:cubicBezTo>
                    <a:pt x="668348" y="167778"/>
                    <a:pt x="673835" y="178294"/>
                    <a:pt x="678864" y="189266"/>
                  </a:cubicBezTo>
                  <a:cubicBezTo>
                    <a:pt x="680007" y="192010"/>
                    <a:pt x="681378" y="194753"/>
                    <a:pt x="682521" y="197496"/>
                  </a:cubicBezTo>
                  <a:cubicBezTo>
                    <a:pt x="684807" y="202982"/>
                    <a:pt x="686865" y="208697"/>
                    <a:pt x="688922" y="214412"/>
                  </a:cubicBezTo>
                  <a:cubicBezTo>
                    <a:pt x="689837" y="217384"/>
                    <a:pt x="690751" y="220127"/>
                    <a:pt x="691665" y="223099"/>
                  </a:cubicBezTo>
                  <a:cubicBezTo>
                    <a:pt x="697152" y="240701"/>
                    <a:pt x="701038" y="259218"/>
                    <a:pt x="703553" y="278878"/>
                  </a:cubicBezTo>
                  <a:cubicBezTo>
                    <a:pt x="704467" y="285278"/>
                    <a:pt x="705153" y="291908"/>
                    <a:pt x="705610" y="298766"/>
                  </a:cubicBezTo>
                  <a:cubicBezTo>
                    <a:pt x="705839" y="302652"/>
                    <a:pt x="706296" y="306538"/>
                    <a:pt x="706296" y="310424"/>
                  </a:cubicBezTo>
                  <a:cubicBezTo>
                    <a:pt x="707896" y="334885"/>
                    <a:pt x="707439" y="357745"/>
                    <a:pt x="705839" y="380376"/>
                  </a:cubicBezTo>
                  <a:close/>
                </a:path>
              </a:pathLst>
            </a:custGeom>
            <a:solidFill>
              <a:srgbClr val="000000"/>
            </a:solidFill>
            <a:ln w="2286" cap="flat">
              <a:noFill/>
              <a:prstDash val="solid"/>
              <a:miter/>
            </a:ln>
          </p:spPr>
          <p:txBody>
            <a:bodyPr rtlCol="0" anchor="ctr"/>
            <a:lstStyle/>
            <a:p>
              <a:endParaRPr lang="en-US"/>
            </a:p>
          </p:txBody>
        </p:sp>
        <p:sp>
          <p:nvSpPr>
            <p:cNvPr id="137" name="Freeform 441">
              <a:extLst>
                <a:ext uri="{FF2B5EF4-FFF2-40B4-BE49-F238E27FC236}">
                  <a16:creationId xmlns:a16="http://schemas.microsoft.com/office/drawing/2014/main" id="{FE3A0C65-1EF6-A514-9CDC-4E2D4AD51632}"/>
                </a:ext>
              </a:extLst>
            </p:cNvPr>
            <p:cNvSpPr/>
            <p:nvPr/>
          </p:nvSpPr>
          <p:spPr>
            <a:xfrm>
              <a:off x="5193445" y="4098109"/>
              <a:ext cx="346440" cy="331982"/>
            </a:xfrm>
            <a:custGeom>
              <a:avLst/>
              <a:gdLst>
                <a:gd name="connsiteX0" fmla="*/ 44390 w 346440"/>
                <a:gd name="connsiteY0" fmla="*/ 279580 h 331982"/>
                <a:gd name="connsiteX1" fmla="*/ 158690 w 346440"/>
                <a:gd name="connsiteY1" fmla="*/ 331930 h 331982"/>
                <a:gd name="connsiteX2" fmla="*/ 337684 w 346440"/>
                <a:gd name="connsiteY2" fmla="*/ 221059 h 331982"/>
                <a:gd name="connsiteX3" fmla="*/ 307509 w 346440"/>
                <a:gd name="connsiteY3" fmla="*/ 62867 h 331982"/>
                <a:gd name="connsiteX4" fmla="*/ 174921 w 346440"/>
                <a:gd name="connsiteY4" fmla="*/ 231 h 331982"/>
                <a:gd name="connsiteX5" fmla="*/ 61535 w 346440"/>
                <a:gd name="connsiteY5" fmla="*/ 44122 h 331982"/>
                <a:gd name="connsiteX6" fmla="*/ 44390 w 346440"/>
                <a:gd name="connsiteY6" fmla="*/ 279580 h 331982"/>
                <a:gd name="connsiteX7" fmla="*/ 108170 w 346440"/>
                <a:gd name="connsiteY7" fmla="*/ 40465 h 331982"/>
                <a:gd name="connsiteX8" fmla="*/ 149546 w 346440"/>
                <a:gd name="connsiteY8" fmla="*/ 25834 h 331982"/>
                <a:gd name="connsiteX9" fmla="*/ 283963 w 346440"/>
                <a:gd name="connsiteY9" fmla="*/ 63782 h 331982"/>
                <a:gd name="connsiteX10" fmla="*/ 293793 w 346440"/>
                <a:gd name="connsiteY10" fmla="*/ 75212 h 331982"/>
                <a:gd name="connsiteX11" fmla="*/ 293793 w 346440"/>
                <a:gd name="connsiteY11" fmla="*/ 75212 h 331982"/>
                <a:gd name="connsiteX12" fmla="*/ 297222 w 346440"/>
                <a:gd name="connsiteY12" fmla="*/ 79784 h 331982"/>
                <a:gd name="connsiteX13" fmla="*/ 297222 w 346440"/>
                <a:gd name="connsiteY13" fmla="*/ 79784 h 331982"/>
                <a:gd name="connsiteX14" fmla="*/ 300422 w 346440"/>
                <a:gd name="connsiteY14" fmla="*/ 84356 h 331982"/>
                <a:gd name="connsiteX15" fmla="*/ 300422 w 346440"/>
                <a:gd name="connsiteY15" fmla="*/ 84584 h 331982"/>
                <a:gd name="connsiteX16" fmla="*/ 303394 w 346440"/>
                <a:gd name="connsiteY16" fmla="*/ 89385 h 331982"/>
                <a:gd name="connsiteX17" fmla="*/ 303394 w 346440"/>
                <a:gd name="connsiteY17" fmla="*/ 89614 h 331982"/>
                <a:gd name="connsiteX18" fmla="*/ 306366 w 346440"/>
                <a:gd name="connsiteY18" fmla="*/ 94414 h 331982"/>
                <a:gd name="connsiteX19" fmla="*/ 306366 w 346440"/>
                <a:gd name="connsiteY19" fmla="*/ 94643 h 331982"/>
                <a:gd name="connsiteX20" fmla="*/ 309109 w 346440"/>
                <a:gd name="connsiteY20" fmla="*/ 99672 h 331982"/>
                <a:gd name="connsiteX21" fmla="*/ 309109 w 346440"/>
                <a:gd name="connsiteY21" fmla="*/ 99672 h 331982"/>
                <a:gd name="connsiteX22" fmla="*/ 324883 w 346440"/>
                <a:gd name="connsiteY22" fmla="*/ 142877 h 331982"/>
                <a:gd name="connsiteX23" fmla="*/ 324883 w 346440"/>
                <a:gd name="connsiteY23" fmla="*/ 143106 h 331982"/>
                <a:gd name="connsiteX24" fmla="*/ 325797 w 346440"/>
                <a:gd name="connsiteY24" fmla="*/ 147678 h 331982"/>
                <a:gd name="connsiteX25" fmla="*/ 326026 w 346440"/>
                <a:gd name="connsiteY25" fmla="*/ 149050 h 331982"/>
                <a:gd name="connsiteX26" fmla="*/ 326483 w 346440"/>
                <a:gd name="connsiteY26" fmla="*/ 153164 h 331982"/>
                <a:gd name="connsiteX27" fmla="*/ 326711 w 346440"/>
                <a:gd name="connsiteY27" fmla="*/ 154993 h 331982"/>
                <a:gd name="connsiteX28" fmla="*/ 326940 w 346440"/>
                <a:gd name="connsiteY28" fmla="*/ 158651 h 331982"/>
                <a:gd name="connsiteX29" fmla="*/ 327169 w 346440"/>
                <a:gd name="connsiteY29" fmla="*/ 160937 h 331982"/>
                <a:gd name="connsiteX30" fmla="*/ 327397 w 346440"/>
                <a:gd name="connsiteY30" fmla="*/ 164366 h 331982"/>
                <a:gd name="connsiteX31" fmla="*/ 327397 w 346440"/>
                <a:gd name="connsiteY31" fmla="*/ 166880 h 331982"/>
                <a:gd name="connsiteX32" fmla="*/ 327397 w 346440"/>
                <a:gd name="connsiteY32" fmla="*/ 170309 h 331982"/>
                <a:gd name="connsiteX33" fmla="*/ 327397 w 346440"/>
                <a:gd name="connsiteY33" fmla="*/ 173053 h 331982"/>
                <a:gd name="connsiteX34" fmla="*/ 327169 w 346440"/>
                <a:gd name="connsiteY34" fmla="*/ 176253 h 331982"/>
                <a:gd name="connsiteX35" fmla="*/ 326940 w 346440"/>
                <a:gd name="connsiteY35" fmla="*/ 178996 h 331982"/>
                <a:gd name="connsiteX36" fmla="*/ 326711 w 346440"/>
                <a:gd name="connsiteY36" fmla="*/ 182197 h 331982"/>
                <a:gd name="connsiteX37" fmla="*/ 326483 w 346440"/>
                <a:gd name="connsiteY37" fmla="*/ 185168 h 331982"/>
                <a:gd name="connsiteX38" fmla="*/ 326026 w 346440"/>
                <a:gd name="connsiteY38" fmla="*/ 188140 h 331982"/>
                <a:gd name="connsiteX39" fmla="*/ 325568 w 346440"/>
                <a:gd name="connsiteY39" fmla="*/ 191112 h 331982"/>
                <a:gd name="connsiteX40" fmla="*/ 324883 w 346440"/>
                <a:gd name="connsiteY40" fmla="*/ 194084 h 331982"/>
                <a:gd name="connsiteX41" fmla="*/ 324197 w 346440"/>
                <a:gd name="connsiteY41" fmla="*/ 197056 h 331982"/>
                <a:gd name="connsiteX42" fmla="*/ 323511 w 346440"/>
                <a:gd name="connsiteY42" fmla="*/ 200027 h 331982"/>
                <a:gd name="connsiteX43" fmla="*/ 322597 w 346440"/>
                <a:gd name="connsiteY43" fmla="*/ 202999 h 331982"/>
                <a:gd name="connsiteX44" fmla="*/ 321682 w 346440"/>
                <a:gd name="connsiteY44" fmla="*/ 205971 h 331982"/>
                <a:gd name="connsiteX45" fmla="*/ 320539 w 346440"/>
                <a:gd name="connsiteY45" fmla="*/ 209171 h 331982"/>
                <a:gd name="connsiteX46" fmla="*/ 319625 w 346440"/>
                <a:gd name="connsiteY46" fmla="*/ 211915 h 331982"/>
                <a:gd name="connsiteX47" fmla="*/ 318482 w 346440"/>
                <a:gd name="connsiteY47" fmla="*/ 215115 h 331982"/>
                <a:gd name="connsiteX48" fmla="*/ 317339 w 346440"/>
                <a:gd name="connsiteY48" fmla="*/ 217858 h 331982"/>
                <a:gd name="connsiteX49" fmla="*/ 315967 w 346440"/>
                <a:gd name="connsiteY49" fmla="*/ 221059 h 331982"/>
                <a:gd name="connsiteX50" fmla="*/ 314824 w 346440"/>
                <a:gd name="connsiteY50" fmla="*/ 223802 h 331982"/>
                <a:gd name="connsiteX51" fmla="*/ 312995 w 346440"/>
                <a:gd name="connsiteY51" fmla="*/ 227002 h 331982"/>
                <a:gd name="connsiteX52" fmla="*/ 311624 w 346440"/>
                <a:gd name="connsiteY52" fmla="*/ 229517 h 331982"/>
                <a:gd name="connsiteX53" fmla="*/ 309566 w 346440"/>
                <a:gd name="connsiteY53" fmla="*/ 232946 h 331982"/>
                <a:gd name="connsiteX54" fmla="*/ 308195 w 346440"/>
                <a:gd name="connsiteY54" fmla="*/ 235232 h 331982"/>
                <a:gd name="connsiteX55" fmla="*/ 305680 w 346440"/>
                <a:gd name="connsiteY55" fmla="*/ 239118 h 331982"/>
                <a:gd name="connsiteX56" fmla="*/ 304309 w 346440"/>
                <a:gd name="connsiteY56" fmla="*/ 240947 h 331982"/>
                <a:gd name="connsiteX57" fmla="*/ 300194 w 346440"/>
                <a:gd name="connsiteY57" fmla="*/ 246433 h 331982"/>
                <a:gd name="connsiteX58" fmla="*/ 300194 w 346440"/>
                <a:gd name="connsiteY58" fmla="*/ 246433 h 331982"/>
                <a:gd name="connsiteX59" fmla="*/ 297222 w 346440"/>
                <a:gd name="connsiteY59" fmla="*/ 250091 h 331982"/>
                <a:gd name="connsiteX60" fmla="*/ 288078 w 346440"/>
                <a:gd name="connsiteY60" fmla="*/ 261064 h 331982"/>
                <a:gd name="connsiteX61" fmla="*/ 281677 w 346440"/>
                <a:gd name="connsiteY61" fmla="*/ 268150 h 331982"/>
                <a:gd name="connsiteX62" fmla="*/ 275048 w 346440"/>
                <a:gd name="connsiteY62" fmla="*/ 275008 h 331982"/>
                <a:gd name="connsiteX63" fmla="*/ 268190 w 346440"/>
                <a:gd name="connsiteY63" fmla="*/ 281409 h 331982"/>
                <a:gd name="connsiteX64" fmla="*/ 244873 w 346440"/>
                <a:gd name="connsiteY64" fmla="*/ 298325 h 331982"/>
                <a:gd name="connsiteX65" fmla="*/ 241444 w 346440"/>
                <a:gd name="connsiteY65" fmla="*/ 300154 h 331982"/>
                <a:gd name="connsiteX66" fmla="*/ 238015 w 346440"/>
                <a:gd name="connsiteY66" fmla="*/ 301983 h 331982"/>
                <a:gd name="connsiteX67" fmla="*/ 230928 w 346440"/>
                <a:gd name="connsiteY67" fmla="*/ 305183 h 331982"/>
                <a:gd name="connsiteX68" fmla="*/ 223841 w 346440"/>
                <a:gd name="connsiteY68" fmla="*/ 307927 h 331982"/>
                <a:gd name="connsiteX69" fmla="*/ 220184 w 346440"/>
                <a:gd name="connsiteY69" fmla="*/ 309070 h 331982"/>
                <a:gd name="connsiteX70" fmla="*/ 212869 w 346440"/>
                <a:gd name="connsiteY70" fmla="*/ 310898 h 331982"/>
                <a:gd name="connsiteX71" fmla="*/ 201667 w 346440"/>
                <a:gd name="connsiteY71" fmla="*/ 312727 h 331982"/>
                <a:gd name="connsiteX72" fmla="*/ 197781 w 346440"/>
                <a:gd name="connsiteY72" fmla="*/ 313184 h 331982"/>
                <a:gd name="connsiteX73" fmla="*/ 190009 w 346440"/>
                <a:gd name="connsiteY73" fmla="*/ 313642 h 331982"/>
                <a:gd name="connsiteX74" fmla="*/ 186122 w 346440"/>
                <a:gd name="connsiteY74" fmla="*/ 313642 h 331982"/>
                <a:gd name="connsiteX75" fmla="*/ 150918 w 346440"/>
                <a:gd name="connsiteY75" fmla="*/ 309755 h 331982"/>
                <a:gd name="connsiteX76" fmla="*/ 136288 w 346440"/>
                <a:gd name="connsiteY76" fmla="*/ 306784 h 331982"/>
                <a:gd name="connsiteX77" fmla="*/ 117542 w 346440"/>
                <a:gd name="connsiteY77" fmla="*/ 301526 h 331982"/>
                <a:gd name="connsiteX78" fmla="*/ 104055 w 346440"/>
                <a:gd name="connsiteY78" fmla="*/ 296268 h 331982"/>
                <a:gd name="connsiteX79" fmla="*/ 60621 w 346440"/>
                <a:gd name="connsiteY79" fmla="*/ 265636 h 331982"/>
                <a:gd name="connsiteX80" fmla="*/ 47591 w 346440"/>
                <a:gd name="connsiteY80" fmla="*/ 249176 h 331982"/>
                <a:gd name="connsiteX81" fmla="*/ 43705 w 346440"/>
                <a:gd name="connsiteY81" fmla="*/ 243233 h 331982"/>
                <a:gd name="connsiteX82" fmla="*/ 42333 w 346440"/>
                <a:gd name="connsiteY82" fmla="*/ 240947 h 331982"/>
                <a:gd name="connsiteX83" fmla="*/ 40047 w 346440"/>
                <a:gd name="connsiteY83" fmla="*/ 237061 h 331982"/>
                <a:gd name="connsiteX84" fmla="*/ 38447 w 346440"/>
                <a:gd name="connsiteY84" fmla="*/ 234089 h 331982"/>
                <a:gd name="connsiteX85" fmla="*/ 36847 w 346440"/>
                <a:gd name="connsiteY85" fmla="*/ 230660 h 331982"/>
                <a:gd name="connsiteX86" fmla="*/ 35246 w 346440"/>
                <a:gd name="connsiteY86" fmla="*/ 227231 h 331982"/>
                <a:gd name="connsiteX87" fmla="*/ 33875 w 346440"/>
                <a:gd name="connsiteY87" fmla="*/ 224259 h 331982"/>
                <a:gd name="connsiteX88" fmla="*/ 32275 w 346440"/>
                <a:gd name="connsiteY88" fmla="*/ 220601 h 331982"/>
                <a:gd name="connsiteX89" fmla="*/ 31132 w 346440"/>
                <a:gd name="connsiteY89" fmla="*/ 217858 h 331982"/>
                <a:gd name="connsiteX90" fmla="*/ 29760 w 346440"/>
                <a:gd name="connsiteY90" fmla="*/ 213743 h 331982"/>
                <a:gd name="connsiteX91" fmla="*/ 29074 w 346440"/>
                <a:gd name="connsiteY91" fmla="*/ 211457 h 331982"/>
                <a:gd name="connsiteX92" fmla="*/ 27703 w 346440"/>
                <a:gd name="connsiteY92" fmla="*/ 207114 h 331982"/>
                <a:gd name="connsiteX93" fmla="*/ 27245 w 346440"/>
                <a:gd name="connsiteY93" fmla="*/ 205285 h 331982"/>
                <a:gd name="connsiteX94" fmla="*/ 25874 w 346440"/>
                <a:gd name="connsiteY94" fmla="*/ 200256 h 331982"/>
                <a:gd name="connsiteX95" fmla="*/ 25874 w 346440"/>
                <a:gd name="connsiteY95" fmla="*/ 200256 h 331982"/>
                <a:gd name="connsiteX96" fmla="*/ 108170 w 346440"/>
                <a:gd name="connsiteY96" fmla="*/ 40465 h 331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346440" h="331982">
                  <a:moveTo>
                    <a:pt x="44390" y="279580"/>
                  </a:moveTo>
                  <a:cubicBezTo>
                    <a:pt x="83024" y="315242"/>
                    <a:pt x="129201" y="330787"/>
                    <a:pt x="158690" y="331930"/>
                  </a:cubicBezTo>
                  <a:cubicBezTo>
                    <a:pt x="251045" y="333758"/>
                    <a:pt x="314138" y="287581"/>
                    <a:pt x="337684" y="221059"/>
                  </a:cubicBezTo>
                  <a:cubicBezTo>
                    <a:pt x="358487" y="161851"/>
                    <a:pt x="339742" y="109273"/>
                    <a:pt x="307509" y="62867"/>
                  </a:cubicBezTo>
                  <a:cubicBezTo>
                    <a:pt x="277105" y="19205"/>
                    <a:pt x="229099" y="-2512"/>
                    <a:pt x="174921" y="231"/>
                  </a:cubicBezTo>
                  <a:cubicBezTo>
                    <a:pt x="133316" y="2517"/>
                    <a:pt x="96054" y="19205"/>
                    <a:pt x="61535" y="44122"/>
                  </a:cubicBezTo>
                  <a:cubicBezTo>
                    <a:pt x="-20989" y="103330"/>
                    <a:pt x="-14131" y="225631"/>
                    <a:pt x="44390" y="279580"/>
                  </a:cubicBezTo>
                  <a:close/>
                  <a:moveTo>
                    <a:pt x="108170" y="40465"/>
                  </a:moveTo>
                  <a:cubicBezTo>
                    <a:pt x="121657" y="34521"/>
                    <a:pt x="135373" y="29949"/>
                    <a:pt x="149546" y="25834"/>
                  </a:cubicBezTo>
                  <a:cubicBezTo>
                    <a:pt x="202353" y="10289"/>
                    <a:pt x="249445" y="26520"/>
                    <a:pt x="283963" y="63782"/>
                  </a:cubicBezTo>
                  <a:cubicBezTo>
                    <a:pt x="287392" y="67439"/>
                    <a:pt x="290593" y="71326"/>
                    <a:pt x="293793" y="75212"/>
                  </a:cubicBezTo>
                  <a:cubicBezTo>
                    <a:pt x="293793" y="75212"/>
                    <a:pt x="293793" y="75212"/>
                    <a:pt x="293793" y="75212"/>
                  </a:cubicBezTo>
                  <a:cubicBezTo>
                    <a:pt x="294936" y="76583"/>
                    <a:pt x="296079" y="78184"/>
                    <a:pt x="297222" y="79784"/>
                  </a:cubicBezTo>
                  <a:cubicBezTo>
                    <a:pt x="297222" y="79784"/>
                    <a:pt x="297222" y="79784"/>
                    <a:pt x="297222" y="79784"/>
                  </a:cubicBezTo>
                  <a:cubicBezTo>
                    <a:pt x="298365" y="81384"/>
                    <a:pt x="299279" y="82756"/>
                    <a:pt x="300422" y="84356"/>
                  </a:cubicBezTo>
                  <a:cubicBezTo>
                    <a:pt x="300422" y="84356"/>
                    <a:pt x="300422" y="84356"/>
                    <a:pt x="300422" y="84584"/>
                  </a:cubicBezTo>
                  <a:cubicBezTo>
                    <a:pt x="301565" y="86185"/>
                    <a:pt x="302480" y="87785"/>
                    <a:pt x="303394" y="89385"/>
                  </a:cubicBezTo>
                  <a:cubicBezTo>
                    <a:pt x="303394" y="89385"/>
                    <a:pt x="303394" y="89385"/>
                    <a:pt x="303394" y="89614"/>
                  </a:cubicBezTo>
                  <a:cubicBezTo>
                    <a:pt x="304309" y="91214"/>
                    <a:pt x="305452" y="92814"/>
                    <a:pt x="306366" y="94414"/>
                  </a:cubicBezTo>
                  <a:cubicBezTo>
                    <a:pt x="306366" y="94414"/>
                    <a:pt x="306366" y="94414"/>
                    <a:pt x="306366" y="94643"/>
                  </a:cubicBezTo>
                  <a:cubicBezTo>
                    <a:pt x="307280" y="96243"/>
                    <a:pt x="308195" y="97843"/>
                    <a:pt x="309109" y="99672"/>
                  </a:cubicBezTo>
                  <a:cubicBezTo>
                    <a:pt x="309109" y="99672"/>
                    <a:pt x="309109" y="99672"/>
                    <a:pt x="309109" y="99672"/>
                  </a:cubicBezTo>
                  <a:cubicBezTo>
                    <a:pt x="316424" y="113159"/>
                    <a:pt x="321911" y="127790"/>
                    <a:pt x="324883" y="142877"/>
                  </a:cubicBezTo>
                  <a:cubicBezTo>
                    <a:pt x="324883" y="142877"/>
                    <a:pt x="324883" y="143106"/>
                    <a:pt x="324883" y="143106"/>
                  </a:cubicBezTo>
                  <a:cubicBezTo>
                    <a:pt x="325111" y="144706"/>
                    <a:pt x="325340" y="146078"/>
                    <a:pt x="325797" y="147678"/>
                  </a:cubicBezTo>
                  <a:cubicBezTo>
                    <a:pt x="325797" y="148135"/>
                    <a:pt x="326026" y="148592"/>
                    <a:pt x="326026" y="149050"/>
                  </a:cubicBezTo>
                  <a:cubicBezTo>
                    <a:pt x="326254" y="150421"/>
                    <a:pt x="326483" y="151793"/>
                    <a:pt x="326483" y="153164"/>
                  </a:cubicBezTo>
                  <a:cubicBezTo>
                    <a:pt x="326483" y="153850"/>
                    <a:pt x="326711" y="154536"/>
                    <a:pt x="326711" y="154993"/>
                  </a:cubicBezTo>
                  <a:cubicBezTo>
                    <a:pt x="326940" y="156136"/>
                    <a:pt x="326940" y="157508"/>
                    <a:pt x="326940" y="158651"/>
                  </a:cubicBezTo>
                  <a:cubicBezTo>
                    <a:pt x="326940" y="159337"/>
                    <a:pt x="327169" y="160251"/>
                    <a:pt x="327169" y="160937"/>
                  </a:cubicBezTo>
                  <a:cubicBezTo>
                    <a:pt x="327169" y="162080"/>
                    <a:pt x="327397" y="163223"/>
                    <a:pt x="327397" y="164366"/>
                  </a:cubicBezTo>
                  <a:cubicBezTo>
                    <a:pt x="327397" y="165280"/>
                    <a:pt x="327397" y="165966"/>
                    <a:pt x="327397" y="166880"/>
                  </a:cubicBezTo>
                  <a:cubicBezTo>
                    <a:pt x="327397" y="168023"/>
                    <a:pt x="327397" y="169166"/>
                    <a:pt x="327397" y="170309"/>
                  </a:cubicBezTo>
                  <a:cubicBezTo>
                    <a:pt x="327397" y="171224"/>
                    <a:pt x="327397" y="172138"/>
                    <a:pt x="327397" y="173053"/>
                  </a:cubicBezTo>
                  <a:cubicBezTo>
                    <a:pt x="327397" y="174196"/>
                    <a:pt x="327397" y="175110"/>
                    <a:pt x="327169" y="176253"/>
                  </a:cubicBezTo>
                  <a:cubicBezTo>
                    <a:pt x="327169" y="177167"/>
                    <a:pt x="327169" y="178082"/>
                    <a:pt x="326940" y="178996"/>
                  </a:cubicBezTo>
                  <a:cubicBezTo>
                    <a:pt x="326940" y="180139"/>
                    <a:pt x="326711" y="181054"/>
                    <a:pt x="326711" y="182197"/>
                  </a:cubicBezTo>
                  <a:cubicBezTo>
                    <a:pt x="326711" y="183111"/>
                    <a:pt x="326483" y="184025"/>
                    <a:pt x="326483" y="185168"/>
                  </a:cubicBezTo>
                  <a:cubicBezTo>
                    <a:pt x="326254" y="186083"/>
                    <a:pt x="326254" y="187226"/>
                    <a:pt x="326026" y="188140"/>
                  </a:cubicBezTo>
                  <a:cubicBezTo>
                    <a:pt x="325797" y="189055"/>
                    <a:pt x="325797" y="190198"/>
                    <a:pt x="325568" y="191112"/>
                  </a:cubicBezTo>
                  <a:cubicBezTo>
                    <a:pt x="325340" y="192026"/>
                    <a:pt x="325111" y="193169"/>
                    <a:pt x="324883" y="194084"/>
                  </a:cubicBezTo>
                  <a:cubicBezTo>
                    <a:pt x="324654" y="194998"/>
                    <a:pt x="324425" y="196141"/>
                    <a:pt x="324197" y="197056"/>
                  </a:cubicBezTo>
                  <a:cubicBezTo>
                    <a:pt x="323968" y="197970"/>
                    <a:pt x="323740" y="199113"/>
                    <a:pt x="323511" y="200027"/>
                  </a:cubicBezTo>
                  <a:cubicBezTo>
                    <a:pt x="323282" y="200942"/>
                    <a:pt x="323054" y="202085"/>
                    <a:pt x="322597" y="202999"/>
                  </a:cubicBezTo>
                  <a:cubicBezTo>
                    <a:pt x="322368" y="203914"/>
                    <a:pt x="322139" y="204828"/>
                    <a:pt x="321682" y="205971"/>
                  </a:cubicBezTo>
                  <a:cubicBezTo>
                    <a:pt x="321454" y="207114"/>
                    <a:pt x="320996" y="208028"/>
                    <a:pt x="320539" y="209171"/>
                  </a:cubicBezTo>
                  <a:cubicBezTo>
                    <a:pt x="320311" y="210086"/>
                    <a:pt x="319853" y="211000"/>
                    <a:pt x="319625" y="211915"/>
                  </a:cubicBezTo>
                  <a:cubicBezTo>
                    <a:pt x="319168" y="213058"/>
                    <a:pt x="318710" y="213972"/>
                    <a:pt x="318482" y="215115"/>
                  </a:cubicBezTo>
                  <a:cubicBezTo>
                    <a:pt x="318025" y="216029"/>
                    <a:pt x="317796" y="216944"/>
                    <a:pt x="317339" y="217858"/>
                  </a:cubicBezTo>
                  <a:cubicBezTo>
                    <a:pt x="316882" y="219001"/>
                    <a:pt x="316424" y="219916"/>
                    <a:pt x="315967" y="221059"/>
                  </a:cubicBezTo>
                  <a:cubicBezTo>
                    <a:pt x="315510" y="221973"/>
                    <a:pt x="315053" y="222887"/>
                    <a:pt x="314824" y="223802"/>
                  </a:cubicBezTo>
                  <a:cubicBezTo>
                    <a:pt x="314367" y="224945"/>
                    <a:pt x="313681" y="226088"/>
                    <a:pt x="312995" y="227002"/>
                  </a:cubicBezTo>
                  <a:cubicBezTo>
                    <a:pt x="312538" y="227917"/>
                    <a:pt x="312081" y="228602"/>
                    <a:pt x="311624" y="229517"/>
                  </a:cubicBezTo>
                  <a:cubicBezTo>
                    <a:pt x="310938" y="230660"/>
                    <a:pt x="310252" y="231803"/>
                    <a:pt x="309566" y="232946"/>
                  </a:cubicBezTo>
                  <a:cubicBezTo>
                    <a:pt x="309109" y="233632"/>
                    <a:pt x="308652" y="234546"/>
                    <a:pt x="308195" y="235232"/>
                  </a:cubicBezTo>
                  <a:cubicBezTo>
                    <a:pt x="307280" y="236603"/>
                    <a:pt x="306595" y="237746"/>
                    <a:pt x="305680" y="239118"/>
                  </a:cubicBezTo>
                  <a:cubicBezTo>
                    <a:pt x="305223" y="239804"/>
                    <a:pt x="304766" y="240490"/>
                    <a:pt x="304309" y="240947"/>
                  </a:cubicBezTo>
                  <a:cubicBezTo>
                    <a:pt x="302937" y="242776"/>
                    <a:pt x="301565" y="244604"/>
                    <a:pt x="300194" y="246433"/>
                  </a:cubicBezTo>
                  <a:cubicBezTo>
                    <a:pt x="300194" y="246433"/>
                    <a:pt x="300194" y="246433"/>
                    <a:pt x="300194" y="246433"/>
                  </a:cubicBezTo>
                  <a:cubicBezTo>
                    <a:pt x="299279" y="247576"/>
                    <a:pt x="298136" y="248948"/>
                    <a:pt x="297222" y="250091"/>
                  </a:cubicBezTo>
                  <a:cubicBezTo>
                    <a:pt x="294250" y="253748"/>
                    <a:pt x="291278" y="257406"/>
                    <a:pt x="288078" y="261064"/>
                  </a:cubicBezTo>
                  <a:cubicBezTo>
                    <a:pt x="286021" y="263350"/>
                    <a:pt x="283963" y="265864"/>
                    <a:pt x="281677" y="268150"/>
                  </a:cubicBezTo>
                  <a:cubicBezTo>
                    <a:pt x="279620" y="270436"/>
                    <a:pt x="277334" y="272722"/>
                    <a:pt x="275048" y="275008"/>
                  </a:cubicBezTo>
                  <a:cubicBezTo>
                    <a:pt x="272762" y="277294"/>
                    <a:pt x="270476" y="279352"/>
                    <a:pt x="268190" y="281409"/>
                  </a:cubicBezTo>
                  <a:cubicBezTo>
                    <a:pt x="261103" y="287581"/>
                    <a:pt x="253331" y="293296"/>
                    <a:pt x="244873" y="298325"/>
                  </a:cubicBezTo>
                  <a:cubicBezTo>
                    <a:pt x="243730" y="299011"/>
                    <a:pt x="242587" y="299697"/>
                    <a:pt x="241444" y="300154"/>
                  </a:cubicBezTo>
                  <a:cubicBezTo>
                    <a:pt x="240301" y="300840"/>
                    <a:pt x="239158" y="301297"/>
                    <a:pt x="238015" y="301983"/>
                  </a:cubicBezTo>
                  <a:cubicBezTo>
                    <a:pt x="235729" y="303126"/>
                    <a:pt x="233214" y="304269"/>
                    <a:pt x="230928" y="305183"/>
                  </a:cubicBezTo>
                  <a:cubicBezTo>
                    <a:pt x="228642" y="306098"/>
                    <a:pt x="226127" y="307012"/>
                    <a:pt x="223841" y="307927"/>
                  </a:cubicBezTo>
                  <a:cubicBezTo>
                    <a:pt x="222698" y="308384"/>
                    <a:pt x="221327" y="308612"/>
                    <a:pt x="220184" y="309070"/>
                  </a:cubicBezTo>
                  <a:cubicBezTo>
                    <a:pt x="217669" y="309755"/>
                    <a:pt x="215383" y="310441"/>
                    <a:pt x="212869" y="310898"/>
                  </a:cubicBezTo>
                  <a:cubicBezTo>
                    <a:pt x="209211" y="311813"/>
                    <a:pt x="205325" y="312270"/>
                    <a:pt x="201667" y="312727"/>
                  </a:cubicBezTo>
                  <a:cubicBezTo>
                    <a:pt x="200296" y="312956"/>
                    <a:pt x="199153" y="312956"/>
                    <a:pt x="197781" y="313184"/>
                  </a:cubicBezTo>
                  <a:cubicBezTo>
                    <a:pt x="195266" y="313413"/>
                    <a:pt x="192523" y="313413"/>
                    <a:pt x="190009" y="313642"/>
                  </a:cubicBezTo>
                  <a:cubicBezTo>
                    <a:pt x="188637" y="313642"/>
                    <a:pt x="187265" y="313642"/>
                    <a:pt x="186122" y="313642"/>
                  </a:cubicBezTo>
                  <a:cubicBezTo>
                    <a:pt x="174235" y="312956"/>
                    <a:pt x="162348" y="311813"/>
                    <a:pt x="150918" y="309755"/>
                  </a:cubicBezTo>
                  <a:cubicBezTo>
                    <a:pt x="145889" y="308841"/>
                    <a:pt x="141088" y="307927"/>
                    <a:pt x="136288" y="306784"/>
                  </a:cubicBezTo>
                  <a:cubicBezTo>
                    <a:pt x="129887" y="305183"/>
                    <a:pt x="123715" y="303583"/>
                    <a:pt x="117542" y="301526"/>
                  </a:cubicBezTo>
                  <a:cubicBezTo>
                    <a:pt x="112970" y="299926"/>
                    <a:pt x="108398" y="298097"/>
                    <a:pt x="104055" y="296268"/>
                  </a:cubicBezTo>
                  <a:cubicBezTo>
                    <a:pt x="88053" y="289181"/>
                    <a:pt x="73194" y="279123"/>
                    <a:pt x="60621" y="265636"/>
                  </a:cubicBezTo>
                  <a:cubicBezTo>
                    <a:pt x="56049" y="260606"/>
                    <a:pt x="51706" y="255120"/>
                    <a:pt x="47591" y="249176"/>
                  </a:cubicBezTo>
                  <a:cubicBezTo>
                    <a:pt x="46219" y="247119"/>
                    <a:pt x="45076" y="245062"/>
                    <a:pt x="43705" y="243233"/>
                  </a:cubicBezTo>
                  <a:cubicBezTo>
                    <a:pt x="43247" y="242547"/>
                    <a:pt x="42790" y="241633"/>
                    <a:pt x="42333" y="240947"/>
                  </a:cubicBezTo>
                  <a:cubicBezTo>
                    <a:pt x="41647" y="239575"/>
                    <a:pt x="40733" y="238432"/>
                    <a:pt x="40047" y="237061"/>
                  </a:cubicBezTo>
                  <a:cubicBezTo>
                    <a:pt x="39590" y="236146"/>
                    <a:pt x="39133" y="235232"/>
                    <a:pt x="38447" y="234089"/>
                  </a:cubicBezTo>
                  <a:cubicBezTo>
                    <a:pt x="37761" y="232946"/>
                    <a:pt x="37304" y="231803"/>
                    <a:pt x="36847" y="230660"/>
                  </a:cubicBezTo>
                  <a:cubicBezTo>
                    <a:pt x="36389" y="229517"/>
                    <a:pt x="35704" y="228374"/>
                    <a:pt x="35246" y="227231"/>
                  </a:cubicBezTo>
                  <a:cubicBezTo>
                    <a:pt x="34789" y="226316"/>
                    <a:pt x="34332" y="225173"/>
                    <a:pt x="33875" y="224259"/>
                  </a:cubicBezTo>
                  <a:cubicBezTo>
                    <a:pt x="33418" y="223116"/>
                    <a:pt x="32960" y="221744"/>
                    <a:pt x="32275" y="220601"/>
                  </a:cubicBezTo>
                  <a:cubicBezTo>
                    <a:pt x="31817" y="219687"/>
                    <a:pt x="31589" y="218773"/>
                    <a:pt x="31132" y="217858"/>
                  </a:cubicBezTo>
                  <a:cubicBezTo>
                    <a:pt x="30674" y="216487"/>
                    <a:pt x="30217" y="215115"/>
                    <a:pt x="29760" y="213743"/>
                  </a:cubicBezTo>
                  <a:cubicBezTo>
                    <a:pt x="29531" y="213058"/>
                    <a:pt x="29303" y="212143"/>
                    <a:pt x="29074" y="211457"/>
                  </a:cubicBezTo>
                  <a:cubicBezTo>
                    <a:pt x="28617" y="210086"/>
                    <a:pt x="28160" y="208486"/>
                    <a:pt x="27703" y="207114"/>
                  </a:cubicBezTo>
                  <a:cubicBezTo>
                    <a:pt x="27474" y="206428"/>
                    <a:pt x="27474" y="205971"/>
                    <a:pt x="27245" y="205285"/>
                  </a:cubicBezTo>
                  <a:cubicBezTo>
                    <a:pt x="26788" y="203685"/>
                    <a:pt x="26331" y="201856"/>
                    <a:pt x="25874" y="200256"/>
                  </a:cubicBezTo>
                  <a:cubicBezTo>
                    <a:pt x="25874" y="200256"/>
                    <a:pt x="25874" y="200256"/>
                    <a:pt x="25874" y="200256"/>
                  </a:cubicBezTo>
                  <a:cubicBezTo>
                    <a:pt x="11929" y="139906"/>
                    <a:pt x="35018" y="72240"/>
                    <a:pt x="108170" y="40465"/>
                  </a:cubicBezTo>
                  <a:close/>
                </a:path>
              </a:pathLst>
            </a:custGeom>
            <a:solidFill>
              <a:srgbClr val="000000"/>
            </a:solidFill>
            <a:ln w="2286" cap="flat">
              <a:noFill/>
              <a:prstDash val="solid"/>
              <a:miter/>
            </a:ln>
          </p:spPr>
          <p:txBody>
            <a:bodyPr rtlCol="0" anchor="ctr"/>
            <a:lstStyle/>
            <a:p>
              <a:endParaRPr lang="en-US"/>
            </a:p>
          </p:txBody>
        </p:sp>
        <p:sp>
          <p:nvSpPr>
            <p:cNvPr id="138" name="Freeform 442">
              <a:extLst>
                <a:ext uri="{FF2B5EF4-FFF2-40B4-BE49-F238E27FC236}">
                  <a16:creationId xmlns:a16="http://schemas.microsoft.com/office/drawing/2014/main" id="{8BD5A991-723B-78C4-8C50-207460132789}"/>
                </a:ext>
              </a:extLst>
            </p:cNvPr>
            <p:cNvSpPr/>
            <p:nvPr/>
          </p:nvSpPr>
          <p:spPr>
            <a:xfrm>
              <a:off x="5781948" y="3283606"/>
              <a:ext cx="84357" cy="241633"/>
            </a:xfrm>
            <a:custGeom>
              <a:avLst/>
              <a:gdLst>
                <a:gd name="connsiteX0" fmla="*/ 20300 w 84357"/>
                <a:gd name="connsiteY0" fmla="*/ 4576 h 241633"/>
                <a:gd name="connsiteX1" fmla="*/ 2469 w 84357"/>
                <a:gd name="connsiteY1" fmla="*/ 4576 h 241633"/>
                <a:gd name="connsiteX2" fmla="*/ 4527 w 84357"/>
                <a:gd name="connsiteY2" fmla="*/ 20120 h 241633"/>
                <a:gd name="connsiteX3" fmla="*/ 24415 w 84357"/>
                <a:gd name="connsiteY3" fmla="*/ 41609 h 241633"/>
                <a:gd name="connsiteX4" fmla="*/ 49332 w 84357"/>
                <a:gd name="connsiteY4" fmla="*/ 206201 h 241633"/>
                <a:gd name="connsiteX5" fmla="*/ 36073 w 84357"/>
                <a:gd name="connsiteY5" fmla="*/ 241634 h 241633"/>
                <a:gd name="connsiteX6" fmla="*/ 43160 w 84357"/>
                <a:gd name="connsiteY6" fmla="*/ 239576 h 241633"/>
                <a:gd name="connsiteX7" fmla="*/ 67620 w 84357"/>
                <a:gd name="connsiteY7" fmla="*/ 71098 h 241633"/>
                <a:gd name="connsiteX8" fmla="*/ 20300 w 84357"/>
                <a:gd name="connsiteY8" fmla="*/ 4576 h 24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357" h="241633">
                  <a:moveTo>
                    <a:pt x="20300" y="4576"/>
                  </a:moveTo>
                  <a:cubicBezTo>
                    <a:pt x="14814" y="-454"/>
                    <a:pt x="8184" y="-2511"/>
                    <a:pt x="2469" y="4576"/>
                  </a:cubicBezTo>
                  <a:cubicBezTo>
                    <a:pt x="-1874" y="10062"/>
                    <a:pt x="-45" y="15320"/>
                    <a:pt x="4527" y="20120"/>
                  </a:cubicBezTo>
                  <a:cubicBezTo>
                    <a:pt x="11385" y="27207"/>
                    <a:pt x="18700" y="33836"/>
                    <a:pt x="24415" y="41609"/>
                  </a:cubicBezTo>
                  <a:cubicBezTo>
                    <a:pt x="61677" y="91901"/>
                    <a:pt x="77450" y="145622"/>
                    <a:pt x="49332" y="206201"/>
                  </a:cubicBezTo>
                  <a:cubicBezTo>
                    <a:pt x="44303" y="217174"/>
                    <a:pt x="36759" y="227689"/>
                    <a:pt x="36073" y="241634"/>
                  </a:cubicBezTo>
                  <a:cubicBezTo>
                    <a:pt x="39731" y="240719"/>
                    <a:pt x="42017" y="240719"/>
                    <a:pt x="43160" y="239576"/>
                  </a:cubicBezTo>
                  <a:cubicBezTo>
                    <a:pt x="90023" y="189056"/>
                    <a:pt x="95052" y="131906"/>
                    <a:pt x="67620" y="71098"/>
                  </a:cubicBezTo>
                  <a:cubicBezTo>
                    <a:pt x="56647" y="46181"/>
                    <a:pt x="40645" y="23549"/>
                    <a:pt x="20300" y="4576"/>
                  </a:cubicBezTo>
                  <a:close/>
                </a:path>
              </a:pathLst>
            </a:custGeom>
            <a:solidFill>
              <a:srgbClr val="000000"/>
            </a:solidFill>
            <a:ln w="2286" cap="flat">
              <a:noFill/>
              <a:prstDash val="solid"/>
              <a:miter/>
            </a:ln>
          </p:spPr>
          <p:txBody>
            <a:bodyPr rtlCol="0" anchor="ctr"/>
            <a:lstStyle/>
            <a:p>
              <a:endParaRPr lang="en-US"/>
            </a:p>
          </p:txBody>
        </p:sp>
        <p:sp>
          <p:nvSpPr>
            <p:cNvPr id="139" name="Freeform 443">
              <a:extLst>
                <a:ext uri="{FF2B5EF4-FFF2-40B4-BE49-F238E27FC236}">
                  <a16:creationId xmlns:a16="http://schemas.microsoft.com/office/drawing/2014/main" id="{4064BD0D-5590-E6FE-EDB7-6457CC401299}"/>
                </a:ext>
              </a:extLst>
            </p:cNvPr>
            <p:cNvSpPr/>
            <p:nvPr/>
          </p:nvSpPr>
          <p:spPr>
            <a:xfrm>
              <a:off x="5498106" y="4402475"/>
              <a:ext cx="222532" cy="32931"/>
            </a:xfrm>
            <a:custGeom>
              <a:avLst/>
              <a:gdLst>
                <a:gd name="connsiteX0" fmla="*/ 7191 w 222532"/>
                <a:gd name="connsiteY0" fmla="*/ 19792 h 32931"/>
                <a:gd name="connsiteX1" fmla="*/ 35538 w 222532"/>
                <a:gd name="connsiteY1" fmla="*/ 26650 h 32931"/>
                <a:gd name="connsiteX2" fmla="*/ 82401 w 222532"/>
                <a:gd name="connsiteY2" fmla="*/ 30536 h 32931"/>
                <a:gd name="connsiteX3" fmla="*/ 222533 w 222532"/>
                <a:gd name="connsiteY3" fmla="*/ 23221 h 32931"/>
                <a:gd name="connsiteX4" fmla="*/ 188928 w 222532"/>
                <a:gd name="connsiteY4" fmla="*/ 14077 h 32931"/>
                <a:gd name="connsiteX5" fmla="*/ 13592 w 222532"/>
                <a:gd name="connsiteY5" fmla="*/ 361 h 32931"/>
                <a:gd name="connsiteX6" fmla="*/ 333 w 222532"/>
                <a:gd name="connsiteY6" fmla="*/ 8362 h 32931"/>
                <a:gd name="connsiteX7" fmla="*/ 7191 w 222532"/>
                <a:gd name="connsiteY7" fmla="*/ 19792 h 32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532" h="32931">
                  <a:moveTo>
                    <a:pt x="7191" y="19792"/>
                  </a:moveTo>
                  <a:cubicBezTo>
                    <a:pt x="16335" y="22992"/>
                    <a:pt x="25479" y="27107"/>
                    <a:pt x="35538" y="26650"/>
                  </a:cubicBezTo>
                  <a:cubicBezTo>
                    <a:pt x="51311" y="26192"/>
                    <a:pt x="66856" y="29393"/>
                    <a:pt x="82401" y="30536"/>
                  </a:cubicBezTo>
                  <a:cubicBezTo>
                    <a:pt x="129264" y="33965"/>
                    <a:pt x="176127" y="35336"/>
                    <a:pt x="222533" y="23221"/>
                  </a:cubicBezTo>
                  <a:cubicBezTo>
                    <a:pt x="211788" y="17048"/>
                    <a:pt x="200587" y="14762"/>
                    <a:pt x="188928" y="14077"/>
                  </a:cubicBezTo>
                  <a:cubicBezTo>
                    <a:pt x="130407" y="10648"/>
                    <a:pt x="71428" y="12705"/>
                    <a:pt x="13592" y="361"/>
                  </a:cubicBezTo>
                  <a:cubicBezTo>
                    <a:pt x="6963" y="-1011"/>
                    <a:pt x="1705" y="1504"/>
                    <a:pt x="333" y="8362"/>
                  </a:cubicBezTo>
                  <a:cubicBezTo>
                    <a:pt x="-1038" y="13619"/>
                    <a:pt x="1934" y="17963"/>
                    <a:pt x="7191" y="19792"/>
                  </a:cubicBezTo>
                  <a:close/>
                </a:path>
              </a:pathLst>
            </a:custGeom>
            <a:solidFill>
              <a:srgbClr val="000000"/>
            </a:solidFill>
            <a:ln w="2286" cap="flat">
              <a:noFill/>
              <a:prstDash val="solid"/>
              <a:miter/>
            </a:ln>
          </p:spPr>
          <p:txBody>
            <a:bodyPr rtlCol="0" anchor="ctr"/>
            <a:lstStyle/>
            <a:p>
              <a:endParaRPr lang="en-US"/>
            </a:p>
          </p:txBody>
        </p:sp>
        <p:sp>
          <p:nvSpPr>
            <p:cNvPr id="140" name="Freeform 444">
              <a:extLst>
                <a:ext uri="{FF2B5EF4-FFF2-40B4-BE49-F238E27FC236}">
                  <a16:creationId xmlns:a16="http://schemas.microsoft.com/office/drawing/2014/main" id="{6E0FB954-B0BD-30B8-8552-4590020A808E}"/>
                </a:ext>
              </a:extLst>
            </p:cNvPr>
            <p:cNvSpPr/>
            <p:nvPr/>
          </p:nvSpPr>
          <p:spPr>
            <a:xfrm>
              <a:off x="4361900" y="3874495"/>
              <a:ext cx="60976" cy="182926"/>
            </a:xfrm>
            <a:custGeom>
              <a:avLst/>
              <a:gdLst>
                <a:gd name="connsiteX0" fmla="*/ 60976 w 60976"/>
                <a:gd name="connsiteY0" fmla="*/ 182926 h 182926"/>
                <a:gd name="connsiteX1" fmla="*/ 55261 w 60976"/>
                <a:gd name="connsiteY1" fmla="*/ 169439 h 182926"/>
                <a:gd name="connsiteX2" fmla="*/ 37659 w 60976"/>
                <a:gd name="connsiteY2" fmla="*/ 16505 h 182926"/>
                <a:gd name="connsiteX3" fmla="*/ 34459 w 60976"/>
                <a:gd name="connsiteY3" fmla="*/ 1646 h 182926"/>
                <a:gd name="connsiteX4" fmla="*/ 16171 w 60976"/>
                <a:gd name="connsiteY4" fmla="*/ 10105 h 182926"/>
                <a:gd name="connsiteX5" fmla="*/ 2455 w 60976"/>
                <a:gd name="connsiteY5" fmla="*/ 110460 h 182926"/>
                <a:gd name="connsiteX6" fmla="*/ 60976 w 60976"/>
                <a:gd name="connsiteY6" fmla="*/ 182926 h 18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76" h="182926">
                  <a:moveTo>
                    <a:pt x="60976" y="182926"/>
                  </a:moveTo>
                  <a:cubicBezTo>
                    <a:pt x="57547" y="174697"/>
                    <a:pt x="56861" y="171725"/>
                    <a:pt x="55261" y="169439"/>
                  </a:cubicBezTo>
                  <a:cubicBezTo>
                    <a:pt x="17542" y="122119"/>
                    <a:pt x="9770" y="71369"/>
                    <a:pt x="37659" y="16505"/>
                  </a:cubicBezTo>
                  <a:cubicBezTo>
                    <a:pt x="40859" y="10333"/>
                    <a:pt x="41088" y="4618"/>
                    <a:pt x="34459" y="1646"/>
                  </a:cubicBezTo>
                  <a:cubicBezTo>
                    <a:pt x="25772" y="-2468"/>
                    <a:pt x="19600" y="1418"/>
                    <a:pt x="16171" y="10105"/>
                  </a:cubicBezTo>
                  <a:cubicBezTo>
                    <a:pt x="3369" y="42566"/>
                    <a:pt x="-4175" y="76170"/>
                    <a:pt x="2455" y="110460"/>
                  </a:cubicBezTo>
                  <a:cubicBezTo>
                    <a:pt x="8398" y="142007"/>
                    <a:pt x="22114" y="169439"/>
                    <a:pt x="60976" y="182926"/>
                  </a:cubicBezTo>
                  <a:close/>
                </a:path>
              </a:pathLst>
            </a:custGeom>
            <a:solidFill>
              <a:srgbClr val="000000"/>
            </a:solidFill>
            <a:ln w="2286" cap="flat">
              <a:noFill/>
              <a:prstDash val="solid"/>
              <a:miter/>
            </a:ln>
          </p:spPr>
          <p:txBody>
            <a:bodyPr rtlCol="0" anchor="ctr"/>
            <a:lstStyle/>
            <a:p>
              <a:endParaRPr lang="en-US"/>
            </a:p>
          </p:txBody>
        </p:sp>
        <p:sp>
          <p:nvSpPr>
            <p:cNvPr id="141" name="Freeform 445">
              <a:extLst>
                <a:ext uri="{FF2B5EF4-FFF2-40B4-BE49-F238E27FC236}">
                  <a16:creationId xmlns:a16="http://schemas.microsoft.com/office/drawing/2014/main" id="{11B789F0-C6F9-3D37-8732-4C7B43EB8D7C}"/>
                </a:ext>
              </a:extLst>
            </p:cNvPr>
            <p:cNvSpPr/>
            <p:nvPr/>
          </p:nvSpPr>
          <p:spPr>
            <a:xfrm>
              <a:off x="5074812" y="4409631"/>
              <a:ext cx="158908" cy="25436"/>
            </a:xfrm>
            <a:custGeom>
              <a:avLst/>
              <a:gdLst>
                <a:gd name="connsiteX0" fmla="*/ 8261 w 158908"/>
                <a:gd name="connsiteY0" fmla="*/ 62 h 25436"/>
                <a:gd name="connsiteX1" fmla="*/ 32 w 158908"/>
                <a:gd name="connsiteY1" fmla="*/ 6463 h 25436"/>
                <a:gd name="connsiteX2" fmla="*/ 8718 w 158908"/>
                <a:gd name="connsiteY2" fmla="*/ 16521 h 25436"/>
                <a:gd name="connsiteX3" fmla="*/ 69526 w 158908"/>
                <a:gd name="connsiteY3" fmla="*/ 25437 h 25436"/>
                <a:gd name="connsiteX4" fmla="*/ 158909 w 158908"/>
                <a:gd name="connsiteY4" fmla="*/ 18350 h 25436"/>
                <a:gd name="connsiteX5" fmla="*/ 156623 w 158908"/>
                <a:gd name="connsiteY5" fmla="*/ 13778 h 25436"/>
                <a:gd name="connsiteX6" fmla="*/ 8261 w 158908"/>
                <a:gd name="connsiteY6" fmla="*/ 62 h 2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908" h="25436">
                  <a:moveTo>
                    <a:pt x="8261" y="62"/>
                  </a:moveTo>
                  <a:cubicBezTo>
                    <a:pt x="4604" y="-395"/>
                    <a:pt x="489" y="1662"/>
                    <a:pt x="32" y="6463"/>
                  </a:cubicBezTo>
                  <a:cubicBezTo>
                    <a:pt x="-426" y="12407"/>
                    <a:pt x="4146" y="15378"/>
                    <a:pt x="8718" y="16521"/>
                  </a:cubicBezTo>
                  <a:cubicBezTo>
                    <a:pt x="28607" y="21551"/>
                    <a:pt x="48723" y="25437"/>
                    <a:pt x="69526" y="25437"/>
                  </a:cubicBezTo>
                  <a:cubicBezTo>
                    <a:pt x="98787" y="25437"/>
                    <a:pt x="127819" y="22008"/>
                    <a:pt x="158909" y="18350"/>
                  </a:cubicBezTo>
                  <a:cubicBezTo>
                    <a:pt x="157537" y="15378"/>
                    <a:pt x="157308" y="14007"/>
                    <a:pt x="156623" y="13778"/>
                  </a:cubicBezTo>
                  <a:cubicBezTo>
                    <a:pt x="108159" y="-624"/>
                    <a:pt x="57410" y="7606"/>
                    <a:pt x="8261" y="62"/>
                  </a:cubicBezTo>
                  <a:close/>
                </a:path>
              </a:pathLst>
            </a:custGeom>
            <a:solidFill>
              <a:srgbClr val="000000"/>
            </a:solidFill>
            <a:ln w="2286" cap="flat">
              <a:noFill/>
              <a:prstDash val="solid"/>
              <a:miter/>
            </a:ln>
          </p:spPr>
          <p:txBody>
            <a:bodyPr rtlCol="0" anchor="ctr"/>
            <a:lstStyle/>
            <a:p>
              <a:endParaRPr lang="en-US"/>
            </a:p>
          </p:txBody>
        </p:sp>
        <p:sp>
          <p:nvSpPr>
            <p:cNvPr id="142" name="Freeform 446">
              <a:extLst>
                <a:ext uri="{FF2B5EF4-FFF2-40B4-BE49-F238E27FC236}">
                  <a16:creationId xmlns:a16="http://schemas.microsoft.com/office/drawing/2014/main" id="{CFAC9594-06F5-34CC-7B86-83E2DA862861}"/>
                </a:ext>
              </a:extLst>
            </p:cNvPr>
            <p:cNvSpPr/>
            <p:nvPr/>
          </p:nvSpPr>
          <p:spPr>
            <a:xfrm>
              <a:off x="4359774" y="4376914"/>
              <a:ext cx="116822" cy="24069"/>
            </a:xfrm>
            <a:custGeom>
              <a:avLst/>
              <a:gdLst>
                <a:gd name="connsiteX0" fmla="*/ 9381 w 116822"/>
                <a:gd name="connsiteY0" fmla="*/ 18378 h 24069"/>
                <a:gd name="connsiteX1" fmla="*/ 116823 w 116822"/>
                <a:gd name="connsiteY1" fmla="*/ 12434 h 24069"/>
                <a:gd name="connsiteX2" fmla="*/ 95563 w 116822"/>
                <a:gd name="connsiteY2" fmla="*/ 4205 h 24069"/>
                <a:gd name="connsiteX3" fmla="*/ 22182 w 116822"/>
                <a:gd name="connsiteY3" fmla="*/ 547 h 24069"/>
                <a:gd name="connsiteX4" fmla="*/ 10524 w 116822"/>
                <a:gd name="connsiteY4" fmla="*/ 319 h 24069"/>
                <a:gd name="connsiteX5" fmla="*/ 8 w 116822"/>
                <a:gd name="connsiteY5" fmla="*/ 8548 h 24069"/>
                <a:gd name="connsiteX6" fmla="*/ 9381 w 116822"/>
                <a:gd name="connsiteY6" fmla="*/ 18378 h 24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822" h="24069">
                  <a:moveTo>
                    <a:pt x="9381" y="18378"/>
                  </a:moveTo>
                  <a:cubicBezTo>
                    <a:pt x="45042" y="24550"/>
                    <a:pt x="80475" y="29351"/>
                    <a:pt x="116823" y="12434"/>
                  </a:cubicBezTo>
                  <a:cubicBezTo>
                    <a:pt x="109279" y="2147"/>
                    <a:pt x="101964" y="4205"/>
                    <a:pt x="95563" y="4205"/>
                  </a:cubicBezTo>
                  <a:cubicBezTo>
                    <a:pt x="71103" y="4662"/>
                    <a:pt x="46643" y="5119"/>
                    <a:pt x="22182" y="547"/>
                  </a:cubicBezTo>
                  <a:cubicBezTo>
                    <a:pt x="18296" y="-139"/>
                    <a:pt x="14410" y="-139"/>
                    <a:pt x="10524" y="319"/>
                  </a:cubicBezTo>
                  <a:cubicBezTo>
                    <a:pt x="5723" y="1004"/>
                    <a:pt x="465" y="2833"/>
                    <a:pt x="8" y="8548"/>
                  </a:cubicBezTo>
                  <a:cubicBezTo>
                    <a:pt x="-220" y="14720"/>
                    <a:pt x="4352" y="17464"/>
                    <a:pt x="9381" y="18378"/>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41195522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EF574BB-2321-0173-FD18-9D88A9D9B89F}"/>
              </a:ext>
            </a:extLst>
          </p:cNvPr>
          <p:cNvSpPr>
            <a:spLocks noGrp="1"/>
          </p:cNvSpPr>
          <p:nvPr>
            <p:ph type="body" sz="quarter" idx="18"/>
          </p:nvPr>
        </p:nvSpPr>
        <p:spPr>
          <a:xfrm>
            <a:off x="2706378" y="1373390"/>
            <a:ext cx="8715375" cy="3849918"/>
          </a:xfrm>
        </p:spPr>
        <p:txBody>
          <a:bodyPr/>
          <a:lstStyle/>
          <a:p>
            <a:pPr marL="0" indent="0"/>
            <a:r>
              <a:rPr lang="en-US" sz="2100" dirty="0">
                <a:solidFill>
                  <a:srgbClr val="484B58"/>
                </a:solidFill>
              </a:rPr>
              <a:t>Start by implementing D&amp;I Unconscious Bias training for everyone. </a:t>
            </a:r>
            <a:r>
              <a:rPr lang="en-US" sz="2100" dirty="0"/>
              <a:t>Unconscious bias refers to beliefs, thoughts, or feelings we are unaware of that can influence our conscious judgments and decision-making. This will raise awareness of </a:t>
            </a:r>
            <a:r>
              <a:rPr lang="en-US" sz="2100" dirty="0">
                <a:solidFill>
                  <a:srgbClr val="484B58"/>
                </a:solidFill>
              </a:rPr>
              <a:t>unconscious bias, promote cultural competence, and enable an inclusive workplace culture. Training programs should be interactive, engaging, and tailored to the company’s specific needs, providing practical tools and strategies for promoting diversity and inclusion in daily work practices.</a:t>
            </a:r>
          </a:p>
          <a:p>
            <a:pPr marL="0" indent="0" algn="l"/>
            <a:r>
              <a:rPr lang="en-US" sz="2100" dirty="0">
                <a:solidFill>
                  <a:schemeClr val="bg1"/>
                </a:solidFill>
                <a:highlight>
                  <a:srgbClr val="FCB913"/>
                </a:highlight>
              </a:rPr>
              <a:t>Training supports managers. </a:t>
            </a:r>
            <a:r>
              <a:rPr lang="en-US" sz="2100" dirty="0">
                <a:solidFill>
                  <a:srgbClr val="484B58"/>
                </a:solidFill>
              </a:rPr>
              <a:t>This training helps managers ensure that fair employee evaluations are based on qualifications and abilities rather than demographic characteristics.  </a:t>
            </a:r>
          </a:p>
          <a:p>
            <a:pPr marL="0" indent="0" algn="l"/>
            <a:r>
              <a:rPr lang="en-US" sz="2100" dirty="0">
                <a:solidFill>
                  <a:schemeClr val="bg1"/>
                </a:solidFill>
                <a:highlight>
                  <a:srgbClr val="FCB913"/>
                </a:highlight>
              </a:rPr>
              <a:t>Training supports employees</a:t>
            </a:r>
            <a:r>
              <a:rPr lang="en-US" sz="2100" dirty="0">
                <a:solidFill>
                  <a:srgbClr val="484B58"/>
                </a:solidFill>
                <a:highlight>
                  <a:srgbClr val="FCB913"/>
                </a:highlight>
              </a:rPr>
              <a:t>. </a:t>
            </a:r>
            <a:r>
              <a:rPr lang="en-US" sz="2100" dirty="0">
                <a:solidFill>
                  <a:srgbClr val="484B58"/>
                </a:solidFill>
              </a:rPr>
              <a:t>To make sure </a:t>
            </a:r>
            <a:r>
              <a:rPr lang="en-US" sz="2100" b="1" u="sng" dirty="0">
                <a:solidFill>
                  <a:srgbClr val="484B58"/>
                </a:solidFill>
              </a:rPr>
              <a:t>all employees </a:t>
            </a:r>
            <a:r>
              <a:rPr lang="en-US" sz="2100" dirty="0">
                <a:solidFill>
                  <a:srgbClr val="484B58"/>
                </a:solidFill>
              </a:rPr>
              <a:t>are supported fairly to progress in their careers and collaborate successfully with co-workers from different backgrounds, companies should provide training programs, </a:t>
            </a:r>
            <a:r>
              <a:rPr lang="en-US" sz="2100" dirty="0">
                <a:solidFill>
                  <a:srgbClr val="484B58"/>
                </a:solidFill>
                <a:hlinkClick r:id="rId2">
                  <a:extLst>
                    <a:ext uri="{A12FA001-AC4F-418D-AE19-62706E023703}">
                      <ahyp:hlinkClr xmlns:ahyp="http://schemas.microsoft.com/office/drawing/2018/hyperlinkcolor" val="tx"/>
                    </a:ext>
                  </a:extLst>
                </a:hlinkClick>
              </a:rPr>
              <a:t>mentorship</a:t>
            </a:r>
            <a:r>
              <a:rPr lang="en-US" sz="2100" dirty="0">
                <a:solidFill>
                  <a:srgbClr val="484B58"/>
                </a:solidFill>
              </a:rPr>
              <a:t>, coaching, and cultural competence training.</a:t>
            </a:r>
          </a:p>
          <a:p>
            <a:pPr marL="0" indent="0"/>
            <a:endParaRPr lang="en-US" sz="2100" dirty="0"/>
          </a:p>
        </p:txBody>
      </p:sp>
      <p:sp>
        <p:nvSpPr>
          <p:cNvPr id="4" name="Text Placeholder 4">
            <a:extLst>
              <a:ext uri="{FF2B5EF4-FFF2-40B4-BE49-F238E27FC236}">
                <a16:creationId xmlns:a16="http://schemas.microsoft.com/office/drawing/2014/main" id="{D4261439-3A85-5143-C582-CDFF89B8A8EE}"/>
              </a:ext>
            </a:extLst>
          </p:cNvPr>
          <p:cNvSpPr txBox="1">
            <a:spLocks/>
          </p:cNvSpPr>
          <p:nvPr/>
        </p:nvSpPr>
        <p:spPr>
          <a:xfrm>
            <a:off x="2543174" y="519867"/>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000" dirty="0">
                <a:solidFill>
                  <a:srgbClr val="335C42"/>
                </a:solidFill>
              </a:rPr>
              <a:t>D&amp;I Talent Development: </a:t>
            </a:r>
            <a:r>
              <a:rPr lang="en-IE" sz="3000" b="0" dirty="0"/>
              <a:t>Implement D&amp;I Eliminate Bias Training for All</a:t>
            </a:r>
          </a:p>
        </p:txBody>
      </p:sp>
      <p:sp>
        <p:nvSpPr>
          <p:cNvPr id="5" name="Round Diagonal Corner Rectangle 9">
            <a:extLst>
              <a:ext uri="{FF2B5EF4-FFF2-40B4-BE49-F238E27FC236}">
                <a16:creationId xmlns:a16="http://schemas.microsoft.com/office/drawing/2014/main" id="{4866E73D-DF89-1D83-99CB-30B07629138D}"/>
              </a:ext>
            </a:extLst>
          </p:cNvPr>
          <p:cNvSpPr/>
          <p:nvPr/>
        </p:nvSpPr>
        <p:spPr>
          <a:xfrm rot="16200000">
            <a:off x="903820" y="-137334"/>
            <a:ext cx="969763" cy="2034452"/>
          </a:xfrm>
          <a:prstGeom prst="round2DiagRect">
            <a:avLst/>
          </a:prstGeom>
          <a:solidFill>
            <a:srgbClr val="FCB9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C5097CE8-5C1E-CB8E-1489-40DC06372123}"/>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5</a:t>
            </a:r>
          </a:p>
        </p:txBody>
      </p:sp>
      <p:sp>
        <p:nvSpPr>
          <p:cNvPr id="3" name="TextBox 2">
            <a:extLst>
              <a:ext uri="{FF2B5EF4-FFF2-40B4-BE49-F238E27FC236}">
                <a16:creationId xmlns:a16="http://schemas.microsoft.com/office/drawing/2014/main" id="{71FD6098-C709-2157-0DBC-0073BA28B97D}"/>
              </a:ext>
            </a:extLst>
          </p:cNvPr>
          <p:cNvSpPr txBox="1"/>
          <p:nvPr/>
        </p:nvSpPr>
        <p:spPr>
          <a:xfrm>
            <a:off x="9105900" y="6391275"/>
            <a:ext cx="3295650"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SME Inclusion Toolkit</a:t>
            </a:r>
            <a:endParaRPr lang="en-IE" dirty="0">
              <a:solidFill>
                <a:schemeClr val="bg1"/>
              </a:solidFill>
            </a:endParaRPr>
          </a:p>
        </p:txBody>
      </p:sp>
      <p:grpSp>
        <p:nvGrpSpPr>
          <p:cNvPr id="144" name="Graphic 4">
            <a:extLst>
              <a:ext uri="{FF2B5EF4-FFF2-40B4-BE49-F238E27FC236}">
                <a16:creationId xmlns:a16="http://schemas.microsoft.com/office/drawing/2014/main" id="{4ECA11BB-03DC-9FAB-1965-7CD6181F644F}"/>
              </a:ext>
            </a:extLst>
          </p:cNvPr>
          <p:cNvGrpSpPr/>
          <p:nvPr/>
        </p:nvGrpSpPr>
        <p:grpSpPr>
          <a:xfrm>
            <a:off x="484825" y="2562237"/>
            <a:ext cx="1858770" cy="1994126"/>
            <a:chOff x="6591813" y="1805324"/>
            <a:chExt cx="1347806" cy="1115127"/>
          </a:xfrm>
        </p:grpSpPr>
        <p:sp>
          <p:nvSpPr>
            <p:cNvPr id="145" name="Freeform 830">
              <a:extLst>
                <a:ext uri="{FF2B5EF4-FFF2-40B4-BE49-F238E27FC236}">
                  <a16:creationId xmlns:a16="http://schemas.microsoft.com/office/drawing/2014/main" id="{D36549D0-6ABD-F3BE-C1EB-9FC7405E9994}"/>
                </a:ext>
              </a:extLst>
            </p:cNvPr>
            <p:cNvSpPr/>
            <p:nvPr/>
          </p:nvSpPr>
          <p:spPr>
            <a:xfrm>
              <a:off x="7744265" y="1889559"/>
              <a:ext cx="4150" cy="721"/>
            </a:xfrm>
            <a:custGeom>
              <a:avLst/>
              <a:gdLst>
                <a:gd name="connsiteX0" fmla="*/ 0 w 4150"/>
                <a:gd name="connsiteY0" fmla="*/ 0 h 721"/>
                <a:gd name="connsiteX1" fmla="*/ 4151 w 4150"/>
                <a:gd name="connsiteY1" fmla="*/ 722 h 721"/>
                <a:gd name="connsiteX2" fmla="*/ 0 w 4150"/>
                <a:gd name="connsiteY2" fmla="*/ 0 h 721"/>
              </a:gdLst>
              <a:ahLst/>
              <a:cxnLst>
                <a:cxn ang="0">
                  <a:pos x="connsiteX0" y="connsiteY0"/>
                </a:cxn>
                <a:cxn ang="0">
                  <a:pos x="connsiteX1" y="connsiteY1"/>
                </a:cxn>
                <a:cxn ang="0">
                  <a:pos x="connsiteX2" y="connsiteY2"/>
                </a:cxn>
              </a:cxnLst>
              <a:rect l="l" t="t" r="r" b="b"/>
              <a:pathLst>
                <a:path w="4150" h="721">
                  <a:moveTo>
                    <a:pt x="0" y="0"/>
                  </a:moveTo>
                  <a:cubicBezTo>
                    <a:pt x="1444" y="180"/>
                    <a:pt x="2707" y="542"/>
                    <a:pt x="4151" y="722"/>
                  </a:cubicBezTo>
                  <a:cubicBezTo>
                    <a:pt x="2887" y="542"/>
                    <a:pt x="1444" y="180"/>
                    <a:pt x="0" y="0"/>
                  </a:cubicBezTo>
                  <a:close/>
                </a:path>
              </a:pathLst>
            </a:custGeom>
            <a:solidFill>
              <a:srgbClr val="FFFFFF"/>
            </a:solidFill>
            <a:ln w="1804" cap="flat">
              <a:noFill/>
              <a:prstDash val="solid"/>
              <a:miter/>
            </a:ln>
          </p:spPr>
          <p:txBody>
            <a:bodyPr rtlCol="0" anchor="ctr"/>
            <a:lstStyle/>
            <a:p>
              <a:endParaRPr lang="en-US"/>
            </a:p>
          </p:txBody>
        </p:sp>
        <p:sp>
          <p:nvSpPr>
            <p:cNvPr id="146" name="Freeform 831">
              <a:extLst>
                <a:ext uri="{FF2B5EF4-FFF2-40B4-BE49-F238E27FC236}">
                  <a16:creationId xmlns:a16="http://schemas.microsoft.com/office/drawing/2014/main" id="{0DFD4579-1125-FDAC-9AF5-74CC240F1ECE}"/>
                </a:ext>
              </a:extLst>
            </p:cNvPr>
            <p:cNvSpPr/>
            <p:nvPr/>
          </p:nvSpPr>
          <p:spPr>
            <a:xfrm>
              <a:off x="7691206" y="2470504"/>
              <a:ext cx="361" cy="4331"/>
            </a:xfrm>
            <a:custGeom>
              <a:avLst/>
              <a:gdLst>
                <a:gd name="connsiteX0" fmla="*/ 0 w 361"/>
                <a:gd name="connsiteY0" fmla="*/ 0 h 4331"/>
                <a:gd name="connsiteX1" fmla="*/ 361 w 361"/>
                <a:gd name="connsiteY1" fmla="*/ 4331 h 4331"/>
                <a:gd name="connsiteX2" fmla="*/ 0 w 361"/>
                <a:gd name="connsiteY2" fmla="*/ 0 h 4331"/>
              </a:gdLst>
              <a:ahLst/>
              <a:cxnLst>
                <a:cxn ang="0">
                  <a:pos x="connsiteX0" y="connsiteY0"/>
                </a:cxn>
                <a:cxn ang="0">
                  <a:pos x="connsiteX1" y="connsiteY1"/>
                </a:cxn>
                <a:cxn ang="0">
                  <a:pos x="connsiteX2" y="connsiteY2"/>
                </a:cxn>
              </a:cxnLst>
              <a:rect l="l" t="t" r="r" b="b"/>
              <a:pathLst>
                <a:path w="361" h="4331">
                  <a:moveTo>
                    <a:pt x="0" y="0"/>
                  </a:moveTo>
                  <a:cubicBezTo>
                    <a:pt x="181" y="1444"/>
                    <a:pt x="361" y="2888"/>
                    <a:pt x="361" y="4331"/>
                  </a:cubicBezTo>
                  <a:cubicBezTo>
                    <a:pt x="361" y="2888"/>
                    <a:pt x="181" y="1444"/>
                    <a:pt x="0" y="0"/>
                  </a:cubicBezTo>
                  <a:close/>
                </a:path>
              </a:pathLst>
            </a:custGeom>
            <a:solidFill>
              <a:srgbClr val="FFFFFF"/>
            </a:solidFill>
            <a:ln w="1804" cap="flat">
              <a:noFill/>
              <a:prstDash val="solid"/>
              <a:miter/>
            </a:ln>
          </p:spPr>
          <p:txBody>
            <a:bodyPr rtlCol="0" anchor="ctr"/>
            <a:lstStyle/>
            <a:p>
              <a:endParaRPr lang="en-US"/>
            </a:p>
          </p:txBody>
        </p:sp>
        <p:sp>
          <p:nvSpPr>
            <p:cNvPr id="147" name="Freeform 832">
              <a:extLst>
                <a:ext uri="{FF2B5EF4-FFF2-40B4-BE49-F238E27FC236}">
                  <a16:creationId xmlns:a16="http://schemas.microsoft.com/office/drawing/2014/main" id="{87316F7E-A12F-0C83-56CC-919E7F636004}"/>
                </a:ext>
              </a:extLst>
            </p:cNvPr>
            <p:cNvSpPr/>
            <p:nvPr/>
          </p:nvSpPr>
          <p:spPr>
            <a:xfrm>
              <a:off x="7690665" y="2465631"/>
              <a:ext cx="541" cy="4331"/>
            </a:xfrm>
            <a:custGeom>
              <a:avLst/>
              <a:gdLst>
                <a:gd name="connsiteX0" fmla="*/ 0 w 541"/>
                <a:gd name="connsiteY0" fmla="*/ 0 h 4331"/>
                <a:gd name="connsiteX1" fmla="*/ 541 w 541"/>
                <a:gd name="connsiteY1" fmla="*/ 4331 h 4331"/>
                <a:gd name="connsiteX2" fmla="*/ 0 w 541"/>
                <a:gd name="connsiteY2" fmla="*/ 0 h 4331"/>
              </a:gdLst>
              <a:ahLst/>
              <a:cxnLst>
                <a:cxn ang="0">
                  <a:pos x="connsiteX0" y="connsiteY0"/>
                </a:cxn>
                <a:cxn ang="0">
                  <a:pos x="connsiteX1" y="connsiteY1"/>
                </a:cxn>
                <a:cxn ang="0">
                  <a:pos x="connsiteX2" y="connsiteY2"/>
                </a:cxn>
              </a:cxnLst>
              <a:rect l="l" t="t" r="r" b="b"/>
              <a:pathLst>
                <a:path w="541" h="4331">
                  <a:moveTo>
                    <a:pt x="0" y="0"/>
                  </a:moveTo>
                  <a:cubicBezTo>
                    <a:pt x="180" y="1444"/>
                    <a:pt x="361" y="2888"/>
                    <a:pt x="541" y="4331"/>
                  </a:cubicBezTo>
                  <a:cubicBezTo>
                    <a:pt x="361" y="2888"/>
                    <a:pt x="180" y="1444"/>
                    <a:pt x="0" y="0"/>
                  </a:cubicBezTo>
                  <a:close/>
                </a:path>
              </a:pathLst>
            </a:custGeom>
            <a:solidFill>
              <a:srgbClr val="FFFFFF"/>
            </a:solidFill>
            <a:ln w="1804" cap="flat">
              <a:noFill/>
              <a:prstDash val="solid"/>
              <a:miter/>
            </a:ln>
          </p:spPr>
          <p:txBody>
            <a:bodyPr rtlCol="0" anchor="ctr"/>
            <a:lstStyle/>
            <a:p>
              <a:endParaRPr lang="en-US"/>
            </a:p>
          </p:txBody>
        </p:sp>
        <p:sp>
          <p:nvSpPr>
            <p:cNvPr id="148" name="Freeform 833">
              <a:extLst>
                <a:ext uri="{FF2B5EF4-FFF2-40B4-BE49-F238E27FC236}">
                  <a16:creationId xmlns:a16="http://schemas.microsoft.com/office/drawing/2014/main" id="{274A8A62-D39B-1ED9-17F0-89424C11AEA0}"/>
                </a:ext>
              </a:extLst>
            </p:cNvPr>
            <p:cNvSpPr/>
            <p:nvPr/>
          </p:nvSpPr>
          <p:spPr>
            <a:xfrm>
              <a:off x="7685972" y="2447223"/>
              <a:ext cx="1443" cy="4150"/>
            </a:xfrm>
            <a:custGeom>
              <a:avLst/>
              <a:gdLst>
                <a:gd name="connsiteX0" fmla="*/ 0 w 1443"/>
                <a:gd name="connsiteY0" fmla="*/ 0 h 4150"/>
                <a:gd name="connsiteX1" fmla="*/ 1444 w 1443"/>
                <a:gd name="connsiteY1" fmla="*/ 4151 h 4150"/>
                <a:gd name="connsiteX2" fmla="*/ 0 w 1443"/>
                <a:gd name="connsiteY2" fmla="*/ 0 h 4150"/>
              </a:gdLst>
              <a:ahLst/>
              <a:cxnLst>
                <a:cxn ang="0">
                  <a:pos x="connsiteX0" y="connsiteY0"/>
                </a:cxn>
                <a:cxn ang="0">
                  <a:pos x="connsiteX1" y="connsiteY1"/>
                </a:cxn>
                <a:cxn ang="0">
                  <a:pos x="connsiteX2" y="connsiteY2"/>
                </a:cxn>
              </a:cxnLst>
              <a:rect l="l" t="t" r="r" b="b"/>
              <a:pathLst>
                <a:path w="1443" h="4150">
                  <a:moveTo>
                    <a:pt x="0" y="0"/>
                  </a:moveTo>
                  <a:cubicBezTo>
                    <a:pt x="542" y="1444"/>
                    <a:pt x="902" y="2888"/>
                    <a:pt x="1444" y="4151"/>
                  </a:cubicBezTo>
                  <a:cubicBezTo>
                    <a:pt x="902" y="2707"/>
                    <a:pt x="542" y="1263"/>
                    <a:pt x="0" y="0"/>
                  </a:cubicBezTo>
                  <a:close/>
                </a:path>
              </a:pathLst>
            </a:custGeom>
            <a:solidFill>
              <a:srgbClr val="FFFFFF"/>
            </a:solidFill>
            <a:ln w="1804" cap="flat">
              <a:noFill/>
              <a:prstDash val="solid"/>
              <a:miter/>
            </a:ln>
          </p:spPr>
          <p:txBody>
            <a:bodyPr rtlCol="0" anchor="ctr"/>
            <a:lstStyle/>
            <a:p>
              <a:endParaRPr lang="en-US"/>
            </a:p>
          </p:txBody>
        </p:sp>
        <p:sp>
          <p:nvSpPr>
            <p:cNvPr id="149" name="Freeform 834">
              <a:extLst>
                <a:ext uri="{FF2B5EF4-FFF2-40B4-BE49-F238E27FC236}">
                  <a16:creationId xmlns:a16="http://schemas.microsoft.com/office/drawing/2014/main" id="{C96FEDBF-ADB1-6DD9-DFCE-7C7D4B7C4195}"/>
                </a:ext>
              </a:extLst>
            </p:cNvPr>
            <p:cNvSpPr/>
            <p:nvPr/>
          </p:nvSpPr>
          <p:spPr>
            <a:xfrm>
              <a:off x="7691567" y="2475196"/>
              <a:ext cx="180" cy="4692"/>
            </a:xfrm>
            <a:custGeom>
              <a:avLst/>
              <a:gdLst>
                <a:gd name="connsiteX0" fmla="*/ 0 w 180"/>
                <a:gd name="connsiteY0" fmla="*/ 0 h 4692"/>
                <a:gd name="connsiteX1" fmla="*/ 180 w 180"/>
                <a:gd name="connsiteY1" fmla="*/ 4692 h 4692"/>
                <a:gd name="connsiteX2" fmla="*/ 0 w 180"/>
                <a:gd name="connsiteY2" fmla="*/ 0 h 4692"/>
              </a:gdLst>
              <a:ahLst/>
              <a:cxnLst>
                <a:cxn ang="0">
                  <a:pos x="connsiteX0" y="connsiteY0"/>
                </a:cxn>
                <a:cxn ang="0">
                  <a:pos x="connsiteX1" y="connsiteY1"/>
                </a:cxn>
                <a:cxn ang="0">
                  <a:pos x="connsiteX2" y="connsiteY2"/>
                </a:cxn>
              </a:cxnLst>
              <a:rect l="l" t="t" r="r" b="b"/>
              <a:pathLst>
                <a:path w="180" h="4692">
                  <a:moveTo>
                    <a:pt x="0" y="0"/>
                  </a:moveTo>
                  <a:cubicBezTo>
                    <a:pt x="180" y="1444"/>
                    <a:pt x="180" y="3068"/>
                    <a:pt x="180" y="4692"/>
                  </a:cubicBezTo>
                  <a:cubicBezTo>
                    <a:pt x="180" y="3068"/>
                    <a:pt x="180" y="1624"/>
                    <a:pt x="0" y="0"/>
                  </a:cubicBezTo>
                  <a:close/>
                </a:path>
              </a:pathLst>
            </a:custGeom>
            <a:solidFill>
              <a:srgbClr val="FFFFFF"/>
            </a:solidFill>
            <a:ln w="1804" cap="flat">
              <a:noFill/>
              <a:prstDash val="solid"/>
              <a:miter/>
            </a:ln>
          </p:spPr>
          <p:txBody>
            <a:bodyPr rtlCol="0" anchor="ctr"/>
            <a:lstStyle/>
            <a:p>
              <a:endParaRPr lang="en-US"/>
            </a:p>
          </p:txBody>
        </p:sp>
        <p:sp>
          <p:nvSpPr>
            <p:cNvPr id="150" name="Freeform 835">
              <a:extLst>
                <a:ext uri="{FF2B5EF4-FFF2-40B4-BE49-F238E27FC236}">
                  <a16:creationId xmlns:a16="http://schemas.microsoft.com/office/drawing/2014/main" id="{9C8588BE-04C7-6F84-81B5-0AC32BFF0526}"/>
                </a:ext>
              </a:extLst>
            </p:cNvPr>
            <p:cNvSpPr/>
            <p:nvPr/>
          </p:nvSpPr>
          <p:spPr>
            <a:xfrm>
              <a:off x="7688679" y="2456246"/>
              <a:ext cx="1804" cy="9023"/>
            </a:xfrm>
            <a:custGeom>
              <a:avLst/>
              <a:gdLst>
                <a:gd name="connsiteX0" fmla="*/ 0 w 1804"/>
                <a:gd name="connsiteY0" fmla="*/ 0 h 9023"/>
                <a:gd name="connsiteX1" fmla="*/ 1805 w 1804"/>
                <a:gd name="connsiteY1" fmla="*/ 9024 h 9023"/>
                <a:gd name="connsiteX2" fmla="*/ 0 w 1804"/>
                <a:gd name="connsiteY2" fmla="*/ 0 h 9023"/>
              </a:gdLst>
              <a:ahLst/>
              <a:cxnLst>
                <a:cxn ang="0">
                  <a:pos x="connsiteX0" y="connsiteY0"/>
                </a:cxn>
                <a:cxn ang="0">
                  <a:pos x="connsiteX1" y="connsiteY1"/>
                </a:cxn>
                <a:cxn ang="0">
                  <a:pos x="connsiteX2" y="connsiteY2"/>
                </a:cxn>
              </a:cxnLst>
              <a:rect l="l" t="t" r="r" b="b"/>
              <a:pathLst>
                <a:path w="1804" h="9023">
                  <a:moveTo>
                    <a:pt x="0" y="0"/>
                  </a:moveTo>
                  <a:cubicBezTo>
                    <a:pt x="722" y="2888"/>
                    <a:pt x="1263" y="5956"/>
                    <a:pt x="1805" y="9024"/>
                  </a:cubicBezTo>
                  <a:cubicBezTo>
                    <a:pt x="1444" y="5956"/>
                    <a:pt x="722" y="2888"/>
                    <a:pt x="0" y="0"/>
                  </a:cubicBezTo>
                  <a:close/>
                </a:path>
              </a:pathLst>
            </a:custGeom>
            <a:solidFill>
              <a:srgbClr val="FFFFFF"/>
            </a:solidFill>
            <a:ln w="1804" cap="flat">
              <a:noFill/>
              <a:prstDash val="solid"/>
              <a:miter/>
            </a:ln>
          </p:spPr>
          <p:txBody>
            <a:bodyPr rtlCol="0" anchor="ctr"/>
            <a:lstStyle/>
            <a:p>
              <a:endParaRPr lang="en-US"/>
            </a:p>
          </p:txBody>
        </p:sp>
        <p:sp>
          <p:nvSpPr>
            <p:cNvPr id="151" name="Freeform 836">
              <a:extLst>
                <a:ext uri="{FF2B5EF4-FFF2-40B4-BE49-F238E27FC236}">
                  <a16:creationId xmlns:a16="http://schemas.microsoft.com/office/drawing/2014/main" id="{572E0FE1-7614-C2B0-C5A3-7FB4E3E4D3CF}"/>
                </a:ext>
              </a:extLst>
            </p:cNvPr>
            <p:cNvSpPr/>
            <p:nvPr/>
          </p:nvSpPr>
          <p:spPr>
            <a:xfrm>
              <a:off x="7687416" y="2451735"/>
              <a:ext cx="1263" cy="4331"/>
            </a:xfrm>
            <a:custGeom>
              <a:avLst/>
              <a:gdLst>
                <a:gd name="connsiteX0" fmla="*/ 0 w 1263"/>
                <a:gd name="connsiteY0" fmla="*/ 0 h 4331"/>
                <a:gd name="connsiteX1" fmla="*/ 1263 w 1263"/>
                <a:gd name="connsiteY1" fmla="*/ 4331 h 4331"/>
                <a:gd name="connsiteX2" fmla="*/ 0 w 1263"/>
                <a:gd name="connsiteY2" fmla="*/ 0 h 4331"/>
              </a:gdLst>
              <a:ahLst/>
              <a:cxnLst>
                <a:cxn ang="0">
                  <a:pos x="connsiteX0" y="connsiteY0"/>
                </a:cxn>
                <a:cxn ang="0">
                  <a:pos x="connsiteX1" y="connsiteY1"/>
                </a:cxn>
                <a:cxn ang="0">
                  <a:pos x="connsiteX2" y="connsiteY2"/>
                </a:cxn>
              </a:cxnLst>
              <a:rect l="l" t="t" r="r" b="b"/>
              <a:pathLst>
                <a:path w="1263" h="4331">
                  <a:moveTo>
                    <a:pt x="0" y="0"/>
                  </a:moveTo>
                  <a:cubicBezTo>
                    <a:pt x="361" y="1444"/>
                    <a:pt x="902" y="2888"/>
                    <a:pt x="1263" y="4331"/>
                  </a:cubicBezTo>
                  <a:cubicBezTo>
                    <a:pt x="902" y="2888"/>
                    <a:pt x="542" y="1444"/>
                    <a:pt x="0" y="0"/>
                  </a:cubicBezTo>
                  <a:close/>
                </a:path>
              </a:pathLst>
            </a:custGeom>
            <a:solidFill>
              <a:srgbClr val="FFFFFF"/>
            </a:solidFill>
            <a:ln w="1804" cap="flat">
              <a:noFill/>
              <a:prstDash val="solid"/>
              <a:miter/>
            </a:ln>
          </p:spPr>
          <p:txBody>
            <a:bodyPr rtlCol="0" anchor="ctr"/>
            <a:lstStyle/>
            <a:p>
              <a:endParaRPr lang="en-US"/>
            </a:p>
          </p:txBody>
        </p:sp>
        <p:sp>
          <p:nvSpPr>
            <p:cNvPr id="152" name="Freeform 837">
              <a:extLst>
                <a:ext uri="{FF2B5EF4-FFF2-40B4-BE49-F238E27FC236}">
                  <a16:creationId xmlns:a16="http://schemas.microsoft.com/office/drawing/2014/main" id="{3EF6AC7F-0220-1520-66C2-C16AA50F8E6E}"/>
                </a:ext>
              </a:extLst>
            </p:cNvPr>
            <p:cNvSpPr/>
            <p:nvPr/>
          </p:nvSpPr>
          <p:spPr>
            <a:xfrm>
              <a:off x="7691928" y="2479888"/>
              <a:ext cx="1804" cy="4511"/>
            </a:xfrm>
            <a:custGeom>
              <a:avLst/>
              <a:gdLst>
                <a:gd name="connsiteX0" fmla="*/ 0 w 1804"/>
                <a:gd name="connsiteY0" fmla="*/ 0 h 4511"/>
                <a:gd name="connsiteX1" fmla="*/ 0 w 1804"/>
                <a:gd name="connsiteY1" fmla="*/ 4512 h 4511"/>
                <a:gd name="connsiteX2" fmla="*/ 0 w 1804"/>
                <a:gd name="connsiteY2" fmla="*/ 0 h 4511"/>
              </a:gdLst>
              <a:ahLst/>
              <a:cxnLst>
                <a:cxn ang="0">
                  <a:pos x="connsiteX0" y="connsiteY0"/>
                </a:cxn>
                <a:cxn ang="0">
                  <a:pos x="connsiteX1" y="connsiteY1"/>
                </a:cxn>
                <a:cxn ang="0">
                  <a:pos x="connsiteX2" y="connsiteY2"/>
                </a:cxn>
              </a:cxnLst>
              <a:rect l="l" t="t" r="r" b="b"/>
              <a:pathLst>
                <a:path w="1804" h="4511">
                  <a:moveTo>
                    <a:pt x="0" y="0"/>
                  </a:moveTo>
                  <a:cubicBezTo>
                    <a:pt x="0" y="1444"/>
                    <a:pt x="0" y="3068"/>
                    <a:pt x="0" y="4512"/>
                  </a:cubicBezTo>
                  <a:cubicBezTo>
                    <a:pt x="0" y="3068"/>
                    <a:pt x="0" y="1444"/>
                    <a:pt x="0" y="0"/>
                  </a:cubicBezTo>
                  <a:close/>
                </a:path>
              </a:pathLst>
            </a:custGeom>
            <a:solidFill>
              <a:srgbClr val="FFFFFF"/>
            </a:solidFill>
            <a:ln w="1804" cap="flat">
              <a:noFill/>
              <a:prstDash val="solid"/>
              <a:miter/>
            </a:ln>
          </p:spPr>
          <p:txBody>
            <a:bodyPr rtlCol="0" anchor="ctr"/>
            <a:lstStyle/>
            <a:p>
              <a:endParaRPr lang="en-US"/>
            </a:p>
          </p:txBody>
        </p:sp>
        <p:sp>
          <p:nvSpPr>
            <p:cNvPr id="153" name="Freeform 838">
              <a:extLst>
                <a:ext uri="{FF2B5EF4-FFF2-40B4-BE49-F238E27FC236}">
                  <a16:creationId xmlns:a16="http://schemas.microsoft.com/office/drawing/2014/main" id="{A8FD5AFF-6E6F-FEFE-19FB-B51C382744C1}"/>
                </a:ext>
              </a:extLst>
            </p:cNvPr>
            <p:cNvSpPr/>
            <p:nvPr/>
          </p:nvSpPr>
          <p:spPr>
            <a:xfrm>
              <a:off x="7691567" y="2490175"/>
              <a:ext cx="180" cy="4511"/>
            </a:xfrm>
            <a:custGeom>
              <a:avLst/>
              <a:gdLst>
                <a:gd name="connsiteX0" fmla="*/ 180 w 180"/>
                <a:gd name="connsiteY0" fmla="*/ 0 h 4511"/>
                <a:gd name="connsiteX1" fmla="*/ 0 w 180"/>
                <a:gd name="connsiteY1" fmla="*/ 4512 h 4511"/>
                <a:gd name="connsiteX2" fmla="*/ 180 w 180"/>
                <a:gd name="connsiteY2" fmla="*/ 0 h 4511"/>
              </a:gdLst>
              <a:ahLst/>
              <a:cxnLst>
                <a:cxn ang="0">
                  <a:pos x="connsiteX0" y="connsiteY0"/>
                </a:cxn>
                <a:cxn ang="0">
                  <a:pos x="connsiteX1" y="connsiteY1"/>
                </a:cxn>
                <a:cxn ang="0">
                  <a:pos x="connsiteX2" y="connsiteY2"/>
                </a:cxn>
              </a:cxnLst>
              <a:rect l="l" t="t" r="r" b="b"/>
              <a:pathLst>
                <a:path w="180" h="4511">
                  <a:moveTo>
                    <a:pt x="180" y="0"/>
                  </a:moveTo>
                  <a:cubicBezTo>
                    <a:pt x="180" y="1444"/>
                    <a:pt x="0" y="2888"/>
                    <a:pt x="0" y="4512"/>
                  </a:cubicBezTo>
                  <a:cubicBezTo>
                    <a:pt x="0" y="3068"/>
                    <a:pt x="180" y="1624"/>
                    <a:pt x="180" y="0"/>
                  </a:cubicBezTo>
                  <a:close/>
                </a:path>
              </a:pathLst>
            </a:custGeom>
            <a:solidFill>
              <a:srgbClr val="FFFFFF"/>
            </a:solidFill>
            <a:ln w="1804" cap="flat">
              <a:noFill/>
              <a:prstDash val="solid"/>
              <a:miter/>
            </a:ln>
          </p:spPr>
          <p:txBody>
            <a:bodyPr rtlCol="0" anchor="ctr"/>
            <a:lstStyle/>
            <a:p>
              <a:endParaRPr lang="en-US"/>
            </a:p>
          </p:txBody>
        </p:sp>
        <p:sp>
          <p:nvSpPr>
            <p:cNvPr id="154" name="Freeform 839">
              <a:extLst>
                <a:ext uri="{FF2B5EF4-FFF2-40B4-BE49-F238E27FC236}">
                  <a16:creationId xmlns:a16="http://schemas.microsoft.com/office/drawing/2014/main" id="{AAA80F98-6E36-AFA7-4592-7F38200A718D}"/>
                </a:ext>
              </a:extLst>
            </p:cNvPr>
            <p:cNvSpPr/>
            <p:nvPr/>
          </p:nvSpPr>
          <p:spPr>
            <a:xfrm>
              <a:off x="6929203" y="1863158"/>
              <a:ext cx="793887" cy="951682"/>
            </a:xfrm>
            <a:custGeom>
              <a:avLst/>
              <a:gdLst>
                <a:gd name="connsiteX0" fmla="*/ 141174 w 793887"/>
                <a:gd name="connsiteY0" fmla="*/ 946276 h 951682"/>
                <a:gd name="connsiteX1" fmla="*/ 208129 w 793887"/>
                <a:gd name="connsiteY1" fmla="*/ 949705 h 951682"/>
                <a:gd name="connsiteX2" fmla="*/ 342222 w 793887"/>
                <a:gd name="connsiteY2" fmla="*/ 949524 h 951682"/>
                <a:gd name="connsiteX3" fmla="*/ 453213 w 793887"/>
                <a:gd name="connsiteY3" fmla="*/ 950788 h 951682"/>
                <a:gd name="connsiteX4" fmla="*/ 570701 w 793887"/>
                <a:gd name="connsiteY4" fmla="*/ 945554 h 951682"/>
                <a:gd name="connsiteX5" fmla="*/ 680971 w 793887"/>
                <a:gd name="connsiteY5" fmla="*/ 885998 h 951682"/>
                <a:gd name="connsiteX6" fmla="*/ 721036 w 793887"/>
                <a:gd name="connsiteY6" fmla="*/ 816696 h 951682"/>
                <a:gd name="connsiteX7" fmla="*/ 732766 w 793887"/>
                <a:gd name="connsiteY7" fmla="*/ 769231 h 951682"/>
                <a:gd name="connsiteX8" fmla="*/ 745760 w 793887"/>
                <a:gd name="connsiteY8" fmla="*/ 616009 h 951682"/>
                <a:gd name="connsiteX9" fmla="*/ 745039 w 793887"/>
                <a:gd name="connsiteY9" fmla="*/ 562408 h 951682"/>
                <a:gd name="connsiteX10" fmla="*/ 737639 w 793887"/>
                <a:gd name="connsiteY10" fmla="*/ 553385 h 951682"/>
                <a:gd name="connsiteX11" fmla="*/ 687287 w 793887"/>
                <a:gd name="connsiteY11" fmla="*/ 466216 h 951682"/>
                <a:gd name="connsiteX12" fmla="*/ 687468 w 793887"/>
                <a:gd name="connsiteY12" fmla="*/ 433009 h 951682"/>
                <a:gd name="connsiteX13" fmla="*/ 792323 w 793887"/>
                <a:gd name="connsiteY13" fmla="*/ 316964 h 951682"/>
                <a:gd name="connsiteX14" fmla="*/ 791601 w 793887"/>
                <a:gd name="connsiteY14" fmla="*/ 317506 h 951682"/>
                <a:gd name="connsiteX15" fmla="*/ 793767 w 793887"/>
                <a:gd name="connsiteY15" fmla="*/ 258852 h 951682"/>
                <a:gd name="connsiteX16" fmla="*/ 793406 w 793887"/>
                <a:gd name="connsiteY16" fmla="*/ 156523 h 951682"/>
                <a:gd name="connsiteX17" fmla="*/ 782758 w 793887"/>
                <a:gd name="connsiteY17" fmla="*/ 56721 h 951682"/>
                <a:gd name="connsiteX18" fmla="*/ 770486 w 793887"/>
                <a:gd name="connsiteY18" fmla="*/ 21529 h 951682"/>
                <a:gd name="connsiteX19" fmla="*/ 670864 w 793887"/>
                <a:gd name="connsiteY19" fmla="*/ 19363 h 951682"/>
                <a:gd name="connsiteX20" fmla="*/ 645959 w 793887"/>
                <a:gd name="connsiteY20" fmla="*/ 41561 h 951682"/>
                <a:gd name="connsiteX21" fmla="*/ 638740 w 793887"/>
                <a:gd name="connsiteY21" fmla="*/ 86319 h 951682"/>
                <a:gd name="connsiteX22" fmla="*/ 615098 w 793887"/>
                <a:gd name="connsiteY22" fmla="*/ 104366 h 951682"/>
                <a:gd name="connsiteX23" fmla="*/ 399251 w 793887"/>
                <a:gd name="connsiteY23" fmla="*/ 97689 h 951682"/>
                <a:gd name="connsiteX24" fmla="*/ 231410 w 793887"/>
                <a:gd name="connsiteY24" fmla="*/ 103644 h 951682"/>
                <a:gd name="connsiteX25" fmla="*/ 196038 w 793887"/>
                <a:gd name="connsiteY25" fmla="*/ 69174 h 951682"/>
                <a:gd name="connsiteX26" fmla="*/ 193692 w 793887"/>
                <a:gd name="connsiteY26" fmla="*/ 13227 h 951682"/>
                <a:gd name="connsiteX27" fmla="*/ 177990 w 793887"/>
                <a:gd name="connsiteY27" fmla="*/ 52 h 951682"/>
                <a:gd name="connsiteX28" fmla="*/ 15384 w 793887"/>
                <a:gd name="connsiteY28" fmla="*/ 6008 h 951682"/>
                <a:gd name="connsiteX29" fmla="*/ 43 w 793887"/>
                <a:gd name="connsiteY29" fmla="*/ 22792 h 951682"/>
                <a:gd name="connsiteX30" fmla="*/ 224 w 793887"/>
                <a:gd name="connsiteY30" fmla="*/ 36147 h 951682"/>
                <a:gd name="connsiteX31" fmla="*/ 3653 w 793887"/>
                <a:gd name="connsiteY31" fmla="*/ 297292 h 951682"/>
                <a:gd name="connsiteX32" fmla="*/ 11774 w 793887"/>
                <a:gd name="connsiteY32" fmla="*/ 470547 h 951682"/>
                <a:gd name="connsiteX33" fmla="*/ 17549 w 793887"/>
                <a:gd name="connsiteY33" fmla="*/ 523246 h 951682"/>
                <a:gd name="connsiteX34" fmla="*/ 56532 w 793887"/>
                <a:gd name="connsiteY34" fmla="*/ 506101 h 951682"/>
                <a:gd name="connsiteX35" fmla="*/ 92446 w 793887"/>
                <a:gd name="connsiteY35" fmla="*/ 452861 h 951682"/>
                <a:gd name="connsiteX36" fmla="*/ 114464 w 793887"/>
                <a:gd name="connsiteY36" fmla="*/ 371648 h 951682"/>
                <a:gd name="connsiteX37" fmla="*/ 113742 w 793887"/>
                <a:gd name="connsiteY37" fmla="*/ 259934 h 951682"/>
                <a:gd name="connsiteX38" fmla="*/ 155973 w 793887"/>
                <a:gd name="connsiteY38" fmla="*/ 226908 h 951682"/>
                <a:gd name="connsiteX39" fmla="*/ 323633 w 793887"/>
                <a:gd name="connsiteY39" fmla="*/ 224742 h 951682"/>
                <a:gd name="connsiteX40" fmla="*/ 395461 w 793887"/>
                <a:gd name="connsiteY40" fmla="*/ 232502 h 951682"/>
                <a:gd name="connsiteX41" fmla="*/ 424156 w 793887"/>
                <a:gd name="connsiteY41" fmla="*/ 275636 h 951682"/>
                <a:gd name="connsiteX42" fmla="*/ 410802 w 793887"/>
                <a:gd name="connsiteY42" fmla="*/ 458816 h 951682"/>
                <a:gd name="connsiteX43" fmla="*/ 392574 w 793887"/>
                <a:gd name="connsiteY43" fmla="*/ 496355 h 951682"/>
                <a:gd name="connsiteX44" fmla="*/ 156514 w 793887"/>
                <a:gd name="connsiteY44" fmla="*/ 498160 h 951682"/>
                <a:gd name="connsiteX45" fmla="*/ 122404 w 793887"/>
                <a:gd name="connsiteY45" fmla="*/ 465855 h 951682"/>
                <a:gd name="connsiteX46" fmla="*/ 119697 w 793887"/>
                <a:gd name="connsiteY46" fmla="*/ 436979 h 951682"/>
                <a:gd name="connsiteX47" fmla="*/ 79813 w 793887"/>
                <a:gd name="connsiteY47" fmla="*/ 499964 h 951682"/>
                <a:gd name="connsiteX48" fmla="*/ 78188 w 793887"/>
                <a:gd name="connsiteY48" fmla="*/ 531547 h 951682"/>
                <a:gd name="connsiteX49" fmla="*/ 72594 w 793887"/>
                <a:gd name="connsiteY49" fmla="*/ 577749 h 951682"/>
                <a:gd name="connsiteX50" fmla="*/ 48049 w 793887"/>
                <a:gd name="connsiteY50" fmla="*/ 612580 h 951682"/>
                <a:gd name="connsiteX51" fmla="*/ 31807 w 793887"/>
                <a:gd name="connsiteY51" fmla="*/ 657879 h 951682"/>
                <a:gd name="connsiteX52" fmla="*/ 49674 w 793887"/>
                <a:gd name="connsiteY52" fmla="*/ 926785 h 951682"/>
                <a:gd name="connsiteX53" fmla="*/ 50034 w 793887"/>
                <a:gd name="connsiteY53" fmla="*/ 930755 h 951682"/>
                <a:gd name="connsiteX54" fmla="*/ 69345 w 793887"/>
                <a:gd name="connsiteY54" fmla="*/ 937252 h 951682"/>
                <a:gd name="connsiteX55" fmla="*/ 141174 w 793887"/>
                <a:gd name="connsiteY55" fmla="*/ 946276 h 951682"/>
                <a:gd name="connsiteX56" fmla="*/ 481547 w 793887"/>
                <a:gd name="connsiteY56" fmla="*/ 389695 h 951682"/>
                <a:gd name="connsiteX57" fmla="*/ 493639 w 793887"/>
                <a:gd name="connsiteY57" fmla="*/ 383559 h 951682"/>
                <a:gd name="connsiteX58" fmla="*/ 579003 w 793887"/>
                <a:gd name="connsiteY58" fmla="*/ 391680 h 951682"/>
                <a:gd name="connsiteX59" fmla="*/ 534065 w 793887"/>
                <a:gd name="connsiteY59" fmla="*/ 402328 h 951682"/>
                <a:gd name="connsiteX60" fmla="*/ 492015 w 793887"/>
                <a:gd name="connsiteY60" fmla="*/ 398899 h 951682"/>
                <a:gd name="connsiteX61" fmla="*/ 481547 w 793887"/>
                <a:gd name="connsiteY61" fmla="*/ 389695 h 951682"/>
                <a:gd name="connsiteX62" fmla="*/ 506633 w 793887"/>
                <a:gd name="connsiteY62" fmla="*/ 823734 h 951682"/>
                <a:gd name="connsiteX63" fmla="*/ 497970 w 793887"/>
                <a:gd name="connsiteY63" fmla="*/ 816335 h 951682"/>
                <a:gd name="connsiteX64" fmla="*/ 503565 w 793887"/>
                <a:gd name="connsiteY64" fmla="*/ 812004 h 951682"/>
                <a:gd name="connsiteX65" fmla="*/ 592178 w 793887"/>
                <a:gd name="connsiteY65" fmla="*/ 811642 h 951682"/>
                <a:gd name="connsiteX66" fmla="*/ 506633 w 793887"/>
                <a:gd name="connsiteY66" fmla="*/ 823734 h 951682"/>
                <a:gd name="connsiteX67" fmla="*/ 685482 w 793887"/>
                <a:gd name="connsiteY67" fmla="*/ 711299 h 951682"/>
                <a:gd name="connsiteX68" fmla="*/ 700462 w 793887"/>
                <a:gd name="connsiteY68" fmla="*/ 717074 h 951682"/>
                <a:gd name="connsiteX69" fmla="*/ 684941 w 793887"/>
                <a:gd name="connsiteY69" fmla="*/ 727722 h 951682"/>
                <a:gd name="connsiteX70" fmla="*/ 637115 w 793887"/>
                <a:gd name="connsiteY70" fmla="*/ 725557 h 951682"/>
                <a:gd name="connsiteX71" fmla="*/ 600118 w 793887"/>
                <a:gd name="connsiteY71" fmla="*/ 724654 h 951682"/>
                <a:gd name="connsiteX72" fmla="*/ 494000 w 793887"/>
                <a:gd name="connsiteY72" fmla="*/ 722488 h 951682"/>
                <a:gd name="connsiteX73" fmla="*/ 483533 w 793887"/>
                <a:gd name="connsiteY73" fmla="*/ 714367 h 951682"/>
                <a:gd name="connsiteX74" fmla="*/ 494000 w 793887"/>
                <a:gd name="connsiteY74" fmla="*/ 708772 h 951682"/>
                <a:gd name="connsiteX75" fmla="*/ 563302 w 793887"/>
                <a:gd name="connsiteY75" fmla="*/ 710397 h 951682"/>
                <a:gd name="connsiteX76" fmla="*/ 685482 w 793887"/>
                <a:gd name="connsiteY76" fmla="*/ 711299 h 951682"/>
                <a:gd name="connsiteX77" fmla="*/ 465485 w 793887"/>
                <a:gd name="connsiteY77" fmla="*/ 309204 h 951682"/>
                <a:gd name="connsiteX78" fmla="*/ 469636 w 793887"/>
                <a:gd name="connsiteY78" fmla="*/ 303248 h 951682"/>
                <a:gd name="connsiteX79" fmla="*/ 482449 w 793887"/>
                <a:gd name="connsiteY79" fmla="*/ 301082 h 951682"/>
                <a:gd name="connsiteX80" fmla="*/ 658411 w 793887"/>
                <a:gd name="connsiteY80" fmla="*/ 302887 h 951682"/>
                <a:gd name="connsiteX81" fmla="*/ 677903 w 793887"/>
                <a:gd name="connsiteY81" fmla="*/ 305775 h 951682"/>
                <a:gd name="connsiteX82" fmla="*/ 661660 w 793887"/>
                <a:gd name="connsiteY82" fmla="*/ 316242 h 951682"/>
                <a:gd name="connsiteX83" fmla="*/ 480284 w 793887"/>
                <a:gd name="connsiteY83" fmla="*/ 316603 h 951682"/>
                <a:gd name="connsiteX84" fmla="*/ 469816 w 793887"/>
                <a:gd name="connsiteY84" fmla="*/ 314979 h 951682"/>
                <a:gd name="connsiteX85" fmla="*/ 465485 w 793887"/>
                <a:gd name="connsiteY85" fmla="*/ 309204 h 951682"/>
                <a:gd name="connsiteX86" fmla="*/ 133414 w 793887"/>
                <a:gd name="connsiteY86" fmla="*/ 679897 h 951682"/>
                <a:gd name="connsiteX87" fmla="*/ 178893 w 793887"/>
                <a:gd name="connsiteY87" fmla="*/ 639651 h 951682"/>
                <a:gd name="connsiteX88" fmla="*/ 295840 w 793887"/>
                <a:gd name="connsiteY88" fmla="*/ 641275 h 951682"/>
                <a:gd name="connsiteX89" fmla="*/ 394017 w 793887"/>
                <a:gd name="connsiteY89" fmla="*/ 649397 h 951682"/>
                <a:gd name="connsiteX90" fmla="*/ 423074 w 793887"/>
                <a:gd name="connsiteY90" fmla="*/ 708772 h 951682"/>
                <a:gd name="connsiteX91" fmla="*/ 423074 w 793887"/>
                <a:gd name="connsiteY91" fmla="*/ 773563 h 951682"/>
                <a:gd name="connsiteX92" fmla="*/ 421630 w 793887"/>
                <a:gd name="connsiteY92" fmla="*/ 852610 h 951682"/>
                <a:gd name="connsiteX93" fmla="*/ 382647 w 793887"/>
                <a:gd name="connsiteY93" fmla="*/ 892314 h 951682"/>
                <a:gd name="connsiteX94" fmla="*/ 196760 w 793887"/>
                <a:gd name="connsiteY94" fmla="*/ 891412 h 951682"/>
                <a:gd name="connsiteX95" fmla="*/ 152544 w 793887"/>
                <a:gd name="connsiteY95" fmla="*/ 857844 h 951682"/>
                <a:gd name="connsiteX96" fmla="*/ 137203 w 793887"/>
                <a:gd name="connsiteY96" fmla="*/ 721947 h 951682"/>
                <a:gd name="connsiteX97" fmla="*/ 133414 w 793887"/>
                <a:gd name="connsiteY97" fmla="*/ 679897 h 951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793887" h="951682">
                  <a:moveTo>
                    <a:pt x="141174" y="946276"/>
                  </a:moveTo>
                  <a:cubicBezTo>
                    <a:pt x="163372" y="948081"/>
                    <a:pt x="185751" y="949164"/>
                    <a:pt x="208129" y="949705"/>
                  </a:cubicBezTo>
                  <a:cubicBezTo>
                    <a:pt x="252887" y="950788"/>
                    <a:pt x="297464" y="950066"/>
                    <a:pt x="342222" y="949524"/>
                  </a:cubicBezTo>
                  <a:cubicBezTo>
                    <a:pt x="379399" y="948983"/>
                    <a:pt x="416216" y="949164"/>
                    <a:pt x="453213" y="950788"/>
                  </a:cubicBezTo>
                  <a:cubicBezTo>
                    <a:pt x="492736" y="952592"/>
                    <a:pt x="531358" y="952051"/>
                    <a:pt x="570701" y="945554"/>
                  </a:cubicBezTo>
                  <a:cubicBezTo>
                    <a:pt x="612030" y="938696"/>
                    <a:pt x="653719" y="918302"/>
                    <a:pt x="680971" y="885998"/>
                  </a:cubicBezTo>
                  <a:cubicBezTo>
                    <a:pt x="699379" y="864160"/>
                    <a:pt x="710929" y="843406"/>
                    <a:pt x="721036" y="816696"/>
                  </a:cubicBezTo>
                  <a:cubicBezTo>
                    <a:pt x="726811" y="801356"/>
                    <a:pt x="730240" y="785293"/>
                    <a:pt x="732766" y="769231"/>
                  </a:cubicBezTo>
                  <a:cubicBezTo>
                    <a:pt x="740888" y="718518"/>
                    <a:pt x="745580" y="667444"/>
                    <a:pt x="745760" y="616009"/>
                  </a:cubicBezTo>
                  <a:cubicBezTo>
                    <a:pt x="745760" y="598142"/>
                    <a:pt x="745580" y="580275"/>
                    <a:pt x="745039" y="562408"/>
                  </a:cubicBezTo>
                  <a:cubicBezTo>
                    <a:pt x="742873" y="559340"/>
                    <a:pt x="740346" y="556272"/>
                    <a:pt x="737639" y="553385"/>
                  </a:cubicBezTo>
                  <a:cubicBezTo>
                    <a:pt x="714719" y="528479"/>
                    <a:pt x="697935" y="498882"/>
                    <a:pt x="687287" y="466216"/>
                  </a:cubicBezTo>
                  <a:cubicBezTo>
                    <a:pt x="683678" y="455207"/>
                    <a:pt x="679888" y="443837"/>
                    <a:pt x="687468" y="433009"/>
                  </a:cubicBezTo>
                  <a:cubicBezTo>
                    <a:pt x="717787" y="390236"/>
                    <a:pt x="748468" y="347464"/>
                    <a:pt x="792323" y="316964"/>
                  </a:cubicBezTo>
                  <a:cubicBezTo>
                    <a:pt x="792143" y="317145"/>
                    <a:pt x="791781" y="317325"/>
                    <a:pt x="791601" y="317506"/>
                  </a:cubicBezTo>
                  <a:cubicBezTo>
                    <a:pt x="792684" y="298014"/>
                    <a:pt x="793586" y="278343"/>
                    <a:pt x="793767" y="258852"/>
                  </a:cubicBezTo>
                  <a:cubicBezTo>
                    <a:pt x="794127" y="224742"/>
                    <a:pt x="793586" y="190633"/>
                    <a:pt x="793406" y="156523"/>
                  </a:cubicBezTo>
                  <a:cubicBezTo>
                    <a:pt x="793045" y="123316"/>
                    <a:pt x="791060" y="89206"/>
                    <a:pt x="782758" y="56721"/>
                  </a:cubicBezTo>
                  <a:cubicBezTo>
                    <a:pt x="779690" y="44810"/>
                    <a:pt x="775539" y="32898"/>
                    <a:pt x="770486" y="21529"/>
                  </a:cubicBezTo>
                  <a:cubicBezTo>
                    <a:pt x="737459" y="19183"/>
                    <a:pt x="704071" y="19543"/>
                    <a:pt x="670864" y="19363"/>
                  </a:cubicBezTo>
                  <a:cubicBezTo>
                    <a:pt x="657148" y="19183"/>
                    <a:pt x="647583" y="25860"/>
                    <a:pt x="645959" y="41561"/>
                  </a:cubicBezTo>
                  <a:cubicBezTo>
                    <a:pt x="644515" y="56540"/>
                    <a:pt x="641808" y="71520"/>
                    <a:pt x="638740" y="86319"/>
                  </a:cubicBezTo>
                  <a:cubicBezTo>
                    <a:pt x="635671" y="101659"/>
                    <a:pt x="629355" y="106712"/>
                    <a:pt x="615098" y="104366"/>
                  </a:cubicBezTo>
                  <a:cubicBezTo>
                    <a:pt x="543450" y="92816"/>
                    <a:pt x="471260" y="96786"/>
                    <a:pt x="399251" y="97689"/>
                  </a:cubicBezTo>
                  <a:cubicBezTo>
                    <a:pt x="343304" y="98411"/>
                    <a:pt x="287357" y="101659"/>
                    <a:pt x="231410" y="103644"/>
                  </a:cubicBezTo>
                  <a:cubicBezTo>
                    <a:pt x="200369" y="104727"/>
                    <a:pt x="196579" y="100937"/>
                    <a:pt x="196038" y="69174"/>
                  </a:cubicBezTo>
                  <a:cubicBezTo>
                    <a:pt x="195677" y="50585"/>
                    <a:pt x="196038" y="31816"/>
                    <a:pt x="193692" y="13227"/>
                  </a:cubicBezTo>
                  <a:cubicBezTo>
                    <a:pt x="192428" y="3120"/>
                    <a:pt x="187736" y="-489"/>
                    <a:pt x="177990" y="52"/>
                  </a:cubicBezTo>
                  <a:cubicBezTo>
                    <a:pt x="123848" y="2398"/>
                    <a:pt x="69526" y="1677"/>
                    <a:pt x="15384" y="6008"/>
                  </a:cubicBezTo>
                  <a:cubicBezTo>
                    <a:pt x="4014" y="6910"/>
                    <a:pt x="-498" y="11964"/>
                    <a:pt x="43" y="22792"/>
                  </a:cubicBezTo>
                  <a:cubicBezTo>
                    <a:pt x="224" y="27304"/>
                    <a:pt x="224" y="31635"/>
                    <a:pt x="224" y="36147"/>
                  </a:cubicBezTo>
                  <a:cubicBezTo>
                    <a:pt x="1306" y="123135"/>
                    <a:pt x="2209" y="210304"/>
                    <a:pt x="3653" y="297292"/>
                  </a:cubicBezTo>
                  <a:cubicBezTo>
                    <a:pt x="4555" y="355044"/>
                    <a:pt x="6180" y="412976"/>
                    <a:pt x="11774" y="470547"/>
                  </a:cubicBezTo>
                  <a:cubicBezTo>
                    <a:pt x="13218" y="485165"/>
                    <a:pt x="15744" y="510432"/>
                    <a:pt x="17549" y="523246"/>
                  </a:cubicBezTo>
                  <a:cubicBezTo>
                    <a:pt x="43538" y="506281"/>
                    <a:pt x="53824" y="511334"/>
                    <a:pt x="56532" y="506101"/>
                  </a:cubicBezTo>
                  <a:cubicBezTo>
                    <a:pt x="59960" y="499062"/>
                    <a:pt x="87393" y="458997"/>
                    <a:pt x="92446" y="452861"/>
                  </a:cubicBezTo>
                  <a:cubicBezTo>
                    <a:pt x="111576" y="429038"/>
                    <a:pt x="119878" y="403591"/>
                    <a:pt x="114464" y="371648"/>
                  </a:cubicBezTo>
                  <a:cubicBezTo>
                    <a:pt x="108327" y="334831"/>
                    <a:pt x="108327" y="297112"/>
                    <a:pt x="113742" y="259934"/>
                  </a:cubicBezTo>
                  <a:cubicBezTo>
                    <a:pt x="117351" y="234849"/>
                    <a:pt x="131248" y="224020"/>
                    <a:pt x="155973" y="226908"/>
                  </a:cubicBezTo>
                  <a:cubicBezTo>
                    <a:pt x="164816" y="227990"/>
                    <a:pt x="276529" y="224742"/>
                    <a:pt x="323633" y="224742"/>
                  </a:cubicBezTo>
                  <a:cubicBezTo>
                    <a:pt x="346733" y="224742"/>
                    <a:pt x="373082" y="226727"/>
                    <a:pt x="395461" y="232502"/>
                  </a:cubicBezTo>
                  <a:cubicBezTo>
                    <a:pt x="416396" y="237917"/>
                    <a:pt x="423615" y="253437"/>
                    <a:pt x="424156" y="275636"/>
                  </a:cubicBezTo>
                  <a:cubicBezTo>
                    <a:pt x="425781" y="337177"/>
                    <a:pt x="418201" y="397997"/>
                    <a:pt x="410802" y="458816"/>
                  </a:cubicBezTo>
                  <a:cubicBezTo>
                    <a:pt x="409719" y="468201"/>
                    <a:pt x="401417" y="492565"/>
                    <a:pt x="392574" y="496355"/>
                  </a:cubicBezTo>
                  <a:cubicBezTo>
                    <a:pt x="380301" y="501589"/>
                    <a:pt x="189541" y="499603"/>
                    <a:pt x="156514" y="498160"/>
                  </a:cubicBezTo>
                  <a:cubicBezTo>
                    <a:pt x="133414" y="497077"/>
                    <a:pt x="125472" y="489316"/>
                    <a:pt x="122404" y="465855"/>
                  </a:cubicBezTo>
                  <a:cubicBezTo>
                    <a:pt x="121502" y="459177"/>
                    <a:pt x="120780" y="450515"/>
                    <a:pt x="119697" y="436979"/>
                  </a:cubicBezTo>
                  <a:cubicBezTo>
                    <a:pt x="108508" y="453583"/>
                    <a:pt x="90100" y="483902"/>
                    <a:pt x="79813" y="499964"/>
                  </a:cubicBezTo>
                  <a:cubicBezTo>
                    <a:pt x="72233" y="511876"/>
                    <a:pt x="69706" y="515124"/>
                    <a:pt x="78188" y="531547"/>
                  </a:cubicBezTo>
                  <a:cubicBezTo>
                    <a:pt x="85227" y="545263"/>
                    <a:pt x="81076" y="563311"/>
                    <a:pt x="72594" y="577749"/>
                  </a:cubicBezTo>
                  <a:cubicBezTo>
                    <a:pt x="65375" y="590021"/>
                    <a:pt x="58156" y="603015"/>
                    <a:pt x="48049" y="612580"/>
                  </a:cubicBezTo>
                  <a:cubicBezTo>
                    <a:pt x="34153" y="625574"/>
                    <a:pt x="30904" y="640012"/>
                    <a:pt x="31807" y="657879"/>
                  </a:cubicBezTo>
                  <a:cubicBezTo>
                    <a:pt x="36679" y="747574"/>
                    <a:pt x="41733" y="837270"/>
                    <a:pt x="49674" y="926785"/>
                  </a:cubicBezTo>
                  <a:cubicBezTo>
                    <a:pt x="49854" y="928048"/>
                    <a:pt x="49854" y="929492"/>
                    <a:pt x="50034" y="930755"/>
                  </a:cubicBezTo>
                  <a:cubicBezTo>
                    <a:pt x="56171" y="933282"/>
                    <a:pt x="62668" y="935447"/>
                    <a:pt x="69345" y="937252"/>
                  </a:cubicBezTo>
                  <a:cubicBezTo>
                    <a:pt x="92807" y="942847"/>
                    <a:pt x="117351" y="944291"/>
                    <a:pt x="141174" y="946276"/>
                  </a:cubicBezTo>
                  <a:close/>
                  <a:moveTo>
                    <a:pt x="481547" y="389695"/>
                  </a:moveTo>
                  <a:cubicBezTo>
                    <a:pt x="482269" y="382476"/>
                    <a:pt x="488585" y="383017"/>
                    <a:pt x="493639" y="383559"/>
                  </a:cubicBezTo>
                  <a:cubicBezTo>
                    <a:pt x="520710" y="386086"/>
                    <a:pt x="547781" y="388612"/>
                    <a:pt x="579003" y="391680"/>
                  </a:cubicBezTo>
                  <a:cubicBezTo>
                    <a:pt x="562941" y="402328"/>
                    <a:pt x="549586" y="405216"/>
                    <a:pt x="534065" y="402328"/>
                  </a:cubicBezTo>
                  <a:cubicBezTo>
                    <a:pt x="520349" y="399802"/>
                    <a:pt x="506092" y="400343"/>
                    <a:pt x="492015" y="398899"/>
                  </a:cubicBezTo>
                  <a:cubicBezTo>
                    <a:pt x="487142" y="398358"/>
                    <a:pt x="480825" y="396733"/>
                    <a:pt x="481547" y="389695"/>
                  </a:cubicBezTo>
                  <a:close/>
                  <a:moveTo>
                    <a:pt x="506633" y="823734"/>
                  </a:moveTo>
                  <a:cubicBezTo>
                    <a:pt x="502121" y="823734"/>
                    <a:pt x="497609" y="821930"/>
                    <a:pt x="497970" y="816335"/>
                  </a:cubicBezTo>
                  <a:cubicBezTo>
                    <a:pt x="498151" y="814711"/>
                    <a:pt x="501580" y="812004"/>
                    <a:pt x="503565" y="812004"/>
                  </a:cubicBezTo>
                  <a:cubicBezTo>
                    <a:pt x="533163" y="810560"/>
                    <a:pt x="562580" y="804063"/>
                    <a:pt x="592178" y="811642"/>
                  </a:cubicBezTo>
                  <a:cubicBezTo>
                    <a:pt x="564204" y="821749"/>
                    <a:pt x="535509" y="824276"/>
                    <a:pt x="506633" y="823734"/>
                  </a:cubicBezTo>
                  <a:close/>
                  <a:moveTo>
                    <a:pt x="685482" y="711299"/>
                  </a:moveTo>
                  <a:cubicBezTo>
                    <a:pt x="691077" y="711660"/>
                    <a:pt x="700101" y="708412"/>
                    <a:pt x="700462" y="717074"/>
                  </a:cubicBezTo>
                  <a:cubicBezTo>
                    <a:pt x="700823" y="725557"/>
                    <a:pt x="692160" y="727903"/>
                    <a:pt x="684941" y="727722"/>
                  </a:cubicBezTo>
                  <a:cubicBezTo>
                    <a:pt x="669059" y="727542"/>
                    <a:pt x="652816" y="727903"/>
                    <a:pt x="637115" y="725557"/>
                  </a:cubicBezTo>
                  <a:cubicBezTo>
                    <a:pt x="624663" y="723752"/>
                    <a:pt x="612571" y="723752"/>
                    <a:pt x="600118" y="724654"/>
                  </a:cubicBezTo>
                  <a:cubicBezTo>
                    <a:pt x="564746" y="727361"/>
                    <a:pt x="529192" y="727542"/>
                    <a:pt x="494000" y="722488"/>
                  </a:cubicBezTo>
                  <a:cubicBezTo>
                    <a:pt x="488947" y="721767"/>
                    <a:pt x="482269" y="722488"/>
                    <a:pt x="483533" y="714367"/>
                  </a:cubicBezTo>
                  <a:cubicBezTo>
                    <a:pt x="484435" y="708953"/>
                    <a:pt x="489488" y="708592"/>
                    <a:pt x="494000" y="708772"/>
                  </a:cubicBezTo>
                  <a:cubicBezTo>
                    <a:pt x="517100" y="709675"/>
                    <a:pt x="540020" y="711480"/>
                    <a:pt x="563302" y="710397"/>
                  </a:cubicBezTo>
                  <a:cubicBezTo>
                    <a:pt x="603908" y="708231"/>
                    <a:pt x="644695" y="708772"/>
                    <a:pt x="685482" y="711299"/>
                  </a:cubicBezTo>
                  <a:close/>
                  <a:moveTo>
                    <a:pt x="465485" y="309204"/>
                  </a:moveTo>
                  <a:cubicBezTo>
                    <a:pt x="465846" y="307038"/>
                    <a:pt x="467651" y="303970"/>
                    <a:pt x="469636" y="303248"/>
                  </a:cubicBezTo>
                  <a:cubicBezTo>
                    <a:pt x="473606" y="301804"/>
                    <a:pt x="478299" y="300541"/>
                    <a:pt x="482449" y="301082"/>
                  </a:cubicBezTo>
                  <a:cubicBezTo>
                    <a:pt x="541103" y="307760"/>
                    <a:pt x="599757" y="299639"/>
                    <a:pt x="658411" y="302887"/>
                  </a:cubicBezTo>
                  <a:cubicBezTo>
                    <a:pt x="664547" y="303248"/>
                    <a:pt x="670503" y="304692"/>
                    <a:pt x="677903" y="305775"/>
                  </a:cubicBezTo>
                  <a:cubicBezTo>
                    <a:pt x="674654" y="317325"/>
                    <a:pt x="667435" y="316062"/>
                    <a:pt x="661660" y="316242"/>
                  </a:cubicBezTo>
                  <a:cubicBezTo>
                    <a:pt x="601201" y="318408"/>
                    <a:pt x="540743" y="318047"/>
                    <a:pt x="480284" y="316603"/>
                  </a:cubicBezTo>
                  <a:cubicBezTo>
                    <a:pt x="476855" y="316603"/>
                    <a:pt x="473245" y="315701"/>
                    <a:pt x="469816" y="314979"/>
                  </a:cubicBezTo>
                  <a:cubicBezTo>
                    <a:pt x="466748" y="314437"/>
                    <a:pt x="465124" y="311730"/>
                    <a:pt x="465485" y="309204"/>
                  </a:cubicBezTo>
                  <a:close/>
                  <a:moveTo>
                    <a:pt x="133414" y="679897"/>
                  </a:moveTo>
                  <a:cubicBezTo>
                    <a:pt x="135579" y="652465"/>
                    <a:pt x="151822" y="639110"/>
                    <a:pt x="178893" y="639651"/>
                  </a:cubicBezTo>
                  <a:cubicBezTo>
                    <a:pt x="217875" y="640554"/>
                    <a:pt x="256857" y="640373"/>
                    <a:pt x="295840" y="641275"/>
                  </a:cubicBezTo>
                  <a:cubicBezTo>
                    <a:pt x="325979" y="641997"/>
                    <a:pt x="365322" y="638749"/>
                    <a:pt x="394017" y="649397"/>
                  </a:cubicBezTo>
                  <a:cubicBezTo>
                    <a:pt x="424879" y="660766"/>
                    <a:pt x="423074" y="675565"/>
                    <a:pt x="423074" y="708772"/>
                  </a:cubicBezTo>
                  <a:cubicBezTo>
                    <a:pt x="423074" y="730068"/>
                    <a:pt x="423074" y="751364"/>
                    <a:pt x="423074" y="773563"/>
                  </a:cubicBezTo>
                  <a:cubicBezTo>
                    <a:pt x="424879" y="799551"/>
                    <a:pt x="423796" y="826080"/>
                    <a:pt x="421630" y="852610"/>
                  </a:cubicBezTo>
                  <a:cubicBezTo>
                    <a:pt x="419103" y="882388"/>
                    <a:pt x="411704" y="887802"/>
                    <a:pt x="382647" y="892314"/>
                  </a:cubicBezTo>
                  <a:cubicBezTo>
                    <a:pt x="320565" y="902240"/>
                    <a:pt x="258662" y="892675"/>
                    <a:pt x="196760" y="891412"/>
                  </a:cubicBezTo>
                  <a:cubicBezTo>
                    <a:pt x="170411" y="890870"/>
                    <a:pt x="154348" y="883471"/>
                    <a:pt x="152544" y="857844"/>
                  </a:cubicBezTo>
                  <a:cubicBezTo>
                    <a:pt x="149115" y="811642"/>
                    <a:pt x="145866" y="767246"/>
                    <a:pt x="137203" y="721947"/>
                  </a:cubicBezTo>
                  <a:cubicBezTo>
                    <a:pt x="134496" y="708051"/>
                    <a:pt x="132331" y="693974"/>
                    <a:pt x="133414" y="679897"/>
                  </a:cubicBezTo>
                  <a:close/>
                </a:path>
              </a:pathLst>
            </a:custGeom>
            <a:solidFill>
              <a:srgbClr val="FCB913"/>
            </a:solidFill>
            <a:ln w="1804" cap="flat">
              <a:noFill/>
              <a:prstDash val="solid"/>
              <a:miter/>
            </a:ln>
          </p:spPr>
          <p:txBody>
            <a:bodyPr rtlCol="0" anchor="ctr"/>
            <a:lstStyle/>
            <a:p>
              <a:endParaRPr lang="en-US"/>
            </a:p>
          </p:txBody>
        </p:sp>
        <p:sp>
          <p:nvSpPr>
            <p:cNvPr id="155" name="Freeform 840">
              <a:extLst>
                <a:ext uri="{FF2B5EF4-FFF2-40B4-BE49-F238E27FC236}">
                  <a16:creationId xmlns:a16="http://schemas.microsoft.com/office/drawing/2014/main" id="{DA9DD36F-CCC8-03C5-6D04-86556284BABD}"/>
                </a:ext>
              </a:extLst>
            </p:cNvPr>
            <p:cNvSpPr/>
            <p:nvPr/>
          </p:nvSpPr>
          <p:spPr>
            <a:xfrm>
              <a:off x="7691747" y="2485122"/>
              <a:ext cx="180" cy="4331"/>
            </a:xfrm>
            <a:custGeom>
              <a:avLst/>
              <a:gdLst>
                <a:gd name="connsiteX0" fmla="*/ 181 w 180"/>
                <a:gd name="connsiteY0" fmla="*/ 0 h 4331"/>
                <a:gd name="connsiteX1" fmla="*/ 0 w 180"/>
                <a:gd name="connsiteY1" fmla="*/ 4331 h 4331"/>
                <a:gd name="connsiteX2" fmla="*/ 181 w 180"/>
                <a:gd name="connsiteY2" fmla="*/ 0 h 4331"/>
              </a:gdLst>
              <a:ahLst/>
              <a:cxnLst>
                <a:cxn ang="0">
                  <a:pos x="connsiteX0" y="connsiteY0"/>
                </a:cxn>
                <a:cxn ang="0">
                  <a:pos x="connsiteX1" y="connsiteY1"/>
                </a:cxn>
                <a:cxn ang="0">
                  <a:pos x="connsiteX2" y="connsiteY2"/>
                </a:cxn>
              </a:cxnLst>
              <a:rect l="l" t="t" r="r" b="b"/>
              <a:pathLst>
                <a:path w="180" h="4331">
                  <a:moveTo>
                    <a:pt x="181" y="0"/>
                  </a:moveTo>
                  <a:cubicBezTo>
                    <a:pt x="181" y="1444"/>
                    <a:pt x="181" y="2888"/>
                    <a:pt x="0" y="4331"/>
                  </a:cubicBezTo>
                  <a:cubicBezTo>
                    <a:pt x="181" y="2888"/>
                    <a:pt x="181" y="1444"/>
                    <a:pt x="181" y="0"/>
                  </a:cubicBezTo>
                  <a:close/>
                </a:path>
              </a:pathLst>
            </a:custGeom>
            <a:solidFill>
              <a:srgbClr val="FFFFFF"/>
            </a:solidFill>
            <a:ln w="1804" cap="flat">
              <a:noFill/>
              <a:prstDash val="solid"/>
              <a:miter/>
            </a:ln>
          </p:spPr>
          <p:txBody>
            <a:bodyPr rtlCol="0" anchor="ctr"/>
            <a:lstStyle/>
            <a:p>
              <a:endParaRPr lang="en-US"/>
            </a:p>
          </p:txBody>
        </p:sp>
        <p:sp>
          <p:nvSpPr>
            <p:cNvPr id="156" name="Freeform 841">
              <a:extLst>
                <a:ext uri="{FF2B5EF4-FFF2-40B4-BE49-F238E27FC236}">
                  <a16:creationId xmlns:a16="http://schemas.microsoft.com/office/drawing/2014/main" id="{5D0DE073-0FFF-9A06-82CF-DEC4A13D8A39}"/>
                </a:ext>
              </a:extLst>
            </p:cNvPr>
            <p:cNvSpPr/>
            <p:nvPr/>
          </p:nvSpPr>
          <p:spPr>
            <a:xfrm>
              <a:off x="7691206" y="2495409"/>
              <a:ext cx="361" cy="4692"/>
            </a:xfrm>
            <a:custGeom>
              <a:avLst/>
              <a:gdLst>
                <a:gd name="connsiteX0" fmla="*/ 361 w 361"/>
                <a:gd name="connsiteY0" fmla="*/ 0 h 4692"/>
                <a:gd name="connsiteX1" fmla="*/ 0 w 361"/>
                <a:gd name="connsiteY1" fmla="*/ 4692 h 4692"/>
                <a:gd name="connsiteX2" fmla="*/ 361 w 361"/>
                <a:gd name="connsiteY2" fmla="*/ 0 h 4692"/>
              </a:gdLst>
              <a:ahLst/>
              <a:cxnLst>
                <a:cxn ang="0">
                  <a:pos x="connsiteX0" y="connsiteY0"/>
                </a:cxn>
                <a:cxn ang="0">
                  <a:pos x="connsiteX1" y="connsiteY1"/>
                </a:cxn>
                <a:cxn ang="0">
                  <a:pos x="connsiteX2" y="connsiteY2"/>
                </a:cxn>
              </a:cxnLst>
              <a:rect l="l" t="t" r="r" b="b"/>
              <a:pathLst>
                <a:path w="361" h="4692">
                  <a:moveTo>
                    <a:pt x="361" y="0"/>
                  </a:moveTo>
                  <a:cubicBezTo>
                    <a:pt x="181" y="1624"/>
                    <a:pt x="181" y="3068"/>
                    <a:pt x="0" y="4692"/>
                  </a:cubicBezTo>
                  <a:cubicBezTo>
                    <a:pt x="0" y="3068"/>
                    <a:pt x="181" y="1444"/>
                    <a:pt x="361" y="0"/>
                  </a:cubicBezTo>
                  <a:close/>
                </a:path>
              </a:pathLst>
            </a:custGeom>
            <a:solidFill>
              <a:srgbClr val="FFFFFF"/>
            </a:solidFill>
            <a:ln w="1804" cap="flat">
              <a:noFill/>
              <a:prstDash val="solid"/>
              <a:miter/>
            </a:ln>
          </p:spPr>
          <p:txBody>
            <a:bodyPr rtlCol="0" anchor="ctr"/>
            <a:lstStyle/>
            <a:p>
              <a:endParaRPr lang="en-US"/>
            </a:p>
          </p:txBody>
        </p:sp>
        <p:sp>
          <p:nvSpPr>
            <p:cNvPr id="157" name="Freeform 842">
              <a:extLst>
                <a:ext uri="{FF2B5EF4-FFF2-40B4-BE49-F238E27FC236}">
                  <a16:creationId xmlns:a16="http://schemas.microsoft.com/office/drawing/2014/main" id="{EC5DAFF1-8E3A-B367-7F34-603C3BE55ADF}"/>
                </a:ext>
              </a:extLst>
            </p:cNvPr>
            <p:cNvSpPr/>
            <p:nvPr/>
          </p:nvSpPr>
          <p:spPr>
            <a:xfrm>
              <a:off x="6982305" y="2825495"/>
              <a:ext cx="180" cy="1263"/>
            </a:xfrm>
            <a:custGeom>
              <a:avLst/>
              <a:gdLst>
                <a:gd name="connsiteX0" fmla="*/ 180 w 180"/>
                <a:gd name="connsiteY0" fmla="*/ 1263 h 1263"/>
                <a:gd name="connsiteX1" fmla="*/ 0 w 180"/>
                <a:gd name="connsiteY1" fmla="*/ 0 h 1263"/>
                <a:gd name="connsiteX2" fmla="*/ 180 w 180"/>
                <a:gd name="connsiteY2" fmla="*/ 1263 h 1263"/>
              </a:gdLst>
              <a:ahLst/>
              <a:cxnLst>
                <a:cxn ang="0">
                  <a:pos x="connsiteX0" y="connsiteY0"/>
                </a:cxn>
                <a:cxn ang="0">
                  <a:pos x="connsiteX1" y="connsiteY1"/>
                </a:cxn>
                <a:cxn ang="0">
                  <a:pos x="connsiteX2" y="connsiteY2"/>
                </a:cxn>
              </a:cxnLst>
              <a:rect l="l" t="t" r="r" b="b"/>
              <a:pathLst>
                <a:path w="180" h="1263">
                  <a:moveTo>
                    <a:pt x="180" y="1263"/>
                  </a:moveTo>
                  <a:cubicBezTo>
                    <a:pt x="180" y="902"/>
                    <a:pt x="180" y="361"/>
                    <a:pt x="0" y="0"/>
                  </a:cubicBezTo>
                  <a:cubicBezTo>
                    <a:pt x="180" y="361"/>
                    <a:pt x="180" y="722"/>
                    <a:pt x="180" y="1263"/>
                  </a:cubicBezTo>
                  <a:close/>
                </a:path>
              </a:pathLst>
            </a:custGeom>
            <a:solidFill>
              <a:srgbClr val="FFFFFF"/>
            </a:solidFill>
            <a:ln w="1804" cap="flat">
              <a:noFill/>
              <a:prstDash val="solid"/>
              <a:miter/>
            </a:ln>
          </p:spPr>
          <p:txBody>
            <a:bodyPr rtlCol="0" anchor="ctr"/>
            <a:lstStyle/>
            <a:p>
              <a:endParaRPr lang="en-US"/>
            </a:p>
          </p:txBody>
        </p:sp>
        <p:sp>
          <p:nvSpPr>
            <p:cNvPr id="158" name="Freeform 843">
              <a:extLst>
                <a:ext uri="{FF2B5EF4-FFF2-40B4-BE49-F238E27FC236}">
                  <a16:creationId xmlns:a16="http://schemas.microsoft.com/office/drawing/2014/main" id="{675591F0-C829-4D6D-3B16-0AE4E23578A0}"/>
                </a:ext>
              </a:extLst>
            </p:cNvPr>
            <p:cNvSpPr/>
            <p:nvPr/>
          </p:nvSpPr>
          <p:spPr>
            <a:xfrm>
              <a:off x="7679836" y="2433868"/>
              <a:ext cx="5955" cy="12813"/>
            </a:xfrm>
            <a:custGeom>
              <a:avLst/>
              <a:gdLst>
                <a:gd name="connsiteX0" fmla="*/ 0 w 5955"/>
                <a:gd name="connsiteY0" fmla="*/ 0 h 12813"/>
                <a:gd name="connsiteX1" fmla="*/ 5955 w 5955"/>
                <a:gd name="connsiteY1" fmla="*/ 12814 h 12813"/>
                <a:gd name="connsiteX2" fmla="*/ 0 w 5955"/>
                <a:gd name="connsiteY2" fmla="*/ 0 h 12813"/>
              </a:gdLst>
              <a:ahLst/>
              <a:cxnLst>
                <a:cxn ang="0">
                  <a:pos x="connsiteX0" y="connsiteY0"/>
                </a:cxn>
                <a:cxn ang="0">
                  <a:pos x="connsiteX1" y="connsiteY1"/>
                </a:cxn>
                <a:cxn ang="0">
                  <a:pos x="connsiteX2" y="connsiteY2"/>
                </a:cxn>
              </a:cxnLst>
              <a:rect l="l" t="t" r="r" b="b"/>
              <a:pathLst>
                <a:path w="5955" h="12813">
                  <a:moveTo>
                    <a:pt x="0" y="0"/>
                  </a:moveTo>
                  <a:cubicBezTo>
                    <a:pt x="2346" y="4151"/>
                    <a:pt x="4331" y="8482"/>
                    <a:pt x="5955" y="12814"/>
                  </a:cubicBezTo>
                  <a:cubicBezTo>
                    <a:pt x="4331" y="8663"/>
                    <a:pt x="2346" y="4331"/>
                    <a:pt x="0" y="0"/>
                  </a:cubicBezTo>
                  <a:close/>
                </a:path>
              </a:pathLst>
            </a:custGeom>
            <a:solidFill>
              <a:srgbClr val="FFFFFF"/>
            </a:solidFill>
            <a:ln w="1804" cap="flat">
              <a:noFill/>
              <a:prstDash val="solid"/>
              <a:miter/>
            </a:ln>
          </p:spPr>
          <p:txBody>
            <a:bodyPr rtlCol="0" anchor="ctr"/>
            <a:lstStyle/>
            <a:p>
              <a:endParaRPr lang="en-US"/>
            </a:p>
          </p:txBody>
        </p:sp>
        <p:sp>
          <p:nvSpPr>
            <p:cNvPr id="159" name="Freeform 844">
              <a:extLst>
                <a:ext uri="{FF2B5EF4-FFF2-40B4-BE49-F238E27FC236}">
                  <a16:creationId xmlns:a16="http://schemas.microsoft.com/office/drawing/2014/main" id="{7292D421-3E8F-AA78-8F46-138AD7266121}"/>
                </a:ext>
              </a:extLst>
            </p:cNvPr>
            <p:cNvSpPr/>
            <p:nvPr/>
          </p:nvSpPr>
          <p:spPr>
            <a:xfrm>
              <a:off x="6983930" y="2842460"/>
              <a:ext cx="360" cy="2887"/>
            </a:xfrm>
            <a:custGeom>
              <a:avLst/>
              <a:gdLst>
                <a:gd name="connsiteX0" fmla="*/ 361 w 360"/>
                <a:gd name="connsiteY0" fmla="*/ 2888 h 2887"/>
                <a:gd name="connsiteX1" fmla="*/ 0 w 360"/>
                <a:gd name="connsiteY1" fmla="*/ 0 h 2887"/>
                <a:gd name="connsiteX2" fmla="*/ 361 w 360"/>
                <a:gd name="connsiteY2" fmla="*/ 2888 h 2887"/>
              </a:gdLst>
              <a:ahLst/>
              <a:cxnLst>
                <a:cxn ang="0">
                  <a:pos x="connsiteX0" y="connsiteY0"/>
                </a:cxn>
                <a:cxn ang="0">
                  <a:pos x="connsiteX1" y="connsiteY1"/>
                </a:cxn>
                <a:cxn ang="0">
                  <a:pos x="connsiteX2" y="connsiteY2"/>
                </a:cxn>
              </a:cxnLst>
              <a:rect l="l" t="t" r="r" b="b"/>
              <a:pathLst>
                <a:path w="360" h="2887">
                  <a:moveTo>
                    <a:pt x="361" y="2888"/>
                  </a:moveTo>
                  <a:cubicBezTo>
                    <a:pt x="181" y="1985"/>
                    <a:pt x="181" y="902"/>
                    <a:pt x="0" y="0"/>
                  </a:cubicBezTo>
                  <a:cubicBezTo>
                    <a:pt x="181" y="1083"/>
                    <a:pt x="361" y="1985"/>
                    <a:pt x="361" y="2888"/>
                  </a:cubicBezTo>
                  <a:close/>
                </a:path>
              </a:pathLst>
            </a:custGeom>
            <a:solidFill>
              <a:srgbClr val="FFFFFF"/>
            </a:solidFill>
            <a:ln w="1804" cap="flat">
              <a:noFill/>
              <a:prstDash val="solid"/>
              <a:miter/>
            </a:ln>
          </p:spPr>
          <p:txBody>
            <a:bodyPr rtlCol="0" anchor="ctr"/>
            <a:lstStyle/>
            <a:p>
              <a:endParaRPr lang="en-US"/>
            </a:p>
          </p:txBody>
        </p:sp>
        <p:sp>
          <p:nvSpPr>
            <p:cNvPr id="160" name="Freeform 845">
              <a:extLst>
                <a:ext uri="{FF2B5EF4-FFF2-40B4-BE49-F238E27FC236}">
                  <a16:creationId xmlns:a16="http://schemas.microsoft.com/office/drawing/2014/main" id="{C51B454C-2AD1-60ED-7B8D-95B4AD1362B0}"/>
                </a:ext>
              </a:extLst>
            </p:cNvPr>
            <p:cNvSpPr/>
            <p:nvPr/>
          </p:nvSpPr>
          <p:spPr>
            <a:xfrm>
              <a:off x="6985013" y="2851845"/>
              <a:ext cx="360" cy="2707"/>
            </a:xfrm>
            <a:custGeom>
              <a:avLst/>
              <a:gdLst>
                <a:gd name="connsiteX0" fmla="*/ 361 w 360"/>
                <a:gd name="connsiteY0" fmla="*/ 2707 h 2707"/>
                <a:gd name="connsiteX1" fmla="*/ 0 w 360"/>
                <a:gd name="connsiteY1" fmla="*/ 0 h 2707"/>
                <a:gd name="connsiteX2" fmla="*/ 361 w 360"/>
                <a:gd name="connsiteY2" fmla="*/ 2707 h 2707"/>
              </a:gdLst>
              <a:ahLst/>
              <a:cxnLst>
                <a:cxn ang="0">
                  <a:pos x="connsiteX0" y="connsiteY0"/>
                </a:cxn>
                <a:cxn ang="0">
                  <a:pos x="connsiteX1" y="connsiteY1"/>
                </a:cxn>
                <a:cxn ang="0">
                  <a:pos x="connsiteX2" y="connsiteY2"/>
                </a:cxn>
              </a:cxnLst>
              <a:rect l="l" t="t" r="r" b="b"/>
              <a:pathLst>
                <a:path w="360" h="2707">
                  <a:moveTo>
                    <a:pt x="361" y="2707"/>
                  </a:moveTo>
                  <a:cubicBezTo>
                    <a:pt x="180" y="1805"/>
                    <a:pt x="180" y="902"/>
                    <a:pt x="0" y="0"/>
                  </a:cubicBezTo>
                  <a:cubicBezTo>
                    <a:pt x="180" y="902"/>
                    <a:pt x="180" y="1805"/>
                    <a:pt x="361" y="2707"/>
                  </a:cubicBezTo>
                  <a:close/>
                </a:path>
              </a:pathLst>
            </a:custGeom>
            <a:solidFill>
              <a:srgbClr val="FFFFFF"/>
            </a:solidFill>
            <a:ln w="1804" cap="flat">
              <a:noFill/>
              <a:prstDash val="solid"/>
              <a:miter/>
            </a:ln>
          </p:spPr>
          <p:txBody>
            <a:bodyPr rtlCol="0" anchor="ctr"/>
            <a:lstStyle/>
            <a:p>
              <a:endParaRPr lang="en-US"/>
            </a:p>
          </p:txBody>
        </p:sp>
        <p:sp>
          <p:nvSpPr>
            <p:cNvPr id="161" name="Freeform 846">
              <a:extLst>
                <a:ext uri="{FF2B5EF4-FFF2-40B4-BE49-F238E27FC236}">
                  <a16:creationId xmlns:a16="http://schemas.microsoft.com/office/drawing/2014/main" id="{8C666938-156A-51B5-3915-FFB270C17126}"/>
                </a:ext>
              </a:extLst>
            </p:cNvPr>
            <p:cNvSpPr/>
            <p:nvPr/>
          </p:nvSpPr>
          <p:spPr>
            <a:xfrm>
              <a:off x="7699869" y="1884506"/>
              <a:ext cx="8482" cy="721"/>
            </a:xfrm>
            <a:custGeom>
              <a:avLst/>
              <a:gdLst>
                <a:gd name="connsiteX0" fmla="*/ 0 w 8482"/>
                <a:gd name="connsiteY0" fmla="*/ 0 h 721"/>
                <a:gd name="connsiteX1" fmla="*/ 8482 w 8482"/>
                <a:gd name="connsiteY1" fmla="*/ 722 h 721"/>
                <a:gd name="connsiteX2" fmla="*/ 0 w 8482"/>
                <a:gd name="connsiteY2" fmla="*/ 0 h 721"/>
              </a:gdLst>
              <a:ahLst/>
              <a:cxnLst>
                <a:cxn ang="0">
                  <a:pos x="connsiteX0" y="connsiteY0"/>
                </a:cxn>
                <a:cxn ang="0">
                  <a:pos x="connsiteX1" y="connsiteY1"/>
                </a:cxn>
                <a:cxn ang="0">
                  <a:pos x="connsiteX2" y="connsiteY2"/>
                </a:cxn>
              </a:cxnLst>
              <a:rect l="l" t="t" r="r" b="b"/>
              <a:pathLst>
                <a:path w="8482" h="721">
                  <a:moveTo>
                    <a:pt x="0" y="0"/>
                  </a:moveTo>
                  <a:cubicBezTo>
                    <a:pt x="2888" y="181"/>
                    <a:pt x="5595" y="361"/>
                    <a:pt x="8482" y="722"/>
                  </a:cubicBezTo>
                  <a:cubicBezTo>
                    <a:pt x="5595" y="361"/>
                    <a:pt x="2707" y="181"/>
                    <a:pt x="0" y="0"/>
                  </a:cubicBezTo>
                  <a:close/>
                </a:path>
              </a:pathLst>
            </a:custGeom>
            <a:solidFill>
              <a:srgbClr val="FFFFFF"/>
            </a:solidFill>
            <a:ln w="1804" cap="flat">
              <a:noFill/>
              <a:prstDash val="solid"/>
              <a:miter/>
            </a:ln>
          </p:spPr>
          <p:txBody>
            <a:bodyPr rtlCol="0" anchor="ctr"/>
            <a:lstStyle/>
            <a:p>
              <a:endParaRPr lang="en-US"/>
            </a:p>
          </p:txBody>
        </p:sp>
        <p:sp>
          <p:nvSpPr>
            <p:cNvPr id="162" name="Freeform 847">
              <a:extLst>
                <a:ext uri="{FF2B5EF4-FFF2-40B4-BE49-F238E27FC236}">
                  <a16:creationId xmlns:a16="http://schemas.microsoft.com/office/drawing/2014/main" id="{3DA0856A-E166-B6F3-490E-5559D1F16E98}"/>
                </a:ext>
              </a:extLst>
            </p:cNvPr>
            <p:cNvSpPr/>
            <p:nvPr/>
          </p:nvSpPr>
          <p:spPr>
            <a:xfrm>
              <a:off x="6983208" y="2833797"/>
              <a:ext cx="180" cy="2346"/>
            </a:xfrm>
            <a:custGeom>
              <a:avLst/>
              <a:gdLst>
                <a:gd name="connsiteX0" fmla="*/ 180 w 180"/>
                <a:gd name="connsiteY0" fmla="*/ 2346 h 2346"/>
                <a:gd name="connsiteX1" fmla="*/ 0 w 180"/>
                <a:gd name="connsiteY1" fmla="*/ 0 h 2346"/>
                <a:gd name="connsiteX2" fmla="*/ 180 w 180"/>
                <a:gd name="connsiteY2" fmla="*/ 2346 h 2346"/>
              </a:gdLst>
              <a:ahLst/>
              <a:cxnLst>
                <a:cxn ang="0">
                  <a:pos x="connsiteX0" y="connsiteY0"/>
                </a:cxn>
                <a:cxn ang="0">
                  <a:pos x="connsiteX1" y="connsiteY1"/>
                </a:cxn>
                <a:cxn ang="0">
                  <a:pos x="connsiteX2" y="connsiteY2"/>
                </a:cxn>
              </a:cxnLst>
              <a:rect l="l" t="t" r="r" b="b"/>
              <a:pathLst>
                <a:path w="180" h="2346">
                  <a:moveTo>
                    <a:pt x="180" y="2346"/>
                  </a:moveTo>
                  <a:cubicBezTo>
                    <a:pt x="180" y="1624"/>
                    <a:pt x="0" y="722"/>
                    <a:pt x="0" y="0"/>
                  </a:cubicBezTo>
                  <a:cubicBezTo>
                    <a:pt x="0" y="722"/>
                    <a:pt x="180" y="1624"/>
                    <a:pt x="180" y="2346"/>
                  </a:cubicBezTo>
                  <a:close/>
                </a:path>
              </a:pathLst>
            </a:custGeom>
            <a:solidFill>
              <a:srgbClr val="FFFFFF"/>
            </a:solidFill>
            <a:ln w="1804" cap="flat">
              <a:noFill/>
              <a:prstDash val="solid"/>
              <a:miter/>
            </a:ln>
          </p:spPr>
          <p:txBody>
            <a:bodyPr rtlCol="0" anchor="ctr"/>
            <a:lstStyle/>
            <a:p>
              <a:endParaRPr lang="en-US"/>
            </a:p>
          </p:txBody>
        </p:sp>
        <p:sp>
          <p:nvSpPr>
            <p:cNvPr id="163" name="Freeform 848">
              <a:extLst>
                <a:ext uri="{FF2B5EF4-FFF2-40B4-BE49-F238E27FC236}">
                  <a16:creationId xmlns:a16="http://schemas.microsoft.com/office/drawing/2014/main" id="{E29482BD-4031-9D0A-5F9C-534903165458}"/>
                </a:ext>
              </a:extLst>
            </p:cNvPr>
            <p:cNvSpPr/>
            <p:nvPr/>
          </p:nvSpPr>
          <p:spPr>
            <a:xfrm>
              <a:off x="7677309" y="2429717"/>
              <a:ext cx="2526" cy="3970"/>
            </a:xfrm>
            <a:custGeom>
              <a:avLst/>
              <a:gdLst>
                <a:gd name="connsiteX0" fmla="*/ 0 w 2526"/>
                <a:gd name="connsiteY0" fmla="*/ 0 h 3970"/>
                <a:gd name="connsiteX1" fmla="*/ 2527 w 2526"/>
                <a:gd name="connsiteY1" fmla="*/ 3970 h 3970"/>
                <a:gd name="connsiteX2" fmla="*/ 0 w 2526"/>
                <a:gd name="connsiteY2" fmla="*/ 0 h 3970"/>
              </a:gdLst>
              <a:ahLst/>
              <a:cxnLst>
                <a:cxn ang="0">
                  <a:pos x="connsiteX0" y="connsiteY0"/>
                </a:cxn>
                <a:cxn ang="0">
                  <a:pos x="connsiteX1" y="connsiteY1"/>
                </a:cxn>
                <a:cxn ang="0">
                  <a:pos x="connsiteX2" y="connsiteY2"/>
                </a:cxn>
              </a:cxnLst>
              <a:rect l="l" t="t" r="r" b="b"/>
              <a:pathLst>
                <a:path w="2526" h="3970">
                  <a:moveTo>
                    <a:pt x="0" y="0"/>
                  </a:moveTo>
                  <a:cubicBezTo>
                    <a:pt x="902" y="1263"/>
                    <a:pt x="1625" y="2707"/>
                    <a:pt x="2527" y="3970"/>
                  </a:cubicBezTo>
                  <a:cubicBezTo>
                    <a:pt x="1625" y="2526"/>
                    <a:pt x="722" y="1263"/>
                    <a:pt x="0" y="0"/>
                  </a:cubicBezTo>
                  <a:close/>
                </a:path>
              </a:pathLst>
            </a:custGeom>
            <a:solidFill>
              <a:srgbClr val="FFFFFF"/>
            </a:solidFill>
            <a:ln w="1804" cap="flat">
              <a:noFill/>
              <a:prstDash val="solid"/>
              <a:miter/>
            </a:ln>
          </p:spPr>
          <p:txBody>
            <a:bodyPr rtlCol="0" anchor="ctr"/>
            <a:lstStyle/>
            <a:p>
              <a:endParaRPr lang="en-US"/>
            </a:p>
          </p:txBody>
        </p:sp>
        <p:sp>
          <p:nvSpPr>
            <p:cNvPr id="164" name="Freeform 849">
              <a:extLst>
                <a:ext uri="{FF2B5EF4-FFF2-40B4-BE49-F238E27FC236}">
                  <a16:creationId xmlns:a16="http://schemas.microsoft.com/office/drawing/2014/main" id="{97A876B4-B115-7323-6312-14D57618334A}"/>
                </a:ext>
              </a:extLst>
            </p:cNvPr>
            <p:cNvSpPr/>
            <p:nvPr/>
          </p:nvSpPr>
          <p:spPr>
            <a:xfrm>
              <a:off x="7708351" y="1885228"/>
              <a:ext cx="22379" cy="2346"/>
            </a:xfrm>
            <a:custGeom>
              <a:avLst/>
              <a:gdLst>
                <a:gd name="connsiteX0" fmla="*/ 0 w 22379"/>
                <a:gd name="connsiteY0" fmla="*/ 0 h 2346"/>
                <a:gd name="connsiteX1" fmla="*/ 22379 w 22379"/>
                <a:gd name="connsiteY1" fmla="*/ 2346 h 2346"/>
                <a:gd name="connsiteX2" fmla="*/ 0 w 22379"/>
                <a:gd name="connsiteY2" fmla="*/ 0 h 2346"/>
              </a:gdLst>
              <a:ahLst/>
              <a:cxnLst>
                <a:cxn ang="0">
                  <a:pos x="connsiteX0" y="connsiteY0"/>
                </a:cxn>
                <a:cxn ang="0">
                  <a:pos x="connsiteX1" y="connsiteY1"/>
                </a:cxn>
                <a:cxn ang="0">
                  <a:pos x="connsiteX2" y="connsiteY2"/>
                </a:cxn>
              </a:cxnLst>
              <a:rect l="l" t="t" r="r" b="b"/>
              <a:pathLst>
                <a:path w="22379" h="2346">
                  <a:moveTo>
                    <a:pt x="0" y="0"/>
                  </a:moveTo>
                  <a:cubicBezTo>
                    <a:pt x="7400" y="542"/>
                    <a:pt x="14979" y="1444"/>
                    <a:pt x="22379" y="2346"/>
                  </a:cubicBezTo>
                  <a:cubicBezTo>
                    <a:pt x="14979" y="1444"/>
                    <a:pt x="7400" y="542"/>
                    <a:pt x="0" y="0"/>
                  </a:cubicBezTo>
                  <a:close/>
                </a:path>
              </a:pathLst>
            </a:custGeom>
            <a:solidFill>
              <a:srgbClr val="FFFFFF"/>
            </a:solidFill>
            <a:ln w="1804" cap="flat">
              <a:noFill/>
              <a:prstDash val="solid"/>
              <a:miter/>
            </a:ln>
          </p:spPr>
          <p:txBody>
            <a:bodyPr rtlCol="0" anchor="ctr"/>
            <a:lstStyle/>
            <a:p>
              <a:endParaRPr lang="en-US"/>
            </a:p>
          </p:txBody>
        </p:sp>
        <p:sp>
          <p:nvSpPr>
            <p:cNvPr id="165" name="Freeform 850">
              <a:extLst>
                <a:ext uri="{FF2B5EF4-FFF2-40B4-BE49-F238E27FC236}">
                  <a16:creationId xmlns:a16="http://schemas.microsoft.com/office/drawing/2014/main" id="{317B78E4-4202-84C2-9D30-1235522E6E7A}"/>
                </a:ext>
              </a:extLst>
            </p:cNvPr>
            <p:cNvSpPr/>
            <p:nvPr/>
          </p:nvSpPr>
          <p:spPr>
            <a:xfrm>
              <a:off x="7754552" y="1891364"/>
              <a:ext cx="3428" cy="721"/>
            </a:xfrm>
            <a:custGeom>
              <a:avLst/>
              <a:gdLst>
                <a:gd name="connsiteX0" fmla="*/ 0 w 3428"/>
                <a:gd name="connsiteY0" fmla="*/ 0 h 721"/>
                <a:gd name="connsiteX1" fmla="*/ 3429 w 3428"/>
                <a:gd name="connsiteY1" fmla="*/ 722 h 721"/>
                <a:gd name="connsiteX2" fmla="*/ 0 w 3428"/>
                <a:gd name="connsiteY2" fmla="*/ 0 h 721"/>
              </a:gdLst>
              <a:ahLst/>
              <a:cxnLst>
                <a:cxn ang="0">
                  <a:pos x="connsiteX0" y="connsiteY0"/>
                </a:cxn>
                <a:cxn ang="0">
                  <a:pos x="connsiteX1" y="connsiteY1"/>
                </a:cxn>
                <a:cxn ang="0">
                  <a:pos x="connsiteX2" y="connsiteY2"/>
                </a:cxn>
              </a:cxnLst>
              <a:rect l="l" t="t" r="r" b="b"/>
              <a:pathLst>
                <a:path w="3428" h="721">
                  <a:moveTo>
                    <a:pt x="0" y="0"/>
                  </a:moveTo>
                  <a:cubicBezTo>
                    <a:pt x="1083" y="180"/>
                    <a:pt x="2166" y="361"/>
                    <a:pt x="3429" y="722"/>
                  </a:cubicBezTo>
                  <a:cubicBezTo>
                    <a:pt x="2166" y="542"/>
                    <a:pt x="1083" y="180"/>
                    <a:pt x="0" y="0"/>
                  </a:cubicBezTo>
                  <a:close/>
                </a:path>
              </a:pathLst>
            </a:custGeom>
            <a:solidFill>
              <a:srgbClr val="FFFFFF"/>
            </a:solidFill>
            <a:ln w="1804" cap="flat">
              <a:noFill/>
              <a:prstDash val="solid"/>
              <a:miter/>
            </a:ln>
          </p:spPr>
          <p:txBody>
            <a:bodyPr rtlCol="0" anchor="ctr"/>
            <a:lstStyle/>
            <a:p>
              <a:endParaRPr lang="en-US"/>
            </a:p>
          </p:txBody>
        </p:sp>
        <p:sp>
          <p:nvSpPr>
            <p:cNvPr id="166" name="Freeform 851">
              <a:extLst>
                <a:ext uri="{FF2B5EF4-FFF2-40B4-BE49-F238E27FC236}">
                  <a16:creationId xmlns:a16="http://schemas.microsoft.com/office/drawing/2014/main" id="{DBB2BFC9-6ABC-2F5A-CD1A-8B6106139395}"/>
                </a:ext>
              </a:extLst>
            </p:cNvPr>
            <p:cNvSpPr/>
            <p:nvPr/>
          </p:nvSpPr>
          <p:spPr>
            <a:xfrm>
              <a:off x="7734519" y="1888115"/>
              <a:ext cx="4873" cy="721"/>
            </a:xfrm>
            <a:custGeom>
              <a:avLst/>
              <a:gdLst>
                <a:gd name="connsiteX0" fmla="*/ 0 w 4873"/>
                <a:gd name="connsiteY0" fmla="*/ 0 h 721"/>
                <a:gd name="connsiteX1" fmla="*/ 4873 w 4873"/>
                <a:gd name="connsiteY1" fmla="*/ 722 h 721"/>
                <a:gd name="connsiteX2" fmla="*/ 0 w 4873"/>
                <a:gd name="connsiteY2" fmla="*/ 0 h 721"/>
              </a:gdLst>
              <a:ahLst/>
              <a:cxnLst>
                <a:cxn ang="0">
                  <a:pos x="connsiteX0" y="connsiteY0"/>
                </a:cxn>
                <a:cxn ang="0">
                  <a:pos x="connsiteX1" y="connsiteY1"/>
                </a:cxn>
                <a:cxn ang="0">
                  <a:pos x="connsiteX2" y="connsiteY2"/>
                </a:cxn>
              </a:cxnLst>
              <a:rect l="l" t="t" r="r" b="b"/>
              <a:pathLst>
                <a:path w="4873" h="721">
                  <a:moveTo>
                    <a:pt x="0" y="0"/>
                  </a:moveTo>
                  <a:cubicBezTo>
                    <a:pt x="1625" y="181"/>
                    <a:pt x="3249" y="542"/>
                    <a:pt x="4873" y="722"/>
                  </a:cubicBezTo>
                  <a:cubicBezTo>
                    <a:pt x="3249" y="361"/>
                    <a:pt x="1625" y="181"/>
                    <a:pt x="0" y="0"/>
                  </a:cubicBezTo>
                  <a:close/>
                </a:path>
              </a:pathLst>
            </a:custGeom>
            <a:solidFill>
              <a:srgbClr val="FFFFFF"/>
            </a:solidFill>
            <a:ln w="1804" cap="flat">
              <a:noFill/>
              <a:prstDash val="solid"/>
              <a:miter/>
            </a:ln>
          </p:spPr>
          <p:txBody>
            <a:bodyPr rtlCol="0" anchor="ctr"/>
            <a:lstStyle/>
            <a:p>
              <a:endParaRPr lang="en-US"/>
            </a:p>
          </p:txBody>
        </p:sp>
        <p:sp>
          <p:nvSpPr>
            <p:cNvPr id="167" name="Freeform 852">
              <a:extLst>
                <a:ext uri="{FF2B5EF4-FFF2-40B4-BE49-F238E27FC236}">
                  <a16:creationId xmlns:a16="http://schemas.microsoft.com/office/drawing/2014/main" id="{C67DC62A-6DFA-770B-394B-A149AEEC6662}"/>
                </a:ext>
              </a:extLst>
            </p:cNvPr>
            <p:cNvSpPr/>
            <p:nvPr/>
          </p:nvSpPr>
          <p:spPr>
            <a:xfrm>
              <a:off x="7674241" y="2425205"/>
              <a:ext cx="2887" cy="4150"/>
            </a:xfrm>
            <a:custGeom>
              <a:avLst/>
              <a:gdLst>
                <a:gd name="connsiteX0" fmla="*/ 0 w 2887"/>
                <a:gd name="connsiteY0" fmla="*/ 0 h 4150"/>
                <a:gd name="connsiteX1" fmla="*/ 2888 w 2887"/>
                <a:gd name="connsiteY1" fmla="*/ 4151 h 4150"/>
                <a:gd name="connsiteX2" fmla="*/ 0 w 2887"/>
                <a:gd name="connsiteY2" fmla="*/ 0 h 4150"/>
              </a:gdLst>
              <a:ahLst/>
              <a:cxnLst>
                <a:cxn ang="0">
                  <a:pos x="connsiteX0" y="connsiteY0"/>
                </a:cxn>
                <a:cxn ang="0">
                  <a:pos x="connsiteX1" y="connsiteY1"/>
                </a:cxn>
                <a:cxn ang="0">
                  <a:pos x="connsiteX2" y="connsiteY2"/>
                </a:cxn>
              </a:cxnLst>
              <a:rect l="l" t="t" r="r" b="b"/>
              <a:pathLst>
                <a:path w="2887" h="4150">
                  <a:moveTo>
                    <a:pt x="0" y="0"/>
                  </a:moveTo>
                  <a:cubicBezTo>
                    <a:pt x="902" y="1263"/>
                    <a:pt x="1985" y="2707"/>
                    <a:pt x="2888" y="4151"/>
                  </a:cubicBezTo>
                  <a:cubicBezTo>
                    <a:pt x="1985" y="2707"/>
                    <a:pt x="902" y="1444"/>
                    <a:pt x="0" y="0"/>
                  </a:cubicBezTo>
                  <a:close/>
                </a:path>
              </a:pathLst>
            </a:custGeom>
            <a:solidFill>
              <a:srgbClr val="FFFFFF"/>
            </a:solidFill>
            <a:ln w="1804" cap="flat">
              <a:noFill/>
              <a:prstDash val="solid"/>
              <a:miter/>
            </a:ln>
          </p:spPr>
          <p:txBody>
            <a:bodyPr rtlCol="0" anchor="ctr"/>
            <a:lstStyle/>
            <a:p>
              <a:endParaRPr lang="en-US"/>
            </a:p>
          </p:txBody>
        </p:sp>
        <p:sp>
          <p:nvSpPr>
            <p:cNvPr id="168" name="Freeform 853">
              <a:extLst>
                <a:ext uri="{FF2B5EF4-FFF2-40B4-BE49-F238E27FC236}">
                  <a16:creationId xmlns:a16="http://schemas.microsoft.com/office/drawing/2014/main" id="{121AAA90-BC06-9453-3420-943FC9CEE128}"/>
                </a:ext>
              </a:extLst>
            </p:cNvPr>
            <p:cNvSpPr/>
            <p:nvPr/>
          </p:nvSpPr>
          <p:spPr>
            <a:xfrm>
              <a:off x="7555850" y="1920240"/>
              <a:ext cx="361" cy="2165"/>
            </a:xfrm>
            <a:custGeom>
              <a:avLst/>
              <a:gdLst>
                <a:gd name="connsiteX0" fmla="*/ 361 w 361"/>
                <a:gd name="connsiteY0" fmla="*/ 0 h 2165"/>
                <a:gd name="connsiteX1" fmla="*/ 0 w 361"/>
                <a:gd name="connsiteY1" fmla="*/ 2166 h 2165"/>
                <a:gd name="connsiteX2" fmla="*/ 361 w 361"/>
                <a:gd name="connsiteY2" fmla="*/ 0 h 2165"/>
              </a:gdLst>
              <a:ahLst/>
              <a:cxnLst>
                <a:cxn ang="0">
                  <a:pos x="connsiteX0" y="connsiteY0"/>
                </a:cxn>
                <a:cxn ang="0">
                  <a:pos x="connsiteX1" y="connsiteY1"/>
                </a:cxn>
                <a:cxn ang="0">
                  <a:pos x="connsiteX2" y="connsiteY2"/>
                </a:cxn>
              </a:cxnLst>
              <a:rect l="l" t="t" r="r" b="b"/>
              <a:pathLst>
                <a:path w="361" h="2165">
                  <a:moveTo>
                    <a:pt x="361" y="0"/>
                  </a:moveTo>
                  <a:cubicBezTo>
                    <a:pt x="181" y="722"/>
                    <a:pt x="0" y="1444"/>
                    <a:pt x="0" y="2166"/>
                  </a:cubicBezTo>
                  <a:cubicBezTo>
                    <a:pt x="181" y="1444"/>
                    <a:pt x="181" y="722"/>
                    <a:pt x="361" y="0"/>
                  </a:cubicBezTo>
                  <a:close/>
                </a:path>
              </a:pathLst>
            </a:custGeom>
            <a:solidFill>
              <a:srgbClr val="FFFFFF"/>
            </a:solidFill>
            <a:ln w="1804" cap="flat">
              <a:noFill/>
              <a:prstDash val="solid"/>
              <a:miter/>
            </a:ln>
          </p:spPr>
          <p:txBody>
            <a:bodyPr rtlCol="0" anchor="ctr"/>
            <a:lstStyle/>
            <a:p>
              <a:endParaRPr lang="en-US"/>
            </a:p>
          </p:txBody>
        </p:sp>
        <p:sp>
          <p:nvSpPr>
            <p:cNvPr id="169" name="Freeform 854">
              <a:extLst>
                <a:ext uri="{FF2B5EF4-FFF2-40B4-BE49-F238E27FC236}">
                  <a16:creationId xmlns:a16="http://schemas.microsoft.com/office/drawing/2014/main" id="{2898BDA4-1D74-A7E3-0D48-8E56BBC7986D}"/>
                </a:ext>
              </a:extLst>
            </p:cNvPr>
            <p:cNvSpPr/>
            <p:nvPr/>
          </p:nvSpPr>
          <p:spPr>
            <a:xfrm>
              <a:off x="7556573" y="1916450"/>
              <a:ext cx="360" cy="2346"/>
            </a:xfrm>
            <a:custGeom>
              <a:avLst/>
              <a:gdLst>
                <a:gd name="connsiteX0" fmla="*/ 361 w 360"/>
                <a:gd name="connsiteY0" fmla="*/ 0 h 2346"/>
                <a:gd name="connsiteX1" fmla="*/ 0 w 360"/>
                <a:gd name="connsiteY1" fmla="*/ 2346 h 2346"/>
                <a:gd name="connsiteX2" fmla="*/ 361 w 360"/>
                <a:gd name="connsiteY2" fmla="*/ 0 h 2346"/>
              </a:gdLst>
              <a:ahLst/>
              <a:cxnLst>
                <a:cxn ang="0">
                  <a:pos x="connsiteX0" y="connsiteY0"/>
                </a:cxn>
                <a:cxn ang="0">
                  <a:pos x="connsiteX1" y="connsiteY1"/>
                </a:cxn>
                <a:cxn ang="0">
                  <a:pos x="connsiteX2" y="connsiteY2"/>
                </a:cxn>
              </a:cxnLst>
              <a:rect l="l" t="t" r="r" b="b"/>
              <a:pathLst>
                <a:path w="360" h="2346">
                  <a:moveTo>
                    <a:pt x="361" y="0"/>
                  </a:moveTo>
                  <a:cubicBezTo>
                    <a:pt x="180" y="722"/>
                    <a:pt x="0" y="1624"/>
                    <a:pt x="0" y="2346"/>
                  </a:cubicBezTo>
                  <a:cubicBezTo>
                    <a:pt x="0" y="1624"/>
                    <a:pt x="180" y="722"/>
                    <a:pt x="361" y="0"/>
                  </a:cubicBezTo>
                  <a:close/>
                </a:path>
              </a:pathLst>
            </a:custGeom>
            <a:solidFill>
              <a:srgbClr val="FFFFFF"/>
            </a:solidFill>
            <a:ln w="1804" cap="flat">
              <a:noFill/>
              <a:prstDash val="solid"/>
              <a:miter/>
            </a:ln>
          </p:spPr>
          <p:txBody>
            <a:bodyPr rtlCol="0" anchor="ctr"/>
            <a:lstStyle/>
            <a:p>
              <a:endParaRPr lang="en-US"/>
            </a:p>
          </p:txBody>
        </p:sp>
        <p:sp>
          <p:nvSpPr>
            <p:cNvPr id="170" name="Freeform 855">
              <a:extLst>
                <a:ext uri="{FF2B5EF4-FFF2-40B4-BE49-F238E27FC236}">
                  <a16:creationId xmlns:a16="http://schemas.microsoft.com/office/drawing/2014/main" id="{CF2201A8-540F-CC45-E1F6-8B6182B420E6}"/>
                </a:ext>
              </a:extLst>
            </p:cNvPr>
            <p:cNvSpPr/>
            <p:nvPr/>
          </p:nvSpPr>
          <p:spPr>
            <a:xfrm>
              <a:off x="7557836" y="1911577"/>
              <a:ext cx="1804" cy="180"/>
            </a:xfrm>
            <a:custGeom>
              <a:avLst/>
              <a:gdLst>
                <a:gd name="connsiteX0" fmla="*/ 0 w 1804"/>
                <a:gd name="connsiteY0" fmla="*/ 0 h 180"/>
                <a:gd name="connsiteX1" fmla="*/ 0 w 1804"/>
                <a:gd name="connsiteY1" fmla="*/ 181 h 180"/>
                <a:gd name="connsiteX2" fmla="*/ 0 w 1804"/>
                <a:gd name="connsiteY2" fmla="*/ 0 h 180"/>
              </a:gdLst>
              <a:ahLst/>
              <a:cxnLst>
                <a:cxn ang="0">
                  <a:pos x="connsiteX0" y="connsiteY0"/>
                </a:cxn>
                <a:cxn ang="0">
                  <a:pos x="connsiteX1" y="connsiteY1"/>
                </a:cxn>
                <a:cxn ang="0">
                  <a:pos x="connsiteX2" y="connsiteY2"/>
                </a:cxn>
              </a:cxnLst>
              <a:rect l="l" t="t" r="r" b="b"/>
              <a:pathLst>
                <a:path w="1804" h="180">
                  <a:moveTo>
                    <a:pt x="0" y="0"/>
                  </a:moveTo>
                  <a:cubicBezTo>
                    <a:pt x="0" y="0"/>
                    <a:pt x="0" y="181"/>
                    <a:pt x="0" y="181"/>
                  </a:cubicBezTo>
                  <a:cubicBezTo>
                    <a:pt x="0" y="181"/>
                    <a:pt x="0" y="181"/>
                    <a:pt x="0" y="0"/>
                  </a:cubicBezTo>
                  <a:close/>
                </a:path>
              </a:pathLst>
            </a:custGeom>
            <a:solidFill>
              <a:srgbClr val="FFFFFF"/>
            </a:solidFill>
            <a:ln w="1804" cap="flat">
              <a:noFill/>
              <a:prstDash val="solid"/>
              <a:miter/>
            </a:ln>
          </p:spPr>
          <p:txBody>
            <a:bodyPr rtlCol="0" anchor="ctr"/>
            <a:lstStyle/>
            <a:p>
              <a:endParaRPr lang="en-US"/>
            </a:p>
          </p:txBody>
        </p:sp>
        <p:sp>
          <p:nvSpPr>
            <p:cNvPr id="171" name="Freeform 856">
              <a:extLst>
                <a:ext uri="{FF2B5EF4-FFF2-40B4-BE49-F238E27FC236}">
                  <a16:creationId xmlns:a16="http://schemas.microsoft.com/office/drawing/2014/main" id="{36912F63-EFD9-50F7-D709-10E8A87743F5}"/>
                </a:ext>
              </a:extLst>
            </p:cNvPr>
            <p:cNvSpPr/>
            <p:nvPr/>
          </p:nvSpPr>
          <p:spPr>
            <a:xfrm>
              <a:off x="7558377" y="1907426"/>
              <a:ext cx="180" cy="1082"/>
            </a:xfrm>
            <a:custGeom>
              <a:avLst/>
              <a:gdLst>
                <a:gd name="connsiteX0" fmla="*/ 180 w 180"/>
                <a:gd name="connsiteY0" fmla="*/ 0 h 1082"/>
                <a:gd name="connsiteX1" fmla="*/ 0 w 180"/>
                <a:gd name="connsiteY1" fmla="*/ 1083 h 1082"/>
                <a:gd name="connsiteX2" fmla="*/ 180 w 180"/>
                <a:gd name="connsiteY2" fmla="*/ 0 h 1082"/>
              </a:gdLst>
              <a:ahLst/>
              <a:cxnLst>
                <a:cxn ang="0">
                  <a:pos x="connsiteX0" y="connsiteY0"/>
                </a:cxn>
                <a:cxn ang="0">
                  <a:pos x="connsiteX1" y="connsiteY1"/>
                </a:cxn>
                <a:cxn ang="0">
                  <a:pos x="connsiteX2" y="connsiteY2"/>
                </a:cxn>
              </a:cxnLst>
              <a:rect l="l" t="t" r="r" b="b"/>
              <a:pathLst>
                <a:path w="180" h="1082">
                  <a:moveTo>
                    <a:pt x="180" y="0"/>
                  </a:moveTo>
                  <a:cubicBezTo>
                    <a:pt x="180" y="361"/>
                    <a:pt x="0" y="722"/>
                    <a:pt x="0" y="1083"/>
                  </a:cubicBezTo>
                  <a:cubicBezTo>
                    <a:pt x="0" y="722"/>
                    <a:pt x="180" y="361"/>
                    <a:pt x="180" y="0"/>
                  </a:cubicBezTo>
                  <a:close/>
                </a:path>
              </a:pathLst>
            </a:custGeom>
            <a:solidFill>
              <a:srgbClr val="FFFFFF"/>
            </a:solidFill>
            <a:ln w="1804" cap="flat">
              <a:noFill/>
              <a:prstDash val="solid"/>
              <a:miter/>
            </a:ln>
          </p:spPr>
          <p:txBody>
            <a:bodyPr rtlCol="0" anchor="ctr"/>
            <a:lstStyle/>
            <a:p>
              <a:endParaRPr lang="en-US"/>
            </a:p>
          </p:txBody>
        </p:sp>
        <p:sp>
          <p:nvSpPr>
            <p:cNvPr id="172" name="Freeform 857">
              <a:extLst>
                <a:ext uri="{FF2B5EF4-FFF2-40B4-BE49-F238E27FC236}">
                  <a16:creationId xmlns:a16="http://schemas.microsoft.com/office/drawing/2014/main" id="{ED9C6932-DC6D-86AF-BF6C-38ECC90854D0}"/>
                </a:ext>
              </a:extLst>
            </p:cNvPr>
            <p:cNvSpPr/>
            <p:nvPr/>
          </p:nvSpPr>
          <p:spPr>
            <a:xfrm>
              <a:off x="7553505" y="1930887"/>
              <a:ext cx="721" cy="3429"/>
            </a:xfrm>
            <a:custGeom>
              <a:avLst/>
              <a:gdLst>
                <a:gd name="connsiteX0" fmla="*/ 722 w 721"/>
                <a:gd name="connsiteY0" fmla="*/ 0 h 3429"/>
                <a:gd name="connsiteX1" fmla="*/ 0 w 721"/>
                <a:gd name="connsiteY1" fmla="*/ 3429 h 3429"/>
                <a:gd name="connsiteX2" fmla="*/ 722 w 721"/>
                <a:gd name="connsiteY2" fmla="*/ 0 h 3429"/>
              </a:gdLst>
              <a:ahLst/>
              <a:cxnLst>
                <a:cxn ang="0">
                  <a:pos x="connsiteX0" y="connsiteY0"/>
                </a:cxn>
                <a:cxn ang="0">
                  <a:pos x="connsiteX1" y="connsiteY1"/>
                </a:cxn>
                <a:cxn ang="0">
                  <a:pos x="connsiteX2" y="connsiteY2"/>
                </a:cxn>
              </a:cxnLst>
              <a:rect l="l" t="t" r="r" b="b"/>
              <a:pathLst>
                <a:path w="721" h="3429">
                  <a:moveTo>
                    <a:pt x="722" y="0"/>
                  </a:moveTo>
                  <a:cubicBezTo>
                    <a:pt x="541" y="1083"/>
                    <a:pt x="180" y="2346"/>
                    <a:pt x="0" y="3429"/>
                  </a:cubicBezTo>
                  <a:cubicBezTo>
                    <a:pt x="180" y="2346"/>
                    <a:pt x="361" y="1083"/>
                    <a:pt x="722" y="0"/>
                  </a:cubicBezTo>
                  <a:close/>
                </a:path>
              </a:pathLst>
            </a:custGeom>
            <a:solidFill>
              <a:srgbClr val="FFFFFF"/>
            </a:solidFill>
            <a:ln w="1804" cap="flat">
              <a:noFill/>
              <a:prstDash val="solid"/>
              <a:miter/>
            </a:ln>
          </p:spPr>
          <p:txBody>
            <a:bodyPr rtlCol="0" anchor="ctr"/>
            <a:lstStyle/>
            <a:p>
              <a:endParaRPr lang="en-US"/>
            </a:p>
          </p:txBody>
        </p:sp>
        <p:sp>
          <p:nvSpPr>
            <p:cNvPr id="173" name="Freeform 858">
              <a:extLst>
                <a:ext uri="{FF2B5EF4-FFF2-40B4-BE49-F238E27FC236}">
                  <a16:creationId xmlns:a16="http://schemas.microsoft.com/office/drawing/2014/main" id="{01C23BEA-D09C-5F09-4563-A9AA5606F145}"/>
                </a:ext>
              </a:extLst>
            </p:cNvPr>
            <p:cNvSpPr/>
            <p:nvPr/>
          </p:nvSpPr>
          <p:spPr>
            <a:xfrm>
              <a:off x="7559099" y="1903816"/>
              <a:ext cx="180" cy="1082"/>
            </a:xfrm>
            <a:custGeom>
              <a:avLst/>
              <a:gdLst>
                <a:gd name="connsiteX0" fmla="*/ 181 w 180"/>
                <a:gd name="connsiteY0" fmla="*/ 0 h 1082"/>
                <a:gd name="connsiteX1" fmla="*/ 0 w 180"/>
                <a:gd name="connsiteY1" fmla="*/ 1083 h 1082"/>
                <a:gd name="connsiteX2" fmla="*/ 181 w 180"/>
                <a:gd name="connsiteY2" fmla="*/ 0 h 1082"/>
              </a:gdLst>
              <a:ahLst/>
              <a:cxnLst>
                <a:cxn ang="0">
                  <a:pos x="connsiteX0" y="connsiteY0"/>
                </a:cxn>
                <a:cxn ang="0">
                  <a:pos x="connsiteX1" y="connsiteY1"/>
                </a:cxn>
                <a:cxn ang="0">
                  <a:pos x="connsiteX2" y="connsiteY2"/>
                </a:cxn>
              </a:cxnLst>
              <a:rect l="l" t="t" r="r" b="b"/>
              <a:pathLst>
                <a:path w="180" h="1082">
                  <a:moveTo>
                    <a:pt x="181" y="0"/>
                  </a:moveTo>
                  <a:cubicBezTo>
                    <a:pt x="181" y="361"/>
                    <a:pt x="0" y="722"/>
                    <a:pt x="0" y="1083"/>
                  </a:cubicBezTo>
                  <a:cubicBezTo>
                    <a:pt x="0" y="722"/>
                    <a:pt x="181" y="361"/>
                    <a:pt x="181" y="0"/>
                  </a:cubicBezTo>
                  <a:close/>
                </a:path>
              </a:pathLst>
            </a:custGeom>
            <a:solidFill>
              <a:srgbClr val="FFFFFF"/>
            </a:solidFill>
            <a:ln w="1804" cap="flat">
              <a:noFill/>
              <a:prstDash val="solid"/>
              <a:miter/>
            </a:ln>
          </p:spPr>
          <p:txBody>
            <a:bodyPr rtlCol="0" anchor="ctr"/>
            <a:lstStyle/>
            <a:p>
              <a:endParaRPr lang="en-US"/>
            </a:p>
          </p:txBody>
        </p:sp>
        <p:sp>
          <p:nvSpPr>
            <p:cNvPr id="174" name="Freeform 859">
              <a:extLst>
                <a:ext uri="{FF2B5EF4-FFF2-40B4-BE49-F238E27FC236}">
                  <a16:creationId xmlns:a16="http://schemas.microsoft.com/office/drawing/2014/main" id="{D28F0A5D-4DAE-BE95-534F-C972B9323615}"/>
                </a:ext>
              </a:extLst>
            </p:cNvPr>
            <p:cNvSpPr/>
            <p:nvPr/>
          </p:nvSpPr>
          <p:spPr>
            <a:xfrm>
              <a:off x="7139535" y="1819602"/>
              <a:ext cx="450064" cy="104464"/>
            </a:xfrm>
            <a:custGeom>
              <a:avLst/>
              <a:gdLst>
                <a:gd name="connsiteX0" fmla="*/ 30463 w 450064"/>
                <a:gd name="connsiteY0" fmla="*/ 104067 h 104464"/>
                <a:gd name="connsiteX1" fmla="*/ 103916 w 450064"/>
                <a:gd name="connsiteY1" fmla="*/ 100277 h 104464"/>
                <a:gd name="connsiteX2" fmla="*/ 238369 w 450064"/>
                <a:gd name="connsiteY2" fmla="*/ 100998 h 104464"/>
                <a:gd name="connsiteX3" fmla="*/ 301895 w 450064"/>
                <a:gd name="connsiteY3" fmla="*/ 99013 h 104464"/>
                <a:gd name="connsiteX4" fmla="*/ 369392 w 450064"/>
                <a:gd name="connsiteY4" fmla="*/ 87282 h 104464"/>
                <a:gd name="connsiteX5" fmla="*/ 427324 w 450064"/>
                <a:gd name="connsiteY5" fmla="*/ 54797 h 104464"/>
                <a:gd name="connsiteX6" fmla="*/ 450064 w 450064"/>
                <a:gd name="connsiteY6" fmla="*/ 16537 h 104464"/>
                <a:gd name="connsiteX7" fmla="*/ 364519 w 450064"/>
                <a:gd name="connsiteY7" fmla="*/ 836 h 104464"/>
                <a:gd name="connsiteX8" fmla="*/ 153726 w 450064"/>
                <a:gd name="connsiteY8" fmla="*/ 1738 h 104464"/>
                <a:gd name="connsiteX9" fmla="*/ 29561 w 450064"/>
                <a:gd name="connsiteY9" fmla="*/ 1738 h 104464"/>
                <a:gd name="connsiteX10" fmla="*/ 865 w 450064"/>
                <a:gd name="connsiteY10" fmla="*/ 30253 h 104464"/>
                <a:gd name="connsiteX11" fmla="*/ 3031 w 450064"/>
                <a:gd name="connsiteY11" fmla="*/ 100638 h 104464"/>
                <a:gd name="connsiteX12" fmla="*/ 30463 w 450064"/>
                <a:gd name="connsiteY12" fmla="*/ 104067 h 104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0064" h="104464">
                  <a:moveTo>
                    <a:pt x="30463" y="104067"/>
                  </a:moveTo>
                  <a:cubicBezTo>
                    <a:pt x="55007" y="105871"/>
                    <a:pt x="79371" y="100998"/>
                    <a:pt x="103916" y="100277"/>
                  </a:cubicBezTo>
                  <a:cubicBezTo>
                    <a:pt x="148673" y="99013"/>
                    <a:pt x="193430" y="101540"/>
                    <a:pt x="238369" y="100998"/>
                  </a:cubicBezTo>
                  <a:cubicBezTo>
                    <a:pt x="259484" y="100818"/>
                    <a:pt x="280599" y="99916"/>
                    <a:pt x="301895" y="99013"/>
                  </a:cubicBezTo>
                  <a:cubicBezTo>
                    <a:pt x="324815" y="97930"/>
                    <a:pt x="347916" y="96126"/>
                    <a:pt x="369392" y="87282"/>
                  </a:cubicBezTo>
                  <a:cubicBezTo>
                    <a:pt x="390688" y="78439"/>
                    <a:pt x="408916" y="68333"/>
                    <a:pt x="427324" y="54797"/>
                  </a:cubicBezTo>
                  <a:cubicBezTo>
                    <a:pt x="432017" y="41442"/>
                    <a:pt x="438875" y="28448"/>
                    <a:pt x="450064" y="16537"/>
                  </a:cubicBezTo>
                  <a:cubicBezTo>
                    <a:pt x="419745" y="1557"/>
                    <a:pt x="392132" y="1197"/>
                    <a:pt x="364519" y="836"/>
                  </a:cubicBezTo>
                  <a:cubicBezTo>
                    <a:pt x="294315" y="-67"/>
                    <a:pt x="224111" y="-789"/>
                    <a:pt x="153726" y="1738"/>
                  </a:cubicBezTo>
                  <a:cubicBezTo>
                    <a:pt x="112939" y="3182"/>
                    <a:pt x="70347" y="294"/>
                    <a:pt x="29561" y="1738"/>
                  </a:cubicBezTo>
                  <a:cubicBezTo>
                    <a:pt x="7001" y="2460"/>
                    <a:pt x="2670" y="10762"/>
                    <a:pt x="865" y="30253"/>
                  </a:cubicBezTo>
                  <a:cubicBezTo>
                    <a:pt x="-1301" y="53714"/>
                    <a:pt x="1046" y="77176"/>
                    <a:pt x="3031" y="100638"/>
                  </a:cubicBezTo>
                  <a:cubicBezTo>
                    <a:pt x="11874" y="102442"/>
                    <a:pt x="21078" y="103345"/>
                    <a:pt x="30463" y="104067"/>
                  </a:cubicBezTo>
                  <a:close/>
                </a:path>
              </a:pathLst>
            </a:custGeom>
            <a:solidFill>
              <a:srgbClr val="FFFFFF"/>
            </a:solidFill>
            <a:ln w="1804" cap="flat">
              <a:noFill/>
              <a:prstDash val="solid"/>
              <a:miter/>
            </a:ln>
          </p:spPr>
          <p:txBody>
            <a:bodyPr rtlCol="0" anchor="ctr"/>
            <a:lstStyle/>
            <a:p>
              <a:endParaRPr lang="en-US"/>
            </a:p>
          </p:txBody>
        </p:sp>
        <p:sp>
          <p:nvSpPr>
            <p:cNvPr id="175" name="Freeform 860">
              <a:extLst>
                <a:ext uri="{FF2B5EF4-FFF2-40B4-BE49-F238E27FC236}">
                  <a16:creationId xmlns:a16="http://schemas.microsoft.com/office/drawing/2014/main" id="{C22C4B48-531B-FC8D-9DBE-865873B54FA0}"/>
                </a:ext>
              </a:extLst>
            </p:cNvPr>
            <p:cNvSpPr/>
            <p:nvPr/>
          </p:nvSpPr>
          <p:spPr>
            <a:xfrm>
              <a:off x="7554407" y="1927278"/>
              <a:ext cx="541" cy="2346"/>
            </a:xfrm>
            <a:custGeom>
              <a:avLst/>
              <a:gdLst>
                <a:gd name="connsiteX0" fmla="*/ 541 w 541"/>
                <a:gd name="connsiteY0" fmla="*/ 0 h 2346"/>
                <a:gd name="connsiteX1" fmla="*/ 0 w 541"/>
                <a:gd name="connsiteY1" fmla="*/ 2346 h 2346"/>
                <a:gd name="connsiteX2" fmla="*/ 541 w 541"/>
                <a:gd name="connsiteY2" fmla="*/ 0 h 2346"/>
              </a:gdLst>
              <a:ahLst/>
              <a:cxnLst>
                <a:cxn ang="0">
                  <a:pos x="connsiteX0" y="connsiteY0"/>
                </a:cxn>
                <a:cxn ang="0">
                  <a:pos x="connsiteX1" y="connsiteY1"/>
                </a:cxn>
                <a:cxn ang="0">
                  <a:pos x="connsiteX2" y="connsiteY2"/>
                </a:cxn>
              </a:cxnLst>
              <a:rect l="l" t="t" r="r" b="b"/>
              <a:pathLst>
                <a:path w="541" h="2346">
                  <a:moveTo>
                    <a:pt x="541" y="0"/>
                  </a:moveTo>
                  <a:cubicBezTo>
                    <a:pt x="361" y="722"/>
                    <a:pt x="180" y="1624"/>
                    <a:pt x="0" y="2346"/>
                  </a:cubicBezTo>
                  <a:cubicBezTo>
                    <a:pt x="180" y="1624"/>
                    <a:pt x="361" y="902"/>
                    <a:pt x="541" y="0"/>
                  </a:cubicBezTo>
                  <a:close/>
                </a:path>
              </a:pathLst>
            </a:custGeom>
            <a:solidFill>
              <a:srgbClr val="FFFFFF"/>
            </a:solidFill>
            <a:ln w="1804" cap="flat">
              <a:noFill/>
              <a:prstDash val="solid"/>
              <a:miter/>
            </a:ln>
          </p:spPr>
          <p:txBody>
            <a:bodyPr rtlCol="0" anchor="ctr"/>
            <a:lstStyle/>
            <a:p>
              <a:endParaRPr lang="en-US"/>
            </a:p>
          </p:txBody>
        </p:sp>
        <p:sp>
          <p:nvSpPr>
            <p:cNvPr id="176" name="Freeform 861">
              <a:extLst>
                <a:ext uri="{FF2B5EF4-FFF2-40B4-BE49-F238E27FC236}">
                  <a16:creationId xmlns:a16="http://schemas.microsoft.com/office/drawing/2014/main" id="{0D2BF4EC-877F-4D54-BC6D-50FC7EC64983}"/>
                </a:ext>
              </a:extLst>
            </p:cNvPr>
            <p:cNvSpPr/>
            <p:nvPr/>
          </p:nvSpPr>
          <p:spPr>
            <a:xfrm>
              <a:off x="7555129" y="1923849"/>
              <a:ext cx="360" cy="2165"/>
            </a:xfrm>
            <a:custGeom>
              <a:avLst/>
              <a:gdLst>
                <a:gd name="connsiteX0" fmla="*/ 361 w 360"/>
                <a:gd name="connsiteY0" fmla="*/ 0 h 2165"/>
                <a:gd name="connsiteX1" fmla="*/ 0 w 360"/>
                <a:gd name="connsiteY1" fmla="*/ 2166 h 2165"/>
                <a:gd name="connsiteX2" fmla="*/ 361 w 360"/>
                <a:gd name="connsiteY2" fmla="*/ 0 h 2165"/>
              </a:gdLst>
              <a:ahLst/>
              <a:cxnLst>
                <a:cxn ang="0">
                  <a:pos x="connsiteX0" y="connsiteY0"/>
                </a:cxn>
                <a:cxn ang="0">
                  <a:pos x="connsiteX1" y="connsiteY1"/>
                </a:cxn>
                <a:cxn ang="0">
                  <a:pos x="connsiteX2" y="connsiteY2"/>
                </a:cxn>
              </a:cxnLst>
              <a:rect l="l" t="t" r="r" b="b"/>
              <a:pathLst>
                <a:path w="360" h="2165">
                  <a:moveTo>
                    <a:pt x="361" y="0"/>
                  </a:moveTo>
                  <a:cubicBezTo>
                    <a:pt x="181" y="722"/>
                    <a:pt x="0" y="1444"/>
                    <a:pt x="0" y="2166"/>
                  </a:cubicBezTo>
                  <a:cubicBezTo>
                    <a:pt x="181" y="1444"/>
                    <a:pt x="361" y="722"/>
                    <a:pt x="361" y="0"/>
                  </a:cubicBezTo>
                  <a:close/>
                </a:path>
              </a:pathLst>
            </a:custGeom>
            <a:solidFill>
              <a:srgbClr val="FFFFFF"/>
            </a:solidFill>
            <a:ln w="1804" cap="flat">
              <a:noFill/>
              <a:prstDash val="solid"/>
              <a:miter/>
            </a:ln>
          </p:spPr>
          <p:txBody>
            <a:bodyPr rtlCol="0" anchor="ctr"/>
            <a:lstStyle/>
            <a:p>
              <a:endParaRPr lang="en-US"/>
            </a:p>
          </p:txBody>
        </p:sp>
        <p:sp>
          <p:nvSpPr>
            <p:cNvPr id="177" name="Freeform 862">
              <a:extLst>
                <a:ext uri="{FF2B5EF4-FFF2-40B4-BE49-F238E27FC236}">
                  <a16:creationId xmlns:a16="http://schemas.microsoft.com/office/drawing/2014/main" id="{932C53B8-060F-93A9-7A5E-F79A6C051B6C}"/>
                </a:ext>
              </a:extLst>
            </p:cNvPr>
            <p:cNvSpPr/>
            <p:nvPr/>
          </p:nvSpPr>
          <p:spPr>
            <a:xfrm>
              <a:off x="7563250" y="1884867"/>
              <a:ext cx="360" cy="1082"/>
            </a:xfrm>
            <a:custGeom>
              <a:avLst/>
              <a:gdLst>
                <a:gd name="connsiteX0" fmla="*/ 361 w 360"/>
                <a:gd name="connsiteY0" fmla="*/ 0 h 1082"/>
                <a:gd name="connsiteX1" fmla="*/ 0 w 360"/>
                <a:gd name="connsiteY1" fmla="*/ 1083 h 1082"/>
                <a:gd name="connsiteX2" fmla="*/ 361 w 360"/>
                <a:gd name="connsiteY2" fmla="*/ 0 h 1082"/>
              </a:gdLst>
              <a:ahLst/>
              <a:cxnLst>
                <a:cxn ang="0">
                  <a:pos x="connsiteX0" y="connsiteY0"/>
                </a:cxn>
                <a:cxn ang="0">
                  <a:pos x="connsiteX1" y="connsiteY1"/>
                </a:cxn>
                <a:cxn ang="0">
                  <a:pos x="connsiteX2" y="connsiteY2"/>
                </a:cxn>
              </a:cxnLst>
              <a:rect l="l" t="t" r="r" b="b"/>
              <a:pathLst>
                <a:path w="360" h="1082">
                  <a:moveTo>
                    <a:pt x="361" y="0"/>
                  </a:moveTo>
                  <a:cubicBezTo>
                    <a:pt x="181" y="361"/>
                    <a:pt x="181" y="722"/>
                    <a:pt x="0" y="1083"/>
                  </a:cubicBezTo>
                  <a:cubicBezTo>
                    <a:pt x="181" y="722"/>
                    <a:pt x="181" y="361"/>
                    <a:pt x="361" y="0"/>
                  </a:cubicBezTo>
                  <a:close/>
                </a:path>
              </a:pathLst>
            </a:custGeom>
            <a:solidFill>
              <a:srgbClr val="FFFFFF"/>
            </a:solidFill>
            <a:ln w="1804" cap="flat">
              <a:noFill/>
              <a:prstDash val="solid"/>
              <a:miter/>
            </a:ln>
          </p:spPr>
          <p:txBody>
            <a:bodyPr rtlCol="0" anchor="ctr"/>
            <a:lstStyle/>
            <a:p>
              <a:endParaRPr lang="en-US"/>
            </a:p>
          </p:txBody>
        </p:sp>
        <p:sp>
          <p:nvSpPr>
            <p:cNvPr id="178" name="Freeform 863">
              <a:extLst>
                <a:ext uri="{FF2B5EF4-FFF2-40B4-BE49-F238E27FC236}">
                  <a16:creationId xmlns:a16="http://schemas.microsoft.com/office/drawing/2014/main" id="{ECBC2C35-836C-5CC5-D926-105C9FB31452}"/>
                </a:ext>
              </a:extLst>
            </p:cNvPr>
            <p:cNvSpPr/>
            <p:nvPr/>
          </p:nvSpPr>
          <p:spPr>
            <a:xfrm>
              <a:off x="7559821" y="1900207"/>
              <a:ext cx="180" cy="1082"/>
            </a:xfrm>
            <a:custGeom>
              <a:avLst/>
              <a:gdLst>
                <a:gd name="connsiteX0" fmla="*/ 180 w 180"/>
                <a:gd name="connsiteY0" fmla="*/ 0 h 1082"/>
                <a:gd name="connsiteX1" fmla="*/ 0 w 180"/>
                <a:gd name="connsiteY1" fmla="*/ 1083 h 1082"/>
                <a:gd name="connsiteX2" fmla="*/ 180 w 180"/>
                <a:gd name="connsiteY2" fmla="*/ 0 h 1082"/>
              </a:gdLst>
              <a:ahLst/>
              <a:cxnLst>
                <a:cxn ang="0">
                  <a:pos x="connsiteX0" y="connsiteY0"/>
                </a:cxn>
                <a:cxn ang="0">
                  <a:pos x="connsiteX1" y="connsiteY1"/>
                </a:cxn>
                <a:cxn ang="0">
                  <a:pos x="connsiteX2" y="connsiteY2"/>
                </a:cxn>
              </a:cxnLst>
              <a:rect l="l" t="t" r="r" b="b"/>
              <a:pathLst>
                <a:path w="180" h="1082">
                  <a:moveTo>
                    <a:pt x="180" y="0"/>
                  </a:moveTo>
                  <a:cubicBezTo>
                    <a:pt x="180" y="361"/>
                    <a:pt x="0" y="722"/>
                    <a:pt x="0" y="1083"/>
                  </a:cubicBezTo>
                  <a:cubicBezTo>
                    <a:pt x="0" y="722"/>
                    <a:pt x="180" y="361"/>
                    <a:pt x="180" y="0"/>
                  </a:cubicBezTo>
                  <a:close/>
                </a:path>
              </a:pathLst>
            </a:custGeom>
            <a:solidFill>
              <a:srgbClr val="FFFFFF"/>
            </a:solidFill>
            <a:ln w="1804" cap="flat">
              <a:noFill/>
              <a:prstDash val="solid"/>
              <a:miter/>
            </a:ln>
          </p:spPr>
          <p:txBody>
            <a:bodyPr rtlCol="0" anchor="ctr"/>
            <a:lstStyle/>
            <a:p>
              <a:endParaRPr lang="en-US"/>
            </a:p>
          </p:txBody>
        </p:sp>
        <p:sp>
          <p:nvSpPr>
            <p:cNvPr id="179" name="Freeform 864">
              <a:extLst>
                <a:ext uri="{FF2B5EF4-FFF2-40B4-BE49-F238E27FC236}">
                  <a16:creationId xmlns:a16="http://schemas.microsoft.com/office/drawing/2014/main" id="{85C4DF91-1A45-00C4-A91C-C68339D1ED94}"/>
                </a:ext>
              </a:extLst>
            </p:cNvPr>
            <p:cNvSpPr/>
            <p:nvPr/>
          </p:nvSpPr>
          <p:spPr>
            <a:xfrm>
              <a:off x="7564152" y="1881438"/>
              <a:ext cx="360" cy="1082"/>
            </a:xfrm>
            <a:custGeom>
              <a:avLst/>
              <a:gdLst>
                <a:gd name="connsiteX0" fmla="*/ 361 w 360"/>
                <a:gd name="connsiteY0" fmla="*/ 0 h 1082"/>
                <a:gd name="connsiteX1" fmla="*/ 0 w 360"/>
                <a:gd name="connsiteY1" fmla="*/ 1083 h 1082"/>
                <a:gd name="connsiteX2" fmla="*/ 361 w 360"/>
                <a:gd name="connsiteY2" fmla="*/ 0 h 1082"/>
              </a:gdLst>
              <a:ahLst/>
              <a:cxnLst>
                <a:cxn ang="0">
                  <a:pos x="connsiteX0" y="connsiteY0"/>
                </a:cxn>
                <a:cxn ang="0">
                  <a:pos x="connsiteX1" y="connsiteY1"/>
                </a:cxn>
                <a:cxn ang="0">
                  <a:pos x="connsiteX2" y="connsiteY2"/>
                </a:cxn>
              </a:cxnLst>
              <a:rect l="l" t="t" r="r" b="b"/>
              <a:pathLst>
                <a:path w="360" h="1082">
                  <a:moveTo>
                    <a:pt x="361" y="0"/>
                  </a:moveTo>
                  <a:cubicBezTo>
                    <a:pt x="181" y="361"/>
                    <a:pt x="181" y="722"/>
                    <a:pt x="0" y="1083"/>
                  </a:cubicBezTo>
                  <a:cubicBezTo>
                    <a:pt x="181" y="722"/>
                    <a:pt x="361" y="361"/>
                    <a:pt x="361" y="0"/>
                  </a:cubicBezTo>
                  <a:close/>
                </a:path>
              </a:pathLst>
            </a:custGeom>
            <a:solidFill>
              <a:srgbClr val="FFFFFF"/>
            </a:solidFill>
            <a:ln w="1804" cap="flat">
              <a:noFill/>
              <a:prstDash val="solid"/>
              <a:miter/>
            </a:ln>
          </p:spPr>
          <p:txBody>
            <a:bodyPr rtlCol="0" anchor="ctr"/>
            <a:lstStyle/>
            <a:p>
              <a:endParaRPr lang="en-US"/>
            </a:p>
          </p:txBody>
        </p:sp>
        <p:sp>
          <p:nvSpPr>
            <p:cNvPr id="180" name="Freeform 865">
              <a:extLst>
                <a:ext uri="{FF2B5EF4-FFF2-40B4-BE49-F238E27FC236}">
                  <a16:creationId xmlns:a16="http://schemas.microsoft.com/office/drawing/2014/main" id="{E76B5FFE-C503-7034-CF5C-72AF06964446}"/>
                </a:ext>
              </a:extLst>
            </p:cNvPr>
            <p:cNvSpPr/>
            <p:nvPr/>
          </p:nvSpPr>
          <p:spPr>
            <a:xfrm>
              <a:off x="7565235" y="1877828"/>
              <a:ext cx="360" cy="902"/>
            </a:xfrm>
            <a:custGeom>
              <a:avLst/>
              <a:gdLst>
                <a:gd name="connsiteX0" fmla="*/ 361 w 360"/>
                <a:gd name="connsiteY0" fmla="*/ 0 h 902"/>
                <a:gd name="connsiteX1" fmla="*/ 0 w 360"/>
                <a:gd name="connsiteY1" fmla="*/ 902 h 902"/>
                <a:gd name="connsiteX2" fmla="*/ 361 w 360"/>
                <a:gd name="connsiteY2" fmla="*/ 0 h 902"/>
              </a:gdLst>
              <a:ahLst/>
              <a:cxnLst>
                <a:cxn ang="0">
                  <a:pos x="connsiteX0" y="connsiteY0"/>
                </a:cxn>
                <a:cxn ang="0">
                  <a:pos x="connsiteX1" y="connsiteY1"/>
                </a:cxn>
                <a:cxn ang="0">
                  <a:pos x="connsiteX2" y="connsiteY2"/>
                </a:cxn>
              </a:cxnLst>
              <a:rect l="l" t="t" r="r" b="b"/>
              <a:pathLst>
                <a:path w="360" h="902">
                  <a:moveTo>
                    <a:pt x="361" y="0"/>
                  </a:moveTo>
                  <a:cubicBezTo>
                    <a:pt x="180" y="361"/>
                    <a:pt x="180" y="542"/>
                    <a:pt x="0" y="902"/>
                  </a:cubicBezTo>
                  <a:cubicBezTo>
                    <a:pt x="180" y="722"/>
                    <a:pt x="180" y="361"/>
                    <a:pt x="361" y="0"/>
                  </a:cubicBezTo>
                  <a:close/>
                </a:path>
              </a:pathLst>
            </a:custGeom>
            <a:solidFill>
              <a:srgbClr val="FFFFFF"/>
            </a:solidFill>
            <a:ln w="1804" cap="flat">
              <a:noFill/>
              <a:prstDash val="solid"/>
              <a:miter/>
            </a:ln>
          </p:spPr>
          <p:txBody>
            <a:bodyPr rtlCol="0" anchor="ctr"/>
            <a:lstStyle/>
            <a:p>
              <a:endParaRPr lang="en-US"/>
            </a:p>
          </p:txBody>
        </p:sp>
        <p:sp>
          <p:nvSpPr>
            <p:cNvPr id="181" name="Freeform 866">
              <a:extLst>
                <a:ext uri="{FF2B5EF4-FFF2-40B4-BE49-F238E27FC236}">
                  <a16:creationId xmlns:a16="http://schemas.microsoft.com/office/drawing/2014/main" id="{263171C9-7C93-0384-ABDA-FA3CC6C19643}"/>
                </a:ext>
              </a:extLst>
            </p:cNvPr>
            <p:cNvSpPr/>
            <p:nvPr/>
          </p:nvSpPr>
          <p:spPr>
            <a:xfrm>
              <a:off x="7562348" y="1888657"/>
              <a:ext cx="180" cy="902"/>
            </a:xfrm>
            <a:custGeom>
              <a:avLst/>
              <a:gdLst>
                <a:gd name="connsiteX0" fmla="*/ 181 w 180"/>
                <a:gd name="connsiteY0" fmla="*/ 0 h 902"/>
                <a:gd name="connsiteX1" fmla="*/ 0 w 180"/>
                <a:gd name="connsiteY1" fmla="*/ 902 h 902"/>
                <a:gd name="connsiteX2" fmla="*/ 181 w 180"/>
                <a:gd name="connsiteY2" fmla="*/ 0 h 902"/>
              </a:gdLst>
              <a:ahLst/>
              <a:cxnLst>
                <a:cxn ang="0">
                  <a:pos x="connsiteX0" y="connsiteY0"/>
                </a:cxn>
                <a:cxn ang="0">
                  <a:pos x="connsiteX1" y="connsiteY1"/>
                </a:cxn>
                <a:cxn ang="0">
                  <a:pos x="connsiteX2" y="connsiteY2"/>
                </a:cxn>
              </a:cxnLst>
              <a:rect l="l" t="t" r="r" b="b"/>
              <a:pathLst>
                <a:path w="180" h="902">
                  <a:moveTo>
                    <a:pt x="181" y="0"/>
                  </a:moveTo>
                  <a:cubicBezTo>
                    <a:pt x="181" y="361"/>
                    <a:pt x="0" y="722"/>
                    <a:pt x="0" y="902"/>
                  </a:cubicBezTo>
                  <a:cubicBezTo>
                    <a:pt x="0" y="542"/>
                    <a:pt x="181" y="180"/>
                    <a:pt x="181" y="0"/>
                  </a:cubicBezTo>
                  <a:close/>
                </a:path>
              </a:pathLst>
            </a:custGeom>
            <a:solidFill>
              <a:srgbClr val="FFFFFF"/>
            </a:solidFill>
            <a:ln w="1804" cap="flat">
              <a:noFill/>
              <a:prstDash val="solid"/>
              <a:miter/>
            </a:ln>
          </p:spPr>
          <p:txBody>
            <a:bodyPr rtlCol="0" anchor="ctr"/>
            <a:lstStyle/>
            <a:p>
              <a:endParaRPr lang="en-US"/>
            </a:p>
          </p:txBody>
        </p:sp>
        <p:sp>
          <p:nvSpPr>
            <p:cNvPr id="182" name="Freeform 867">
              <a:extLst>
                <a:ext uri="{FF2B5EF4-FFF2-40B4-BE49-F238E27FC236}">
                  <a16:creationId xmlns:a16="http://schemas.microsoft.com/office/drawing/2014/main" id="{62C879ED-F9C6-E06D-A2DE-AD7C5DCD9500}"/>
                </a:ext>
              </a:extLst>
            </p:cNvPr>
            <p:cNvSpPr/>
            <p:nvPr/>
          </p:nvSpPr>
          <p:spPr>
            <a:xfrm>
              <a:off x="7561546" y="1892988"/>
              <a:ext cx="80" cy="1804"/>
            </a:xfrm>
            <a:custGeom>
              <a:avLst/>
              <a:gdLst>
                <a:gd name="connsiteX0" fmla="*/ 80 w 80"/>
                <a:gd name="connsiteY0" fmla="*/ 0 h 1804"/>
                <a:gd name="connsiteX1" fmla="*/ 80 w 80"/>
                <a:gd name="connsiteY1" fmla="*/ 0 h 1804"/>
                <a:gd name="connsiteX2" fmla="*/ 80 w 80"/>
                <a:gd name="connsiteY2" fmla="*/ 0 h 1804"/>
              </a:gdLst>
              <a:ahLst/>
              <a:cxnLst>
                <a:cxn ang="0">
                  <a:pos x="connsiteX0" y="connsiteY0"/>
                </a:cxn>
                <a:cxn ang="0">
                  <a:pos x="connsiteX1" y="connsiteY1"/>
                </a:cxn>
                <a:cxn ang="0">
                  <a:pos x="connsiteX2" y="connsiteY2"/>
                </a:cxn>
              </a:cxnLst>
              <a:rect l="l" t="t" r="r" b="b"/>
              <a:pathLst>
                <a:path w="80" h="1804">
                  <a:moveTo>
                    <a:pt x="80" y="0"/>
                  </a:moveTo>
                  <a:cubicBezTo>
                    <a:pt x="80" y="0"/>
                    <a:pt x="-100" y="0"/>
                    <a:pt x="80" y="0"/>
                  </a:cubicBezTo>
                  <a:cubicBezTo>
                    <a:pt x="-100" y="0"/>
                    <a:pt x="80" y="0"/>
                    <a:pt x="80" y="0"/>
                  </a:cubicBezTo>
                  <a:close/>
                </a:path>
              </a:pathLst>
            </a:custGeom>
            <a:solidFill>
              <a:srgbClr val="FFFFFF"/>
            </a:solidFill>
            <a:ln w="1804" cap="flat">
              <a:noFill/>
              <a:prstDash val="solid"/>
              <a:miter/>
            </a:ln>
          </p:spPr>
          <p:txBody>
            <a:bodyPr rtlCol="0" anchor="ctr"/>
            <a:lstStyle/>
            <a:p>
              <a:endParaRPr lang="en-US"/>
            </a:p>
          </p:txBody>
        </p:sp>
        <p:sp>
          <p:nvSpPr>
            <p:cNvPr id="183" name="Freeform 868">
              <a:extLst>
                <a:ext uri="{FF2B5EF4-FFF2-40B4-BE49-F238E27FC236}">
                  <a16:creationId xmlns:a16="http://schemas.microsoft.com/office/drawing/2014/main" id="{172431A6-24B7-7D33-626D-7995791B1823}"/>
                </a:ext>
              </a:extLst>
            </p:cNvPr>
            <p:cNvSpPr/>
            <p:nvPr/>
          </p:nvSpPr>
          <p:spPr>
            <a:xfrm>
              <a:off x="7560543" y="1896597"/>
              <a:ext cx="180" cy="721"/>
            </a:xfrm>
            <a:custGeom>
              <a:avLst/>
              <a:gdLst>
                <a:gd name="connsiteX0" fmla="*/ 181 w 180"/>
                <a:gd name="connsiteY0" fmla="*/ 0 h 721"/>
                <a:gd name="connsiteX1" fmla="*/ 0 w 180"/>
                <a:gd name="connsiteY1" fmla="*/ 722 h 721"/>
                <a:gd name="connsiteX2" fmla="*/ 181 w 180"/>
                <a:gd name="connsiteY2" fmla="*/ 0 h 721"/>
              </a:gdLst>
              <a:ahLst/>
              <a:cxnLst>
                <a:cxn ang="0">
                  <a:pos x="connsiteX0" y="connsiteY0"/>
                </a:cxn>
                <a:cxn ang="0">
                  <a:pos x="connsiteX1" y="connsiteY1"/>
                </a:cxn>
                <a:cxn ang="0">
                  <a:pos x="connsiteX2" y="connsiteY2"/>
                </a:cxn>
              </a:cxnLst>
              <a:rect l="l" t="t" r="r" b="b"/>
              <a:pathLst>
                <a:path w="180" h="721">
                  <a:moveTo>
                    <a:pt x="181" y="0"/>
                  </a:moveTo>
                  <a:cubicBezTo>
                    <a:pt x="181" y="180"/>
                    <a:pt x="0" y="541"/>
                    <a:pt x="0" y="722"/>
                  </a:cubicBezTo>
                  <a:cubicBezTo>
                    <a:pt x="0" y="541"/>
                    <a:pt x="181" y="361"/>
                    <a:pt x="181" y="0"/>
                  </a:cubicBezTo>
                  <a:close/>
                </a:path>
              </a:pathLst>
            </a:custGeom>
            <a:solidFill>
              <a:srgbClr val="FFFFFF"/>
            </a:solidFill>
            <a:ln w="1804" cap="flat">
              <a:noFill/>
              <a:prstDash val="solid"/>
              <a:miter/>
            </a:ln>
          </p:spPr>
          <p:txBody>
            <a:bodyPr rtlCol="0" anchor="ctr"/>
            <a:lstStyle/>
            <a:p>
              <a:endParaRPr lang="en-US"/>
            </a:p>
          </p:txBody>
        </p:sp>
        <p:sp>
          <p:nvSpPr>
            <p:cNvPr id="184" name="Freeform 869">
              <a:extLst>
                <a:ext uri="{FF2B5EF4-FFF2-40B4-BE49-F238E27FC236}">
                  <a16:creationId xmlns:a16="http://schemas.microsoft.com/office/drawing/2014/main" id="{49419EDC-61F1-09DB-3310-D7D146FDEDCB}"/>
                </a:ext>
              </a:extLst>
            </p:cNvPr>
            <p:cNvSpPr/>
            <p:nvPr/>
          </p:nvSpPr>
          <p:spPr>
            <a:xfrm>
              <a:off x="7592953" y="1848992"/>
              <a:ext cx="22994" cy="17558"/>
            </a:xfrm>
            <a:custGeom>
              <a:avLst/>
              <a:gdLst>
                <a:gd name="connsiteX0" fmla="*/ 13610 w 22994"/>
                <a:gd name="connsiteY0" fmla="*/ 16384 h 17558"/>
                <a:gd name="connsiteX1" fmla="*/ 22995 w 22994"/>
                <a:gd name="connsiteY1" fmla="*/ 10789 h 17558"/>
                <a:gd name="connsiteX2" fmla="*/ 17400 w 22994"/>
                <a:gd name="connsiteY2" fmla="*/ 2848 h 17558"/>
                <a:gd name="connsiteX3" fmla="*/ 3504 w 22994"/>
                <a:gd name="connsiteY3" fmla="*/ 3390 h 17558"/>
                <a:gd name="connsiteX4" fmla="*/ 436 w 22994"/>
                <a:gd name="connsiteY4" fmla="*/ 12774 h 17558"/>
                <a:gd name="connsiteX5" fmla="*/ 13610 w 22994"/>
                <a:gd name="connsiteY5" fmla="*/ 16384 h 1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94" h="17558">
                  <a:moveTo>
                    <a:pt x="13610" y="16384"/>
                  </a:moveTo>
                  <a:cubicBezTo>
                    <a:pt x="17039" y="16023"/>
                    <a:pt x="20468" y="14760"/>
                    <a:pt x="22995" y="10789"/>
                  </a:cubicBezTo>
                  <a:cubicBezTo>
                    <a:pt x="21371" y="8262"/>
                    <a:pt x="19927" y="5014"/>
                    <a:pt x="17400" y="2848"/>
                  </a:cubicBezTo>
                  <a:cubicBezTo>
                    <a:pt x="12889" y="-1122"/>
                    <a:pt x="8015" y="-942"/>
                    <a:pt x="3504" y="3390"/>
                  </a:cubicBezTo>
                  <a:cubicBezTo>
                    <a:pt x="797" y="6097"/>
                    <a:pt x="-828" y="9165"/>
                    <a:pt x="436" y="12774"/>
                  </a:cubicBezTo>
                  <a:cubicBezTo>
                    <a:pt x="2963" y="20174"/>
                    <a:pt x="8918" y="16925"/>
                    <a:pt x="13610" y="16384"/>
                  </a:cubicBezTo>
                  <a:close/>
                </a:path>
              </a:pathLst>
            </a:custGeom>
            <a:solidFill>
              <a:srgbClr val="FFFFFF"/>
            </a:solidFill>
            <a:ln w="1804" cap="flat">
              <a:noFill/>
              <a:prstDash val="solid"/>
              <a:miter/>
            </a:ln>
          </p:spPr>
          <p:txBody>
            <a:bodyPr rtlCol="0" anchor="ctr"/>
            <a:lstStyle/>
            <a:p>
              <a:endParaRPr lang="en-US"/>
            </a:p>
          </p:txBody>
        </p:sp>
        <p:sp>
          <p:nvSpPr>
            <p:cNvPr id="185" name="Freeform 870">
              <a:extLst>
                <a:ext uri="{FF2B5EF4-FFF2-40B4-BE49-F238E27FC236}">
                  <a16:creationId xmlns:a16="http://schemas.microsoft.com/office/drawing/2014/main" id="{ACFFB889-AA5E-562F-5377-E66186D866C4}"/>
                </a:ext>
              </a:extLst>
            </p:cNvPr>
            <p:cNvSpPr/>
            <p:nvPr/>
          </p:nvSpPr>
          <p:spPr>
            <a:xfrm>
              <a:off x="7731042" y="2174676"/>
              <a:ext cx="170243" cy="199547"/>
            </a:xfrm>
            <a:custGeom>
              <a:avLst/>
              <a:gdLst>
                <a:gd name="connsiteX0" fmla="*/ 38490 w 170243"/>
                <a:gd name="connsiteY0" fmla="*/ 74387 h 199547"/>
                <a:gd name="connsiteX1" fmla="*/ 12863 w 170243"/>
                <a:gd name="connsiteY1" fmla="*/ 109760 h 199547"/>
                <a:gd name="connsiteX2" fmla="*/ 26217 w 170243"/>
                <a:gd name="connsiteY2" fmla="*/ 187183 h 199547"/>
                <a:gd name="connsiteX3" fmla="*/ 167348 w 170243"/>
                <a:gd name="connsiteY3" fmla="*/ 123476 h 199547"/>
                <a:gd name="connsiteX4" fmla="*/ 138292 w 170243"/>
                <a:gd name="connsiteY4" fmla="*/ 23493 h 199547"/>
                <a:gd name="connsiteX5" fmla="*/ 23691 w 170243"/>
                <a:gd name="connsiteY5" fmla="*/ 7973 h 199547"/>
                <a:gd name="connsiteX6" fmla="*/ 38490 w 170243"/>
                <a:gd name="connsiteY6" fmla="*/ 74387 h 19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0243" h="199547">
                  <a:moveTo>
                    <a:pt x="38490" y="74387"/>
                  </a:moveTo>
                  <a:cubicBezTo>
                    <a:pt x="30729" y="86298"/>
                    <a:pt x="20984" y="98209"/>
                    <a:pt x="12863" y="109760"/>
                  </a:cubicBezTo>
                  <a:cubicBezTo>
                    <a:pt x="-7531" y="138455"/>
                    <a:pt x="-4102" y="170760"/>
                    <a:pt x="26217" y="187183"/>
                  </a:cubicBezTo>
                  <a:cubicBezTo>
                    <a:pt x="77652" y="215156"/>
                    <a:pt x="152910" y="196387"/>
                    <a:pt x="167348" y="123476"/>
                  </a:cubicBezTo>
                  <a:cubicBezTo>
                    <a:pt x="174928" y="85396"/>
                    <a:pt x="168431" y="50745"/>
                    <a:pt x="138292" y="23493"/>
                  </a:cubicBezTo>
                  <a:cubicBezTo>
                    <a:pt x="107431" y="-4480"/>
                    <a:pt x="64478" y="-4480"/>
                    <a:pt x="23691" y="7973"/>
                  </a:cubicBezTo>
                  <a:cubicBezTo>
                    <a:pt x="52567" y="22411"/>
                    <a:pt x="57079" y="45872"/>
                    <a:pt x="38490" y="74387"/>
                  </a:cubicBezTo>
                  <a:close/>
                </a:path>
              </a:pathLst>
            </a:custGeom>
            <a:solidFill>
              <a:srgbClr val="FFFFFF"/>
            </a:solidFill>
            <a:ln w="1804" cap="flat">
              <a:noFill/>
              <a:prstDash val="solid"/>
              <a:miter/>
            </a:ln>
          </p:spPr>
          <p:txBody>
            <a:bodyPr rtlCol="0" anchor="ctr"/>
            <a:lstStyle/>
            <a:p>
              <a:endParaRPr lang="en-US"/>
            </a:p>
          </p:txBody>
        </p:sp>
        <p:sp>
          <p:nvSpPr>
            <p:cNvPr id="186" name="Freeform 871">
              <a:extLst>
                <a:ext uri="{FF2B5EF4-FFF2-40B4-BE49-F238E27FC236}">
                  <a16:creationId xmlns:a16="http://schemas.microsoft.com/office/drawing/2014/main" id="{E47D1B98-129C-2E72-1B77-2E07BE89AA3C}"/>
                </a:ext>
              </a:extLst>
            </p:cNvPr>
            <p:cNvSpPr/>
            <p:nvPr/>
          </p:nvSpPr>
          <p:spPr>
            <a:xfrm>
              <a:off x="7699508" y="1884506"/>
              <a:ext cx="91057" cy="295796"/>
            </a:xfrm>
            <a:custGeom>
              <a:avLst/>
              <a:gdLst>
                <a:gd name="connsiteX0" fmla="*/ 23101 w 91057"/>
                <a:gd name="connsiteY0" fmla="*/ 134814 h 295796"/>
                <a:gd name="connsiteX1" fmla="*/ 23462 w 91057"/>
                <a:gd name="connsiteY1" fmla="*/ 237142 h 295796"/>
                <a:gd name="connsiteX2" fmla="*/ 21296 w 91057"/>
                <a:gd name="connsiteY2" fmla="*/ 295796 h 295796"/>
                <a:gd name="connsiteX3" fmla="*/ 22018 w 91057"/>
                <a:gd name="connsiteY3" fmla="*/ 295255 h 295796"/>
                <a:gd name="connsiteX4" fmla="*/ 35914 w 91057"/>
                <a:gd name="connsiteY4" fmla="*/ 287856 h 295796"/>
                <a:gd name="connsiteX5" fmla="*/ 89154 w 91057"/>
                <a:gd name="connsiteY5" fmla="*/ 261867 h 295796"/>
                <a:gd name="connsiteX6" fmla="*/ 90237 w 91057"/>
                <a:gd name="connsiteY6" fmla="*/ 35012 h 295796"/>
                <a:gd name="connsiteX7" fmla="*/ 67678 w 91057"/>
                <a:gd name="connsiteY7" fmla="*/ 9565 h 295796"/>
                <a:gd name="connsiteX8" fmla="*/ 58293 w 91057"/>
                <a:gd name="connsiteY8" fmla="*/ 7580 h 295796"/>
                <a:gd name="connsiteX9" fmla="*/ 54864 w 91057"/>
                <a:gd name="connsiteY9" fmla="*/ 6858 h 295796"/>
                <a:gd name="connsiteX10" fmla="*/ 48909 w 91057"/>
                <a:gd name="connsiteY10" fmla="*/ 5775 h 295796"/>
                <a:gd name="connsiteX11" fmla="*/ 44758 w 91057"/>
                <a:gd name="connsiteY11" fmla="*/ 5053 h 295796"/>
                <a:gd name="connsiteX12" fmla="*/ 39704 w 91057"/>
                <a:gd name="connsiteY12" fmla="*/ 4331 h 295796"/>
                <a:gd name="connsiteX13" fmla="*/ 34832 w 91057"/>
                <a:gd name="connsiteY13" fmla="*/ 3609 h 295796"/>
                <a:gd name="connsiteX14" fmla="*/ 31041 w 91057"/>
                <a:gd name="connsiteY14" fmla="*/ 3068 h 295796"/>
                <a:gd name="connsiteX15" fmla="*/ 8663 w 91057"/>
                <a:gd name="connsiteY15" fmla="*/ 722 h 295796"/>
                <a:gd name="connsiteX16" fmla="*/ 8482 w 91057"/>
                <a:gd name="connsiteY16" fmla="*/ 722 h 295796"/>
                <a:gd name="connsiteX17" fmla="*/ 0 w 91057"/>
                <a:gd name="connsiteY17" fmla="*/ 0 h 295796"/>
                <a:gd name="connsiteX18" fmla="*/ 0 w 91057"/>
                <a:gd name="connsiteY18" fmla="*/ 0 h 295796"/>
                <a:gd name="connsiteX19" fmla="*/ 12272 w 91057"/>
                <a:gd name="connsiteY19" fmla="*/ 35192 h 295796"/>
                <a:gd name="connsiteX20" fmla="*/ 23101 w 91057"/>
                <a:gd name="connsiteY20" fmla="*/ 134814 h 295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1057" h="295796">
                  <a:moveTo>
                    <a:pt x="23101" y="134814"/>
                  </a:moveTo>
                  <a:cubicBezTo>
                    <a:pt x="23462" y="168924"/>
                    <a:pt x="23822" y="203033"/>
                    <a:pt x="23462" y="237142"/>
                  </a:cubicBezTo>
                  <a:cubicBezTo>
                    <a:pt x="23281" y="256634"/>
                    <a:pt x="22559" y="276125"/>
                    <a:pt x="21296" y="295796"/>
                  </a:cubicBezTo>
                  <a:cubicBezTo>
                    <a:pt x="21476" y="295616"/>
                    <a:pt x="21837" y="295436"/>
                    <a:pt x="22018" y="295255"/>
                  </a:cubicBezTo>
                  <a:cubicBezTo>
                    <a:pt x="26349" y="292187"/>
                    <a:pt x="30681" y="289480"/>
                    <a:pt x="35914" y="287856"/>
                  </a:cubicBezTo>
                  <a:cubicBezTo>
                    <a:pt x="81213" y="274501"/>
                    <a:pt x="88974" y="274140"/>
                    <a:pt x="89154" y="261867"/>
                  </a:cubicBezTo>
                  <a:cubicBezTo>
                    <a:pt x="89154" y="254829"/>
                    <a:pt x="92583" y="58293"/>
                    <a:pt x="90237" y="35012"/>
                  </a:cubicBezTo>
                  <a:cubicBezTo>
                    <a:pt x="88793" y="20213"/>
                    <a:pt x="81574" y="12814"/>
                    <a:pt x="67678" y="9565"/>
                  </a:cubicBezTo>
                  <a:cubicBezTo>
                    <a:pt x="64610" y="8843"/>
                    <a:pt x="61361" y="8121"/>
                    <a:pt x="58293" y="7580"/>
                  </a:cubicBezTo>
                  <a:cubicBezTo>
                    <a:pt x="57210" y="7400"/>
                    <a:pt x="56127" y="7219"/>
                    <a:pt x="54864" y="6858"/>
                  </a:cubicBezTo>
                  <a:cubicBezTo>
                    <a:pt x="52879" y="6497"/>
                    <a:pt x="50893" y="6136"/>
                    <a:pt x="48909" y="5775"/>
                  </a:cubicBezTo>
                  <a:cubicBezTo>
                    <a:pt x="47465" y="5595"/>
                    <a:pt x="46201" y="5234"/>
                    <a:pt x="44758" y="5053"/>
                  </a:cubicBezTo>
                  <a:cubicBezTo>
                    <a:pt x="43133" y="4692"/>
                    <a:pt x="41328" y="4512"/>
                    <a:pt x="39704" y="4331"/>
                  </a:cubicBezTo>
                  <a:cubicBezTo>
                    <a:pt x="38080" y="4151"/>
                    <a:pt x="36456" y="3790"/>
                    <a:pt x="34832" y="3609"/>
                  </a:cubicBezTo>
                  <a:cubicBezTo>
                    <a:pt x="33568" y="3429"/>
                    <a:pt x="32305" y="3249"/>
                    <a:pt x="31041" y="3068"/>
                  </a:cubicBezTo>
                  <a:cubicBezTo>
                    <a:pt x="23642" y="2166"/>
                    <a:pt x="16243" y="1263"/>
                    <a:pt x="8663" y="722"/>
                  </a:cubicBezTo>
                  <a:cubicBezTo>
                    <a:pt x="8663" y="722"/>
                    <a:pt x="8663" y="722"/>
                    <a:pt x="8482" y="722"/>
                  </a:cubicBezTo>
                  <a:cubicBezTo>
                    <a:pt x="5595" y="542"/>
                    <a:pt x="2888" y="181"/>
                    <a:pt x="0" y="0"/>
                  </a:cubicBezTo>
                  <a:cubicBezTo>
                    <a:pt x="0" y="0"/>
                    <a:pt x="0" y="0"/>
                    <a:pt x="0" y="0"/>
                  </a:cubicBezTo>
                  <a:cubicBezTo>
                    <a:pt x="5053" y="11370"/>
                    <a:pt x="9204" y="23101"/>
                    <a:pt x="12272" y="35192"/>
                  </a:cubicBezTo>
                  <a:cubicBezTo>
                    <a:pt x="20754" y="67497"/>
                    <a:pt x="22740" y="101607"/>
                    <a:pt x="23101" y="134814"/>
                  </a:cubicBezTo>
                  <a:close/>
                </a:path>
              </a:pathLst>
            </a:custGeom>
            <a:solidFill>
              <a:srgbClr val="FFFFFF"/>
            </a:solidFill>
            <a:ln w="1804" cap="flat">
              <a:noFill/>
              <a:prstDash val="solid"/>
              <a:miter/>
            </a:ln>
          </p:spPr>
          <p:txBody>
            <a:bodyPr rtlCol="0" anchor="ctr"/>
            <a:lstStyle/>
            <a:p>
              <a:endParaRPr lang="en-US"/>
            </a:p>
          </p:txBody>
        </p:sp>
        <p:sp>
          <p:nvSpPr>
            <p:cNvPr id="187" name="Freeform 872">
              <a:extLst>
                <a:ext uri="{FF2B5EF4-FFF2-40B4-BE49-F238E27FC236}">
                  <a16:creationId xmlns:a16="http://schemas.microsoft.com/office/drawing/2014/main" id="{8DD375C5-79D0-6984-A843-1429C01ADCE4}"/>
                </a:ext>
              </a:extLst>
            </p:cNvPr>
            <p:cNvSpPr/>
            <p:nvPr/>
          </p:nvSpPr>
          <p:spPr>
            <a:xfrm>
              <a:off x="6979598" y="2425566"/>
              <a:ext cx="712329" cy="474828"/>
            </a:xfrm>
            <a:custGeom>
              <a:avLst/>
              <a:gdLst>
                <a:gd name="connsiteX0" fmla="*/ 711969 w 712329"/>
                <a:gd name="connsiteY0" fmla="*/ 69843 h 474828"/>
                <a:gd name="connsiteX1" fmla="*/ 711969 w 712329"/>
                <a:gd name="connsiteY1" fmla="*/ 69122 h 474828"/>
                <a:gd name="connsiteX2" fmla="*/ 712149 w 712329"/>
                <a:gd name="connsiteY2" fmla="*/ 64610 h 474828"/>
                <a:gd name="connsiteX3" fmla="*/ 712149 w 712329"/>
                <a:gd name="connsiteY3" fmla="*/ 63888 h 474828"/>
                <a:gd name="connsiteX4" fmla="*/ 712330 w 712329"/>
                <a:gd name="connsiteY4" fmla="*/ 59556 h 474828"/>
                <a:gd name="connsiteX5" fmla="*/ 712330 w 712329"/>
                <a:gd name="connsiteY5" fmla="*/ 59015 h 474828"/>
                <a:gd name="connsiteX6" fmla="*/ 712330 w 712329"/>
                <a:gd name="connsiteY6" fmla="*/ 54503 h 474828"/>
                <a:gd name="connsiteX7" fmla="*/ 712330 w 712329"/>
                <a:gd name="connsiteY7" fmla="*/ 54503 h 474828"/>
                <a:gd name="connsiteX8" fmla="*/ 712149 w 712329"/>
                <a:gd name="connsiteY8" fmla="*/ 49811 h 474828"/>
                <a:gd name="connsiteX9" fmla="*/ 712149 w 712329"/>
                <a:gd name="connsiteY9" fmla="*/ 49450 h 474828"/>
                <a:gd name="connsiteX10" fmla="*/ 711788 w 712329"/>
                <a:gd name="connsiteY10" fmla="*/ 45118 h 474828"/>
                <a:gd name="connsiteX11" fmla="*/ 711788 w 712329"/>
                <a:gd name="connsiteY11" fmla="*/ 44577 h 474828"/>
                <a:gd name="connsiteX12" fmla="*/ 711247 w 712329"/>
                <a:gd name="connsiteY12" fmla="*/ 40246 h 474828"/>
                <a:gd name="connsiteX13" fmla="*/ 711247 w 712329"/>
                <a:gd name="connsiteY13" fmla="*/ 39885 h 474828"/>
                <a:gd name="connsiteX14" fmla="*/ 709442 w 712329"/>
                <a:gd name="connsiteY14" fmla="*/ 30861 h 474828"/>
                <a:gd name="connsiteX15" fmla="*/ 709442 w 712329"/>
                <a:gd name="connsiteY15" fmla="*/ 30681 h 474828"/>
                <a:gd name="connsiteX16" fmla="*/ 708179 w 712329"/>
                <a:gd name="connsiteY16" fmla="*/ 26349 h 474828"/>
                <a:gd name="connsiteX17" fmla="*/ 707998 w 712329"/>
                <a:gd name="connsiteY17" fmla="*/ 25988 h 474828"/>
                <a:gd name="connsiteX18" fmla="*/ 706554 w 712329"/>
                <a:gd name="connsiteY18" fmla="*/ 21837 h 474828"/>
                <a:gd name="connsiteX19" fmla="*/ 706374 w 712329"/>
                <a:gd name="connsiteY19" fmla="*/ 21476 h 474828"/>
                <a:gd name="connsiteX20" fmla="*/ 700418 w 712329"/>
                <a:gd name="connsiteY20" fmla="*/ 8663 h 474828"/>
                <a:gd name="connsiteX21" fmla="*/ 700238 w 712329"/>
                <a:gd name="connsiteY21" fmla="*/ 8482 h 474828"/>
                <a:gd name="connsiteX22" fmla="*/ 697711 w 712329"/>
                <a:gd name="connsiteY22" fmla="*/ 4512 h 474828"/>
                <a:gd name="connsiteX23" fmla="*/ 697531 w 712329"/>
                <a:gd name="connsiteY23" fmla="*/ 4151 h 474828"/>
                <a:gd name="connsiteX24" fmla="*/ 694643 w 712329"/>
                <a:gd name="connsiteY24" fmla="*/ 0 h 474828"/>
                <a:gd name="connsiteX25" fmla="*/ 694643 w 712329"/>
                <a:gd name="connsiteY25" fmla="*/ 0 h 474828"/>
                <a:gd name="connsiteX26" fmla="*/ 695365 w 712329"/>
                <a:gd name="connsiteY26" fmla="*/ 53601 h 474828"/>
                <a:gd name="connsiteX27" fmla="*/ 682371 w 712329"/>
                <a:gd name="connsiteY27" fmla="*/ 206823 h 474828"/>
                <a:gd name="connsiteX28" fmla="*/ 670640 w 712329"/>
                <a:gd name="connsiteY28" fmla="*/ 254287 h 474828"/>
                <a:gd name="connsiteX29" fmla="*/ 630575 w 712329"/>
                <a:gd name="connsiteY29" fmla="*/ 323589 h 474828"/>
                <a:gd name="connsiteX30" fmla="*/ 520305 w 712329"/>
                <a:gd name="connsiteY30" fmla="*/ 383146 h 474828"/>
                <a:gd name="connsiteX31" fmla="*/ 402817 w 712329"/>
                <a:gd name="connsiteY31" fmla="*/ 388379 h 474828"/>
                <a:gd name="connsiteX32" fmla="*/ 291826 w 712329"/>
                <a:gd name="connsiteY32" fmla="*/ 387116 h 474828"/>
                <a:gd name="connsiteX33" fmla="*/ 157734 w 712329"/>
                <a:gd name="connsiteY33" fmla="*/ 387296 h 474828"/>
                <a:gd name="connsiteX34" fmla="*/ 90778 w 712329"/>
                <a:gd name="connsiteY34" fmla="*/ 383867 h 474828"/>
                <a:gd name="connsiteX35" fmla="*/ 19311 w 712329"/>
                <a:gd name="connsiteY35" fmla="*/ 374302 h 474828"/>
                <a:gd name="connsiteX36" fmla="*/ 0 w 712329"/>
                <a:gd name="connsiteY36" fmla="*/ 367805 h 474828"/>
                <a:gd name="connsiteX37" fmla="*/ 2707 w 712329"/>
                <a:gd name="connsiteY37" fmla="*/ 399930 h 474828"/>
                <a:gd name="connsiteX38" fmla="*/ 2887 w 712329"/>
                <a:gd name="connsiteY38" fmla="*/ 401193 h 474828"/>
                <a:gd name="connsiteX39" fmla="*/ 3609 w 712329"/>
                <a:gd name="connsiteY39" fmla="*/ 408231 h 474828"/>
                <a:gd name="connsiteX40" fmla="*/ 3790 w 712329"/>
                <a:gd name="connsiteY40" fmla="*/ 410578 h 474828"/>
                <a:gd name="connsiteX41" fmla="*/ 4512 w 712329"/>
                <a:gd name="connsiteY41" fmla="*/ 416894 h 474828"/>
                <a:gd name="connsiteX42" fmla="*/ 4873 w 712329"/>
                <a:gd name="connsiteY42" fmla="*/ 419782 h 474828"/>
                <a:gd name="connsiteX43" fmla="*/ 5594 w 712329"/>
                <a:gd name="connsiteY43" fmla="*/ 426279 h 474828"/>
                <a:gd name="connsiteX44" fmla="*/ 5955 w 712329"/>
                <a:gd name="connsiteY44" fmla="*/ 428986 h 474828"/>
                <a:gd name="connsiteX45" fmla="*/ 7038 w 712329"/>
                <a:gd name="connsiteY45" fmla="*/ 438010 h 474828"/>
                <a:gd name="connsiteX46" fmla="*/ 36275 w 712329"/>
                <a:gd name="connsiteY46" fmla="*/ 469232 h 474828"/>
                <a:gd name="connsiteX47" fmla="*/ 91861 w 712329"/>
                <a:gd name="connsiteY47" fmla="*/ 474826 h 474828"/>
                <a:gd name="connsiteX48" fmla="*/ 664684 w 712329"/>
                <a:gd name="connsiteY48" fmla="*/ 469051 h 474828"/>
                <a:gd name="connsiteX49" fmla="*/ 683454 w 712329"/>
                <a:gd name="connsiteY49" fmla="*/ 460749 h 474828"/>
                <a:gd name="connsiteX50" fmla="*/ 694462 w 712329"/>
                <a:gd name="connsiteY50" fmla="*/ 295435 h 474828"/>
                <a:gd name="connsiteX51" fmla="*/ 711607 w 712329"/>
                <a:gd name="connsiteY51" fmla="*/ 74536 h 474828"/>
                <a:gd name="connsiteX52" fmla="*/ 711969 w 712329"/>
                <a:gd name="connsiteY52" fmla="*/ 69843 h 474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712329" h="474828">
                  <a:moveTo>
                    <a:pt x="711969" y="69843"/>
                  </a:moveTo>
                  <a:cubicBezTo>
                    <a:pt x="711969" y="69663"/>
                    <a:pt x="711969" y="69482"/>
                    <a:pt x="711969" y="69122"/>
                  </a:cubicBezTo>
                  <a:cubicBezTo>
                    <a:pt x="712149" y="67678"/>
                    <a:pt x="712149" y="66234"/>
                    <a:pt x="712149" y="64610"/>
                  </a:cubicBezTo>
                  <a:cubicBezTo>
                    <a:pt x="712149" y="64429"/>
                    <a:pt x="712149" y="64068"/>
                    <a:pt x="712149" y="63888"/>
                  </a:cubicBezTo>
                  <a:cubicBezTo>
                    <a:pt x="712149" y="62444"/>
                    <a:pt x="712149" y="61000"/>
                    <a:pt x="712330" y="59556"/>
                  </a:cubicBezTo>
                  <a:cubicBezTo>
                    <a:pt x="712330" y="59376"/>
                    <a:pt x="712330" y="59195"/>
                    <a:pt x="712330" y="59015"/>
                  </a:cubicBezTo>
                  <a:cubicBezTo>
                    <a:pt x="712330" y="57571"/>
                    <a:pt x="712330" y="55947"/>
                    <a:pt x="712330" y="54503"/>
                  </a:cubicBezTo>
                  <a:cubicBezTo>
                    <a:pt x="712330" y="54503"/>
                    <a:pt x="712330" y="54503"/>
                    <a:pt x="712330" y="54503"/>
                  </a:cubicBezTo>
                  <a:cubicBezTo>
                    <a:pt x="712330" y="52879"/>
                    <a:pt x="712149" y="51435"/>
                    <a:pt x="712149" y="49811"/>
                  </a:cubicBezTo>
                  <a:cubicBezTo>
                    <a:pt x="712149" y="49630"/>
                    <a:pt x="712149" y="49630"/>
                    <a:pt x="712149" y="49450"/>
                  </a:cubicBezTo>
                  <a:cubicBezTo>
                    <a:pt x="711969" y="48006"/>
                    <a:pt x="711969" y="46562"/>
                    <a:pt x="711788" y="45118"/>
                  </a:cubicBezTo>
                  <a:cubicBezTo>
                    <a:pt x="711788" y="44938"/>
                    <a:pt x="711788" y="44758"/>
                    <a:pt x="711788" y="44577"/>
                  </a:cubicBezTo>
                  <a:cubicBezTo>
                    <a:pt x="711607" y="43133"/>
                    <a:pt x="711427" y="41689"/>
                    <a:pt x="711247" y="40246"/>
                  </a:cubicBezTo>
                  <a:cubicBezTo>
                    <a:pt x="711247" y="40065"/>
                    <a:pt x="711247" y="39885"/>
                    <a:pt x="711247" y="39885"/>
                  </a:cubicBezTo>
                  <a:cubicBezTo>
                    <a:pt x="710705" y="36817"/>
                    <a:pt x="710164" y="33929"/>
                    <a:pt x="709442" y="30861"/>
                  </a:cubicBezTo>
                  <a:cubicBezTo>
                    <a:pt x="709442" y="30861"/>
                    <a:pt x="709442" y="30861"/>
                    <a:pt x="709442" y="30681"/>
                  </a:cubicBezTo>
                  <a:cubicBezTo>
                    <a:pt x="709081" y="29237"/>
                    <a:pt x="708720" y="27793"/>
                    <a:pt x="708179" y="26349"/>
                  </a:cubicBezTo>
                  <a:cubicBezTo>
                    <a:pt x="708179" y="26169"/>
                    <a:pt x="708179" y="26169"/>
                    <a:pt x="707998" y="25988"/>
                  </a:cubicBezTo>
                  <a:cubicBezTo>
                    <a:pt x="707637" y="24544"/>
                    <a:pt x="707096" y="23101"/>
                    <a:pt x="706554" y="21837"/>
                  </a:cubicBezTo>
                  <a:cubicBezTo>
                    <a:pt x="706554" y="21657"/>
                    <a:pt x="706554" y="21657"/>
                    <a:pt x="706374" y="21476"/>
                  </a:cubicBezTo>
                  <a:cubicBezTo>
                    <a:pt x="704750" y="17145"/>
                    <a:pt x="702764" y="12814"/>
                    <a:pt x="700418" y="8663"/>
                  </a:cubicBezTo>
                  <a:cubicBezTo>
                    <a:pt x="700418" y="8663"/>
                    <a:pt x="700238" y="8482"/>
                    <a:pt x="700238" y="8482"/>
                  </a:cubicBezTo>
                  <a:cubicBezTo>
                    <a:pt x="699516" y="7039"/>
                    <a:pt x="698613" y="5775"/>
                    <a:pt x="697711" y="4512"/>
                  </a:cubicBezTo>
                  <a:cubicBezTo>
                    <a:pt x="697711" y="4331"/>
                    <a:pt x="697531" y="4331"/>
                    <a:pt x="697531" y="4151"/>
                  </a:cubicBezTo>
                  <a:cubicBezTo>
                    <a:pt x="696628" y="2707"/>
                    <a:pt x="695726" y="1444"/>
                    <a:pt x="694643" y="0"/>
                  </a:cubicBezTo>
                  <a:lnTo>
                    <a:pt x="694643" y="0"/>
                  </a:lnTo>
                  <a:cubicBezTo>
                    <a:pt x="695004" y="17867"/>
                    <a:pt x="695365" y="35734"/>
                    <a:pt x="695365" y="53601"/>
                  </a:cubicBezTo>
                  <a:cubicBezTo>
                    <a:pt x="695185" y="105036"/>
                    <a:pt x="690492" y="156110"/>
                    <a:pt x="682371" y="206823"/>
                  </a:cubicBezTo>
                  <a:cubicBezTo>
                    <a:pt x="679844" y="222885"/>
                    <a:pt x="676415" y="238947"/>
                    <a:pt x="670640" y="254287"/>
                  </a:cubicBezTo>
                  <a:cubicBezTo>
                    <a:pt x="660534" y="280997"/>
                    <a:pt x="648983" y="301752"/>
                    <a:pt x="630575" y="323589"/>
                  </a:cubicBezTo>
                  <a:cubicBezTo>
                    <a:pt x="603323" y="356075"/>
                    <a:pt x="561634" y="376288"/>
                    <a:pt x="520305" y="383146"/>
                  </a:cubicBezTo>
                  <a:cubicBezTo>
                    <a:pt x="481143" y="389643"/>
                    <a:pt x="442521" y="390184"/>
                    <a:pt x="402817" y="388379"/>
                  </a:cubicBezTo>
                  <a:cubicBezTo>
                    <a:pt x="365820" y="386755"/>
                    <a:pt x="328823" y="386575"/>
                    <a:pt x="291826" y="387116"/>
                  </a:cubicBezTo>
                  <a:cubicBezTo>
                    <a:pt x="247068" y="387658"/>
                    <a:pt x="202491" y="388560"/>
                    <a:pt x="157734" y="387296"/>
                  </a:cubicBezTo>
                  <a:cubicBezTo>
                    <a:pt x="135355" y="386755"/>
                    <a:pt x="113157" y="385672"/>
                    <a:pt x="90778" y="383867"/>
                  </a:cubicBezTo>
                  <a:cubicBezTo>
                    <a:pt x="66955" y="381882"/>
                    <a:pt x="42411" y="380439"/>
                    <a:pt x="19311" y="374302"/>
                  </a:cubicBezTo>
                  <a:cubicBezTo>
                    <a:pt x="12633" y="372498"/>
                    <a:pt x="6317" y="370332"/>
                    <a:pt x="0" y="367805"/>
                  </a:cubicBezTo>
                  <a:cubicBezTo>
                    <a:pt x="902" y="378453"/>
                    <a:pt x="1805" y="389282"/>
                    <a:pt x="2707" y="399930"/>
                  </a:cubicBezTo>
                  <a:cubicBezTo>
                    <a:pt x="2707" y="400291"/>
                    <a:pt x="2707" y="400832"/>
                    <a:pt x="2887" y="401193"/>
                  </a:cubicBezTo>
                  <a:cubicBezTo>
                    <a:pt x="3068" y="403539"/>
                    <a:pt x="3248" y="405885"/>
                    <a:pt x="3609" y="408231"/>
                  </a:cubicBezTo>
                  <a:cubicBezTo>
                    <a:pt x="3609" y="408953"/>
                    <a:pt x="3790" y="409856"/>
                    <a:pt x="3790" y="410578"/>
                  </a:cubicBezTo>
                  <a:cubicBezTo>
                    <a:pt x="3970" y="412743"/>
                    <a:pt x="4151" y="414909"/>
                    <a:pt x="4512" y="416894"/>
                  </a:cubicBezTo>
                  <a:cubicBezTo>
                    <a:pt x="4692" y="417797"/>
                    <a:pt x="4692" y="418879"/>
                    <a:pt x="4873" y="419782"/>
                  </a:cubicBezTo>
                  <a:cubicBezTo>
                    <a:pt x="5053" y="421948"/>
                    <a:pt x="5414" y="424113"/>
                    <a:pt x="5594" y="426279"/>
                  </a:cubicBezTo>
                  <a:cubicBezTo>
                    <a:pt x="5775" y="427181"/>
                    <a:pt x="5775" y="428084"/>
                    <a:pt x="5955" y="428986"/>
                  </a:cubicBezTo>
                  <a:cubicBezTo>
                    <a:pt x="6317" y="432054"/>
                    <a:pt x="6677" y="434942"/>
                    <a:pt x="7038" y="438010"/>
                  </a:cubicBezTo>
                  <a:cubicBezTo>
                    <a:pt x="9926" y="460930"/>
                    <a:pt x="13716" y="464539"/>
                    <a:pt x="36275" y="469232"/>
                  </a:cubicBezTo>
                  <a:cubicBezTo>
                    <a:pt x="54503" y="473021"/>
                    <a:pt x="73092" y="474826"/>
                    <a:pt x="91861" y="474826"/>
                  </a:cubicBezTo>
                  <a:cubicBezTo>
                    <a:pt x="128317" y="475007"/>
                    <a:pt x="574087" y="465081"/>
                    <a:pt x="664684" y="469051"/>
                  </a:cubicBezTo>
                  <a:cubicBezTo>
                    <a:pt x="675332" y="469592"/>
                    <a:pt x="682191" y="470856"/>
                    <a:pt x="683454" y="460749"/>
                  </a:cubicBezTo>
                  <a:cubicBezTo>
                    <a:pt x="683815" y="406246"/>
                    <a:pt x="692838" y="349758"/>
                    <a:pt x="694462" y="295435"/>
                  </a:cubicBezTo>
                  <a:cubicBezTo>
                    <a:pt x="696628" y="221622"/>
                    <a:pt x="704930" y="148169"/>
                    <a:pt x="711607" y="74536"/>
                  </a:cubicBezTo>
                  <a:cubicBezTo>
                    <a:pt x="711607" y="72911"/>
                    <a:pt x="711788" y="71287"/>
                    <a:pt x="711969" y="69843"/>
                  </a:cubicBezTo>
                  <a:close/>
                </a:path>
              </a:pathLst>
            </a:custGeom>
            <a:solidFill>
              <a:srgbClr val="FFFFFF"/>
            </a:solidFill>
            <a:ln w="1804" cap="flat">
              <a:noFill/>
              <a:prstDash val="solid"/>
              <a:miter/>
            </a:ln>
          </p:spPr>
          <p:txBody>
            <a:bodyPr rtlCol="0" anchor="ctr"/>
            <a:lstStyle/>
            <a:p>
              <a:endParaRPr lang="en-US"/>
            </a:p>
          </p:txBody>
        </p:sp>
        <p:sp>
          <p:nvSpPr>
            <p:cNvPr id="188" name="Freeform 873">
              <a:extLst>
                <a:ext uri="{FF2B5EF4-FFF2-40B4-BE49-F238E27FC236}">
                  <a16:creationId xmlns:a16="http://schemas.microsoft.com/office/drawing/2014/main" id="{634C9016-71DB-AFD6-BB1C-DE3505DCBA4D}"/>
                </a:ext>
              </a:extLst>
            </p:cNvPr>
            <p:cNvSpPr/>
            <p:nvPr/>
          </p:nvSpPr>
          <p:spPr>
            <a:xfrm>
              <a:off x="7055696" y="2099896"/>
              <a:ext cx="284844" cy="245976"/>
            </a:xfrm>
            <a:custGeom>
              <a:avLst/>
              <a:gdLst>
                <a:gd name="connsiteX0" fmla="*/ 12514 w 284844"/>
                <a:gd name="connsiteY0" fmla="*/ 171365 h 245976"/>
                <a:gd name="connsiteX1" fmla="*/ 12514 w 284844"/>
                <a:gd name="connsiteY1" fmla="*/ 219552 h 245976"/>
                <a:gd name="connsiteX2" fmla="*/ 44458 w 284844"/>
                <a:gd name="connsiteY2" fmla="*/ 245901 h 245976"/>
                <a:gd name="connsiteX3" fmla="*/ 246408 w 284844"/>
                <a:gd name="connsiteY3" fmla="*/ 243555 h 245976"/>
                <a:gd name="connsiteX4" fmla="*/ 270772 w 284844"/>
                <a:gd name="connsiteY4" fmla="*/ 209987 h 245976"/>
                <a:gd name="connsiteX5" fmla="*/ 284669 w 284844"/>
                <a:gd name="connsiteY5" fmla="*/ 50989 h 245976"/>
                <a:gd name="connsiteX6" fmla="*/ 260305 w 284844"/>
                <a:gd name="connsiteY6" fmla="*/ 6593 h 245976"/>
                <a:gd name="connsiteX7" fmla="*/ 145523 w 284844"/>
                <a:gd name="connsiteY7" fmla="*/ 998 h 245976"/>
                <a:gd name="connsiteX8" fmla="*/ 33810 w 284844"/>
                <a:gd name="connsiteY8" fmla="*/ 4247 h 245976"/>
                <a:gd name="connsiteX9" fmla="*/ 1686 w 284844"/>
                <a:gd name="connsiteY9" fmla="*/ 32040 h 245976"/>
                <a:gd name="connsiteX10" fmla="*/ 3851 w 284844"/>
                <a:gd name="connsiteY10" fmla="*/ 142850 h 245976"/>
                <a:gd name="connsiteX11" fmla="*/ 6198 w 284844"/>
                <a:gd name="connsiteY11" fmla="*/ 150791 h 245976"/>
                <a:gd name="connsiteX12" fmla="*/ 19914 w 284844"/>
                <a:gd name="connsiteY12" fmla="*/ 133285 h 245976"/>
                <a:gd name="connsiteX13" fmla="*/ 31825 w 284844"/>
                <a:gd name="connsiteY13" fmla="*/ 131842 h 245976"/>
                <a:gd name="connsiteX14" fmla="*/ 29659 w 284844"/>
                <a:gd name="connsiteY14" fmla="*/ 144114 h 245976"/>
                <a:gd name="connsiteX15" fmla="*/ 12514 w 284844"/>
                <a:gd name="connsiteY15" fmla="*/ 171365 h 245976"/>
                <a:gd name="connsiteX16" fmla="*/ 77305 w 284844"/>
                <a:gd name="connsiteY16" fmla="*/ 84377 h 245976"/>
                <a:gd name="connsiteX17" fmla="*/ 88313 w 284844"/>
                <a:gd name="connsiteY17" fmla="*/ 87806 h 245976"/>
                <a:gd name="connsiteX18" fmla="*/ 106180 w 284844"/>
                <a:gd name="connsiteY18" fmla="*/ 120472 h 245976"/>
                <a:gd name="connsiteX19" fmla="*/ 146065 w 284844"/>
                <a:gd name="connsiteY19" fmla="*/ 193925 h 245976"/>
                <a:gd name="connsiteX20" fmla="*/ 186130 w 284844"/>
                <a:gd name="connsiteY20" fmla="*/ 44673 h 245976"/>
                <a:gd name="connsiteX21" fmla="*/ 186130 w 284844"/>
                <a:gd name="connsiteY21" fmla="*/ 34025 h 245976"/>
                <a:gd name="connsiteX22" fmla="*/ 195154 w 284844"/>
                <a:gd name="connsiteY22" fmla="*/ 26264 h 245976"/>
                <a:gd name="connsiteX23" fmla="*/ 203275 w 284844"/>
                <a:gd name="connsiteY23" fmla="*/ 37454 h 245976"/>
                <a:gd name="connsiteX24" fmla="*/ 189739 w 284844"/>
                <a:gd name="connsiteY24" fmla="*/ 97191 h 245976"/>
                <a:gd name="connsiteX25" fmla="*/ 160683 w 284844"/>
                <a:gd name="connsiteY25" fmla="*/ 191398 h 245976"/>
                <a:gd name="connsiteX26" fmla="*/ 151299 w 284844"/>
                <a:gd name="connsiteY26" fmla="*/ 207099 h 245976"/>
                <a:gd name="connsiteX27" fmla="*/ 127296 w 284844"/>
                <a:gd name="connsiteY27" fmla="*/ 200602 h 245976"/>
                <a:gd name="connsiteX28" fmla="*/ 80373 w 284844"/>
                <a:gd name="connsiteY28" fmla="*/ 104951 h 245976"/>
                <a:gd name="connsiteX29" fmla="*/ 74958 w 284844"/>
                <a:gd name="connsiteY29" fmla="*/ 95747 h 245976"/>
                <a:gd name="connsiteX30" fmla="*/ 77305 w 284844"/>
                <a:gd name="connsiteY30" fmla="*/ 84377 h 24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84844" h="245976">
                  <a:moveTo>
                    <a:pt x="12514" y="171365"/>
                  </a:moveTo>
                  <a:cubicBezTo>
                    <a:pt x="6920" y="174794"/>
                    <a:pt x="6559" y="194646"/>
                    <a:pt x="12514" y="219552"/>
                  </a:cubicBezTo>
                  <a:cubicBezTo>
                    <a:pt x="17928" y="242472"/>
                    <a:pt x="21358" y="246623"/>
                    <a:pt x="44458" y="245901"/>
                  </a:cubicBezTo>
                  <a:cubicBezTo>
                    <a:pt x="111955" y="243735"/>
                    <a:pt x="179092" y="248608"/>
                    <a:pt x="246408" y="243555"/>
                  </a:cubicBezTo>
                  <a:cubicBezTo>
                    <a:pt x="261026" y="242472"/>
                    <a:pt x="268426" y="224966"/>
                    <a:pt x="270772" y="209987"/>
                  </a:cubicBezTo>
                  <a:cubicBezTo>
                    <a:pt x="278713" y="157288"/>
                    <a:pt x="283405" y="104229"/>
                    <a:pt x="284669" y="50989"/>
                  </a:cubicBezTo>
                  <a:cubicBezTo>
                    <a:pt x="285390" y="26264"/>
                    <a:pt x="285030" y="12188"/>
                    <a:pt x="260305" y="6593"/>
                  </a:cubicBezTo>
                  <a:cubicBezTo>
                    <a:pt x="225473" y="-1168"/>
                    <a:pt x="181257" y="-626"/>
                    <a:pt x="145523" y="998"/>
                  </a:cubicBezTo>
                  <a:cubicBezTo>
                    <a:pt x="108346" y="2622"/>
                    <a:pt x="70988" y="3525"/>
                    <a:pt x="33810" y="4247"/>
                  </a:cubicBezTo>
                  <a:cubicBezTo>
                    <a:pt x="7822" y="4608"/>
                    <a:pt x="4754" y="5510"/>
                    <a:pt x="1686" y="32040"/>
                  </a:cubicBezTo>
                  <a:cubicBezTo>
                    <a:pt x="-2645" y="69037"/>
                    <a:pt x="2588" y="106034"/>
                    <a:pt x="3851" y="142850"/>
                  </a:cubicBezTo>
                  <a:cubicBezTo>
                    <a:pt x="5837" y="143753"/>
                    <a:pt x="4213" y="150069"/>
                    <a:pt x="6198" y="150791"/>
                  </a:cubicBezTo>
                  <a:cubicBezTo>
                    <a:pt x="9446" y="146640"/>
                    <a:pt x="15944" y="136714"/>
                    <a:pt x="19914" y="133285"/>
                  </a:cubicBezTo>
                  <a:cubicBezTo>
                    <a:pt x="23162" y="130398"/>
                    <a:pt x="27674" y="128232"/>
                    <a:pt x="31825" y="131842"/>
                  </a:cubicBezTo>
                  <a:cubicBezTo>
                    <a:pt x="35615" y="135271"/>
                    <a:pt x="31645" y="139782"/>
                    <a:pt x="29659" y="144114"/>
                  </a:cubicBezTo>
                  <a:cubicBezTo>
                    <a:pt x="27855" y="147362"/>
                    <a:pt x="14861" y="169019"/>
                    <a:pt x="12514" y="171365"/>
                  </a:cubicBezTo>
                  <a:close/>
                  <a:moveTo>
                    <a:pt x="77305" y="84377"/>
                  </a:moveTo>
                  <a:cubicBezTo>
                    <a:pt x="81816" y="81670"/>
                    <a:pt x="85787" y="83114"/>
                    <a:pt x="88313" y="87806"/>
                  </a:cubicBezTo>
                  <a:cubicBezTo>
                    <a:pt x="94269" y="98634"/>
                    <a:pt x="100405" y="109463"/>
                    <a:pt x="106180" y="120472"/>
                  </a:cubicBezTo>
                  <a:cubicBezTo>
                    <a:pt x="117911" y="143211"/>
                    <a:pt x="128017" y="167034"/>
                    <a:pt x="146065" y="193925"/>
                  </a:cubicBezTo>
                  <a:cubicBezTo>
                    <a:pt x="163571" y="141046"/>
                    <a:pt x="180535" y="94484"/>
                    <a:pt x="186130" y="44673"/>
                  </a:cubicBezTo>
                  <a:cubicBezTo>
                    <a:pt x="186491" y="41244"/>
                    <a:pt x="185408" y="37454"/>
                    <a:pt x="186130" y="34025"/>
                  </a:cubicBezTo>
                  <a:cubicBezTo>
                    <a:pt x="187032" y="29693"/>
                    <a:pt x="189559" y="25362"/>
                    <a:pt x="195154" y="26264"/>
                  </a:cubicBezTo>
                  <a:cubicBezTo>
                    <a:pt x="201470" y="27167"/>
                    <a:pt x="205441" y="31859"/>
                    <a:pt x="203275" y="37454"/>
                  </a:cubicBezTo>
                  <a:cubicBezTo>
                    <a:pt x="196056" y="56765"/>
                    <a:pt x="196056" y="77699"/>
                    <a:pt x="189739" y="97191"/>
                  </a:cubicBezTo>
                  <a:cubicBezTo>
                    <a:pt x="179633" y="128412"/>
                    <a:pt x="174219" y="161078"/>
                    <a:pt x="160683" y="191398"/>
                  </a:cubicBezTo>
                  <a:cubicBezTo>
                    <a:pt x="158156" y="196992"/>
                    <a:pt x="156713" y="202948"/>
                    <a:pt x="151299" y="207099"/>
                  </a:cubicBezTo>
                  <a:cubicBezTo>
                    <a:pt x="140470" y="215401"/>
                    <a:pt x="133432" y="213416"/>
                    <a:pt x="127296" y="200602"/>
                  </a:cubicBezTo>
                  <a:cubicBezTo>
                    <a:pt x="111775" y="168658"/>
                    <a:pt x="96074" y="136714"/>
                    <a:pt x="80373" y="104951"/>
                  </a:cubicBezTo>
                  <a:cubicBezTo>
                    <a:pt x="78748" y="101702"/>
                    <a:pt x="76582" y="98995"/>
                    <a:pt x="74958" y="95747"/>
                  </a:cubicBezTo>
                  <a:cubicBezTo>
                    <a:pt x="72612" y="91596"/>
                    <a:pt x="72793" y="87084"/>
                    <a:pt x="77305" y="84377"/>
                  </a:cubicBezTo>
                  <a:close/>
                </a:path>
              </a:pathLst>
            </a:custGeom>
            <a:solidFill>
              <a:srgbClr val="FFFFFF"/>
            </a:solidFill>
            <a:ln w="1804" cap="flat">
              <a:noFill/>
              <a:prstDash val="solid"/>
              <a:miter/>
            </a:ln>
          </p:spPr>
          <p:txBody>
            <a:bodyPr rtlCol="0" anchor="ctr"/>
            <a:lstStyle/>
            <a:p>
              <a:endParaRPr lang="en-US"/>
            </a:p>
          </p:txBody>
        </p:sp>
        <p:sp>
          <p:nvSpPr>
            <p:cNvPr id="189" name="Freeform 874">
              <a:extLst>
                <a:ext uri="{FF2B5EF4-FFF2-40B4-BE49-F238E27FC236}">
                  <a16:creationId xmlns:a16="http://schemas.microsoft.com/office/drawing/2014/main" id="{14CEAC92-BA61-B08D-157F-03FDC70BD667}"/>
                </a:ext>
              </a:extLst>
            </p:cNvPr>
            <p:cNvSpPr/>
            <p:nvPr/>
          </p:nvSpPr>
          <p:spPr>
            <a:xfrm>
              <a:off x="7142385" y="1874941"/>
              <a:ext cx="423752" cy="76016"/>
            </a:xfrm>
            <a:custGeom>
              <a:avLst/>
              <a:gdLst>
                <a:gd name="connsiteX0" fmla="*/ 299045 w 423752"/>
                <a:gd name="connsiteY0" fmla="*/ 43675 h 76016"/>
                <a:gd name="connsiteX1" fmla="*/ 235518 w 423752"/>
                <a:gd name="connsiteY1" fmla="*/ 45660 h 76016"/>
                <a:gd name="connsiteX2" fmla="*/ 101065 w 423752"/>
                <a:gd name="connsiteY2" fmla="*/ 44938 h 76016"/>
                <a:gd name="connsiteX3" fmla="*/ 27613 w 423752"/>
                <a:gd name="connsiteY3" fmla="*/ 48728 h 76016"/>
                <a:gd name="connsiteX4" fmla="*/ 0 w 423752"/>
                <a:gd name="connsiteY4" fmla="*/ 45299 h 76016"/>
                <a:gd name="connsiteX5" fmla="*/ 1263 w 423752"/>
                <a:gd name="connsiteY5" fmla="*/ 59917 h 76016"/>
                <a:gd name="connsiteX6" fmla="*/ 21115 w 423752"/>
                <a:gd name="connsiteY6" fmla="*/ 75979 h 76016"/>
                <a:gd name="connsiteX7" fmla="*/ 119654 w 423752"/>
                <a:gd name="connsiteY7" fmla="*/ 72911 h 76016"/>
                <a:gd name="connsiteX8" fmla="*/ 377912 w 423752"/>
                <a:gd name="connsiteY8" fmla="*/ 71828 h 76016"/>
                <a:gd name="connsiteX9" fmla="*/ 396501 w 423752"/>
                <a:gd name="connsiteY9" fmla="*/ 71828 h 76016"/>
                <a:gd name="connsiteX10" fmla="*/ 410938 w 423752"/>
                <a:gd name="connsiteY10" fmla="*/ 59376 h 76016"/>
                <a:gd name="connsiteX11" fmla="*/ 411660 w 423752"/>
                <a:gd name="connsiteY11" fmla="*/ 55947 h 76016"/>
                <a:gd name="connsiteX12" fmla="*/ 411841 w 423752"/>
                <a:gd name="connsiteY12" fmla="*/ 54864 h 76016"/>
                <a:gd name="connsiteX13" fmla="*/ 412382 w 423752"/>
                <a:gd name="connsiteY13" fmla="*/ 52518 h 76016"/>
                <a:gd name="connsiteX14" fmla="*/ 412563 w 423752"/>
                <a:gd name="connsiteY14" fmla="*/ 51074 h 76016"/>
                <a:gd name="connsiteX15" fmla="*/ 412924 w 423752"/>
                <a:gd name="connsiteY15" fmla="*/ 48908 h 76016"/>
                <a:gd name="connsiteX16" fmla="*/ 413104 w 423752"/>
                <a:gd name="connsiteY16" fmla="*/ 47464 h 76016"/>
                <a:gd name="connsiteX17" fmla="*/ 413465 w 423752"/>
                <a:gd name="connsiteY17" fmla="*/ 45299 h 76016"/>
                <a:gd name="connsiteX18" fmla="*/ 413646 w 423752"/>
                <a:gd name="connsiteY18" fmla="*/ 44036 h 76016"/>
                <a:gd name="connsiteX19" fmla="*/ 414006 w 423752"/>
                <a:gd name="connsiteY19" fmla="*/ 41689 h 76016"/>
                <a:gd name="connsiteX20" fmla="*/ 414909 w 423752"/>
                <a:gd name="connsiteY20" fmla="*/ 37178 h 76016"/>
                <a:gd name="connsiteX21" fmla="*/ 414909 w 423752"/>
                <a:gd name="connsiteY21" fmla="*/ 36997 h 76016"/>
                <a:gd name="connsiteX22" fmla="*/ 415450 w 423752"/>
                <a:gd name="connsiteY22" fmla="*/ 33748 h 76016"/>
                <a:gd name="connsiteX23" fmla="*/ 415631 w 423752"/>
                <a:gd name="connsiteY23" fmla="*/ 32666 h 76016"/>
                <a:gd name="connsiteX24" fmla="*/ 416172 w 423752"/>
                <a:gd name="connsiteY24" fmla="*/ 30139 h 76016"/>
                <a:gd name="connsiteX25" fmla="*/ 416353 w 423752"/>
                <a:gd name="connsiteY25" fmla="*/ 29056 h 76016"/>
                <a:gd name="connsiteX26" fmla="*/ 416894 w 423752"/>
                <a:gd name="connsiteY26" fmla="*/ 26530 h 76016"/>
                <a:gd name="connsiteX27" fmla="*/ 417074 w 423752"/>
                <a:gd name="connsiteY27" fmla="*/ 25447 h 76016"/>
                <a:gd name="connsiteX28" fmla="*/ 417616 w 423752"/>
                <a:gd name="connsiteY28" fmla="*/ 22740 h 76016"/>
                <a:gd name="connsiteX29" fmla="*/ 417797 w 423752"/>
                <a:gd name="connsiteY29" fmla="*/ 22018 h 76016"/>
                <a:gd name="connsiteX30" fmla="*/ 418518 w 423752"/>
                <a:gd name="connsiteY30" fmla="*/ 18408 h 76016"/>
                <a:gd name="connsiteX31" fmla="*/ 418518 w 423752"/>
                <a:gd name="connsiteY31" fmla="*/ 18228 h 76016"/>
                <a:gd name="connsiteX32" fmla="*/ 419240 w 423752"/>
                <a:gd name="connsiteY32" fmla="*/ 14799 h 76016"/>
                <a:gd name="connsiteX33" fmla="*/ 419421 w 423752"/>
                <a:gd name="connsiteY33" fmla="*/ 13896 h 76016"/>
                <a:gd name="connsiteX34" fmla="*/ 420143 w 423752"/>
                <a:gd name="connsiteY34" fmla="*/ 11370 h 76016"/>
                <a:gd name="connsiteX35" fmla="*/ 420504 w 423752"/>
                <a:gd name="connsiteY35" fmla="*/ 10287 h 76016"/>
                <a:gd name="connsiteX36" fmla="*/ 421225 w 423752"/>
                <a:gd name="connsiteY36" fmla="*/ 7941 h 76016"/>
                <a:gd name="connsiteX37" fmla="*/ 421586 w 423752"/>
                <a:gd name="connsiteY37" fmla="*/ 6858 h 76016"/>
                <a:gd name="connsiteX38" fmla="*/ 422308 w 423752"/>
                <a:gd name="connsiteY38" fmla="*/ 4331 h 76016"/>
                <a:gd name="connsiteX39" fmla="*/ 422669 w 423752"/>
                <a:gd name="connsiteY39" fmla="*/ 3429 h 76016"/>
                <a:gd name="connsiteX40" fmla="*/ 423752 w 423752"/>
                <a:gd name="connsiteY40" fmla="*/ 0 h 76016"/>
                <a:gd name="connsiteX41" fmla="*/ 365820 w 423752"/>
                <a:gd name="connsiteY41" fmla="*/ 32485 h 76016"/>
                <a:gd name="connsiteX42" fmla="*/ 299045 w 423752"/>
                <a:gd name="connsiteY42" fmla="*/ 43675 h 76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23752" h="76016">
                  <a:moveTo>
                    <a:pt x="299045" y="43675"/>
                  </a:moveTo>
                  <a:cubicBezTo>
                    <a:pt x="277929" y="44577"/>
                    <a:pt x="256814" y="45299"/>
                    <a:pt x="235518" y="45660"/>
                  </a:cubicBezTo>
                  <a:cubicBezTo>
                    <a:pt x="190761" y="46201"/>
                    <a:pt x="146003" y="43675"/>
                    <a:pt x="101065" y="44938"/>
                  </a:cubicBezTo>
                  <a:cubicBezTo>
                    <a:pt x="76521" y="45660"/>
                    <a:pt x="52157" y="50533"/>
                    <a:pt x="27613" y="48728"/>
                  </a:cubicBezTo>
                  <a:cubicBezTo>
                    <a:pt x="18228" y="48006"/>
                    <a:pt x="9024" y="46923"/>
                    <a:pt x="0" y="45299"/>
                  </a:cubicBezTo>
                  <a:cubicBezTo>
                    <a:pt x="361" y="50172"/>
                    <a:pt x="902" y="55044"/>
                    <a:pt x="1263" y="59917"/>
                  </a:cubicBezTo>
                  <a:cubicBezTo>
                    <a:pt x="2166" y="71107"/>
                    <a:pt x="8663" y="76521"/>
                    <a:pt x="21115" y="75979"/>
                  </a:cubicBezTo>
                  <a:cubicBezTo>
                    <a:pt x="53961" y="74355"/>
                    <a:pt x="86808" y="74716"/>
                    <a:pt x="119654" y="72911"/>
                  </a:cubicBezTo>
                  <a:cubicBezTo>
                    <a:pt x="205740" y="68038"/>
                    <a:pt x="291826" y="66956"/>
                    <a:pt x="377912" y="71828"/>
                  </a:cubicBezTo>
                  <a:cubicBezTo>
                    <a:pt x="384048" y="72189"/>
                    <a:pt x="390365" y="71828"/>
                    <a:pt x="396501" y="71828"/>
                  </a:cubicBezTo>
                  <a:cubicBezTo>
                    <a:pt x="404803" y="71828"/>
                    <a:pt x="408953" y="67678"/>
                    <a:pt x="410938" y="59376"/>
                  </a:cubicBezTo>
                  <a:cubicBezTo>
                    <a:pt x="411119" y="58293"/>
                    <a:pt x="411480" y="57030"/>
                    <a:pt x="411660" y="55947"/>
                  </a:cubicBezTo>
                  <a:cubicBezTo>
                    <a:pt x="411660" y="55586"/>
                    <a:pt x="411841" y="55225"/>
                    <a:pt x="411841" y="54864"/>
                  </a:cubicBezTo>
                  <a:cubicBezTo>
                    <a:pt x="412022" y="54142"/>
                    <a:pt x="412202" y="53240"/>
                    <a:pt x="412382" y="52518"/>
                  </a:cubicBezTo>
                  <a:cubicBezTo>
                    <a:pt x="412382" y="51976"/>
                    <a:pt x="412563" y="51615"/>
                    <a:pt x="412563" y="51074"/>
                  </a:cubicBezTo>
                  <a:cubicBezTo>
                    <a:pt x="412743" y="50352"/>
                    <a:pt x="412924" y="49630"/>
                    <a:pt x="412924" y="48908"/>
                  </a:cubicBezTo>
                  <a:cubicBezTo>
                    <a:pt x="412924" y="48367"/>
                    <a:pt x="413104" y="48006"/>
                    <a:pt x="413104" y="47464"/>
                  </a:cubicBezTo>
                  <a:cubicBezTo>
                    <a:pt x="413285" y="46743"/>
                    <a:pt x="413465" y="46021"/>
                    <a:pt x="413465" y="45299"/>
                  </a:cubicBezTo>
                  <a:cubicBezTo>
                    <a:pt x="413465" y="44938"/>
                    <a:pt x="413646" y="44396"/>
                    <a:pt x="413646" y="44036"/>
                  </a:cubicBezTo>
                  <a:cubicBezTo>
                    <a:pt x="413826" y="43314"/>
                    <a:pt x="414006" y="42411"/>
                    <a:pt x="414006" y="41689"/>
                  </a:cubicBezTo>
                  <a:cubicBezTo>
                    <a:pt x="414367" y="40246"/>
                    <a:pt x="414548" y="38621"/>
                    <a:pt x="414909" y="37178"/>
                  </a:cubicBezTo>
                  <a:cubicBezTo>
                    <a:pt x="414909" y="37178"/>
                    <a:pt x="414909" y="36997"/>
                    <a:pt x="414909" y="36997"/>
                  </a:cubicBezTo>
                  <a:cubicBezTo>
                    <a:pt x="415089" y="35914"/>
                    <a:pt x="415270" y="34831"/>
                    <a:pt x="415450" y="33748"/>
                  </a:cubicBezTo>
                  <a:cubicBezTo>
                    <a:pt x="415450" y="33388"/>
                    <a:pt x="415631" y="33027"/>
                    <a:pt x="415631" y="32666"/>
                  </a:cubicBezTo>
                  <a:cubicBezTo>
                    <a:pt x="415811" y="31763"/>
                    <a:pt x="415992" y="31041"/>
                    <a:pt x="416172" y="30139"/>
                  </a:cubicBezTo>
                  <a:cubicBezTo>
                    <a:pt x="416172" y="29778"/>
                    <a:pt x="416353" y="29417"/>
                    <a:pt x="416353" y="29056"/>
                  </a:cubicBezTo>
                  <a:cubicBezTo>
                    <a:pt x="416533" y="28154"/>
                    <a:pt x="416714" y="27432"/>
                    <a:pt x="416894" y="26530"/>
                  </a:cubicBezTo>
                  <a:cubicBezTo>
                    <a:pt x="416894" y="26169"/>
                    <a:pt x="417074" y="25808"/>
                    <a:pt x="417074" y="25447"/>
                  </a:cubicBezTo>
                  <a:cubicBezTo>
                    <a:pt x="417255" y="24544"/>
                    <a:pt x="417436" y="23642"/>
                    <a:pt x="417616" y="22740"/>
                  </a:cubicBezTo>
                  <a:cubicBezTo>
                    <a:pt x="417616" y="22559"/>
                    <a:pt x="417797" y="22198"/>
                    <a:pt x="417797" y="22018"/>
                  </a:cubicBezTo>
                  <a:cubicBezTo>
                    <a:pt x="417977" y="20754"/>
                    <a:pt x="418338" y="19672"/>
                    <a:pt x="418518" y="18408"/>
                  </a:cubicBezTo>
                  <a:cubicBezTo>
                    <a:pt x="418518" y="18408"/>
                    <a:pt x="418518" y="18408"/>
                    <a:pt x="418518" y="18228"/>
                  </a:cubicBezTo>
                  <a:cubicBezTo>
                    <a:pt x="418699" y="17145"/>
                    <a:pt x="419060" y="15882"/>
                    <a:pt x="419240" y="14799"/>
                  </a:cubicBezTo>
                  <a:cubicBezTo>
                    <a:pt x="419240" y="14438"/>
                    <a:pt x="419421" y="14077"/>
                    <a:pt x="419421" y="13896"/>
                  </a:cubicBezTo>
                  <a:cubicBezTo>
                    <a:pt x="419601" y="12994"/>
                    <a:pt x="419782" y="12272"/>
                    <a:pt x="420143" y="11370"/>
                  </a:cubicBezTo>
                  <a:cubicBezTo>
                    <a:pt x="420323" y="11009"/>
                    <a:pt x="420323" y="10648"/>
                    <a:pt x="420504" y="10287"/>
                  </a:cubicBezTo>
                  <a:cubicBezTo>
                    <a:pt x="420684" y="9565"/>
                    <a:pt x="420865" y="8663"/>
                    <a:pt x="421225" y="7941"/>
                  </a:cubicBezTo>
                  <a:cubicBezTo>
                    <a:pt x="421406" y="7580"/>
                    <a:pt x="421406" y="7219"/>
                    <a:pt x="421586" y="6858"/>
                  </a:cubicBezTo>
                  <a:cubicBezTo>
                    <a:pt x="421767" y="5955"/>
                    <a:pt x="422128" y="5234"/>
                    <a:pt x="422308" y="4331"/>
                  </a:cubicBezTo>
                  <a:cubicBezTo>
                    <a:pt x="422489" y="3970"/>
                    <a:pt x="422489" y="3790"/>
                    <a:pt x="422669" y="3429"/>
                  </a:cubicBezTo>
                  <a:cubicBezTo>
                    <a:pt x="423030" y="2346"/>
                    <a:pt x="423391" y="1083"/>
                    <a:pt x="423752" y="0"/>
                  </a:cubicBezTo>
                  <a:cubicBezTo>
                    <a:pt x="405524" y="13536"/>
                    <a:pt x="387116" y="23642"/>
                    <a:pt x="365820" y="32485"/>
                  </a:cubicBezTo>
                  <a:cubicBezTo>
                    <a:pt x="345066" y="40787"/>
                    <a:pt x="321965" y="42592"/>
                    <a:pt x="299045" y="43675"/>
                  </a:cubicBezTo>
                  <a:close/>
                </a:path>
              </a:pathLst>
            </a:custGeom>
            <a:solidFill>
              <a:srgbClr val="FFFFFF"/>
            </a:solidFill>
            <a:ln w="1804" cap="flat">
              <a:noFill/>
              <a:prstDash val="solid"/>
              <a:miter/>
            </a:ln>
          </p:spPr>
          <p:txBody>
            <a:bodyPr rtlCol="0" anchor="ctr"/>
            <a:lstStyle/>
            <a:p>
              <a:endParaRPr lang="en-US"/>
            </a:p>
          </p:txBody>
        </p:sp>
        <p:sp>
          <p:nvSpPr>
            <p:cNvPr id="190" name="Freeform 875">
              <a:extLst>
                <a:ext uri="{FF2B5EF4-FFF2-40B4-BE49-F238E27FC236}">
                  <a16:creationId xmlns:a16="http://schemas.microsoft.com/office/drawing/2014/main" id="{856BE222-8301-90D2-2A79-229406AB50FD}"/>
                </a:ext>
              </a:extLst>
            </p:cNvPr>
            <p:cNvSpPr/>
            <p:nvPr/>
          </p:nvSpPr>
          <p:spPr>
            <a:xfrm>
              <a:off x="7631625" y="2196089"/>
              <a:ext cx="296428" cy="708030"/>
            </a:xfrm>
            <a:custGeom>
              <a:avLst/>
              <a:gdLst>
                <a:gd name="connsiteX0" fmla="*/ 253229 w 296428"/>
                <a:gd name="connsiteY0" fmla="*/ 185621 h 708030"/>
                <a:gd name="connsiteX1" fmla="*/ 233016 w 296428"/>
                <a:gd name="connsiteY1" fmla="*/ 180027 h 708030"/>
                <a:gd name="connsiteX2" fmla="*/ 130146 w 296428"/>
                <a:gd name="connsiteY2" fmla="*/ 184539 h 708030"/>
                <a:gd name="connsiteX3" fmla="*/ 109753 w 296428"/>
                <a:gd name="connsiteY3" fmla="*/ 189051 h 708030"/>
                <a:gd name="connsiteX4" fmla="*/ 85209 w 296428"/>
                <a:gd name="connsiteY4" fmla="*/ 151873 h 708030"/>
                <a:gd name="connsiteX5" fmla="*/ 91705 w 296428"/>
                <a:gd name="connsiteY5" fmla="*/ 94121 h 708030"/>
                <a:gd name="connsiteX6" fmla="*/ 131590 w 296428"/>
                <a:gd name="connsiteY6" fmla="*/ 36550 h 708030"/>
                <a:gd name="connsiteX7" fmla="*/ 123469 w 296428"/>
                <a:gd name="connsiteY7" fmla="*/ 2982 h 708030"/>
                <a:gd name="connsiteX8" fmla="*/ 83584 w 296428"/>
                <a:gd name="connsiteY8" fmla="*/ 10021 h 708030"/>
                <a:gd name="connsiteX9" fmla="*/ 3273 w 296428"/>
                <a:gd name="connsiteY9" fmla="*/ 105311 h 708030"/>
                <a:gd name="connsiteX10" fmla="*/ 2371 w 296428"/>
                <a:gd name="connsiteY10" fmla="*/ 128051 h 708030"/>
                <a:gd name="connsiteX11" fmla="*/ 57596 w 296428"/>
                <a:gd name="connsiteY11" fmla="*/ 221175 h 708030"/>
                <a:gd name="connsiteX12" fmla="*/ 75643 w 296428"/>
                <a:gd name="connsiteY12" fmla="*/ 269000 h 708030"/>
                <a:gd name="connsiteX13" fmla="*/ 74741 w 296428"/>
                <a:gd name="connsiteY13" fmla="*/ 293003 h 708030"/>
                <a:gd name="connsiteX14" fmla="*/ 62649 w 296428"/>
                <a:gd name="connsiteY14" fmla="*/ 463371 h 708030"/>
                <a:gd name="connsiteX15" fmla="*/ 45143 w 296428"/>
                <a:gd name="connsiteY15" fmla="*/ 678676 h 708030"/>
                <a:gd name="connsiteX16" fmla="*/ 71673 w 296428"/>
                <a:gd name="connsiteY16" fmla="*/ 704483 h 708030"/>
                <a:gd name="connsiteX17" fmla="*/ 85028 w 296428"/>
                <a:gd name="connsiteY17" fmla="*/ 703942 h 708030"/>
                <a:gd name="connsiteX18" fmla="*/ 106685 w 296428"/>
                <a:gd name="connsiteY18" fmla="*/ 685173 h 708030"/>
                <a:gd name="connsiteX19" fmla="*/ 111016 w 296428"/>
                <a:gd name="connsiteY19" fmla="*/ 661531 h 708030"/>
                <a:gd name="connsiteX20" fmla="*/ 135380 w 296428"/>
                <a:gd name="connsiteY20" fmla="*/ 514084 h 708030"/>
                <a:gd name="connsiteX21" fmla="*/ 155232 w 296428"/>
                <a:gd name="connsiteY21" fmla="*/ 453084 h 708030"/>
                <a:gd name="connsiteX22" fmla="*/ 192229 w 296428"/>
                <a:gd name="connsiteY22" fmla="*/ 448572 h 708030"/>
                <a:gd name="connsiteX23" fmla="*/ 208111 w 296428"/>
                <a:gd name="connsiteY23" fmla="*/ 616593 h 708030"/>
                <a:gd name="connsiteX24" fmla="*/ 214788 w 296428"/>
                <a:gd name="connsiteY24" fmla="*/ 685534 h 708030"/>
                <a:gd name="connsiteX25" fmla="*/ 238972 w 296428"/>
                <a:gd name="connsiteY25" fmla="*/ 707912 h 708030"/>
                <a:gd name="connsiteX26" fmla="*/ 265862 w 296428"/>
                <a:gd name="connsiteY26" fmla="*/ 682285 h 708030"/>
                <a:gd name="connsiteX27" fmla="*/ 250883 w 296428"/>
                <a:gd name="connsiteY27" fmla="*/ 382338 h 708030"/>
                <a:gd name="connsiteX28" fmla="*/ 234280 w 296428"/>
                <a:gd name="connsiteY28" fmla="*/ 260157 h 708030"/>
                <a:gd name="connsiteX29" fmla="*/ 241679 w 296428"/>
                <a:gd name="connsiteY29" fmla="*/ 245539 h 708030"/>
                <a:gd name="connsiteX30" fmla="*/ 249800 w 296428"/>
                <a:gd name="connsiteY30" fmla="*/ 258713 h 708030"/>
                <a:gd name="connsiteX31" fmla="*/ 255215 w 296428"/>
                <a:gd name="connsiteY31" fmla="*/ 322421 h 708030"/>
                <a:gd name="connsiteX32" fmla="*/ 272360 w 296428"/>
                <a:gd name="connsiteY32" fmla="*/ 457054 h 708030"/>
                <a:gd name="connsiteX33" fmla="*/ 295099 w 296428"/>
                <a:gd name="connsiteY33" fmla="*/ 426013 h 708030"/>
                <a:gd name="connsiteX34" fmla="*/ 260087 w 296428"/>
                <a:gd name="connsiteY34" fmla="*/ 199879 h 708030"/>
                <a:gd name="connsiteX35" fmla="*/ 253229 w 296428"/>
                <a:gd name="connsiteY35" fmla="*/ 185621 h 708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96428" h="708030">
                  <a:moveTo>
                    <a:pt x="253229" y="185621"/>
                  </a:moveTo>
                  <a:cubicBezTo>
                    <a:pt x="248357" y="177861"/>
                    <a:pt x="242040" y="175335"/>
                    <a:pt x="233016" y="180027"/>
                  </a:cubicBezTo>
                  <a:cubicBezTo>
                    <a:pt x="200170" y="197533"/>
                    <a:pt x="164436" y="195006"/>
                    <a:pt x="130146" y="184539"/>
                  </a:cubicBezTo>
                  <a:cubicBezTo>
                    <a:pt x="121664" y="182012"/>
                    <a:pt x="115889" y="176959"/>
                    <a:pt x="109753" y="189051"/>
                  </a:cubicBezTo>
                  <a:cubicBezTo>
                    <a:pt x="107226" y="193923"/>
                    <a:pt x="92788" y="163965"/>
                    <a:pt x="85209" y="151873"/>
                  </a:cubicBezTo>
                  <a:cubicBezTo>
                    <a:pt x="70229" y="128411"/>
                    <a:pt x="71492" y="123539"/>
                    <a:pt x="91705" y="94121"/>
                  </a:cubicBezTo>
                  <a:cubicBezTo>
                    <a:pt x="109211" y="73006"/>
                    <a:pt x="117152" y="55139"/>
                    <a:pt x="131590" y="36550"/>
                  </a:cubicBezTo>
                  <a:cubicBezTo>
                    <a:pt x="139712" y="26083"/>
                    <a:pt x="132673" y="9479"/>
                    <a:pt x="123469" y="2982"/>
                  </a:cubicBezTo>
                  <a:cubicBezTo>
                    <a:pt x="113362" y="-4056"/>
                    <a:pt x="94412" y="2621"/>
                    <a:pt x="83584" y="10021"/>
                  </a:cubicBezTo>
                  <a:cubicBezTo>
                    <a:pt x="48031" y="34385"/>
                    <a:pt x="27998" y="71743"/>
                    <a:pt x="3273" y="105311"/>
                  </a:cubicBezTo>
                  <a:cubicBezTo>
                    <a:pt x="-2321" y="112891"/>
                    <a:pt x="566" y="120110"/>
                    <a:pt x="2371" y="128051"/>
                  </a:cubicBezTo>
                  <a:cubicBezTo>
                    <a:pt x="11214" y="164867"/>
                    <a:pt x="33774" y="193743"/>
                    <a:pt x="57596" y="221175"/>
                  </a:cubicBezTo>
                  <a:cubicBezTo>
                    <a:pt x="70590" y="235974"/>
                    <a:pt x="75282" y="251134"/>
                    <a:pt x="75643" y="269000"/>
                  </a:cubicBezTo>
                  <a:cubicBezTo>
                    <a:pt x="75824" y="276941"/>
                    <a:pt x="75463" y="285063"/>
                    <a:pt x="74741" y="293003"/>
                  </a:cubicBezTo>
                  <a:cubicBezTo>
                    <a:pt x="70771" y="349853"/>
                    <a:pt x="66078" y="406521"/>
                    <a:pt x="62649" y="463371"/>
                  </a:cubicBezTo>
                  <a:cubicBezTo>
                    <a:pt x="59581" y="514806"/>
                    <a:pt x="44421" y="658102"/>
                    <a:pt x="45143" y="678676"/>
                  </a:cubicBezTo>
                  <a:cubicBezTo>
                    <a:pt x="45865" y="701957"/>
                    <a:pt x="48211" y="704303"/>
                    <a:pt x="71673" y="704483"/>
                  </a:cubicBezTo>
                  <a:cubicBezTo>
                    <a:pt x="76185" y="704483"/>
                    <a:pt x="80516" y="703762"/>
                    <a:pt x="85028" y="703942"/>
                  </a:cubicBezTo>
                  <a:cubicBezTo>
                    <a:pt x="98022" y="704303"/>
                    <a:pt x="104519" y="697264"/>
                    <a:pt x="106685" y="685173"/>
                  </a:cubicBezTo>
                  <a:cubicBezTo>
                    <a:pt x="108129" y="677232"/>
                    <a:pt x="109753" y="669472"/>
                    <a:pt x="111016" y="661531"/>
                  </a:cubicBezTo>
                  <a:cubicBezTo>
                    <a:pt x="119137" y="612442"/>
                    <a:pt x="127078" y="563173"/>
                    <a:pt x="135380" y="514084"/>
                  </a:cubicBezTo>
                  <a:cubicBezTo>
                    <a:pt x="139351" y="491164"/>
                    <a:pt x="141696" y="472575"/>
                    <a:pt x="155232" y="453084"/>
                  </a:cubicBezTo>
                  <a:cubicBezTo>
                    <a:pt x="166602" y="436661"/>
                    <a:pt x="180137" y="432870"/>
                    <a:pt x="192229" y="448572"/>
                  </a:cubicBezTo>
                  <a:cubicBezTo>
                    <a:pt x="203780" y="463551"/>
                    <a:pt x="207208" y="577430"/>
                    <a:pt x="208111" y="616593"/>
                  </a:cubicBezTo>
                  <a:cubicBezTo>
                    <a:pt x="208472" y="639693"/>
                    <a:pt x="209194" y="662974"/>
                    <a:pt x="214788" y="685534"/>
                  </a:cubicBezTo>
                  <a:cubicBezTo>
                    <a:pt x="219661" y="704844"/>
                    <a:pt x="224534" y="708815"/>
                    <a:pt x="238972" y="707912"/>
                  </a:cubicBezTo>
                  <a:cubicBezTo>
                    <a:pt x="257561" y="706830"/>
                    <a:pt x="263878" y="701235"/>
                    <a:pt x="265862" y="682285"/>
                  </a:cubicBezTo>
                  <a:cubicBezTo>
                    <a:pt x="268209" y="661170"/>
                    <a:pt x="259185" y="461024"/>
                    <a:pt x="250883" y="382338"/>
                  </a:cubicBezTo>
                  <a:cubicBezTo>
                    <a:pt x="246552" y="341731"/>
                    <a:pt x="242762" y="302208"/>
                    <a:pt x="234280" y="260157"/>
                  </a:cubicBezTo>
                  <a:cubicBezTo>
                    <a:pt x="233919" y="253841"/>
                    <a:pt x="233197" y="246441"/>
                    <a:pt x="241679" y="245539"/>
                  </a:cubicBezTo>
                  <a:cubicBezTo>
                    <a:pt x="251605" y="244456"/>
                    <a:pt x="249800" y="252938"/>
                    <a:pt x="249800" y="258713"/>
                  </a:cubicBezTo>
                  <a:cubicBezTo>
                    <a:pt x="249981" y="280009"/>
                    <a:pt x="252327" y="301305"/>
                    <a:pt x="255215" y="322421"/>
                  </a:cubicBezTo>
                  <a:cubicBezTo>
                    <a:pt x="261170" y="366276"/>
                    <a:pt x="266404" y="410131"/>
                    <a:pt x="272360" y="457054"/>
                  </a:cubicBezTo>
                  <a:cubicBezTo>
                    <a:pt x="286798" y="447489"/>
                    <a:pt x="294377" y="436299"/>
                    <a:pt x="295099" y="426013"/>
                  </a:cubicBezTo>
                  <a:cubicBezTo>
                    <a:pt x="301596" y="348770"/>
                    <a:pt x="283368" y="273512"/>
                    <a:pt x="260087" y="199879"/>
                  </a:cubicBezTo>
                  <a:cubicBezTo>
                    <a:pt x="258824" y="194645"/>
                    <a:pt x="255936" y="189953"/>
                    <a:pt x="253229" y="185621"/>
                  </a:cubicBezTo>
                  <a:close/>
                </a:path>
              </a:pathLst>
            </a:custGeom>
            <a:solidFill>
              <a:srgbClr val="FFFFFF"/>
            </a:solidFill>
            <a:ln w="1804" cap="flat">
              <a:noFill/>
              <a:prstDash val="solid"/>
              <a:miter/>
            </a:ln>
          </p:spPr>
          <p:txBody>
            <a:bodyPr rtlCol="0" anchor="ctr"/>
            <a:lstStyle/>
            <a:p>
              <a:endParaRPr lang="en-US"/>
            </a:p>
          </p:txBody>
        </p:sp>
        <p:sp>
          <p:nvSpPr>
            <p:cNvPr id="191" name="Freeform 876">
              <a:extLst>
                <a:ext uri="{FF2B5EF4-FFF2-40B4-BE49-F238E27FC236}">
                  <a16:creationId xmlns:a16="http://schemas.microsoft.com/office/drawing/2014/main" id="{12937A7C-717E-21C1-3E26-54477CF341E6}"/>
                </a:ext>
              </a:extLst>
            </p:cNvPr>
            <p:cNvSpPr/>
            <p:nvPr/>
          </p:nvSpPr>
          <p:spPr>
            <a:xfrm>
              <a:off x="6610327" y="2360243"/>
              <a:ext cx="385459" cy="539914"/>
            </a:xfrm>
            <a:custGeom>
              <a:avLst/>
              <a:gdLst>
                <a:gd name="connsiteX0" fmla="*/ 379919 w 385459"/>
                <a:gd name="connsiteY0" fmla="*/ 70015 h 539914"/>
                <a:gd name="connsiteX1" fmla="*/ 376671 w 385459"/>
                <a:gd name="connsiteY1" fmla="*/ 33559 h 539914"/>
                <a:gd name="connsiteX2" fmla="*/ 341839 w 385459"/>
                <a:gd name="connsiteY2" fmla="*/ 42583 h 539914"/>
                <a:gd name="connsiteX3" fmla="*/ 296180 w 385459"/>
                <a:gd name="connsiteY3" fmla="*/ 91130 h 539914"/>
                <a:gd name="connsiteX4" fmla="*/ 256295 w 385459"/>
                <a:gd name="connsiteY4" fmla="*/ 87701 h 539914"/>
                <a:gd name="connsiteX5" fmla="*/ 228141 w 385459"/>
                <a:gd name="connsiteY5" fmla="*/ 45651 h 539914"/>
                <a:gd name="connsiteX6" fmla="*/ 144040 w 385459"/>
                <a:gd name="connsiteY6" fmla="*/ 1435 h 539914"/>
                <a:gd name="connsiteX7" fmla="*/ 117511 w 385459"/>
                <a:gd name="connsiteY7" fmla="*/ 1435 h 539914"/>
                <a:gd name="connsiteX8" fmla="*/ 55428 w 385459"/>
                <a:gd name="connsiteY8" fmla="*/ 32657 h 539914"/>
                <a:gd name="connsiteX9" fmla="*/ 41351 w 385459"/>
                <a:gd name="connsiteY9" fmla="*/ 61171 h 539914"/>
                <a:gd name="connsiteX10" fmla="*/ 17528 w 385459"/>
                <a:gd name="connsiteY10" fmla="*/ 145814 h 539914"/>
                <a:gd name="connsiteX11" fmla="*/ 22 w 385459"/>
                <a:gd name="connsiteY11" fmla="*/ 264385 h 539914"/>
                <a:gd name="connsiteX12" fmla="*/ 29259 w 385459"/>
                <a:gd name="connsiteY12" fmla="*/ 291095 h 539914"/>
                <a:gd name="connsiteX13" fmla="*/ 36298 w 385459"/>
                <a:gd name="connsiteY13" fmla="*/ 171621 h 539914"/>
                <a:gd name="connsiteX14" fmla="*/ 56150 w 385459"/>
                <a:gd name="connsiteY14" fmla="*/ 96364 h 539914"/>
                <a:gd name="connsiteX15" fmla="*/ 62466 w 385459"/>
                <a:gd name="connsiteY15" fmla="*/ 111163 h 539914"/>
                <a:gd name="connsiteX16" fmla="*/ 46765 w 385459"/>
                <a:gd name="connsiteY16" fmla="*/ 283515 h 539914"/>
                <a:gd name="connsiteX17" fmla="*/ 40087 w 385459"/>
                <a:gd name="connsiteY17" fmla="*/ 389995 h 539914"/>
                <a:gd name="connsiteX18" fmla="*/ 32508 w 385459"/>
                <a:gd name="connsiteY18" fmla="*/ 474998 h 539914"/>
                <a:gd name="connsiteX19" fmla="*/ 32147 w 385459"/>
                <a:gd name="connsiteY19" fmla="*/ 517770 h 539914"/>
                <a:gd name="connsiteX20" fmla="*/ 66076 w 385459"/>
                <a:gd name="connsiteY20" fmla="*/ 537081 h 539914"/>
                <a:gd name="connsiteX21" fmla="*/ 90078 w 385459"/>
                <a:gd name="connsiteY21" fmla="*/ 504415 h 539914"/>
                <a:gd name="connsiteX22" fmla="*/ 108848 w 385459"/>
                <a:gd name="connsiteY22" fmla="*/ 332063 h 539914"/>
                <a:gd name="connsiteX23" fmla="*/ 111014 w 385459"/>
                <a:gd name="connsiteY23" fmla="*/ 316181 h 539914"/>
                <a:gd name="connsiteX24" fmla="*/ 143318 w 385459"/>
                <a:gd name="connsiteY24" fmla="*/ 293802 h 539914"/>
                <a:gd name="connsiteX25" fmla="*/ 170028 w 385459"/>
                <a:gd name="connsiteY25" fmla="*/ 315459 h 539914"/>
                <a:gd name="connsiteX26" fmla="*/ 179233 w 385459"/>
                <a:gd name="connsiteY26" fmla="*/ 514702 h 539914"/>
                <a:gd name="connsiteX27" fmla="*/ 211898 w 385459"/>
                <a:gd name="connsiteY27" fmla="*/ 539607 h 539914"/>
                <a:gd name="connsiteX28" fmla="*/ 234638 w 385459"/>
                <a:gd name="connsiteY28" fmla="*/ 512175 h 539914"/>
                <a:gd name="connsiteX29" fmla="*/ 234819 w 385459"/>
                <a:gd name="connsiteY29" fmla="*/ 485465 h 539914"/>
                <a:gd name="connsiteX30" fmla="*/ 222546 w 385459"/>
                <a:gd name="connsiteY30" fmla="*/ 216379 h 539914"/>
                <a:gd name="connsiteX31" fmla="*/ 204318 w 385459"/>
                <a:gd name="connsiteY31" fmla="*/ 140219 h 539914"/>
                <a:gd name="connsiteX32" fmla="*/ 203236 w 385459"/>
                <a:gd name="connsiteY32" fmla="*/ 130654 h 539914"/>
                <a:gd name="connsiteX33" fmla="*/ 214967 w 385459"/>
                <a:gd name="connsiteY33" fmla="*/ 130834 h 539914"/>
                <a:gd name="connsiteX34" fmla="*/ 252144 w 385459"/>
                <a:gd name="connsiteY34" fmla="*/ 156642 h 539914"/>
                <a:gd name="connsiteX35" fmla="*/ 314046 w 385459"/>
                <a:gd name="connsiteY35" fmla="*/ 150325 h 539914"/>
                <a:gd name="connsiteX36" fmla="*/ 356638 w 385459"/>
                <a:gd name="connsiteY36" fmla="*/ 102500 h 539914"/>
                <a:gd name="connsiteX37" fmla="*/ 379919 w 385459"/>
                <a:gd name="connsiteY37" fmla="*/ 70015 h 53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85459" h="539914">
                  <a:moveTo>
                    <a:pt x="379919" y="70015"/>
                  </a:moveTo>
                  <a:cubicBezTo>
                    <a:pt x="387860" y="55396"/>
                    <a:pt x="387680" y="40778"/>
                    <a:pt x="376671" y="33559"/>
                  </a:cubicBezTo>
                  <a:cubicBezTo>
                    <a:pt x="361691" y="23994"/>
                    <a:pt x="350322" y="33740"/>
                    <a:pt x="341839" y="42583"/>
                  </a:cubicBezTo>
                  <a:cubicBezTo>
                    <a:pt x="326680" y="58825"/>
                    <a:pt x="312061" y="75609"/>
                    <a:pt x="296180" y="91130"/>
                  </a:cubicBezTo>
                  <a:cubicBezTo>
                    <a:pt x="280839" y="106109"/>
                    <a:pt x="268747" y="104846"/>
                    <a:pt x="256295" y="87701"/>
                  </a:cubicBezTo>
                  <a:cubicBezTo>
                    <a:pt x="246369" y="74166"/>
                    <a:pt x="237706" y="59547"/>
                    <a:pt x="228141" y="45651"/>
                  </a:cubicBezTo>
                  <a:cubicBezTo>
                    <a:pt x="207748" y="16595"/>
                    <a:pt x="183384" y="-5062"/>
                    <a:pt x="144040" y="1435"/>
                  </a:cubicBezTo>
                  <a:cubicBezTo>
                    <a:pt x="135378" y="2879"/>
                    <a:pt x="125993" y="3420"/>
                    <a:pt x="117511" y="1435"/>
                  </a:cubicBezTo>
                  <a:cubicBezTo>
                    <a:pt x="87733" y="-5243"/>
                    <a:pt x="70948" y="12444"/>
                    <a:pt x="55428" y="32657"/>
                  </a:cubicBezTo>
                  <a:cubicBezTo>
                    <a:pt x="48931" y="41139"/>
                    <a:pt x="45141" y="51245"/>
                    <a:pt x="41351" y="61171"/>
                  </a:cubicBezTo>
                  <a:cubicBezTo>
                    <a:pt x="31064" y="88784"/>
                    <a:pt x="22942" y="117118"/>
                    <a:pt x="17528" y="145814"/>
                  </a:cubicBezTo>
                  <a:cubicBezTo>
                    <a:pt x="10309" y="184977"/>
                    <a:pt x="564" y="224139"/>
                    <a:pt x="22" y="264385"/>
                  </a:cubicBezTo>
                  <a:cubicBezTo>
                    <a:pt x="-339" y="286944"/>
                    <a:pt x="3451" y="290012"/>
                    <a:pt x="29259" y="291095"/>
                  </a:cubicBezTo>
                  <a:cubicBezTo>
                    <a:pt x="33410" y="251391"/>
                    <a:pt x="34673" y="211506"/>
                    <a:pt x="36298" y="171621"/>
                  </a:cubicBezTo>
                  <a:cubicBezTo>
                    <a:pt x="37019" y="150325"/>
                    <a:pt x="47848" y="94920"/>
                    <a:pt x="56150" y="96364"/>
                  </a:cubicBezTo>
                  <a:cubicBezTo>
                    <a:pt x="64632" y="97808"/>
                    <a:pt x="63730" y="104846"/>
                    <a:pt x="62466" y="111163"/>
                  </a:cubicBezTo>
                  <a:cubicBezTo>
                    <a:pt x="51457" y="168192"/>
                    <a:pt x="48209" y="225764"/>
                    <a:pt x="46765" y="283515"/>
                  </a:cubicBezTo>
                  <a:cubicBezTo>
                    <a:pt x="45862" y="319068"/>
                    <a:pt x="43877" y="354622"/>
                    <a:pt x="40087" y="389995"/>
                  </a:cubicBezTo>
                  <a:cubicBezTo>
                    <a:pt x="37019" y="418329"/>
                    <a:pt x="34493" y="446663"/>
                    <a:pt x="32508" y="474998"/>
                  </a:cubicBezTo>
                  <a:cubicBezTo>
                    <a:pt x="31424" y="489255"/>
                    <a:pt x="31786" y="503513"/>
                    <a:pt x="32147" y="517770"/>
                  </a:cubicBezTo>
                  <a:cubicBezTo>
                    <a:pt x="32327" y="524086"/>
                    <a:pt x="30342" y="537081"/>
                    <a:pt x="66076" y="537081"/>
                  </a:cubicBezTo>
                  <a:cubicBezTo>
                    <a:pt x="90259" y="537081"/>
                    <a:pt x="89176" y="513619"/>
                    <a:pt x="90078" y="504415"/>
                  </a:cubicBezTo>
                  <a:cubicBezTo>
                    <a:pt x="96576" y="447024"/>
                    <a:pt x="102712" y="389453"/>
                    <a:pt x="108848" y="332063"/>
                  </a:cubicBezTo>
                  <a:cubicBezTo>
                    <a:pt x="109389" y="326829"/>
                    <a:pt x="109389" y="321234"/>
                    <a:pt x="111014" y="316181"/>
                  </a:cubicBezTo>
                  <a:cubicBezTo>
                    <a:pt x="114804" y="303909"/>
                    <a:pt x="126173" y="293802"/>
                    <a:pt x="143318" y="293802"/>
                  </a:cubicBezTo>
                  <a:cubicBezTo>
                    <a:pt x="157937" y="293802"/>
                    <a:pt x="166600" y="305533"/>
                    <a:pt x="170028" y="315459"/>
                  </a:cubicBezTo>
                  <a:cubicBezTo>
                    <a:pt x="176345" y="334409"/>
                    <a:pt x="174901" y="459297"/>
                    <a:pt x="179233" y="514702"/>
                  </a:cubicBezTo>
                  <a:cubicBezTo>
                    <a:pt x="183203" y="536900"/>
                    <a:pt x="189339" y="541231"/>
                    <a:pt x="211898" y="539607"/>
                  </a:cubicBezTo>
                  <a:cubicBezTo>
                    <a:pt x="231750" y="538164"/>
                    <a:pt x="233194" y="536539"/>
                    <a:pt x="234638" y="512175"/>
                  </a:cubicBezTo>
                  <a:cubicBezTo>
                    <a:pt x="235180" y="503332"/>
                    <a:pt x="235540" y="494308"/>
                    <a:pt x="234819" y="485465"/>
                  </a:cubicBezTo>
                  <a:cubicBezTo>
                    <a:pt x="233014" y="458935"/>
                    <a:pt x="225614" y="279364"/>
                    <a:pt x="222546" y="216379"/>
                  </a:cubicBezTo>
                  <a:cubicBezTo>
                    <a:pt x="221283" y="190210"/>
                    <a:pt x="223268" y="162598"/>
                    <a:pt x="204318" y="140219"/>
                  </a:cubicBezTo>
                  <a:cubicBezTo>
                    <a:pt x="201972" y="137512"/>
                    <a:pt x="200529" y="133902"/>
                    <a:pt x="203236" y="130654"/>
                  </a:cubicBezTo>
                  <a:cubicBezTo>
                    <a:pt x="207025" y="126142"/>
                    <a:pt x="211357" y="128308"/>
                    <a:pt x="214967" y="130834"/>
                  </a:cubicBezTo>
                  <a:cubicBezTo>
                    <a:pt x="227419" y="139317"/>
                    <a:pt x="239691" y="148160"/>
                    <a:pt x="252144" y="156642"/>
                  </a:cubicBezTo>
                  <a:cubicBezTo>
                    <a:pt x="279756" y="175411"/>
                    <a:pt x="290946" y="174509"/>
                    <a:pt x="314046" y="150325"/>
                  </a:cubicBezTo>
                  <a:cubicBezTo>
                    <a:pt x="328845" y="134985"/>
                    <a:pt x="342922" y="118923"/>
                    <a:pt x="356638" y="102500"/>
                  </a:cubicBezTo>
                  <a:cubicBezTo>
                    <a:pt x="365481" y="92393"/>
                    <a:pt x="373603" y="81745"/>
                    <a:pt x="379919" y="70015"/>
                  </a:cubicBezTo>
                  <a:close/>
                </a:path>
              </a:pathLst>
            </a:custGeom>
            <a:solidFill>
              <a:srgbClr val="FFFFFF"/>
            </a:solidFill>
            <a:ln w="1804" cap="flat">
              <a:noFill/>
              <a:prstDash val="solid"/>
              <a:miter/>
            </a:ln>
          </p:spPr>
          <p:txBody>
            <a:bodyPr rtlCol="0" anchor="ctr"/>
            <a:lstStyle/>
            <a:p>
              <a:endParaRPr lang="en-US"/>
            </a:p>
          </p:txBody>
        </p:sp>
        <p:sp>
          <p:nvSpPr>
            <p:cNvPr id="192" name="Freeform 877">
              <a:extLst>
                <a:ext uri="{FF2B5EF4-FFF2-40B4-BE49-F238E27FC236}">
                  <a16:creationId xmlns:a16="http://schemas.microsoft.com/office/drawing/2014/main" id="{C8421AFC-716B-5E9B-4747-21861FF6D152}"/>
                </a:ext>
              </a:extLst>
            </p:cNvPr>
            <p:cNvSpPr/>
            <p:nvPr/>
          </p:nvSpPr>
          <p:spPr>
            <a:xfrm>
              <a:off x="7080079" y="2520461"/>
              <a:ext cx="255971" cy="225964"/>
            </a:xfrm>
            <a:custGeom>
              <a:avLst/>
              <a:gdLst>
                <a:gd name="connsiteX0" fmla="*/ 59960 w 255971"/>
                <a:gd name="connsiteY0" fmla="*/ 222559 h 225964"/>
                <a:gd name="connsiteX1" fmla="*/ 129081 w 255971"/>
                <a:gd name="connsiteY1" fmla="*/ 225626 h 225964"/>
                <a:gd name="connsiteX2" fmla="*/ 216972 w 255971"/>
                <a:gd name="connsiteY2" fmla="*/ 222919 h 225964"/>
                <a:gd name="connsiteX3" fmla="*/ 255232 w 255971"/>
                <a:gd name="connsiteY3" fmla="*/ 181410 h 225964"/>
                <a:gd name="connsiteX4" fmla="*/ 255955 w 255971"/>
                <a:gd name="connsiteY4" fmla="*/ 48221 h 225964"/>
                <a:gd name="connsiteX5" fmla="*/ 236102 w 255971"/>
                <a:gd name="connsiteY5" fmla="*/ 9780 h 225964"/>
                <a:gd name="connsiteX6" fmla="*/ 183043 w 255971"/>
                <a:gd name="connsiteY6" fmla="*/ 1659 h 225964"/>
                <a:gd name="connsiteX7" fmla="*/ 28377 w 255971"/>
                <a:gd name="connsiteY7" fmla="*/ 395 h 225964"/>
                <a:gd name="connsiteX8" fmla="*/ 223 w 255971"/>
                <a:gd name="connsiteY8" fmla="*/ 22774 h 225964"/>
                <a:gd name="connsiteX9" fmla="*/ 17007 w 255971"/>
                <a:gd name="connsiteY9" fmla="*/ 196209 h 225964"/>
                <a:gd name="connsiteX10" fmla="*/ 59960 w 255971"/>
                <a:gd name="connsiteY10" fmla="*/ 222559 h 22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5971" h="225964">
                  <a:moveTo>
                    <a:pt x="59960" y="222559"/>
                  </a:moveTo>
                  <a:cubicBezTo>
                    <a:pt x="83241" y="222017"/>
                    <a:pt x="106161" y="224905"/>
                    <a:pt x="129081" y="225626"/>
                  </a:cubicBezTo>
                  <a:cubicBezTo>
                    <a:pt x="158318" y="226529"/>
                    <a:pt x="187916" y="225626"/>
                    <a:pt x="216972" y="222919"/>
                  </a:cubicBezTo>
                  <a:cubicBezTo>
                    <a:pt x="249096" y="219851"/>
                    <a:pt x="253247" y="214437"/>
                    <a:pt x="255232" y="181410"/>
                  </a:cubicBezTo>
                  <a:cubicBezTo>
                    <a:pt x="256676" y="159212"/>
                    <a:pt x="255413" y="70419"/>
                    <a:pt x="255955" y="48221"/>
                  </a:cubicBezTo>
                  <a:cubicBezTo>
                    <a:pt x="256315" y="31798"/>
                    <a:pt x="250901" y="16097"/>
                    <a:pt x="236102" y="9780"/>
                  </a:cubicBezTo>
                  <a:cubicBezTo>
                    <a:pt x="219679" y="2741"/>
                    <a:pt x="201090" y="2561"/>
                    <a:pt x="183043" y="1659"/>
                  </a:cubicBezTo>
                  <a:cubicBezTo>
                    <a:pt x="140451" y="-146"/>
                    <a:pt x="37220" y="-326"/>
                    <a:pt x="28377" y="395"/>
                  </a:cubicBezTo>
                  <a:cubicBezTo>
                    <a:pt x="10330" y="1839"/>
                    <a:pt x="2930" y="4907"/>
                    <a:pt x="223" y="22774"/>
                  </a:cubicBezTo>
                  <a:cubicBezTo>
                    <a:pt x="-1762" y="35227"/>
                    <a:pt x="9969" y="150369"/>
                    <a:pt x="17007" y="196209"/>
                  </a:cubicBezTo>
                  <a:cubicBezTo>
                    <a:pt x="20436" y="218047"/>
                    <a:pt x="37220" y="223100"/>
                    <a:pt x="59960" y="222559"/>
                  </a:cubicBezTo>
                  <a:close/>
                </a:path>
              </a:pathLst>
            </a:custGeom>
            <a:solidFill>
              <a:srgbClr val="FFFFFF"/>
            </a:solidFill>
            <a:ln w="1804" cap="flat">
              <a:noFill/>
              <a:prstDash val="solid"/>
              <a:miter/>
            </a:ln>
          </p:spPr>
          <p:txBody>
            <a:bodyPr rtlCol="0" anchor="ctr"/>
            <a:lstStyle/>
            <a:p>
              <a:endParaRPr lang="en-US"/>
            </a:p>
          </p:txBody>
        </p:sp>
        <p:sp>
          <p:nvSpPr>
            <p:cNvPr id="193" name="Freeform 878">
              <a:extLst>
                <a:ext uri="{FF2B5EF4-FFF2-40B4-BE49-F238E27FC236}">
                  <a16:creationId xmlns:a16="http://schemas.microsoft.com/office/drawing/2014/main" id="{7DC6554E-C202-D33E-000B-586EDD3B6097}"/>
                </a:ext>
              </a:extLst>
            </p:cNvPr>
            <p:cNvSpPr/>
            <p:nvPr/>
          </p:nvSpPr>
          <p:spPr>
            <a:xfrm>
              <a:off x="6647602" y="2162880"/>
              <a:ext cx="203490" cy="187003"/>
            </a:xfrm>
            <a:custGeom>
              <a:avLst/>
              <a:gdLst>
                <a:gd name="connsiteX0" fmla="*/ 100449 w 203490"/>
                <a:gd name="connsiteY0" fmla="*/ 186887 h 187003"/>
                <a:gd name="connsiteX1" fmla="*/ 195558 w 203490"/>
                <a:gd name="connsiteY1" fmla="*/ 125165 h 187003"/>
                <a:gd name="connsiteX2" fmla="*/ 120842 w 203490"/>
                <a:gd name="connsiteY2" fmla="*/ 999 h 187003"/>
                <a:gd name="connsiteX3" fmla="*/ 6242 w 203490"/>
                <a:gd name="connsiteY3" fmla="*/ 67774 h 187003"/>
                <a:gd name="connsiteX4" fmla="*/ 100449 w 203490"/>
                <a:gd name="connsiteY4" fmla="*/ 186887 h 1870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490" h="187003">
                  <a:moveTo>
                    <a:pt x="100449" y="186887"/>
                  </a:moveTo>
                  <a:cubicBezTo>
                    <a:pt x="158020" y="187067"/>
                    <a:pt x="174082" y="167937"/>
                    <a:pt x="195558" y="125165"/>
                  </a:cubicBezTo>
                  <a:cubicBezTo>
                    <a:pt x="218298" y="82573"/>
                    <a:pt x="191768" y="9481"/>
                    <a:pt x="120842" y="999"/>
                  </a:cubicBezTo>
                  <a:cubicBezTo>
                    <a:pt x="72836" y="-4596"/>
                    <a:pt x="26274" y="12730"/>
                    <a:pt x="6242" y="67774"/>
                  </a:cubicBezTo>
                  <a:cubicBezTo>
                    <a:pt x="-23898" y="145017"/>
                    <a:pt x="62910" y="189594"/>
                    <a:pt x="100449" y="186887"/>
                  </a:cubicBezTo>
                  <a:close/>
                </a:path>
              </a:pathLst>
            </a:custGeom>
            <a:solidFill>
              <a:srgbClr val="FFFFFF"/>
            </a:solidFill>
            <a:ln w="1804" cap="flat">
              <a:noFill/>
              <a:prstDash val="solid"/>
              <a:miter/>
            </a:ln>
          </p:spPr>
          <p:txBody>
            <a:bodyPr rtlCol="0" anchor="ctr"/>
            <a:lstStyle/>
            <a:p>
              <a:endParaRPr lang="en-US"/>
            </a:p>
          </p:txBody>
        </p:sp>
        <p:sp>
          <p:nvSpPr>
            <p:cNvPr id="194" name="Freeform 879">
              <a:extLst>
                <a:ext uri="{FF2B5EF4-FFF2-40B4-BE49-F238E27FC236}">
                  <a16:creationId xmlns:a16="http://schemas.microsoft.com/office/drawing/2014/main" id="{BA61D876-263D-BB1C-2326-FB21F7824081}"/>
                </a:ext>
              </a:extLst>
            </p:cNvPr>
            <p:cNvSpPr/>
            <p:nvPr/>
          </p:nvSpPr>
          <p:spPr>
            <a:xfrm>
              <a:off x="6591813" y="1805324"/>
              <a:ext cx="1347806" cy="1115127"/>
            </a:xfrm>
            <a:custGeom>
              <a:avLst/>
              <a:gdLst>
                <a:gd name="connsiteX0" fmla="*/ 1334189 w 1347806"/>
                <a:gd name="connsiteY0" fmla="*/ 650200 h 1115127"/>
                <a:gd name="connsiteX1" fmla="*/ 1302606 w 1347806"/>
                <a:gd name="connsiteY1" fmla="*/ 562129 h 1115127"/>
                <a:gd name="connsiteX2" fmla="*/ 1307659 w 1347806"/>
                <a:gd name="connsiteY2" fmla="*/ 538667 h 1115127"/>
                <a:gd name="connsiteX3" fmla="*/ 1324443 w 1347806"/>
                <a:gd name="connsiteY3" fmla="*/ 456371 h 1115127"/>
                <a:gd name="connsiteX4" fmla="*/ 1223198 w 1347806"/>
                <a:gd name="connsiteY4" fmla="*/ 350794 h 1115127"/>
                <a:gd name="connsiteX5" fmla="*/ 1210204 w 1347806"/>
                <a:gd name="connsiteY5" fmla="*/ 333649 h 1115127"/>
                <a:gd name="connsiteX6" fmla="*/ 1213632 w 1347806"/>
                <a:gd name="connsiteY6" fmla="*/ 132240 h 1115127"/>
                <a:gd name="connsiteX7" fmla="*/ 1168334 w 1347806"/>
                <a:gd name="connsiteY7" fmla="*/ 69075 h 1115127"/>
                <a:gd name="connsiteX8" fmla="*/ 1157686 w 1347806"/>
                <a:gd name="connsiteY8" fmla="*/ 67811 h 1115127"/>
                <a:gd name="connsiteX9" fmla="*/ 1064561 w 1347806"/>
                <a:gd name="connsiteY9" fmla="*/ 62036 h 1115127"/>
                <a:gd name="connsiteX10" fmla="*/ 1037851 w 1347806"/>
                <a:gd name="connsiteY10" fmla="*/ 44711 h 1115127"/>
                <a:gd name="connsiteX11" fmla="*/ 997064 w 1347806"/>
                <a:gd name="connsiteY11" fmla="*/ 10421 h 1115127"/>
                <a:gd name="connsiteX12" fmla="*/ 952848 w 1347806"/>
                <a:gd name="connsiteY12" fmla="*/ 1217 h 1115127"/>
                <a:gd name="connsiteX13" fmla="*/ 577643 w 1347806"/>
                <a:gd name="connsiteY13" fmla="*/ 1217 h 1115127"/>
                <a:gd name="connsiteX14" fmla="*/ 534149 w 1347806"/>
                <a:gd name="connsiteY14" fmla="*/ 24317 h 1115127"/>
                <a:gd name="connsiteX15" fmla="*/ 506356 w 1347806"/>
                <a:gd name="connsiteY15" fmla="*/ 41462 h 1115127"/>
                <a:gd name="connsiteX16" fmla="*/ 351871 w 1347806"/>
                <a:gd name="connsiteY16" fmla="*/ 47237 h 1115127"/>
                <a:gd name="connsiteX17" fmla="*/ 322634 w 1347806"/>
                <a:gd name="connsiteY17" fmla="*/ 76835 h 1115127"/>
                <a:gd name="connsiteX18" fmla="*/ 324439 w 1347806"/>
                <a:gd name="connsiteY18" fmla="*/ 135489 h 1115127"/>
                <a:gd name="connsiteX19" fmla="*/ 325341 w 1347806"/>
                <a:gd name="connsiteY19" fmla="*/ 311451 h 1115127"/>
                <a:gd name="connsiteX20" fmla="*/ 340681 w 1347806"/>
                <a:gd name="connsiteY20" fmla="*/ 592088 h 1115127"/>
                <a:gd name="connsiteX21" fmla="*/ 313249 w 1347806"/>
                <a:gd name="connsiteY21" fmla="*/ 624753 h 1115127"/>
                <a:gd name="connsiteX22" fmla="*/ 280583 w 1347806"/>
                <a:gd name="connsiteY22" fmla="*/ 622588 h 1115127"/>
                <a:gd name="connsiteX23" fmla="*/ 214891 w 1347806"/>
                <a:gd name="connsiteY23" fmla="*/ 545886 h 1115127"/>
                <a:gd name="connsiteX24" fmla="*/ 271921 w 1347806"/>
                <a:gd name="connsiteY24" fmla="*/ 463771 h 1115127"/>
                <a:gd name="connsiteX25" fmla="*/ 221749 w 1347806"/>
                <a:gd name="connsiteY25" fmla="*/ 356389 h 1115127"/>
                <a:gd name="connsiteX26" fmla="*/ 71595 w 1347806"/>
                <a:gd name="connsiteY26" fmla="*/ 374256 h 1115127"/>
                <a:gd name="connsiteX27" fmla="*/ 82785 w 1347806"/>
                <a:gd name="connsiteY27" fmla="*/ 537584 h 1115127"/>
                <a:gd name="connsiteX28" fmla="*/ 95056 w 1347806"/>
                <a:gd name="connsiteY28" fmla="*/ 548232 h 1115127"/>
                <a:gd name="connsiteX29" fmla="*/ 45246 w 1347806"/>
                <a:gd name="connsiteY29" fmla="*/ 608691 h 1115127"/>
                <a:gd name="connsiteX30" fmla="*/ 488 w 1347806"/>
                <a:gd name="connsiteY30" fmla="*/ 808476 h 1115127"/>
                <a:gd name="connsiteX31" fmla="*/ 308 w 1347806"/>
                <a:gd name="connsiteY31" fmla="*/ 827064 h 1115127"/>
                <a:gd name="connsiteX32" fmla="*/ 23048 w 1347806"/>
                <a:gd name="connsiteY32" fmla="*/ 859369 h 1115127"/>
                <a:gd name="connsiteX33" fmla="*/ 46509 w 1347806"/>
                <a:gd name="connsiteY33" fmla="*/ 869656 h 1115127"/>
                <a:gd name="connsiteX34" fmla="*/ 47592 w 1347806"/>
                <a:gd name="connsiteY34" fmla="*/ 898712 h 1115127"/>
                <a:gd name="connsiteX35" fmla="*/ 45426 w 1347806"/>
                <a:gd name="connsiteY35" fmla="*/ 919828 h 1115127"/>
                <a:gd name="connsiteX36" fmla="*/ 33695 w 1347806"/>
                <a:gd name="connsiteY36" fmla="*/ 1067636 h 1115127"/>
                <a:gd name="connsiteX37" fmla="*/ 92711 w 1347806"/>
                <a:gd name="connsiteY37" fmla="*/ 1106798 h 1115127"/>
                <a:gd name="connsiteX38" fmla="*/ 121406 w 1347806"/>
                <a:gd name="connsiteY38" fmla="*/ 1074855 h 1115127"/>
                <a:gd name="connsiteX39" fmla="*/ 130069 w 1347806"/>
                <a:gd name="connsiteY39" fmla="*/ 1003387 h 1115127"/>
                <a:gd name="connsiteX40" fmla="*/ 141619 w 1347806"/>
                <a:gd name="connsiteY40" fmla="*/ 894742 h 1115127"/>
                <a:gd name="connsiteX41" fmla="*/ 151545 w 1347806"/>
                <a:gd name="connsiteY41" fmla="*/ 870017 h 1115127"/>
                <a:gd name="connsiteX42" fmla="*/ 175367 w 1347806"/>
                <a:gd name="connsiteY42" fmla="*/ 878680 h 1115127"/>
                <a:gd name="connsiteX43" fmla="*/ 182767 w 1347806"/>
                <a:gd name="connsiteY43" fmla="*/ 1069982 h 1115127"/>
                <a:gd name="connsiteX44" fmla="*/ 226983 w 1347806"/>
                <a:gd name="connsiteY44" fmla="*/ 1110227 h 1115127"/>
                <a:gd name="connsiteX45" fmla="*/ 242865 w 1347806"/>
                <a:gd name="connsiteY45" fmla="*/ 1108603 h 1115127"/>
                <a:gd name="connsiteX46" fmla="*/ 267589 w 1347806"/>
                <a:gd name="connsiteY46" fmla="*/ 1085683 h 1115127"/>
                <a:gd name="connsiteX47" fmla="*/ 262717 w 1347806"/>
                <a:gd name="connsiteY47" fmla="*/ 945094 h 1115127"/>
                <a:gd name="connsiteX48" fmla="*/ 253693 w 1347806"/>
                <a:gd name="connsiteY48" fmla="*/ 732135 h 1115127"/>
                <a:gd name="connsiteX49" fmla="*/ 259287 w 1347806"/>
                <a:gd name="connsiteY49" fmla="*/ 724375 h 1115127"/>
                <a:gd name="connsiteX50" fmla="*/ 305128 w 1347806"/>
                <a:gd name="connsiteY50" fmla="*/ 743324 h 1115127"/>
                <a:gd name="connsiteX51" fmla="*/ 349705 w 1347806"/>
                <a:gd name="connsiteY51" fmla="*/ 712644 h 1115127"/>
                <a:gd name="connsiteX52" fmla="*/ 352954 w 1347806"/>
                <a:gd name="connsiteY52" fmla="*/ 719321 h 1115127"/>
                <a:gd name="connsiteX53" fmla="*/ 369376 w 1347806"/>
                <a:gd name="connsiteY53" fmla="*/ 958810 h 1115127"/>
                <a:gd name="connsiteX54" fmla="*/ 378581 w 1347806"/>
                <a:gd name="connsiteY54" fmla="*/ 1067816 h 1115127"/>
                <a:gd name="connsiteX55" fmla="*/ 409442 w 1347806"/>
                <a:gd name="connsiteY55" fmla="*/ 1102648 h 1115127"/>
                <a:gd name="connsiteX56" fmla="*/ 464847 w 1347806"/>
                <a:gd name="connsiteY56" fmla="*/ 1110408 h 1115127"/>
                <a:gd name="connsiteX57" fmla="*/ 712457 w 1347806"/>
                <a:gd name="connsiteY57" fmla="*/ 1106076 h 1115127"/>
                <a:gd name="connsiteX58" fmla="*/ 1091813 w 1347806"/>
                <a:gd name="connsiteY58" fmla="*/ 1110949 h 1115127"/>
                <a:gd name="connsiteX59" fmla="*/ 1166348 w 1347806"/>
                <a:gd name="connsiteY59" fmla="*/ 1049769 h 1115127"/>
                <a:gd name="connsiteX60" fmla="*/ 1196127 w 1347806"/>
                <a:gd name="connsiteY60" fmla="*/ 884455 h 1115127"/>
                <a:gd name="connsiteX61" fmla="*/ 1211828 w 1347806"/>
                <a:gd name="connsiteY61" fmla="*/ 849804 h 1115127"/>
                <a:gd name="connsiteX62" fmla="*/ 1229695 w 1347806"/>
                <a:gd name="connsiteY62" fmla="*/ 892215 h 1115127"/>
                <a:gd name="connsiteX63" fmla="*/ 1234748 w 1347806"/>
                <a:gd name="connsiteY63" fmla="*/ 1078825 h 1115127"/>
                <a:gd name="connsiteX64" fmla="*/ 1284919 w 1347806"/>
                <a:gd name="connsiteY64" fmla="*/ 1115100 h 1115127"/>
                <a:gd name="connsiteX65" fmla="*/ 1320293 w 1347806"/>
                <a:gd name="connsiteY65" fmla="*/ 1087127 h 1115127"/>
                <a:gd name="connsiteX66" fmla="*/ 1316683 w 1347806"/>
                <a:gd name="connsiteY66" fmla="*/ 898171 h 1115127"/>
                <a:gd name="connsiteX67" fmla="*/ 1329677 w 1347806"/>
                <a:gd name="connsiteY67" fmla="*/ 854316 h 1115127"/>
                <a:gd name="connsiteX68" fmla="*/ 1347364 w 1347806"/>
                <a:gd name="connsiteY68" fmla="*/ 790609 h 1115127"/>
                <a:gd name="connsiteX69" fmla="*/ 1334189 w 1347806"/>
                <a:gd name="connsiteY69" fmla="*/ 650200 h 1115127"/>
                <a:gd name="connsiteX70" fmla="*/ 1277701 w 1347806"/>
                <a:gd name="connsiteY70" fmla="*/ 392664 h 1115127"/>
                <a:gd name="connsiteX71" fmla="*/ 1306757 w 1347806"/>
                <a:gd name="connsiteY71" fmla="*/ 492647 h 1115127"/>
                <a:gd name="connsiteX72" fmla="*/ 1165627 w 1347806"/>
                <a:gd name="connsiteY72" fmla="*/ 556354 h 1115127"/>
                <a:gd name="connsiteX73" fmla="*/ 1152271 w 1347806"/>
                <a:gd name="connsiteY73" fmla="*/ 478930 h 1115127"/>
                <a:gd name="connsiteX74" fmla="*/ 1177899 w 1347806"/>
                <a:gd name="connsiteY74" fmla="*/ 443558 h 1115127"/>
                <a:gd name="connsiteX75" fmla="*/ 1163100 w 1347806"/>
                <a:gd name="connsiteY75" fmla="*/ 377143 h 1115127"/>
                <a:gd name="connsiteX76" fmla="*/ 1277701 w 1347806"/>
                <a:gd name="connsiteY76" fmla="*/ 392664 h 1115127"/>
                <a:gd name="connsiteX77" fmla="*/ 1004824 w 1347806"/>
                <a:gd name="connsiteY77" fmla="*/ 47057 h 1115127"/>
                <a:gd name="connsiteX78" fmla="*/ 1018721 w 1347806"/>
                <a:gd name="connsiteY78" fmla="*/ 46515 h 1115127"/>
                <a:gd name="connsiteX79" fmla="*/ 1024316 w 1347806"/>
                <a:gd name="connsiteY79" fmla="*/ 54456 h 1115127"/>
                <a:gd name="connsiteX80" fmla="*/ 1014931 w 1347806"/>
                <a:gd name="connsiteY80" fmla="*/ 60051 h 1115127"/>
                <a:gd name="connsiteX81" fmla="*/ 1001756 w 1347806"/>
                <a:gd name="connsiteY81" fmla="*/ 56442 h 1115127"/>
                <a:gd name="connsiteX82" fmla="*/ 1004824 w 1347806"/>
                <a:gd name="connsiteY82" fmla="*/ 47057 h 1115127"/>
                <a:gd name="connsiteX83" fmla="*/ 548407 w 1347806"/>
                <a:gd name="connsiteY83" fmla="*/ 44350 h 1115127"/>
                <a:gd name="connsiteX84" fmla="*/ 577102 w 1347806"/>
                <a:gd name="connsiteY84" fmla="*/ 15835 h 1115127"/>
                <a:gd name="connsiteX85" fmla="*/ 701268 w 1347806"/>
                <a:gd name="connsiteY85" fmla="*/ 15835 h 1115127"/>
                <a:gd name="connsiteX86" fmla="*/ 912061 w 1347806"/>
                <a:gd name="connsiteY86" fmla="*/ 14933 h 1115127"/>
                <a:gd name="connsiteX87" fmla="*/ 997605 w 1347806"/>
                <a:gd name="connsiteY87" fmla="*/ 30634 h 1115127"/>
                <a:gd name="connsiteX88" fmla="*/ 974866 w 1347806"/>
                <a:gd name="connsiteY88" fmla="*/ 68894 h 1115127"/>
                <a:gd name="connsiteX89" fmla="*/ 973783 w 1347806"/>
                <a:gd name="connsiteY89" fmla="*/ 72323 h 1115127"/>
                <a:gd name="connsiteX90" fmla="*/ 973422 w 1347806"/>
                <a:gd name="connsiteY90" fmla="*/ 73226 h 1115127"/>
                <a:gd name="connsiteX91" fmla="*/ 972700 w 1347806"/>
                <a:gd name="connsiteY91" fmla="*/ 75752 h 1115127"/>
                <a:gd name="connsiteX92" fmla="*/ 972339 w 1347806"/>
                <a:gd name="connsiteY92" fmla="*/ 76835 h 1115127"/>
                <a:gd name="connsiteX93" fmla="*/ 971617 w 1347806"/>
                <a:gd name="connsiteY93" fmla="*/ 79181 h 1115127"/>
                <a:gd name="connsiteX94" fmla="*/ 971256 w 1347806"/>
                <a:gd name="connsiteY94" fmla="*/ 80264 h 1115127"/>
                <a:gd name="connsiteX95" fmla="*/ 970534 w 1347806"/>
                <a:gd name="connsiteY95" fmla="*/ 82791 h 1115127"/>
                <a:gd name="connsiteX96" fmla="*/ 970354 w 1347806"/>
                <a:gd name="connsiteY96" fmla="*/ 83693 h 1115127"/>
                <a:gd name="connsiteX97" fmla="*/ 969632 w 1347806"/>
                <a:gd name="connsiteY97" fmla="*/ 87122 h 1115127"/>
                <a:gd name="connsiteX98" fmla="*/ 969632 w 1347806"/>
                <a:gd name="connsiteY98" fmla="*/ 87302 h 1115127"/>
                <a:gd name="connsiteX99" fmla="*/ 968910 w 1347806"/>
                <a:gd name="connsiteY99" fmla="*/ 90912 h 1115127"/>
                <a:gd name="connsiteX100" fmla="*/ 968730 w 1347806"/>
                <a:gd name="connsiteY100" fmla="*/ 91634 h 1115127"/>
                <a:gd name="connsiteX101" fmla="*/ 968188 w 1347806"/>
                <a:gd name="connsiteY101" fmla="*/ 94341 h 1115127"/>
                <a:gd name="connsiteX102" fmla="*/ 968008 w 1347806"/>
                <a:gd name="connsiteY102" fmla="*/ 95424 h 1115127"/>
                <a:gd name="connsiteX103" fmla="*/ 967466 w 1347806"/>
                <a:gd name="connsiteY103" fmla="*/ 97950 h 1115127"/>
                <a:gd name="connsiteX104" fmla="*/ 967286 w 1347806"/>
                <a:gd name="connsiteY104" fmla="*/ 99033 h 1115127"/>
                <a:gd name="connsiteX105" fmla="*/ 966744 w 1347806"/>
                <a:gd name="connsiteY105" fmla="*/ 101560 h 1115127"/>
                <a:gd name="connsiteX106" fmla="*/ 966564 w 1347806"/>
                <a:gd name="connsiteY106" fmla="*/ 102643 h 1115127"/>
                <a:gd name="connsiteX107" fmla="*/ 966023 w 1347806"/>
                <a:gd name="connsiteY107" fmla="*/ 105891 h 1115127"/>
                <a:gd name="connsiteX108" fmla="*/ 966023 w 1347806"/>
                <a:gd name="connsiteY108" fmla="*/ 106072 h 1115127"/>
                <a:gd name="connsiteX109" fmla="*/ 965120 w 1347806"/>
                <a:gd name="connsiteY109" fmla="*/ 110584 h 1115127"/>
                <a:gd name="connsiteX110" fmla="*/ 964759 w 1347806"/>
                <a:gd name="connsiteY110" fmla="*/ 112930 h 1115127"/>
                <a:gd name="connsiteX111" fmla="*/ 964579 w 1347806"/>
                <a:gd name="connsiteY111" fmla="*/ 114193 h 1115127"/>
                <a:gd name="connsiteX112" fmla="*/ 964218 w 1347806"/>
                <a:gd name="connsiteY112" fmla="*/ 116359 h 1115127"/>
                <a:gd name="connsiteX113" fmla="*/ 964037 w 1347806"/>
                <a:gd name="connsiteY113" fmla="*/ 117803 h 1115127"/>
                <a:gd name="connsiteX114" fmla="*/ 963676 w 1347806"/>
                <a:gd name="connsiteY114" fmla="*/ 119968 h 1115127"/>
                <a:gd name="connsiteX115" fmla="*/ 963496 w 1347806"/>
                <a:gd name="connsiteY115" fmla="*/ 121412 h 1115127"/>
                <a:gd name="connsiteX116" fmla="*/ 962955 w 1347806"/>
                <a:gd name="connsiteY116" fmla="*/ 123758 h 1115127"/>
                <a:gd name="connsiteX117" fmla="*/ 962774 w 1347806"/>
                <a:gd name="connsiteY117" fmla="*/ 124841 h 1115127"/>
                <a:gd name="connsiteX118" fmla="*/ 962052 w 1347806"/>
                <a:gd name="connsiteY118" fmla="*/ 128270 h 1115127"/>
                <a:gd name="connsiteX119" fmla="*/ 947614 w 1347806"/>
                <a:gd name="connsiteY119" fmla="*/ 140723 h 1115127"/>
                <a:gd name="connsiteX120" fmla="*/ 929025 w 1347806"/>
                <a:gd name="connsiteY120" fmla="*/ 140723 h 1115127"/>
                <a:gd name="connsiteX121" fmla="*/ 670767 w 1347806"/>
                <a:gd name="connsiteY121" fmla="*/ 141806 h 1115127"/>
                <a:gd name="connsiteX122" fmla="*/ 572229 w 1347806"/>
                <a:gd name="connsiteY122" fmla="*/ 144874 h 1115127"/>
                <a:gd name="connsiteX123" fmla="*/ 552377 w 1347806"/>
                <a:gd name="connsiteY123" fmla="*/ 128811 h 1115127"/>
                <a:gd name="connsiteX124" fmla="*/ 551114 w 1347806"/>
                <a:gd name="connsiteY124" fmla="*/ 114193 h 1115127"/>
                <a:gd name="connsiteX125" fmla="*/ 548407 w 1347806"/>
                <a:gd name="connsiteY125" fmla="*/ 44350 h 1115127"/>
                <a:gd name="connsiteX126" fmla="*/ 62030 w 1347806"/>
                <a:gd name="connsiteY126" fmla="*/ 425330 h 1115127"/>
                <a:gd name="connsiteX127" fmla="*/ 176631 w 1347806"/>
                <a:gd name="connsiteY127" fmla="*/ 358555 h 1115127"/>
                <a:gd name="connsiteX128" fmla="*/ 251347 w 1347806"/>
                <a:gd name="connsiteY128" fmla="*/ 482721 h 1115127"/>
                <a:gd name="connsiteX129" fmla="*/ 156237 w 1347806"/>
                <a:gd name="connsiteY129" fmla="*/ 544442 h 1115127"/>
                <a:gd name="connsiteX130" fmla="*/ 62030 w 1347806"/>
                <a:gd name="connsiteY130" fmla="*/ 425330 h 1115127"/>
                <a:gd name="connsiteX131" fmla="*/ 332921 w 1347806"/>
                <a:gd name="connsiteY131" fmla="*/ 705425 h 1115127"/>
                <a:gd name="connsiteX132" fmla="*/ 271018 w 1347806"/>
                <a:gd name="connsiteY132" fmla="*/ 711741 h 1115127"/>
                <a:gd name="connsiteX133" fmla="*/ 233841 w 1347806"/>
                <a:gd name="connsiteY133" fmla="*/ 685934 h 1115127"/>
                <a:gd name="connsiteX134" fmla="*/ 222110 w 1347806"/>
                <a:gd name="connsiteY134" fmla="*/ 685753 h 1115127"/>
                <a:gd name="connsiteX135" fmla="*/ 223193 w 1347806"/>
                <a:gd name="connsiteY135" fmla="*/ 695318 h 1115127"/>
                <a:gd name="connsiteX136" fmla="*/ 241421 w 1347806"/>
                <a:gd name="connsiteY136" fmla="*/ 771478 h 1115127"/>
                <a:gd name="connsiteX137" fmla="*/ 253693 w 1347806"/>
                <a:gd name="connsiteY137" fmla="*/ 1040565 h 1115127"/>
                <a:gd name="connsiteX138" fmla="*/ 253512 w 1347806"/>
                <a:gd name="connsiteY138" fmla="*/ 1067275 h 1115127"/>
                <a:gd name="connsiteX139" fmla="*/ 230773 w 1347806"/>
                <a:gd name="connsiteY139" fmla="*/ 1094707 h 1115127"/>
                <a:gd name="connsiteX140" fmla="*/ 198107 w 1347806"/>
                <a:gd name="connsiteY140" fmla="*/ 1069801 h 1115127"/>
                <a:gd name="connsiteX141" fmla="*/ 188903 w 1347806"/>
                <a:gd name="connsiteY141" fmla="*/ 870558 h 1115127"/>
                <a:gd name="connsiteX142" fmla="*/ 162193 w 1347806"/>
                <a:gd name="connsiteY142" fmla="*/ 848901 h 1115127"/>
                <a:gd name="connsiteX143" fmla="*/ 129888 w 1347806"/>
                <a:gd name="connsiteY143" fmla="*/ 871280 h 1115127"/>
                <a:gd name="connsiteX144" fmla="*/ 127722 w 1347806"/>
                <a:gd name="connsiteY144" fmla="*/ 887162 h 1115127"/>
                <a:gd name="connsiteX145" fmla="*/ 108953 w 1347806"/>
                <a:gd name="connsiteY145" fmla="*/ 1059514 h 1115127"/>
                <a:gd name="connsiteX146" fmla="*/ 84950 w 1347806"/>
                <a:gd name="connsiteY146" fmla="*/ 1092180 h 1115127"/>
                <a:gd name="connsiteX147" fmla="*/ 51021 w 1347806"/>
                <a:gd name="connsiteY147" fmla="*/ 1072869 h 1115127"/>
                <a:gd name="connsiteX148" fmla="*/ 51382 w 1347806"/>
                <a:gd name="connsiteY148" fmla="*/ 1030097 h 1115127"/>
                <a:gd name="connsiteX149" fmla="*/ 58962 w 1347806"/>
                <a:gd name="connsiteY149" fmla="*/ 945094 h 1115127"/>
                <a:gd name="connsiteX150" fmla="*/ 65640 w 1347806"/>
                <a:gd name="connsiteY150" fmla="*/ 838615 h 1115127"/>
                <a:gd name="connsiteX151" fmla="*/ 81341 w 1347806"/>
                <a:gd name="connsiteY151" fmla="*/ 666262 h 1115127"/>
                <a:gd name="connsiteX152" fmla="*/ 75024 w 1347806"/>
                <a:gd name="connsiteY152" fmla="*/ 651463 h 1115127"/>
                <a:gd name="connsiteX153" fmla="*/ 55172 w 1347806"/>
                <a:gd name="connsiteY153" fmla="*/ 726721 h 1115127"/>
                <a:gd name="connsiteX154" fmla="*/ 48133 w 1347806"/>
                <a:gd name="connsiteY154" fmla="*/ 846194 h 1115127"/>
                <a:gd name="connsiteX155" fmla="*/ 18897 w 1347806"/>
                <a:gd name="connsiteY155" fmla="*/ 819484 h 1115127"/>
                <a:gd name="connsiteX156" fmla="*/ 36402 w 1347806"/>
                <a:gd name="connsiteY156" fmla="*/ 700913 h 1115127"/>
                <a:gd name="connsiteX157" fmla="*/ 60225 w 1347806"/>
                <a:gd name="connsiteY157" fmla="*/ 616271 h 1115127"/>
                <a:gd name="connsiteX158" fmla="*/ 74302 w 1347806"/>
                <a:gd name="connsiteY158" fmla="*/ 587756 h 1115127"/>
                <a:gd name="connsiteX159" fmla="*/ 136385 w 1347806"/>
                <a:gd name="connsiteY159" fmla="*/ 556534 h 1115127"/>
                <a:gd name="connsiteX160" fmla="*/ 162915 w 1347806"/>
                <a:gd name="connsiteY160" fmla="*/ 556534 h 1115127"/>
                <a:gd name="connsiteX161" fmla="*/ 247016 w 1347806"/>
                <a:gd name="connsiteY161" fmla="*/ 600750 h 1115127"/>
                <a:gd name="connsiteX162" fmla="*/ 275169 w 1347806"/>
                <a:gd name="connsiteY162" fmla="*/ 642801 h 1115127"/>
                <a:gd name="connsiteX163" fmla="*/ 315054 w 1347806"/>
                <a:gd name="connsiteY163" fmla="*/ 646230 h 1115127"/>
                <a:gd name="connsiteX164" fmla="*/ 360714 w 1347806"/>
                <a:gd name="connsiteY164" fmla="*/ 597682 h 1115127"/>
                <a:gd name="connsiteX165" fmla="*/ 395545 w 1347806"/>
                <a:gd name="connsiteY165" fmla="*/ 588658 h 1115127"/>
                <a:gd name="connsiteX166" fmla="*/ 398794 w 1347806"/>
                <a:gd name="connsiteY166" fmla="*/ 625114 h 1115127"/>
                <a:gd name="connsiteX167" fmla="*/ 375693 w 1347806"/>
                <a:gd name="connsiteY167" fmla="*/ 657780 h 1115127"/>
                <a:gd name="connsiteX168" fmla="*/ 332921 w 1347806"/>
                <a:gd name="connsiteY168" fmla="*/ 705425 h 1115127"/>
                <a:gd name="connsiteX169" fmla="*/ 1071058 w 1347806"/>
                <a:gd name="connsiteY169" fmla="*/ 1080810 h 1115127"/>
                <a:gd name="connsiteX170" fmla="*/ 1052289 w 1347806"/>
                <a:gd name="connsiteY170" fmla="*/ 1089112 h 1115127"/>
                <a:gd name="connsiteX171" fmla="*/ 479465 w 1347806"/>
                <a:gd name="connsiteY171" fmla="*/ 1094887 h 1115127"/>
                <a:gd name="connsiteX172" fmla="*/ 423880 w 1347806"/>
                <a:gd name="connsiteY172" fmla="*/ 1089293 h 1115127"/>
                <a:gd name="connsiteX173" fmla="*/ 394643 w 1347806"/>
                <a:gd name="connsiteY173" fmla="*/ 1058071 h 1115127"/>
                <a:gd name="connsiteX174" fmla="*/ 393560 w 1347806"/>
                <a:gd name="connsiteY174" fmla="*/ 1049047 h 1115127"/>
                <a:gd name="connsiteX175" fmla="*/ 393199 w 1347806"/>
                <a:gd name="connsiteY175" fmla="*/ 1046340 h 1115127"/>
                <a:gd name="connsiteX176" fmla="*/ 392477 w 1347806"/>
                <a:gd name="connsiteY176" fmla="*/ 1039843 h 1115127"/>
                <a:gd name="connsiteX177" fmla="*/ 392116 w 1347806"/>
                <a:gd name="connsiteY177" fmla="*/ 1036955 h 1115127"/>
                <a:gd name="connsiteX178" fmla="*/ 391395 w 1347806"/>
                <a:gd name="connsiteY178" fmla="*/ 1030639 h 1115127"/>
                <a:gd name="connsiteX179" fmla="*/ 391214 w 1347806"/>
                <a:gd name="connsiteY179" fmla="*/ 1028292 h 1115127"/>
                <a:gd name="connsiteX180" fmla="*/ 390492 w 1347806"/>
                <a:gd name="connsiteY180" fmla="*/ 1021254 h 1115127"/>
                <a:gd name="connsiteX181" fmla="*/ 390311 w 1347806"/>
                <a:gd name="connsiteY181" fmla="*/ 1019991 h 1115127"/>
                <a:gd name="connsiteX182" fmla="*/ 387604 w 1347806"/>
                <a:gd name="connsiteY182" fmla="*/ 987866 h 1115127"/>
                <a:gd name="connsiteX183" fmla="*/ 387244 w 1347806"/>
                <a:gd name="connsiteY183" fmla="*/ 983896 h 1115127"/>
                <a:gd name="connsiteX184" fmla="*/ 369376 w 1347806"/>
                <a:gd name="connsiteY184" fmla="*/ 714990 h 1115127"/>
                <a:gd name="connsiteX185" fmla="*/ 385619 w 1347806"/>
                <a:gd name="connsiteY185" fmla="*/ 669691 h 1115127"/>
                <a:gd name="connsiteX186" fmla="*/ 410164 w 1347806"/>
                <a:gd name="connsiteY186" fmla="*/ 634860 h 1115127"/>
                <a:gd name="connsiteX187" fmla="*/ 415758 w 1347806"/>
                <a:gd name="connsiteY187" fmla="*/ 588658 h 1115127"/>
                <a:gd name="connsiteX188" fmla="*/ 417383 w 1347806"/>
                <a:gd name="connsiteY188" fmla="*/ 557076 h 1115127"/>
                <a:gd name="connsiteX189" fmla="*/ 457267 w 1347806"/>
                <a:gd name="connsiteY189" fmla="*/ 494090 h 1115127"/>
                <a:gd name="connsiteX190" fmla="*/ 459975 w 1347806"/>
                <a:gd name="connsiteY190" fmla="*/ 522966 h 1115127"/>
                <a:gd name="connsiteX191" fmla="*/ 494084 w 1347806"/>
                <a:gd name="connsiteY191" fmla="*/ 555271 h 1115127"/>
                <a:gd name="connsiteX192" fmla="*/ 730144 w 1347806"/>
                <a:gd name="connsiteY192" fmla="*/ 553466 h 1115127"/>
                <a:gd name="connsiteX193" fmla="*/ 748371 w 1347806"/>
                <a:gd name="connsiteY193" fmla="*/ 515927 h 1115127"/>
                <a:gd name="connsiteX194" fmla="*/ 761726 w 1347806"/>
                <a:gd name="connsiteY194" fmla="*/ 332747 h 1115127"/>
                <a:gd name="connsiteX195" fmla="*/ 733031 w 1347806"/>
                <a:gd name="connsiteY195" fmla="*/ 289614 h 1115127"/>
                <a:gd name="connsiteX196" fmla="*/ 661203 w 1347806"/>
                <a:gd name="connsiteY196" fmla="*/ 281853 h 1115127"/>
                <a:gd name="connsiteX197" fmla="*/ 493542 w 1347806"/>
                <a:gd name="connsiteY197" fmla="*/ 284019 h 1115127"/>
                <a:gd name="connsiteX198" fmla="*/ 451312 w 1347806"/>
                <a:gd name="connsiteY198" fmla="*/ 317046 h 1115127"/>
                <a:gd name="connsiteX199" fmla="*/ 452033 w 1347806"/>
                <a:gd name="connsiteY199" fmla="*/ 428759 h 1115127"/>
                <a:gd name="connsiteX200" fmla="*/ 430016 w 1347806"/>
                <a:gd name="connsiteY200" fmla="*/ 509972 h 1115127"/>
                <a:gd name="connsiteX201" fmla="*/ 394102 w 1347806"/>
                <a:gd name="connsiteY201" fmla="*/ 563212 h 1115127"/>
                <a:gd name="connsiteX202" fmla="*/ 355119 w 1347806"/>
                <a:gd name="connsiteY202" fmla="*/ 580357 h 1115127"/>
                <a:gd name="connsiteX203" fmla="*/ 349344 w 1347806"/>
                <a:gd name="connsiteY203" fmla="*/ 527658 h 1115127"/>
                <a:gd name="connsiteX204" fmla="*/ 341223 w 1347806"/>
                <a:gd name="connsiteY204" fmla="*/ 354404 h 1115127"/>
                <a:gd name="connsiteX205" fmla="*/ 337793 w 1347806"/>
                <a:gd name="connsiteY205" fmla="*/ 93258 h 1115127"/>
                <a:gd name="connsiteX206" fmla="*/ 337613 w 1347806"/>
                <a:gd name="connsiteY206" fmla="*/ 79903 h 1115127"/>
                <a:gd name="connsiteX207" fmla="*/ 352954 w 1347806"/>
                <a:gd name="connsiteY207" fmla="*/ 63119 h 1115127"/>
                <a:gd name="connsiteX208" fmla="*/ 515560 w 1347806"/>
                <a:gd name="connsiteY208" fmla="*/ 57163 h 1115127"/>
                <a:gd name="connsiteX209" fmla="*/ 531262 w 1347806"/>
                <a:gd name="connsiteY209" fmla="*/ 70338 h 1115127"/>
                <a:gd name="connsiteX210" fmla="*/ 533607 w 1347806"/>
                <a:gd name="connsiteY210" fmla="*/ 126285 h 1115127"/>
                <a:gd name="connsiteX211" fmla="*/ 568980 w 1347806"/>
                <a:gd name="connsiteY211" fmla="*/ 160755 h 1115127"/>
                <a:gd name="connsiteX212" fmla="*/ 736821 w 1347806"/>
                <a:gd name="connsiteY212" fmla="*/ 154800 h 1115127"/>
                <a:gd name="connsiteX213" fmla="*/ 952668 w 1347806"/>
                <a:gd name="connsiteY213" fmla="*/ 161477 h 1115127"/>
                <a:gd name="connsiteX214" fmla="*/ 976309 w 1347806"/>
                <a:gd name="connsiteY214" fmla="*/ 143430 h 1115127"/>
                <a:gd name="connsiteX215" fmla="*/ 983528 w 1347806"/>
                <a:gd name="connsiteY215" fmla="*/ 98672 h 1115127"/>
                <a:gd name="connsiteX216" fmla="*/ 1008434 w 1347806"/>
                <a:gd name="connsiteY216" fmla="*/ 76474 h 1115127"/>
                <a:gd name="connsiteX217" fmla="*/ 1108055 w 1347806"/>
                <a:gd name="connsiteY217" fmla="*/ 78640 h 1115127"/>
                <a:gd name="connsiteX218" fmla="*/ 1108055 w 1347806"/>
                <a:gd name="connsiteY218" fmla="*/ 78640 h 1115127"/>
                <a:gd name="connsiteX219" fmla="*/ 1116537 w 1347806"/>
                <a:gd name="connsiteY219" fmla="*/ 79362 h 1115127"/>
                <a:gd name="connsiteX220" fmla="*/ 1116718 w 1347806"/>
                <a:gd name="connsiteY220" fmla="*/ 79362 h 1115127"/>
                <a:gd name="connsiteX221" fmla="*/ 1139097 w 1347806"/>
                <a:gd name="connsiteY221" fmla="*/ 81708 h 1115127"/>
                <a:gd name="connsiteX222" fmla="*/ 1142887 w 1347806"/>
                <a:gd name="connsiteY222" fmla="*/ 82249 h 1115127"/>
                <a:gd name="connsiteX223" fmla="*/ 1147759 w 1347806"/>
                <a:gd name="connsiteY223" fmla="*/ 82971 h 1115127"/>
                <a:gd name="connsiteX224" fmla="*/ 1152813 w 1347806"/>
                <a:gd name="connsiteY224" fmla="*/ 83693 h 1115127"/>
                <a:gd name="connsiteX225" fmla="*/ 1156964 w 1347806"/>
                <a:gd name="connsiteY225" fmla="*/ 84415 h 1115127"/>
                <a:gd name="connsiteX226" fmla="*/ 1162920 w 1347806"/>
                <a:gd name="connsiteY226" fmla="*/ 85498 h 1115127"/>
                <a:gd name="connsiteX227" fmla="*/ 1166348 w 1347806"/>
                <a:gd name="connsiteY227" fmla="*/ 86220 h 1115127"/>
                <a:gd name="connsiteX228" fmla="*/ 1175733 w 1347806"/>
                <a:gd name="connsiteY228" fmla="*/ 88205 h 1115127"/>
                <a:gd name="connsiteX229" fmla="*/ 1198292 w 1347806"/>
                <a:gd name="connsiteY229" fmla="*/ 113652 h 1115127"/>
                <a:gd name="connsiteX230" fmla="*/ 1197210 w 1347806"/>
                <a:gd name="connsiteY230" fmla="*/ 340507 h 1115127"/>
                <a:gd name="connsiteX231" fmla="*/ 1143970 w 1347806"/>
                <a:gd name="connsiteY231" fmla="*/ 366495 h 1115127"/>
                <a:gd name="connsiteX232" fmla="*/ 1130073 w 1347806"/>
                <a:gd name="connsiteY232" fmla="*/ 373895 h 1115127"/>
                <a:gd name="connsiteX233" fmla="*/ 1025218 w 1347806"/>
                <a:gd name="connsiteY233" fmla="*/ 489939 h 1115127"/>
                <a:gd name="connsiteX234" fmla="*/ 1025037 w 1347806"/>
                <a:gd name="connsiteY234" fmla="*/ 523146 h 1115127"/>
                <a:gd name="connsiteX235" fmla="*/ 1075390 w 1347806"/>
                <a:gd name="connsiteY235" fmla="*/ 610315 h 1115127"/>
                <a:gd name="connsiteX236" fmla="*/ 1082789 w 1347806"/>
                <a:gd name="connsiteY236" fmla="*/ 619339 h 1115127"/>
                <a:gd name="connsiteX237" fmla="*/ 1082789 w 1347806"/>
                <a:gd name="connsiteY237" fmla="*/ 619339 h 1115127"/>
                <a:gd name="connsiteX238" fmla="*/ 1085677 w 1347806"/>
                <a:gd name="connsiteY238" fmla="*/ 623490 h 1115127"/>
                <a:gd name="connsiteX239" fmla="*/ 1085857 w 1347806"/>
                <a:gd name="connsiteY239" fmla="*/ 623851 h 1115127"/>
                <a:gd name="connsiteX240" fmla="*/ 1088384 w 1347806"/>
                <a:gd name="connsiteY240" fmla="*/ 627821 h 1115127"/>
                <a:gd name="connsiteX241" fmla="*/ 1088564 w 1347806"/>
                <a:gd name="connsiteY241" fmla="*/ 628002 h 1115127"/>
                <a:gd name="connsiteX242" fmla="*/ 1094520 w 1347806"/>
                <a:gd name="connsiteY242" fmla="*/ 640815 h 1115127"/>
                <a:gd name="connsiteX243" fmla="*/ 1094700 w 1347806"/>
                <a:gd name="connsiteY243" fmla="*/ 641176 h 1115127"/>
                <a:gd name="connsiteX244" fmla="*/ 1096144 w 1347806"/>
                <a:gd name="connsiteY244" fmla="*/ 645327 h 1115127"/>
                <a:gd name="connsiteX245" fmla="*/ 1096324 w 1347806"/>
                <a:gd name="connsiteY245" fmla="*/ 645688 h 1115127"/>
                <a:gd name="connsiteX246" fmla="*/ 1097588 w 1347806"/>
                <a:gd name="connsiteY246" fmla="*/ 650020 h 1115127"/>
                <a:gd name="connsiteX247" fmla="*/ 1097588 w 1347806"/>
                <a:gd name="connsiteY247" fmla="*/ 650200 h 1115127"/>
                <a:gd name="connsiteX248" fmla="*/ 1099392 w 1347806"/>
                <a:gd name="connsiteY248" fmla="*/ 659224 h 1115127"/>
                <a:gd name="connsiteX249" fmla="*/ 1099392 w 1347806"/>
                <a:gd name="connsiteY249" fmla="*/ 659585 h 1115127"/>
                <a:gd name="connsiteX250" fmla="*/ 1099934 w 1347806"/>
                <a:gd name="connsiteY250" fmla="*/ 663916 h 1115127"/>
                <a:gd name="connsiteX251" fmla="*/ 1099934 w 1347806"/>
                <a:gd name="connsiteY251" fmla="*/ 664457 h 1115127"/>
                <a:gd name="connsiteX252" fmla="*/ 1100295 w 1347806"/>
                <a:gd name="connsiteY252" fmla="*/ 668789 h 1115127"/>
                <a:gd name="connsiteX253" fmla="*/ 1100295 w 1347806"/>
                <a:gd name="connsiteY253" fmla="*/ 669150 h 1115127"/>
                <a:gd name="connsiteX254" fmla="*/ 1100475 w 1347806"/>
                <a:gd name="connsiteY254" fmla="*/ 673842 h 1115127"/>
                <a:gd name="connsiteX255" fmla="*/ 1100475 w 1347806"/>
                <a:gd name="connsiteY255" fmla="*/ 673842 h 1115127"/>
                <a:gd name="connsiteX256" fmla="*/ 1100475 w 1347806"/>
                <a:gd name="connsiteY256" fmla="*/ 678354 h 1115127"/>
                <a:gd name="connsiteX257" fmla="*/ 1100475 w 1347806"/>
                <a:gd name="connsiteY257" fmla="*/ 678895 h 1115127"/>
                <a:gd name="connsiteX258" fmla="*/ 1100295 w 1347806"/>
                <a:gd name="connsiteY258" fmla="*/ 683227 h 1115127"/>
                <a:gd name="connsiteX259" fmla="*/ 1100295 w 1347806"/>
                <a:gd name="connsiteY259" fmla="*/ 683949 h 1115127"/>
                <a:gd name="connsiteX260" fmla="*/ 1100115 w 1347806"/>
                <a:gd name="connsiteY260" fmla="*/ 688461 h 1115127"/>
                <a:gd name="connsiteX261" fmla="*/ 1100115 w 1347806"/>
                <a:gd name="connsiteY261" fmla="*/ 689182 h 1115127"/>
                <a:gd name="connsiteX262" fmla="*/ 1099754 w 1347806"/>
                <a:gd name="connsiteY262" fmla="*/ 693875 h 1115127"/>
                <a:gd name="connsiteX263" fmla="*/ 1082609 w 1347806"/>
                <a:gd name="connsiteY263" fmla="*/ 914774 h 1115127"/>
                <a:gd name="connsiteX264" fmla="*/ 1071058 w 1347806"/>
                <a:gd name="connsiteY264" fmla="*/ 1080810 h 1115127"/>
                <a:gd name="connsiteX265" fmla="*/ 495528 w 1347806"/>
                <a:gd name="connsiteY265" fmla="*/ 426593 h 1115127"/>
                <a:gd name="connsiteX266" fmla="*/ 483616 w 1347806"/>
                <a:gd name="connsiteY266" fmla="*/ 428037 h 1115127"/>
                <a:gd name="connsiteX267" fmla="*/ 469901 w 1347806"/>
                <a:gd name="connsiteY267" fmla="*/ 445543 h 1115127"/>
                <a:gd name="connsiteX268" fmla="*/ 467554 w 1347806"/>
                <a:gd name="connsiteY268" fmla="*/ 437602 h 1115127"/>
                <a:gd name="connsiteX269" fmla="*/ 465389 w 1347806"/>
                <a:gd name="connsiteY269" fmla="*/ 326791 h 1115127"/>
                <a:gd name="connsiteX270" fmla="*/ 497513 w 1347806"/>
                <a:gd name="connsiteY270" fmla="*/ 298998 h 1115127"/>
                <a:gd name="connsiteX271" fmla="*/ 609226 w 1347806"/>
                <a:gd name="connsiteY271" fmla="*/ 295750 h 1115127"/>
                <a:gd name="connsiteX272" fmla="*/ 724007 w 1347806"/>
                <a:gd name="connsiteY272" fmla="*/ 301344 h 1115127"/>
                <a:gd name="connsiteX273" fmla="*/ 748371 w 1347806"/>
                <a:gd name="connsiteY273" fmla="*/ 345741 h 1115127"/>
                <a:gd name="connsiteX274" fmla="*/ 734475 w 1347806"/>
                <a:gd name="connsiteY274" fmla="*/ 504738 h 1115127"/>
                <a:gd name="connsiteX275" fmla="*/ 710111 w 1347806"/>
                <a:gd name="connsiteY275" fmla="*/ 538306 h 1115127"/>
                <a:gd name="connsiteX276" fmla="*/ 508161 w 1347806"/>
                <a:gd name="connsiteY276" fmla="*/ 540653 h 1115127"/>
                <a:gd name="connsiteX277" fmla="*/ 476217 w 1347806"/>
                <a:gd name="connsiteY277" fmla="*/ 514303 h 1115127"/>
                <a:gd name="connsiteX278" fmla="*/ 476217 w 1347806"/>
                <a:gd name="connsiteY278" fmla="*/ 466117 h 1115127"/>
                <a:gd name="connsiteX279" fmla="*/ 493181 w 1347806"/>
                <a:gd name="connsiteY279" fmla="*/ 439046 h 1115127"/>
                <a:gd name="connsiteX280" fmla="*/ 495528 w 1347806"/>
                <a:gd name="connsiteY280" fmla="*/ 426593 h 1115127"/>
                <a:gd name="connsiteX281" fmla="*/ 1335091 w 1347806"/>
                <a:gd name="connsiteY281" fmla="*/ 816597 h 1115127"/>
                <a:gd name="connsiteX282" fmla="*/ 1312351 w 1347806"/>
                <a:gd name="connsiteY282" fmla="*/ 847638 h 1115127"/>
                <a:gd name="connsiteX283" fmla="*/ 1295206 w 1347806"/>
                <a:gd name="connsiteY283" fmla="*/ 713005 h 1115127"/>
                <a:gd name="connsiteX284" fmla="*/ 1289792 w 1347806"/>
                <a:gd name="connsiteY284" fmla="*/ 649298 h 1115127"/>
                <a:gd name="connsiteX285" fmla="*/ 1281671 w 1347806"/>
                <a:gd name="connsiteY285" fmla="*/ 636123 h 1115127"/>
                <a:gd name="connsiteX286" fmla="*/ 1274272 w 1347806"/>
                <a:gd name="connsiteY286" fmla="*/ 650741 h 1115127"/>
                <a:gd name="connsiteX287" fmla="*/ 1290875 w 1347806"/>
                <a:gd name="connsiteY287" fmla="*/ 772922 h 1115127"/>
                <a:gd name="connsiteX288" fmla="*/ 1305855 w 1347806"/>
                <a:gd name="connsiteY288" fmla="*/ 1072869 h 1115127"/>
                <a:gd name="connsiteX289" fmla="*/ 1278964 w 1347806"/>
                <a:gd name="connsiteY289" fmla="*/ 1098497 h 1115127"/>
                <a:gd name="connsiteX290" fmla="*/ 1254780 w 1347806"/>
                <a:gd name="connsiteY290" fmla="*/ 1076118 h 1115127"/>
                <a:gd name="connsiteX291" fmla="*/ 1248103 w 1347806"/>
                <a:gd name="connsiteY291" fmla="*/ 1007177 h 1115127"/>
                <a:gd name="connsiteX292" fmla="*/ 1232221 w 1347806"/>
                <a:gd name="connsiteY292" fmla="*/ 839156 h 1115127"/>
                <a:gd name="connsiteX293" fmla="*/ 1195224 w 1347806"/>
                <a:gd name="connsiteY293" fmla="*/ 843668 h 1115127"/>
                <a:gd name="connsiteX294" fmla="*/ 1175372 w 1347806"/>
                <a:gd name="connsiteY294" fmla="*/ 904668 h 1115127"/>
                <a:gd name="connsiteX295" fmla="*/ 1151008 w 1347806"/>
                <a:gd name="connsiteY295" fmla="*/ 1052115 h 1115127"/>
                <a:gd name="connsiteX296" fmla="*/ 1146677 w 1347806"/>
                <a:gd name="connsiteY296" fmla="*/ 1075757 h 1115127"/>
                <a:gd name="connsiteX297" fmla="*/ 1125020 w 1347806"/>
                <a:gd name="connsiteY297" fmla="*/ 1094526 h 1115127"/>
                <a:gd name="connsiteX298" fmla="*/ 1111665 w 1347806"/>
                <a:gd name="connsiteY298" fmla="*/ 1095068 h 1115127"/>
                <a:gd name="connsiteX299" fmla="*/ 1085135 w 1347806"/>
                <a:gd name="connsiteY299" fmla="*/ 1069260 h 1115127"/>
                <a:gd name="connsiteX300" fmla="*/ 1102641 w 1347806"/>
                <a:gd name="connsiteY300" fmla="*/ 853955 h 1115127"/>
                <a:gd name="connsiteX301" fmla="*/ 1114733 w 1347806"/>
                <a:gd name="connsiteY301" fmla="*/ 683588 h 1115127"/>
                <a:gd name="connsiteX302" fmla="*/ 1115635 w 1347806"/>
                <a:gd name="connsiteY302" fmla="*/ 659585 h 1115127"/>
                <a:gd name="connsiteX303" fmla="*/ 1097588 w 1347806"/>
                <a:gd name="connsiteY303" fmla="*/ 611759 h 1115127"/>
                <a:gd name="connsiteX304" fmla="*/ 1042363 w 1347806"/>
                <a:gd name="connsiteY304" fmla="*/ 518635 h 1115127"/>
                <a:gd name="connsiteX305" fmla="*/ 1043265 w 1347806"/>
                <a:gd name="connsiteY305" fmla="*/ 495895 h 1115127"/>
                <a:gd name="connsiteX306" fmla="*/ 1123576 w 1347806"/>
                <a:gd name="connsiteY306" fmla="*/ 400605 h 1115127"/>
                <a:gd name="connsiteX307" fmla="*/ 1163461 w 1347806"/>
                <a:gd name="connsiteY307" fmla="*/ 393566 h 1115127"/>
                <a:gd name="connsiteX308" fmla="*/ 1171582 w 1347806"/>
                <a:gd name="connsiteY308" fmla="*/ 427135 h 1115127"/>
                <a:gd name="connsiteX309" fmla="*/ 1131698 w 1347806"/>
                <a:gd name="connsiteY309" fmla="*/ 484706 h 1115127"/>
                <a:gd name="connsiteX310" fmla="*/ 1125200 w 1347806"/>
                <a:gd name="connsiteY310" fmla="*/ 542457 h 1115127"/>
                <a:gd name="connsiteX311" fmla="*/ 1149745 w 1347806"/>
                <a:gd name="connsiteY311" fmla="*/ 579635 h 1115127"/>
                <a:gd name="connsiteX312" fmla="*/ 1170138 w 1347806"/>
                <a:gd name="connsiteY312" fmla="*/ 575123 h 1115127"/>
                <a:gd name="connsiteX313" fmla="*/ 1273008 w 1347806"/>
                <a:gd name="connsiteY313" fmla="*/ 570611 h 1115127"/>
                <a:gd name="connsiteX314" fmla="*/ 1293221 w 1347806"/>
                <a:gd name="connsiteY314" fmla="*/ 576206 h 1115127"/>
                <a:gd name="connsiteX315" fmla="*/ 1300440 w 1347806"/>
                <a:gd name="connsiteY315" fmla="*/ 590463 h 1115127"/>
                <a:gd name="connsiteX316" fmla="*/ 1335091 w 1347806"/>
                <a:gd name="connsiteY316" fmla="*/ 816597 h 1115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Lst>
              <a:rect l="l" t="t" r="r" b="b"/>
              <a:pathLst>
                <a:path w="1347806" h="1115127">
                  <a:moveTo>
                    <a:pt x="1334189" y="650200"/>
                  </a:moveTo>
                  <a:cubicBezTo>
                    <a:pt x="1327151" y="617534"/>
                    <a:pt x="1323902" y="590463"/>
                    <a:pt x="1302606" y="562129"/>
                  </a:cubicBezTo>
                  <a:cubicBezTo>
                    <a:pt x="1297553" y="555451"/>
                    <a:pt x="1304772" y="543720"/>
                    <a:pt x="1307659" y="538667"/>
                  </a:cubicBezTo>
                  <a:cubicBezTo>
                    <a:pt x="1322639" y="513040"/>
                    <a:pt x="1326789" y="485067"/>
                    <a:pt x="1324443" y="456371"/>
                  </a:cubicBezTo>
                  <a:cubicBezTo>
                    <a:pt x="1319570" y="395191"/>
                    <a:pt x="1277701" y="355487"/>
                    <a:pt x="1223198" y="350794"/>
                  </a:cubicBezTo>
                  <a:cubicBezTo>
                    <a:pt x="1211106" y="349711"/>
                    <a:pt x="1209843" y="343936"/>
                    <a:pt x="1210204" y="333649"/>
                  </a:cubicBezTo>
                  <a:cubicBezTo>
                    <a:pt x="1211467" y="287448"/>
                    <a:pt x="1212911" y="154439"/>
                    <a:pt x="1213632" y="132240"/>
                  </a:cubicBezTo>
                  <a:cubicBezTo>
                    <a:pt x="1214896" y="97229"/>
                    <a:pt x="1202624" y="75030"/>
                    <a:pt x="1168334" y="69075"/>
                  </a:cubicBezTo>
                  <a:cubicBezTo>
                    <a:pt x="1164904" y="68533"/>
                    <a:pt x="1161295" y="68533"/>
                    <a:pt x="1157686" y="67811"/>
                  </a:cubicBezTo>
                  <a:cubicBezTo>
                    <a:pt x="1127005" y="61495"/>
                    <a:pt x="1095603" y="63300"/>
                    <a:pt x="1064561" y="62036"/>
                  </a:cubicBezTo>
                  <a:cubicBezTo>
                    <a:pt x="1052108" y="61675"/>
                    <a:pt x="1041822" y="58066"/>
                    <a:pt x="1037851" y="44711"/>
                  </a:cubicBezTo>
                  <a:cubicBezTo>
                    <a:pt x="1031715" y="24498"/>
                    <a:pt x="1015472" y="16015"/>
                    <a:pt x="997064" y="10421"/>
                  </a:cubicBezTo>
                  <a:cubicBezTo>
                    <a:pt x="982626" y="6089"/>
                    <a:pt x="968008" y="2119"/>
                    <a:pt x="952848" y="1217"/>
                  </a:cubicBezTo>
                  <a:cubicBezTo>
                    <a:pt x="867484" y="-3476"/>
                    <a:pt x="617528" y="7353"/>
                    <a:pt x="577643" y="1217"/>
                  </a:cubicBezTo>
                  <a:cubicBezTo>
                    <a:pt x="558513" y="-1671"/>
                    <a:pt x="540646" y="5367"/>
                    <a:pt x="534149" y="24317"/>
                  </a:cubicBezTo>
                  <a:cubicBezTo>
                    <a:pt x="528735" y="40018"/>
                    <a:pt x="519350" y="41101"/>
                    <a:pt x="506356" y="41462"/>
                  </a:cubicBezTo>
                  <a:cubicBezTo>
                    <a:pt x="454921" y="43086"/>
                    <a:pt x="403306" y="45072"/>
                    <a:pt x="351871" y="47237"/>
                  </a:cubicBezTo>
                  <a:cubicBezTo>
                    <a:pt x="326243" y="48320"/>
                    <a:pt x="322995" y="51027"/>
                    <a:pt x="322634" y="76835"/>
                  </a:cubicBezTo>
                  <a:cubicBezTo>
                    <a:pt x="322453" y="96326"/>
                    <a:pt x="324258" y="115817"/>
                    <a:pt x="324439" y="135489"/>
                  </a:cubicBezTo>
                  <a:cubicBezTo>
                    <a:pt x="324980" y="194143"/>
                    <a:pt x="325341" y="252797"/>
                    <a:pt x="325341" y="311451"/>
                  </a:cubicBezTo>
                  <a:cubicBezTo>
                    <a:pt x="325522" y="394288"/>
                    <a:pt x="332560" y="509792"/>
                    <a:pt x="340681" y="592088"/>
                  </a:cubicBezTo>
                  <a:cubicBezTo>
                    <a:pt x="340681" y="592088"/>
                    <a:pt x="333462" y="606706"/>
                    <a:pt x="313249" y="624753"/>
                  </a:cubicBezTo>
                  <a:cubicBezTo>
                    <a:pt x="296465" y="639733"/>
                    <a:pt x="295563" y="641176"/>
                    <a:pt x="280583" y="622588"/>
                  </a:cubicBezTo>
                  <a:cubicBezTo>
                    <a:pt x="260010" y="597141"/>
                    <a:pt x="247016" y="563934"/>
                    <a:pt x="214891" y="545886"/>
                  </a:cubicBezTo>
                  <a:cubicBezTo>
                    <a:pt x="242142" y="538667"/>
                    <a:pt x="267409" y="491925"/>
                    <a:pt x="271921" y="463771"/>
                  </a:cubicBezTo>
                  <a:cubicBezTo>
                    <a:pt x="277515" y="429481"/>
                    <a:pt x="257483" y="378407"/>
                    <a:pt x="221749" y="356389"/>
                  </a:cubicBezTo>
                  <a:cubicBezTo>
                    <a:pt x="175909" y="328235"/>
                    <a:pt x="102095" y="340146"/>
                    <a:pt x="71595" y="374256"/>
                  </a:cubicBezTo>
                  <a:cubicBezTo>
                    <a:pt x="28281" y="422803"/>
                    <a:pt x="30627" y="497519"/>
                    <a:pt x="82785" y="537584"/>
                  </a:cubicBezTo>
                  <a:cubicBezTo>
                    <a:pt x="86213" y="540291"/>
                    <a:pt x="89462" y="543360"/>
                    <a:pt x="95056" y="548232"/>
                  </a:cubicBezTo>
                  <a:cubicBezTo>
                    <a:pt x="67985" y="560865"/>
                    <a:pt x="55352" y="582883"/>
                    <a:pt x="45246" y="608691"/>
                  </a:cubicBezTo>
                  <a:cubicBezTo>
                    <a:pt x="20160" y="673301"/>
                    <a:pt x="11678" y="741159"/>
                    <a:pt x="488" y="808476"/>
                  </a:cubicBezTo>
                  <a:cubicBezTo>
                    <a:pt x="-595" y="814611"/>
                    <a:pt x="488" y="820928"/>
                    <a:pt x="308" y="827064"/>
                  </a:cubicBezTo>
                  <a:cubicBezTo>
                    <a:pt x="-595" y="843848"/>
                    <a:pt x="8790" y="853052"/>
                    <a:pt x="23048" y="859369"/>
                  </a:cubicBezTo>
                  <a:cubicBezTo>
                    <a:pt x="30988" y="862978"/>
                    <a:pt x="42178" y="860813"/>
                    <a:pt x="46509" y="869656"/>
                  </a:cubicBezTo>
                  <a:cubicBezTo>
                    <a:pt x="50840" y="878499"/>
                    <a:pt x="47953" y="888967"/>
                    <a:pt x="47592" y="898712"/>
                  </a:cubicBezTo>
                  <a:cubicBezTo>
                    <a:pt x="47411" y="905751"/>
                    <a:pt x="46328" y="912789"/>
                    <a:pt x="45426" y="919828"/>
                  </a:cubicBezTo>
                  <a:cubicBezTo>
                    <a:pt x="39290" y="968375"/>
                    <a:pt x="34237" y="1018727"/>
                    <a:pt x="33695" y="1067636"/>
                  </a:cubicBezTo>
                  <a:cubicBezTo>
                    <a:pt x="33334" y="1101926"/>
                    <a:pt x="59142" y="1109325"/>
                    <a:pt x="92711" y="1106798"/>
                  </a:cubicBezTo>
                  <a:cubicBezTo>
                    <a:pt x="115089" y="1102648"/>
                    <a:pt x="117977" y="1096872"/>
                    <a:pt x="121406" y="1074855"/>
                  </a:cubicBezTo>
                  <a:cubicBezTo>
                    <a:pt x="125015" y="1051213"/>
                    <a:pt x="127542" y="1027210"/>
                    <a:pt x="130069" y="1003387"/>
                  </a:cubicBezTo>
                  <a:cubicBezTo>
                    <a:pt x="134039" y="967112"/>
                    <a:pt x="137829" y="930837"/>
                    <a:pt x="141619" y="894742"/>
                  </a:cubicBezTo>
                  <a:cubicBezTo>
                    <a:pt x="142521" y="885538"/>
                    <a:pt x="143423" y="875431"/>
                    <a:pt x="151545" y="870017"/>
                  </a:cubicBezTo>
                  <a:cubicBezTo>
                    <a:pt x="160929" y="863881"/>
                    <a:pt x="171577" y="868032"/>
                    <a:pt x="175367" y="878680"/>
                  </a:cubicBezTo>
                  <a:cubicBezTo>
                    <a:pt x="180781" y="894020"/>
                    <a:pt x="177353" y="1021976"/>
                    <a:pt x="182767" y="1069982"/>
                  </a:cubicBezTo>
                  <a:cubicBezTo>
                    <a:pt x="186557" y="1103550"/>
                    <a:pt x="194137" y="1112213"/>
                    <a:pt x="226983" y="1110227"/>
                  </a:cubicBezTo>
                  <a:cubicBezTo>
                    <a:pt x="232216" y="1109867"/>
                    <a:pt x="237631" y="1108784"/>
                    <a:pt x="242865" y="1108603"/>
                  </a:cubicBezTo>
                  <a:cubicBezTo>
                    <a:pt x="257663" y="1107701"/>
                    <a:pt x="266146" y="1099941"/>
                    <a:pt x="267589" y="1085683"/>
                  </a:cubicBezTo>
                  <a:cubicBezTo>
                    <a:pt x="269755" y="1065470"/>
                    <a:pt x="264702" y="971624"/>
                    <a:pt x="262717" y="945094"/>
                  </a:cubicBezTo>
                  <a:cubicBezTo>
                    <a:pt x="257302" y="874168"/>
                    <a:pt x="260551" y="802881"/>
                    <a:pt x="253693" y="732135"/>
                  </a:cubicBezTo>
                  <a:cubicBezTo>
                    <a:pt x="253332" y="729248"/>
                    <a:pt x="254776" y="727082"/>
                    <a:pt x="259287" y="724375"/>
                  </a:cubicBezTo>
                  <a:cubicBezTo>
                    <a:pt x="272462" y="733398"/>
                    <a:pt x="285095" y="745851"/>
                    <a:pt x="305128" y="743324"/>
                  </a:cubicBezTo>
                  <a:cubicBezTo>
                    <a:pt x="325522" y="740617"/>
                    <a:pt x="334726" y="722931"/>
                    <a:pt x="349705" y="712644"/>
                  </a:cubicBezTo>
                  <a:cubicBezTo>
                    <a:pt x="351510" y="716434"/>
                    <a:pt x="352773" y="717878"/>
                    <a:pt x="352954" y="719321"/>
                  </a:cubicBezTo>
                  <a:cubicBezTo>
                    <a:pt x="358548" y="799091"/>
                    <a:pt x="363782" y="879041"/>
                    <a:pt x="369376" y="958810"/>
                  </a:cubicBezTo>
                  <a:cubicBezTo>
                    <a:pt x="371903" y="995085"/>
                    <a:pt x="375874" y="1031361"/>
                    <a:pt x="378581" y="1067816"/>
                  </a:cubicBezTo>
                  <a:cubicBezTo>
                    <a:pt x="380025" y="1087668"/>
                    <a:pt x="390853" y="1097955"/>
                    <a:pt x="409442" y="1102648"/>
                  </a:cubicBezTo>
                  <a:cubicBezTo>
                    <a:pt x="427669" y="1107159"/>
                    <a:pt x="445897" y="1109686"/>
                    <a:pt x="464847" y="1110408"/>
                  </a:cubicBezTo>
                  <a:cubicBezTo>
                    <a:pt x="492460" y="1111310"/>
                    <a:pt x="657413" y="1107520"/>
                    <a:pt x="712457" y="1106076"/>
                  </a:cubicBezTo>
                  <a:cubicBezTo>
                    <a:pt x="784466" y="1104091"/>
                    <a:pt x="1037310" y="1106979"/>
                    <a:pt x="1091813" y="1110949"/>
                  </a:cubicBezTo>
                  <a:cubicBezTo>
                    <a:pt x="1142165" y="1114739"/>
                    <a:pt x="1158227" y="1118890"/>
                    <a:pt x="1166348" y="1049769"/>
                  </a:cubicBezTo>
                  <a:cubicBezTo>
                    <a:pt x="1172846" y="994183"/>
                    <a:pt x="1183674" y="939138"/>
                    <a:pt x="1196127" y="884455"/>
                  </a:cubicBezTo>
                  <a:cubicBezTo>
                    <a:pt x="1199194" y="871280"/>
                    <a:pt x="1200458" y="859549"/>
                    <a:pt x="1211828" y="849804"/>
                  </a:cubicBezTo>
                  <a:cubicBezTo>
                    <a:pt x="1225183" y="843668"/>
                    <a:pt x="1228612" y="877236"/>
                    <a:pt x="1229695" y="892215"/>
                  </a:cubicBezTo>
                  <a:cubicBezTo>
                    <a:pt x="1234387" y="954298"/>
                    <a:pt x="1231680" y="1016562"/>
                    <a:pt x="1234748" y="1078825"/>
                  </a:cubicBezTo>
                  <a:cubicBezTo>
                    <a:pt x="1236372" y="1112754"/>
                    <a:pt x="1256405" y="1115461"/>
                    <a:pt x="1284919" y="1115100"/>
                  </a:cubicBezTo>
                  <a:cubicBezTo>
                    <a:pt x="1291056" y="1115100"/>
                    <a:pt x="1316322" y="1112213"/>
                    <a:pt x="1320293" y="1087127"/>
                  </a:cubicBezTo>
                  <a:cubicBezTo>
                    <a:pt x="1323721" y="1019630"/>
                    <a:pt x="1319932" y="959351"/>
                    <a:pt x="1316683" y="898171"/>
                  </a:cubicBezTo>
                  <a:cubicBezTo>
                    <a:pt x="1315961" y="883733"/>
                    <a:pt x="1313074" y="862618"/>
                    <a:pt x="1329677" y="854316"/>
                  </a:cubicBezTo>
                  <a:cubicBezTo>
                    <a:pt x="1352236" y="845473"/>
                    <a:pt x="1347364" y="808476"/>
                    <a:pt x="1347364" y="790609"/>
                  </a:cubicBezTo>
                  <a:cubicBezTo>
                    <a:pt x="1347724" y="743505"/>
                    <a:pt x="1344115" y="696401"/>
                    <a:pt x="1334189" y="650200"/>
                  </a:cubicBezTo>
                  <a:close/>
                  <a:moveTo>
                    <a:pt x="1277701" y="392664"/>
                  </a:moveTo>
                  <a:cubicBezTo>
                    <a:pt x="1307659" y="419735"/>
                    <a:pt x="1314337" y="454566"/>
                    <a:pt x="1306757" y="492647"/>
                  </a:cubicBezTo>
                  <a:cubicBezTo>
                    <a:pt x="1292319" y="565558"/>
                    <a:pt x="1217062" y="584327"/>
                    <a:pt x="1165627" y="556354"/>
                  </a:cubicBezTo>
                  <a:cubicBezTo>
                    <a:pt x="1135307" y="539931"/>
                    <a:pt x="1131878" y="507626"/>
                    <a:pt x="1152271" y="478930"/>
                  </a:cubicBezTo>
                  <a:cubicBezTo>
                    <a:pt x="1160573" y="467380"/>
                    <a:pt x="1170138" y="455469"/>
                    <a:pt x="1177899" y="443558"/>
                  </a:cubicBezTo>
                  <a:cubicBezTo>
                    <a:pt x="1196487" y="415043"/>
                    <a:pt x="1191795" y="391581"/>
                    <a:pt x="1163100" y="377143"/>
                  </a:cubicBezTo>
                  <a:cubicBezTo>
                    <a:pt x="1203887" y="364691"/>
                    <a:pt x="1246659" y="364871"/>
                    <a:pt x="1277701" y="392664"/>
                  </a:cubicBezTo>
                  <a:close/>
                  <a:moveTo>
                    <a:pt x="1004824" y="47057"/>
                  </a:moveTo>
                  <a:cubicBezTo>
                    <a:pt x="1009336" y="42545"/>
                    <a:pt x="1014209" y="42365"/>
                    <a:pt x="1018721" y="46515"/>
                  </a:cubicBezTo>
                  <a:cubicBezTo>
                    <a:pt x="1021248" y="48681"/>
                    <a:pt x="1022511" y="52110"/>
                    <a:pt x="1024316" y="54456"/>
                  </a:cubicBezTo>
                  <a:cubicBezTo>
                    <a:pt x="1021609" y="58427"/>
                    <a:pt x="1018360" y="59510"/>
                    <a:pt x="1014931" y="60051"/>
                  </a:cubicBezTo>
                  <a:cubicBezTo>
                    <a:pt x="1010058" y="60592"/>
                    <a:pt x="1004283" y="63841"/>
                    <a:pt x="1001756" y="56442"/>
                  </a:cubicBezTo>
                  <a:cubicBezTo>
                    <a:pt x="1000493" y="52832"/>
                    <a:pt x="1002117" y="49764"/>
                    <a:pt x="1004824" y="47057"/>
                  </a:cubicBezTo>
                  <a:close/>
                  <a:moveTo>
                    <a:pt x="548407" y="44350"/>
                  </a:moveTo>
                  <a:cubicBezTo>
                    <a:pt x="550211" y="24859"/>
                    <a:pt x="554723" y="16557"/>
                    <a:pt x="577102" y="15835"/>
                  </a:cubicBezTo>
                  <a:cubicBezTo>
                    <a:pt x="617889" y="14391"/>
                    <a:pt x="660481" y="17279"/>
                    <a:pt x="701268" y="15835"/>
                  </a:cubicBezTo>
                  <a:cubicBezTo>
                    <a:pt x="771472" y="13308"/>
                    <a:pt x="841676" y="14211"/>
                    <a:pt x="912061" y="14933"/>
                  </a:cubicBezTo>
                  <a:cubicBezTo>
                    <a:pt x="939493" y="15294"/>
                    <a:pt x="967106" y="15655"/>
                    <a:pt x="997605" y="30634"/>
                  </a:cubicBezTo>
                  <a:cubicBezTo>
                    <a:pt x="986416" y="42545"/>
                    <a:pt x="979558" y="55539"/>
                    <a:pt x="974866" y="68894"/>
                  </a:cubicBezTo>
                  <a:cubicBezTo>
                    <a:pt x="974505" y="69977"/>
                    <a:pt x="974144" y="71240"/>
                    <a:pt x="973783" y="72323"/>
                  </a:cubicBezTo>
                  <a:cubicBezTo>
                    <a:pt x="973602" y="72684"/>
                    <a:pt x="973602" y="72865"/>
                    <a:pt x="973422" y="73226"/>
                  </a:cubicBezTo>
                  <a:cubicBezTo>
                    <a:pt x="973242" y="74128"/>
                    <a:pt x="972881" y="74850"/>
                    <a:pt x="972700" y="75752"/>
                  </a:cubicBezTo>
                  <a:cubicBezTo>
                    <a:pt x="972520" y="76113"/>
                    <a:pt x="972520" y="76474"/>
                    <a:pt x="972339" y="76835"/>
                  </a:cubicBezTo>
                  <a:cubicBezTo>
                    <a:pt x="972158" y="77557"/>
                    <a:pt x="971798" y="78459"/>
                    <a:pt x="971617" y="79181"/>
                  </a:cubicBezTo>
                  <a:cubicBezTo>
                    <a:pt x="971437" y="79542"/>
                    <a:pt x="971437" y="79903"/>
                    <a:pt x="971256" y="80264"/>
                  </a:cubicBezTo>
                  <a:cubicBezTo>
                    <a:pt x="971076" y="81167"/>
                    <a:pt x="970895" y="81888"/>
                    <a:pt x="970534" y="82791"/>
                  </a:cubicBezTo>
                  <a:cubicBezTo>
                    <a:pt x="970534" y="83152"/>
                    <a:pt x="970354" y="83513"/>
                    <a:pt x="970354" y="83693"/>
                  </a:cubicBezTo>
                  <a:cubicBezTo>
                    <a:pt x="969993" y="84776"/>
                    <a:pt x="969813" y="86039"/>
                    <a:pt x="969632" y="87122"/>
                  </a:cubicBezTo>
                  <a:cubicBezTo>
                    <a:pt x="969632" y="87122"/>
                    <a:pt x="969632" y="87122"/>
                    <a:pt x="969632" y="87302"/>
                  </a:cubicBezTo>
                  <a:cubicBezTo>
                    <a:pt x="969271" y="88566"/>
                    <a:pt x="969091" y="89649"/>
                    <a:pt x="968910" y="90912"/>
                  </a:cubicBezTo>
                  <a:cubicBezTo>
                    <a:pt x="968910" y="91093"/>
                    <a:pt x="968730" y="91453"/>
                    <a:pt x="968730" y="91634"/>
                  </a:cubicBezTo>
                  <a:cubicBezTo>
                    <a:pt x="968549" y="92536"/>
                    <a:pt x="968369" y="93439"/>
                    <a:pt x="968188" y="94341"/>
                  </a:cubicBezTo>
                  <a:cubicBezTo>
                    <a:pt x="968188" y="94702"/>
                    <a:pt x="968008" y="95063"/>
                    <a:pt x="968008" y="95424"/>
                  </a:cubicBezTo>
                  <a:cubicBezTo>
                    <a:pt x="967827" y="96326"/>
                    <a:pt x="967647" y="97048"/>
                    <a:pt x="967466" y="97950"/>
                  </a:cubicBezTo>
                  <a:cubicBezTo>
                    <a:pt x="967466" y="98312"/>
                    <a:pt x="967286" y="98672"/>
                    <a:pt x="967286" y="99033"/>
                  </a:cubicBezTo>
                  <a:cubicBezTo>
                    <a:pt x="967106" y="99936"/>
                    <a:pt x="966925" y="100658"/>
                    <a:pt x="966744" y="101560"/>
                  </a:cubicBezTo>
                  <a:cubicBezTo>
                    <a:pt x="966744" y="101921"/>
                    <a:pt x="966564" y="102282"/>
                    <a:pt x="966564" y="102643"/>
                  </a:cubicBezTo>
                  <a:cubicBezTo>
                    <a:pt x="966383" y="103726"/>
                    <a:pt x="966203" y="104809"/>
                    <a:pt x="966023" y="105891"/>
                  </a:cubicBezTo>
                  <a:cubicBezTo>
                    <a:pt x="966023" y="105891"/>
                    <a:pt x="966023" y="106072"/>
                    <a:pt x="966023" y="106072"/>
                  </a:cubicBezTo>
                  <a:cubicBezTo>
                    <a:pt x="965662" y="107516"/>
                    <a:pt x="965481" y="109140"/>
                    <a:pt x="965120" y="110584"/>
                  </a:cubicBezTo>
                  <a:cubicBezTo>
                    <a:pt x="964940" y="111306"/>
                    <a:pt x="964759" y="112208"/>
                    <a:pt x="964759" y="112930"/>
                  </a:cubicBezTo>
                  <a:cubicBezTo>
                    <a:pt x="964759" y="113291"/>
                    <a:pt x="964579" y="113832"/>
                    <a:pt x="964579" y="114193"/>
                  </a:cubicBezTo>
                  <a:cubicBezTo>
                    <a:pt x="964398" y="114915"/>
                    <a:pt x="964218" y="115637"/>
                    <a:pt x="964218" y="116359"/>
                  </a:cubicBezTo>
                  <a:cubicBezTo>
                    <a:pt x="964218" y="116900"/>
                    <a:pt x="964037" y="117261"/>
                    <a:pt x="964037" y="117803"/>
                  </a:cubicBezTo>
                  <a:cubicBezTo>
                    <a:pt x="963857" y="118525"/>
                    <a:pt x="963676" y="119246"/>
                    <a:pt x="963676" y="119968"/>
                  </a:cubicBezTo>
                  <a:cubicBezTo>
                    <a:pt x="963676" y="120510"/>
                    <a:pt x="963496" y="120871"/>
                    <a:pt x="963496" y="121412"/>
                  </a:cubicBezTo>
                  <a:cubicBezTo>
                    <a:pt x="963315" y="122134"/>
                    <a:pt x="963135" y="123036"/>
                    <a:pt x="962955" y="123758"/>
                  </a:cubicBezTo>
                  <a:cubicBezTo>
                    <a:pt x="962955" y="124119"/>
                    <a:pt x="962774" y="124480"/>
                    <a:pt x="962774" y="124841"/>
                  </a:cubicBezTo>
                  <a:cubicBezTo>
                    <a:pt x="962594" y="125924"/>
                    <a:pt x="962232" y="127187"/>
                    <a:pt x="962052" y="128270"/>
                  </a:cubicBezTo>
                  <a:cubicBezTo>
                    <a:pt x="960247" y="136572"/>
                    <a:pt x="956097" y="140723"/>
                    <a:pt x="947614" y="140723"/>
                  </a:cubicBezTo>
                  <a:cubicBezTo>
                    <a:pt x="941478" y="140723"/>
                    <a:pt x="935161" y="141084"/>
                    <a:pt x="929025" y="140723"/>
                  </a:cubicBezTo>
                  <a:cubicBezTo>
                    <a:pt x="842940" y="136030"/>
                    <a:pt x="756854" y="137113"/>
                    <a:pt x="670767" y="141806"/>
                  </a:cubicBezTo>
                  <a:cubicBezTo>
                    <a:pt x="637921" y="143610"/>
                    <a:pt x="605075" y="143249"/>
                    <a:pt x="572229" y="144874"/>
                  </a:cubicBezTo>
                  <a:cubicBezTo>
                    <a:pt x="559776" y="145415"/>
                    <a:pt x="553099" y="140001"/>
                    <a:pt x="552377" y="128811"/>
                  </a:cubicBezTo>
                  <a:cubicBezTo>
                    <a:pt x="552016" y="123939"/>
                    <a:pt x="551655" y="119066"/>
                    <a:pt x="551114" y="114193"/>
                  </a:cubicBezTo>
                  <a:cubicBezTo>
                    <a:pt x="548587" y="91453"/>
                    <a:pt x="546241" y="67992"/>
                    <a:pt x="548407" y="44350"/>
                  </a:cubicBezTo>
                  <a:close/>
                  <a:moveTo>
                    <a:pt x="62030" y="425330"/>
                  </a:moveTo>
                  <a:cubicBezTo>
                    <a:pt x="82062" y="370285"/>
                    <a:pt x="128444" y="352960"/>
                    <a:pt x="176631" y="358555"/>
                  </a:cubicBezTo>
                  <a:cubicBezTo>
                    <a:pt x="247557" y="366856"/>
                    <a:pt x="274267" y="439948"/>
                    <a:pt x="251347" y="482721"/>
                  </a:cubicBezTo>
                  <a:cubicBezTo>
                    <a:pt x="229871" y="525493"/>
                    <a:pt x="213808" y="544623"/>
                    <a:pt x="156237" y="544442"/>
                  </a:cubicBezTo>
                  <a:cubicBezTo>
                    <a:pt x="118699" y="547150"/>
                    <a:pt x="31891" y="502573"/>
                    <a:pt x="62030" y="425330"/>
                  </a:cubicBezTo>
                  <a:close/>
                  <a:moveTo>
                    <a:pt x="332921" y="705425"/>
                  </a:moveTo>
                  <a:cubicBezTo>
                    <a:pt x="309820" y="729608"/>
                    <a:pt x="298631" y="730330"/>
                    <a:pt x="271018" y="711741"/>
                  </a:cubicBezTo>
                  <a:cubicBezTo>
                    <a:pt x="258566" y="703259"/>
                    <a:pt x="246293" y="694416"/>
                    <a:pt x="233841" y="685934"/>
                  </a:cubicBezTo>
                  <a:cubicBezTo>
                    <a:pt x="230231" y="683407"/>
                    <a:pt x="225720" y="681242"/>
                    <a:pt x="222110" y="685753"/>
                  </a:cubicBezTo>
                  <a:cubicBezTo>
                    <a:pt x="219403" y="689002"/>
                    <a:pt x="220666" y="692611"/>
                    <a:pt x="223193" y="695318"/>
                  </a:cubicBezTo>
                  <a:cubicBezTo>
                    <a:pt x="242142" y="717697"/>
                    <a:pt x="240157" y="745310"/>
                    <a:pt x="241421" y="771478"/>
                  </a:cubicBezTo>
                  <a:cubicBezTo>
                    <a:pt x="244489" y="834644"/>
                    <a:pt x="251888" y="1014035"/>
                    <a:pt x="253693" y="1040565"/>
                  </a:cubicBezTo>
                  <a:cubicBezTo>
                    <a:pt x="254235" y="1049408"/>
                    <a:pt x="254054" y="1058432"/>
                    <a:pt x="253512" y="1067275"/>
                  </a:cubicBezTo>
                  <a:cubicBezTo>
                    <a:pt x="252068" y="1091639"/>
                    <a:pt x="250625" y="1093263"/>
                    <a:pt x="230773" y="1094707"/>
                  </a:cubicBezTo>
                  <a:cubicBezTo>
                    <a:pt x="208214" y="1096331"/>
                    <a:pt x="202077" y="1092000"/>
                    <a:pt x="198107" y="1069801"/>
                  </a:cubicBezTo>
                  <a:cubicBezTo>
                    <a:pt x="193776" y="1014216"/>
                    <a:pt x="195400" y="889508"/>
                    <a:pt x="188903" y="870558"/>
                  </a:cubicBezTo>
                  <a:cubicBezTo>
                    <a:pt x="185474" y="860632"/>
                    <a:pt x="176811" y="848901"/>
                    <a:pt x="162193" y="848901"/>
                  </a:cubicBezTo>
                  <a:cubicBezTo>
                    <a:pt x="145048" y="848901"/>
                    <a:pt x="133678" y="859008"/>
                    <a:pt x="129888" y="871280"/>
                  </a:cubicBezTo>
                  <a:cubicBezTo>
                    <a:pt x="128264" y="876334"/>
                    <a:pt x="128264" y="881748"/>
                    <a:pt x="127722" y="887162"/>
                  </a:cubicBezTo>
                  <a:cubicBezTo>
                    <a:pt x="121586" y="944733"/>
                    <a:pt x="115450" y="1002124"/>
                    <a:pt x="108953" y="1059514"/>
                  </a:cubicBezTo>
                  <a:cubicBezTo>
                    <a:pt x="107870" y="1068719"/>
                    <a:pt x="108953" y="1092180"/>
                    <a:pt x="84950" y="1092180"/>
                  </a:cubicBezTo>
                  <a:cubicBezTo>
                    <a:pt x="49036" y="1092180"/>
                    <a:pt x="51021" y="1079186"/>
                    <a:pt x="51021" y="1072869"/>
                  </a:cubicBezTo>
                  <a:cubicBezTo>
                    <a:pt x="50660" y="1058612"/>
                    <a:pt x="50479" y="1044355"/>
                    <a:pt x="51382" y="1030097"/>
                  </a:cubicBezTo>
                  <a:cubicBezTo>
                    <a:pt x="53367" y="1001763"/>
                    <a:pt x="55894" y="973428"/>
                    <a:pt x="58962" y="945094"/>
                  </a:cubicBezTo>
                  <a:cubicBezTo>
                    <a:pt x="62752" y="909721"/>
                    <a:pt x="64737" y="874168"/>
                    <a:pt x="65640" y="838615"/>
                  </a:cubicBezTo>
                  <a:cubicBezTo>
                    <a:pt x="67083" y="780863"/>
                    <a:pt x="70332" y="723111"/>
                    <a:pt x="81341" y="666262"/>
                  </a:cubicBezTo>
                  <a:cubicBezTo>
                    <a:pt x="82604" y="659946"/>
                    <a:pt x="83506" y="652907"/>
                    <a:pt x="75024" y="651463"/>
                  </a:cubicBezTo>
                  <a:cubicBezTo>
                    <a:pt x="66542" y="650020"/>
                    <a:pt x="55894" y="705244"/>
                    <a:pt x="55172" y="726721"/>
                  </a:cubicBezTo>
                  <a:cubicBezTo>
                    <a:pt x="53728" y="766605"/>
                    <a:pt x="52284" y="806490"/>
                    <a:pt x="48133" y="846194"/>
                  </a:cubicBezTo>
                  <a:cubicBezTo>
                    <a:pt x="22326" y="845112"/>
                    <a:pt x="18716" y="841863"/>
                    <a:pt x="18897" y="819484"/>
                  </a:cubicBezTo>
                  <a:cubicBezTo>
                    <a:pt x="19438" y="779239"/>
                    <a:pt x="29183" y="740076"/>
                    <a:pt x="36402" y="700913"/>
                  </a:cubicBezTo>
                  <a:cubicBezTo>
                    <a:pt x="41817" y="672218"/>
                    <a:pt x="49938" y="643883"/>
                    <a:pt x="60225" y="616271"/>
                  </a:cubicBezTo>
                  <a:cubicBezTo>
                    <a:pt x="64015" y="606164"/>
                    <a:pt x="67805" y="596238"/>
                    <a:pt x="74302" y="587756"/>
                  </a:cubicBezTo>
                  <a:cubicBezTo>
                    <a:pt x="89823" y="567543"/>
                    <a:pt x="106607" y="549857"/>
                    <a:pt x="136385" y="556534"/>
                  </a:cubicBezTo>
                  <a:cubicBezTo>
                    <a:pt x="144867" y="558519"/>
                    <a:pt x="154252" y="557978"/>
                    <a:pt x="162915" y="556534"/>
                  </a:cubicBezTo>
                  <a:cubicBezTo>
                    <a:pt x="202258" y="550037"/>
                    <a:pt x="226622" y="571513"/>
                    <a:pt x="247016" y="600750"/>
                  </a:cubicBezTo>
                  <a:cubicBezTo>
                    <a:pt x="256761" y="614647"/>
                    <a:pt x="265243" y="629265"/>
                    <a:pt x="275169" y="642801"/>
                  </a:cubicBezTo>
                  <a:cubicBezTo>
                    <a:pt x="287802" y="659946"/>
                    <a:pt x="299714" y="661209"/>
                    <a:pt x="315054" y="646230"/>
                  </a:cubicBezTo>
                  <a:cubicBezTo>
                    <a:pt x="330936" y="630709"/>
                    <a:pt x="345374" y="613744"/>
                    <a:pt x="360714" y="597682"/>
                  </a:cubicBezTo>
                  <a:cubicBezTo>
                    <a:pt x="369196" y="588658"/>
                    <a:pt x="380566" y="579093"/>
                    <a:pt x="395545" y="588658"/>
                  </a:cubicBezTo>
                  <a:cubicBezTo>
                    <a:pt x="406554" y="595697"/>
                    <a:pt x="406915" y="610496"/>
                    <a:pt x="398794" y="625114"/>
                  </a:cubicBezTo>
                  <a:cubicBezTo>
                    <a:pt x="392477" y="636664"/>
                    <a:pt x="384176" y="647493"/>
                    <a:pt x="375693" y="657780"/>
                  </a:cubicBezTo>
                  <a:cubicBezTo>
                    <a:pt x="361797" y="674023"/>
                    <a:pt x="347720" y="690085"/>
                    <a:pt x="332921" y="705425"/>
                  </a:cubicBezTo>
                  <a:close/>
                  <a:moveTo>
                    <a:pt x="1071058" y="1080810"/>
                  </a:moveTo>
                  <a:cubicBezTo>
                    <a:pt x="1069795" y="1090917"/>
                    <a:pt x="1062937" y="1089653"/>
                    <a:pt x="1052289" y="1089112"/>
                  </a:cubicBezTo>
                  <a:cubicBezTo>
                    <a:pt x="961691" y="1085142"/>
                    <a:pt x="515921" y="1095068"/>
                    <a:pt x="479465" y="1094887"/>
                  </a:cubicBezTo>
                  <a:cubicBezTo>
                    <a:pt x="460696" y="1094887"/>
                    <a:pt x="442107" y="1093082"/>
                    <a:pt x="423880" y="1089293"/>
                  </a:cubicBezTo>
                  <a:cubicBezTo>
                    <a:pt x="401321" y="1084600"/>
                    <a:pt x="397530" y="1080991"/>
                    <a:pt x="394643" y="1058071"/>
                  </a:cubicBezTo>
                  <a:cubicBezTo>
                    <a:pt x="394282" y="1055003"/>
                    <a:pt x="393921" y="1052115"/>
                    <a:pt x="393560" y="1049047"/>
                  </a:cubicBezTo>
                  <a:cubicBezTo>
                    <a:pt x="393379" y="1048144"/>
                    <a:pt x="393379" y="1047242"/>
                    <a:pt x="393199" y="1046340"/>
                  </a:cubicBezTo>
                  <a:cubicBezTo>
                    <a:pt x="393019" y="1044174"/>
                    <a:pt x="392658" y="1042008"/>
                    <a:pt x="392477" y="1039843"/>
                  </a:cubicBezTo>
                  <a:cubicBezTo>
                    <a:pt x="392297" y="1038940"/>
                    <a:pt x="392297" y="1037858"/>
                    <a:pt x="392116" y="1036955"/>
                  </a:cubicBezTo>
                  <a:cubicBezTo>
                    <a:pt x="391936" y="1034789"/>
                    <a:pt x="391755" y="1032624"/>
                    <a:pt x="391395" y="1030639"/>
                  </a:cubicBezTo>
                  <a:cubicBezTo>
                    <a:pt x="391395" y="1029917"/>
                    <a:pt x="391214" y="1029014"/>
                    <a:pt x="391214" y="1028292"/>
                  </a:cubicBezTo>
                  <a:cubicBezTo>
                    <a:pt x="391033" y="1025946"/>
                    <a:pt x="390853" y="1023600"/>
                    <a:pt x="390492" y="1021254"/>
                  </a:cubicBezTo>
                  <a:cubicBezTo>
                    <a:pt x="390492" y="1020893"/>
                    <a:pt x="390492" y="1020351"/>
                    <a:pt x="390311" y="1019991"/>
                  </a:cubicBezTo>
                  <a:cubicBezTo>
                    <a:pt x="389409" y="1009343"/>
                    <a:pt x="388507" y="998514"/>
                    <a:pt x="387604" y="987866"/>
                  </a:cubicBezTo>
                  <a:cubicBezTo>
                    <a:pt x="387424" y="986603"/>
                    <a:pt x="387424" y="985159"/>
                    <a:pt x="387244" y="983896"/>
                  </a:cubicBezTo>
                  <a:cubicBezTo>
                    <a:pt x="379302" y="894381"/>
                    <a:pt x="374250" y="804685"/>
                    <a:pt x="369376" y="714990"/>
                  </a:cubicBezTo>
                  <a:cubicBezTo>
                    <a:pt x="368474" y="697123"/>
                    <a:pt x="371723" y="682685"/>
                    <a:pt x="385619" y="669691"/>
                  </a:cubicBezTo>
                  <a:cubicBezTo>
                    <a:pt x="395726" y="660126"/>
                    <a:pt x="402945" y="647132"/>
                    <a:pt x="410164" y="634860"/>
                  </a:cubicBezTo>
                  <a:cubicBezTo>
                    <a:pt x="418646" y="620422"/>
                    <a:pt x="422797" y="602555"/>
                    <a:pt x="415758" y="588658"/>
                  </a:cubicBezTo>
                  <a:cubicBezTo>
                    <a:pt x="407276" y="572235"/>
                    <a:pt x="409803" y="568987"/>
                    <a:pt x="417383" y="557076"/>
                  </a:cubicBezTo>
                  <a:cubicBezTo>
                    <a:pt x="427850" y="540833"/>
                    <a:pt x="446078" y="510694"/>
                    <a:pt x="457267" y="494090"/>
                  </a:cubicBezTo>
                  <a:cubicBezTo>
                    <a:pt x="458350" y="507626"/>
                    <a:pt x="459072" y="516289"/>
                    <a:pt x="459975" y="522966"/>
                  </a:cubicBezTo>
                  <a:cubicBezTo>
                    <a:pt x="463042" y="546428"/>
                    <a:pt x="470803" y="554188"/>
                    <a:pt x="494084" y="555271"/>
                  </a:cubicBezTo>
                  <a:cubicBezTo>
                    <a:pt x="527111" y="556715"/>
                    <a:pt x="717871" y="558700"/>
                    <a:pt x="730144" y="553466"/>
                  </a:cubicBezTo>
                  <a:cubicBezTo>
                    <a:pt x="738987" y="549676"/>
                    <a:pt x="747289" y="525132"/>
                    <a:pt x="748371" y="515927"/>
                  </a:cubicBezTo>
                  <a:cubicBezTo>
                    <a:pt x="755771" y="455108"/>
                    <a:pt x="763351" y="394288"/>
                    <a:pt x="761726" y="332747"/>
                  </a:cubicBezTo>
                  <a:cubicBezTo>
                    <a:pt x="761185" y="310549"/>
                    <a:pt x="753966" y="295028"/>
                    <a:pt x="733031" y="289614"/>
                  </a:cubicBezTo>
                  <a:cubicBezTo>
                    <a:pt x="710472" y="283838"/>
                    <a:pt x="684303" y="281853"/>
                    <a:pt x="661203" y="281853"/>
                  </a:cubicBezTo>
                  <a:cubicBezTo>
                    <a:pt x="614099" y="281853"/>
                    <a:pt x="502386" y="285102"/>
                    <a:pt x="493542" y="284019"/>
                  </a:cubicBezTo>
                  <a:cubicBezTo>
                    <a:pt x="468818" y="281131"/>
                    <a:pt x="455101" y="291960"/>
                    <a:pt x="451312" y="317046"/>
                  </a:cubicBezTo>
                  <a:cubicBezTo>
                    <a:pt x="445897" y="354223"/>
                    <a:pt x="445897" y="392123"/>
                    <a:pt x="452033" y="428759"/>
                  </a:cubicBezTo>
                  <a:cubicBezTo>
                    <a:pt x="457448" y="460703"/>
                    <a:pt x="449146" y="486149"/>
                    <a:pt x="430016" y="509972"/>
                  </a:cubicBezTo>
                  <a:cubicBezTo>
                    <a:pt x="424962" y="516289"/>
                    <a:pt x="397530" y="556173"/>
                    <a:pt x="394102" y="563212"/>
                  </a:cubicBezTo>
                  <a:cubicBezTo>
                    <a:pt x="391395" y="568446"/>
                    <a:pt x="381107" y="563392"/>
                    <a:pt x="355119" y="580357"/>
                  </a:cubicBezTo>
                  <a:cubicBezTo>
                    <a:pt x="353314" y="567543"/>
                    <a:pt x="350788" y="542277"/>
                    <a:pt x="349344" y="527658"/>
                  </a:cubicBezTo>
                  <a:cubicBezTo>
                    <a:pt x="343749" y="470087"/>
                    <a:pt x="342125" y="412336"/>
                    <a:pt x="341223" y="354404"/>
                  </a:cubicBezTo>
                  <a:cubicBezTo>
                    <a:pt x="339779" y="267415"/>
                    <a:pt x="338876" y="180246"/>
                    <a:pt x="337793" y="93258"/>
                  </a:cubicBezTo>
                  <a:cubicBezTo>
                    <a:pt x="337793" y="88746"/>
                    <a:pt x="337793" y="84415"/>
                    <a:pt x="337613" y="79903"/>
                  </a:cubicBezTo>
                  <a:cubicBezTo>
                    <a:pt x="337072" y="69075"/>
                    <a:pt x="341584" y="64022"/>
                    <a:pt x="352954" y="63119"/>
                  </a:cubicBezTo>
                  <a:cubicBezTo>
                    <a:pt x="407096" y="58968"/>
                    <a:pt x="461418" y="59510"/>
                    <a:pt x="515560" y="57163"/>
                  </a:cubicBezTo>
                  <a:cubicBezTo>
                    <a:pt x="525306" y="56803"/>
                    <a:pt x="529998" y="60231"/>
                    <a:pt x="531262" y="70338"/>
                  </a:cubicBezTo>
                  <a:cubicBezTo>
                    <a:pt x="533607" y="88927"/>
                    <a:pt x="533247" y="107696"/>
                    <a:pt x="533607" y="126285"/>
                  </a:cubicBezTo>
                  <a:cubicBezTo>
                    <a:pt x="534149" y="158048"/>
                    <a:pt x="537758" y="161838"/>
                    <a:pt x="568980" y="160755"/>
                  </a:cubicBezTo>
                  <a:cubicBezTo>
                    <a:pt x="624927" y="158951"/>
                    <a:pt x="680874" y="155522"/>
                    <a:pt x="736821" y="154800"/>
                  </a:cubicBezTo>
                  <a:cubicBezTo>
                    <a:pt x="808830" y="153897"/>
                    <a:pt x="881019" y="149927"/>
                    <a:pt x="952668" y="161477"/>
                  </a:cubicBezTo>
                  <a:cubicBezTo>
                    <a:pt x="966925" y="163823"/>
                    <a:pt x="973242" y="158770"/>
                    <a:pt x="976309" y="143430"/>
                  </a:cubicBezTo>
                  <a:cubicBezTo>
                    <a:pt x="979197" y="128631"/>
                    <a:pt x="982085" y="113652"/>
                    <a:pt x="983528" y="98672"/>
                  </a:cubicBezTo>
                  <a:cubicBezTo>
                    <a:pt x="985153" y="82971"/>
                    <a:pt x="994718" y="76294"/>
                    <a:pt x="1008434" y="76474"/>
                  </a:cubicBezTo>
                  <a:cubicBezTo>
                    <a:pt x="1041641" y="76835"/>
                    <a:pt x="1074848" y="76474"/>
                    <a:pt x="1108055" y="78640"/>
                  </a:cubicBezTo>
                  <a:cubicBezTo>
                    <a:pt x="1108055" y="78640"/>
                    <a:pt x="1108055" y="78640"/>
                    <a:pt x="1108055" y="78640"/>
                  </a:cubicBezTo>
                  <a:cubicBezTo>
                    <a:pt x="1110943" y="78820"/>
                    <a:pt x="1113650" y="79001"/>
                    <a:pt x="1116537" y="79362"/>
                  </a:cubicBezTo>
                  <a:cubicBezTo>
                    <a:pt x="1116537" y="79362"/>
                    <a:pt x="1116537" y="79362"/>
                    <a:pt x="1116718" y="79362"/>
                  </a:cubicBezTo>
                  <a:cubicBezTo>
                    <a:pt x="1124118" y="79903"/>
                    <a:pt x="1131698" y="80805"/>
                    <a:pt x="1139097" y="81708"/>
                  </a:cubicBezTo>
                  <a:cubicBezTo>
                    <a:pt x="1140360" y="81888"/>
                    <a:pt x="1141624" y="82069"/>
                    <a:pt x="1142887" y="82249"/>
                  </a:cubicBezTo>
                  <a:cubicBezTo>
                    <a:pt x="1144511" y="82430"/>
                    <a:pt x="1146135" y="82791"/>
                    <a:pt x="1147759" y="82971"/>
                  </a:cubicBezTo>
                  <a:cubicBezTo>
                    <a:pt x="1149384" y="83152"/>
                    <a:pt x="1151189" y="83513"/>
                    <a:pt x="1152813" y="83693"/>
                  </a:cubicBezTo>
                  <a:cubicBezTo>
                    <a:pt x="1154257" y="83874"/>
                    <a:pt x="1155520" y="84235"/>
                    <a:pt x="1156964" y="84415"/>
                  </a:cubicBezTo>
                  <a:cubicBezTo>
                    <a:pt x="1158949" y="84776"/>
                    <a:pt x="1160934" y="85137"/>
                    <a:pt x="1162920" y="85498"/>
                  </a:cubicBezTo>
                  <a:cubicBezTo>
                    <a:pt x="1164002" y="85678"/>
                    <a:pt x="1165085" y="85859"/>
                    <a:pt x="1166348" y="86220"/>
                  </a:cubicBezTo>
                  <a:cubicBezTo>
                    <a:pt x="1169416" y="86942"/>
                    <a:pt x="1172665" y="87483"/>
                    <a:pt x="1175733" y="88205"/>
                  </a:cubicBezTo>
                  <a:cubicBezTo>
                    <a:pt x="1189629" y="91453"/>
                    <a:pt x="1196848" y="98853"/>
                    <a:pt x="1198292" y="113652"/>
                  </a:cubicBezTo>
                  <a:cubicBezTo>
                    <a:pt x="1200638" y="136933"/>
                    <a:pt x="1197210" y="333288"/>
                    <a:pt x="1197210" y="340507"/>
                  </a:cubicBezTo>
                  <a:cubicBezTo>
                    <a:pt x="1197210" y="352779"/>
                    <a:pt x="1189268" y="353140"/>
                    <a:pt x="1143970" y="366495"/>
                  </a:cubicBezTo>
                  <a:cubicBezTo>
                    <a:pt x="1138556" y="368120"/>
                    <a:pt x="1134405" y="370827"/>
                    <a:pt x="1130073" y="373895"/>
                  </a:cubicBezTo>
                  <a:cubicBezTo>
                    <a:pt x="1086038" y="404395"/>
                    <a:pt x="1055538" y="447167"/>
                    <a:pt x="1025218" y="489939"/>
                  </a:cubicBezTo>
                  <a:cubicBezTo>
                    <a:pt x="1017458" y="500768"/>
                    <a:pt x="1021428" y="512138"/>
                    <a:pt x="1025037" y="523146"/>
                  </a:cubicBezTo>
                  <a:cubicBezTo>
                    <a:pt x="1035505" y="555812"/>
                    <a:pt x="1052289" y="585410"/>
                    <a:pt x="1075390" y="610315"/>
                  </a:cubicBezTo>
                  <a:cubicBezTo>
                    <a:pt x="1078097" y="613203"/>
                    <a:pt x="1080623" y="616271"/>
                    <a:pt x="1082789" y="619339"/>
                  </a:cubicBezTo>
                  <a:lnTo>
                    <a:pt x="1082789" y="619339"/>
                  </a:lnTo>
                  <a:cubicBezTo>
                    <a:pt x="1083691" y="620602"/>
                    <a:pt x="1084774" y="622046"/>
                    <a:pt x="1085677" y="623490"/>
                  </a:cubicBezTo>
                  <a:cubicBezTo>
                    <a:pt x="1085677" y="623670"/>
                    <a:pt x="1085857" y="623670"/>
                    <a:pt x="1085857" y="623851"/>
                  </a:cubicBezTo>
                  <a:cubicBezTo>
                    <a:pt x="1086759" y="625114"/>
                    <a:pt x="1087481" y="626558"/>
                    <a:pt x="1088384" y="627821"/>
                  </a:cubicBezTo>
                  <a:cubicBezTo>
                    <a:pt x="1088384" y="627821"/>
                    <a:pt x="1088564" y="628002"/>
                    <a:pt x="1088564" y="628002"/>
                  </a:cubicBezTo>
                  <a:cubicBezTo>
                    <a:pt x="1090910" y="632153"/>
                    <a:pt x="1092896" y="636484"/>
                    <a:pt x="1094520" y="640815"/>
                  </a:cubicBezTo>
                  <a:cubicBezTo>
                    <a:pt x="1094520" y="640996"/>
                    <a:pt x="1094520" y="640996"/>
                    <a:pt x="1094700" y="641176"/>
                  </a:cubicBezTo>
                  <a:cubicBezTo>
                    <a:pt x="1095242" y="642620"/>
                    <a:pt x="1095603" y="644064"/>
                    <a:pt x="1096144" y="645327"/>
                  </a:cubicBezTo>
                  <a:cubicBezTo>
                    <a:pt x="1096144" y="645508"/>
                    <a:pt x="1096144" y="645508"/>
                    <a:pt x="1096324" y="645688"/>
                  </a:cubicBezTo>
                  <a:cubicBezTo>
                    <a:pt x="1096685" y="647132"/>
                    <a:pt x="1097227" y="648576"/>
                    <a:pt x="1097588" y="650020"/>
                  </a:cubicBezTo>
                  <a:cubicBezTo>
                    <a:pt x="1097588" y="650020"/>
                    <a:pt x="1097588" y="650020"/>
                    <a:pt x="1097588" y="650200"/>
                  </a:cubicBezTo>
                  <a:cubicBezTo>
                    <a:pt x="1098310" y="653087"/>
                    <a:pt x="1098851" y="656156"/>
                    <a:pt x="1099392" y="659224"/>
                  </a:cubicBezTo>
                  <a:cubicBezTo>
                    <a:pt x="1099392" y="659404"/>
                    <a:pt x="1099392" y="659585"/>
                    <a:pt x="1099392" y="659585"/>
                  </a:cubicBezTo>
                  <a:cubicBezTo>
                    <a:pt x="1099573" y="661028"/>
                    <a:pt x="1099754" y="662472"/>
                    <a:pt x="1099934" y="663916"/>
                  </a:cubicBezTo>
                  <a:cubicBezTo>
                    <a:pt x="1099934" y="664097"/>
                    <a:pt x="1099934" y="664277"/>
                    <a:pt x="1099934" y="664457"/>
                  </a:cubicBezTo>
                  <a:cubicBezTo>
                    <a:pt x="1100115" y="665901"/>
                    <a:pt x="1100295" y="667345"/>
                    <a:pt x="1100295" y="668789"/>
                  </a:cubicBezTo>
                  <a:cubicBezTo>
                    <a:pt x="1100295" y="668969"/>
                    <a:pt x="1100295" y="668969"/>
                    <a:pt x="1100295" y="669150"/>
                  </a:cubicBezTo>
                  <a:cubicBezTo>
                    <a:pt x="1100475" y="670594"/>
                    <a:pt x="1100475" y="672218"/>
                    <a:pt x="1100475" y="673842"/>
                  </a:cubicBezTo>
                  <a:cubicBezTo>
                    <a:pt x="1100475" y="673842"/>
                    <a:pt x="1100475" y="673842"/>
                    <a:pt x="1100475" y="673842"/>
                  </a:cubicBezTo>
                  <a:cubicBezTo>
                    <a:pt x="1100475" y="675286"/>
                    <a:pt x="1100475" y="676910"/>
                    <a:pt x="1100475" y="678354"/>
                  </a:cubicBezTo>
                  <a:cubicBezTo>
                    <a:pt x="1100475" y="678534"/>
                    <a:pt x="1100475" y="678715"/>
                    <a:pt x="1100475" y="678895"/>
                  </a:cubicBezTo>
                  <a:cubicBezTo>
                    <a:pt x="1100475" y="680339"/>
                    <a:pt x="1100475" y="681783"/>
                    <a:pt x="1100295" y="683227"/>
                  </a:cubicBezTo>
                  <a:cubicBezTo>
                    <a:pt x="1100295" y="683407"/>
                    <a:pt x="1100295" y="683768"/>
                    <a:pt x="1100295" y="683949"/>
                  </a:cubicBezTo>
                  <a:cubicBezTo>
                    <a:pt x="1100295" y="685392"/>
                    <a:pt x="1100115" y="686836"/>
                    <a:pt x="1100115" y="688461"/>
                  </a:cubicBezTo>
                  <a:cubicBezTo>
                    <a:pt x="1100115" y="688641"/>
                    <a:pt x="1100115" y="688821"/>
                    <a:pt x="1100115" y="689182"/>
                  </a:cubicBezTo>
                  <a:cubicBezTo>
                    <a:pt x="1099934" y="690807"/>
                    <a:pt x="1099934" y="692250"/>
                    <a:pt x="1099754" y="693875"/>
                  </a:cubicBezTo>
                  <a:cubicBezTo>
                    <a:pt x="1093076" y="767327"/>
                    <a:pt x="1084774" y="840961"/>
                    <a:pt x="1082609" y="914774"/>
                  </a:cubicBezTo>
                  <a:cubicBezTo>
                    <a:pt x="1080443" y="969819"/>
                    <a:pt x="1071600" y="1026307"/>
                    <a:pt x="1071058" y="1080810"/>
                  </a:cubicBezTo>
                  <a:close/>
                  <a:moveTo>
                    <a:pt x="495528" y="426593"/>
                  </a:moveTo>
                  <a:cubicBezTo>
                    <a:pt x="491377" y="422984"/>
                    <a:pt x="486865" y="424969"/>
                    <a:pt x="483616" y="428037"/>
                  </a:cubicBezTo>
                  <a:cubicBezTo>
                    <a:pt x="479827" y="431466"/>
                    <a:pt x="473329" y="441392"/>
                    <a:pt x="469901" y="445543"/>
                  </a:cubicBezTo>
                  <a:cubicBezTo>
                    <a:pt x="467915" y="444640"/>
                    <a:pt x="469539" y="438324"/>
                    <a:pt x="467554" y="437602"/>
                  </a:cubicBezTo>
                  <a:cubicBezTo>
                    <a:pt x="466291" y="400605"/>
                    <a:pt x="461057" y="363608"/>
                    <a:pt x="465389" y="326791"/>
                  </a:cubicBezTo>
                  <a:cubicBezTo>
                    <a:pt x="468457" y="300261"/>
                    <a:pt x="471525" y="299540"/>
                    <a:pt x="497513" y="298998"/>
                  </a:cubicBezTo>
                  <a:cubicBezTo>
                    <a:pt x="534690" y="298276"/>
                    <a:pt x="572048" y="297374"/>
                    <a:pt x="609226" y="295750"/>
                  </a:cubicBezTo>
                  <a:cubicBezTo>
                    <a:pt x="644960" y="294126"/>
                    <a:pt x="689176" y="293584"/>
                    <a:pt x="724007" y="301344"/>
                  </a:cubicBezTo>
                  <a:cubicBezTo>
                    <a:pt x="748732" y="306939"/>
                    <a:pt x="748913" y="321016"/>
                    <a:pt x="748371" y="345741"/>
                  </a:cubicBezTo>
                  <a:cubicBezTo>
                    <a:pt x="746928" y="398981"/>
                    <a:pt x="742416" y="452040"/>
                    <a:pt x="734475" y="504738"/>
                  </a:cubicBezTo>
                  <a:cubicBezTo>
                    <a:pt x="732128" y="519718"/>
                    <a:pt x="724910" y="537223"/>
                    <a:pt x="710111" y="538306"/>
                  </a:cubicBezTo>
                  <a:cubicBezTo>
                    <a:pt x="642794" y="543360"/>
                    <a:pt x="575658" y="538487"/>
                    <a:pt x="508161" y="540653"/>
                  </a:cubicBezTo>
                  <a:cubicBezTo>
                    <a:pt x="485060" y="541374"/>
                    <a:pt x="481631" y="537223"/>
                    <a:pt x="476217" y="514303"/>
                  </a:cubicBezTo>
                  <a:cubicBezTo>
                    <a:pt x="470261" y="489398"/>
                    <a:pt x="470622" y="469546"/>
                    <a:pt x="476217" y="466117"/>
                  </a:cubicBezTo>
                  <a:cubicBezTo>
                    <a:pt x="478744" y="463771"/>
                    <a:pt x="491557" y="442114"/>
                    <a:pt x="493181" y="439046"/>
                  </a:cubicBezTo>
                  <a:cubicBezTo>
                    <a:pt x="495167" y="434534"/>
                    <a:pt x="499317" y="430022"/>
                    <a:pt x="495528" y="426593"/>
                  </a:cubicBezTo>
                  <a:close/>
                  <a:moveTo>
                    <a:pt x="1335091" y="816597"/>
                  </a:moveTo>
                  <a:cubicBezTo>
                    <a:pt x="1334189" y="826884"/>
                    <a:pt x="1326609" y="838073"/>
                    <a:pt x="1312351" y="847638"/>
                  </a:cubicBezTo>
                  <a:cubicBezTo>
                    <a:pt x="1306396" y="800715"/>
                    <a:pt x="1301162" y="756679"/>
                    <a:pt x="1295206" y="713005"/>
                  </a:cubicBezTo>
                  <a:cubicBezTo>
                    <a:pt x="1292319" y="691889"/>
                    <a:pt x="1289973" y="670594"/>
                    <a:pt x="1289792" y="649298"/>
                  </a:cubicBezTo>
                  <a:cubicBezTo>
                    <a:pt x="1289792" y="643523"/>
                    <a:pt x="1291417" y="635221"/>
                    <a:pt x="1281671" y="636123"/>
                  </a:cubicBezTo>
                  <a:cubicBezTo>
                    <a:pt x="1273189" y="637026"/>
                    <a:pt x="1273911" y="644244"/>
                    <a:pt x="1274272" y="650741"/>
                  </a:cubicBezTo>
                  <a:cubicBezTo>
                    <a:pt x="1282754" y="692611"/>
                    <a:pt x="1286544" y="732135"/>
                    <a:pt x="1290875" y="772922"/>
                  </a:cubicBezTo>
                  <a:cubicBezTo>
                    <a:pt x="1299177" y="851609"/>
                    <a:pt x="1308201" y="1051574"/>
                    <a:pt x="1305855" y="1072869"/>
                  </a:cubicBezTo>
                  <a:cubicBezTo>
                    <a:pt x="1303869" y="1091819"/>
                    <a:pt x="1297553" y="1097414"/>
                    <a:pt x="1278964" y="1098497"/>
                  </a:cubicBezTo>
                  <a:cubicBezTo>
                    <a:pt x="1264526" y="1099399"/>
                    <a:pt x="1259653" y="1095429"/>
                    <a:pt x="1254780" y="1076118"/>
                  </a:cubicBezTo>
                  <a:cubicBezTo>
                    <a:pt x="1249005" y="1053559"/>
                    <a:pt x="1248464" y="1030277"/>
                    <a:pt x="1248103" y="1007177"/>
                  </a:cubicBezTo>
                  <a:cubicBezTo>
                    <a:pt x="1247381" y="968014"/>
                    <a:pt x="1243771" y="854135"/>
                    <a:pt x="1232221" y="839156"/>
                  </a:cubicBezTo>
                  <a:cubicBezTo>
                    <a:pt x="1220130" y="823455"/>
                    <a:pt x="1206594" y="827245"/>
                    <a:pt x="1195224" y="843668"/>
                  </a:cubicBezTo>
                  <a:cubicBezTo>
                    <a:pt x="1181689" y="863159"/>
                    <a:pt x="1179342" y="881748"/>
                    <a:pt x="1175372" y="904668"/>
                  </a:cubicBezTo>
                  <a:cubicBezTo>
                    <a:pt x="1167070" y="953757"/>
                    <a:pt x="1159129" y="1003026"/>
                    <a:pt x="1151008" y="1052115"/>
                  </a:cubicBezTo>
                  <a:cubicBezTo>
                    <a:pt x="1149745" y="1060056"/>
                    <a:pt x="1148120" y="1067816"/>
                    <a:pt x="1146677" y="1075757"/>
                  </a:cubicBezTo>
                  <a:cubicBezTo>
                    <a:pt x="1144511" y="1087849"/>
                    <a:pt x="1138014" y="1094887"/>
                    <a:pt x="1125020" y="1094526"/>
                  </a:cubicBezTo>
                  <a:cubicBezTo>
                    <a:pt x="1120508" y="1094346"/>
                    <a:pt x="1116177" y="1095068"/>
                    <a:pt x="1111665" y="1095068"/>
                  </a:cubicBezTo>
                  <a:cubicBezTo>
                    <a:pt x="1088203" y="1094887"/>
                    <a:pt x="1085857" y="1092361"/>
                    <a:pt x="1085135" y="1069260"/>
                  </a:cubicBezTo>
                  <a:cubicBezTo>
                    <a:pt x="1084594" y="1048686"/>
                    <a:pt x="1099573" y="905390"/>
                    <a:pt x="1102641" y="853955"/>
                  </a:cubicBezTo>
                  <a:cubicBezTo>
                    <a:pt x="1106070" y="797106"/>
                    <a:pt x="1110582" y="740437"/>
                    <a:pt x="1114733" y="683588"/>
                  </a:cubicBezTo>
                  <a:cubicBezTo>
                    <a:pt x="1115274" y="675647"/>
                    <a:pt x="1115816" y="667525"/>
                    <a:pt x="1115635" y="659585"/>
                  </a:cubicBezTo>
                  <a:cubicBezTo>
                    <a:pt x="1115274" y="641537"/>
                    <a:pt x="1110582" y="626558"/>
                    <a:pt x="1097588" y="611759"/>
                  </a:cubicBezTo>
                  <a:cubicBezTo>
                    <a:pt x="1073765" y="584507"/>
                    <a:pt x="1051026" y="555451"/>
                    <a:pt x="1042363" y="518635"/>
                  </a:cubicBezTo>
                  <a:cubicBezTo>
                    <a:pt x="1040378" y="510694"/>
                    <a:pt x="1037671" y="503475"/>
                    <a:pt x="1043265" y="495895"/>
                  </a:cubicBezTo>
                  <a:cubicBezTo>
                    <a:pt x="1067990" y="462327"/>
                    <a:pt x="1087842" y="424969"/>
                    <a:pt x="1123576" y="400605"/>
                  </a:cubicBezTo>
                  <a:cubicBezTo>
                    <a:pt x="1134405" y="393205"/>
                    <a:pt x="1153354" y="386528"/>
                    <a:pt x="1163461" y="393566"/>
                  </a:cubicBezTo>
                  <a:cubicBezTo>
                    <a:pt x="1172665" y="400063"/>
                    <a:pt x="1179703" y="416487"/>
                    <a:pt x="1171582" y="427135"/>
                  </a:cubicBezTo>
                  <a:cubicBezTo>
                    <a:pt x="1157144" y="445723"/>
                    <a:pt x="1149203" y="463590"/>
                    <a:pt x="1131698" y="484706"/>
                  </a:cubicBezTo>
                  <a:cubicBezTo>
                    <a:pt x="1111485" y="514123"/>
                    <a:pt x="1110221" y="518996"/>
                    <a:pt x="1125200" y="542457"/>
                  </a:cubicBezTo>
                  <a:cubicBezTo>
                    <a:pt x="1132780" y="554368"/>
                    <a:pt x="1147218" y="584507"/>
                    <a:pt x="1149745" y="579635"/>
                  </a:cubicBezTo>
                  <a:cubicBezTo>
                    <a:pt x="1155881" y="567543"/>
                    <a:pt x="1161656" y="572596"/>
                    <a:pt x="1170138" y="575123"/>
                  </a:cubicBezTo>
                  <a:cubicBezTo>
                    <a:pt x="1204248" y="585591"/>
                    <a:pt x="1239982" y="588117"/>
                    <a:pt x="1273008" y="570611"/>
                  </a:cubicBezTo>
                  <a:cubicBezTo>
                    <a:pt x="1282032" y="565738"/>
                    <a:pt x="1288349" y="568446"/>
                    <a:pt x="1293221" y="576206"/>
                  </a:cubicBezTo>
                  <a:cubicBezTo>
                    <a:pt x="1296109" y="580718"/>
                    <a:pt x="1298816" y="585410"/>
                    <a:pt x="1300440" y="590463"/>
                  </a:cubicBezTo>
                  <a:cubicBezTo>
                    <a:pt x="1323360" y="664097"/>
                    <a:pt x="1341769" y="739354"/>
                    <a:pt x="1335091" y="816597"/>
                  </a:cubicBezTo>
                  <a:close/>
                </a:path>
              </a:pathLst>
            </a:custGeom>
            <a:solidFill>
              <a:srgbClr val="000000"/>
            </a:solidFill>
            <a:ln w="1804" cap="flat">
              <a:noFill/>
              <a:prstDash val="solid"/>
              <a:miter/>
            </a:ln>
          </p:spPr>
          <p:txBody>
            <a:bodyPr rtlCol="0" anchor="ctr"/>
            <a:lstStyle/>
            <a:p>
              <a:endParaRPr lang="en-US"/>
            </a:p>
          </p:txBody>
        </p:sp>
        <p:sp>
          <p:nvSpPr>
            <p:cNvPr id="195" name="Freeform 880">
              <a:extLst>
                <a:ext uri="{FF2B5EF4-FFF2-40B4-BE49-F238E27FC236}">
                  <a16:creationId xmlns:a16="http://schemas.microsoft.com/office/drawing/2014/main" id="{DE0225E3-B2DE-E0DE-5EB7-EA7D5E721A51}"/>
                </a:ext>
              </a:extLst>
            </p:cNvPr>
            <p:cNvSpPr/>
            <p:nvPr/>
          </p:nvSpPr>
          <p:spPr>
            <a:xfrm>
              <a:off x="7062512" y="2502962"/>
              <a:ext cx="290900" cy="257148"/>
            </a:xfrm>
            <a:custGeom>
              <a:avLst/>
              <a:gdLst>
                <a:gd name="connsiteX0" fmla="*/ 19415 w 290900"/>
                <a:gd name="connsiteY0" fmla="*/ 218220 h 257148"/>
                <a:gd name="connsiteX1" fmla="*/ 63631 w 290900"/>
                <a:gd name="connsiteY1" fmla="*/ 251788 h 257148"/>
                <a:gd name="connsiteX2" fmla="*/ 249519 w 290900"/>
                <a:gd name="connsiteY2" fmla="*/ 252691 h 257148"/>
                <a:gd name="connsiteX3" fmla="*/ 288501 w 290900"/>
                <a:gd name="connsiteY3" fmla="*/ 212986 h 257148"/>
                <a:gd name="connsiteX4" fmla="*/ 289945 w 290900"/>
                <a:gd name="connsiteY4" fmla="*/ 133939 h 257148"/>
                <a:gd name="connsiteX5" fmla="*/ 289945 w 290900"/>
                <a:gd name="connsiteY5" fmla="*/ 69149 h 257148"/>
                <a:gd name="connsiteX6" fmla="*/ 260889 w 290900"/>
                <a:gd name="connsiteY6" fmla="*/ 9773 h 257148"/>
                <a:gd name="connsiteX7" fmla="*/ 162711 w 290900"/>
                <a:gd name="connsiteY7" fmla="*/ 1652 h 257148"/>
                <a:gd name="connsiteX8" fmla="*/ 45764 w 290900"/>
                <a:gd name="connsiteY8" fmla="*/ 27 h 257148"/>
                <a:gd name="connsiteX9" fmla="*/ 285 w 290900"/>
                <a:gd name="connsiteY9" fmla="*/ 40273 h 257148"/>
                <a:gd name="connsiteX10" fmla="*/ 4075 w 290900"/>
                <a:gd name="connsiteY10" fmla="*/ 82504 h 257148"/>
                <a:gd name="connsiteX11" fmla="*/ 19415 w 290900"/>
                <a:gd name="connsiteY11" fmla="*/ 218220 h 257148"/>
                <a:gd name="connsiteX12" fmla="*/ 17971 w 290900"/>
                <a:gd name="connsiteY12" fmla="*/ 39912 h 257148"/>
                <a:gd name="connsiteX13" fmla="*/ 46125 w 290900"/>
                <a:gd name="connsiteY13" fmla="*/ 17533 h 257148"/>
                <a:gd name="connsiteX14" fmla="*/ 200791 w 290900"/>
                <a:gd name="connsiteY14" fmla="*/ 18797 h 257148"/>
                <a:gd name="connsiteX15" fmla="*/ 253850 w 290900"/>
                <a:gd name="connsiteY15" fmla="*/ 26918 h 257148"/>
                <a:gd name="connsiteX16" fmla="*/ 273702 w 290900"/>
                <a:gd name="connsiteY16" fmla="*/ 65359 h 257148"/>
                <a:gd name="connsiteX17" fmla="*/ 272981 w 290900"/>
                <a:gd name="connsiteY17" fmla="*/ 198548 h 257148"/>
                <a:gd name="connsiteX18" fmla="*/ 234720 w 290900"/>
                <a:gd name="connsiteY18" fmla="*/ 240057 h 257148"/>
                <a:gd name="connsiteX19" fmla="*/ 146829 w 290900"/>
                <a:gd name="connsiteY19" fmla="*/ 242765 h 257148"/>
                <a:gd name="connsiteX20" fmla="*/ 77708 w 290900"/>
                <a:gd name="connsiteY20" fmla="*/ 239696 h 257148"/>
                <a:gd name="connsiteX21" fmla="*/ 34755 w 290900"/>
                <a:gd name="connsiteY21" fmla="*/ 212986 h 257148"/>
                <a:gd name="connsiteX22" fmla="*/ 17971 w 290900"/>
                <a:gd name="connsiteY22" fmla="*/ 39912 h 25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90900" h="257148">
                  <a:moveTo>
                    <a:pt x="19415" y="218220"/>
                  </a:moveTo>
                  <a:cubicBezTo>
                    <a:pt x="21220" y="243847"/>
                    <a:pt x="37282" y="251247"/>
                    <a:pt x="63631" y="251788"/>
                  </a:cubicBezTo>
                  <a:cubicBezTo>
                    <a:pt x="125534" y="253051"/>
                    <a:pt x="187436" y="262617"/>
                    <a:pt x="249519" y="252691"/>
                  </a:cubicBezTo>
                  <a:cubicBezTo>
                    <a:pt x="278575" y="247998"/>
                    <a:pt x="285975" y="242765"/>
                    <a:pt x="288501" y="212986"/>
                  </a:cubicBezTo>
                  <a:cubicBezTo>
                    <a:pt x="290847" y="186457"/>
                    <a:pt x="291750" y="159747"/>
                    <a:pt x="289945" y="133939"/>
                  </a:cubicBezTo>
                  <a:cubicBezTo>
                    <a:pt x="289945" y="111921"/>
                    <a:pt x="289945" y="90625"/>
                    <a:pt x="289945" y="69149"/>
                  </a:cubicBezTo>
                  <a:cubicBezTo>
                    <a:pt x="289945" y="35942"/>
                    <a:pt x="291750" y="21143"/>
                    <a:pt x="260889" y="9773"/>
                  </a:cubicBezTo>
                  <a:cubicBezTo>
                    <a:pt x="232193" y="-875"/>
                    <a:pt x="192850" y="2373"/>
                    <a:pt x="162711" y="1652"/>
                  </a:cubicBezTo>
                  <a:cubicBezTo>
                    <a:pt x="123729" y="569"/>
                    <a:pt x="84746" y="930"/>
                    <a:pt x="45764" y="27"/>
                  </a:cubicBezTo>
                  <a:cubicBezTo>
                    <a:pt x="18693" y="-695"/>
                    <a:pt x="2450" y="12841"/>
                    <a:pt x="285" y="40273"/>
                  </a:cubicBezTo>
                  <a:cubicBezTo>
                    <a:pt x="-798" y="54530"/>
                    <a:pt x="1368" y="68427"/>
                    <a:pt x="4075" y="82504"/>
                  </a:cubicBezTo>
                  <a:cubicBezTo>
                    <a:pt x="12738" y="127442"/>
                    <a:pt x="15986" y="172019"/>
                    <a:pt x="19415" y="218220"/>
                  </a:cubicBezTo>
                  <a:close/>
                  <a:moveTo>
                    <a:pt x="17971" y="39912"/>
                  </a:moveTo>
                  <a:cubicBezTo>
                    <a:pt x="20678" y="22226"/>
                    <a:pt x="28078" y="18977"/>
                    <a:pt x="46125" y="17533"/>
                  </a:cubicBezTo>
                  <a:cubicBezTo>
                    <a:pt x="54968" y="16811"/>
                    <a:pt x="158199" y="16992"/>
                    <a:pt x="200791" y="18797"/>
                  </a:cubicBezTo>
                  <a:cubicBezTo>
                    <a:pt x="218838" y="19518"/>
                    <a:pt x="237427" y="19699"/>
                    <a:pt x="253850" y="26918"/>
                  </a:cubicBezTo>
                  <a:cubicBezTo>
                    <a:pt x="268649" y="33235"/>
                    <a:pt x="274063" y="48936"/>
                    <a:pt x="273702" y="65359"/>
                  </a:cubicBezTo>
                  <a:cubicBezTo>
                    <a:pt x="273161" y="87557"/>
                    <a:pt x="274244" y="176531"/>
                    <a:pt x="272981" y="198548"/>
                  </a:cubicBezTo>
                  <a:cubicBezTo>
                    <a:pt x="270995" y="231575"/>
                    <a:pt x="266844" y="236989"/>
                    <a:pt x="234720" y="240057"/>
                  </a:cubicBezTo>
                  <a:cubicBezTo>
                    <a:pt x="205483" y="242765"/>
                    <a:pt x="176066" y="243847"/>
                    <a:pt x="146829" y="242765"/>
                  </a:cubicBezTo>
                  <a:cubicBezTo>
                    <a:pt x="123729" y="242043"/>
                    <a:pt x="100808" y="239155"/>
                    <a:pt x="77708" y="239696"/>
                  </a:cubicBezTo>
                  <a:cubicBezTo>
                    <a:pt x="54968" y="240238"/>
                    <a:pt x="38184" y="235185"/>
                    <a:pt x="34755" y="212986"/>
                  </a:cubicBezTo>
                  <a:cubicBezTo>
                    <a:pt x="27536" y="167507"/>
                    <a:pt x="15986" y="52365"/>
                    <a:pt x="17971" y="39912"/>
                  </a:cubicBezTo>
                  <a:close/>
                </a:path>
              </a:pathLst>
            </a:custGeom>
            <a:solidFill>
              <a:srgbClr val="000000"/>
            </a:solidFill>
            <a:ln w="1804" cap="flat">
              <a:noFill/>
              <a:prstDash val="solid"/>
              <a:miter/>
            </a:ln>
          </p:spPr>
          <p:txBody>
            <a:bodyPr rtlCol="0" anchor="ctr"/>
            <a:lstStyle/>
            <a:p>
              <a:endParaRPr lang="en-US"/>
            </a:p>
          </p:txBody>
        </p:sp>
        <p:sp>
          <p:nvSpPr>
            <p:cNvPr id="196" name="Freeform 881">
              <a:extLst>
                <a:ext uri="{FF2B5EF4-FFF2-40B4-BE49-F238E27FC236}">
                  <a16:creationId xmlns:a16="http://schemas.microsoft.com/office/drawing/2014/main" id="{4E85EA93-6F17-80B8-1630-4EDB793CB0E4}"/>
                </a:ext>
              </a:extLst>
            </p:cNvPr>
            <p:cNvSpPr/>
            <p:nvPr/>
          </p:nvSpPr>
          <p:spPr>
            <a:xfrm>
              <a:off x="7412540" y="2572076"/>
              <a:ext cx="217135" cy="18983"/>
            </a:xfrm>
            <a:custGeom>
              <a:avLst/>
              <a:gdLst>
                <a:gd name="connsiteX0" fmla="*/ 79965 w 217135"/>
                <a:gd name="connsiteY0" fmla="*/ 1658 h 18983"/>
                <a:gd name="connsiteX1" fmla="*/ 10663 w 217135"/>
                <a:gd name="connsiteY1" fmla="*/ 34 h 18983"/>
                <a:gd name="connsiteX2" fmla="*/ 196 w 217135"/>
                <a:gd name="connsiteY2" fmla="*/ 5629 h 18983"/>
                <a:gd name="connsiteX3" fmla="*/ 10663 w 217135"/>
                <a:gd name="connsiteY3" fmla="*/ 13750 h 18983"/>
                <a:gd name="connsiteX4" fmla="*/ 116781 w 217135"/>
                <a:gd name="connsiteY4" fmla="*/ 15916 h 18983"/>
                <a:gd name="connsiteX5" fmla="*/ 153778 w 217135"/>
                <a:gd name="connsiteY5" fmla="*/ 16818 h 18983"/>
                <a:gd name="connsiteX6" fmla="*/ 201604 w 217135"/>
                <a:gd name="connsiteY6" fmla="*/ 18984 h 18983"/>
                <a:gd name="connsiteX7" fmla="*/ 217125 w 217135"/>
                <a:gd name="connsiteY7" fmla="*/ 8336 h 18983"/>
                <a:gd name="connsiteX8" fmla="*/ 202145 w 217135"/>
                <a:gd name="connsiteY8" fmla="*/ 2561 h 18983"/>
                <a:gd name="connsiteX9" fmla="*/ 79965 w 217135"/>
                <a:gd name="connsiteY9" fmla="*/ 1658 h 1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7135" h="18983">
                  <a:moveTo>
                    <a:pt x="79965" y="1658"/>
                  </a:moveTo>
                  <a:cubicBezTo>
                    <a:pt x="56864" y="2922"/>
                    <a:pt x="33763" y="936"/>
                    <a:pt x="10663" y="34"/>
                  </a:cubicBezTo>
                  <a:cubicBezTo>
                    <a:pt x="6151" y="-147"/>
                    <a:pt x="1098" y="215"/>
                    <a:pt x="196" y="5629"/>
                  </a:cubicBezTo>
                  <a:cubicBezTo>
                    <a:pt x="-1248" y="13750"/>
                    <a:pt x="5610" y="13028"/>
                    <a:pt x="10663" y="13750"/>
                  </a:cubicBezTo>
                  <a:cubicBezTo>
                    <a:pt x="46036" y="18803"/>
                    <a:pt x="81409" y="18623"/>
                    <a:pt x="116781" y="15916"/>
                  </a:cubicBezTo>
                  <a:cubicBezTo>
                    <a:pt x="129234" y="15013"/>
                    <a:pt x="141326" y="15013"/>
                    <a:pt x="153778" y="16818"/>
                  </a:cubicBezTo>
                  <a:cubicBezTo>
                    <a:pt x="169480" y="19164"/>
                    <a:pt x="185722" y="18803"/>
                    <a:pt x="201604" y="18984"/>
                  </a:cubicBezTo>
                  <a:cubicBezTo>
                    <a:pt x="208823" y="18984"/>
                    <a:pt x="217486" y="16818"/>
                    <a:pt x="217125" y="8336"/>
                  </a:cubicBezTo>
                  <a:cubicBezTo>
                    <a:pt x="216764" y="-327"/>
                    <a:pt x="207740" y="2922"/>
                    <a:pt x="202145" y="2561"/>
                  </a:cubicBezTo>
                  <a:cubicBezTo>
                    <a:pt x="161358" y="-147"/>
                    <a:pt x="120571" y="-688"/>
                    <a:pt x="79965" y="1658"/>
                  </a:cubicBezTo>
                  <a:close/>
                </a:path>
              </a:pathLst>
            </a:custGeom>
            <a:solidFill>
              <a:srgbClr val="000000"/>
            </a:solidFill>
            <a:ln w="1804" cap="flat">
              <a:noFill/>
              <a:prstDash val="solid"/>
              <a:miter/>
            </a:ln>
          </p:spPr>
          <p:txBody>
            <a:bodyPr rtlCol="0" anchor="ctr"/>
            <a:lstStyle/>
            <a:p>
              <a:endParaRPr lang="en-US"/>
            </a:p>
          </p:txBody>
        </p:sp>
        <p:sp>
          <p:nvSpPr>
            <p:cNvPr id="197" name="Freeform 882">
              <a:extLst>
                <a:ext uri="{FF2B5EF4-FFF2-40B4-BE49-F238E27FC236}">
                  <a16:creationId xmlns:a16="http://schemas.microsoft.com/office/drawing/2014/main" id="{75E72854-03A4-053E-377C-D9038CEEEB18}"/>
                </a:ext>
              </a:extLst>
            </p:cNvPr>
            <p:cNvSpPr/>
            <p:nvPr/>
          </p:nvSpPr>
          <p:spPr>
            <a:xfrm>
              <a:off x="7394638" y="2164112"/>
              <a:ext cx="212467" cy="16821"/>
            </a:xfrm>
            <a:custGeom>
              <a:avLst/>
              <a:gdLst>
                <a:gd name="connsiteX0" fmla="*/ 4381 w 212467"/>
                <a:gd name="connsiteY0" fmla="*/ 14025 h 16821"/>
                <a:gd name="connsiteX1" fmla="*/ 14848 w 212467"/>
                <a:gd name="connsiteY1" fmla="*/ 15649 h 16821"/>
                <a:gd name="connsiteX2" fmla="*/ 196225 w 212467"/>
                <a:gd name="connsiteY2" fmla="*/ 15288 h 16821"/>
                <a:gd name="connsiteX3" fmla="*/ 212467 w 212467"/>
                <a:gd name="connsiteY3" fmla="*/ 4820 h 16821"/>
                <a:gd name="connsiteX4" fmla="*/ 192976 w 212467"/>
                <a:gd name="connsiteY4" fmla="*/ 1933 h 16821"/>
                <a:gd name="connsiteX5" fmla="*/ 17014 w 212467"/>
                <a:gd name="connsiteY5" fmla="*/ 128 h 16821"/>
                <a:gd name="connsiteX6" fmla="*/ 4200 w 212467"/>
                <a:gd name="connsiteY6" fmla="*/ 2294 h 16821"/>
                <a:gd name="connsiteX7" fmla="*/ 50 w 212467"/>
                <a:gd name="connsiteY7" fmla="*/ 8249 h 16821"/>
                <a:gd name="connsiteX8" fmla="*/ 4381 w 212467"/>
                <a:gd name="connsiteY8" fmla="*/ 14025 h 16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467" h="16821">
                  <a:moveTo>
                    <a:pt x="4381" y="14025"/>
                  </a:moveTo>
                  <a:cubicBezTo>
                    <a:pt x="7810" y="14746"/>
                    <a:pt x="11419" y="15468"/>
                    <a:pt x="14848" y="15649"/>
                  </a:cubicBezTo>
                  <a:cubicBezTo>
                    <a:pt x="75307" y="17092"/>
                    <a:pt x="135766" y="17454"/>
                    <a:pt x="196225" y="15288"/>
                  </a:cubicBezTo>
                  <a:cubicBezTo>
                    <a:pt x="202000" y="15107"/>
                    <a:pt x="209038" y="16190"/>
                    <a:pt x="212467" y="4820"/>
                  </a:cubicBezTo>
                  <a:cubicBezTo>
                    <a:pt x="205248" y="3737"/>
                    <a:pt x="199112" y="2294"/>
                    <a:pt x="192976" y="1933"/>
                  </a:cubicBezTo>
                  <a:cubicBezTo>
                    <a:pt x="134322" y="-1316"/>
                    <a:pt x="75668" y="6806"/>
                    <a:pt x="17014" y="128"/>
                  </a:cubicBezTo>
                  <a:cubicBezTo>
                    <a:pt x="12863" y="-413"/>
                    <a:pt x="8171" y="850"/>
                    <a:pt x="4200" y="2294"/>
                  </a:cubicBezTo>
                  <a:cubicBezTo>
                    <a:pt x="2215" y="3016"/>
                    <a:pt x="411" y="6084"/>
                    <a:pt x="50" y="8249"/>
                  </a:cubicBezTo>
                  <a:cubicBezTo>
                    <a:pt x="-312" y="10776"/>
                    <a:pt x="1313" y="13483"/>
                    <a:pt x="4381" y="14025"/>
                  </a:cubicBezTo>
                  <a:close/>
                </a:path>
              </a:pathLst>
            </a:custGeom>
            <a:solidFill>
              <a:srgbClr val="000000"/>
            </a:solidFill>
            <a:ln w="1804" cap="flat">
              <a:noFill/>
              <a:prstDash val="solid"/>
              <a:miter/>
            </a:ln>
          </p:spPr>
          <p:txBody>
            <a:bodyPr rtlCol="0" anchor="ctr"/>
            <a:lstStyle/>
            <a:p>
              <a:endParaRPr lang="en-US"/>
            </a:p>
          </p:txBody>
        </p:sp>
        <p:sp>
          <p:nvSpPr>
            <p:cNvPr id="198" name="Freeform 883">
              <a:extLst>
                <a:ext uri="{FF2B5EF4-FFF2-40B4-BE49-F238E27FC236}">
                  <a16:creationId xmlns:a16="http://schemas.microsoft.com/office/drawing/2014/main" id="{6FF53C96-53AF-64CB-1AF8-EA0945A75F2A}"/>
                </a:ext>
              </a:extLst>
            </p:cNvPr>
            <p:cNvSpPr/>
            <p:nvPr/>
          </p:nvSpPr>
          <p:spPr>
            <a:xfrm>
              <a:off x="7410694" y="2246430"/>
              <a:ext cx="97511" cy="20109"/>
            </a:xfrm>
            <a:custGeom>
              <a:avLst/>
              <a:gdLst>
                <a:gd name="connsiteX0" fmla="*/ 52573 w 97511"/>
                <a:gd name="connsiteY0" fmla="*/ 19055 h 20109"/>
                <a:gd name="connsiteX1" fmla="*/ 97511 w 97511"/>
                <a:gd name="connsiteY1" fmla="*/ 8407 h 20109"/>
                <a:gd name="connsiteX2" fmla="*/ 12147 w 97511"/>
                <a:gd name="connsiteY2" fmla="*/ 286 h 20109"/>
                <a:gd name="connsiteX3" fmla="*/ 55 w 97511"/>
                <a:gd name="connsiteY3" fmla="*/ 6422 h 20109"/>
                <a:gd name="connsiteX4" fmla="*/ 10523 w 97511"/>
                <a:gd name="connsiteY4" fmla="*/ 15626 h 20109"/>
                <a:gd name="connsiteX5" fmla="*/ 52573 w 97511"/>
                <a:gd name="connsiteY5" fmla="*/ 19055 h 20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511" h="20109">
                  <a:moveTo>
                    <a:pt x="52573" y="19055"/>
                  </a:moveTo>
                  <a:cubicBezTo>
                    <a:pt x="68094" y="21943"/>
                    <a:pt x="81449" y="19055"/>
                    <a:pt x="97511" y="8407"/>
                  </a:cubicBezTo>
                  <a:cubicBezTo>
                    <a:pt x="66289" y="5339"/>
                    <a:pt x="39218" y="2813"/>
                    <a:pt x="12147" y="286"/>
                  </a:cubicBezTo>
                  <a:cubicBezTo>
                    <a:pt x="7094" y="-255"/>
                    <a:pt x="777" y="-797"/>
                    <a:pt x="55" y="6422"/>
                  </a:cubicBezTo>
                  <a:cubicBezTo>
                    <a:pt x="-666" y="13280"/>
                    <a:pt x="5830" y="15085"/>
                    <a:pt x="10523" y="15626"/>
                  </a:cubicBezTo>
                  <a:cubicBezTo>
                    <a:pt x="24419" y="17070"/>
                    <a:pt x="38857" y="16529"/>
                    <a:pt x="52573" y="19055"/>
                  </a:cubicBezTo>
                  <a:close/>
                </a:path>
              </a:pathLst>
            </a:custGeom>
            <a:solidFill>
              <a:srgbClr val="000000"/>
            </a:solidFill>
            <a:ln w="1804" cap="flat">
              <a:noFill/>
              <a:prstDash val="solid"/>
              <a:miter/>
            </a:ln>
          </p:spPr>
          <p:txBody>
            <a:bodyPr rtlCol="0" anchor="ctr"/>
            <a:lstStyle/>
            <a:p>
              <a:endParaRPr lang="en-US"/>
            </a:p>
          </p:txBody>
        </p:sp>
        <p:sp>
          <p:nvSpPr>
            <p:cNvPr id="199" name="Freeform 884">
              <a:extLst>
                <a:ext uri="{FF2B5EF4-FFF2-40B4-BE49-F238E27FC236}">
                  <a16:creationId xmlns:a16="http://schemas.microsoft.com/office/drawing/2014/main" id="{2631F103-C3E6-09ED-A36B-5210BD6BDE58}"/>
                </a:ext>
              </a:extLst>
            </p:cNvPr>
            <p:cNvSpPr/>
            <p:nvPr/>
          </p:nvSpPr>
          <p:spPr>
            <a:xfrm>
              <a:off x="7427153" y="2671194"/>
              <a:ext cx="94046" cy="15766"/>
            </a:xfrm>
            <a:custGeom>
              <a:avLst/>
              <a:gdLst>
                <a:gd name="connsiteX0" fmla="*/ 5615 w 94046"/>
                <a:gd name="connsiteY0" fmla="*/ 3967 h 15766"/>
                <a:gd name="connsiteX1" fmla="*/ 20 w 94046"/>
                <a:gd name="connsiteY1" fmla="*/ 8299 h 15766"/>
                <a:gd name="connsiteX2" fmla="*/ 8683 w 94046"/>
                <a:gd name="connsiteY2" fmla="*/ 15698 h 15766"/>
                <a:gd name="connsiteX3" fmla="*/ 94047 w 94046"/>
                <a:gd name="connsiteY3" fmla="*/ 3606 h 15766"/>
                <a:gd name="connsiteX4" fmla="*/ 5615 w 94046"/>
                <a:gd name="connsiteY4" fmla="*/ 3967 h 15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046" h="15766">
                  <a:moveTo>
                    <a:pt x="5615" y="3967"/>
                  </a:moveTo>
                  <a:cubicBezTo>
                    <a:pt x="3630" y="4148"/>
                    <a:pt x="201" y="6674"/>
                    <a:pt x="20" y="8299"/>
                  </a:cubicBezTo>
                  <a:cubicBezTo>
                    <a:pt x="-341" y="13893"/>
                    <a:pt x="4171" y="15517"/>
                    <a:pt x="8683" y="15698"/>
                  </a:cubicBezTo>
                  <a:cubicBezTo>
                    <a:pt x="37559" y="16239"/>
                    <a:pt x="66254" y="13713"/>
                    <a:pt x="94047" y="3606"/>
                  </a:cubicBezTo>
                  <a:cubicBezTo>
                    <a:pt x="64449" y="-3974"/>
                    <a:pt x="35032" y="2523"/>
                    <a:pt x="5615" y="3967"/>
                  </a:cubicBezTo>
                  <a:close/>
                </a:path>
              </a:pathLst>
            </a:custGeom>
            <a:solidFill>
              <a:srgbClr val="000000"/>
            </a:solidFill>
            <a:ln w="1804" cap="flat">
              <a:noFill/>
              <a:prstDash val="solid"/>
              <a:miter/>
            </a:ln>
          </p:spPr>
          <p:txBody>
            <a:bodyPr rtlCol="0" anchor="ctr"/>
            <a:lstStyle/>
            <a:p>
              <a:endParaRPr lang="en-US"/>
            </a:p>
          </p:txBody>
        </p:sp>
        <p:sp>
          <p:nvSpPr>
            <p:cNvPr id="200" name="Freeform 885">
              <a:extLst>
                <a:ext uri="{FF2B5EF4-FFF2-40B4-BE49-F238E27FC236}">
                  <a16:creationId xmlns:a16="http://schemas.microsoft.com/office/drawing/2014/main" id="{3606DD1D-1AB3-06D1-CFEC-79CF89B579B9}"/>
                </a:ext>
              </a:extLst>
            </p:cNvPr>
            <p:cNvSpPr/>
            <p:nvPr/>
          </p:nvSpPr>
          <p:spPr>
            <a:xfrm>
              <a:off x="7128987" y="2126220"/>
              <a:ext cx="130400" cy="185815"/>
            </a:xfrm>
            <a:custGeom>
              <a:avLst/>
              <a:gdLst>
                <a:gd name="connsiteX0" fmla="*/ 6902 w 130400"/>
                <a:gd name="connsiteY0" fmla="*/ 78807 h 185815"/>
                <a:gd name="connsiteX1" fmla="*/ 53825 w 130400"/>
                <a:gd name="connsiteY1" fmla="*/ 174458 h 185815"/>
                <a:gd name="connsiteX2" fmla="*/ 77828 w 130400"/>
                <a:gd name="connsiteY2" fmla="*/ 180955 h 185815"/>
                <a:gd name="connsiteX3" fmla="*/ 87212 w 130400"/>
                <a:gd name="connsiteY3" fmla="*/ 165254 h 185815"/>
                <a:gd name="connsiteX4" fmla="*/ 116269 w 130400"/>
                <a:gd name="connsiteY4" fmla="*/ 71047 h 185815"/>
                <a:gd name="connsiteX5" fmla="*/ 129804 w 130400"/>
                <a:gd name="connsiteY5" fmla="*/ 11310 h 185815"/>
                <a:gd name="connsiteX6" fmla="*/ 121683 w 130400"/>
                <a:gd name="connsiteY6" fmla="*/ 120 h 185815"/>
                <a:gd name="connsiteX7" fmla="*/ 112659 w 130400"/>
                <a:gd name="connsiteY7" fmla="*/ 7881 h 185815"/>
                <a:gd name="connsiteX8" fmla="*/ 112659 w 130400"/>
                <a:gd name="connsiteY8" fmla="*/ 18529 h 185815"/>
                <a:gd name="connsiteX9" fmla="*/ 72594 w 130400"/>
                <a:gd name="connsiteY9" fmla="*/ 167780 h 185815"/>
                <a:gd name="connsiteX10" fmla="*/ 32709 w 130400"/>
                <a:gd name="connsiteY10" fmla="*/ 94328 h 185815"/>
                <a:gd name="connsiteX11" fmla="*/ 14843 w 130400"/>
                <a:gd name="connsiteY11" fmla="*/ 61662 h 185815"/>
                <a:gd name="connsiteX12" fmla="*/ 3834 w 130400"/>
                <a:gd name="connsiteY12" fmla="*/ 58233 h 185815"/>
                <a:gd name="connsiteX13" fmla="*/ 1487 w 130400"/>
                <a:gd name="connsiteY13" fmla="*/ 69783 h 185815"/>
                <a:gd name="connsiteX14" fmla="*/ 6902 w 130400"/>
                <a:gd name="connsiteY14" fmla="*/ 78807 h 185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0400" h="185815">
                  <a:moveTo>
                    <a:pt x="6902" y="78807"/>
                  </a:moveTo>
                  <a:cubicBezTo>
                    <a:pt x="22603" y="110751"/>
                    <a:pt x="38485" y="142514"/>
                    <a:pt x="53825" y="174458"/>
                  </a:cubicBezTo>
                  <a:cubicBezTo>
                    <a:pt x="59961" y="187091"/>
                    <a:pt x="66999" y="189076"/>
                    <a:pt x="77828" y="180955"/>
                  </a:cubicBezTo>
                  <a:cubicBezTo>
                    <a:pt x="83242" y="176804"/>
                    <a:pt x="84686" y="170849"/>
                    <a:pt x="87212" y="165254"/>
                  </a:cubicBezTo>
                  <a:cubicBezTo>
                    <a:pt x="100748" y="134934"/>
                    <a:pt x="106162" y="102269"/>
                    <a:pt x="116269" y="71047"/>
                  </a:cubicBezTo>
                  <a:cubicBezTo>
                    <a:pt x="122585" y="51555"/>
                    <a:pt x="122585" y="30620"/>
                    <a:pt x="129804" y="11310"/>
                  </a:cubicBezTo>
                  <a:cubicBezTo>
                    <a:pt x="131970" y="5715"/>
                    <a:pt x="128000" y="1023"/>
                    <a:pt x="121683" y="120"/>
                  </a:cubicBezTo>
                  <a:cubicBezTo>
                    <a:pt x="116088" y="-782"/>
                    <a:pt x="113742" y="3549"/>
                    <a:pt x="112659" y="7881"/>
                  </a:cubicBezTo>
                  <a:cubicBezTo>
                    <a:pt x="111937" y="11310"/>
                    <a:pt x="113020" y="14919"/>
                    <a:pt x="112659" y="18529"/>
                  </a:cubicBezTo>
                  <a:cubicBezTo>
                    <a:pt x="107245" y="68339"/>
                    <a:pt x="90100" y="114902"/>
                    <a:pt x="72594" y="167780"/>
                  </a:cubicBezTo>
                  <a:cubicBezTo>
                    <a:pt x="54366" y="140890"/>
                    <a:pt x="44440" y="117067"/>
                    <a:pt x="32709" y="94328"/>
                  </a:cubicBezTo>
                  <a:cubicBezTo>
                    <a:pt x="27115" y="83319"/>
                    <a:pt x="20798" y="72490"/>
                    <a:pt x="14843" y="61662"/>
                  </a:cubicBezTo>
                  <a:cubicBezTo>
                    <a:pt x="12316" y="56969"/>
                    <a:pt x="8165" y="55526"/>
                    <a:pt x="3834" y="58233"/>
                  </a:cubicBezTo>
                  <a:cubicBezTo>
                    <a:pt x="-678" y="60940"/>
                    <a:pt x="-859" y="65452"/>
                    <a:pt x="1487" y="69783"/>
                  </a:cubicBezTo>
                  <a:cubicBezTo>
                    <a:pt x="3112" y="72851"/>
                    <a:pt x="5458" y="75558"/>
                    <a:pt x="6902" y="78807"/>
                  </a:cubicBezTo>
                  <a:close/>
                </a:path>
              </a:pathLst>
            </a:custGeom>
            <a:solidFill>
              <a:srgbClr val="000000"/>
            </a:solidFill>
            <a:ln w="1804" cap="flat">
              <a:noFill/>
              <a:prstDash val="solid"/>
              <a:miter/>
            </a:ln>
          </p:spPr>
          <p:txBody>
            <a:bodyPr rtlCol="0" anchor="ctr"/>
            <a:lstStyle/>
            <a:p>
              <a:endParaRPr lang="en-US"/>
            </a:p>
          </p:txBody>
        </p:sp>
      </p:grpSp>
    </p:spTree>
    <p:extLst>
      <p:ext uri="{BB962C8B-B14F-4D97-AF65-F5344CB8AC3E}">
        <p14:creationId xmlns:p14="http://schemas.microsoft.com/office/powerpoint/2010/main" val="84795890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EF574BB-2321-0173-FD18-9D88A9D9B89F}"/>
              </a:ext>
            </a:extLst>
          </p:cNvPr>
          <p:cNvSpPr>
            <a:spLocks noGrp="1"/>
          </p:cNvSpPr>
          <p:nvPr>
            <p:ph type="body" sz="quarter" idx="18"/>
          </p:nvPr>
        </p:nvSpPr>
        <p:spPr>
          <a:xfrm>
            <a:off x="3600450" y="1743955"/>
            <a:ext cx="8010526" cy="3849918"/>
          </a:xfrm>
        </p:spPr>
        <p:txBody>
          <a:bodyPr/>
          <a:lstStyle/>
          <a:p>
            <a:pPr marL="0" indent="0">
              <a:spcAft>
                <a:spcPts val="1200"/>
              </a:spcAft>
            </a:pPr>
            <a:r>
              <a:rPr lang="en-US" sz="2100" dirty="0">
                <a:solidFill>
                  <a:schemeClr val="bg1"/>
                </a:solidFill>
                <a:highlight>
                  <a:srgbClr val="FCB913"/>
                </a:highlight>
              </a:rPr>
              <a:t>Prevents leadership progression. </a:t>
            </a:r>
            <a:r>
              <a:rPr lang="en-US" sz="2100" dirty="0"/>
              <a:t>In the workplace, bias commonly affects areas such as hiring, talent development, and promotion, often preventing deserving individuals from advancing into leadership roles. </a:t>
            </a:r>
          </a:p>
          <a:p>
            <a:pPr marL="0" indent="0">
              <a:spcAft>
                <a:spcPts val="1200"/>
              </a:spcAft>
            </a:pPr>
            <a:r>
              <a:rPr lang="en-US" sz="2100" dirty="0">
                <a:solidFill>
                  <a:schemeClr val="bg1"/>
                </a:solidFill>
                <a:highlight>
                  <a:srgbClr val="FCB913"/>
                </a:highlight>
              </a:rPr>
              <a:t>Hinders talent development. </a:t>
            </a:r>
            <a:r>
              <a:rPr lang="en-US" sz="2100" dirty="0"/>
              <a:t>Bias, particularly from stereotypes related to ethnicity, religion, disability, age, or sexual orientation, can hinder talent development and career progression. </a:t>
            </a:r>
          </a:p>
          <a:p>
            <a:pPr marL="0" indent="0">
              <a:spcAft>
                <a:spcPts val="1200"/>
              </a:spcAft>
            </a:pPr>
            <a:r>
              <a:rPr lang="en-US" sz="2100" dirty="0">
                <a:solidFill>
                  <a:schemeClr val="bg1"/>
                </a:solidFill>
                <a:highlight>
                  <a:srgbClr val="FCB913"/>
                </a:highlight>
              </a:rPr>
              <a:t>Creates inequality. </a:t>
            </a:r>
            <a:r>
              <a:rPr lang="en-US" sz="2100" dirty="0"/>
              <a:t>Additionally, gender-based biases may affect decisions around compensation and hiring, pay inequity, unequal access to opportunities and unfair treatment of employees.</a:t>
            </a:r>
          </a:p>
          <a:p>
            <a:pPr marL="0" indent="0">
              <a:spcAft>
                <a:spcPts val="1200"/>
              </a:spcAft>
            </a:pPr>
            <a:endParaRPr lang="en-US" sz="2100" dirty="0"/>
          </a:p>
        </p:txBody>
      </p:sp>
      <p:sp>
        <p:nvSpPr>
          <p:cNvPr id="3" name="TextBox 2">
            <a:extLst>
              <a:ext uri="{FF2B5EF4-FFF2-40B4-BE49-F238E27FC236}">
                <a16:creationId xmlns:a16="http://schemas.microsoft.com/office/drawing/2014/main" id="{71FD6098-C709-2157-0DBC-0073BA28B97D}"/>
              </a:ext>
            </a:extLst>
          </p:cNvPr>
          <p:cNvSpPr txBox="1"/>
          <p:nvPr/>
        </p:nvSpPr>
        <p:spPr>
          <a:xfrm>
            <a:off x="9105900" y="6391275"/>
            <a:ext cx="3295650"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SME Inclusion Toolkit</a:t>
            </a:r>
            <a:endParaRPr lang="en-IE" dirty="0">
              <a:solidFill>
                <a:schemeClr val="bg1"/>
              </a:solidFill>
            </a:endParaRPr>
          </a:p>
        </p:txBody>
      </p:sp>
      <p:sp>
        <p:nvSpPr>
          <p:cNvPr id="9" name="Speech Bubble: Rectangle with Corners Rounded 8">
            <a:extLst>
              <a:ext uri="{FF2B5EF4-FFF2-40B4-BE49-F238E27FC236}">
                <a16:creationId xmlns:a16="http://schemas.microsoft.com/office/drawing/2014/main" id="{72641262-6D2A-27DE-6E56-54FE60F6E372}"/>
              </a:ext>
            </a:extLst>
          </p:cNvPr>
          <p:cNvSpPr/>
          <p:nvPr/>
        </p:nvSpPr>
        <p:spPr>
          <a:xfrm>
            <a:off x="371475" y="1725814"/>
            <a:ext cx="2733675" cy="3189085"/>
          </a:xfrm>
          <a:prstGeom prst="wedgeRoundRectCallout">
            <a:avLst>
              <a:gd name="adj1" fmla="val 58990"/>
              <a:gd name="adj2" fmla="val 70370"/>
              <a:gd name="adj3" fmla="val 16667"/>
            </a:avLst>
          </a:prstGeom>
          <a:solidFill>
            <a:srgbClr val="DF462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100" dirty="0"/>
              <a:t>Research shows men are more likely to successfully negotiate salary and promotions while are more likely to be penalized when negotiating salary and promotions.</a:t>
            </a:r>
            <a:endParaRPr lang="en-IE" sz="2100" dirty="0">
              <a:solidFill>
                <a:schemeClr val="bg1"/>
              </a:solidFill>
            </a:endParaRPr>
          </a:p>
        </p:txBody>
      </p:sp>
      <p:sp>
        <p:nvSpPr>
          <p:cNvPr id="7" name="Text Placeholder 4">
            <a:extLst>
              <a:ext uri="{FF2B5EF4-FFF2-40B4-BE49-F238E27FC236}">
                <a16:creationId xmlns:a16="http://schemas.microsoft.com/office/drawing/2014/main" id="{93032939-1D14-D36F-8DC7-8ABB1A4F2F1D}"/>
              </a:ext>
            </a:extLst>
          </p:cNvPr>
          <p:cNvSpPr txBox="1">
            <a:spLocks/>
          </p:cNvSpPr>
          <p:nvPr/>
        </p:nvSpPr>
        <p:spPr>
          <a:xfrm>
            <a:off x="2543174" y="519867"/>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000" dirty="0">
                <a:solidFill>
                  <a:srgbClr val="335C42"/>
                </a:solidFill>
              </a:rPr>
              <a:t>D&amp;I Talent Development: </a:t>
            </a:r>
            <a:r>
              <a:rPr lang="en-IE" sz="3000" b="0" dirty="0"/>
              <a:t>Implement D&amp;I Eliminate Bias Training for All</a:t>
            </a:r>
          </a:p>
        </p:txBody>
      </p:sp>
      <p:sp>
        <p:nvSpPr>
          <p:cNvPr id="8" name="Round Diagonal Corner Rectangle 9">
            <a:extLst>
              <a:ext uri="{FF2B5EF4-FFF2-40B4-BE49-F238E27FC236}">
                <a16:creationId xmlns:a16="http://schemas.microsoft.com/office/drawing/2014/main" id="{58B27469-9832-197A-EFAB-DB591866F2BA}"/>
              </a:ext>
            </a:extLst>
          </p:cNvPr>
          <p:cNvSpPr/>
          <p:nvPr/>
        </p:nvSpPr>
        <p:spPr>
          <a:xfrm rot="16200000">
            <a:off x="903820" y="-137334"/>
            <a:ext cx="969763" cy="2034452"/>
          </a:xfrm>
          <a:prstGeom prst="round2DiagRect">
            <a:avLst/>
          </a:prstGeom>
          <a:solidFill>
            <a:srgbClr val="FCB9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890745BA-B36A-6BC1-4978-2BECB53BD9B5}"/>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5</a:t>
            </a:r>
          </a:p>
        </p:txBody>
      </p:sp>
    </p:spTree>
    <p:extLst>
      <p:ext uri="{BB962C8B-B14F-4D97-AF65-F5344CB8AC3E}">
        <p14:creationId xmlns:p14="http://schemas.microsoft.com/office/powerpoint/2010/main" val="1429417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624AEC-F32C-6A0B-F798-6935520F9DD6}"/>
            </a:ext>
          </a:extLst>
        </p:cNvPr>
        <p:cNvGrpSpPr/>
        <p:nvPr/>
      </p:nvGrpSpPr>
      <p:grpSpPr>
        <a:xfrm>
          <a:off x="0" y="0"/>
          <a:ext cx="0" cy="0"/>
          <a:chOff x="0" y="0"/>
          <a:chExt cx="0" cy="0"/>
        </a:xfrm>
      </p:grpSpPr>
      <p:sp>
        <p:nvSpPr>
          <p:cNvPr id="28" name="Text Placeholder 16">
            <a:extLst>
              <a:ext uri="{FF2B5EF4-FFF2-40B4-BE49-F238E27FC236}">
                <a16:creationId xmlns:a16="http://schemas.microsoft.com/office/drawing/2014/main" id="{6AE4F7D4-C380-29BF-C156-84ED79E140FC}"/>
              </a:ext>
            </a:extLst>
          </p:cNvPr>
          <p:cNvSpPr>
            <a:spLocks noGrp="1"/>
          </p:cNvSpPr>
          <p:nvPr>
            <p:ph type="body" sz="quarter" idx="15"/>
          </p:nvPr>
        </p:nvSpPr>
        <p:spPr>
          <a:xfrm>
            <a:off x="5745806" y="2049538"/>
            <a:ext cx="700387" cy="689518"/>
          </a:xfrm>
        </p:spPr>
        <p:txBody>
          <a:bodyPr/>
          <a:lstStyle/>
          <a:p>
            <a:r>
              <a:rPr lang="en-IE" dirty="0"/>
              <a:t>12</a:t>
            </a:r>
          </a:p>
        </p:txBody>
      </p:sp>
      <p:sp>
        <p:nvSpPr>
          <p:cNvPr id="29" name="Text Placeholder 15">
            <a:extLst>
              <a:ext uri="{FF2B5EF4-FFF2-40B4-BE49-F238E27FC236}">
                <a16:creationId xmlns:a16="http://schemas.microsoft.com/office/drawing/2014/main" id="{966C71BD-C1CC-4E7B-B256-1B3463B1D452}"/>
              </a:ext>
            </a:extLst>
          </p:cNvPr>
          <p:cNvSpPr>
            <a:spLocks noGrp="1"/>
          </p:cNvSpPr>
          <p:nvPr>
            <p:ph type="body" sz="quarter" idx="14"/>
          </p:nvPr>
        </p:nvSpPr>
        <p:spPr>
          <a:xfrm>
            <a:off x="6659616" y="2894851"/>
            <a:ext cx="5008386" cy="689519"/>
          </a:xfrm>
        </p:spPr>
        <p:txBody>
          <a:bodyPr/>
          <a:lstStyle/>
          <a:p>
            <a:pPr>
              <a:lnSpc>
                <a:spcPct val="100000"/>
              </a:lnSpc>
              <a:spcBef>
                <a:spcPts val="0"/>
              </a:spcBef>
            </a:pPr>
            <a:r>
              <a:rPr lang="en-US" sz="2200" b="1" dirty="0">
                <a:solidFill>
                  <a:srgbClr val="083F59"/>
                </a:solidFill>
              </a:rPr>
              <a:t>Step 8: </a:t>
            </a:r>
            <a:r>
              <a:rPr lang="en-US" b="1" dirty="0"/>
              <a:t>Employee Talent Development and Retention</a:t>
            </a:r>
          </a:p>
          <a:p>
            <a:pPr>
              <a:lnSpc>
                <a:spcPct val="100000"/>
              </a:lnSpc>
              <a:spcBef>
                <a:spcPts val="0"/>
              </a:spcBef>
            </a:pPr>
            <a:endParaRPr lang="en-US" b="1" dirty="0"/>
          </a:p>
          <a:p>
            <a:pPr>
              <a:lnSpc>
                <a:spcPct val="100000"/>
              </a:lnSpc>
              <a:spcBef>
                <a:spcPts val="0"/>
              </a:spcBef>
            </a:pPr>
            <a:r>
              <a:rPr lang="en-US" sz="2000" dirty="0"/>
              <a:t>Learn how to assess and </a:t>
            </a:r>
            <a:r>
              <a:rPr lang="en-US" sz="2000" dirty="0" err="1"/>
              <a:t>analyse</a:t>
            </a:r>
            <a:r>
              <a:rPr lang="en-US" sz="2000" dirty="0"/>
              <a:t> your current workforce. Learn how to develop retention strategies, design career pathways and develop plans. </a:t>
            </a:r>
          </a:p>
        </p:txBody>
      </p:sp>
      <p:sp>
        <p:nvSpPr>
          <p:cNvPr id="38" name="Text Placeholder 3">
            <a:extLst>
              <a:ext uri="{FF2B5EF4-FFF2-40B4-BE49-F238E27FC236}">
                <a16:creationId xmlns:a16="http://schemas.microsoft.com/office/drawing/2014/main" id="{A77B8126-D48E-D76A-66BD-D874CA092ED6}"/>
              </a:ext>
            </a:extLst>
          </p:cNvPr>
          <p:cNvSpPr txBox="1">
            <a:spLocks/>
          </p:cNvSpPr>
          <p:nvPr/>
        </p:nvSpPr>
        <p:spPr>
          <a:xfrm>
            <a:off x="1007051" y="1307980"/>
            <a:ext cx="4627246"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3200" b="1" kern="100" dirty="0">
                <a:solidFill>
                  <a:schemeClr val="bg1"/>
                </a:solidFill>
                <a:cs typeface="Times New Roman" panose="02020603050405020304" pitchFamily="18" charset="0"/>
              </a:rPr>
              <a:t>Employee Talent Development and Retention</a:t>
            </a:r>
          </a:p>
          <a:p>
            <a:pPr marL="0" indent="0">
              <a:lnSpc>
                <a:spcPct val="100000"/>
              </a:lnSpc>
              <a:spcBef>
                <a:spcPts val="0"/>
              </a:spcBef>
              <a:buNone/>
            </a:pPr>
            <a:endParaRPr lang="en-US" sz="1000" b="1" kern="100" dirty="0">
              <a:solidFill>
                <a:schemeClr val="bg1"/>
              </a:solidFill>
              <a:cs typeface="Times New Roman" panose="02020603050405020304" pitchFamily="18" charset="0"/>
            </a:endParaRPr>
          </a:p>
          <a:p>
            <a:pPr>
              <a:lnSpc>
                <a:spcPct val="100000"/>
              </a:lnSpc>
              <a:spcBef>
                <a:spcPts val="0"/>
              </a:spcBef>
              <a:buFont typeface="Wingdings" panose="05000000000000000000" pitchFamily="2" charset="2"/>
              <a:buChar char="q"/>
            </a:pPr>
            <a:r>
              <a:rPr lang="en-US" sz="2000" dirty="0">
                <a:solidFill>
                  <a:schemeClr val="bg1"/>
                </a:solidFill>
              </a:rPr>
              <a:t>Explore strategies to nurture diverse talent, enable equitable growth opportunities, and retain top performers. </a:t>
            </a:r>
          </a:p>
          <a:p>
            <a:pPr>
              <a:lnSpc>
                <a:spcPct val="100000"/>
              </a:lnSpc>
              <a:spcBef>
                <a:spcPts val="0"/>
              </a:spcBef>
              <a:buFont typeface="Wingdings" panose="05000000000000000000" pitchFamily="2" charset="2"/>
              <a:buChar char="q"/>
            </a:pPr>
            <a:r>
              <a:rPr lang="en-US" sz="2000" dirty="0">
                <a:solidFill>
                  <a:schemeClr val="bg1"/>
                </a:solidFill>
              </a:rPr>
              <a:t>Learn how to create inclusive career pathways and tailored development plans to support employee advancement and retention and, ultimately, </a:t>
            </a:r>
            <a:r>
              <a:rPr lang="en-US" sz="2000" dirty="0" err="1">
                <a:solidFill>
                  <a:schemeClr val="bg1"/>
                </a:solidFill>
              </a:rPr>
              <a:t>companyal</a:t>
            </a:r>
            <a:r>
              <a:rPr lang="en-US" sz="2000" dirty="0">
                <a:solidFill>
                  <a:schemeClr val="bg1"/>
                </a:solidFill>
              </a:rPr>
              <a:t> sustainability.</a:t>
            </a:r>
            <a:endParaRPr lang="en-IE" sz="2000" dirty="0">
              <a:solidFill>
                <a:schemeClr val="bg1"/>
              </a:solidFill>
            </a:endParaRPr>
          </a:p>
          <a:p>
            <a:pPr>
              <a:lnSpc>
                <a:spcPct val="100000"/>
              </a:lnSpc>
              <a:spcBef>
                <a:spcPts val="0"/>
              </a:spcBef>
              <a:buFont typeface="Wingdings" panose="05000000000000000000" pitchFamily="2" charset="2"/>
              <a:buChar char="q"/>
            </a:pPr>
            <a:endParaRPr lang="en-US" sz="2000" dirty="0">
              <a:solidFill>
                <a:schemeClr val="bg1"/>
              </a:solidFill>
            </a:endParaRPr>
          </a:p>
          <a:p>
            <a:pPr marL="0" indent="0">
              <a:lnSpc>
                <a:spcPct val="107000"/>
              </a:lnSpc>
              <a:spcBef>
                <a:spcPts val="600"/>
              </a:spcBef>
              <a:spcAft>
                <a:spcPts val="600"/>
              </a:spcAft>
              <a:buNone/>
            </a:pPr>
            <a:endParaRPr lang="en-IE" sz="3600" kern="100" dirty="0">
              <a:solidFill>
                <a:schemeClr val="bg1"/>
              </a:solidFill>
              <a:ea typeface="Aptos" panose="020B0004020202020204" pitchFamily="34" charset="0"/>
              <a:cs typeface="Times New Roman" panose="02020603050405020304" pitchFamily="18" charset="0"/>
            </a:endParaRPr>
          </a:p>
        </p:txBody>
      </p:sp>
      <p:sp>
        <p:nvSpPr>
          <p:cNvPr id="39" name="Text Placeholder 4">
            <a:extLst>
              <a:ext uri="{FF2B5EF4-FFF2-40B4-BE49-F238E27FC236}">
                <a16:creationId xmlns:a16="http://schemas.microsoft.com/office/drawing/2014/main" id="{1B614EBF-CC39-656A-77C7-3E47B5DCDF38}"/>
              </a:ext>
            </a:extLst>
          </p:cNvPr>
          <p:cNvSpPr txBox="1">
            <a:spLocks/>
          </p:cNvSpPr>
          <p:nvPr/>
        </p:nvSpPr>
        <p:spPr>
          <a:xfrm>
            <a:off x="1007050" y="194990"/>
            <a:ext cx="2948261"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Part 4</a:t>
            </a:r>
          </a:p>
        </p:txBody>
      </p:sp>
      <p:cxnSp>
        <p:nvCxnSpPr>
          <p:cNvPr id="10" name="Straight Connector 9">
            <a:extLst>
              <a:ext uri="{FF2B5EF4-FFF2-40B4-BE49-F238E27FC236}">
                <a16:creationId xmlns:a16="http://schemas.microsoft.com/office/drawing/2014/main" id="{66276D57-BADF-E47E-13D8-B2829809CA20}"/>
              </a:ext>
            </a:extLst>
          </p:cNvPr>
          <p:cNvCxnSpPr>
            <a:cxnSpLocks/>
          </p:cNvCxnSpPr>
          <p:nvPr/>
        </p:nvCxnSpPr>
        <p:spPr>
          <a:xfrm flipH="1">
            <a:off x="5745806" y="44296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6853919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EF574BB-2321-0173-FD18-9D88A9D9B89F}"/>
              </a:ext>
            </a:extLst>
          </p:cNvPr>
          <p:cNvSpPr>
            <a:spLocks noGrp="1"/>
          </p:cNvSpPr>
          <p:nvPr>
            <p:ph type="body" sz="quarter" idx="18"/>
          </p:nvPr>
        </p:nvSpPr>
        <p:spPr>
          <a:xfrm>
            <a:off x="2847975" y="1349668"/>
            <a:ext cx="8878580" cy="3849918"/>
          </a:xfrm>
        </p:spPr>
        <p:txBody>
          <a:bodyPr/>
          <a:lstStyle/>
          <a:p>
            <a:pPr marL="0" indent="0"/>
            <a:r>
              <a:rPr lang="en-US" sz="2100" b="1" dirty="0">
                <a:solidFill>
                  <a:srgbClr val="335C42"/>
                </a:solidFill>
              </a:rPr>
              <a:t>Mitigate bias in talent management and promotional decision-making by taking these key steps:</a:t>
            </a:r>
          </a:p>
          <a:p>
            <a:pPr marL="0" indent="0"/>
            <a:r>
              <a:rPr lang="en-US" sz="2100" dirty="0" err="1">
                <a:solidFill>
                  <a:schemeClr val="bg1"/>
                </a:solidFill>
                <a:highlight>
                  <a:srgbClr val="FCB913"/>
                </a:highlight>
              </a:rPr>
              <a:t>Standardise</a:t>
            </a:r>
            <a:r>
              <a:rPr lang="en-US" sz="2100" dirty="0">
                <a:solidFill>
                  <a:schemeClr val="bg1"/>
                </a:solidFill>
                <a:highlight>
                  <a:srgbClr val="FCB913"/>
                </a:highlight>
              </a:rPr>
              <a:t> performance reviews. </a:t>
            </a:r>
            <a:r>
              <a:rPr lang="en-US" sz="2100" dirty="0"/>
              <a:t>Use agreed criteria consistently across all employees rather than relying on open-ended responses. This approach ensures a fairer process, particularly for those for whom English is a second language, who may otherwise be disadvantaged despite being qualified for promotion.</a:t>
            </a:r>
          </a:p>
          <a:p>
            <a:pPr marL="0" indent="0"/>
            <a:r>
              <a:rPr lang="en-US" sz="2100" dirty="0">
                <a:solidFill>
                  <a:schemeClr val="bg1"/>
                </a:solidFill>
                <a:highlight>
                  <a:srgbClr val="FCB913"/>
                </a:highlight>
              </a:rPr>
              <a:t>Involve multiple decision-makers. </a:t>
            </a:r>
            <a:r>
              <a:rPr lang="en-US" sz="2100" dirty="0"/>
              <a:t>Promotion decisions should, whenever possible, include input from more than one individual, ideally involving senior members of the company. A diverse panel, including people of different genders and backgrounds, can provide a broader perspective and help reduce bias.</a:t>
            </a:r>
          </a:p>
          <a:p>
            <a:pPr marL="0" indent="0"/>
            <a:r>
              <a:rPr lang="en-US" sz="2100" dirty="0">
                <a:solidFill>
                  <a:schemeClr val="bg1"/>
                </a:solidFill>
                <a:highlight>
                  <a:srgbClr val="FCB913"/>
                </a:highlight>
              </a:rPr>
              <a:t>Diversity and inclusion training. </a:t>
            </a:r>
            <a:r>
              <a:rPr lang="en-US" sz="2100" dirty="0"/>
              <a:t>Providing leaders with access to diversity and inclusion training can raise awareness of unconscious bias. However, such training is most effective when paired with structural policy changes, such as reducing bias in hiring and </a:t>
            </a:r>
            <a:r>
              <a:rPr lang="en-US" sz="2100" dirty="0" err="1"/>
              <a:t>standardising</a:t>
            </a:r>
            <a:r>
              <a:rPr lang="en-US" sz="2100" dirty="0"/>
              <a:t> performance evaluations.</a:t>
            </a:r>
          </a:p>
          <a:p>
            <a:pPr marL="0" indent="0"/>
            <a:endParaRPr lang="en-US" sz="2100" dirty="0"/>
          </a:p>
        </p:txBody>
      </p:sp>
      <p:sp>
        <p:nvSpPr>
          <p:cNvPr id="4" name="Text Placeholder 4">
            <a:extLst>
              <a:ext uri="{FF2B5EF4-FFF2-40B4-BE49-F238E27FC236}">
                <a16:creationId xmlns:a16="http://schemas.microsoft.com/office/drawing/2014/main" id="{D4261439-3A85-5143-C582-CDFF89B8A8EE}"/>
              </a:ext>
            </a:extLst>
          </p:cNvPr>
          <p:cNvSpPr txBox="1">
            <a:spLocks/>
          </p:cNvSpPr>
          <p:nvPr/>
        </p:nvSpPr>
        <p:spPr>
          <a:xfrm>
            <a:off x="2786507" y="546014"/>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000" dirty="0">
                <a:solidFill>
                  <a:srgbClr val="335C42"/>
                </a:solidFill>
              </a:rPr>
              <a:t>D&amp;I Talent Development: </a:t>
            </a:r>
            <a:r>
              <a:rPr lang="en-IE" sz="3000" b="0" dirty="0"/>
              <a:t>Eliminate Bias</a:t>
            </a:r>
          </a:p>
        </p:txBody>
      </p:sp>
      <p:sp>
        <p:nvSpPr>
          <p:cNvPr id="5" name="Round Diagonal Corner Rectangle 9">
            <a:extLst>
              <a:ext uri="{FF2B5EF4-FFF2-40B4-BE49-F238E27FC236}">
                <a16:creationId xmlns:a16="http://schemas.microsoft.com/office/drawing/2014/main" id="{4866E73D-DF89-1D83-99CB-30B07629138D}"/>
              </a:ext>
            </a:extLst>
          </p:cNvPr>
          <p:cNvSpPr/>
          <p:nvPr/>
        </p:nvSpPr>
        <p:spPr>
          <a:xfrm rot="16200000">
            <a:off x="903820" y="-137334"/>
            <a:ext cx="969763" cy="2034452"/>
          </a:xfrm>
          <a:prstGeom prst="round2DiagRect">
            <a:avLst/>
          </a:prstGeom>
          <a:solidFill>
            <a:srgbClr val="FCB9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C5097CE8-5C1E-CB8E-1489-40DC06372123}"/>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5</a:t>
            </a:r>
          </a:p>
        </p:txBody>
      </p:sp>
      <p:sp>
        <p:nvSpPr>
          <p:cNvPr id="3" name="TextBox 2">
            <a:extLst>
              <a:ext uri="{FF2B5EF4-FFF2-40B4-BE49-F238E27FC236}">
                <a16:creationId xmlns:a16="http://schemas.microsoft.com/office/drawing/2014/main" id="{71FD6098-C709-2157-0DBC-0073BA28B97D}"/>
              </a:ext>
            </a:extLst>
          </p:cNvPr>
          <p:cNvSpPr txBox="1"/>
          <p:nvPr/>
        </p:nvSpPr>
        <p:spPr>
          <a:xfrm>
            <a:off x="9105900" y="6391275"/>
            <a:ext cx="3295650"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SME Inclusion Toolkit</a:t>
            </a:r>
            <a:endParaRPr lang="en-IE" dirty="0">
              <a:solidFill>
                <a:schemeClr val="bg1"/>
              </a:solidFill>
            </a:endParaRPr>
          </a:p>
        </p:txBody>
      </p:sp>
      <p:sp>
        <p:nvSpPr>
          <p:cNvPr id="9" name="Flowchart: Alternate Process 8">
            <a:extLst>
              <a:ext uri="{FF2B5EF4-FFF2-40B4-BE49-F238E27FC236}">
                <a16:creationId xmlns:a16="http://schemas.microsoft.com/office/drawing/2014/main" id="{1402B7EA-4A07-DADF-FBC5-25B16BCEB827}"/>
              </a:ext>
            </a:extLst>
          </p:cNvPr>
          <p:cNvSpPr/>
          <p:nvPr/>
        </p:nvSpPr>
        <p:spPr>
          <a:xfrm>
            <a:off x="593861" y="1417076"/>
            <a:ext cx="1254399" cy="642937"/>
          </a:xfrm>
          <a:prstGeom prst="flowChartAlternateProcess">
            <a:avLst/>
          </a:prstGeom>
          <a:solidFill>
            <a:srgbClr val="FCB91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sz="2800" dirty="0">
                <a:latin typeface="Aharoni" panose="02010803020104030203" pitchFamily="2" charset="-79"/>
                <a:cs typeface="Aharoni" panose="02010803020104030203" pitchFamily="2" charset="-79"/>
              </a:rPr>
              <a:t>How?</a:t>
            </a:r>
          </a:p>
        </p:txBody>
      </p:sp>
      <p:grpSp>
        <p:nvGrpSpPr>
          <p:cNvPr id="65" name="Graphic 4">
            <a:extLst>
              <a:ext uri="{FF2B5EF4-FFF2-40B4-BE49-F238E27FC236}">
                <a16:creationId xmlns:a16="http://schemas.microsoft.com/office/drawing/2014/main" id="{49C9C6A4-EBDD-6193-0A3A-CD7D6DF6C8A2}"/>
              </a:ext>
            </a:extLst>
          </p:cNvPr>
          <p:cNvGrpSpPr/>
          <p:nvPr/>
        </p:nvGrpSpPr>
        <p:grpSpPr>
          <a:xfrm>
            <a:off x="610949" y="2972080"/>
            <a:ext cx="1732892" cy="1766283"/>
            <a:chOff x="4359774" y="3132520"/>
            <a:chExt cx="1506531" cy="1302886"/>
          </a:xfrm>
        </p:grpSpPr>
        <p:sp>
          <p:nvSpPr>
            <p:cNvPr id="66" name="Freeform 312">
              <a:extLst>
                <a:ext uri="{FF2B5EF4-FFF2-40B4-BE49-F238E27FC236}">
                  <a16:creationId xmlns:a16="http://schemas.microsoft.com/office/drawing/2014/main" id="{17568B87-69FD-51BA-F2A8-39BBE5D8AD09}"/>
                </a:ext>
              </a:extLst>
            </p:cNvPr>
            <p:cNvSpPr/>
            <p:nvPr/>
          </p:nvSpPr>
          <p:spPr>
            <a:xfrm>
              <a:off x="5035524" y="3519297"/>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457" y="457"/>
                    <a:pt x="0" y="0"/>
                  </a:cubicBezTo>
                  <a:cubicBezTo>
                    <a:pt x="457" y="457"/>
                    <a:pt x="686" y="914"/>
                    <a:pt x="914" y="1143"/>
                  </a:cubicBezTo>
                  <a:close/>
                </a:path>
              </a:pathLst>
            </a:custGeom>
            <a:solidFill>
              <a:srgbClr val="FFFFFF"/>
            </a:solidFill>
            <a:ln w="2286" cap="flat">
              <a:noFill/>
              <a:prstDash val="solid"/>
              <a:miter/>
            </a:ln>
          </p:spPr>
          <p:txBody>
            <a:bodyPr rtlCol="0" anchor="ctr"/>
            <a:lstStyle/>
            <a:p>
              <a:endParaRPr lang="en-US"/>
            </a:p>
          </p:txBody>
        </p:sp>
        <p:sp>
          <p:nvSpPr>
            <p:cNvPr id="67" name="Freeform 313">
              <a:extLst>
                <a:ext uri="{FF2B5EF4-FFF2-40B4-BE49-F238E27FC236}">
                  <a16:creationId xmlns:a16="http://schemas.microsoft.com/office/drawing/2014/main" id="{0803F16C-4F52-549B-566A-BD42B8457C18}"/>
                </a:ext>
              </a:extLst>
            </p:cNvPr>
            <p:cNvSpPr/>
            <p:nvPr/>
          </p:nvSpPr>
          <p:spPr>
            <a:xfrm>
              <a:off x="5033467" y="3516096"/>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4"/>
                    <a:pt x="229" y="457"/>
                    <a:pt x="0" y="0"/>
                  </a:cubicBezTo>
                  <a:cubicBezTo>
                    <a:pt x="229" y="457"/>
                    <a:pt x="457" y="914"/>
                    <a:pt x="914" y="1372"/>
                  </a:cubicBezTo>
                  <a:close/>
                </a:path>
              </a:pathLst>
            </a:custGeom>
            <a:solidFill>
              <a:srgbClr val="FFFFFF"/>
            </a:solidFill>
            <a:ln w="2286" cap="flat">
              <a:noFill/>
              <a:prstDash val="solid"/>
              <a:miter/>
            </a:ln>
          </p:spPr>
          <p:txBody>
            <a:bodyPr rtlCol="0" anchor="ctr"/>
            <a:lstStyle/>
            <a:p>
              <a:endParaRPr lang="en-US"/>
            </a:p>
          </p:txBody>
        </p:sp>
        <p:sp>
          <p:nvSpPr>
            <p:cNvPr id="68" name="Freeform 314">
              <a:extLst>
                <a:ext uri="{FF2B5EF4-FFF2-40B4-BE49-F238E27FC236}">
                  <a16:creationId xmlns:a16="http://schemas.microsoft.com/office/drawing/2014/main" id="{2BE6F6E1-1350-5A32-C35B-7C08D8E44B40}"/>
                </a:ext>
              </a:extLst>
            </p:cNvPr>
            <p:cNvSpPr/>
            <p:nvPr/>
          </p:nvSpPr>
          <p:spPr>
            <a:xfrm>
              <a:off x="5041011" y="3526383"/>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457"/>
                    <a:pt x="0" y="0"/>
                  </a:cubicBezTo>
                  <a:cubicBezTo>
                    <a:pt x="229" y="229"/>
                    <a:pt x="457" y="686"/>
                    <a:pt x="914" y="1143"/>
                  </a:cubicBezTo>
                  <a:close/>
                </a:path>
              </a:pathLst>
            </a:custGeom>
            <a:solidFill>
              <a:srgbClr val="FFFFFF"/>
            </a:solidFill>
            <a:ln w="2286" cap="flat">
              <a:noFill/>
              <a:prstDash val="solid"/>
              <a:miter/>
            </a:ln>
          </p:spPr>
          <p:txBody>
            <a:bodyPr rtlCol="0" anchor="ctr"/>
            <a:lstStyle/>
            <a:p>
              <a:endParaRPr lang="en-US"/>
            </a:p>
          </p:txBody>
        </p:sp>
        <p:sp>
          <p:nvSpPr>
            <p:cNvPr id="69" name="Freeform 315">
              <a:extLst>
                <a:ext uri="{FF2B5EF4-FFF2-40B4-BE49-F238E27FC236}">
                  <a16:creationId xmlns:a16="http://schemas.microsoft.com/office/drawing/2014/main" id="{D0182A5F-F0C9-19BE-1A63-B05728850D04}"/>
                </a:ext>
              </a:extLst>
            </p:cNvPr>
            <p:cNvSpPr/>
            <p:nvPr/>
          </p:nvSpPr>
          <p:spPr>
            <a:xfrm>
              <a:off x="5038496" y="3523183"/>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457" y="457"/>
                    <a:pt x="0" y="0"/>
                  </a:cubicBezTo>
                  <a:cubicBezTo>
                    <a:pt x="229" y="457"/>
                    <a:pt x="457" y="914"/>
                    <a:pt x="914" y="1143"/>
                  </a:cubicBezTo>
                  <a:close/>
                </a:path>
              </a:pathLst>
            </a:custGeom>
            <a:solidFill>
              <a:srgbClr val="FFFFFF"/>
            </a:solidFill>
            <a:ln w="2286" cap="flat">
              <a:noFill/>
              <a:prstDash val="solid"/>
              <a:miter/>
            </a:ln>
          </p:spPr>
          <p:txBody>
            <a:bodyPr rtlCol="0" anchor="ctr"/>
            <a:lstStyle/>
            <a:p>
              <a:endParaRPr lang="en-US"/>
            </a:p>
          </p:txBody>
        </p:sp>
        <p:sp>
          <p:nvSpPr>
            <p:cNvPr id="70" name="Freeform 316">
              <a:extLst>
                <a:ext uri="{FF2B5EF4-FFF2-40B4-BE49-F238E27FC236}">
                  <a16:creationId xmlns:a16="http://schemas.microsoft.com/office/drawing/2014/main" id="{C049348F-7763-C35B-3443-04E3E2601353}"/>
                </a:ext>
              </a:extLst>
            </p:cNvPr>
            <p:cNvSpPr/>
            <p:nvPr/>
          </p:nvSpPr>
          <p:spPr>
            <a:xfrm>
              <a:off x="5026152" y="3501466"/>
              <a:ext cx="685" cy="1600"/>
            </a:xfrm>
            <a:custGeom>
              <a:avLst/>
              <a:gdLst>
                <a:gd name="connsiteX0" fmla="*/ 686 w 685"/>
                <a:gd name="connsiteY0" fmla="*/ 1600 h 1600"/>
                <a:gd name="connsiteX1" fmla="*/ 0 w 685"/>
                <a:gd name="connsiteY1" fmla="*/ 0 h 1600"/>
                <a:gd name="connsiteX2" fmla="*/ 686 w 685"/>
                <a:gd name="connsiteY2" fmla="*/ 1600 h 1600"/>
              </a:gdLst>
              <a:ahLst/>
              <a:cxnLst>
                <a:cxn ang="0">
                  <a:pos x="connsiteX0" y="connsiteY0"/>
                </a:cxn>
                <a:cxn ang="0">
                  <a:pos x="connsiteX1" y="connsiteY1"/>
                </a:cxn>
                <a:cxn ang="0">
                  <a:pos x="connsiteX2" y="connsiteY2"/>
                </a:cxn>
              </a:cxnLst>
              <a:rect l="l" t="t" r="r" b="b"/>
              <a:pathLst>
                <a:path w="685" h="1600">
                  <a:moveTo>
                    <a:pt x="686" y="1600"/>
                  </a:moveTo>
                  <a:cubicBezTo>
                    <a:pt x="457" y="1143"/>
                    <a:pt x="229" y="457"/>
                    <a:pt x="0" y="0"/>
                  </a:cubicBezTo>
                  <a:cubicBezTo>
                    <a:pt x="229" y="457"/>
                    <a:pt x="457" y="914"/>
                    <a:pt x="686" y="1600"/>
                  </a:cubicBezTo>
                  <a:close/>
                </a:path>
              </a:pathLst>
            </a:custGeom>
            <a:solidFill>
              <a:srgbClr val="FFFFFF"/>
            </a:solidFill>
            <a:ln w="2286" cap="flat">
              <a:noFill/>
              <a:prstDash val="solid"/>
              <a:miter/>
            </a:ln>
          </p:spPr>
          <p:txBody>
            <a:bodyPr rtlCol="0" anchor="ctr"/>
            <a:lstStyle/>
            <a:p>
              <a:endParaRPr lang="en-US"/>
            </a:p>
          </p:txBody>
        </p:sp>
        <p:sp>
          <p:nvSpPr>
            <p:cNvPr id="71" name="Freeform 317">
              <a:extLst>
                <a:ext uri="{FF2B5EF4-FFF2-40B4-BE49-F238E27FC236}">
                  <a16:creationId xmlns:a16="http://schemas.microsoft.com/office/drawing/2014/main" id="{4F462286-587B-E4E1-2E4E-609DF132FADC}"/>
                </a:ext>
              </a:extLst>
            </p:cNvPr>
            <p:cNvSpPr/>
            <p:nvPr/>
          </p:nvSpPr>
          <p:spPr>
            <a:xfrm>
              <a:off x="5027523" y="3504895"/>
              <a:ext cx="685" cy="1600"/>
            </a:xfrm>
            <a:custGeom>
              <a:avLst/>
              <a:gdLst>
                <a:gd name="connsiteX0" fmla="*/ 686 w 685"/>
                <a:gd name="connsiteY0" fmla="*/ 1600 h 1600"/>
                <a:gd name="connsiteX1" fmla="*/ 0 w 685"/>
                <a:gd name="connsiteY1" fmla="*/ 0 h 1600"/>
                <a:gd name="connsiteX2" fmla="*/ 686 w 685"/>
                <a:gd name="connsiteY2" fmla="*/ 1600 h 1600"/>
              </a:gdLst>
              <a:ahLst/>
              <a:cxnLst>
                <a:cxn ang="0">
                  <a:pos x="connsiteX0" y="connsiteY0"/>
                </a:cxn>
                <a:cxn ang="0">
                  <a:pos x="connsiteX1" y="connsiteY1"/>
                </a:cxn>
                <a:cxn ang="0">
                  <a:pos x="connsiteX2" y="connsiteY2"/>
                </a:cxn>
              </a:cxnLst>
              <a:rect l="l" t="t" r="r" b="b"/>
              <a:pathLst>
                <a:path w="685" h="1600">
                  <a:moveTo>
                    <a:pt x="686" y="1600"/>
                  </a:moveTo>
                  <a:cubicBezTo>
                    <a:pt x="457" y="1143"/>
                    <a:pt x="229" y="686"/>
                    <a:pt x="0" y="0"/>
                  </a:cubicBezTo>
                  <a:cubicBezTo>
                    <a:pt x="229" y="457"/>
                    <a:pt x="457" y="914"/>
                    <a:pt x="686" y="1600"/>
                  </a:cubicBezTo>
                  <a:close/>
                </a:path>
              </a:pathLst>
            </a:custGeom>
            <a:solidFill>
              <a:srgbClr val="FFFFFF"/>
            </a:solidFill>
            <a:ln w="2286" cap="flat">
              <a:noFill/>
              <a:prstDash val="solid"/>
              <a:miter/>
            </a:ln>
          </p:spPr>
          <p:txBody>
            <a:bodyPr rtlCol="0" anchor="ctr"/>
            <a:lstStyle/>
            <a:p>
              <a:endParaRPr lang="en-US"/>
            </a:p>
          </p:txBody>
        </p:sp>
        <p:sp>
          <p:nvSpPr>
            <p:cNvPr id="72" name="Freeform 318">
              <a:extLst>
                <a:ext uri="{FF2B5EF4-FFF2-40B4-BE49-F238E27FC236}">
                  <a16:creationId xmlns:a16="http://schemas.microsoft.com/office/drawing/2014/main" id="{418326F1-4095-17E8-3B08-0EC0DCFB182B}"/>
                </a:ext>
              </a:extLst>
            </p:cNvPr>
            <p:cNvSpPr/>
            <p:nvPr/>
          </p:nvSpPr>
          <p:spPr>
            <a:xfrm>
              <a:off x="5031409" y="3512896"/>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4"/>
                    <a:pt x="457" y="457"/>
                    <a:pt x="0" y="0"/>
                  </a:cubicBezTo>
                  <a:cubicBezTo>
                    <a:pt x="457" y="457"/>
                    <a:pt x="686" y="914"/>
                    <a:pt x="914" y="1372"/>
                  </a:cubicBezTo>
                  <a:close/>
                </a:path>
              </a:pathLst>
            </a:custGeom>
            <a:solidFill>
              <a:srgbClr val="FFFFFF"/>
            </a:solidFill>
            <a:ln w="2286" cap="flat">
              <a:noFill/>
              <a:prstDash val="solid"/>
              <a:miter/>
            </a:ln>
          </p:spPr>
          <p:txBody>
            <a:bodyPr rtlCol="0" anchor="ctr"/>
            <a:lstStyle/>
            <a:p>
              <a:endParaRPr lang="en-US"/>
            </a:p>
          </p:txBody>
        </p:sp>
        <p:sp>
          <p:nvSpPr>
            <p:cNvPr id="73" name="Freeform 319">
              <a:extLst>
                <a:ext uri="{FF2B5EF4-FFF2-40B4-BE49-F238E27FC236}">
                  <a16:creationId xmlns:a16="http://schemas.microsoft.com/office/drawing/2014/main" id="{2F014467-F73B-54D2-AC1E-0F07D0C37488}"/>
                </a:ext>
              </a:extLst>
            </p:cNvPr>
            <p:cNvSpPr/>
            <p:nvPr/>
          </p:nvSpPr>
          <p:spPr>
            <a:xfrm>
              <a:off x="5043297" y="3529126"/>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457"/>
                    <a:pt x="0" y="0"/>
                  </a:cubicBezTo>
                  <a:cubicBezTo>
                    <a:pt x="457" y="457"/>
                    <a:pt x="686" y="686"/>
                    <a:pt x="914" y="1143"/>
                  </a:cubicBezTo>
                  <a:close/>
                </a:path>
              </a:pathLst>
            </a:custGeom>
            <a:solidFill>
              <a:srgbClr val="FFFFFF"/>
            </a:solidFill>
            <a:ln w="2286" cap="flat">
              <a:noFill/>
              <a:prstDash val="solid"/>
              <a:miter/>
            </a:ln>
          </p:spPr>
          <p:txBody>
            <a:bodyPr rtlCol="0" anchor="ctr"/>
            <a:lstStyle/>
            <a:p>
              <a:endParaRPr lang="en-US"/>
            </a:p>
          </p:txBody>
        </p:sp>
        <p:sp>
          <p:nvSpPr>
            <p:cNvPr id="74" name="Freeform 320">
              <a:extLst>
                <a:ext uri="{FF2B5EF4-FFF2-40B4-BE49-F238E27FC236}">
                  <a16:creationId xmlns:a16="http://schemas.microsoft.com/office/drawing/2014/main" id="{0DF10CC6-BAA5-72CC-8A25-3C5D80938706}"/>
                </a:ext>
              </a:extLst>
            </p:cNvPr>
            <p:cNvSpPr/>
            <p:nvPr/>
          </p:nvSpPr>
          <p:spPr>
            <a:xfrm>
              <a:off x="5029352" y="3508781"/>
              <a:ext cx="914" cy="1828"/>
            </a:xfrm>
            <a:custGeom>
              <a:avLst/>
              <a:gdLst>
                <a:gd name="connsiteX0" fmla="*/ 914 w 914"/>
                <a:gd name="connsiteY0" fmla="*/ 1829 h 1828"/>
                <a:gd name="connsiteX1" fmla="*/ 0 w 914"/>
                <a:gd name="connsiteY1" fmla="*/ 0 h 1828"/>
                <a:gd name="connsiteX2" fmla="*/ 914 w 914"/>
                <a:gd name="connsiteY2" fmla="*/ 1829 h 1828"/>
              </a:gdLst>
              <a:ahLst/>
              <a:cxnLst>
                <a:cxn ang="0">
                  <a:pos x="connsiteX0" y="connsiteY0"/>
                </a:cxn>
                <a:cxn ang="0">
                  <a:pos x="connsiteX1" y="connsiteY1"/>
                </a:cxn>
                <a:cxn ang="0">
                  <a:pos x="connsiteX2" y="connsiteY2"/>
                </a:cxn>
              </a:cxnLst>
              <a:rect l="l" t="t" r="r" b="b"/>
              <a:pathLst>
                <a:path w="914" h="1828">
                  <a:moveTo>
                    <a:pt x="914" y="1829"/>
                  </a:moveTo>
                  <a:cubicBezTo>
                    <a:pt x="686" y="1143"/>
                    <a:pt x="229" y="686"/>
                    <a:pt x="0" y="0"/>
                  </a:cubicBezTo>
                  <a:cubicBezTo>
                    <a:pt x="457" y="686"/>
                    <a:pt x="686" y="1143"/>
                    <a:pt x="914" y="1829"/>
                  </a:cubicBezTo>
                  <a:close/>
                </a:path>
              </a:pathLst>
            </a:custGeom>
            <a:solidFill>
              <a:srgbClr val="FFFFFF"/>
            </a:solidFill>
            <a:ln w="2286" cap="flat">
              <a:noFill/>
              <a:prstDash val="solid"/>
              <a:miter/>
            </a:ln>
          </p:spPr>
          <p:txBody>
            <a:bodyPr rtlCol="0" anchor="ctr"/>
            <a:lstStyle/>
            <a:p>
              <a:endParaRPr lang="en-US"/>
            </a:p>
          </p:txBody>
        </p:sp>
        <p:sp>
          <p:nvSpPr>
            <p:cNvPr id="75" name="Freeform 321">
              <a:extLst>
                <a:ext uri="{FF2B5EF4-FFF2-40B4-BE49-F238E27FC236}">
                  <a16:creationId xmlns:a16="http://schemas.microsoft.com/office/drawing/2014/main" id="{568A4898-487C-C41E-ABE2-36D6498F1C7D}"/>
                </a:ext>
              </a:extLst>
            </p:cNvPr>
            <p:cNvSpPr/>
            <p:nvPr/>
          </p:nvSpPr>
          <p:spPr>
            <a:xfrm>
              <a:off x="5046268" y="3532327"/>
              <a:ext cx="685" cy="685"/>
            </a:xfrm>
            <a:custGeom>
              <a:avLst/>
              <a:gdLst>
                <a:gd name="connsiteX0" fmla="*/ 686 w 685"/>
                <a:gd name="connsiteY0" fmla="*/ 686 h 685"/>
                <a:gd name="connsiteX1" fmla="*/ 0 w 685"/>
                <a:gd name="connsiteY1" fmla="*/ 0 h 685"/>
                <a:gd name="connsiteX2" fmla="*/ 686 w 685"/>
                <a:gd name="connsiteY2" fmla="*/ 686 h 685"/>
              </a:gdLst>
              <a:ahLst/>
              <a:cxnLst>
                <a:cxn ang="0">
                  <a:pos x="connsiteX0" y="connsiteY0"/>
                </a:cxn>
                <a:cxn ang="0">
                  <a:pos x="connsiteX1" y="connsiteY1"/>
                </a:cxn>
                <a:cxn ang="0">
                  <a:pos x="connsiteX2" y="connsiteY2"/>
                </a:cxn>
              </a:cxnLst>
              <a:rect l="l" t="t" r="r" b="b"/>
              <a:pathLst>
                <a:path w="685" h="685">
                  <a:moveTo>
                    <a:pt x="686" y="686"/>
                  </a:moveTo>
                  <a:cubicBezTo>
                    <a:pt x="457" y="457"/>
                    <a:pt x="229" y="229"/>
                    <a:pt x="0" y="0"/>
                  </a:cubicBezTo>
                  <a:cubicBezTo>
                    <a:pt x="229" y="229"/>
                    <a:pt x="457" y="457"/>
                    <a:pt x="686" y="686"/>
                  </a:cubicBezTo>
                  <a:close/>
                </a:path>
              </a:pathLst>
            </a:custGeom>
            <a:solidFill>
              <a:srgbClr val="FFFFFF"/>
            </a:solidFill>
            <a:ln w="2286" cap="flat">
              <a:noFill/>
              <a:prstDash val="solid"/>
              <a:miter/>
            </a:ln>
          </p:spPr>
          <p:txBody>
            <a:bodyPr rtlCol="0" anchor="ctr"/>
            <a:lstStyle/>
            <a:p>
              <a:endParaRPr lang="en-US"/>
            </a:p>
          </p:txBody>
        </p:sp>
        <p:sp>
          <p:nvSpPr>
            <p:cNvPr id="76" name="Freeform 322">
              <a:extLst>
                <a:ext uri="{FF2B5EF4-FFF2-40B4-BE49-F238E27FC236}">
                  <a16:creationId xmlns:a16="http://schemas.microsoft.com/office/drawing/2014/main" id="{ABC54E3E-69B9-B404-1FF3-A6816226A279}"/>
                </a:ext>
              </a:extLst>
            </p:cNvPr>
            <p:cNvSpPr/>
            <p:nvPr/>
          </p:nvSpPr>
          <p:spPr>
            <a:xfrm>
              <a:off x="5062042" y="3545586"/>
              <a:ext cx="1143" cy="685"/>
            </a:xfrm>
            <a:custGeom>
              <a:avLst/>
              <a:gdLst>
                <a:gd name="connsiteX0" fmla="*/ 1143 w 1143"/>
                <a:gd name="connsiteY0" fmla="*/ 686 h 685"/>
                <a:gd name="connsiteX1" fmla="*/ 0 w 1143"/>
                <a:gd name="connsiteY1" fmla="*/ 0 h 685"/>
                <a:gd name="connsiteX2" fmla="*/ 1143 w 1143"/>
                <a:gd name="connsiteY2" fmla="*/ 686 h 685"/>
              </a:gdLst>
              <a:ahLst/>
              <a:cxnLst>
                <a:cxn ang="0">
                  <a:pos x="connsiteX0" y="connsiteY0"/>
                </a:cxn>
                <a:cxn ang="0">
                  <a:pos x="connsiteX1" y="connsiteY1"/>
                </a:cxn>
                <a:cxn ang="0">
                  <a:pos x="connsiteX2" y="connsiteY2"/>
                </a:cxn>
              </a:cxnLst>
              <a:rect l="l" t="t" r="r" b="b"/>
              <a:pathLst>
                <a:path w="1143" h="685">
                  <a:moveTo>
                    <a:pt x="1143" y="686"/>
                  </a:moveTo>
                  <a:cubicBezTo>
                    <a:pt x="686" y="457"/>
                    <a:pt x="457" y="229"/>
                    <a:pt x="0" y="0"/>
                  </a:cubicBezTo>
                  <a:cubicBezTo>
                    <a:pt x="457" y="229"/>
                    <a:pt x="686" y="457"/>
                    <a:pt x="1143" y="686"/>
                  </a:cubicBezTo>
                  <a:close/>
                </a:path>
              </a:pathLst>
            </a:custGeom>
            <a:solidFill>
              <a:srgbClr val="FFFFFF"/>
            </a:solidFill>
            <a:ln w="2286" cap="flat">
              <a:noFill/>
              <a:prstDash val="solid"/>
              <a:miter/>
            </a:ln>
          </p:spPr>
          <p:txBody>
            <a:bodyPr rtlCol="0" anchor="ctr"/>
            <a:lstStyle/>
            <a:p>
              <a:endParaRPr lang="en-US"/>
            </a:p>
          </p:txBody>
        </p:sp>
        <p:sp>
          <p:nvSpPr>
            <p:cNvPr id="77" name="Freeform 323">
              <a:extLst>
                <a:ext uri="{FF2B5EF4-FFF2-40B4-BE49-F238E27FC236}">
                  <a16:creationId xmlns:a16="http://schemas.microsoft.com/office/drawing/2014/main" id="{20EB8A25-5480-A752-8504-7CFAF2D59AE2}"/>
                </a:ext>
              </a:extLst>
            </p:cNvPr>
            <p:cNvSpPr/>
            <p:nvPr/>
          </p:nvSpPr>
          <p:spPr>
            <a:xfrm>
              <a:off x="5055184" y="3540556"/>
              <a:ext cx="914" cy="685"/>
            </a:xfrm>
            <a:custGeom>
              <a:avLst/>
              <a:gdLst>
                <a:gd name="connsiteX0" fmla="*/ 914 w 914"/>
                <a:gd name="connsiteY0" fmla="*/ 686 h 685"/>
                <a:gd name="connsiteX1" fmla="*/ 0 w 914"/>
                <a:gd name="connsiteY1" fmla="*/ 0 h 685"/>
                <a:gd name="connsiteX2" fmla="*/ 914 w 914"/>
                <a:gd name="connsiteY2" fmla="*/ 686 h 685"/>
              </a:gdLst>
              <a:ahLst/>
              <a:cxnLst>
                <a:cxn ang="0">
                  <a:pos x="connsiteX0" y="connsiteY0"/>
                </a:cxn>
                <a:cxn ang="0">
                  <a:pos x="connsiteX1" y="connsiteY1"/>
                </a:cxn>
                <a:cxn ang="0">
                  <a:pos x="connsiteX2" y="connsiteY2"/>
                </a:cxn>
              </a:cxnLst>
              <a:rect l="l" t="t" r="r" b="b"/>
              <a:pathLst>
                <a:path w="914" h="685">
                  <a:moveTo>
                    <a:pt x="914" y="686"/>
                  </a:moveTo>
                  <a:cubicBezTo>
                    <a:pt x="686" y="457"/>
                    <a:pt x="229" y="229"/>
                    <a:pt x="0" y="0"/>
                  </a:cubicBezTo>
                  <a:cubicBezTo>
                    <a:pt x="457" y="229"/>
                    <a:pt x="686" y="457"/>
                    <a:pt x="914" y="686"/>
                  </a:cubicBezTo>
                  <a:close/>
                </a:path>
              </a:pathLst>
            </a:custGeom>
            <a:solidFill>
              <a:srgbClr val="FFFFFF"/>
            </a:solidFill>
            <a:ln w="2286" cap="flat">
              <a:noFill/>
              <a:prstDash val="solid"/>
              <a:miter/>
            </a:ln>
          </p:spPr>
          <p:txBody>
            <a:bodyPr rtlCol="0" anchor="ctr"/>
            <a:lstStyle/>
            <a:p>
              <a:endParaRPr lang="en-US"/>
            </a:p>
          </p:txBody>
        </p:sp>
        <p:sp>
          <p:nvSpPr>
            <p:cNvPr id="78" name="Freeform 324">
              <a:extLst>
                <a:ext uri="{FF2B5EF4-FFF2-40B4-BE49-F238E27FC236}">
                  <a16:creationId xmlns:a16="http://schemas.microsoft.com/office/drawing/2014/main" id="{FBF5CF3E-9CE9-AF04-59C8-3B87F7A40CD0}"/>
                </a:ext>
              </a:extLst>
            </p:cNvPr>
            <p:cNvSpPr/>
            <p:nvPr/>
          </p:nvSpPr>
          <p:spPr>
            <a:xfrm>
              <a:off x="5065242" y="3547643"/>
              <a:ext cx="1143" cy="685"/>
            </a:xfrm>
            <a:custGeom>
              <a:avLst/>
              <a:gdLst>
                <a:gd name="connsiteX0" fmla="*/ 1143 w 1143"/>
                <a:gd name="connsiteY0" fmla="*/ 686 h 685"/>
                <a:gd name="connsiteX1" fmla="*/ 0 w 1143"/>
                <a:gd name="connsiteY1" fmla="*/ 0 h 685"/>
                <a:gd name="connsiteX2" fmla="*/ 1143 w 1143"/>
                <a:gd name="connsiteY2" fmla="*/ 686 h 685"/>
              </a:gdLst>
              <a:ahLst/>
              <a:cxnLst>
                <a:cxn ang="0">
                  <a:pos x="connsiteX0" y="connsiteY0"/>
                </a:cxn>
                <a:cxn ang="0">
                  <a:pos x="connsiteX1" y="connsiteY1"/>
                </a:cxn>
                <a:cxn ang="0">
                  <a:pos x="connsiteX2" y="connsiteY2"/>
                </a:cxn>
              </a:cxnLst>
              <a:rect l="l" t="t" r="r" b="b"/>
              <a:pathLst>
                <a:path w="1143" h="685">
                  <a:moveTo>
                    <a:pt x="1143" y="686"/>
                  </a:moveTo>
                  <a:cubicBezTo>
                    <a:pt x="686" y="457"/>
                    <a:pt x="457" y="229"/>
                    <a:pt x="0" y="0"/>
                  </a:cubicBezTo>
                  <a:cubicBezTo>
                    <a:pt x="457" y="229"/>
                    <a:pt x="686" y="457"/>
                    <a:pt x="1143" y="686"/>
                  </a:cubicBezTo>
                  <a:close/>
                </a:path>
              </a:pathLst>
            </a:custGeom>
            <a:solidFill>
              <a:srgbClr val="FFFFFF"/>
            </a:solidFill>
            <a:ln w="2286" cap="flat">
              <a:noFill/>
              <a:prstDash val="solid"/>
              <a:miter/>
            </a:ln>
          </p:spPr>
          <p:txBody>
            <a:bodyPr rtlCol="0" anchor="ctr"/>
            <a:lstStyle/>
            <a:p>
              <a:endParaRPr lang="en-US"/>
            </a:p>
          </p:txBody>
        </p:sp>
        <p:sp>
          <p:nvSpPr>
            <p:cNvPr id="79" name="Freeform 325">
              <a:extLst>
                <a:ext uri="{FF2B5EF4-FFF2-40B4-BE49-F238E27FC236}">
                  <a16:creationId xmlns:a16="http://schemas.microsoft.com/office/drawing/2014/main" id="{753A0B81-7614-FF2C-361E-ADA8B6932BC8}"/>
                </a:ext>
              </a:extLst>
            </p:cNvPr>
            <p:cNvSpPr/>
            <p:nvPr/>
          </p:nvSpPr>
          <p:spPr>
            <a:xfrm>
              <a:off x="5059070" y="3543528"/>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229"/>
                    <a:pt x="0" y="0"/>
                  </a:cubicBezTo>
                  <a:cubicBezTo>
                    <a:pt x="229" y="0"/>
                    <a:pt x="457" y="229"/>
                    <a:pt x="686" y="457"/>
                  </a:cubicBezTo>
                  <a:close/>
                </a:path>
              </a:pathLst>
            </a:custGeom>
            <a:solidFill>
              <a:srgbClr val="FFFFFF"/>
            </a:solidFill>
            <a:ln w="2286" cap="flat">
              <a:noFill/>
              <a:prstDash val="solid"/>
              <a:miter/>
            </a:ln>
          </p:spPr>
          <p:txBody>
            <a:bodyPr rtlCol="0" anchor="ctr"/>
            <a:lstStyle/>
            <a:p>
              <a:endParaRPr lang="en-US"/>
            </a:p>
          </p:txBody>
        </p:sp>
        <p:sp>
          <p:nvSpPr>
            <p:cNvPr id="80" name="Freeform 326">
              <a:extLst>
                <a:ext uri="{FF2B5EF4-FFF2-40B4-BE49-F238E27FC236}">
                  <a16:creationId xmlns:a16="http://schemas.microsoft.com/office/drawing/2014/main" id="{1B799604-3CDC-B4C4-9618-C01F8131434F}"/>
                </a:ext>
              </a:extLst>
            </p:cNvPr>
            <p:cNvSpPr/>
            <p:nvPr/>
          </p:nvSpPr>
          <p:spPr>
            <a:xfrm>
              <a:off x="5049469" y="3535527"/>
              <a:ext cx="914" cy="914"/>
            </a:xfrm>
            <a:custGeom>
              <a:avLst/>
              <a:gdLst>
                <a:gd name="connsiteX0" fmla="*/ 914 w 914"/>
                <a:gd name="connsiteY0" fmla="*/ 914 h 914"/>
                <a:gd name="connsiteX1" fmla="*/ 0 w 914"/>
                <a:gd name="connsiteY1" fmla="*/ 0 h 914"/>
                <a:gd name="connsiteX2" fmla="*/ 914 w 914"/>
                <a:gd name="connsiteY2" fmla="*/ 914 h 914"/>
              </a:gdLst>
              <a:ahLst/>
              <a:cxnLst>
                <a:cxn ang="0">
                  <a:pos x="connsiteX0" y="connsiteY0"/>
                </a:cxn>
                <a:cxn ang="0">
                  <a:pos x="connsiteX1" y="connsiteY1"/>
                </a:cxn>
                <a:cxn ang="0">
                  <a:pos x="connsiteX2" y="connsiteY2"/>
                </a:cxn>
              </a:cxnLst>
              <a:rect l="l" t="t" r="r" b="b"/>
              <a:pathLst>
                <a:path w="914" h="914">
                  <a:moveTo>
                    <a:pt x="914" y="914"/>
                  </a:moveTo>
                  <a:cubicBezTo>
                    <a:pt x="686" y="686"/>
                    <a:pt x="229" y="229"/>
                    <a:pt x="0" y="0"/>
                  </a:cubicBezTo>
                  <a:cubicBezTo>
                    <a:pt x="229" y="229"/>
                    <a:pt x="686" y="457"/>
                    <a:pt x="914" y="914"/>
                  </a:cubicBezTo>
                  <a:close/>
                </a:path>
              </a:pathLst>
            </a:custGeom>
            <a:solidFill>
              <a:srgbClr val="FFFFFF"/>
            </a:solidFill>
            <a:ln w="2286" cap="flat">
              <a:noFill/>
              <a:prstDash val="solid"/>
              <a:miter/>
            </a:ln>
          </p:spPr>
          <p:txBody>
            <a:bodyPr rtlCol="0" anchor="ctr"/>
            <a:lstStyle/>
            <a:p>
              <a:endParaRPr lang="en-US"/>
            </a:p>
          </p:txBody>
        </p:sp>
        <p:sp>
          <p:nvSpPr>
            <p:cNvPr id="81" name="Freeform 327">
              <a:extLst>
                <a:ext uri="{FF2B5EF4-FFF2-40B4-BE49-F238E27FC236}">
                  <a16:creationId xmlns:a16="http://schemas.microsoft.com/office/drawing/2014/main" id="{CA474086-A4CF-14E6-514F-8E2B8A3A9AF5}"/>
                </a:ext>
              </a:extLst>
            </p:cNvPr>
            <p:cNvSpPr/>
            <p:nvPr/>
          </p:nvSpPr>
          <p:spPr>
            <a:xfrm>
              <a:off x="5025009" y="3497808"/>
              <a:ext cx="457" cy="1600"/>
            </a:xfrm>
            <a:custGeom>
              <a:avLst/>
              <a:gdLst>
                <a:gd name="connsiteX0" fmla="*/ 457 w 457"/>
                <a:gd name="connsiteY0" fmla="*/ 1600 h 1600"/>
                <a:gd name="connsiteX1" fmla="*/ 0 w 457"/>
                <a:gd name="connsiteY1" fmla="*/ 0 h 1600"/>
                <a:gd name="connsiteX2" fmla="*/ 457 w 457"/>
                <a:gd name="connsiteY2" fmla="*/ 1600 h 1600"/>
              </a:gdLst>
              <a:ahLst/>
              <a:cxnLst>
                <a:cxn ang="0">
                  <a:pos x="connsiteX0" y="connsiteY0"/>
                </a:cxn>
                <a:cxn ang="0">
                  <a:pos x="connsiteX1" y="connsiteY1"/>
                </a:cxn>
                <a:cxn ang="0">
                  <a:pos x="connsiteX2" y="connsiteY2"/>
                </a:cxn>
              </a:cxnLst>
              <a:rect l="l" t="t" r="r" b="b"/>
              <a:pathLst>
                <a:path w="457" h="1600">
                  <a:moveTo>
                    <a:pt x="457" y="1600"/>
                  </a:moveTo>
                  <a:cubicBezTo>
                    <a:pt x="229" y="1143"/>
                    <a:pt x="0" y="686"/>
                    <a:pt x="0" y="0"/>
                  </a:cubicBezTo>
                  <a:cubicBezTo>
                    <a:pt x="0" y="686"/>
                    <a:pt x="229" y="1143"/>
                    <a:pt x="457" y="1600"/>
                  </a:cubicBezTo>
                  <a:close/>
                </a:path>
              </a:pathLst>
            </a:custGeom>
            <a:solidFill>
              <a:srgbClr val="FFFFFF"/>
            </a:solidFill>
            <a:ln w="2286" cap="flat">
              <a:noFill/>
              <a:prstDash val="solid"/>
              <a:miter/>
            </a:ln>
          </p:spPr>
          <p:txBody>
            <a:bodyPr rtlCol="0" anchor="ctr"/>
            <a:lstStyle/>
            <a:p>
              <a:endParaRPr lang="en-US"/>
            </a:p>
          </p:txBody>
        </p:sp>
        <p:sp>
          <p:nvSpPr>
            <p:cNvPr id="82" name="Freeform 328">
              <a:extLst>
                <a:ext uri="{FF2B5EF4-FFF2-40B4-BE49-F238E27FC236}">
                  <a16:creationId xmlns:a16="http://schemas.microsoft.com/office/drawing/2014/main" id="{97A08EE3-C311-7E9B-CEAD-9DC93A9F160F}"/>
                </a:ext>
              </a:extLst>
            </p:cNvPr>
            <p:cNvSpPr/>
            <p:nvPr/>
          </p:nvSpPr>
          <p:spPr>
            <a:xfrm>
              <a:off x="5052212" y="3538042"/>
              <a:ext cx="1143" cy="914"/>
            </a:xfrm>
            <a:custGeom>
              <a:avLst/>
              <a:gdLst>
                <a:gd name="connsiteX0" fmla="*/ 1143 w 1143"/>
                <a:gd name="connsiteY0" fmla="*/ 914 h 914"/>
                <a:gd name="connsiteX1" fmla="*/ 0 w 1143"/>
                <a:gd name="connsiteY1" fmla="*/ 0 h 914"/>
                <a:gd name="connsiteX2" fmla="*/ 1143 w 1143"/>
                <a:gd name="connsiteY2" fmla="*/ 914 h 914"/>
              </a:gdLst>
              <a:ahLst/>
              <a:cxnLst>
                <a:cxn ang="0">
                  <a:pos x="connsiteX0" y="connsiteY0"/>
                </a:cxn>
                <a:cxn ang="0">
                  <a:pos x="connsiteX1" y="connsiteY1"/>
                </a:cxn>
                <a:cxn ang="0">
                  <a:pos x="connsiteX2" y="connsiteY2"/>
                </a:cxn>
              </a:cxnLst>
              <a:rect l="l" t="t" r="r" b="b"/>
              <a:pathLst>
                <a:path w="1143" h="914">
                  <a:moveTo>
                    <a:pt x="1143" y="914"/>
                  </a:moveTo>
                  <a:cubicBezTo>
                    <a:pt x="686" y="686"/>
                    <a:pt x="457" y="229"/>
                    <a:pt x="0" y="0"/>
                  </a:cubicBezTo>
                  <a:cubicBezTo>
                    <a:pt x="457" y="229"/>
                    <a:pt x="686" y="686"/>
                    <a:pt x="1143" y="914"/>
                  </a:cubicBezTo>
                  <a:close/>
                </a:path>
              </a:pathLst>
            </a:custGeom>
            <a:solidFill>
              <a:srgbClr val="FFFFFF"/>
            </a:solidFill>
            <a:ln w="2286" cap="flat">
              <a:noFill/>
              <a:prstDash val="solid"/>
              <a:miter/>
            </a:ln>
          </p:spPr>
          <p:txBody>
            <a:bodyPr rtlCol="0" anchor="ctr"/>
            <a:lstStyle/>
            <a:p>
              <a:endParaRPr lang="en-US"/>
            </a:p>
          </p:txBody>
        </p:sp>
        <p:sp>
          <p:nvSpPr>
            <p:cNvPr id="83" name="Freeform 329">
              <a:extLst>
                <a:ext uri="{FF2B5EF4-FFF2-40B4-BE49-F238E27FC236}">
                  <a16:creationId xmlns:a16="http://schemas.microsoft.com/office/drawing/2014/main" id="{5B359B80-A074-4439-3F4E-2A4BBF50ED09}"/>
                </a:ext>
              </a:extLst>
            </p:cNvPr>
            <p:cNvSpPr/>
            <p:nvPr/>
          </p:nvSpPr>
          <p:spPr>
            <a:xfrm>
              <a:off x="5300929" y="3405225"/>
              <a:ext cx="2057" cy="2057"/>
            </a:xfrm>
            <a:custGeom>
              <a:avLst/>
              <a:gdLst>
                <a:gd name="connsiteX0" fmla="*/ 0 w 2057"/>
                <a:gd name="connsiteY0" fmla="*/ 2057 h 2057"/>
                <a:gd name="connsiteX1" fmla="*/ 2057 w 2057"/>
                <a:gd name="connsiteY1" fmla="*/ 0 h 2057"/>
                <a:gd name="connsiteX2" fmla="*/ 0 w 2057"/>
                <a:gd name="connsiteY2" fmla="*/ 2057 h 2057"/>
              </a:gdLst>
              <a:ahLst/>
              <a:cxnLst>
                <a:cxn ang="0">
                  <a:pos x="connsiteX0" y="connsiteY0"/>
                </a:cxn>
                <a:cxn ang="0">
                  <a:pos x="connsiteX1" y="connsiteY1"/>
                </a:cxn>
                <a:cxn ang="0">
                  <a:pos x="connsiteX2" y="connsiteY2"/>
                </a:cxn>
              </a:cxnLst>
              <a:rect l="l" t="t" r="r" b="b"/>
              <a:pathLst>
                <a:path w="2057" h="2057">
                  <a:moveTo>
                    <a:pt x="0" y="2057"/>
                  </a:moveTo>
                  <a:cubicBezTo>
                    <a:pt x="686" y="1372"/>
                    <a:pt x="1372" y="686"/>
                    <a:pt x="2057" y="0"/>
                  </a:cubicBezTo>
                  <a:cubicBezTo>
                    <a:pt x="1372" y="686"/>
                    <a:pt x="686" y="1372"/>
                    <a:pt x="0" y="2057"/>
                  </a:cubicBezTo>
                  <a:close/>
                </a:path>
              </a:pathLst>
            </a:custGeom>
            <a:solidFill>
              <a:srgbClr val="FFFFFF"/>
            </a:solidFill>
            <a:ln w="2286" cap="flat">
              <a:noFill/>
              <a:prstDash val="solid"/>
              <a:miter/>
            </a:ln>
          </p:spPr>
          <p:txBody>
            <a:bodyPr rtlCol="0" anchor="ctr"/>
            <a:lstStyle/>
            <a:p>
              <a:endParaRPr lang="en-US"/>
            </a:p>
          </p:txBody>
        </p:sp>
        <p:sp>
          <p:nvSpPr>
            <p:cNvPr id="84" name="Freeform 330">
              <a:extLst>
                <a:ext uri="{FF2B5EF4-FFF2-40B4-BE49-F238E27FC236}">
                  <a16:creationId xmlns:a16="http://schemas.microsoft.com/office/drawing/2014/main" id="{2930230D-8144-DCE2-44FD-A14E38BA8266}"/>
                </a:ext>
              </a:extLst>
            </p:cNvPr>
            <p:cNvSpPr/>
            <p:nvPr/>
          </p:nvSpPr>
          <p:spPr>
            <a:xfrm>
              <a:off x="5683605" y="3331616"/>
              <a:ext cx="6400" cy="16916"/>
            </a:xfrm>
            <a:custGeom>
              <a:avLst/>
              <a:gdLst>
                <a:gd name="connsiteX0" fmla="*/ 0 w 6400"/>
                <a:gd name="connsiteY0" fmla="*/ 0 h 16916"/>
                <a:gd name="connsiteX1" fmla="*/ 6401 w 6400"/>
                <a:gd name="connsiteY1" fmla="*/ 16916 h 16916"/>
                <a:gd name="connsiteX2" fmla="*/ 0 w 6400"/>
                <a:gd name="connsiteY2" fmla="*/ 0 h 16916"/>
              </a:gdLst>
              <a:ahLst/>
              <a:cxnLst>
                <a:cxn ang="0">
                  <a:pos x="connsiteX0" y="connsiteY0"/>
                </a:cxn>
                <a:cxn ang="0">
                  <a:pos x="connsiteX1" y="connsiteY1"/>
                </a:cxn>
                <a:cxn ang="0">
                  <a:pos x="connsiteX2" y="connsiteY2"/>
                </a:cxn>
              </a:cxnLst>
              <a:rect l="l" t="t" r="r" b="b"/>
              <a:pathLst>
                <a:path w="6400" h="16916">
                  <a:moveTo>
                    <a:pt x="0" y="0"/>
                  </a:moveTo>
                  <a:cubicBezTo>
                    <a:pt x="2286" y="5486"/>
                    <a:pt x="4343" y="11201"/>
                    <a:pt x="6401" y="16916"/>
                  </a:cubicBezTo>
                  <a:cubicBezTo>
                    <a:pt x="4343" y="11201"/>
                    <a:pt x="2286" y="5486"/>
                    <a:pt x="0" y="0"/>
                  </a:cubicBezTo>
                  <a:close/>
                </a:path>
              </a:pathLst>
            </a:custGeom>
            <a:solidFill>
              <a:srgbClr val="FFFFFF"/>
            </a:solidFill>
            <a:ln w="2286" cap="flat">
              <a:noFill/>
              <a:prstDash val="solid"/>
              <a:miter/>
            </a:ln>
          </p:spPr>
          <p:txBody>
            <a:bodyPr rtlCol="0" anchor="ctr"/>
            <a:lstStyle/>
            <a:p>
              <a:endParaRPr lang="en-US"/>
            </a:p>
          </p:txBody>
        </p:sp>
        <p:sp>
          <p:nvSpPr>
            <p:cNvPr id="85" name="Freeform 331">
              <a:extLst>
                <a:ext uri="{FF2B5EF4-FFF2-40B4-BE49-F238E27FC236}">
                  <a16:creationId xmlns:a16="http://schemas.microsoft.com/office/drawing/2014/main" id="{F45E9C0E-982A-585B-59B9-CAB8F6C58020}"/>
                </a:ext>
              </a:extLst>
            </p:cNvPr>
            <p:cNvSpPr/>
            <p:nvPr/>
          </p:nvSpPr>
          <p:spPr>
            <a:xfrm>
              <a:off x="5274183" y="3500094"/>
              <a:ext cx="2453" cy="24917"/>
            </a:xfrm>
            <a:custGeom>
              <a:avLst/>
              <a:gdLst>
                <a:gd name="connsiteX0" fmla="*/ 2286 w 2453"/>
                <a:gd name="connsiteY0" fmla="*/ 24917 h 24917"/>
                <a:gd name="connsiteX1" fmla="*/ 686 w 2453"/>
                <a:gd name="connsiteY1" fmla="*/ 3200 h 24917"/>
                <a:gd name="connsiteX2" fmla="*/ 0 w 2453"/>
                <a:gd name="connsiteY2" fmla="*/ 0 h 24917"/>
                <a:gd name="connsiteX3" fmla="*/ 686 w 2453"/>
                <a:gd name="connsiteY3" fmla="*/ 3200 h 24917"/>
                <a:gd name="connsiteX4" fmla="*/ 2286 w 2453"/>
                <a:gd name="connsiteY4" fmla="*/ 24917 h 24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3" h="24917">
                  <a:moveTo>
                    <a:pt x="2286" y="24917"/>
                  </a:moveTo>
                  <a:cubicBezTo>
                    <a:pt x="2743" y="18288"/>
                    <a:pt x="2286" y="11201"/>
                    <a:pt x="686" y="3200"/>
                  </a:cubicBezTo>
                  <a:cubicBezTo>
                    <a:pt x="457" y="2286"/>
                    <a:pt x="229" y="1143"/>
                    <a:pt x="0" y="0"/>
                  </a:cubicBezTo>
                  <a:cubicBezTo>
                    <a:pt x="229" y="1143"/>
                    <a:pt x="457" y="2057"/>
                    <a:pt x="686" y="3200"/>
                  </a:cubicBezTo>
                  <a:cubicBezTo>
                    <a:pt x="2286" y="11201"/>
                    <a:pt x="2743" y="18517"/>
                    <a:pt x="2286" y="24917"/>
                  </a:cubicBezTo>
                  <a:close/>
                </a:path>
              </a:pathLst>
            </a:custGeom>
            <a:solidFill>
              <a:srgbClr val="FFFFFF"/>
            </a:solidFill>
            <a:ln w="2286" cap="flat">
              <a:noFill/>
              <a:prstDash val="solid"/>
              <a:miter/>
            </a:ln>
          </p:spPr>
          <p:txBody>
            <a:bodyPr rtlCol="0" anchor="ctr"/>
            <a:lstStyle/>
            <a:p>
              <a:endParaRPr lang="en-US"/>
            </a:p>
          </p:txBody>
        </p:sp>
        <p:sp>
          <p:nvSpPr>
            <p:cNvPr id="86" name="Freeform 332">
              <a:extLst>
                <a:ext uri="{FF2B5EF4-FFF2-40B4-BE49-F238E27FC236}">
                  <a16:creationId xmlns:a16="http://schemas.microsoft.com/office/drawing/2014/main" id="{98C6975E-D98D-686E-309D-F221BA990D3A}"/>
                </a:ext>
              </a:extLst>
            </p:cNvPr>
            <p:cNvSpPr/>
            <p:nvPr/>
          </p:nvSpPr>
          <p:spPr>
            <a:xfrm>
              <a:off x="5261152" y="3553815"/>
              <a:ext cx="4343" cy="4572"/>
            </a:xfrm>
            <a:custGeom>
              <a:avLst/>
              <a:gdLst>
                <a:gd name="connsiteX0" fmla="*/ 0 w 4343"/>
                <a:gd name="connsiteY0" fmla="*/ 4572 h 4572"/>
                <a:gd name="connsiteX1" fmla="*/ 4343 w 4343"/>
                <a:gd name="connsiteY1" fmla="*/ 0 h 4572"/>
                <a:gd name="connsiteX2" fmla="*/ 0 w 4343"/>
                <a:gd name="connsiteY2" fmla="*/ 4572 h 4572"/>
              </a:gdLst>
              <a:ahLst/>
              <a:cxnLst>
                <a:cxn ang="0">
                  <a:pos x="connsiteX0" y="connsiteY0"/>
                </a:cxn>
                <a:cxn ang="0">
                  <a:pos x="connsiteX1" y="connsiteY1"/>
                </a:cxn>
                <a:cxn ang="0">
                  <a:pos x="connsiteX2" y="connsiteY2"/>
                </a:cxn>
              </a:cxnLst>
              <a:rect l="l" t="t" r="r" b="b"/>
              <a:pathLst>
                <a:path w="4343" h="4572">
                  <a:moveTo>
                    <a:pt x="0" y="4572"/>
                  </a:moveTo>
                  <a:cubicBezTo>
                    <a:pt x="1600" y="3200"/>
                    <a:pt x="2972" y="1600"/>
                    <a:pt x="4343" y="0"/>
                  </a:cubicBezTo>
                  <a:cubicBezTo>
                    <a:pt x="2972" y="1600"/>
                    <a:pt x="1372" y="2972"/>
                    <a:pt x="0" y="4572"/>
                  </a:cubicBezTo>
                  <a:close/>
                </a:path>
              </a:pathLst>
            </a:custGeom>
            <a:solidFill>
              <a:srgbClr val="FFFFFF"/>
            </a:solidFill>
            <a:ln w="2286" cap="flat">
              <a:noFill/>
              <a:prstDash val="solid"/>
              <a:miter/>
            </a:ln>
          </p:spPr>
          <p:txBody>
            <a:bodyPr rtlCol="0" anchor="ctr"/>
            <a:lstStyle/>
            <a:p>
              <a:endParaRPr lang="en-US"/>
            </a:p>
          </p:txBody>
        </p:sp>
        <p:sp>
          <p:nvSpPr>
            <p:cNvPr id="87" name="Freeform 333">
              <a:extLst>
                <a:ext uri="{FF2B5EF4-FFF2-40B4-BE49-F238E27FC236}">
                  <a16:creationId xmlns:a16="http://schemas.microsoft.com/office/drawing/2014/main" id="{F9D67EA6-3A45-CB7A-7557-9276862735CD}"/>
                </a:ext>
              </a:extLst>
            </p:cNvPr>
            <p:cNvSpPr/>
            <p:nvPr/>
          </p:nvSpPr>
          <p:spPr>
            <a:xfrm>
              <a:off x="5556732" y="3190798"/>
              <a:ext cx="40233" cy="27432"/>
            </a:xfrm>
            <a:custGeom>
              <a:avLst/>
              <a:gdLst>
                <a:gd name="connsiteX0" fmla="*/ 40234 w 40233"/>
                <a:gd name="connsiteY0" fmla="*/ 27432 h 27432"/>
                <a:gd name="connsiteX1" fmla="*/ 0 w 40233"/>
                <a:gd name="connsiteY1" fmla="*/ 0 h 27432"/>
                <a:gd name="connsiteX2" fmla="*/ 0 w 40233"/>
                <a:gd name="connsiteY2" fmla="*/ 0 h 27432"/>
                <a:gd name="connsiteX3" fmla="*/ 0 w 40233"/>
                <a:gd name="connsiteY3" fmla="*/ 0 h 27432"/>
                <a:gd name="connsiteX4" fmla="*/ 40234 w 40233"/>
                <a:gd name="connsiteY4" fmla="*/ 27432 h 27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33" h="27432">
                  <a:moveTo>
                    <a:pt x="40234" y="27432"/>
                  </a:moveTo>
                  <a:cubicBezTo>
                    <a:pt x="27889" y="17602"/>
                    <a:pt x="14630" y="8458"/>
                    <a:pt x="0" y="0"/>
                  </a:cubicBezTo>
                  <a:cubicBezTo>
                    <a:pt x="0" y="0"/>
                    <a:pt x="0" y="0"/>
                    <a:pt x="0" y="0"/>
                  </a:cubicBezTo>
                  <a:cubicBezTo>
                    <a:pt x="0" y="0"/>
                    <a:pt x="0" y="0"/>
                    <a:pt x="0" y="0"/>
                  </a:cubicBezTo>
                  <a:cubicBezTo>
                    <a:pt x="14630" y="8687"/>
                    <a:pt x="27889" y="17831"/>
                    <a:pt x="40234" y="27432"/>
                  </a:cubicBezTo>
                  <a:close/>
                </a:path>
              </a:pathLst>
            </a:custGeom>
            <a:solidFill>
              <a:srgbClr val="FFFFFF"/>
            </a:solidFill>
            <a:ln w="2286" cap="flat">
              <a:noFill/>
              <a:prstDash val="solid"/>
              <a:miter/>
            </a:ln>
          </p:spPr>
          <p:txBody>
            <a:bodyPr rtlCol="0" anchor="ctr"/>
            <a:lstStyle/>
            <a:p>
              <a:endParaRPr lang="en-US"/>
            </a:p>
          </p:txBody>
        </p:sp>
        <p:sp>
          <p:nvSpPr>
            <p:cNvPr id="88" name="Freeform 334">
              <a:extLst>
                <a:ext uri="{FF2B5EF4-FFF2-40B4-BE49-F238E27FC236}">
                  <a16:creationId xmlns:a16="http://schemas.microsoft.com/office/drawing/2014/main" id="{7A5730A6-0C41-24E3-5C96-8CFFEC512F26}"/>
                </a:ext>
              </a:extLst>
            </p:cNvPr>
            <p:cNvSpPr/>
            <p:nvPr/>
          </p:nvSpPr>
          <p:spPr>
            <a:xfrm>
              <a:off x="5068900" y="3549700"/>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229"/>
                    <a:pt x="0" y="0"/>
                  </a:cubicBezTo>
                  <a:cubicBezTo>
                    <a:pt x="229" y="229"/>
                    <a:pt x="457" y="457"/>
                    <a:pt x="686" y="457"/>
                  </a:cubicBezTo>
                  <a:close/>
                </a:path>
              </a:pathLst>
            </a:custGeom>
            <a:solidFill>
              <a:srgbClr val="FFFFFF"/>
            </a:solidFill>
            <a:ln w="2286" cap="flat">
              <a:noFill/>
              <a:prstDash val="solid"/>
              <a:miter/>
            </a:ln>
          </p:spPr>
          <p:txBody>
            <a:bodyPr rtlCol="0" anchor="ctr"/>
            <a:lstStyle/>
            <a:p>
              <a:endParaRPr lang="en-US"/>
            </a:p>
          </p:txBody>
        </p:sp>
        <p:sp>
          <p:nvSpPr>
            <p:cNvPr id="89" name="Freeform 335">
              <a:extLst>
                <a:ext uri="{FF2B5EF4-FFF2-40B4-BE49-F238E27FC236}">
                  <a16:creationId xmlns:a16="http://schemas.microsoft.com/office/drawing/2014/main" id="{C8D2E32E-A9B3-F47A-C699-D5CAB655A6F4}"/>
                </a:ext>
              </a:extLst>
            </p:cNvPr>
            <p:cNvSpPr/>
            <p:nvPr/>
          </p:nvSpPr>
          <p:spPr>
            <a:xfrm>
              <a:off x="5501555" y="3890086"/>
              <a:ext cx="2370" cy="40919"/>
            </a:xfrm>
            <a:custGeom>
              <a:avLst/>
              <a:gdLst>
                <a:gd name="connsiteX0" fmla="*/ 999 w 2370"/>
                <a:gd name="connsiteY0" fmla="*/ 40919 h 40919"/>
                <a:gd name="connsiteX1" fmla="*/ 2370 w 2370"/>
                <a:gd name="connsiteY1" fmla="*/ 0 h 40919"/>
                <a:gd name="connsiteX2" fmla="*/ 999 w 2370"/>
                <a:gd name="connsiteY2" fmla="*/ 40919 h 40919"/>
              </a:gdLst>
              <a:ahLst/>
              <a:cxnLst>
                <a:cxn ang="0">
                  <a:pos x="connsiteX0" y="connsiteY0"/>
                </a:cxn>
                <a:cxn ang="0">
                  <a:pos x="connsiteX1" y="connsiteY1"/>
                </a:cxn>
                <a:cxn ang="0">
                  <a:pos x="connsiteX2" y="connsiteY2"/>
                </a:cxn>
              </a:cxnLst>
              <a:rect l="l" t="t" r="r" b="b"/>
              <a:pathLst>
                <a:path w="2370" h="40919">
                  <a:moveTo>
                    <a:pt x="999" y="40919"/>
                  </a:moveTo>
                  <a:cubicBezTo>
                    <a:pt x="-373" y="26746"/>
                    <a:pt x="-144" y="13030"/>
                    <a:pt x="2370" y="0"/>
                  </a:cubicBezTo>
                  <a:cubicBezTo>
                    <a:pt x="-373" y="13030"/>
                    <a:pt x="-602" y="26746"/>
                    <a:pt x="999" y="40919"/>
                  </a:cubicBezTo>
                  <a:close/>
                </a:path>
              </a:pathLst>
            </a:custGeom>
            <a:solidFill>
              <a:srgbClr val="FFFFFF"/>
            </a:solidFill>
            <a:ln w="2286" cap="flat">
              <a:noFill/>
              <a:prstDash val="solid"/>
              <a:miter/>
            </a:ln>
          </p:spPr>
          <p:txBody>
            <a:bodyPr rtlCol="0" anchor="ctr"/>
            <a:lstStyle/>
            <a:p>
              <a:endParaRPr lang="en-US"/>
            </a:p>
          </p:txBody>
        </p:sp>
        <p:sp>
          <p:nvSpPr>
            <p:cNvPr id="90" name="Freeform 336">
              <a:extLst>
                <a:ext uri="{FF2B5EF4-FFF2-40B4-BE49-F238E27FC236}">
                  <a16:creationId xmlns:a16="http://schemas.microsoft.com/office/drawing/2014/main" id="{16743611-468D-4946-1590-AC7BBD3F3D47}"/>
                </a:ext>
              </a:extLst>
            </p:cNvPr>
            <p:cNvSpPr/>
            <p:nvPr/>
          </p:nvSpPr>
          <p:spPr>
            <a:xfrm>
              <a:off x="5502554" y="3931005"/>
              <a:ext cx="4343" cy="26517"/>
            </a:xfrm>
            <a:custGeom>
              <a:avLst/>
              <a:gdLst>
                <a:gd name="connsiteX0" fmla="*/ 4343 w 4343"/>
                <a:gd name="connsiteY0" fmla="*/ 26518 h 26517"/>
                <a:gd name="connsiteX1" fmla="*/ 3429 w 4343"/>
                <a:gd name="connsiteY1" fmla="*/ 21488 h 26517"/>
                <a:gd name="connsiteX2" fmla="*/ 0 w 4343"/>
                <a:gd name="connsiteY2" fmla="*/ 0 h 26517"/>
                <a:gd name="connsiteX3" fmla="*/ 3429 w 4343"/>
                <a:gd name="connsiteY3" fmla="*/ 21488 h 26517"/>
                <a:gd name="connsiteX4" fmla="*/ 4343 w 4343"/>
                <a:gd name="connsiteY4" fmla="*/ 26518 h 26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 h="26517">
                  <a:moveTo>
                    <a:pt x="4343" y="26518"/>
                  </a:moveTo>
                  <a:cubicBezTo>
                    <a:pt x="4115" y="24917"/>
                    <a:pt x="3658" y="23089"/>
                    <a:pt x="3429" y="21488"/>
                  </a:cubicBezTo>
                  <a:cubicBezTo>
                    <a:pt x="1829" y="14173"/>
                    <a:pt x="686" y="6858"/>
                    <a:pt x="0" y="0"/>
                  </a:cubicBezTo>
                  <a:cubicBezTo>
                    <a:pt x="686" y="7087"/>
                    <a:pt x="1829" y="14173"/>
                    <a:pt x="3429" y="21488"/>
                  </a:cubicBezTo>
                  <a:cubicBezTo>
                    <a:pt x="3658" y="23317"/>
                    <a:pt x="4115" y="24917"/>
                    <a:pt x="4343" y="26518"/>
                  </a:cubicBezTo>
                  <a:close/>
                </a:path>
              </a:pathLst>
            </a:custGeom>
            <a:solidFill>
              <a:srgbClr val="FFFFFF"/>
            </a:solidFill>
            <a:ln w="2286" cap="flat">
              <a:noFill/>
              <a:prstDash val="solid"/>
              <a:miter/>
            </a:ln>
          </p:spPr>
          <p:txBody>
            <a:bodyPr rtlCol="0" anchor="ctr"/>
            <a:lstStyle/>
            <a:p>
              <a:endParaRPr lang="en-US"/>
            </a:p>
          </p:txBody>
        </p:sp>
        <p:sp>
          <p:nvSpPr>
            <p:cNvPr id="91" name="Freeform 337">
              <a:extLst>
                <a:ext uri="{FF2B5EF4-FFF2-40B4-BE49-F238E27FC236}">
                  <a16:creationId xmlns:a16="http://schemas.microsoft.com/office/drawing/2014/main" id="{0A6453BC-4E95-1E7E-7D43-9CEE5BF94091}"/>
                </a:ext>
              </a:extLst>
            </p:cNvPr>
            <p:cNvSpPr/>
            <p:nvPr/>
          </p:nvSpPr>
          <p:spPr>
            <a:xfrm>
              <a:off x="5020646" y="3153599"/>
              <a:ext cx="638006" cy="872960"/>
            </a:xfrm>
            <a:custGeom>
              <a:avLst/>
              <a:gdLst>
                <a:gd name="connsiteX0" fmla="*/ 247364 w 638006"/>
                <a:gd name="connsiteY0" fmla="*/ 871132 h 872960"/>
                <a:gd name="connsiteX1" fmla="*/ 363950 w 638006"/>
                <a:gd name="connsiteY1" fmla="*/ 837756 h 872960"/>
                <a:gd name="connsiteX2" fmla="*/ 418814 w 638006"/>
                <a:gd name="connsiteY2" fmla="*/ 784035 h 872960"/>
                <a:gd name="connsiteX3" fmla="*/ 446017 w 638006"/>
                <a:gd name="connsiteY3" fmla="*/ 723913 h 872960"/>
                <a:gd name="connsiteX4" fmla="*/ 472306 w 638006"/>
                <a:gd name="connsiteY4" fmla="*/ 631102 h 872960"/>
                <a:gd name="connsiteX5" fmla="*/ 488308 w 638006"/>
                <a:gd name="connsiteY5" fmla="*/ 604584 h 872960"/>
                <a:gd name="connsiteX6" fmla="*/ 626840 w 638006"/>
                <a:gd name="connsiteY6" fmla="*/ 374384 h 872960"/>
                <a:gd name="connsiteX7" fmla="*/ 585921 w 638006"/>
                <a:gd name="connsiteY7" fmla="*/ 115380 h 872960"/>
                <a:gd name="connsiteX8" fmla="*/ 497452 w 638006"/>
                <a:gd name="connsiteY8" fmla="*/ 20054 h 872960"/>
                <a:gd name="connsiteX9" fmla="*/ 511626 w 638006"/>
                <a:gd name="connsiteY9" fmla="*/ 25312 h 872960"/>
                <a:gd name="connsiteX10" fmla="*/ 423615 w 638006"/>
                <a:gd name="connsiteY10" fmla="*/ 4738 h 872960"/>
                <a:gd name="connsiteX11" fmla="*/ 141294 w 638006"/>
                <a:gd name="connsiteY11" fmla="*/ 70575 h 872960"/>
                <a:gd name="connsiteX12" fmla="*/ 3219 w 638006"/>
                <a:gd name="connsiteY12" fmla="*/ 297803 h 872960"/>
                <a:gd name="connsiteX13" fmla="*/ 476 w 638006"/>
                <a:gd name="connsiteY13" fmla="*/ 328207 h 872960"/>
                <a:gd name="connsiteX14" fmla="*/ 7105 w 638006"/>
                <a:gd name="connsiteY14" fmla="*/ 332779 h 872960"/>
                <a:gd name="connsiteX15" fmla="*/ 51225 w 638006"/>
                <a:gd name="connsiteY15" fmla="*/ 354267 h 872960"/>
                <a:gd name="connsiteX16" fmla="*/ 82772 w 638006"/>
                <a:gd name="connsiteY16" fmla="*/ 362040 h 872960"/>
                <a:gd name="connsiteX17" fmla="*/ 75914 w 638006"/>
                <a:gd name="connsiteY17" fmla="*/ 361125 h 872960"/>
                <a:gd name="connsiteX18" fmla="*/ 182213 w 638006"/>
                <a:gd name="connsiteY18" fmla="*/ 349467 h 872960"/>
                <a:gd name="connsiteX19" fmla="*/ 221761 w 638006"/>
                <a:gd name="connsiteY19" fmla="*/ 306947 h 872960"/>
                <a:gd name="connsiteX20" fmla="*/ 234791 w 638006"/>
                <a:gd name="connsiteY20" fmla="*/ 277229 h 872960"/>
                <a:gd name="connsiteX21" fmla="*/ 251936 w 638006"/>
                <a:gd name="connsiteY21" fmla="*/ 245454 h 872960"/>
                <a:gd name="connsiteX22" fmla="*/ 263595 w 638006"/>
                <a:gd name="connsiteY22" fmla="*/ 233795 h 872960"/>
                <a:gd name="connsiteX23" fmla="*/ 277082 w 638006"/>
                <a:gd name="connsiteY23" fmla="*/ 225794 h 872960"/>
                <a:gd name="connsiteX24" fmla="*/ 291712 w 638006"/>
                <a:gd name="connsiteY24" fmla="*/ 221679 h 872960"/>
                <a:gd name="connsiteX25" fmla="*/ 307029 w 638006"/>
                <a:gd name="connsiteY25" fmla="*/ 221679 h 872960"/>
                <a:gd name="connsiteX26" fmla="*/ 322802 w 638006"/>
                <a:gd name="connsiteY26" fmla="*/ 226023 h 872960"/>
                <a:gd name="connsiteX27" fmla="*/ 324174 w 638006"/>
                <a:gd name="connsiteY27" fmla="*/ 226708 h 872960"/>
                <a:gd name="connsiteX28" fmla="*/ 324174 w 638006"/>
                <a:gd name="connsiteY28" fmla="*/ 226708 h 872960"/>
                <a:gd name="connsiteX29" fmla="*/ 339947 w 638006"/>
                <a:gd name="connsiteY29" fmla="*/ 222365 h 872960"/>
                <a:gd name="connsiteX30" fmla="*/ 437102 w 638006"/>
                <a:gd name="connsiteY30" fmla="*/ 249797 h 872960"/>
                <a:gd name="connsiteX31" fmla="*/ 461791 w 638006"/>
                <a:gd name="connsiteY31" fmla="*/ 359296 h 872960"/>
                <a:gd name="connsiteX32" fmla="*/ 412413 w 638006"/>
                <a:gd name="connsiteY32" fmla="*/ 445250 h 872960"/>
                <a:gd name="connsiteX33" fmla="*/ 274110 w 638006"/>
                <a:gd name="connsiteY33" fmla="*/ 586068 h 872960"/>
                <a:gd name="connsiteX34" fmla="*/ 236391 w 638006"/>
                <a:gd name="connsiteY34" fmla="*/ 634759 h 872960"/>
                <a:gd name="connsiteX35" fmla="*/ 194329 w 638006"/>
                <a:gd name="connsiteY35" fmla="*/ 844157 h 872960"/>
                <a:gd name="connsiteX36" fmla="*/ 208502 w 638006"/>
                <a:gd name="connsiteY36" fmla="*/ 872961 h 872960"/>
                <a:gd name="connsiteX37" fmla="*/ 203473 w 638006"/>
                <a:gd name="connsiteY37" fmla="*/ 870446 h 872960"/>
                <a:gd name="connsiteX38" fmla="*/ 247364 w 638006"/>
                <a:gd name="connsiteY38" fmla="*/ 871132 h 872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38006" h="872960">
                  <a:moveTo>
                    <a:pt x="247364" y="871132"/>
                  </a:moveTo>
                  <a:cubicBezTo>
                    <a:pt x="287598" y="867017"/>
                    <a:pt x="329203" y="860159"/>
                    <a:pt x="363950" y="837756"/>
                  </a:cubicBezTo>
                  <a:cubicBezTo>
                    <a:pt x="386581" y="823126"/>
                    <a:pt x="403498" y="805981"/>
                    <a:pt x="418814" y="784035"/>
                  </a:cubicBezTo>
                  <a:cubicBezTo>
                    <a:pt x="431158" y="766204"/>
                    <a:pt x="438931" y="744259"/>
                    <a:pt x="446017" y="723913"/>
                  </a:cubicBezTo>
                  <a:cubicBezTo>
                    <a:pt x="456533" y="693510"/>
                    <a:pt x="461562" y="661506"/>
                    <a:pt x="472306" y="631102"/>
                  </a:cubicBezTo>
                  <a:cubicBezTo>
                    <a:pt x="476878" y="621958"/>
                    <a:pt x="482136" y="613042"/>
                    <a:pt x="488308" y="604584"/>
                  </a:cubicBezTo>
                  <a:cubicBezTo>
                    <a:pt x="543858" y="534175"/>
                    <a:pt x="603066" y="462624"/>
                    <a:pt x="626840" y="374384"/>
                  </a:cubicBezTo>
                  <a:cubicBezTo>
                    <a:pt x="650386" y="286830"/>
                    <a:pt x="636670" y="191047"/>
                    <a:pt x="585921" y="115380"/>
                  </a:cubicBezTo>
                  <a:cubicBezTo>
                    <a:pt x="561003" y="78118"/>
                    <a:pt x="531285" y="47715"/>
                    <a:pt x="497452" y="20054"/>
                  </a:cubicBezTo>
                  <a:cubicBezTo>
                    <a:pt x="502253" y="21654"/>
                    <a:pt x="507054" y="23254"/>
                    <a:pt x="511626" y="25312"/>
                  </a:cubicBezTo>
                  <a:cubicBezTo>
                    <a:pt x="483508" y="13882"/>
                    <a:pt x="453561" y="8853"/>
                    <a:pt x="423615" y="4738"/>
                  </a:cubicBezTo>
                  <a:cubicBezTo>
                    <a:pt x="321202" y="-9893"/>
                    <a:pt x="225647" y="8624"/>
                    <a:pt x="141294" y="70575"/>
                  </a:cubicBezTo>
                  <a:cubicBezTo>
                    <a:pt x="64484" y="127039"/>
                    <a:pt x="28822" y="210478"/>
                    <a:pt x="3219" y="297803"/>
                  </a:cubicBezTo>
                  <a:cubicBezTo>
                    <a:pt x="247" y="308319"/>
                    <a:pt x="-667" y="318377"/>
                    <a:pt x="476" y="328207"/>
                  </a:cubicBezTo>
                  <a:cubicBezTo>
                    <a:pt x="2762" y="329807"/>
                    <a:pt x="5048" y="331407"/>
                    <a:pt x="7105" y="332779"/>
                  </a:cubicBezTo>
                  <a:cubicBezTo>
                    <a:pt x="20821" y="341923"/>
                    <a:pt x="35909" y="348095"/>
                    <a:pt x="51225" y="354267"/>
                  </a:cubicBezTo>
                  <a:cubicBezTo>
                    <a:pt x="61741" y="358382"/>
                    <a:pt x="72028" y="360439"/>
                    <a:pt x="82772" y="362040"/>
                  </a:cubicBezTo>
                  <a:lnTo>
                    <a:pt x="75914" y="361125"/>
                  </a:lnTo>
                  <a:cubicBezTo>
                    <a:pt x="112033" y="367526"/>
                    <a:pt x="149980" y="370726"/>
                    <a:pt x="182213" y="349467"/>
                  </a:cubicBezTo>
                  <a:cubicBezTo>
                    <a:pt x="198672" y="338722"/>
                    <a:pt x="212617" y="324549"/>
                    <a:pt x="221761" y="306947"/>
                  </a:cubicBezTo>
                  <a:cubicBezTo>
                    <a:pt x="226790" y="297346"/>
                    <a:pt x="230676" y="287287"/>
                    <a:pt x="234791" y="277229"/>
                  </a:cubicBezTo>
                  <a:cubicBezTo>
                    <a:pt x="239820" y="266256"/>
                    <a:pt x="245307" y="255512"/>
                    <a:pt x="251936" y="245454"/>
                  </a:cubicBezTo>
                  <a:cubicBezTo>
                    <a:pt x="255594" y="241339"/>
                    <a:pt x="259480" y="237453"/>
                    <a:pt x="263595" y="233795"/>
                  </a:cubicBezTo>
                  <a:cubicBezTo>
                    <a:pt x="267938" y="230823"/>
                    <a:pt x="272510" y="228309"/>
                    <a:pt x="277082" y="225794"/>
                  </a:cubicBezTo>
                  <a:cubicBezTo>
                    <a:pt x="281883" y="224194"/>
                    <a:pt x="286912" y="222822"/>
                    <a:pt x="291712" y="221679"/>
                  </a:cubicBezTo>
                  <a:cubicBezTo>
                    <a:pt x="296742" y="221451"/>
                    <a:pt x="301999" y="221451"/>
                    <a:pt x="307029" y="221679"/>
                  </a:cubicBezTo>
                  <a:cubicBezTo>
                    <a:pt x="312286" y="222822"/>
                    <a:pt x="317773" y="224422"/>
                    <a:pt x="322802" y="226023"/>
                  </a:cubicBezTo>
                  <a:cubicBezTo>
                    <a:pt x="323259" y="226251"/>
                    <a:pt x="323716" y="226480"/>
                    <a:pt x="324174" y="226708"/>
                  </a:cubicBezTo>
                  <a:cubicBezTo>
                    <a:pt x="324174" y="226708"/>
                    <a:pt x="324174" y="226708"/>
                    <a:pt x="324174" y="226708"/>
                  </a:cubicBezTo>
                  <a:cubicBezTo>
                    <a:pt x="329203" y="225108"/>
                    <a:pt x="334461" y="223508"/>
                    <a:pt x="339947" y="222365"/>
                  </a:cubicBezTo>
                  <a:cubicBezTo>
                    <a:pt x="376980" y="215507"/>
                    <a:pt x="412185" y="226480"/>
                    <a:pt x="437102" y="249797"/>
                  </a:cubicBezTo>
                  <a:cubicBezTo>
                    <a:pt x="467963" y="278601"/>
                    <a:pt x="472992" y="319063"/>
                    <a:pt x="461791" y="359296"/>
                  </a:cubicBezTo>
                  <a:cubicBezTo>
                    <a:pt x="452647" y="391758"/>
                    <a:pt x="434130" y="419190"/>
                    <a:pt x="412413" y="445250"/>
                  </a:cubicBezTo>
                  <a:cubicBezTo>
                    <a:pt x="369894" y="495999"/>
                    <a:pt x="321659" y="540576"/>
                    <a:pt x="274110" y="586068"/>
                  </a:cubicBezTo>
                  <a:cubicBezTo>
                    <a:pt x="259023" y="600469"/>
                    <a:pt x="245535" y="616243"/>
                    <a:pt x="236391" y="634759"/>
                  </a:cubicBezTo>
                  <a:cubicBezTo>
                    <a:pt x="204159" y="700596"/>
                    <a:pt x="197072" y="772148"/>
                    <a:pt x="194329" y="844157"/>
                  </a:cubicBezTo>
                  <a:cubicBezTo>
                    <a:pt x="193643" y="861759"/>
                    <a:pt x="196386" y="867931"/>
                    <a:pt x="208502" y="872961"/>
                  </a:cubicBezTo>
                  <a:cubicBezTo>
                    <a:pt x="206673" y="872275"/>
                    <a:pt x="205073" y="871360"/>
                    <a:pt x="203473" y="870446"/>
                  </a:cubicBezTo>
                  <a:cubicBezTo>
                    <a:pt x="218332" y="872503"/>
                    <a:pt x="232734" y="872503"/>
                    <a:pt x="247364" y="871132"/>
                  </a:cubicBezTo>
                  <a:close/>
                </a:path>
              </a:pathLst>
            </a:custGeom>
            <a:solidFill>
              <a:srgbClr val="FCB913"/>
            </a:solidFill>
            <a:ln w="2286" cap="flat">
              <a:noFill/>
              <a:prstDash val="solid"/>
              <a:miter/>
            </a:ln>
          </p:spPr>
          <p:txBody>
            <a:bodyPr rtlCol="0" anchor="ctr"/>
            <a:lstStyle/>
            <a:p>
              <a:endParaRPr lang="en-US"/>
            </a:p>
          </p:txBody>
        </p:sp>
        <p:sp>
          <p:nvSpPr>
            <p:cNvPr id="92" name="Freeform 338">
              <a:extLst>
                <a:ext uri="{FF2B5EF4-FFF2-40B4-BE49-F238E27FC236}">
                  <a16:creationId xmlns:a16="http://schemas.microsoft.com/office/drawing/2014/main" id="{7C847976-321B-EE99-338E-917BA09866E8}"/>
                </a:ext>
              </a:extLst>
            </p:cNvPr>
            <p:cNvSpPr/>
            <p:nvPr/>
          </p:nvSpPr>
          <p:spPr>
            <a:xfrm>
              <a:off x="5534101" y="3179597"/>
              <a:ext cx="3657" cy="1600"/>
            </a:xfrm>
            <a:custGeom>
              <a:avLst/>
              <a:gdLst>
                <a:gd name="connsiteX0" fmla="*/ 0 w 3657"/>
                <a:gd name="connsiteY0" fmla="*/ 0 h 1600"/>
                <a:gd name="connsiteX1" fmla="*/ 3658 w 3657"/>
                <a:gd name="connsiteY1" fmla="*/ 1600 h 1600"/>
                <a:gd name="connsiteX2" fmla="*/ 0 w 3657"/>
                <a:gd name="connsiteY2" fmla="*/ 0 h 1600"/>
              </a:gdLst>
              <a:ahLst/>
              <a:cxnLst>
                <a:cxn ang="0">
                  <a:pos x="connsiteX0" y="connsiteY0"/>
                </a:cxn>
                <a:cxn ang="0">
                  <a:pos x="connsiteX1" y="connsiteY1"/>
                </a:cxn>
                <a:cxn ang="0">
                  <a:pos x="connsiteX2" y="connsiteY2"/>
                </a:cxn>
              </a:cxnLst>
              <a:rect l="l" t="t" r="r" b="b"/>
              <a:pathLst>
                <a:path w="3657" h="1600">
                  <a:moveTo>
                    <a:pt x="0" y="0"/>
                  </a:moveTo>
                  <a:cubicBezTo>
                    <a:pt x="1143" y="457"/>
                    <a:pt x="2515" y="914"/>
                    <a:pt x="3658" y="1600"/>
                  </a:cubicBezTo>
                  <a:cubicBezTo>
                    <a:pt x="2515" y="1143"/>
                    <a:pt x="1143" y="457"/>
                    <a:pt x="0" y="0"/>
                  </a:cubicBezTo>
                  <a:close/>
                </a:path>
              </a:pathLst>
            </a:custGeom>
            <a:solidFill>
              <a:srgbClr val="FFFFFF"/>
            </a:solidFill>
            <a:ln w="2286" cap="flat">
              <a:noFill/>
              <a:prstDash val="solid"/>
              <a:miter/>
            </a:ln>
          </p:spPr>
          <p:txBody>
            <a:bodyPr rtlCol="0" anchor="ctr"/>
            <a:lstStyle/>
            <a:p>
              <a:endParaRPr lang="en-US"/>
            </a:p>
          </p:txBody>
        </p:sp>
        <p:sp>
          <p:nvSpPr>
            <p:cNvPr id="93" name="Freeform 339">
              <a:extLst>
                <a:ext uri="{FF2B5EF4-FFF2-40B4-BE49-F238E27FC236}">
                  <a16:creationId xmlns:a16="http://schemas.microsoft.com/office/drawing/2014/main" id="{89F20E7A-9633-D68A-3F09-7BE07E940532}"/>
                </a:ext>
              </a:extLst>
            </p:cNvPr>
            <p:cNvSpPr/>
            <p:nvPr/>
          </p:nvSpPr>
          <p:spPr>
            <a:xfrm>
              <a:off x="5021351" y="3481578"/>
              <a:ext cx="228" cy="1600"/>
            </a:xfrm>
            <a:custGeom>
              <a:avLst/>
              <a:gdLst>
                <a:gd name="connsiteX0" fmla="*/ 229 w 228"/>
                <a:gd name="connsiteY0" fmla="*/ 1600 h 1600"/>
                <a:gd name="connsiteX1" fmla="*/ 0 w 228"/>
                <a:gd name="connsiteY1" fmla="*/ 0 h 1600"/>
                <a:gd name="connsiteX2" fmla="*/ 229 w 228"/>
                <a:gd name="connsiteY2" fmla="*/ 1600 h 1600"/>
              </a:gdLst>
              <a:ahLst/>
              <a:cxnLst>
                <a:cxn ang="0">
                  <a:pos x="connsiteX0" y="connsiteY0"/>
                </a:cxn>
                <a:cxn ang="0">
                  <a:pos x="connsiteX1" y="connsiteY1"/>
                </a:cxn>
                <a:cxn ang="0">
                  <a:pos x="connsiteX2" y="connsiteY2"/>
                </a:cxn>
              </a:cxnLst>
              <a:rect l="l" t="t" r="r" b="b"/>
              <a:pathLst>
                <a:path w="228" h="1600">
                  <a:moveTo>
                    <a:pt x="229" y="1600"/>
                  </a:moveTo>
                  <a:cubicBezTo>
                    <a:pt x="229" y="1143"/>
                    <a:pt x="0" y="686"/>
                    <a:pt x="0" y="0"/>
                  </a:cubicBezTo>
                  <a:cubicBezTo>
                    <a:pt x="0" y="686"/>
                    <a:pt x="0" y="1143"/>
                    <a:pt x="229" y="1600"/>
                  </a:cubicBezTo>
                  <a:close/>
                </a:path>
              </a:pathLst>
            </a:custGeom>
            <a:solidFill>
              <a:srgbClr val="FFFFFF"/>
            </a:solidFill>
            <a:ln w="2286" cap="flat">
              <a:noFill/>
              <a:prstDash val="solid"/>
              <a:miter/>
            </a:ln>
          </p:spPr>
          <p:txBody>
            <a:bodyPr rtlCol="0" anchor="ctr"/>
            <a:lstStyle/>
            <a:p>
              <a:endParaRPr lang="en-US"/>
            </a:p>
          </p:txBody>
        </p:sp>
        <p:sp>
          <p:nvSpPr>
            <p:cNvPr id="94" name="Freeform 340">
              <a:extLst>
                <a:ext uri="{FF2B5EF4-FFF2-40B4-BE49-F238E27FC236}">
                  <a16:creationId xmlns:a16="http://schemas.microsoft.com/office/drawing/2014/main" id="{C90A4F1E-556A-C54B-1788-0DB14B9E9DF4}"/>
                </a:ext>
              </a:extLst>
            </p:cNvPr>
            <p:cNvSpPr/>
            <p:nvPr/>
          </p:nvSpPr>
          <p:spPr>
            <a:xfrm>
              <a:off x="5596966" y="3218230"/>
              <a:ext cx="14401" cy="12115"/>
            </a:xfrm>
            <a:custGeom>
              <a:avLst/>
              <a:gdLst>
                <a:gd name="connsiteX0" fmla="*/ 0 w 14401"/>
                <a:gd name="connsiteY0" fmla="*/ 0 h 12115"/>
                <a:gd name="connsiteX1" fmla="*/ 14402 w 14401"/>
                <a:gd name="connsiteY1" fmla="*/ 12116 h 12115"/>
                <a:gd name="connsiteX2" fmla="*/ 0 w 14401"/>
                <a:gd name="connsiteY2" fmla="*/ 0 h 12115"/>
              </a:gdLst>
              <a:ahLst/>
              <a:cxnLst>
                <a:cxn ang="0">
                  <a:pos x="connsiteX0" y="connsiteY0"/>
                </a:cxn>
                <a:cxn ang="0">
                  <a:pos x="connsiteX1" y="connsiteY1"/>
                </a:cxn>
                <a:cxn ang="0">
                  <a:pos x="connsiteX2" y="connsiteY2"/>
                </a:cxn>
              </a:cxnLst>
              <a:rect l="l" t="t" r="r" b="b"/>
              <a:pathLst>
                <a:path w="14401" h="12115">
                  <a:moveTo>
                    <a:pt x="0" y="0"/>
                  </a:moveTo>
                  <a:cubicBezTo>
                    <a:pt x="5029" y="3886"/>
                    <a:pt x="9601" y="8001"/>
                    <a:pt x="14402" y="12116"/>
                  </a:cubicBezTo>
                  <a:cubicBezTo>
                    <a:pt x="9830" y="8001"/>
                    <a:pt x="5029" y="3886"/>
                    <a:pt x="0" y="0"/>
                  </a:cubicBezTo>
                  <a:close/>
                </a:path>
              </a:pathLst>
            </a:custGeom>
            <a:solidFill>
              <a:srgbClr val="FFFFFF"/>
            </a:solidFill>
            <a:ln w="2286" cap="flat">
              <a:noFill/>
              <a:prstDash val="solid"/>
              <a:miter/>
            </a:ln>
          </p:spPr>
          <p:txBody>
            <a:bodyPr rtlCol="0" anchor="ctr"/>
            <a:lstStyle/>
            <a:p>
              <a:endParaRPr lang="en-US"/>
            </a:p>
          </p:txBody>
        </p:sp>
        <p:sp>
          <p:nvSpPr>
            <p:cNvPr id="95" name="Freeform 341">
              <a:extLst>
                <a:ext uri="{FF2B5EF4-FFF2-40B4-BE49-F238E27FC236}">
                  <a16:creationId xmlns:a16="http://schemas.microsoft.com/office/drawing/2014/main" id="{F7C77744-2DF6-8E3C-C2CD-592FCCFFD7DD}"/>
                </a:ext>
              </a:extLst>
            </p:cNvPr>
            <p:cNvSpPr/>
            <p:nvPr/>
          </p:nvSpPr>
          <p:spPr>
            <a:xfrm>
              <a:off x="5022494" y="3489350"/>
              <a:ext cx="457" cy="1600"/>
            </a:xfrm>
            <a:custGeom>
              <a:avLst/>
              <a:gdLst>
                <a:gd name="connsiteX0" fmla="*/ 457 w 457"/>
                <a:gd name="connsiteY0" fmla="*/ 1600 h 1600"/>
                <a:gd name="connsiteX1" fmla="*/ 0 w 457"/>
                <a:gd name="connsiteY1" fmla="*/ 0 h 1600"/>
                <a:gd name="connsiteX2" fmla="*/ 457 w 457"/>
                <a:gd name="connsiteY2" fmla="*/ 1600 h 1600"/>
              </a:gdLst>
              <a:ahLst/>
              <a:cxnLst>
                <a:cxn ang="0">
                  <a:pos x="connsiteX0" y="connsiteY0"/>
                </a:cxn>
                <a:cxn ang="0">
                  <a:pos x="connsiteX1" y="connsiteY1"/>
                </a:cxn>
                <a:cxn ang="0">
                  <a:pos x="connsiteX2" y="connsiteY2"/>
                </a:cxn>
              </a:cxnLst>
              <a:rect l="l" t="t" r="r" b="b"/>
              <a:pathLst>
                <a:path w="457" h="1600">
                  <a:moveTo>
                    <a:pt x="457" y="1600"/>
                  </a:moveTo>
                  <a:cubicBezTo>
                    <a:pt x="229" y="1143"/>
                    <a:pt x="229" y="457"/>
                    <a:pt x="0" y="0"/>
                  </a:cubicBezTo>
                  <a:cubicBezTo>
                    <a:pt x="229" y="457"/>
                    <a:pt x="229" y="914"/>
                    <a:pt x="457" y="1600"/>
                  </a:cubicBezTo>
                  <a:close/>
                </a:path>
              </a:pathLst>
            </a:custGeom>
            <a:solidFill>
              <a:srgbClr val="FFFFFF"/>
            </a:solidFill>
            <a:ln w="2286" cap="flat">
              <a:noFill/>
              <a:prstDash val="solid"/>
              <a:miter/>
            </a:ln>
          </p:spPr>
          <p:txBody>
            <a:bodyPr rtlCol="0" anchor="ctr"/>
            <a:lstStyle/>
            <a:p>
              <a:endParaRPr lang="en-US"/>
            </a:p>
          </p:txBody>
        </p:sp>
        <p:sp>
          <p:nvSpPr>
            <p:cNvPr id="96" name="Freeform 342">
              <a:extLst>
                <a:ext uri="{FF2B5EF4-FFF2-40B4-BE49-F238E27FC236}">
                  <a16:creationId xmlns:a16="http://schemas.microsoft.com/office/drawing/2014/main" id="{4A278D04-5EAA-338B-CC48-2D7D97146653}"/>
                </a:ext>
              </a:extLst>
            </p:cNvPr>
            <p:cNvSpPr/>
            <p:nvPr/>
          </p:nvSpPr>
          <p:spPr>
            <a:xfrm>
              <a:off x="5021808" y="3485464"/>
              <a:ext cx="228" cy="1828"/>
            </a:xfrm>
            <a:custGeom>
              <a:avLst/>
              <a:gdLst>
                <a:gd name="connsiteX0" fmla="*/ 229 w 228"/>
                <a:gd name="connsiteY0" fmla="*/ 1829 h 1828"/>
                <a:gd name="connsiteX1" fmla="*/ 0 w 228"/>
                <a:gd name="connsiteY1" fmla="*/ 0 h 1828"/>
                <a:gd name="connsiteX2" fmla="*/ 229 w 228"/>
                <a:gd name="connsiteY2" fmla="*/ 1829 h 1828"/>
              </a:gdLst>
              <a:ahLst/>
              <a:cxnLst>
                <a:cxn ang="0">
                  <a:pos x="connsiteX0" y="connsiteY0"/>
                </a:cxn>
                <a:cxn ang="0">
                  <a:pos x="connsiteX1" y="connsiteY1"/>
                </a:cxn>
                <a:cxn ang="0">
                  <a:pos x="connsiteX2" y="connsiteY2"/>
                </a:cxn>
              </a:cxnLst>
              <a:rect l="l" t="t" r="r" b="b"/>
              <a:pathLst>
                <a:path w="228" h="1828">
                  <a:moveTo>
                    <a:pt x="229" y="1829"/>
                  </a:moveTo>
                  <a:cubicBezTo>
                    <a:pt x="229" y="1143"/>
                    <a:pt x="0" y="686"/>
                    <a:pt x="0" y="0"/>
                  </a:cubicBezTo>
                  <a:cubicBezTo>
                    <a:pt x="0" y="686"/>
                    <a:pt x="229" y="1143"/>
                    <a:pt x="229" y="1829"/>
                  </a:cubicBezTo>
                  <a:close/>
                </a:path>
              </a:pathLst>
            </a:custGeom>
            <a:solidFill>
              <a:srgbClr val="FFFFFF"/>
            </a:solidFill>
            <a:ln w="2286" cap="flat">
              <a:noFill/>
              <a:prstDash val="solid"/>
              <a:miter/>
            </a:ln>
          </p:spPr>
          <p:txBody>
            <a:bodyPr rtlCol="0" anchor="ctr"/>
            <a:lstStyle/>
            <a:p>
              <a:endParaRPr lang="en-US"/>
            </a:p>
          </p:txBody>
        </p:sp>
        <p:sp>
          <p:nvSpPr>
            <p:cNvPr id="97" name="Freeform 343">
              <a:extLst>
                <a:ext uri="{FF2B5EF4-FFF2-40B4-BE49-F238E27FC236}">
                  <a16:creationId xmlns:a16="http://schemas.microsoft.com/office/drawing/2014/main" id="{D5FE96AF-40C1-8CFC-2859-5F459A82F4AD}"/>
                </a:ext>
              </a:extLst>
            </p:cNvPr>
            <p:cNvSpPr/>
            <p:nvPr/>
          </p:nvSpPr>
          <p:spPr>
            <a:xfrm>
              <a:off x="5549188" y="3186684"/>
              <a:ext cx="1828" cy="914"/>
            </a:xfrm>
            <a:custGeom>
              <a:avLst/>
              <a:gdLst>
                <a:gd name="connsiteX0" fmla="*/ 0 w 1828"/>
                <a:gd name="connsiteY0" fmla="*/ 0 h 914"/>
                <a:gd name="connsiteX1" fmla="*/ 1829 w 1828"/>
                <a:gd name="connsiteY1" fmla="*/ 914 h 914"/>
                <a:gd name="connsiteX2" fmla="*/ 0 w 1828"/>
                <a:gd name="connsiteY2" fmla="*/ 0 h 914"/>
              </a:gdLst>
              <a:ahLst/>
              <a:cxnLst>
                <a:cxn ang="0">
                  <a:pos x="connsiteX0" y="connsiteY0"/>
                </a:cxn>
                <a:cxn ang="0">
                  <a:pos x="connsiteX1" y="connsiteY1"/>
                </a:cxn>
                <a:cxn ang="0">
                  <a:pos x="connsiteX2" y="connsiteY2"/>
                </a:cxn>
              </a:cxnLst>
              <a:rect l="l" t="t" r="r" b="b"/>
              <a:pathLst>
                <a:path w="1828" h="914">
                  <a:moveTo>
                    <a:pt x="0" y="0"/>
                  </a:moveTo>
                  <a:cubicBezTo>
                    <a:pt x="686" y="229"/>
                    <a:pt x="1372" y="686"/>
                    <a:pt x="1829" y="914"/>
                  </a:cubicBezTo>
                  <a:cubicBezTo>
                    <a:pt x="1372" y="686"/>
                    <a:pt x="686" y="229"/>
                    <a:pt x="0" y="0"/>
                  </a:cubicBezTo>
                  <a:close/>
                </a:path>
              </a:pathLst>
            </a:custGeom>
            <a:solidFill>
              <a:srgbClr val="FFFFFF"/>
            </a:solidFill>
            <a:ln w="2286" cap="flat">
              <a:noFill/>
              <a:prstDash val="solid"/>
              <a:miter/>
            </a:ln>
          </p:spPr>
          <p:txBody>
            <a:bodyPr rtlCol="0" anchor="ctr"/>
            <a:lstStyle/>
            <a:p>
              <a:endParaRPr lang="en-US"/>
            </a:p>
          </p:txBody>
        </p:sp>
        <p:sp>
          <p:nvSpPr>
            <p:cNvPr id="98" name="Freeform 344">
              <a:extLst>
                <a:ext uri="{FF2B5EF4-FFF2-40B4-BE49-F238E27FC236}">
                  <a16:creationId xmlns:a16="http://schemas.microsoft.com/office/drawing/2014/main" id="{27EAF515-1F49-037E-4061-E48850A67B96}"/>
                </a:ext>
              </a:extLst>
            </p:cNvPr>
            <p:cNvSpPr/>
            <p:nvPr/>
          </p:nvSpPr>
          <p:spPr>
            <a:xfrm>
              <a:off x="5543016" y="3183483"/>
              <a:ext cx="2286" cy="1143"/>
            </a:xfrm>
            <a:custGeom>
              <a:avLst/>
              <a:gdLst>
                <a:gd name="connsiteX0" fmla="*/ 0 w 2286"/>
                <a:gd name="connsiteY0" fmla="*/ 0 h 1143"/>
                <a:gd name="connsiteX1" fmla="*/ 2286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686" y="457"/>
                    <a:pt x="1372" y="686"/>
                    <a:pt x="2286" y="1143"/>
                  </a:cubicBezTo>
                  <a:cubicBezTo>
                    <a:pt x="1372" y="686"/>
                    <a:pt x="686" y="457"/>
                    <a:pt x="0" y="0"/>
                  </a:cubicBezTo>
                  <a:close/>
                </a:path>
              </a:pathLst>
            </a:custGeom>
            <a:solidFill>
              <a:srgbClr val="FFFFFF"/>
            </a:solidFill>
            <a:ln w="2286" cap="flat">
              <a:noFill/>
              <a:prstDash val="solid"/>
              <a:miter/>
            </a:ln>
          </p:spPr>
          <p:txBody>
            <a:bodyPr rtlCol="0" anchor="ctr"/>
            <a:lstStyle/>
            <a:p>
              <a:endParaRPr lang="en-US"/>
            </a:p>
          </p:txBody>
        </p:sp>
        <p:sp>
          <p:nvSpPr>
            <p:cNvPr id="99" name="Freeform 345">
              <a:extLst>
                <a:ext uri="{FF2B5EF4-FFF2-40B4-BE49-F238E27FC236}">
                  <a16:creationId xmlns:a16="http://schemas.microsoft.com/office/drawing/2014/main" id="{C21E4B77-F6BC-BA97-C39D-942EA49AADD9}"/>
                </a:ext>
              </a:extLst>
            </p:cNvPr>
            <p:cNvSpPr/>
            <p:nvPr/>
          </p:nvSpPr>
          <p:spPr>
            <a:xfrm>
              <a:off x="5023408" y="3493236"/>
              <a:ext cx="457" cy="1371"/>
            </a:xfrm>
            <a:custGeom>
              <a:avLst/>
              <a:gdLst>
                <a:gd name="connsiteX0" fmla="*/ 457 w 457"/>
                <a:gd name="connsiteY0" fmla="*/ 1372 h 1371"/>
                <a:gd name="connsiteX1" fmla="*/ 0 w 457"/>
                <a:gd name="connsiteY1" fmla="*/ 0 h 1371"/>
                <a:gd name="connsiteX2" fmla="*/ 457 w 457"/>
                <a:gd name="connsiteY2" fmla="*/ 1372 h 1371"/>
              </a:gdLst>
              <a:ahLst/>
              <a:cxnLst>
                <a:cxn ang="0">
                  <a:pos x="connsiteX0" y="connsiteY0"/>
                </a:cxn>
                <a:cxn ang="0">
                  <a:pos x="connsiteX1" y="connsiteY1"/>
                </a:cxn>
                <a:cxn ang="0">
                  <a:pos x="connsiteX2" y="connsiteY2"/>
                </a:cxn>
              </a:cxnLst>
              <a:rect l="l" t="t" r="r" b="b"/>
              <a:pathLst>
                <a:path w="457" h="1371">
                  <a:moveTo>
                    <a:pt x="457" y="1372"/>
                  </a:moveTo>
                  <a:cubicBezTo>
                    <a:pt x="229" y="914"/>
                    <a:pt x="229" y="457"/>
                    <a:pt x="0" y="0"/>
                  </a:cubicBezTo>
                  <a:cubicBezTo>
                    <a:pt x="229" y="229"/>
                    <a:pt x="229" y="914"/>
                    <a:pt x="457" y="1372"/>
                  </a:cubicBezTo>
                  <a:close/>
                </a:path>
              </a:pathLst>
            </a:custGeom>
            <a:solidFill>
              <a:srgbClr val="FFFFFF"/>
            </a:solidFill>
            <a:ln w="2286" cap="flat">
              <a:noFill/>
              <a:prstDash val="solid"/>
              <a:miter/>
            </a:ln>
          </p:spPr>
          <p:txBody>
            <a:bodyPr rtlCol="0" anchor="ctr"/>
            <a:lstStyle/>
            <a:p>
              <a:endParaRPr lang="en-US"/>
            </a:p>
          </p:txBody>
        </p:sp>
        <p:sp>
          <p:nvSpPr>
            <p:cNvPr id="100" name="Freeform 346">
              <a:extLst>
                <a:ext uri="{FF2B5EF4-FFF2-40B4-BE49-F238E27FC236}">
                  <a16:creationId xmlns:a16="http://schemas.microsoft.com/office/drawing/2014/main" id="{AE8A07FF-6254-D32E-FF73-D2B5B92157F4}"/>
                </a:ext>
              </a:extLst>
            </p:cNvPr>
            <p:cNvSpPr/>
            <p:nvPr/>
          </p:nvSpPr>
          <p:spPr>
            <a:xfrm>
              <a:off x="5272582" y="3477463"/>
              <a:ext cx="2286" cy="2286"/>
            </a:xfrm>
            <a:custGeom>
              <a:avLst/>
              <a:gdLst>
                <a:gd name="connsiteX0" fmla="*/ 0 w 2286"/>
                <a:gd name="connsiteY0" fmla="*/ 2286 h 2286"/>
                <a:gd name="connsiteX1" fmla="*/ 0 w 2286"/>
                <a:gd name="connsiteY1" fmla="*/ 0 h 2286"/>
                <a:gd name="connsiteX2" fmla="*/ 0 w 2286"/>
                <a:gd name="connsiteY2" fmla="*/ 2286 h 2286"/>
              </a:gdLst>
              <a:ahLst/>
              <a:cxnLst>
                <a:cxn ang="0">
                  <a:pos x="connsiteX0" y="connsiteY0"/>
                </a:cxn>
                <a:cxn ang="0">
                  <a:pos x="connsiteX1" y="connsiteY1"/>
                </a:cxn>
                <a:cxn ang="0">
                  <a:pos x="connsiteX2" y="connsiteY2"/>
                </a:cxn>
              </a:cxnLst>
              <a:rect l="l" t="t" r="r" b="b"/>
              <a:pathLst>
                <a:path w="2286" h="2286">
                  <a:moveTo>
                    <a:pt x="0" y="2286"/>
                  </a:moveTo>
                  <a:cubicBezTo>
                    <a:pt x="0" y="1600"/>
                    <a:pt x="0" y="686"/>
                    <a:pt x="0" y="0"/>
                  </a:cubicBezTo>
                  <a:cubicBezTo>
                    <a:pt x="0" y="914"/>
                    <a:pt x="0" y="1600"/>
                    <a:pt x="0" y="2286"/>
                  </a:cubicBezTo>
                  <a:close/>
                </a:path>
              </a:pathLst>
            </a:custGeom>
            <a:solidFill>
              <a:srgbClr val="FFFFFF"/>
            </a:solidFill>
            <a:ln w="2286" cap="flat">
              <a:noFill/>
              <a:prstDash val="solid"/>
              <a:miter/>
            </a:ln>
          </p:spPr>
          <p:txBody>
            <a:bodyPr rtlCol="0" anchor="ctr"/>
            <a:lstStyle/>
            <a:p>
              <a:endParaRPr lang="en-US"/>
            </a:p>
          </p:txBody>
        </p:sp>
        <p:sp>
          <p:nvSpPr>
            <p:cNvPr id="101" name="Freeform 347">
              <a:extLst>
                <a:ext uri="{FF2B5EF4-FFF2-40B4-BE49-F238E27FC236}">
                  <a16:creationId xmlns:a16="http://schemas.microsoft.com/office/drawing/2014/main" id="{A3BEFCD3-BF82-BACE-D6D4-5827E549B53D}"/>
                </a:ext>
              </a:extLst>
            </p:cNvPr>
            <p:cNvSpPr/>
            <p:nvPr/>
          </p:nvSpPr>
          <p:spPr>
            <a:xfrm>
              <a:off x="5319903" y="3390823"/>
              <a:ext cx="2971" cy="1600"/>
            </a:xfrm>
            <a:custGeom>
              <a:avLst/>
              <a:gdLst>
                <a:gd name="connsiteX0" fmla="*/ 2972 w 2971"/>
                <a:gd name="connsiteY0" fmla="*/ 0 h 1600"/>
                <a:gd name="connsiteX1" fmla="*/ 0 w 2971"/>
                <a:gd name="connsiteY1" fmla="*/ 1600 h 1600"/>
                <a:gd name="connsiteX2" fmla="*/ 2972 w 2971"/>
                <a:gd name="connsiteY2" fmla="*/ 0 h 1600"/>
              </a:gdLst>
              <a:ahLst/>
              <a:cxnLst>
                <a:cxn ang="0">
                  <a:pos x="connsiteX0" y="connsiteY0"/>
                </a:cxn>
                <a:cxn ang="0">
                  <a:pos x="connsiteX1" y="connsiteY1"/>
                </a:cxn>
                <a:cxn ang="0">
                  <a:pos x="connsiteX2" y="connsiteY2"/>
                </a:cxn>
              </a:cxnLst>
              <a:rect l="l" t="t" r="r" b="b"/>
              <a:pathLst>
                <a:path w="2971" h="1600">
                  <a:moveTo>
                    <a:pt x="2972" y="0"/>
                  </a:moveTo>
                  <a:cubicBezTo>
                    <a:pt x="2057" y="457"/>
                    <a:pt x="914" y="1143"/>
                    <a:pt x="0" y="1600"/>
                  </a:cubicBezTo>
                  <a:cubicBezTo>
                    <a:pt x="914" y="1143"/>
                    <a:pt x="2057" y="457"/>
                    <a:pt x="2972" y="0"/>
                  </a:cubicBezTo>
                  <a:close/>
                </a:path>
              </a:pathLst>
            </a:custGeom>
            <a:solidFill>
              <a:srgbClr val="FFFFFF"/>
            </a:solidFill>
            <a:ln w="2286" cap="flat">
              <a:noFill/>
              <a:prstDash val="solid"/>
              <a:miter/>
            </a:ln>
          </p:spPr>
          <p:txBody>
            <a:bodyPr rtlCol="0" anchor="ctr"/>
            <a:lstStyle/>
            <a:p>
              <a:endParaRPr lang="en-US"/>
            </a:p>
          </p:txBody>
        </p:sp>
        <p:sp>
          <p:nvSpPr>
            <p:cNvPr id="102" name="Freeform 348">
              <a:extLst>
                <a:ext uri="{FF2B5EF4-FFF2-40B4-BE49-F238E27FC236}">
                  <a16:creationId xmlns:a16="http://schemas.microsoft.com/office/drawing/2014/main" id="{0816D87A-4C49-D0F2-6D44-23D96B5EBD42}"/>
                </a:ext>
              </a:extLst>
            </p:cNvPr>
            <p:cNvSpPr/>
            <p:nvPr/>
          </p:nvSpPr>
          <p:spPr>
            <a:xfrm>
              <a:off x="5072557" y="3551986"/>
              <a:ext cx="914" cy="457"/>
            </a:xfrm>
            <a:custGeom>
              <a:avLst/>
              <a:gdLst>
                <a:gd name="connsiteX0" fmla="*/ 914 w 914"/>
                <a:gd name="connsiteY0" fmla="*/ 457 h 457"/>
                <a:gd name="connsiteX1" fmla="*/ 0 w 914"/>
                <a:gd name="connsiteY1" fmla="*/ 0 h 457"/>
                <a:gd name="connsiteX2" fmla="*/ 914 w 914"/>
                <a:gd name="connsiteY2" fmla="*/ 457 h 457"/>
              </a:gdLst>
              <a:ahLst/>
              <a:cxnLst>
                <a:cxn ang="0">
                  <a:pos x="connsiteX0" y="connsiteY0"/>
                </a:cxn>
                <a:cxn ang="0">
                  <a:pos x="connsiteX1" y="connsiteY1"/>
                </a:cxn>
                <a:cxn ang="0">
                  <a:pos x="connsiteX2" y="connsiteY2"/>
                </a:cxn>
              </a:cxnLst>
              <a:rect l="l" t="t" r="r" b="b"/>
              <a:pathLst>
                <a:path w="914" h="457">
                  <a:moveTo>
                    <a:pt x="914" y="457"/>
                  </a:moveTo>
                  <a:cubicBezTo>
                    <a:pt x="686" y="229"/>
                    <a:pt x="229" y="229"/>
                    <a:pt x="0" y="0"/>
                  </a:cubicBezTo>
                  <a:cubicBezTo>
                    <a:pt x="457" y="0"/>
                    <a:pt x="686" y="229"/>
                    <a:pt x="914" y="457"/>
                  </a:cubicBezTo>
                  <a:close/>
                </a:path>
              </a:pathLst>
            </a:custGeom>
            <a:solidFill>
              <a:srgbClr val="FFFFFF"/>
            </a:solidFill>
            <a:ln w="2286" cap="flat">
              <a:noFill/>
              <a:prstDash val="solid"/>
              <a:miter/>
            </a:ln>
          </p:spPr>
          <p:txBody>
            <a:bodyPr rtlCol="0" anchor="ctr"/>
            <a:lstStyle/>
            <a:p>
              <a:endParaRPr lang="en-US"/>
            </a:p>
          </p:txBody>
        </p:sp>
        <p:sp>
          <p:nvSpPr>
            <p:cNvPr id="103" name="Freeform 349">
              <a:extLst>
                <a:ext uri="{FF2B5EF4-FFF2-40B4-BE49-F238E27FC236}">
                  <a16:creationId xmlns:a16="http://schemas.microsoft.com/office/drawing/2014/main" id="{52017C39-1079-C8DB-667C-874FEB184C20}"/>
                </a:ext>
              </a:extLst>
            </p:cNvPr>
            <p:cNvSpPr/>
            <p:nvPr/>
          </p:nvSpPr>
          <p:spPr>
            <a:xfrm>
              <a:off x="5314645" y="3394024"/>
              <a:ext cx="2743" cy="1828"/>
            </a:xfrm>
            <a:custGeom>
              <a:avLst/>
              <a:gdLst>
                <a:gd name="connsiteX0" fmla="*/ 2743 w 2743"/>
                <a:gd name="connsiteY0" fmla="*/ 0 h 1828"/>
                <a:gd name="connsiteX1" fmla="*/ 0 w 2743"/>
                <a:gd name="connsiteY1" fmla="*/ 1829 h 1828"/>
                <a:gd name="connsiteX2" fmla="*/ 2743 w 2743"/>
                <a:gd name="connsiteY2" fmla="*/ 0 h 1828"/>
              </a:gdLst>
              <a:ahLst/>
              <a:cxnLst>
                <a:cxn ang="0">
                  <a:pos x="connsiteX0" y="connsiteY0"/>
                </a:cxn>
                <a:cxn ang="0">
                  <a:pos x="connsiteX1" y="connsiteY1"/>
                </a:cxn>
                <a:cxn ang="0">
                  <a:pos x="connsiteX2" y="connsiteY2"/>
                </a:cxn>
              </a:cxnLst>
              <a:rect l="l" t="t" r="r" b="b"/>
              <a:pathLst>
                <a:path w="2743" h="1828">
                  <a:moveTo>
                    <a:pt x="2743" y="0"/>
                  </a:moveTo>
                  <a:cubicBezTo>
                    <a:pt x="1829" y="686"/>
                    <a:pt x="914" y="1143"/>
                    <a:pt x="0" y="1829"/>
                  </a:cubicBezTo>
                  <a:cubicBezTo>
                    <a:pt x="914" y="1372"/>
                    <a:pt x="1829" y="686"/>
                    <a:pt x="2743" y="0"/>
                  </a:cubicBezTo>
                  <a:close/>
                </a:path>
              </a:pathLst>
            </a:custGeom>
            <a:solidFill>
              <a:srgbClr val="FFFFFF"/>
            </a:solidFill>
            <a:ln w="2286" cap="flat">
              <a:noFill/>
              <a:prstDash val="solid"/>
              <a:miter/>
            </a:ln>
          </p:spPr>
          <p:txBody>
            <a:bodyPr rtlCol="0" anchor="ctr"/>
            <a:lstStyle/>
            <a:p>
              <a:endParaRPr lang="en-US"/>
            </a:p>
          </p:txBody>
        </p:sp>
        <p:sp>
          <p:nvSpPr>
            <p:cNvPr id="104" name="Freeform 350">
              <a:extLst>
                <a:ext uri="{FF2B5EF4-FFF2-40B4-BE49-F238E27FC236}">
                  <a16:creationId xmlns:a16="http://schemas.microsoft.com/office/drawing/2014/main" id="{7BBF56DD-40FE-F7F7-257A-3F4A28F233E7}"/>
                </a:ext>
              </a:extLst>
            </p:cNvPr>
            <p:cNvSpPr/>
            <p:nvPr/>
          </p:nvSpPr>
          <p:spPr>
            <a:xfrm>
              <a:off x="5331790" y="3384651"/>
              <a:ext cx="3657" cy="1600"/>
            </a:xfrm>
            <a:custGeom>
              <a:avLst/>
              <a:gdLst>
                <a:gd name="connsiteX0" fmla="*/ 3658 w 3657"/>
                <a:gd name="connsiteY0" fmla="*/ 0 h 1600"/>
                <a:gd name="connsiteX1" fmla="*/ 0 w 3657"/>
                <a:gd name="connsiteY1" fmla="*/ 1600 h 1600"/>
                <a:gd name="connsiteX2" fmla="*/ 3658 w 3657"/>
                <a:gd name="connsiteY2" fmla="*/ 0 h 1600"/>
              </a:gdLst>
              <a:ahLst/>
              <a:cxnLst>
                <a:cxn ang="0">
                  <a:pos x="connsiteX0" y="connsiteY0"/>
                </a:cxn>
                <a:cxn ang="0">
                  <a:pos x="connsiteX1" y="connsiteY1"/>
                </a:cxn>
                <a:cxn ang="0">
                  <a:pos x="connsiteX2" y="connsiteY2"/>
                </a:cxn>
              </a:cxnLst>
              <a:rect l="l" t="t" r="r" b="b"/>
              <a:pathLst>
                <a:path w="3657" h="1600">
                  <a:moveTo>
                    <a:pt x="3658" y="0"/>
                  </a:moveTo>
                  <a:cubicBezTo>
                    <a:pt x="2515" y="457"/>
                    <a:pt x="1143" y="914"/>
                    <a:pt x="0" y="1600"/>
                  </a:cubicBezTo>
                  <a:cubicBezTo>
                    <a:pt x="1143" y="914"/>
                    <a:pt x="2515" y="457"/>
                    <a:pt x="3658" y="0"/>
                  </a:cubicBezTo>
                  <a:close/>
                </a:path>
              </a:pathLst>
            </a:custGeom>
            <a:solidFill>
              <a:srgbClr val="FFFFFF"/>
            </a:solidFill>
            <a:ln w="2286" cap="flat">
              <a:noFill/>
              <a:prstDash val="solid"/>
              <a:miter/>
            </a:ln>
          </p:spPr>
          <p:txBody>
            <a:bodyPr rtlCol="0" anchor="ctr"/>
            <a:lstStyle/>
            <a:p>
              <a:endParaRPr lang="en-US"/>
            </a:p>
          </p:txBody>
        </p:sp>
        <p:sp>
          <p:nvSpPr>
            <p:cNvPr id="105" name="Freeform 351">
              <a:extLst>
                <a:ext uri="{FF2B5EF4-FFF2-40B4-BE49-F238E27FC236}">
                  <a16:creationId xmlns:a16="http://schemas.microsoft.com/office/drawing/2014/main" id="{42D9E02B-2766-B9B3-753F-74FFBB09E278}"/>
                </a:ext>
              </a:extLst>
            </p:cNvPr>
            <p:cNvSpPr/>
            <p:nvPr/>
          </p:nvSpPr>
          <p:spPr>
            <a:xfrm>
              <a:off x="5325618" y="3387623"/>
              <a:ext cx="3200" cy="1600"/>
            </a:xfrm>
            <a:custGeom>
              <a:avLst/>
              <a:gdLst>
                <a:gd name="connsiteX0" fmla="*/ 3200 w 3200"/>
                <a:gd name="connsiteY0" fmla="*/ 0 h 1600"/>
                <a:gd name="connsiteX1" fmla="*/ 0 w 3200"/>
                <a:gd name="connsiteY1" fmla="*/ 1600 h 1600"/>
                <a:gd name="connsiteX2" fmla="*/ 3200 w 3200"/>
                <a:gd name="connsiteY2" fmla="*/ 0 h 1600"/>
              </a:gdLst>
              <a:ahLst/>
              <a:cxnLst>
                <a:cxn ang="0">
                  <a:pos x="connsiteX0" y="connsiteY0"/>
                </a:cxn>
                <a:cxn ang="0">
                  <a:pos x="connsiteX1" y="connsiteY1"/>
                </a:cxn>
                <a:cxn ang="0">
                  <a:pos x="connsiteX2" y="connsiteY2"/>
                </a:cxn>
              </a:cxnLst>
              <a:rect l="l" t="t" r="r" b="b"/>
              <a:pathLst>
                <a:path w="3200" h="1600">
                  <a:moveTo>
                    <a:pt x="3200" y="0"/>
                  </a:moveTo>
                  <a:cubicBezTo>
                    <a:pt x="2057" y="457"/>
                    <a:pt x="1143" y="1143"/>
                    <a:pt x="0" y="1600"/>
                  </a:cubicBezTo>
                  <a:cubicBezTo>
                    <a:pt x="1143" y="1143"/>
                    <a:pt x="2286" y="457"/>
                    <a:pt x="3200" y="0"/>
                  </a:cubicBezTo>
                  <a:close/>
                </a:path>
              </a:pathLst>
            </a:custGeom>
            <a:solidFill>
              <a:srgbClr val="FFFFFF"/>
            </a:solidFill>
            <a:ln w="2286" cap="flat">
              <a:noFill/>
              <a:prstDash val="solid"/>
              <a:miter/>
            </a:ln>
          </p:spPr>
          <p:txBody>
            <a:bodyPr rtlCol="0" anchor="ctr"/>
            <a:lstStyle/>
            <a:p>
              <a:endParaRPr lang="en-US"/>
            </a:p>
          </p:txBody>
        </p:sp>
        <p:sp>
          <p:nvSpPr>
            <p:cNvPr id="106" name="Freeform 352">
              <a:extLst>
                <a:ext uri="{FF2B5EF4-FFF2-40B4-BE49-F238E27FC236}">
                  <a16:creationId xmlns:a16="http://schemas.microsoft.com/office/drawing/2014/main" id="{0AC8D5E3-E34B-78FC-B192-C787E3EDE628}"/>
                </a:ext>
              </a:extLst>
            </p:cNvPr>
            <p:cNvSpPr/>
            <p:nvPr/>
          </p:nvSpPr>
          <p:spPr>
            <a:xfrm>
              <a:off x="5297043" y="3409111"/>
              <a:ext cx="1828" cy="2057"/>
            </a:xfrm>
            <a:custGeom>
              <a:avLst/>
              <a:gdLst>
                <a:gd name="connsiteX0" fmla="*/ 1829 w 1828"/>
                <a:gd name="connsiteY0" fmla="*/ 0 h 2057"/>
                <a:gd name="connsiteX1" fmla="*/ 0 w 1828"/>
                <a:gd name="connsiteY1" fmla="*/ 2057 h 2057"/>
                <a:gd name="connsiteX2" fmla="*/ 1829 w 1828"/>
                <a:gd name="connsiteY2" fmla="*/ 0 h 2057"/>
              </a:gdLst>
              <a:ahLst/>
              <a:cxnLst>
                <a:cxn ang="0">
                  <a:pos x="connsiteX0" y="connsiteY0"/>
                </a:cxn>
                <a:cxn ang="0">
                  <a:pos x="connsiteX1" y="connsiteY1"/>
                </a:cxn>
                <a:cxn ang="0">
                  <a:pos x="connsiteX2" y="connsiteY2"/>
                </a:cxn>
              </a:cxnLst>
              <a:rect l="l" t="t" r="r" b="b"/>
              <a:pathLst>
                <a:path w="1828" h="2057">
                  <a:moveTo>
                    <a:pt x="1829" y="0"/>
                  </a:moveTo>
                  <a:cubicBezTo>
                    <a:pt x="1143" y="686"/>
                    <a:pt x="457" y="1372"/>
                    <a:pt x="0" y="2057"/>
                  </a:cubicBezTo>
                  <a:cubicBezTo>
                    <a:pt x="686" y="1600"/>
                    <a:pt x="1143" y="686"/>
                    <a:pt x="1829" y="0"/>
                  </a:cubicBezTo>
                  <a:close/>
                </a:path>
              </a:pathLst>
            </a:custGeom>
            <a:solidFill>
              <a:srgbClr val="FFFFFF"/>
            </a:solidFill>
            <a:ln w="2286" cap="flat">
              <a:noFill/>
              <a:prstDash val="solid"/>
              <a:miter/>
            </a:ln>
          </p:spPr>
          <p:txBody>
            <a:bodyPr rtlCol="0" anchor="ctr"/>
            <a:lstStyle/>
            <a:p>
              <a:endParaRPr lang="en-US"/>
            </a:p>
          </p:txBody>
        </p:sp>
        <p:sp>
          <p:nvSpPr>
            <p:cNvPr id="107" name="Freeform 353">
              <a:extLst>
                <a:ext uri="{FF2B5EF4-FFF2-40B4-BE49-F238E27FC236}">
                  <a16:creationId xmlns:a16="http://schemas.microsoft.com/office/drawing/2014/main" id="{08E9D7FF-B421-4C8F-FF7B-89D8AE56EDA0}"/>
                </a:ext>
              </a:extLst>
            </p:cNvPr>
            <p:cNvSpPr/>
            <p:nvPr/>
          </p:nvSpPr>
          <p:spPr>
            <a:xfrm>
              <a:off x="5305044" y="3401339"/>
              <a:ext cx="2286" cy="1828"/>
            </a:xfrm>
            <a:custGeom>
              <a:avLst/>
              <a:gdLst>
                <a:gd name="connsiteX0" fmla="*/ 2286 w 2286"/>
                <a:gd name="connsiteY0" fmla="*/ 0 h 1828"/>
                <a:gd name="connsiteX1" fmla="*/ 0 w 2286"/>
                <a:gd name="connsiteY1" fmla="*/ 1829 h 1828"/>
                <a:gd name="connsiteX2" fmla="*/ 2286 w 2286"/>
                <a:gd name="connsiteY2" fmla="*/ 0 h 1828"/>
              </a:gdLst>
              <a:ahLst/>
              <a:cxnLst>
                <a:cxn ang="0">
                  <a:pos x="connsiteX0" y="connsiteY0"/>
                </a:cxn>
                <a:cxn ang="0">
                  <a:pos x="connsiteX1" y="connsiteY1"/>
                </a:cxn>
                <a:cxn ang="0">
                  <a:pos x="connsiteX2" y="connsiteY2"/>
                </a:cxn>
              </a:cxnLst>
              <a:rect l="l" t="t" r="r" b="b"/>
              <a:pathLst>
                <a:path w="2286" h="1828">
                  <a:moveTo>
                    <a:pt x="2286" y="0"/>
                  </a:moveTo>
                  <a:cubicBezTo>
                    <a:pt x="1600" y="686"/>
                    <a:pt x="686" y="1372"/>
                    <a:pt x="0" y="1829"/>
                  </a:cubicBezTo>
                  <a:cubicBezTo>
                    <a:pt x="686" y="1372"/>
                    <a:pt x="1600" y="686"/>
                    <a:pt x="2286" y="0"/>
                  </a:cubicBezTo>
                  <a:close/>
                </a:path>
              </a:pathLst>
            </a:custGeom>
            <a:solidFill>
              <a:srgbClr val="FFFFFF"/>
            </a:solidFill>
            <a:ln w="2286" cap="flat">
              <a:noFill/>
              <a:prstDash val="solid"/>
              <a:miter/>
            </a:ln>
          </p:spPr>
          <p:txBody>
            <a:bodyPr rtlCol="0" anchor="ctr"/>
            <a:lstStyle/>
            <a:p>
              <a:endParaRPr lang="en-US"/>
            </a:p>
          </p:txBody>
        </p:sp>
        <p:sp>
          <p:nvSpPr>
            <p:cNvPr id="108" name="Freeform 354">
              <a:extLst>
                <a:ext uri="{FF2B5EF4-FFF2-40B4-BE49-F238E27FC236}">
                  <a16:creationId xmlns:a16="http://schemas.microsoft.com/office/drawing/2014/main" id="{01910215-3C64-0AB0-506A-121B818AFA87}"/>
                </a:ext>
              </a:extLst>
            </p:cNvPr>
            <p:cNvSpPr/>
            <p:nvPr/>
          </p:nvSpPr>
          <p:spPr>
            <a:xfrm>
              <a:off x="5290185" y="3417570"/>
              <a:ext cx="1600" cy="2286"/>
            </a:xfrm>
            <a:custGeom>
              <a:avLst/>
              <a:gdLst>
                <a:gd name="connsiteX0" fmla="*/ 1600 w 1600"/>
                <a:gd name="connsiteY0" fmla="*/ 0 h 2286"/>
                <a:gd name="connsiteX1" fmla="*/ 0 w 1600"/>
                <a:gd name="connsiteY1" fmla="*/ 2286 h 2286"/>
                <a:gd name="connsiteX2" fmla="*/ 1600 w 1600"/>
                <a:gd name="connsiteY2" fmla="*/ 0 h 2286"/>
              </a:gdLst>
              <a:ahLst/>
              <a:cxnLst>
                <a:cxn ang="0">
                  <a:pos x="connsiteX0" y="connsiteY0"/>
                </a:cxn>
                <a:cxn ang="0">
                  <a:pos x="connsiteX1" y="connsiteY1"/>
                </a:cxn>
                <a:cxn ang="0">
                  <a:pos x="connsiteX2" y="connsiteY2"/>
                </a:cxn>
              </a:cxnLst>
              <a:rect l="l" t="t" r="r" b="b"/>
              <a:pathLst>
                <a:path w="1600" h="2286">
                  <a:moveTo>
                    <a:pt x="1600" y="0"/>
                  </a:moveTo>
                  <a:cubicBezTo>
                    <a:pt x="1143" y="686"/>
                    <a:pt x="457" y="1372"/>
                    <a:pt x="0" y="2286"/>
                  </a:cubicBezTo>
                  <a:cubicBezTo>
                    <a:pt x="686" y="1372"/>
                    <a:pt x="1143" y="686"/>
                    <a:pt x="1600" y="0"/>
                  </a:cubicBezTo>
                  <a:close/>
                </a:path>
              </a:pathLst>
            </a:custGeom>
            <a:solidFill>
              <a:srgbClr val="FFFFFF"/>
            </a:solidFill>
            <a:ln w="2286" cap="flat">
              <a:noFill/>
              <a:prstDash val="solid"/>
              <a:miter/>
            </a:ln>
          </p:spPr>
          <p:txBody>
            <a:bodyPr rtlCol="0" anchor="ctr"/>
            <a:lstStyle/>
            <a:p>
              <a:endParaRPr lang="en-US"/>
            </a:p>
          </p:txBody>
        </p:sp>
        <p:sp>
          <p:nvSpPr>
            <p:cNvPr id="109" name="Freeform 355">
              <a:extLst>
                <a:ext uri="{FF2B5EF4-FFF2-40B4-BE49-F238E27FC236}">
                  <a16:creationId xmlns:a16="http://schemas.microsoft.com/office/drawing/2014/main" id="{551D4763-CC27-584A-9F25-8A44218CE4FE}"/>
                </a:ext>
              </a:extLst>
            </p:cNvPr>
            <p:cNvSpPr/>
            <p:nvPr/>
          </p:nvSpPr>
          <p:spPr>
            <a:xfrm>
              <a:off x="5287441" y="3421913"/>
              <a:ext cx="1371" cy="2286"/>
            </a:xfrm>
            <a:custGeom>
              <a:avLst/>
              <a:gdLst>
                <a:gd name="connsiteX0" fmla="*/ 1372 w 1371"/>
                <a:gd name="connsiteY0" fmla="*/ 0 h 2286"/>
                <a:gd name="connsiteX1" fmla="*/ 0 w 1371"/>
                <a:gd name="connsiteY1" fmla="*/ 2286 h 2286"/>
                <a:gd name="connsiteX2" fmla="*/ 1372 w 1371"/>
                <a:gd name="connsiteY2" fmla="*/ 0 h 2286"/>
              </a:gdLst>
              <a:ahLst/>
              <a:cxnLst>
                <a:cxn ang="0">
                  <a:pos x="connsiteX0" y="connsiteY0"/>
                </a:cxn>
                <a:cxn ang="0">
                  <a:pos x="connsiteX1" y="connsiteY1"/>
                </a:cxn>
                <a:cxn ang="0">
                  <a:pos x="connsiteX2" y="connsiteY2"/>
                </a:cxn>
              </a:cxnLst>
              <a:rect l="l" t="t" r="r" b="b"/>
              <a:pathLst>
                <a:path w="1371" h="2286">
                  <a:moveTo>
                    <a:pt x="1372" y="0"/>
                  </a:moveTo>
                  <a:cubicBezTo>
                    <a:pt x="914" y="686"/>
                    <a:pt x="457" y="1600"/>
                    <a:pt x="0" y="2286"/>
                  </a:cubicBezTo>
                  <a:cubicBezTo>
                    <a:pt x="457" y="1600"/>
                    <a:pt x="914" y="686"/>
                    <a:pt x="1372" y="0"/>
                  </a:cubicBezTo>
                  <a:close/>
                </a:path>
              </a:pathLst>
            </a:custGeom>
            <a:solidFill>
              <a:srgbClr val="FFFFFF"/>
            </a:solidFill>
            <a:ln w="2286" cap="flat">
              <a:noFill/>
              <a:prstDash val="solid"/>
              <a:miter/>
            </a:ln>
          </p:spPr>
          <p:txBody>
            <a:bodyPr rtlCol="0" anchor="ctr"/>
            <a:lstStyle/>
            <a:p>
              <a:endParaRPr lang="en-US"/>
            </a:p>
          </p:txBody>
        </p:sp>
        <p:sp>
          <p:nvSpPr>
            <p:cNvPr id="110" name="Freeform 356">
              <a:extLst>
                <a:ext uri="{FF2B5EF4-FFF2-40B4-BE49-F238E27FC236}">
                  <a16:creationId xmlns:a16="http://schemas.microsoft.com/office/drawing/2014/main" id="{0C77CF27-E039-8F74-BDC4-FC14839B1EE8}"/>
                </a:ext>
              </a:extLst>
            </p:cNvPr>
            <p:cNvSpPr/>
            <p:nvPr/>
          </p:nvSpPr>
          <p:spPr>
            <a:xfrm>
              <a:off x="5338419" y="3381679"/>
              <a:ext cx="4343" cy="1600"/>
            </a:xfrm>
            <a:custGeom>
              <a:avLst/>
              <a:gdLst>
                <a:gd name="connsiteX0" fmla="*/ 4343 w 4343"/>
                <a:gd name="connsiteY0" fmla="*/ 0 h 1600"/>
                <a:gd name="connsiteX1" fmla="*/ 0 w 4343"/>
                <a:gd name="connsiteY1" fmla="*/ 1600 h 1600"/>
                <a:gd name="connsiteX2" fmla="*/ 4343 w 4343"/>
                <a:gd name="connsiteY2" fmla="*/ 0 h 1600"/>
              </a:gdLst>
              <a:ahLst/>
              <a:cxnLst>
                <a:cxn ang="0">
                  <a:pos x="connsiteX0" y="connsiteY0"/>
                </a:cxn>
                <a:cxn ang="0">
                  <a:pos x="connsiteX1" y="connsiteY1"/>
                </a:cxn>
                <a:cxn ang="0">
                  <a:pos x="connsiteX2" y="connsiteY2"/>
                </a:cxn>
              </a:cxnLst>
              <a:rect l="l" t="t" r="r" b="b"/>
              <a:pathLst>
                <a:path w="4343" h="1600">
                  <a:moveTo>
                    <a:pt x="4343" y="0"/>
                  </a:moveTo>
                  <a:cubicBezTo>
                    <a:pt x="2972" y="457"/>
                    <a:pt x="1372" y="1143"/>
                    <a:pt x="0" y="1600"/>
                  </a:cubicBezTo>
                  <a:cubicBezTo>
                    <a:pt x="1372" y="1143"/>
                    <a:pt x="2972" y="686"/>
                    <a:pt x="4343" y="0"/>
                  </a:cubicBezTo>
                  <a:close/>
                </a:path>
              </a:pathLst>
            </a:custGeom>
            <a:solidFill>
              <a:srgbClr val="FFFFFF"/>
            </a:solidFill>
            <a:ln w="2286" cap="flat">
              <a:noFill/>
              <a:prstDash val="solid"/>
              <a:miter/>
            </a:ln>
          </p:spPr>
          <p:txBody>
            <a:bodyPr rtlCol="0" anchor="ctr"/>
            <a:lstStyle/>
            <a:p>
              <a:endParaRPr lang="en-US"/>
            </a:p>
          </p:txBody>
        </p:sp>
        <p:sp>
          <p:nvSpPr>
            <p:cNvPr id="111" name="Freeform 357">
              <a:extLst>
                <a:ext uri="{FF2B5EF4-FFF2-40B4-BE49-F238E27FC236}">
                  <a16:creationId xmlns:a16="http://schemas.microsoft.com/office/drawing/2014/main" id="{BA5E6852-9720-5B03-B27E-59803DBFD14E}"/>
                </a:ext>
              </a:extLst>
            </p:cNvPr>
            <p:cNvSpPr/>
            <p:nvPr/>
          </p:nvSpPr>
          <p:spPr>
            <a:xfrm>
              <a:off x="5293385" y="3413455"/>
              <a:ext cx="1828" cy="2057"/>
            </a:xfrm>
            <a:custGeom>
              <a:avLst/>
              <a:gdLst>
                <a:gd name="connsiteX0" fmla="*/ 1829 w 1828"/>
                <a:gd name="connsiteY0" fmla="*/ 0 h 2057"/>
                <a:gd name="connsiteX1" fmla="*/ 0 w 1828"/>
                <a:gd name="connsiteY1" fmla="*/ 2057 h 2057"/>
                <a:gd name="connsiteX2" fmla="*/ 1829 w 1828"/>
                <a:gd name="connsiteY2" fmla="*/ 0 h 2057"/>
              </a:gdLst>
              <a:ahLst/>
              <a:cxnLst>
                <a:cxn ang="0">
                  <a:pos x="connsiteX0" y="connsiteY0"/>
                </a:cxn>
                <a:cxn ang="0">
                  <a:pos x="connsiteX1" y="connsiteY1"/>
                </a:cxn>
                <a:cxn ang="0">
                  <a:pos x="connsiteX2" y="connsiteY2"/>
                </a:cxn>
              </a:cxnLst>
              <a:rect l="l" t="t" r="r" b="b"/>
              <a:pathLst>
                <a:path w="1828" h="2057">
                  <a:moveTo>
                    <a:pt x="1829" y="0"/>
                  </a:moveTo>
                  <a:cubicBezTo>
                    <a:pt x="1143" y="686"/>
                    <a:pt x="686" y="1372"/>
                    <a:pt x="0" y="2057"/>
                  </a:cubicBezTo>
                  <a:cubicBezTo>
                    <a:pt x="686" y="1372"/>
                    <a:pt x="1143" y="686"/>
                    <a:pt x="1829" y="0"/>
                  </a:cubicBezTo>
                  <a:close/>
                </a:path>
              </a:pathLst>
            </a:custGeom>
            <a:solidFill>
              <a:srgbClr val="FFFFFF"/>
            </a:solidFill>
            <a:ln w="2286" cap="flat">
              <a:noFill/>
              <a:prstDash val="solid"/>
              <a:miter/>
            </a:ln>
          </p:spPr>
          <p:txBody>
            <a:bodyPr rtlCol="0" anchor="ctr"/>
            <a:lstStyle/>
            <a:p>
              <a:endParaRPr lang="en-US"/>
            </a:p>
          </p:txBody>
        </p:sp>
        <p:sp>
          <p:nvSpPr>
            <p:cNvPr id="112" name="Freeform 358">
              <a:extLst>
                <a:ext uri="{FF2B5EF4-FFF2-40B4-BE49-F238E27FC236}">
                  <a16:creationId xmlns:a16="http://schemas.microsoft.com/office/drawing/2014/main" id="{3CEC5E4F-311F-0AD6-BE69-5A47D864A933}"/>
                </a:ext>
              </a:extLst>
            </p:cNvPr>
            <p:cNvSpPr/>
            <p:nvPr/>
          </p:nvSpPr>
          <p:spPr>
            <a:xfrm>
              <a:off x="5284698" y="3426256"/>
              <a:ext cx="1371" cy="2286"/>
            </a:xfrm>
            <a:custGeom>
              <a:avLst/>
              <a:gdLst>
                <a:gd name="connsiteX0" fmla="*/ 1372 w 1371"/>
                <a:gd name="connsiteY0" fmla="*/ 0 h 2286"/>
                <a:gd name="connsiteX1" fmla="*/ 0 w 1371"/>
                <a:gd name="connsiteY1" fmla="*/ 2286 h 2286"/>
                <a:gd name="connsiteX2" fmla="*/ 1372 w 1371"/>
                <a:gd name="connsiteY2" fmla="*/ 0 h 2286"/>
              </a:gdLst>
              <a:ahLst/>
              <a:cxnLst>
                <a:cxn ang="0">
                  <a:pos x="connsiteX0" y="connsiteY0"/>
                </a:cxn>
                <a:cxn ang="0">
                  <a:pos x="connsiteX1" y="connsiteY1"/>
                </a:cxn>
                <a:cxn ang="0">
                  <a:pos x="connsiteX2" y="connsiteY2"/>
                </a:cxn>
              </a:cxnLst>
              <a:rect l="l" t="t" r="r" b="b"/>
              <a:pathLst>
                <a:path w="1371" h="2286">
                  <a:moveTo>
                    <a:pt x="1372" y="0"/>
                  </a:moveTo>
                  <a:cubicBezTo>
                    <a:pt x="914" y="686"/>
                    <a:pt x="457" y="1600"/>
                    <a:pt x="0" y="2286"/>
                  </a:cubicBezTo>
                  <a:cubicBezTo>
                    <a:pt x="457" y="1600"/>
                    <a:pt x="914" y="914"/>
                    <a:pt x="1372" y="0"/>
                  </a:cubicBezTo>
                  <a:close/>
                </a:path>
              </a:pathLst>
            </a:custGeom>
            <a:solidFill>
              <a:srgbClr val="FFFFFF"/>
            </a:solidFill>
            <a:ln w="2286" cap="flat">
              <a:noFill/>
              <a:prstDash val="solid"/>
              <a:miter/>
            </a:ln>
          </p:spPr>
          <p:txBody>
            <a:bodyPr rtlCol="0" anchor="ctr"/>
            <a:lstStyle/>
            <a:p>
              <a:endParaRPr lang="en-US"/>
            </a:p>
          </p:txBody>
        </p:sp>
        <p:sp>
          <p:nvSpPr>
            <p:cNvPr id="113" name="Freeform 359">
              <a:extLst>
                <a:ext uri="{FF2B5EF4-FFF2-40B4-BE49-F238E27FC236}">
                  <a16:creationId xmlns:a16="http://schemas.microsoft.com/office/drawing/2014/main" id="{E0ABE27E-6A85-D4F8-7C24-C298DD3C6395}"/>
                </a:ext>
              </a:extLst>
            </p:cNvPr>
            <p:cNvSpPr/>
            <p:nvPr/>
          </p:nvSpPr>
          <p:spPr>
            <a:xfrm>
              <a:off x="5509641" y="3864711"/>
              <a:ext cx="2743" cy="6172"/>
            </a:xfrm>
            <a:custGeom>
              <a:avLst/>
              <a:gdLst>
                <a:gd name="connsiteX0" fmla="*/ 2743 w 2743"/>
                <a:gd name="connsiteY0" fmla="*/ 0 h 6172"/>
                <a:gd name="connsiteX1" fmla="*/ 0 w 2743"/>
                <a:gd name="connsiteY1" fmla="*/ 6172 h 6172"/>
                <a:gd name="connsiteX2" fmla="*/ 2743 w 2743"/>
                <a:gd name="connsiteY2" fmla="*/ 0 h 6172"/>
              </a:gdLst>
              <a:ahLst/>
              <a:cxnLst>
                <a:cxn ang="0">
                  <a:pos x="connsiteX0" y="connsiteY0"/>
                </a:cxn>
                <a:cxn ang="0">
                  <a:pos x="connsiteX1" y="connsiteY1"/>
                </a:cxn>
                <a:cxn ang="0">
                  <a:pos x="connsiteX2" y="connsiteY2"/>
                </a:cxn>
              </a:cxnLst>
              <a:rect l="l" t="t" r="r" b="b"/>
              <a:pathLst>
                <a:path w="2743" h="6172">
                  <a:moveTo>
                    <a:pt x="2743" y="0"/>
                  </a:moveTo>
                  <a:cubicBezTo>
                    <a:pt x="1829" y="2057"/>
                    <a:pt x="686" y="4115"/>
                    <a:pt x="0" y="6172"/>
                  </a:cubicBezTo>
                  <a:cubicBezTo>
                    <a:pt x="914" y="4115"/>
                    <a:pt x="1829" y="2057"/>
                    <a:pt x="2743" y="0"/>
                  </a:cubicBezTo>
                  <a:close/>
                </a:path>
              </a:pathLst>
            </a:custGeom>
            <a:solidFill>
              <a:srgbClr val="FFFFFF"/>
            </a:solidFill>
            <a:ln w="2286" cap="flat">
              <a:noFill/>
              <a:prstDash val="solid"/>
              <a:miter/>
            </a:ln>
          </p:spPr>
          <p:txBody>
            <a:bodyPr rtlCol="0" anchor="ctr"/>
            <a:lstStyle/>
            <a:p>
              <a:endParaRPr lang="en-US"/>
            </a:p>
          </p:txBody>
        </p:sp>
        <p:sp>
          <p:nvSpPr>
            <p:cNvPr id="114" name="Freeform 360">
              <a:extLst>
                <a:ext uri="{FF2B5EF4-FFF2-40B4-BE49-F238E27FC236}">
                  <a16:creationId xmlns:a16="http://schemas.microsoft.com/office/drawing/2014/main" id="{B0243DE6-94BB-DB2F-153B-35513918737F}"/>
                </a:ext>
              </a:extLst>
            </p:cNvPr>
            <p:cNvSpPr/>
            <p:nvPr/>
          </p:nvSpPr>
          <p:spPr>
            <a:xfrm>
              <a:off x="5526557" y="3842080"/>
              <a:ext cx="914" cy="914"/>
            </a:xfrm>
            <a:custGeom>
              <a:avLst/>
              <a:gdLst>
                <a:gd name="connsiteX0" fmla="*/ 914 w 914"/>
                <a:gd name="connsiteY0" fmla="*/ 0 h 914"/>
                <a:gd name="connsiteX1" fmla="*/ 0 w 914"/>
                <a:gd name="connsiteY1" fmla="*/ 914 h 914"/>
                <a:gd name="connsiteX2" fmla="*/ 914 w 914"/>
                <a:gd name="connsiteY2" fmla="*/ 0 h 914"/>
              </a:gdLst>
              <a:ahLst/>
              <a:cxnLst>
                <a:cxn ang="0">
                  <a:pos x="connsiteX0" y="connsiteY0"/>
                </a:cxn>
                <a:cxn ang="0">
                  <a:pos x="connsiteX1" y="connsiteY1"/>
                </a:cxn>
                <a:cxn ang="0">
                  <a:pos x="connsiteX2" y="connsiteY2"/>
                </a:cxn>
              </a:cxnLst>
              <a:rect l="l" t="t" r="r" b="b"/>
              <a:pathLst>
                <a:path w="914" h="914">
                  <a:moveTo>
                    <a:pt x="914" y="0"/>
                  </a:moveTo>
                  <a:cubicBezTo>
                    <a:pt x="686" y="229"/>
                    <a:pt x="457" y="686"/>
                    <a:pt x="0" y="914"/>
                  </a:cubicBezTo>
                  <a:cubicBezTo>
                    <a:pt x="457" y="686"/>
                    <a:pt x="686" y="229"/>
                    <a:pt x="914" y="0"/>
                  </a:cubicBezTo>
                  <a:close/>
                </a:path>
              </a:pathLst>
            </a:custGeom>
            <a:solidFill>
              <a:srgbClr val="FFFFFF"/>
            </a:solidFill>
            <a:ln w="2286" cap="flat">
              <a:noFill/>
              <a:prstDash val="solid"/>
              <a:miter/>
            </a:ln>
          </p:spPr>
          <p:txBody>
            <a:bodyPr rtlCol="0" anchor="ctr"/>
            <a:lstStyle/>
            <a:p>
              <a:endParaRPr lang="en-US"/>
            </a:p>
          </p:txBody>
        </p:sp>
        <p:sp>
          <p:nvSpPr>
            <p:cNvPr id="115" name="Freeform 361">
              <a:extLst>
                <a:ext uri="{FF2B5EF4-FFF2-40B4-BE49-F238E27FC236}">
                  <a16:creationId xmlns:a16="http://schemas.microsoft.com/office/drawing/2014/main" id="{E2CFC554-1964-C112-60DB-6C4D36F8E2CF}"/>
                </a:ext>
              </a:extLst>
            </p:cNvPr>
            <p:cNvSpPr/>
            <p:nvPr/>
          </p:nvSpPr>
          <p:spPr>
            <a:xfrm>
              <a:off x="5507355" y="3870883"/>
              <a:ext cx="2286" cy="6172"/>
            </a:xfrm>
            <a:custGeom>
              <a:avLst/>
              <a:gdLst>
                <a:gd name="connsiteX0" fmla="*/ 2286 w 2286"/>
                <a:gd name="connsiteY0" fmla="*/ 0 h 6172"/>
                <a:gd name="connsiteX1" fmla="*/ 0 w 2286"/>
                <a:gd name="connsiteY1" fmla="*/ 6172 h 6172"/>
                <a:gd name="connsiteX2" fmla="*/ 2286 w 2286"/>
                <a:gd name="connsiteY2" fmla="*/ 0 h 6172"/>
              </a:gdLst>
              <a:ahLst/>
              <a:cxnLst>
                <a:cxn ang="0">
                  <a:pos x="connsiteX0" y="connsiteY0"/>
                </a:cxn>
                <a:cxn ang="0">
                  <a:pos x="connsiteX1" y="connsiteY1"/>
                </a:cxn>
                <a:cxn ang="0">
                  <a:pos x="connsiteX2" y="connsiteY2"/>
                </a:cxn>
              </a:cxnLst>
              <a:rect l="l" t="t" r="r" b="b"/>
              <a:pathLst>
                <a:path w="2286" h="6172">
                  <a:moveTo>
                    <a:pt x="2286" y="0"/>
                  </a:moveTo>
                  <a:cubicBezTo>
                    <a:pt x="1372" y="2057"/>
                    <a:pt x="686" y="4115"/>
                    <a:pt x="0" y="6172"/>
                  </a:cubicBezTo>
                  <a:cubicBezTo>
                    <a:pt x="686" y="4343"/>
                    <a:pt x="1372" y="2057"/>
                    <a:pt x="2286" y="0"/>
                  </a:cubicBezTo>
                  <a:close/>
                </a:path>
              </a:pathLst>
            </a:custGeom>
            <a:solidFill>
              <a:srgbClr val="FFFFFF"/>
            </a:solidFill>
            <a:ln w="2286" cap="flat">
              <a:noFill/>
              <a:prstDash val="solid"/>
              <a:miter/>
            </a:ln>
          </p:spPr>
          <p:txBody>
            <a:bodyPr rtlCol="0" anchor="ctr"/>
            <a:lstStyle/>
            <a:p>
              <a:endParaRPr lang="en-US"/>
            </a:p>
          </p:txBody>
        </p:sp>
        <p:sp>
          <p:nvSpPr>
            <p:cNvPr id="116" name="Freeform 362">
              <a:extLst>
                <a:ext uri="{FF2B5EF4-FFF2-40B4-BE49-F238E27FC236}">
                  <a16:creationId xmlns:a16="http://schemas.microsoft.com/office/drawing/2014/main" id="{F7F2D5A1-E092-E257-8CB6-13153BE4C97D}"/>
                </a:ext>
              </a:extLst>
            </p:cNvPr>
            <p:cNvSpPr/>
            <p:nvPr/>
          </p:nvSpPr>
          <p:spPr>
            <a:xfrm>
              <a:off x="5617311" y="3704691"/>
              <a:ext cx="29489" cy="41376"/>
            </a:xfrm>
            <a:custGeom>
              <a:avLst/>
              <a:gdLst>
                <a:gd name="connsiteX0" fmla="*/ 29489 w 29489"/>
                <a:gd name="connsiteY0" fmla="*/ 0 h 41376"/>
                <a:gd name="connsiteX1" fmla="*/ 0 w 29489"/>
                <a:gd name="connsiteY1" fmla="*/ 41377 h 41376"/>
                <a:gd name="connsiteX2" fmla="*/ 29489 w 29489"/>
                <a:gd name="connsiteY2" fmla="*/ 0 h 41376"/>
              </a:gdLst>
              <a:ahLst/>
              <a:cxnLst>
                <a:cxn ang="0">
                  <a:pos x="connsiteX0" y="connsiteY0"/>
                </a:cxn>
                <a:cxn ang="0">
                  <a:pos x="connsiteX1" y="connsiteY1"/>
                </a:cxn>
                <a:cxn ang="0">
                  <a:pos x="connsiteX2" y="connsiteY2"/>
                </a:cxn>
              </a:cxnLst>
              <a:rect l="l" t="t" r="r" b="b"/>
              <a:pathLst>
                <a:path w="29489" h="41376">
                  <a:moveTo>
                    <a:pt x="29489" y="0"/>
                  </a:moveTo>
                  <a:cubicBezTo>
                    <a:pt x="20345" y="14173"/>
                    <a:pt x="10516" y="27889"/>
                    <a:pt x="0" y="41377"/>
                  </a:cubicBezTo>
                  <a:cubicBezTo>
                    <a:pt x="10516" y="28118"/>
                    <a:pt x="20574" y="14173"/>
                    <a:pt x="29489" y="0"/>
                  </a:cubicBezTo>
                  <a:close/>
                </a:path>
              </a:pathLst>
            </a:custGeom>
            <a:solidFill>
              <a:srgbClr val="FFFFFF"/>
            </a:solidFill>
            <a:ln w="2286" cap="flat">
              <a:noFill/>
              <a:prstDash val="solid"/>
              <a:miter/>
            </a:ln>
          </p:spPr>
          <p:txBody>
            <a:bodyPr rtlCol="0" anchor="ctr"/>
            <a:lstStyle/>
            <a:p>
              <a:endParaRPr lang="en-US"/>
            </a:p>
          </p:txBody>
        </p:sp>
        <p:sp>
          <p:nvSpPr>
            <p:cNvPr id="117" name="Freeform 363">
              <a:extLst>
                <a:ext uri="{FF2B5EF4-FFF2-40B4-BE49-F238E27FC236}">
                  <a16:creationId xmlns:a16="http://schemas.microsoft.com/office/drawing/2014/main" id="{BA1D9B7B-7623-3101-862C-EC7D3D765AE0}"/>
                </a:ext>
              </a:extLst>
            </p:cNvPr>
            <p:cNvSpPr/>
            <p:nvPr/>
          </p:nvSpPr>
          <p:spPr>
            <a:xfrm>
              <a:off x="5230063" y="4027017"/>
              <a:ext cx="1828" cy="685"/>
            </a:xfrm>
            <a:custGeom>
              <a:avLst/>
              <a:gdLst>
                <a:gd name="connsiteX0" fmla="*/ 1829 w 1828"/>
                <a:gd name="connsiteY0" fmla="*/ 686 h 685"/>
                <a:gd name="connsiteX1" fmla="*/ 0 w 1828"/>
                <a:gd name="connsiteY1" fmla="*/ 0 h 685"/>
                <a:gd name="connsiteX2" fmla="*/ 1829 w 1828"/>
                <a:gd name="connsiteY2" fmla="*/ 686 h 685"/>
              </a:gdLst>
              <a:ahLst/>
              <a:cxnLst>
                <a:cxn ang="0">
                  <a:pos x="connsiteX0" y="connsiteY0"/>
                </a:cxn>
                <a:cxn ang="0">
                  <a:pos x="connsiteX1" y="connsiteY1"/>
                </a:cxn>
                <a:cxn ang="0">
                  <a:pos x="connsiteX2" y="connsiteY2"/>
                </a:cxn>
              </a:cxnLst>
              <a:rect l="l" t="t" r="r" b="b"/>
              <a:pathLst>
                <a:path w="1828" h="685">
                  <a:moveTo>
                    <a:pt x="1829" y="686"/>
                  </a:moveTo>
                  <a:cubicBezTo>
                    <a:pt x="1143" y="457"/>
                    <a:pt x="686" y="229"/>
                    <a:pt x="0" y="0"/>
                  </a:cubicBezTo>
                  <a:cubicBezTo>
                    <a:pt x="457" y="229"/>
                    <a:pt x="1143" y="457"/>
                    <a:pt x="1829" y="686"/>
                  </a:cubicBezTo>
                  <a:close/>
                </a:path>
              </a:pathLst>
            </a:custGeom>
            <a:solidFill>
              <a:srgbClr val="FFFFFF"/>
            </a:solidFill>
            <a:ln w="2286" cap="flat">
              <a:noFill/>
              <a:prstDash val="solid"/>
              <a:miter/>
            </a:ln>
          </p:spPr>
          <p:txBody>
            <a:bodyPr rtlCol="0" anchor="ctr"/>
            <a:lstStyle/>
            <a:p>
              <a:endParaRPr lang="en-US"/>
            </a:p>
          </p:txBody>
        </p:sp>
        <p:sp>
          <p:nvSpPr>
            <p:cNvPr id="118" name="Freeform 364">
              <a:extLst>
                <a:ext uri="{FF2B5EF4-FFF2-40B4-BE49-F238E27FC236}">
                  <a16:creationId xmlns:a16="http://schemas.microsoft.com/office/drawing/2014/main" id="{04532CB3-988B-0CB2-20A4-92D0027374EC}"/>
                </a:ext>
              </a:extLst>
            </p:cNvPr>
            <p:cNvSpPr/>
            <p:nvPr/>
          </p:nvSpPr>
          <p:spPr>
            <a:xfrm>
              <a:off x="5703036" y="3524326"/>
              <a:ext cx="2743" cy="22402"/>
            </a:xfrm>
            <a:custGeom>
              <a:avLst/>
              <a:gdLst>
                <a:gd name="connsiteX0" fmla="*/ 2743 w 2743"/>
                <a:gd name="connsiteY0" fmla="*/ 0 h 22402"/>
                <a:gd name="connsiteX1" fmla="*/ 0 w 2743"/>
                <a:gd name="connsiteY1" fmla="*/ 22403 h 22402"/>
                <a:gd name="connsiteX2" fmla="*/ 2743 w 2743"/>
                <a:gd name="connsiteY2" fmla="*/ 0 h 22402"/>
              </a:gdLst>
              <a:ahLst/>
              <a:cxnLst>
                <a:cxn ang="0">
                  <a:pos x="connsiteX0" y="connsiteY0"/>
                </a:cxn>
                <a:cxn ang="0">
                  <a:pos x="connsiteX1" y="connsiteY1"/>
                </a:cxn>
                <a:cxn ang="0">
                  <a:pos x="connsiteX2" y="connsiteY2"/>
                </a:cxn>
              </a:cxnLst>
              <a:rect l="l" t="t" r="r" b="b"/>
              <a:pathLst>
                <a:path w="2743" h="22402">
                  <a:moveTo>
                    <a:pt x="2743" y="0"/>
                  </a:moveTo>
                  <a:cubicBezTo>
                    <a:pt x="2057" y="7544"/>
                    <a:pt x="1143" y="15088"/>
                    <a:pt x="0" y="22403"/>
                  </a:cubicBezTo>
                  <a:cubicBezTo>
                    <a:pt x="1143" y="14859"/>
                    <a:pt x="2057" y="7315"/>
                    <a:pt x="2743" y="0"/>
                  </a:cubicBezTo>
                  <a:close/>
                </a:path>
              </a:pathLst>
            </a:custGeom>
            <a:solidFill>
              <a:srgbClr val="FFFFFF"/>
            </a:solidFill>
            <a:ln w="2286" cap="flat">
              <a:noFill/>
              <a:prstDash val="solid"/>
              <a:miter/>
            </a:ln>
          </p:spPr>
          <p:txBody>
            <a:bodyPr rtlCol="0" anchor="ctr"/>
            <a:lstStyle/>
            <a:p>
              <a:endParaRPr lang="en-US"/>
            </a:p>
          </p:txBody>
        </p:sp>
        <p:sp>
          <p:nvSpPr>
            <p:cNvPr id="119" name="Freeform 365">
              <a:extLst>
                <a:ext uri="{FF2B5EF4-FFF2-40B4-BE49-F238E27FC236}">
                  <a16:creationId xmlns:a16="http://schemas.microsoft.com/office/drawing/2014/main" id="{753F67BE-E792-D365-8C55-06F677986C98}"/>
                </a:ext>
              </a:extLst>
            </p:cNvPr>
            <p:cNvSpPr/>
            <p:nvPr/>
          </p:nvSpPr>
          <p:spPr>
            <a:xfrm>
              <a:off x="5237149" y="4029532"/>
              <a:ext cx="1143" cy="457"/>
            </a:xfrm>
            <a:custGeom>
              <a:avLst/>
              <a:gdLst>
                <a:gd name="connsiteX0" fmla="*/ 1143 w 1143"/>
                <a:gd name="connsiteY0" fmla="*/ 457 h 457"/>
                <a:gd name="connsiteX1" fmla="*/ 0 w 1143"/>
                <a:gd name="connsiteY1" fmla="*/ 0 h 457"/>
                <a:gd name="connsiteX2" fmla="*/ 1143 w 1143"/>
                <a:gd name="connsiteY2" fmla="*/ 457 h 457"/>
              </a:gdLst>
              <a:ahLst/>
              <a:cxnLst>
                <a:cxn ang="0">
                  <a:pos x="connsiteX0" y="connsiteY0"/>
                </a:cxn>
                <a:cxn ang="0">
                  <a:pos x="connsiteX1" y="connsiteY1"/>
                </a:cxn>
                <a:cxn ang="0">
                  <a:pos x="connsiteX2" y="connsiteY2"/>
                </a:cxn>
              </a:cxnLst>
              <a:rect l="l" t="t" r="r" b="b"/>
              <a:pathLst>
                <a:path w="1143" h="457">
                  <a:moveTo>
                    <a:pt x="1143" y="457"/>
                  </a:moveTo>
                  <a:cubicBezTo>
                    <a:pt x="686" y="229"/>
                    <a:pt x="229" y="229"/>
                    <a:pt x="0" y="0"/>
                  </a:cubicBezTo>
                  <a:cubicBezTo>
                    <a:pt x="457" y="0"/>
                    <a:pt x="914" y="229"/>
                    <a:pt x="1143" y="457"/>
                  </a:cubicBezTo>
                  <a:close/>
                </a:path>
              </a:pathLst>
            </a:custGeom>
            <a:solidFill>
              <a:srgbClr val="FFFFFF"/>
            </a:solidFill>
            <a:ln w="2286" cap="flat">
              <a:noFill/>
              <a:prstDash val="solid"/>
              <a:miter/>
            </a:ln>
          </p:spPr>
          <p:txBody>
            <a:bodyPr rtlCol="0" anchor="ctr"/>
            <a:lstStyle/>
            <a:p>
              <a:endParaRPr lang="en-US"/>
            </a:p>
          </p:txBody>
        </p:sp>
        <p:sp>
          <p:nvSpPr>
            <p:cNvPr id="120" name="Freeform 366">
              <a:extLst>
                <a:ext uri="{FF2B5EF4-FFF2-40B4-BE49-F238E27FC236}">
                  <a16:creationId xmlns:a16="http://schemas.microsoft.com/office/drawing/2014/main" id="{4D3BC6D0-C2CD-F5F5-4AE5-6E4D459F863F}"/>
                </a:ext>
              </a:extLst>
            </p:cNvPr>
            <p:cNvSpPr/>
            <p:nvPr/>
          </p:nvSpPr>
          <p:spPr>
            <a:xfrm>
              <a:off x="5232349" y="4027932"/>
              <a:ext cx="2971" cy="914"/>
            </a:xfrm>
            <a:custGeom>
              <a:avLst/>
              <a:gdLst>
                <a:gd name="connsiteX0" fmla="*/ 2972 w 2971"/>
                <a:gd name="connsiteY0" fmla="*/ 914 h 914"/>
                <a:gd name="connsiteX1" fmla="*/ 0 w 2971"/>
                <a:gd name="connsiteY1" fmla="*/ 0 h 914"/>
                <a:gd name="connsiteX2" fmla="*/ 2972 w 2971"/>
                <a:gd name="connsiteY2" fmla="*/ 914 h 914"/>
              </a:gdLst>
              <a:ahLst/>
              <a:cxnLst>
                <a:cxn ang="0">
                  <a:pos x="connsiteX0" y="connsiteY0"/>
                </a:cxn>
                <a:cxn ang="0">
                  <a:pos x="connsiteX1" y="connsiteY1"/>
                </a:cxn>
                <a:cxn ang="0">
                  <a:pos x="connsiteX2" y="connsiteY2"/>
                </a:cxn>
              </a:cxnLst>
              <a:rect l="l" t="t" r="r" b="b"/>
              <a:pathLst>
                <a:path w="2971" h="914">
                  <a:moveTo>
                    <a:pt x="2972" y="914"/>
                  </a:moveTo>
                  <a:cubicBezTo>
                    <a:pt x="2057" y="686"/>
                    <a:pt x="914" y="229"/>
                    <a:pt x="0" y="0"/>
                  </a:cubicBezTo>
                  <a:cubicBezTo>
                    <a:pt x="914" y="457"/>
                    <a:pt x="2057" y="686"/>
                    <a:pt x="2972" y="914"/>
                  </a:cubicBezTo>
                  <a:close/>
                </a:path>
              </a:pathLst>
            </a:custGeom>
            <a:solidFill>
              <a:srgbClr val="FFFFFF"/>
            </a:solidFill>
            <a:ln w="2286" cap="flat">
              <a:noFill/>
              <a:prstDash val="solid"/>
              <a:miter/>
            </a:ln>
          </p:spPr>
          <p:txBody>
            <a:bodyPr rtlCol="0" anchor="ctr"/>
            <a:lstStyle/>
            <a:p>
              <a:endParaRPr lang="en-US"/>
            </a:p>
          </p:txBody>
        </p:sp>
        <p:sp>
          <p:nvSpPr>
            <p:cNvPr id="121" name="Freeform 367">
              <a:extLst>
                <a:ext uri="{FF2B5EF4-FFF2-40B4-BE49-F238E27FC236}">
                  <a16:creationId xmlns:a16="http://schemas.microsoft.com/office/drawing/2014/main" id="{D552DC30-F801-2D0A-D1A0-EBADAE27E4B1}"/>
                </a:ext>
              </a:extLst>
            </p:cNvPr>
            <p:cNvSpPr/>
            <p:nvPr/>
          </p:nvSpPr>
          <p:spPr>
            <a:xfrm>
              <a:off x="5506897" y="3957523"/>
              <a:ext cx="2514" cy="25831"/>
            </a:xfrm>
            <a:custGeom>
              <a:avLst/>
              <a:gdLst>
                <a:gd name="connsiteX0" fmla="*/ 0 w 2514"/>
                <a:gd name="connsiteY0" fmla="*/ 0 h 25831"/>
                <a:gd name="connsiteX1" fmla="*/ 2515 w 2514"/>
                <a:gd name="connsiteY1" fmla="*/ 25832 h 25831"/>
                <a:gd name="connsiteX2" fmla="*/ 0 w 2514"/>
                <a:gd name="connsiteY2" fmla="*/ 0 h 25831"/>
              </a:gdLst>
              <a:ahLst/>
              <a:cxnLst>
                <a:cxn ang="0">
                  <a:pos x="connsiteX0" y="connsiteY0"/>
                </a:cxn>
                <a:cxn ang="0">
                  <a:pos x="connsiteX1" y="connsiteY1"/>
                </a:cxn>
                <a:cxn ang="0">
                  <a:pos x="connsiteX2" y="connsiteY2"/>
                </a:cxn>
              </a:cxnLst>
              <a:rect l="l" t="t" r="r" b="b"/>
              <a:pathLst>
                <a:path w="2514" h="25831">
                  <a:moveTo>
                    <a:pt x="0" y="0"/>
                  </a:moveTo>
                  <a:cubicBezTo>
                    <a:pt x="1372" y="8687"/>
                    <a:pt x="2057" y="17145"/>
                    <a:pt x="2515" y="25832"/>
                  </a:cubicBezTo>
                  <a:cubicBezTo>
                    <a:pt x="2057" y="17374"/>
                    <a:pt x="1372" y="8687"/>
                    <a:pt x="0" y="0"/>
                  </a:cubicBezTo>
                  <a:close/>
                </a:path>
              </a:pathLst>
            </a:custGeom>
            <a:solidFill>
              <a:srgbClr val="FFFFFF"/>
            </a:solidFill>
            <a:ln w="2286" cap="flat">
              <a:noFill/>
              <a:prstDash val="solid"/>
              <a:miter/>
            </a:ln>
          </p:spPr>
          <p:txBody>
            <a:bodyPr rtlCol="0" anchor="ctr"/>
            <a:lstStyle/>
            <a:p>
              <a:endParaRPr lang="en-US"/>
            </a:p>
          </p:txBody>
        </p:sp>
        <p:sp>
          <p:nvSpPr>
            <p:cNvPr id="122" name="Freeform 368">
              <a:extLst>
                <a:ext uri="{FF2B5EF4-FFF2-40B4-BE49-F238E27FC236}">
                  <a16:creationId xmlns:a16="http://schemas.microsoft.com/office/drawing/2014/main" id="{7EDD7126-1844-C39E-264A-FC9ECD4011C0}"/>
                </a:ext>
              </a:extLst>
            </p:cNvPr>
            <p:cNvSpPr/>
            <p:nvPr/>
          </p:nvSpPr>
          <p:spPr>
            <a:xfrm>
              <a:off x="5319217" y="4049420"/>
              <a:ext cx="15316" cy="1828"/>
            </a:xfrm>
            <a:custGeom>
              <a:avLst/>
              <a:gdLst>
                <a:gd name="connsiteX0" fmla="*/ 15316 w 15316"/>
                <a:gd name="connsiteY0" fmla="*/ 1829 h 1828"/>
                <a:gd name="connsiteX1" fmla="*/ 0 w 15316"/>
                <a:gd name="connsiteY1" fmla="*/ 0 h 1828"/>
                <a:gd name="connsiteX2" fmla="*/ 15316 w 15316"/>
                <a:gd name="connsiteY2" fmla="*/ 1829 h 1828"/>
              </a:gdLst>
              <a:ahLst/>
              <a:cxnLst>
                <a:cxn ang="0">
                  <a:pos x="connsiteX0" y="connsiteY0"/>
                </a:cxn>
                <a:cxn ang="0">
                  <a:pos x="connsiteX1" y="connsiteY1"/>
                </a:cxn>
                <a:cxn ang="0">
                  <a:pos x="connsiteX2" y="connsiteY2"/>
                </a:cxn>
              </a:cxnLst>
              <a:rect l="l" t="t" r="r" b="b"/>
              <a:pathLst>
                <a:path w="15316" h="1828">
                  <a:moveTo>
                    <a:pt x="15316" y="1829"/>
                  </a:moveTo>
                  <a:cubicBezTo>
                    <a:pt x="10287" y="1372"/>
                    <a:pt x="5258" y="914"/>
                    <a:pt x="0" y="0"/>
                  </a:cubicBezTo>
                  <a:cubicBezTo>
                    <a:pt x="5029" y="686"/>
                    <a:pt x="10287" y="1372"/>
                    <a:pt x="15316" y="1829"/>
                  </a:cubicBezTo>
                  <a:close/>
                </a:path>
              </a:pathLst>
            </a:custGeom>
            <a:solidFill>
              <a:srgbClr val="FFFFFF"/>
            </a:solidFill>
            <a:ln w="2286" cap="flat">
              <a:noFill/>
              <a:prstDash val="solid"/>
              <a:miter/>
            </a:ln>
          </p:spPr>
          <p:txBody>
            <a:bodyPr rtlCol="0" anchor="ctr"/>
            <a:lstStyle/>
            <a:p>
              <a:endParaRPr lang="en-US"/>
            </a:p>
          </p:txBody>
        </p:sp>
        <p:sp>
          <p:nvSpPr>
            <p:cNvPr id="123" name="Freeform 369">
              <a:extLst>
                <a:ext uri="{FF2B5EF4-FFF2-40B4-BE49-F238E27FC236}">
                  <a16:creationId xmlns:a16="http://schemas.microsoft.com/office/drawing/2014/main" id="{E436FD26-0A53-0F10-37F0-8E689E60E122}"/>
                </a:ext>
              </a:extLst>
            </p:cNvPr>
            <p:cNvSpPr/>
            <p:nvPr/>
          </p:nvSpPr>
          <p:spPr>
            <a:xfrm>
              <a:off x="5303901" y="4046677"/>
              <a:ext cx="15316" cy="2743"/>
            </a:xfrm>
            <a:custGeom>
              <a:avLst/>
              <a:gdLst>
                <a:gd name="connsiteX0" fmla="*/ 15316 w 15316"/>
                <a:gd name="connsiteY0" fmla="*/ 2743 h 2743"/>
                <a:gd name="connsiteX1" fmla="*/ 0 w 15316"/>
                <a:gd name="connsiteY1" fmla="*/ 0 h 2743"/>
                <a:gd name="connsiteX2" fmla="*/ 15316 w 15316"/>
                <a:gd name="connsiteY2" fmla="*/ 2743 h 2743"/>
              </a:gdLst>
              <a:ahLst/>
              <a:cxnLst>
                <a:cxn ang="0">
                  <a:pos x="connsiteX0" y="connsiteY0"/>
                </a:cxn>
                <a:cxn ang="0">
                  <a:pos x="connsiteX1" y="connsiteY1"/>
                </a:cxn>
                <a:cxn ang="0">
                  <a:pos x="connsiteX2" y="connsiteY2"/>
                </a:cxn>
              </a:cxnLst>
              <a:rect l="l" t="t" r="r" b="b"/>
              <a:pathLst>
                <a:path w="15316" h="2743">
                  <a:moveTo>
                    <a:pt x="15316" y="2743"/>
                  </a:moveTo>
                  <a:cubicBezTo>
                    <a:pt x="10287" y="2057"/>
                    <a:pt x="5029" y="1143"/>
                    <a:pt x="0" y="0"/>
                  </a:cubicBezTo>
                  <a:cubicBezTo>
                    <a:pt x="5029" y="1143"/>
                    <a:pt x="10287" y="2057"/>
                    <a:pt x="15316" y="2743"/>
                  </a:cubicBezTo>
                  <a:close/>
                </a:path>
              </a:pathLst>
            </a:custGeom>
            <a:solidFill>
              <a:srgbClr val="FFFFFF"/>
            </a:solidFill>
            <a:ln w="2286" cap="flat">
              <a:noFill/>
              <a:prstDash val="solid"/>
              <a:miter/>
            </a:ln>
          </p:spPr>
          <p:txBody>
            <a:bodyPr rtlCol="0" anchor="ctr"/>
            <a:lstStyle/>
            <a:p>
              <a:endParaRPr lang="en-US"/>
            </a:p>
          </p:txBody>
        </p:sp>
        <p:sp>
          <p:nvSpPr>
            <p:cNvPr id="124" name="Freeform 370">
              <a:extLst>
                <a:ext uri="{FF2B5EF4-FFF2-40B4-BE49-F238E27FC236}">
                  <a16:creationId xmlns:a16="http://schemas.microsoft.com/office/drawing/2014/main" id="{65C5CBC8-B2FD-EFA4-8734-446E62D91E0B}"/>
                </a:ext>
              </a:extLst>
            </p:cNvPr>
            <p:cNvSpPr/>
            <p:nvPr/>
          </p:nvSpPr>
          <p:spPr>
            <a:xfrm>
              <a:off x="5309616" y="3397681"/>
              <a:ext cx="2514" cy="1828"/>
            </a:xfrm>
            <a:custGeom>
              <a:avLst/>
              <a:gdLst>
                <a:gd name="connsiteX0" fmla="*/ 2515 w 2514"/>
                <a:gd name="connsiteY0" fmla="*/ 0 h 1828"/>
                <a:gd name="connsiteX1" fmla="*/ 0 w 2514"/>
                <a:gd name="connsiteY1" fmla="*/ 1829 h 1828"/>
                <a:gd name="connsiteX2" fmla="*/ 2515 w 2514"/>
                <a:gd name="connsiteY2" fmla="*/ 0 h 1828"/>
              </a:gdLst>
              <a:ahLst/>
              <a:cxnLst>
                <a:cxn ang="0">
                  <a:pos x="connsiteX0" y="connsiteY0"/>
                </a:cxn>
                <a:cxn ang="0">
                  <a:pos x="connsiteX1" y="connsiteY1"/>
                </a:cxn>
                <a:cxn ang="0">
                  <a:pos x="connsiteX2" y="connsiteY2"/>
                </a:cxn>
              </a:cxnLst>
              <a:rect l="l" t="t" r="r" b="b"/>
              <a:pathLst>
                <a:path w="2514" h="1828">
                  <a:moveTo>
                    <a:pt x="2515" y="0"/>
                  </a:moveTo>
                  <a:cubicBezTo>
                    <a:pt x="1600" y="686"/>
                    <a:pt x="914" y="1143"/>
                    <a:pt x="0" y="1829"/>
                  </a:cubicBezTo>
                  <a:cubicBezTo>
                    <a:pt x="914" y="1143"/>
                    <a:pt x="1600" y="686"/>
                    <a:pt x="2515" y="0"/>
                  </a:cubicBezTo>
                  <a:close/>
                </a:path>
              </a:pathLst>
            </a:custGeom>
            <a:solidFill>
              <a:srgbClr val="FFFFFF"/>
            </a:solidFill>
            <a:ln w="2286" cap="flat">
              <a:noFill/>
              <a:prstDash val="solid"/>
              <a:miter/>
            </a:ln>
          </p:spPr>
          <p:txBody>
            <a:bodyPr rtlCol="0" anchor="ctr"/>
            <a:lstStyle/>
            <a:p>
              <a:endParaRPr lang="en-US"/>
            </a:p>
          </p:txBody>
        </p:sp>
        <p:sp>
          <p:nvSpPr>
            <p:cNvPr id="125" name="Freeform 371">
              <a:extLst>
                <a:ext uri="{FF2B5EF4-FFF2-40B4-BE49-F238E27FC236}">
                  <a16:creationId xmlns:a16="http://schemas.microsoft.com/office/drawing/2014/main" id="{BB0FF86F-6B07-305F-3D30-F1D3B34865C8}"/>
                </a:ext>
              </a:extLst>
            </p:cNvPr>
            <p:cNvSpPr/>
            <p:nvPr/>
          </p:nvSpPr>
          <p:spPr>
            <a:xfrm>
              <a:off x="5272125" y="3532555"/>
              <a:ext cx="3200" cy="10058"/>
            </a:xfrm>
            <a:custGeom>
              <a:avLst/>
              <a:gdLst>
                <a:gd name="connsiteX0" fmla="*/ 3200 w 3200"/>
                <a:gd name="connsiteY0" fmla="*/ 0 h 10058"/>
                <a:gd name="connsiteX1" fmla="*/ 0 w 3200"/>
                <a:gd name="connsiteY1" fmla="*/ 10058 h 10058"/>
                <a:gd name="connsiteX2" fmla="*/ 3200 w 3200"/>
                <a:gd name="connsiteY2" fmla="*/ 0 h 10058"/>
              </a:gdLst>
              <a:ahLst/>
              <a:cxnLst>
                <a:cxn ang="0">
                  <a:pos x="connsiteX0" y="connsiteY0"/>
                </a:cxn>
                <a:cxn ang="0">
                  <a:pos x="connsiteX1" y="connsiteY1"/>
                </a:cxn>
                <a:cxn ang="0">
                  <a:pos x="connsiteX2" y="connsiteY2"/>
                </a:cxn>
              </a:cxnLst>
              <a:rect l="l" t="t" r="r" b="b"/>
              <a:pathLst>
                <a:path w="3200" h="10058">
                  <a:moveTo>
                    <a:pt x="3200" y="0"/>
                  </a:moveTo>
                  <a:cubicBezTo>
                    <a:pt x="2515" y="3658"/>
                    <a:pt x="1372" y="6858"/>
                    <a:pt x="0" y="10058"/>
                  </a:cubicBezTo>
                  <a:cubicBezTo>
                    <a:pt x="1600" y="6858"/>
                    <a:pt x="2515" y="3658"/>
                    <a:pt x="3200" y="0"/>
                  </a:cubicBezTo>
                  <a:close/>
                </a:path>
              </a:pathLst>
            </a:custGeom>
            <a:solidFill>
              <a:srgbClr val="FFFFFF"/>
            </a:solidFill>
            <a:ln w="2286" cap="flat">
              <a:noFill/>
              <a:prstDash val="solid"/>
              <a:miter/>
            </a:ln>
          </p:spPr>
          <p:txBody>
            <a:bodyPr rtlCol="0" anchor="ctr"/>
            <a:lstStyle/>
            <a:p>
              <a:endParaRPr lang="en-US"/>
            </a:p>
          </p:txBody>
        </p:sp>
        <p:sp>
          <p:nvSpPr>
            <p:cNvPr id="126" name="Freeform 372">
              <a:extLst>
                <a:ext uri="{FF2B5EF4-FFF2-40B4-BE49-F238E27FC236}">
                  <a16:creationId xmlns:a16="http://schemas.microsoft.com/office/drawing/2014/main" id="{2CAA2911-7131-A6D5-2062-C4D7FF83D67F}"/>
                </a:ext>
              </a:extLst>
            </p:cNvPr>
            <p:cNvSpPr/>
            <p:nvPr/>
          </p:nvSpPr>
          <p:spPr>
            <a:xfrm>
              <a:off x="5267325" y="3545586"/>
              <a:ext cx="3429" cy="5486"/>
            </a:xfrm>
            <a:custGeom>
              <a:avLst/>
              <a:gdLst>
                <a:gd name="connsiteX0" fmla="*/ 3429 w 3429"/>
                <a:gd name="connsiteY0" fmla="*/ 0 h 5486"/>
                <a:gd name="connsiteX1" fmla="*/ 0 w 3429"/>
                <a:gd name="connsiteY1" fmla="*/ 5486 h 5486"/>
                <a:gd name="connsiteX2" fmla="*/ 3429 w 3429"/>
                <a:gd name="connsiteY2" fmla="*/ 0 h 5486"/>
              </a:gdLst>
              <a:ahLst/>
              <a:cxnLst>
                <a:cxn ang="0">
                  <a:pos x="connsiteX0" y="connsiteY0"/>
                </a:cxn>
                <a:cxn ang="0">
                  <a:pos x="connsiteX1" y="connsiteY1"/>
                </a:cxn>
                <a:cxn ang="0">
                  <a:pos x="connsiteX2" y="connsiteY2"/>
                </a:cxn>
              </a:cxnLst>
              <a:rect l="l" t="t" r="r" b="b"/>
              <a:pathLst>
                <a:path w="3429" h="5486">
                  <a:moveTo>
                    <a:pt x="3429" y="0"/>
                  </a:moveTo>
                  <a:cubicBezTo>
                    <a:pt x="2515" y="2057"/>
                    <a:pt x="1372" y="3886"/>
                    <a:pt x="0" y="5486"/>
                  </a:cubicBezTo>
                  <a:cubicBezTo>
                    <a:pt x="1372" y="3658"/>
                    <a:pt x="2515" y="1829"/>
                    <a:pt x="3429" y="0"/>
                  </a:cubicBezTo>
                  <a:close/>
                </a:path>
              </a:pathLst>
            </a:custGeom>
            <a:solidFill>
              <a:srgbClr val="FFFFFF"/>
            </a:solidFill>
            <a:ln w="2286" cap="flat">
              <a:noFill/>
              <a:prstDash val="solid"/>
              <a:miter/>
            </a:ln>
          </p:spPr>
          <p:txBody>
            <a:bodyPr rtlCol="0" anchor="ctr"/>
            <a:lstStyle/>
            <a:p>
              <a:endParaRPr lang="en-US"/>
            </a:p>
          </p:txBody>
        </p:sp>
        <p:sp>
          <p:nvSpPr>
            <p:cNvPr id="127" name="Freeform 373">
              <a:extLst>
                <a:ext uri="{FF2B5EF4-FFF2-40B4-BE49-F238E27FC236}">
                  <a16:creationId xmlns:a16="http://schemas.microsoft.com/office/drawing/2014/main" id="{98948D86-994E-E159-BA71-8643C87E9BBD}"/>
                </a:ext>
              </a:extLst>
            </p:cNvPr>
            <p:cNvSpPr/>
            <p:nvPr/>
          </p:nvSpPr>
          <p:spPr>
            <a:xfrm>
              <a:off x="5273725" y="3496665"/>
              <a:ext cx="457" cy="2286"/>
            </a:xfrm>
            <a:custGeom>
              <a:avLst/>
              <a:gdLst>
                <a:gd name="connsiteX0" fmla="*/ 0 w 457"/>
                <a:gd name="connsiteY0" fmla="*/ 0 h 2286"/>
                <a:gd name="connsiteX1" fmla="*/ 457 w 457"/>
                <a:gd name="connsiteY1" fmla="*/ 2286 h 2286"/>
                <a:gd name="connsiteX2" fmla="*/ 0 w 457"/>
                <a:gd name="connsiteY2" fmla="*/ 0 h 2286"/>
              </a:gdLst>
              <a:ahLst/>
              <a:cxnLst>
                <a:cxn ang="0">
                  <a:pos x="connsiteX0" y="connsiteY0"/>
                </a:cxn>
                <a:cxn ang="0">
                  <a:pos x="connsiteX1" y="connsiteY1"/>
                </a:cxn>
                <a:cxn ang="0">
                  <a:pos x="connsiteX2" y="connsiteY2"/>
                </a:cxn>
              </a:cxnLst>
              <a:rect l="l" t="t" r="r" b="b"/>
              <a:pathLst>
                <a:path w="457" h="2286">
                  <a:moveTo>
                    <a:pt x="0" y="0"/>
                  </a:moveTo>
                  <a:cubicBezTo>
                    <a:pt x="0" y="686"/>
                    <a:pt x="229" y="1600"/>
                    <a:pt x="457" y="2286"/>
                  </a:cubicBezTo>
                  <a:cubicBezTo>
                    <a:pt x="229" y="1600"/>
                    <a:pt x="0" y="914"/>
                    <a:pt x="0" y="0"/>
                  </a:cubicBezTo>
                  <a:close/>
                </a:path>
              </a:pathLst>
            </a:custGeom>
            <a:solidFill>
              <a:srgbClr val="FFFFFF"/>
            </a:solidFill>
            <a:ln w="2286" cap="flat">
              <a:noFill/>
              <a:prstDash val="solid"/>
              <a:miter/>
            </a:ln>
          </p:spPr>
          <p:txBody>
            <a:bodyPr rtlCol="0" anchor="ctr"/>
            <a:lstStyle/>
            <a:p>
              <a:endParaRPr lang="en-US"/>
            </a:p>
          </p:txBody>
        </p:sp>
        <p:sp>
          <p:nvSpPr>
            <p:cNvPr id="128" name="Freeform 374">
              <a:extLst>
                <a:ext uri="{FF2B5EF4-FFF2-40B4-BE49-F238E27FC236}">
                  <a16:creationId xmlns:a16="http://schemas.microsoft.com/office/drawing/2014/main" id="{A5DBA240-6758-F89D-E6A9-80DD2DC3ED3A}"/>
                </a:ext>
              </a:extLst>
            </p:cNvPr>
            <p:cNvSpPr/>
            <p:nvPr/>
          </p:nvSpPr>
          <p:spPr>
            <a:xfrm>
              <a:off x="5272582" y="3485692"/>
              <a:ext cx="228" cy="2286"/>
            </a:xfrm>
            <a:custGeom>
              <a:avLst/>
              <a:gdLst>
                <a:gd name="connsiteX0" fmla="*/ 0 w 228"/>
                <a:gd name="connsiteY0" fmla="*/ 0 h 2286"/>
                <a:gd name="connsiteX1" fmla="*/ 229 w 228"/>
                <a:gd name="connsiteY1" fmla="*/ 2286 h 2286"/>
                <a:gd name="connsiteX2" fmla="*/ 0 w 228"/>
                <a:gd name="connsiteY2" fmla="*/ 0 h 2286"/>
              </a:gdLst>
              <a:ahLst/>
              <a:cxnLst>
                <a:cxn ang="0">
                  <a:pos x="connsiteX0" y="connsiteY0"/>
                </a:cxn>
                <a:cxn ang="0">
                  <a:pos x="connsiteX1" y="connsiteY1"/>
                </a:cxn>
                <a:cxn ang="0">
                  <a:pos x="connsiteX2" y="connsiteY2"/>
                </a:cxn>
              </a:cxnLst>
              <a:rect l="l" t="t" r="r" b="b"/>
              <a:pathLst>
                <a:path w="228" h="2286">
                  <a:moveTo>
                    <a:pt x="0" y="0"/>
                  </a:moveTo>
                  <a:cubicBezTo>
                    <a:pt x="0" y="686"/>
                    <a:pt x="0" y="1372"/>
                    <a:pt x="229" y="2286"/>
                  </a:cubicBezTo>
                  <a:cubicBezTo>
                    <a:pt x="229"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129" name="Freeform 375">
              <a:extLst>
                <a:ext uri="{FF2B5EF4-FFF2-40B4-BE49-F238E27FC236}">
                  <a16:creationId xmlns:a16="http://schemas.microsoft.com/office/drawing/2014/main" id="{1CA2E51A-1D82-F8F2-DC83-E024A341068E}"/>
                </a:ext>
              </a:extLst>
            </p:cNvPr>
            <p:cNvSpPr/>
            <p:nvPr/>
          </p:nvSpPr>
          <p:spPr>
            <a:xfrm>
              <a:off x="5282641" y="3430828"/>
              <a:ext cx="1143" cy="2514"/>
            </a:xfrm>
            <a:custGeom>
              <a:avLst/>
              <a:gdLst>
                <a:gd name="connsiteX0" fmla="*/ 1143 w 1143"/>
                <a:gd name="connsiteY0" fmla="*/ 0 h 2514"/>
                <a:gd name="connsiteX1" fmla="*/ 0 w 1143"/>
                <a:gd name="connsiteY1" fmla="*/ 2515 h 2514"/>
                <a:gd name="connsiteX2" fmla="*/ 1143 w 1143"/>
                <a:gd name="connsiteY2" fmla="*/ 0 h 2514"/>
              </a:gdLst>
              <a:ahLst/>
              <a:cxnLst>
                <a:cxn ang="0">
                  <a:pos x="connsiteX0" y="connsiteY0"/>
                </a:cxn>
                <a:cxn ang="0">
                  <a:pos x="connsiteX1" y="connsiteY1"/>
                </a:cxn>
                <a:cxn ang="0">
                  <a:pos x="connsiteX2" y="connsiteY2"/>
                </a:cxn>
              </a:cxnLst>
              <a:rect l="l" t="t" r="r" b="b"/>
              <a:pathLst>
                <a:path w="1143" h="2514">
                  <a:moveTo>
                    <a:pt x="1143" y="0"/>
                  </a:moveTo>
                  <a:cubicBezTo>
                    <a:pt x="686" y="914"/>
                    <a:pt x="229" y="1600"/>
                    <a:pt x="0" y="2515"/>
                  </a:cubicBezTo>
                  <a:cubicBezTo>
                    <a:pt x="229" y="1600"/>
                    <a:pt x="686" y="686"/>
                    <a:pt x="1143" y="0"/>
                  </a:cubicBezTo>
                  <a:close/>
                </a:path>
              </a:pathLst>
            </a:custGeom>
            <a:solidFill>
              <a:srgbClr val="FFFFFF"/>
            </a:solidFill>
            <a:ln w="2286" cap="flat">
              <a:noFill/>
              <a:prstDash val="solid"/>
              <a:miter/>
            </a:ln>
          </p:spPr>
          <p:txBody>
            <a:bodyPr rtlCol="0" anchor="ctr"/>
            <a:lstStyle/>
            <a:p>
              <a:endParaRPr lang="en-US"/>
            </a:p>
          </p:txBody>
        </p:sp>
        <p:sp>
          <p:nvSpPr>
            <p:cNvPr id="130" name="Freeform 376">
              <a:extLst>
                <a:ext uri="{FF2B5EF4-FFF2-40B4-BE49-F238E27FC236}">
                  <a16:creationId xmlns:a16="http://schemas.microsoft.com/office/drawing/2014/main" id="{A22DDFD3-3AC6-DF99-5842-AF83CE5E4A48}"/>
                </a:ext>
              </a:extLst>
            </p:cNvPr>
            <p:cNvSpPr/>
            <p:nvPr/>
          </p:nvSpPr>
          <p:spPr>
            <a:xfrm>
              <a:off x="5272811" y="3489579"/>
              <a:ext cx="228" cy="2057"/>
            </a:xfrm>
            <a:custGeom>
              <a:avLst/>
              <a:gdLst>
                <a:gd name="connsiteX0" fmla="*/ 0 w 228"/>
                <a:gd name="connsiteY0" fmla="*/ 0 h 2057"/>
                <a:gd name="connsiteX1" fmla="*/ 229 w 228"/>
                <a:gd name="connsiteY1" fmla="*/ 2057 h 2057"/>
                <a:gd name="connsiteX2" fmla="*/ 0 w 228"/>
                <a:gd name="connsiteY2" fmla="*/ 0 h 2057"/>
              </a:gdLst>
              <a:ahLst/>
              <a:cxnLst>
                <a:cxn ang="0">
                  <a:pos x="connsiteX0" y="connsiteY0"/>
                </a:cxn>
                <a:cxn ang="0">
                  <a:pos x="connsiteX1" y="connsiteY1"/>
                </a:cxn>
                <a:cxn ang="0">
                  <a:pos x="connsiteX2" y="connsiteY2"/>
                </a:cxn>
              </a:cxnLst>
              <a:rect l="l" t="t" r="r" b="b"/>
              <a:pathLst>
                <a:path w="228" h="2057">
                  <a:moveTo>
                    <a:pt x="0" y="0"/>
                  </a:moveTo>
                  <a:cubicBezTo>
                    <a:pt x="0" y="686"/>
                    <a:pt x="229" y="1372"/>
                    <a:pt x="229" y="2057"/>
                  </a:cubicBezTo>
                  <a:cubicBezTo>
                    <a:pt x="229"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131" name="Freeform 377">
              <a:extLst>
                <a:ext uri="{FF2B5EF4-FFF2-40B4-BE49-F238E27FC236}">
                  <a16:creationId xmlns:a16="http://schemas.microsoft.com/office/drawing/2014/main" id="{FFF56B9C-EEC9-1D98-7310-84ECD93FBBF0}"/>
                </a:ext>
              </a:extLst>
            </p:cNvPr>
            <p:cNvSpPr/>
            <p:nvPr/>
          </p:nvSpPr>
          <p:spPr>
            <a:xfrm>
              <a:off x="5169941" y="3577132"/>
              <a:ext cx="16230" cy="914"/>
            </a:xfrm>
            <a:custGeom>
              <a:avLst/>
              <a:gdLst>
                <a:gd name="connsiteX0" fmla="*/ 16231 w 16230"/>
                <a:gd name="connsiteY0" fmla="*/ 914 h 914"/>
                <a:gd name="connsiteX1" fmla="*/ 0 w 16230"/>
                <a:gd name="connsiteY1" fmla="*/ 0 h 914"/>
                <a:gd name="connsiteX2" fmla="*/ 16231 w 16230"/>
                <a:gd name="connsiteY2" fmla="*/ 914 h 914"/>
              </a:gdLst>
              <a:ahLst/>
              <a:cxnLst>
                <a:cxn ang="0">
                  <a:pos x="connsiteX0" y="connsiteY0"/>
                </a:cxn>
                <a:cxn ang="0">
                  <a:pos x="connsiteX1" y="connsiteY1"/>
                </a:cxn>
                <a:cxn ang="0">
                  <a:pos x="connsiteX2" y="connsiteY2"/>
                </a:cxn>
              </a:cxnLst>
              <a:rect l="l" t="t" r="r" b="b"/>
              <a:pathLst>
                <a:path w="16230" h="914">
                  <a:moveTo>
                    <a:pt x="16231" y="914"/>
                  </a:moveTo>
                  <a:cubicBezTo>
                    <a:pt x="10744" y="914"/>
                    <a:pt x="5486" y="457"/>
                    <a:pt x="0" y="0"/>
                  </a:cubicBezTo>
                  <a:cubicBezTo>
                    <a:pt x="5258" y="686"/>
                    <a:pt x="10744" y="914"/>
                    <a:pt x="16231" y="914"/>
                  </a:cubicBezTo>
                  <a:close/>
                </a:path>
              </a:pathLst>
            </a:custGeom>
            <a:solidFill>
              <a:srgbClr val="FFFFFF"/>
            </a:solidFill>
            <a:ln w="2286" cap="flat">
              <a:noFill/>
              <a:prstDash val="solid"/>
              <a:miter/>
            </a:ln>
          </p:spPr>
          <p:txBody>
            <a:bodyPr rtlCol="0" anchor="ctr"/>
            <a:lstStyle/>
            <a:p>
              <a:endParaRPr lang="en-US"/>
            </a:p>
          </p:txBody>
        </p:sp>
        <p:sp>
          <p:nvSpPr>
            <p:cNvPr id="132" name="Freeform 378">
              <a:extLst>
                <a:ext uri="{FF2B5EF4-FFF2-40B4-BE49-F238E27FC236}">
                  <a16:creationId xmlns:a16="http://schemas.microsoft.com/office/drawing/2014/main" id="{C3301FB3-7970-5E5F-59C3-2A0942E6FF47}"/>
                </a:ext>
              </a:extLst>
            </p:cNvPr>
            <p:cNvSpPr/>
            <p:nvPr/>
          </p:nvSpPr>
          <p:spPr>
            <a:xfrm>
              <a:off x="5079415" y="3554958"/>
              <a:ext cx="914" cy="457"/>
            </a:xfrm>
            <a:custGeom>
              <a:avLst/>
              <a:gdLst>
                <a:gd name="connsiteX0" fmla="*/ 914 w 914"/>
                <a:gd name="connsiteY0" fmla="*/ 457 h 457"/>
                <a:gd name="connsiteX1" fmla="*/ 0 w 914"/>
                <a:gd name="connsiteY1" fmla="*/ 0 h 457"/>
                <a:gd name="connsiteX2" fmla="*/ 914 w 914"/>
                <a:gd name="connsiteY2" fmla="*/ 457 h 457"/>
              </a:gdLst>
              <a:ahLst/>
              <a:cxnLst>
                <a:cxn ang="0">
                  <a:pos x="connsiteX0" y="connsiteY0"/>
                </a:cxn>
                <a:cxn ang="0">
                  <a:pos x="connsiteX1" y="connsiteY1"/>
                </a:cxn>
                <a:cxn ang="0">
                  <a:pos x="connsiteX2" y="connsiteY2"/>
                </a:cxn>
              </a:cxnLst>
              <a:rect l="l" t="t" r="r" b="b"/>
              <a:pathLst>
                <a:path w="914" h="457">
                  <a:moveTo>
                    <a:pt x="914" y="457"/>
                  </a:moveTo>
                  <a:cubicBezTo>
                    <a:pt x="686" y="229"/>
                    <a:pt x="229" y="229"/>
                    <a:pt x="0" y="0"/>
                  </a:cubicBezTo>
                  <a:cubicBezTo>
                    <a:pt x="229" y="229"/>
                    <a:pt x="686" y="457"/>
                    <a:pt x="914" y="457"/>
                  </a:cubicBezTo>
                  <a:close/>
                </a:path>
              </a:pathLst>
            </a:custGeom>
            <a:solidFill>
              <a:srgbClr val="FFFFFF"/>
            </a:solidFill>
            <a:ln w="2286" cap="flat">
              <a:noFill/>
              <a:prstDash val="solid"/>
              <a:miter/>
            </a:ln>
          </p:spPr>
          <p:txBody>
            <a:bodyPr rtlCol="0" anchor="ctr"/>
            <a:lstStyle/>
            <a:p>
              <a:endParaRPr lang="en-US"/>
            </a:p>
          </p:txBody>
        </p:sp>
        <p:sp>
          <p:nvSpPr>
            <p:cNvPr id="133" name="Freeform 379">
              <a:extLst>
                <a:ext uri="{FF2B5EF4-FFF2-40B4-BE49-F238E27FC236}">
                  <a16:creationId xmlns:a16="http://schemas.microsoft.com/office/drawing/2014/main" id="{CE4886B9-CE60-D12D-4AFA-486BEE2321E8}"/>
                </a:ext>
              </a:extLst>
            </p:cNvPr>
            <p:cNvSpPr/>
            <p:nvPr/>
          </p:nvSpPr>
          <p:spPr>
            <a:xfrm>
              <a:off x="5075986" y="3553587"/>
              <a:ext cx="1143" cy="457"/>
            </a:xfrm>
            <a:custGeom>
              <a:avLst/>
              <a:gdLst>
                <a:gd name="connsiteX0" fmla="*/ 1143 w 1143"/>
                <a:gd name="connsiteY0" fmla="*/ 457 h 457"/>
                <a:gd name="connsiteX1" fmla="*/ 0 w 1143"/>
                <a:gd name="connsiteY1" fmla="*/ 0 h 457"/>
                <a:gd name="connsiteX2" fmla="*/ 1143 w 1143"/>
                <a:gd name="connsiteY2" fmla="*/ 457 h 457"/>
              </a:gdLst>
              <a:ahLst/>
              <a:cxnLst>
                <a:cxn ang="0">
                  <a:pos x="connsiteX0" y="connsiteY0"/>
                </a:cxn>
                <a:cxn ang="0">
                  <a:pos x="connsiteX1" y="connsiteY1"/>
                </a:cxn>
                <a:cxn ang="0">
                  <a:pos x="connsiteX2" y="connsiteY2"/>
                </a:cxn>
              </a:cxnLst>
              <a:rect l="l" t="t" r="r" b="b"/>
              <a:pathLst>
                <a:path w="1143" h="457">
                  <a:moveTo>
                    <a:pt x="1143" y="457"/>
                  </a:moveTo>
                  <a:cubicBezTo>
                    <a:pt x="686" y="229"/>
                    <a:pt x="457" y="229"/>
                    <a:pt x="0" y="0"/>
                  </a:cubicBezTo>
                  <a:cubicBezTo>
                    <a:pt x="457" y="0"/>
                    <a:pt x="686" y="229"/>
                    <a:pt x="1143" y="457"/>
                  </a:cubicBezTo>
                  <a:close/>
                </a:path>
              </a:pathLst>
            </a:custGeom>
            <a:solidFill>
              <a:srgbClr val="FFFFFF"/>
            </a:solidFill>
            <a:ln w="2286" cap="flat">
              <a:noFill/>
              <a:prstDash val="solid"/>
              <a:miter/>
            </a:ln>
          </p:spPr>
          <p:txBody>
            <a:bodyPr rtlCol="0" anchor="ctr"/>
            <a:lstStyle/>
            <a:p>
              <a:endParaRPr lang="en-US"/>
            </a:p>
          </p:txBody>
        </p:sp>
        <p:sp>
          <p:nvSpPr>
            <p:cNvPr id="134" name="Freeform 380">
              <a:extLst>
                <a:ext uri="{FF2B5EF4-FFF2-40B4-BE49-F238E27FC236}">
                  <a16:creationId xmlns:a16="http://schemas.microsoft.com/office/drawing/2014/main" id="{FBDCB1D2-0890-9CE7-5756-1972FBFF1356}"/>
                </a:ext>
              </a:extLst>
            </p:cNvPr>
            <p:cNvSpPr/>
            <p:nvPr/>
          </p:nvSpPr>
          <p:spPr>
            <a:xfrm>
              <a:off x="5144795" y="3573703"/>
              <a:ext cx="2286" cy="457"/>
            </a:xfrm>
            <a:custGeom>
              <a:avLst/>
              <a:gdLst>
                <a:gd name="connsiteX0" fmla="*/ 2286 w 2286"/>
                <a:gd name="connsiteY0" fmla="*/ 457 h 457"/>
                <a:gd name="connsiteX1" fmla="*/ 0 w 2286"/>
                <a:gd name="connsiteY1" fmla="*/ 0 h 457"/>
                <a:gd name="connsiteX2" fmla="*/ 2286 w 2286"/>
                <a:gd name="connsiteY2" fmla="*/ 457 h 457"/>
              </a:gdLst>
              <a:ahLst/>
              <a:cxnLst>
                <a:cxn ang="0">
                  <a:pos x="connsiteX0" y="connsiteY0"/>
                </a:cxn>
                <a:cxn ang="0">
                  <a:pos x="connsiteX1" y="connsiteY1"/>
                </a:cxn>
                <a:cxn ang="0">
                  <a:pos x="connsiteX2" y="connsiteY2"/>
                </a:cxn>
              </a:cxnLst>
              <a:rect l="l" t="t" r="r" b="b"/>
              <a:pathLst>
                <a:path w="2286" h="457">
                  <a:moveTo>
                    <a:pt x="2286" y="457"/>
                  </a:moveTo>
                  <a:cubicBezTo>
                    <a:pt x="1600" y="229"/>
                    <a:pt x="686" y="229"/>
                    <a:pt x="0" y="0"/>
                  </a:cubicBezTo>
                  <a:cubicBezTo>
                    <a:pt x="686" y="229"/>
                    <a:pt x="1600" y="457"/>
                    <a:pt x="2286" y="457"/>
                  </a:cubicBezTo>
                  <a:close/>
                </a:path>
              </a:pathLst>
            </a:custGeom>
            <a:solidFill>
              <a:srgbClr val="FFFFFF"/>
            </a:solidFill>
            <a:ln w="2286" cap="flat">
              <a:noFill/>
              <a:prstDash val="solid"/>
              <a:miter/>
            </a:ln>
          </p:spPr>
          <p:txBody>
            <a:bodyPr rtlCol="0" anchor="ctr"/>
            <a:lstStyle/>
            <a:p>
              <a:endParaRPr lang="en-US"/>
            </a:p>
          </p:txBody>
        </p:sp>
        <p:sp>
          <p:nvSpPr>
            <p:cNvPr id="135" name="Freeform 381">
              <a:extLst>
                <a:ext uri="{FF2B5EF4-FFF2-40B4-BE49-F238E27FC236}">
                  <a16:creationId xmlns:a16="http://schemas.microsoft.com/office/drawing/2014/main" id="{1E41BF12-B80A-02B3-D85E-B59995086984}"/>
                </a:ext>
              </a:extLst>
            </p:cNvPr>
            <p:cNvSpPr/>
            <p:nvPr/>
          </p:nvSpPr>
          <p:spPr>
            <a:xfrm>
              <a:off x="5112791" y="3566388"/>
              <a:ext cx="3429" cy="914"/>
            </a:xfrm>
            <a:custGeom>
              <a:avLst/>
              <a:gdLst>
                <a:gd name="connsiteX0" fmla="*/ 3429 w 3429"/>
                <a:gd name="connsiteY0" fmla="*/ 914 h 914"/>
                <a:gd name="connsiteX1" fmla="*/ 0 w 3429"/>
                <a:gd name="connsiteY1" fmla="*/ 0 h 914"/>
                <a:gd name="connsiteX2" fmla="*/ 3429 w 3429"/>
                <a:gd name="connsiteY2" fmla="*/ 914 h 914"/>
              </a:gdLst>
              <a:ahLst/>
              <a:cxnLst>
                <a:cxn ang="0">
                  <a:pos x="connsiteX0" y="connsiteY0"/>
                </a:cxn>
                <a:cxn ang="0">
                  <a:pos x="connsiteX1" y="connsiteY1"/>
                </a:cxn>
                <a:cxn ang="0">
                  <a:pos x="connsiteX2" y="connsiteY2"/>
                </a:cxn>
              </a:cxnLst>
              <a:rect l="l" t="t" r="r" b="b"/>
              <a:pathLst>
                <a:path w="3429" h="914">
                  <a:moveTo>
                    <a:pt x="3429" y="914"/>
                  </a:moveTo>
                  <a:cubicBezTo>
                    <a:pt x="2286" y="686"/>
                    <a:pt x="1143" y="229"/>
                    <a:pt x="0" y="0"/>
                  </a:cubicBezTo>
                  <a:cubicBezTo>
                    <a:pt x="1143" y="229"/>
                    <a:pt x="2286" y="457"/>
                    <a:pt x="3429" y="914"/>
                  </a:cubicBezTo>
                  <a:close/>
                </a:path>
              </a:pathLst>
            </a:custGeom>
            <a:solidFill>
              <a:srgbClr val="FFFFFF"/>
            </a:solidFill>
            <a:ln w="2286" cap="flat">
              <a:noFill/>
              <a:prstDash val="solid"/>
              <a:miter/>
            </a:ln>
          </p:spPr>
          <p:txBody>
            <a:bodyPr rtlCol="0" anchor="ctr"/>
            <a:lstStyle/>
            <a:p>
              <a:endParaRPr lang="en-US"/>
            </a:p>
          </p:txBody>
        </p:sp>
        <p:sp>
          <p:nvSpPr>
            <p:cNvPr id="136" name="Freeform 382">
              <a:extLst>
                <a:ext uri="{FF2B5EF4-FFF2-40B4-BE49-F238E27FC236}">
                  <a16:creationId xmlns:a16="http://schemas.microsoft.com/office/drawing/2014/main" id="{7299EEC5-F6E5-5613-94F2-7ED974417908}"/>
                </a:ext>
              </a:extLst>
            </p:cNvPr>
            <p:cNvSpPr/>
            <p:nvPr/>
          </p:nvSpPr>
          <p:spPr>
            <a:xfrm>
              <a:off x="5273268" y="3493236"/>
              <a:ext cx="228" cy="2286"/>
            </a:xfrm>
            <a:custGeom>
              <a:avLst/>
              <a:gdLst>
                <a:gd name="connsiteX0" fmla="*/ 0 w 228"/>
                <a:gd name="connsiteY0" fmla="*/ 0 h 2286"/>
                <a:gd name="connsiteX1" fmla="*/ 229 w 228"/>
                <a:gd name="connsiteY1" fmla="*/ 2286 h 2286"/>
                <a:gd name="connsiteX2" fmla="*/ 0 w 228"/>
                <a:gd name="connsiteY2" fmla="*/ 0 h 2286"/>
              </a:gdLst>
              <a:ahLst/>
              <a:cxnLst>
                <a:cxn ang="0">
                  <a:pos x="connsiteX0" y="connsiteY0"/>
                </a:cxn>
                <a:cxn ang="0">
                  <a:pos x="connsiteX1" y="connsiteY1"/>
                </a:cxn>
                <a:cxn ang="0">
                  <a:pos x="connsiteX2" y="connsiteY2"/>
                </a:cxn>
              </a:cxnLst>
              <a:rect l="l" t="t" r="r" b="b"/>
              <a:pathLst>
                <a:path w="228" h="2286">
                  <a:moveTo>
                    <a:pt x="0" y="0"/>
                  </a:moveTo>
                  <a:cubicBezTo>
                    <a:pt x="0" y="686"/>
                    <a:pt x="229" y="1372"/>
                    <a:pt x="229" y="2286"/>
                  </a:cubicBezTo>
                  <a:cubicBezTo>
                    <a:pt x="229" y="1372"/>
                    <a:pt x="0" y="686"/>
                    <a:pt x="0" y="0"/>
                  </a:cubicBezTo>
                  <a:close/>
                </a:path>
              </a:pathLst>
            </a:custGeom>
            <a:solidFill>
              <a:srgbClr val="FFFFFF"/>
            </a:solidFill>
            <a:ln w="2286" cap="flat">
              <a:noFill/>
              <a:prstDash val="solid"/>
              <a:miter/>
            </a:ln>
          </p:spPr>
          <p:txBody>
            <a:bodyPr rtlCol="0" anchor="ctr"/>
            <a:lstStyle/>
            <a:p>
              <a:endParaRPr lang="en-US"/>
            </a:p>
          </p:txBody>
        </p:sp>
        <p:sp>
          <p:nvSpPr>
            <p:cNvPr id="137" name="Freeform 383">
              <a:extLst>
                <a:ext uri="{FF2B5EF4-FFF2-40B4-BE49-F238E27FC236}">
                  <a16:creationId xmlns:a16="http://schemas.microsoft.com/office/drawing/2014/main" id="{B39F0F19-BCD6-C191-8C8E-8EB1BF3CE274}"/>
                </a:ext>
              </a:extLst>
            </p:cNvPr>
            <p:cNvSpPr/>
            <p:nvPr/>
          </p:nvSpPr>
          <p:spPr>
            <a:xfrm>
              <a:off x="5275326" y="3450945"/>
              <a:ext cx="685" cy="2514"/>
            </a:xfrm>
            <a:custGeom>
              <a:avLst/>
              <a:gdLst>
                <a:gd name="connsiteX0" fmla="*/ 686 w 685"/>
                <a:gd name="connsiteY0" fmla="*/ 0 h 2514"/>
                <a:gd name="connsiteX1" fmla="*/ 0 w 685"/>
                <a:gd name="connsiteY1" fmla="*/ 2515 h 2514"/>
                <a:gd name="connsiteX2" fmla="*/ 686 w 685"/>
                <a:gd name="connsiteY2" fmla="*/ 0 h 2514"/>
              </a:gdLst>
              <a:ahLst/>
              <a:cxnLst>
                <a:cxn ang="0">
                  <a:pos x="connsiteX0" y="connsiteY0"/>
                </a:cxn>
                <a:cxn ang="0">
                  <a:pos x="connsiteX1" y="connsiteY1"/>
                </a:cxn>
                <a:cxn ang="0">
                  <a:pos x="connsiteX2" y="connsiteY2"/>
                </a:cxn>
              </a:cxnLst>
              <a:rect l="l" t="t" r="r" b="b"/>
              <a:pathLst>
                <a:path w="685" h="2514">
                  <a:moveTo>
                    <a:pt x="686" y="0"/>
                  </a:moveTo>
                  <a:cubicBezTo>
                    <a:pt x="457" y="914"/>
                    <a:pt x="229" y="1600"/>
                    <a:pt x="0" y="2515"/>
                  </a:cubicBezTo>
                  <a:cubicBezTo>
                    <a:pt x="457" y="1829"/>
                    <a:pt x="457" y="914"/>
                    <a:pt x="686" y="0"/>
                  </a:cubicBezTo>
                  <a:close/>
                </a:path>
              </a:pathLst>
            </a:custGeom>
            <a:solidFill>
              <a:srgbClr val="FFFFFF"/>
            </a:solidFill>
            <a:ln w="2286" cap="flat">
              <a:noFill/>
              <a:prstDash val="solid"/>
              <a:miter/>
            </a:ln>
          </p:spPr>
          <p:txBody>
            <a:bodyPr rtlCol="0" anchor="ctr"/>
            <a:lstStyle/>
            <a:p>
              <a:endParaRPr lang="en-US"/>
            </a:p>
          </p:txBody>
        </p:sp>
        <p:sp>
          <p:nvSpPr>
            <p:cNvPr id="138" name="Freeform 384">
              <a:extLst>
                <a:ext uri="{FF2B5EF4-FFF2-40B4-BE49-F238E27FC236}">
                  <a16:creationId xmlns:a16="http://schemas.microsoft.com/office/drawing/2014/main" id="{95914139-D502-E38D-3305-55F7DAE0A055}"/>
                </a:ext>
              </a:extLst>
            </p:cNvPr>
            <p:cNvSpPr/>
            <p:nvPr/>
          </p:nvSpPr>
          <p:spPr>
            <a:xfrm>
              <a:off x="5276697" y="3446373"/>
              <a:ext cx="685" cy="2514"/>
            </a:xfrm>
            <a:custGeom>
              <a:avLst/>
              <a:gdLst>
                <a:gd name="connsiteX0" fmla="*/ 686 w 685"/>
                <a:gd name="connsiteY0" fmla="*/ 0 h 2514"/>
                <a:gd name="connsiteX1" fmla="*/ 0 w 685"/>
                <a:gd name="connsiteY1" fmla="*/ 2515 h 2514"/>
                <a:gd name="connsiteX2" fmla="*/ 686 w 685"/>
                <a:gd name="connsiteY2" fmla="*/ 0 h 2514"/>
              </a:gdLst>
              <a:ahLst/>
              <a:cxnLst>
                <a:cxn ang="0">
                  <a:pos x="connsiteX0" y="connsiteY0"/>
                </a:cxn>
                <a:cxn ang="0">
                  <a:pos x="connsiteX1" y="connsiteY1"/>
                </a:cxn>
                <a:cxn ang="0">
                  <a:pos x="connsiteX2" y="connsiteY2"/>
                </a:cxn>
              </a:cxnLst>
              <a:rect l="l" t="t" r="r" b="b"/>
              <a:pathLst>
                <a:path w="685" h="2514">
                  <a:moveTo>
                    <a:pt x="686" y="0"/>
                  </a:moveTo>
                  <a:cubicBezTo>
                    <a:pt x="457" y="914"/>
                    <a:pt x="229" y="1600"/>
                    <a:pt x="0" y="2515"/>
                  </a:cubicBezTo>
                  <a:cubicBezTo>
                    <a:pt x="229" y="1600"/>
                    <a:pt x="457" y="914"/>
                    <a:pt x="686" y="0"/>
                  </a:cubicBezTo>
                  <a:close/>
                </a:path>
              </a:pathLst>
            </a:custGeom>
            <a:solidFill>
              <a:srgbClr val="FFFFFF"/>
            </a:solidFill>
            <a:ln w="2286" cap="flat">
              <a:noFill/>
              <a:prstDash val="solid"/>
              <a:miter/>
            </a:ln>
          </p:spPr>
          <p:txBody>
            <a:bodyPr rtlCol="0" anchor="ctr"/>
            <a:lstStyle/>
            <a:p>
              <a:endParaRPr lang="en-US"/>
            </a:p>
          </p:txBody>
        </p:sp>
        <p:sp>
          <p:nvSpPr>
            <p:cNvPr id="139" name="Freeform 385">
              <a:extLst>
                <a:ext uri="{FF2B5EF4-FFF2-40B4-BE49-F238E27FC236}">
                  <a16:creationId xmlns:a16="http://schemas.microsoft.com/office/drawing/2014/main" id="{CD4C960E-3C42-4E8A-F1FF-7FD816D612F2}"/>
                </a:ext>
              </a:extLst>
            </p:cNvPr>
            <p:cNvSpPr/>
            <p:nvPr/>
          </p:nvSpPr>
          <p:spPr>
            <a:xfrm>
              <a:off x="5279898" y="3435172"/>
              <a:ext cx="1600" cy="3657"/>
            </a:xfrm>
            <a:custGeom>
              <a:avLst/>
              <a:gdLst>
                <a:gd name="connsiteX0" fmla="*/ 1600 w 1600"/>
                <a:gd name="connsiteY0" fmla="*/ 0 h 3657"/>
                <a:gd name="connsiteX1" fmla="*/ 0 w 1600"/>
                <a:gd name="connsiteY1" fmla="*/ 3658 h 3657"/>
                <a:gd name="connsiteX2" fmla="*/ 1600 w 1600"/>
                <a:gd name="connsiteY2" fmla="*/ 0 h 3657"/>
              </a:gdLst>
              <a:ahLst/>
              <a:cxnLst>
                <a:cxn ang="0">
                  <a:pos x="connsiteX0" y="connsiteY0"/>
                </a:cxn>
                <a:cxn ang="0">
                  <a:pos x="connsiteX1" y="connsiteY1"/>
                </a:cxn>
                <a:cxn ang="0">
                  <a:pos x="connsiteX2" y="connsiteY2"/>
                </a:cxn>
              </a:cxnLst>
              <a:rect l="l" t="t" r="r" b="b"/>
              <a:pathLst>
                <a:path w="1600" h="3657">
                  <a:moveTo>
                    <a:pt x="1600" y="0"/>
                  </a:moveTo>
                  <a:cubicBezTo>
                    <a:pt x="1143" y="1143"/>
                    <a:pt x="686" y="2286"/>
                    <a:pt x="0" y="3658"/>
                  </a:cubicBezTo>
                  <a:cubicBezTo>
                    <a:pt x="686" y="2515"/>
                    <a:pt x="1143" y="1372"/>
                    <a:pt x="1600" y="0"/>
                  </a:cubicBezTo>
                  <a:close/>
                </a:path>
              </a:pathLst>
            </a:custGeom>
            <a:solidFill>
              <a:srgbClr val="FFFFFF"/>
            </a:solidFill>
            <a:ln w="2286" cap="flat">
              <a:noFill/>
              <a:prstDash val="solid"/>
              <a:miter/>
            </a:ln>
          </p:spPr>
          <p:txBody>
            <a:bodyPr rtlCol="0" anchor="ctr"/>
            <a:lstStyle/>
            <a:p>
              <a:endParaRPr lang="en-US"/>
            </a:p>
          </p:txBody>
        </p:sp>
        <p:sp>
          <p:nvSpPr>
            <p:cNvPr id="140" name="Freeform 386">
              <a:extLst>
                <a:ext uri="{FF2B5EF4-FFF2-40B4-BE49-F238E27FC236}">
                  <a16:creationId xmlns:a16="http://schemas.microsoft.com/office/drawing/2014/main" id="{561FF624-E74D-2BB8-1F7C-3313A251D934}"/>
                </a:ext>
              </a:extLst>
            </p:cNvPr>
            <p:cNvSpPr/>
            <p:nvPr/>
          </p:nvSpPr>
          <p:spPr>
            <a:xfrm>
              <a:off x="5278069" y="3441344"/>
              <a:ext cx="1143" cy="2971"/>
            </a:xfrm>
            <a:custGeom>
              <a:avLst/>
              <a:gdLst>
                <a:gd name="connsiteX0" fmla="*/ 1143 w 1143"/>
                <a:gd name="connsiteY0" fmla="*/ 0 h 2971"/>
                <a:gd name="connsiteX1" fmla="*/ 0 w 1143"/>
                <a:gd name="connsiteY1" fmla="*/ 2972 h 2971"/>
                <a:gd name="connsiteX2" fmla="*/ 1143 w 1143"/>
                <a:gd name="connsiteY2" fmla="*/ 0 h 2971"/>
              </a:gdLst>
              <a:ahLst/>
              <a:cxnLst>
                <a:cxn ang="0">
                  <a:pos x="connsiteX0" y="connsiteY0"/>
                </a:cxn>
                <a:cxn ang="0">
                  <a:pos x="connsiteX1" y="connsiteY1"/>
                </a:cxn>
                <a:cxn ang="0">
                  <a:pos x="connsiteX2" y="connsiteY2"/>
                </a:cxn>
              </a:cxnLst>
              <a:rect l="l" t="t" r="r" b="b"/>
              <a:pathLst>
                <a:path w="1143" h="2971">
                  <a:moveTo>
                    <a:pt x="1143" y="0"/>
                  </a:moveTo>
                  <a:cubicBezTo>
                    <a:pt x="686" y="914"/>
                    <a:pt x="457" y="2057"/>
                    <a:pt x="0" y="2972"/>
                  </a:cubicBezTo>
                  <a:cubicBezTo>
                    <a:pt x="229" y="2057"/>
                    <a:pt x="686" y="914"/>
                    <a:pt x="1143" y="0"/>
                  </a:cubicBezTo>
                  <a:close/>
                </a:path>
              </a:pathLst>
            </a:custGeom>
            <a:solidFill>
              <a:srgbClr val="FFFFFF"/>
            </a:solidFill>
            <a:ln w="2286" cap="flat">
              <a:noFill/>
              <a:prstDash val="solid"/>
              <a:miter/>
            </a:ln>
          </p:spPr>
          <p:txBody>
            <a:bodyPr rtlCol="0" anchor="ctr"/>
            <a:lstStyle/>
            <a:p>
              <a:endParaRPr lang="en-US"/>
            </a:p>
          </p:txBody>
        </p:sp>
        <p:sp>
          <p:nvSpPr>
            <p:cNvPr id="141" name="Freeform 387">
              <a:extLst>
                <a:ext uri="{FF2B5EF4-FFF2-40B4-BE49-F238E27FC236}">
                  <a16:creationId xmlns:a16="http://schemas.microsoft.com/office/drawing/2014/main" id="{6095D04A-902E-A233-DA7D-DC2634C31DDA}"/>
                </a:ext>
              </a:extLst>
            </p:cNvPr>
            <p:cNvSpPr/>
            <p:nvPr/>
          </p:nvSpPr>
          <p:spPr>
            <a:xfrm>
              <a:off x="5272582" y="3481806"/>
              <a:ext cx="2286" cy="2286"/>
            </a:xfrm>
            <a:custGeom>
              <a:avLst/>
              <a:gdLst>
                <a:gd name="connsiteX0" fmla="*/ 0 w 2286"/>
                <a:gd name="connsiteY0" fmla="*/ 0 h 2286"/>
                <a:gd name="connsiteX1" fmla="*/ 0 w 2286"/>
                <a:gd name="connsiteY1" fmla="*/ 2286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686"/>
                    <a:pt x="0" y="1372"/>
                    <a:pt x="0" y="2286"/>
                  </a:cubicBezTo>
                  <a:cubicBezTo>
                    <a:pt x="0" y="1372"/>
                    <a:pt x="0" y="686"/>
                    <a:pt x="0" y="0"/>
                  </a:cubicBezTo>
                  <a:close/>
                </a:path>
              </a:pathLst>
            </a:custGeom>
            <a:solidFill>
              <a:srgbClr val="FFFFFF"/>
            </a:solidFill>
            <a:ln w="2286" cap="flat">
              <a:noFill/>
              <a:prstDash val="solid"/>
              <a:miter/>
            </a:ln>
          </p:spPr>
          <p:txBody>
            <a:bodyPr rtlCol="0" anchor="ctr"/>
            <a:lstStyle/>
            <a:p>
              <a:endParaRPr lang="en-US"/>
            </a:p>
          </p:txBody>
        </p:sp>
        <p:sp>
          <p:nvSpPr>
            <p:cNvPr id="142" name="Freeform 388">
              <a:extLst>
                <a:ext uri="{FF2B5EF4-FFF2-40B4-BE49-F238E27FC236}">
                  <a16:creationId xmlns:a16="http://schemas.microsoft.com/office/drawing/2014/main" id="{67C956A9-03E8-A436-D041-9822766F565B}"/>
                </a:ext>
              </a:extLst>
            </p:cNvPr>
            <p:cNvSpPr/>
            <p:nvPr/>
          </p:nvSpPr>
          <p:spPr>
            <a:xfrm>
              <a:off x="5274640" y="3455517"/>
              <a:ext cx="457" cy="2514"/>
            </a:xfrm>
            <a:custGeom>
              <a:avLst/>
              <a:gdLst>
                <a:gd name="connsiteX0" fmla="*/ 457 w 457"/>
                <a:gd name="connsiteY0" fmla="*/ 0 h 2514"/>
                <a:gd name="connsiteX1" fmla="*/ 0 w 457"/>
                <a:gd name="connsiteY1" fmla="*/ 2515 h 2514"/>
                <a:gd name="connsiteX2" fmla="*/ 457 w 457"/>
                <a:gd name="connsiteY2" fmla="*/ 0 h 2514"/>
              </a:gdLst>
              <a:ahLst/>
              <a:cxnLst>
                <a:cxn ang="0">
                  <a:pos x="connsiteX0" y="connsiteY0"/>
                </a:cxn>
                <a:cxn ang="0">
                  <a:pos x="connsiteX1" y="connsiteY1"/>
                </a:cxn>
                <a:cxn ang="0">
                  <a:pos x="connsiteX2" y="connsiteY2"/>
                </a:cxn>
              </a:cxnLst>
              <a:rect l="l" t="t" r="r" b="b"/>
              <a:pathLst>
                <a:path w="457" h="2514">
                  <a:moveTo>
                    <a:pt x="457" y="0"/>
                  </a:moveTo>
                  <a:cubicBezTo>
                    <a:pt x="229" y="914"/>
                    <a:pt x="0" y="1600"/>
                    <a:pt x="0" y="2515"/>
                  </a:cubicBezTo>
                  <a:cubicBezTo>
                    <a:pt x="0" y="1600"/>
                    <a:pt x="229" y="914"/>
                    <a:pt x="457" y="0"/>
                  </a:cubicBezTo>
                  <a:close/>
                </a:path>
              </a:pathLst>
            </a:custGeom>
            <a:solidFill>
              <a:srgbClr val="FFFFFF"/>
            </a:solidFill>
            <a:ln w="2286" cap="flat">
              <a:noFill/>
              <a:prstDash val="solid"/>
              <a:miter/>
            </a:ln>
          </p:spPr>
          <p:txBody>
            <a:bodyPr rtlCol="0" anchor="ctr"/>
            <a:lstStyle/>
            <a:p>
              <a:endParaRPr lang="en-US"/>
            </a:p>
          </p:txBody>
        </p:sp>
        <p:sp>
          <p:nvSpPr>
            <p:cNvPr id="143" name="Freeform 389">
              <a:extLst>
                <a:ext uri="{FF2B5EF4-FFF2-40B4-BE49-F238E27FC236}">
                  <a16:creationId xmlns:a16="http://schemas.microsoft.com/office/drawing/2014/main" id="{12B9E37A-7D3F-8474-2794-D9732FBA1965}"/>
                </a:ext>
              </a:extLst>
            </p:cNvPr>
            <p:cNvSpPr/>
            <p:nvPr/>
          </p:nvSpPr>
          <p:spPr>
            <a:xfrm>
              <a:off x="5272640" y="3473348"/>
              <a:ext cx="171" cy="2286"/>
            </a:xfrm>
            <a:custGeom>
              <a:avLst/>
              <a:gdLst>
                <a:gd name="connsiteX0" fmla="*/ 171 w 171"/>
                <a:gd name="connsiteY0" fmla="*/ 0 h 2286"/>
                <a:gd name="connsiteX1" fmla="*/ 171 w 171"/>
                <a:gd name="connsiteY1" fmla="*/ 2286 h 2286"/>
                <a:gd name="connsiteX2" fmla="*/ 171 w 171"/>
                <a:gd name="connsiteY2" fmla="*/ 0 h 2286"/>
              </a:gdLst>
              <a:ahLst/>
              <a:cxnLst>
                <a:cxn ang="0">
                  <a:pos x="connsiteX0" y="connsiteY0"/>
                </a:cxn>
                <a:cxn ang="0">
                  <a:pos x="connsiteX1" y="connsiteY1"/>
                </a:cxn>
                <a:cxn ang="0">
                  <a:pos x="connsiteX2" y="connsiteY2"/>
                </a:cxn>
              </a:cxnLst>
              <a:rect l="l" t="t" r="r" b="b"/>
              <a:pathLst>
                <a:path w="171" h="2286">
                  <a:moveTo>
                    <a:pt x="171" y="0"/>
                  </a:moveTo>
                  <a:cubicBezTo>
                    <a:pt x="171" y="686"/>
                    <a:pt x="171" y="1600"/>
                    <a:pt x="171" y="2286"/>
                  </a:cubicBezTo>
                  <a:cubicBezTo>
                    <a:pt x="-57" y="1600"/>
                    <a:pt x="-57" y="686"/>
                    <a:pt x="171" y="0"/>
                  </a:cubicBezTo>
                  <a:close/>
                </a:path>
              </a:pathLst>
            </a:custGeom>
            <a:solidFill>
              <a:srgbClr val="FFFFFF"/>
            </a:solidFill>
            <a:ln w="2286" cap="flat">
              <a:noFill/>
              <a:prstDash val="solid"/>
              <a:miter/>
            </a:ln>
          </p:spPr>
          <p:txBody>
            <a:bodyPr rtlCol="0" anchor="ctr"/>
            <a:lstStyle/>
            <a:p>
              <a:endParaRPr lang="en-US"/>
            </a:p>
          </p:txBody>
        </p:sp>
        <p:sp>
          <p:nvSpPr>
            <p:cNvPr id="144" name="Freeform 390">
              <a:extLst>
                <a:ext uri="{FF2B5EF4-FFF2-40B4-BE49-F238E27FC236}">
                  <a16:creationId xmlns:a16="http://schemas.microsoft.com/office/drawing/2014/main" id="{4C05B44D-8965-559C-D670-0CEE8B4D1F33}"/>
                </a:ext>
              </a:extLst>
            </p:cNvPr>
            <p:cNvSpPr/>
            <p:nvPr/>
          </p:nvSpPr>
          <p:spPr>
            <a:xfrm>
              <a:off x="5273725" y="3460089"/>
              <a:ext cx="457" cy="2286"/>
            </a:xfrm>
            <a:custGeom>
              <a:avLst/>
              <a:gdLst>
                <a:gd name="connsiteX0" fmla="*/ 457 w 457"/>
                <a:gd name="connsiteY0" fmla="*/ 0 h 2286"/>
                <a:gd name="connsiteX1" fmla="*/ 0 w 457"/>
                <a:gd name="connsiteY1" fmla="*/ 2286 h 2286"/>
                <a:gd name="connsiteX2" fmla="*/ 457 w 457"/>
                <a:gd name="connsiteY2" fmla="*/ 0 h 2286"/>
              </a:gdLst>
              <a:ahLst/>
              <a:cxnLst>
                <a:cxn ang="0">
                  <a:pos x="connsiteX0" y="connsiteY0"/>
                </a:cxn>
                <a:cxn ang="0">
                  <a:pos x="connsiteX1" y="connsiteY1"/>
                </a:cxn>
                <a:cxn ang="0">
                  <a:pos x="connsiteX2" y="connsiteY2"/>
                </a:cxn>
              </a:cxnLst>
              <a:rect l="l" t="t" r="r" b="b"/>
              <a:pathLst>
                <a:path w="457" h="2286">
                  <a:moveTo>
                    <a:pt x="457" y="0"/>
                  </a:moveTo>
                  <a:cubicBezTo>
                    <a:pt x="229" y="686"/>
                    <a:pt x="229" y="1600"/>
                    <a:pt x="0" y="2286"/>
                  </a:cubicBezTo>
                  <a:cubicBezTo>
                    <a:pt x="229" y="1600"/>
                    <a:pt x="229" y="914"/>
                    <a:pt x="457" y="0"/>
                  </a:cubicBezTo>
                  <a:close/>
                </a:path>
              </a:pathLst>
            </a:custGeom>
            <a:solidFill>
              <a:srgbClr val="FFFFFF"/>
            </a:solidFill>
            <a:ln w="2286" cap="flat">
              <a:noFill/>
              <a:prstDash val="solid"/>
              <a:miter/>
            </a:ln>
          </p:spPr>
          <p:txBody>
            <a:bodyPr rtlCol="0" anchor="ctr"/>
            <a:lstStyle/>
            <a:p>
              <a:endParaRPr lang="en-US"/>
            </a:p>
          </p:txBody>
        </p:sp>
        <p:sp>
          <p:nvSpPr>
            <p:cNvPr id="145" name="Freeform 391">
              <a:extLst>
                <a:ext uri="{FF2B5EF4-FFF2-40B4-BE49-F238E27FC236}">
                  <a16:creationId xmlns:a16="http://schemas.microsoft.com/office/drawing/2014/main" id="{437AB20D-6159-677D-60AD-9DD423E301AB}"/>
                </a:ext>
              </a:extLst>
            </p:cNvPr>
            <p:cNvSpPr/>
            <p:nvPr/>
          </p:nvSpPr>
          <p:spPr>
            <a:xfrm>
              <a:off x="5272811" y="3469005"/>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6"/>
                    <a:pt x="0" y="1600"/>
                    <a:pt x="0" y="2286"/>
                  </a:cubicBezTo>
                  <a:cubicBezTo>
                    <a:pt x="0" y="1600"/>
                    <a:pt x="229" y="914"/>
                    <a:pt x="229" y="0"/>
                  </a:cubicBezTo>
                  <a:close/>
                </a:path>
              </a:pathLst>
            </a:custGeom>
            <a:solidFill>
              <a:srgbClr val="FFFFFF"/>
            </a:solidFill>
            <a:ln w="2286" cap="flat">
              <a:noFill/>
              <a:prstDash val="solid"/>
              <a:miter/>
            </a:ln>
          </p:spPr>
          <p:txBody>
            <a:bodyPr rtlCol="0" anchor="ctr"/>
            <a:lstStyle/>
            <a:p>
              <a:endParaRPr lang="en-US"/>
            </a:p>
          </p:txBody>
        </p:sp>
        <p:sp>
          <p:nvSpPr>
            <p:cNvPr id="146" name="Freeform 392">
              <a:extLst>
                <a:ext uri="{FF2B5EF4-FFF2-40B4-BE49-F238E27FC236}">
                  <a16:creationId xmlns:a16="http://schemas.microsoft.com/office/drawing/2014/main" id="{EAF1A5E4-E7A8-210D-DF83-7DBD588EC841}"/>
                </a:ext>
              </a:extLst>
            </p:cNvPr>
            <p:cNvSpPr/>
            <p:nvPr/>
          </p:nvSpPr>
          <p:spPr>
            <a:xfrm>
              <a:off x="5273268" y="3464661"/>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6"/>
                    <a:pt x="0" y="1600"/>
                    <a:pt x="0" y="2286"/>
                  </a:cubicBezTo>
                  <a:cubicBezTo>
                    <a:pt x="0" y="1600"/>
                    <a:pt x="229" y="686"/>
                    <a:pt x="229" y="0"/>
                  </a:cubicBezTo>
                  <a:close/>
                </a:path>
              </a:pathLst>
            </a:custGeom>
            <a:solidFill>
              <a:srgbClr val="FFFFFF"/>
            </a:solidFill>
            <a:ln w="2286" cap="flat">
              <a:noFill/>
              <a:prstDash val="solid"/>
              <a:miter/>
            </a:ln>
          </p:spPr>
          <p:txBody>
            <a:bodyPr rtlCol="0" anchor="ctr"/>
            <a:lstStyle/>
            <a:p>
              <a:endParaRPr lang="en-US"/>
            </a:p>
          </p:txBody>
        </p:sp>
        <p:sp>
          <p:nvSpPr>
            <p:cNvPr id="147" name="Freeform 393">
              <a:extLst>
                <a:ext uri="{FF2B5EF4-FFF2-40B4-BE49-F238E27FC236}">
                  <a16:creationId xmlns:a16="http://schemas.microsoft.com/office/drawing/2014/main" id="{C7260E66-9570-89A1-DB8B-CA754CFF00BB}"/>
                </a:ext>
              </a:extLst>
            </p:cNvPr>
            <p:cNvSpPr/>
            <p:nvPr/>
          </p:nvSpPr>
          <p:spPr>
            <a:xfrm>
              <a:off x="5226177" y="4318482"/>
              <a:ext cx="1600" cy="3657"/>
            </a:xfrm>
            <a:custGeom>
              <a:avLst/>
              <a:gdLst>
                <a:gd name="connsiteX0" fmla="*/ 1600 w 1600"/>
                <a:gd name="connsiteY0" fmla="*/ 3658 h 3657"/>
                <a:gd name="connsiteX1" fmla="*/ 0 w 1600"/>
                <a:gd name="connsiteY1" fmla="*/ 0 h 3657"/>
                <a:gd name="connsiteX2" fmla="*/ 1600 w 1600"/>
                <a:gd name="connsiteY2" fmla="*/ 3658 h 3657"/>
              </a:gdLst>
              <a:ahLst/>
              <a:cxnLst>
                <a:cxn ang="0">
                  <a:pos x="connsiteX0" y="connsiteY0"/>
                </a:cxn>
                <a:cxn ang="0">
                  <a:pos x="connsiteX1" y="connsiteY1"/>
                </a:cxn>
                <a:cxn ang="0">
                  <a:pos x="connsiteX2" y="connsiteY2"/>
                </a:cxn>
              </a:cxnLst>
              <a:rect l="l" t="t" r="r" b="b"/>
              <a:pathLst>
                <a:path w="1600" h="3657">
                  <a:moveTo>
                    <a:pt x="1600" y="3658"/>
                  </a:moveTo>
                  <a:cubicBezTo>
                    <a:pt x="1143" y="2515"/>
                    <a:pt x="686" y="1143"/>
                    <a:pt x="0" y="0"/>
                  </a:cubicBezTo>
                  <a:cubicBezTo>
                    <a:pt x="686" y="1143"/>
                    <a:pt x="1143" y="2515"/>
                    <a:pt x="1600" y="3658"/>
                  </a:cubicBezTo>
                  <a:close/>
                </a:path>
              </a:pathLst>
            </a:custGeom>
            <a:solidFill>
              <a:srgbClr val="FFFFFF"/>
            </a:solidFill>
            <a:ln w="2286" cap="flat">
              <a:noFill/>
              <a:prstDash val="solid"/>
              <a:miter/>
            </a:ln>
          </p:spPr>
          <p:txBody>
            <a:bodyPr rtlCol="0" anchor="ctr"/>
            <a:lstStyle/>
            <a:p>
              <a:endParaRPr lang="en-US"/>
            </a:p>
          </p:txBody>
        </p:sp>
        <p:sp>
          <p:nvSpPr>
            <p:cNvPr id="148" name="Freeform 394">
              <a:extLst>
                <a:ext uri="{FF2B5EF4-FFF2-40B4-BE49-F238E27FC236}">
                  <a16:creationId xmlns:a16="http://schemas.microsoft.com/office/drawing/2014/main" id="{84C87A50-4B25-1147-A75B-5CB67643BA9F}"/>
                </a:ext>
              </a:extLst>
            </p:cNvPr>
            <p:cNvSpPr/>
            <p:nvPr/>
          </p:nvSpPr>
          <p:spPr>
            <a:xfrm>
              <a:off x="5520842" y="4276877"/>
              <a:ext cx="228" cy="3200"/>
            </a:xfrm>
            <a:custGeom>
              <a:avLst/>
              <a:gdLst>
                <a:gd name="connsiteX0" fmla="*/ 229 w 228"/>
                <a:gd name="connsiteY0" fmla="*/ 0 h 3200"/>
                <a:gd name="connsiteX1" fmla="*/ 0 w 228"/>
                <a:gd name="connsiteY1" fmla="*/ 3200 h 3200"/>
                <a:gd name="connsiteX2" fmla="*/ 229 w 228"/>
                <a:gd name="connsiteY2" fmla="*/ 0 h 3200"/>
              </a:gdLst>
              <a:ahLst/>
              <a:cxnLst>
                <a:cxn ang="0">
                  <a:pos x="connsiteX0" y="connsiteY0"/>
                </a:cxn>
                <a:cxn ang="0">
                  <a:pos x="connsiteX1" y="connsiteY1"/>
                </a:cxn>
                <a:cxn ang="0">
                  <a:pos x="connsiteX2" y="connsiteY2"/>
                </a:cxn>
              </a:cxnLst>
              <a:rect l="l" t="t" r="r" b="b"/>
              <a:pathLst>
                <a:path w="228" h="3200">
                  <a:moveTo>
                    <a:pt x="229" y="0"/>
                  </a:moveTo>
                  <a:cubicBezTo>
                    <a:pt x="229" y="1143"/>
                    <a:pt x="0" y="2057"/>
                    <a:pt x="0" y="3200"/>
                  </a:cubicBezTo>
                  <a:cubicBezTo>
                    <a:pt x="0" y="2057"/>
                    <a:pt x="229" y="914"/>
                    <a:pt x="229" y="0"/>
                  </a:cubicBezTo>
                  <a:close/>
                </a:path>
              </a:pathLst>
            </a:custGeom>
            <a:solidFill>
              <a:srgbClr val="FFFFFF"/>
            </a:solidFill>
            <a:ln w="2286" cap="flat">
              <a:noFill/>
              <a:prstDash val="solid"/>
              <a:miter/>
            </a:ln>
          </p:spPr>
          <p:txBody>
            <a:bodyPr rtlCol="0" anchor="ctr"/>
            <a:lstStyle/>
            <a:p>
              <a:endParaRPr lang="en-US"/>
            </a:p>
          </p:txBody>
        </p:sp>
        <p:sp>
          <p:nvSpPr>
            <p:cNvPr id="149" name="Freeform 395">
              <a:extLst>
                <a:ext uri="{FF2B5EF4-FFF2-40B4-BE49-F238E27FC236}">
                  <a16:creationId xmlns:a16="http://schemas.microsoft.com/office/drawing/2014/main" id="{F69F60B6-5EFF-AB66-3722-37771CE51055}"/>
                </a:ext>
              </a:extLst>
            </p:cNvPr>
            <p:cNvSpPr/>
            <p:nvPr/>
          </p:nvSpPr>
          <p:spPr>
            <a:xfrm>
              <a:off x="5515813" y="4300880"/>
              <a:ext cx="914" cy="2971"/>
            </a:xfrm>
            <a:custGeom>
              <a:avLst/>
              <a:gdLst>
                <a:gd name="connsiteX0" fmla="*/ 914 w 914"/>
                <a:gd name="connsiteY0" fmla="*/ 0 h 2971"/>
                <a:gd name="connsiteX1" fmla="*/ 0 w 914"/>
                <a:gd name="connsiteY1" fmla="*/ 2972 h 2971"/>
                <a:gd name="connsiteX2" fmla="*/ 914 w 914"/>
                <a:gd name="connsiteY2" fmla="*/ 0 h 2971"/>
              </a:gdLst>
              <a:ahLst/>
              <a:cxnLst>
                <a:cxn ang="0">
                  <a:pos x="connsiteX0" y="connsiteY0"/>
                </a:cxn>
                <a:cxn ang="0">
                  <a:pos x="connsiteX1" y="connsiteY1"/>
                </a:cxn>
                <a:cxn ang="0">
                  <a:pos x="connsiteX2" y="connsiteY2"/>
                </a:cxn>
              </a:cxnLst>
              <a:rect l="l" t="t" r="r" b="b"/>
              <a:pathLst>
                <a:path w="914" h="2971">
                  <a:moveTo>
                    <a:pt x="914" y="0"/>
                  </a:moveTo>
                  <a:cubicBezTo>
                    <a:pt x="686" y="914"/>
                    <a:pt x="457" y="1829"/>
                    <a:pt x="0" y="2972"/>
                  </a:cubicBezTo>
                  <a:cubicBezTo>
                    <a:pt x="457" y="2057"/>
                    <a:pt x="686" y="1143"/>
                    <a:pt x="914" y="0"/>
                  </a:cubicBezTo>
                  <a:close/>
                </a:path>
              </a:pathLst>
            </a:custGeom>
            <a:solidFill>
              <a:srgbClr val="FFFFFF"/>
            </a:solidFill>
            <a:ln w="2286" cap="flat">
              <a:noFill/>
              <a:prstDash val="solid"/>
              <a:miter/>
            </a:ln>
          </p:spPr>
          <p:txBody>
            <a:bodyPr rtlCol="0" anchor="ctr"/>
            <a:lstStyle/>
            <a:p>
              <a:endParaRPr lang="en-US"/>
            </a:p>
          </p:txBody>
        </p:sp>
        <p:sp>
          <p:nvSpPr>
            <p:cNvPr id="150" name="Freeform 396">
              <a:extLst>
                <a:ext uri="{FF2B5EF4-FFF2-40B4-BE49-F238E27FC236}">
                  <a16:creationId xmlns:a16="http://schemas.microsoft.com/office/drawing/2014/main" id="{32B5FB78-7DDB-4061-A045-ED2CB0603B1C}"/>
                </a:ext>
              </a:extLst>
            </p:cNvPr>
            <p:cNvSpPr/>
            <p:nvPr/>
          </p:nvSpPr>
          <p:spPr>
            <a:xfrm>
              <a:off x="5513984" y="4307052"/>
              <a:ext cx="914" cy="2743"/>
            </a:xfrm>
            <a:custGeom>
              <a:avLst/>
              <a:gdLst>
                <a:gd name="connsiteX0" fmla="*/ 914 w 914"/>
                <a:gd name="connsiteY0" fmla="*/ 0 h 2743"/>
                <a:gd name="connsiteX1" fmla="*/ 0 w 914"/>
                <a:gd name="connsiteY1" fmla="*/ 2743 h 2743"/>
                <a:gd name="connsiteX2" fmla="*/ 914 w 914"/>
                <a:gd name="connsiteY2" fmla="*/ 0 h 2743"/>
              </a:gdLst>
              <a:ahLst/>
              <a:cxnLst>
                <a:cxn ang="0">
                  <a:pos x="connsiteX0" y="connsiteY0"/>
                </a:cxn>
                <a:cxn ang="0">
                  <a:pos x="connsiteX1" y="connsiteY1"/>
                </a:cxn>
                <a:cxn ang="0">
                  <a:pos x="connsiteX2" y="connsiteY2"/>
                </a:cxn>
              </a:cxnLst>
              <a:rect l="l" t="t" r="r" b="b"/>
              <a:pathLst>
                <a:path w="914" h="2743">
                  <a:moveTo>
                    <a:pt x="914" y="0"/>
                  </a:moveTo>
                  <a:cubicBezTo>
                    <a:pt x="686" y="914"/>
                    <a:pt x="229" y="1829"/>
                    <a:pt x="0" y="2743"/>
                  </a:cubicBezTo>
                  <a:cubicBezTo>
                    <a:pt x="229" y="1829"/>
                    <a:pt x="457" y="914"/>
                    <a:pt x="914" y="0"/>
                  </a:cubicBezTo>
                  <a:close/>
                </a:path>
              </a:pathLst>
            </a:custGeom>
            <a:solidFill>
              <a:srgbClr val="FFFFFF"/>
            </a:solidFill>
            <a:ln w="2286" cap="flat">
              <a:noFill/>
              <a:prstDash val="solid"/>
              <a:miter/>
            </a:ln>
          </p:spPr>
          <p:txBody>
            <a:bodyPr rtlCol="0" anchor="ctr"/>
            <a:lstStyle/>
            <a:p>
              <a:endParaRPr lang="en-US"/>
            </a:p>
          </p:txBody>
        </p:sp>
        <p:sp>
          <p:nvSpPr>
            <p:cNvPr id="151" name="Freeform 397">
              <a:extLst>
                <a:ext uri="{FF2B5EF4-FFF2-40B4-BE49-F238E27FC236}">
                  <a16:creationId xmlns:a16="http://schemas.microsoft.com/office/drawing/2014/main" id="{705AEC51-6F6F-606C-99D6-02EEC5DA6F2E}"/>
                </a:ext>
              </a:extLst>
            </p:cNvPr>
            <p:cNvSpPr/>
            <p:nvPr/>
          </p:nvSpPr>
          <p:spPr>
            <a:xfrm>
              <a:off x="5517642" y="4294936"/>
              <a:ext cx="685" cy="2971"/>
            </a:xfrm>
            <a:custGeom>
              <a:avLst/>
              <a:gdLst>
                <a:gd name="connsiteX0" fmla="*/ 686 w 685"/>
                <a:gd name="connsiteY0" fmla="*/ 0 h 2971"/>
                <a:gd name="connsiteX1" fmla="*/ 0 w 685"/>
                <a:gd name="connsiteY1" fmla="*/ 2972 h 2971"/>
                <a:gd name="connsiteX2" fmla="*/ 686 w 685"/>
                <a:gd name="connsiteY2" fmla="*/ 0 h 2971"/>
              </a:gdLst>
              <a:ahLst/>
              <a:cxnLst>
                <a:cxn ang="0">
                  <a:pos x="connsiteX0" y="connsiteY0"/>
                </a:cxn>
                <a:cxn ang="0">
                  <a:pos x="connsiteX1" y="connsiteY1"/>
                </a:cxn>
                <a:cxn ang="0">
                  <a:pos x="connsiteX2" y="connsiteY2"/>
                </a:cxn>
              </a:cxnLst>
              <a:rect l="l" t="t" r="r" b="b"/>
              <a:pathLst>
                <a:path w="685" h="2971">
                  <a:moveTo>
                    <a:pt x="686" y="0"/>
                  </a:moveTo>
                  <a:cubicBezTo>
                    <a:pt x="457" y="914"/>
                    <a:pt x="229" y="2057"/>
                    <a:pt x="0" y="2972"/>
                  </a:cubicBezTo>
                  <a:cubicBezTo>
                    <a:pt x="229" y="2057"/>
                    <a:pt x="457" y="914"/>
                    <a:pt x="686" y="0"/>
                  </a:cubicBezTo>
                  <a:close/>
                </a:path>
              </a:pathLst>
            </a:custGeom>
            <a:solidFill>
              <a:srgbClr val="FFFFFF"/>
            </a:solidFill>
            <a:ln w="2286" cap="flat">
              <a:noFill/>
              <a:prstDash val="solid"/>
              <a:miter/>
            </a:ln>
          </p:spPr>
          <p:txBody>
            <a:bodyPr rtlCol="0" anchor="ctr"/>
            <a:lstStyle/>
            <a:p>
              <a:endParaRPr lang="en-US"/>
            </a:p>
          </p:txBody>
        </p:sp>
        <p:sp>
          <p:nvSpPr>
            <p:cNvPr id="152" name="Freeform 398">
              <a:extLst>
                <a:ext uri="{FF2B5EF4-FFF2-40B4-BE49-F238E27FC236}">
                  <a16:creationId xmlns:a16="http://schemas.microsoft.com/office/drawing/2014/main" id="{2932F1FE-06D0-6BEE-C2A2-58B708D0918B}"/>
                </a:ext>
              </a:extLst>
            </p:cNvPr>
            <p:cNvSpPr/>
            <p:nvPr/>
          </p:nvSpPr>
          <p:spPr>
            <a:xfrm>
              <a:off x="5519928" y="4282821"/>
              <a:ext cx="457" cy="2971"/>
            </a:xfrm>
            <a:custGeom>
              <a:avLst/>
              <a:gdLst>
                <a:gd name="connsiteX0" fmla="*/ 457 w 457"/>
                <a:gd name="connsiteY0" fmla="*/ 0 h 2971"/>
                <a:gd name="connsiteX1" fmla="*/ 0 w 457"/>
                <a:gd name="connsiteY1" fmla="*/ 2972 h 2971"/>
                <a:gd name="connsiteX2" fmla="*/ 457 w 457"/>
                <a:gd name="connsiteY2" fmla="*/ 0 h 2971"/>
              </a:gdLst>
              <a:ahLst/>
              <a:cxnLst>
                <a:cxn ang="0">
                  <a:pos x="connsiteX0" y="connsiteY0"/>
                </a:cxn>
                <a:cxn ang="0">
                  <a:pos x="connsiteX1" y="connsiteY1"/>
                </a:cxn>
                <a:cxn ang="0">
                  <a:pos x="connsiteX2" y="connsiteY2"/>
                </a:cxn>
              </a:cxnLst>
              <a:rect l="l" t="t" r="r" b="b"/>
              <a:pathLst>
                <a:path w="457" h="2971">
                  <a:moveTo>
                    <a:pt x="457" y="0"/>
                  </a:moveTo>
                  <a:cubicBezTo>
                    <a:pt x="229" y="914"/>
                    <a:pt x="229" y="2057"/>
                    <a:pt x="0" y="2972"/>
                  </a:cubicBezTo>
                  <a:cubicBezTo>
                    <a:pt x="229" y="2057"/>
                    <a:pt x="457" y="1143"/>
                    <a:pt x="457" y="0"/>
                  </a:cubicBezTo>
                  <a:close/>
                </a:path>
              </a:pathLst>
            </a:custGeom>
            <a:solidFill>
              <a:srgbClr val="FFFFFF"/>
            </a:solidFill>
            <a:ln w="2286" cap="flat">
              <a:noFill/>
              <a:prstDash val="solid"/>
              <a:miter/>
            </a:ln>
          </p:spPr>
          <p:txBody>
            <a:bodyPr rtlCol="0" anchor="ctr"/>
            <a:lstStyle/>
            <a:p>
              <a:endParaRPr lang="en-US"/>
            </a:p>
          </p:txBody>
        </p:sp>
        <p:sp>
          <p:nvSpPr>
            <p:cNvPr id="153" name="Freeform 399">
              <a:extLst>
                <a:ext uri="{FF2B5EF4-FFF2-40B4-BE49-F238E27FC236}">
                  <a16:creationId xmlns:a16="http://schemas.microsoft.com/office/drawing/2014/main" id="{E3357DF1-D2AD-74DD-173C-BA6379A113FD}"/>
                </a:ext>
              </a:extLst>
            </p:cNvPr>
            <p:cNvSpPr/>
            <p:nvPr/>
          </p:nvSpPr>
          <p:spPr>
            <a:xfrm>
              <a:off x="5518785" y="4288993"/>
              <a:ext cx="685" cy="2971"/>
            </a:xfrm>
            <a:custGeom>
              <a:avLst/>
              <a:gdLst>
                <a:gd name="connsiteX0" fmla="*/ 686 w 685"/>
                <a:gd name="connsiteY0" fmla="*/ 0 h 2971"/>
                <a:gd name="connsiteX1" fmla="*/ 0 w 685"/>
                <a:gd name="connsiteY1" fmla="*/ 2972 h 2971"/>
                <a:gd name="connsiteX2" fmla="*/ 686 w 685"/>
                <a:gd name="connsiteY2" fmla="*/ 0 h 2971"/>
              </a:gdLst>
              <a:ahLst/>
              <a:cxnLst>
                <a:cxn ang="0">
                  <a:pos x="connsiteX0" y="connsiteY0"/>
                </a:cxn>
                <a:cxn ang="0">
                  <a:pos x="connsiteX1" y="connsiteY1"/>
                </a:cxn>
                <a:cxn ang="0">
                  <a:pos x="connsiteX2" y="connsiteY2"/>
                </a:cxn>
              </a:cxnLst>
              <a:rect l="l" t="t" r="r" b="b"/>
              <a:pathLst>
                <a:path w="685" h="2971">
                  <a:moveTo>
                    <a:pt x="686" y="0"/>
                  </a:moveTo>
                  <a:cubicBezTo>
                    <a:pt x="457" y="914"/>
                    <a:pt x="229" y="2057"/>
                    <a:pt x="0" y="2972"/>
                  </a:cubicBezTo>
                  <a:cubicBezTo>
                    <a:pt x="457" y="1829"/>
                    <a:pt x="686" y="914"/>
                    <a:pt x="686" y="0"/>
                  </a:cubicBezTo>
                  <a:close/>
                </a:path>
              </a:pathLst>
            </a:custGeom>
            <a:solidFill>
              <a:srgbClr val="FFFFFF"/>
            </a:solidFill>
            <a:ln w="2286" cap="flat">
              <a:noFill/>
              <a:prstDash val="solid"/>
              <a:miter/>
            </a:ln>
          </p:spPr>
          <p:txBody>
            <a:bodyPr rtlCol="0" anchor="ctr"/>
            <a:lstStyle/>
            <a:p>
              <a:endParaRPr lang="en-US"/>
            </a:p>
          </p:txBody>
        </p:sp>
        <p:sp>
          <p:nvSpPr>
            <p:cNvPr id="154" name="Freeform 400">
              <a:extLst>
                <a:ext uri="{FF2B5EF4-FFF2-40B4-BE49-F238E27FC236}">
                  <a16:creationId xmlns:a16="http://schemas.microsoft.com/office/drawing/2014/main" id="{6223F128-4C59-6D02-C7C2-860E0AEB406C}"/>
                </a:ext>
              </a:extLst>
            </p:cNvPr>
            <p:cNvSpPr/>
            <p:nvPr/>
          </p:nvSpPr>
          <p:spPr>
            <a:xfrm>
              <a:off x="5511469" y="4312996"/>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457" y="1829"/>
                    <a:pt x="0" y="2743"/>
                  </a:cubicBezTo>
                  <a:cubicBezTo>
                    <a:pt x="457" y="1829"/>
                    <a:pt x="686" y="914"/>
                    <a:pt x="1143" y="0"/>
                  </a:cubicBezTo>
                  <a:close/>
                </a:path>
              </a:pathLst>
            </a:custGeom>
            <a:solidFill>
              <a:srgbClr val="FFFFFF"/>
            </a:solidFill>
            <a:ln w="2286" cap="flat">
              <a:noFill/>
              <a:prstDash val="solid"/>
              <a:miter/>
            </a:ln>
          </p:spPr>
          <p:txBody>
            <a:bodyPr rtlCol="0" anchor="ctr"/>
            <a:lstStyle/>
            <a:p>
              <a:endParaRPr lang="en-US"/>
            </a:p>
          </p:txBody>
        </p:sp>
        <p:sp>
          <p:nvSpPr>
            <p:cNvPr id="155" name="Freeform 401">
              <a:extLst>
                <a:ext uri="{FF2B5EF4-FFF2-40B4-BE49-F238E27FC236}">
                  <a16:creationId xmlns:a16="http://schemas.microsoft.com/office/drawing/2014/main" id="{5C1E6834-AD04-76A1-9F28-E7F00F3390E3}"/>
                </a:ext>
              </a:extLst>
            </p:cNvPr>
            <p:cNvSpPr/>
            <p:nvPr/>
          </p:nvSpPr>
          <p:spPr>
            <a:xfrm>
              <a:off x="5481980" y="4348200"/>
              <a:ext cx="9144" cy="10972"/>
            </a:xfrm>
            <a:custGeom>
              <a:avLst/>
              <a:gdLst>
                <a:gd name="connsiteX0" fmla="*/ 9144 w 9144"/>
                <a:gd name="connsiteY0" fmla="*/ 0 h 10972"/>
                <a:gd name="connsiteX1" fmla="*/ 0 w 9144"/>
                <a:gd name="connsiteY1" fmla="*/ 10973 h 10972"/>
                <a:gd name="connsiteX2" fmla="*/ 9144 w 9144"/>
                <a:gd name="connsiteY2" fmla="*/ 0 h 10972"/>
              </a:gdLst>
              <a:ahLst/>
              <a:cxnLst>
                <a:cxn ang="0">
                  <a:pos x="connsiteX0" y="connsiteY0"/>
                </a:cxn>
                <a:cxn ang="0">
                  <a:pos x="connsiteX1" y="connsiteY1"/>
                </a:cxn>
                <a:cxn ang="0">
                  <a:pos x="connsiteX2" y="connsiteY2"/>
                </a:cxn>
              </a:cxnLst>
              <a:rect l="l" t="t" r="r" b="b"/>
              <a:pathLst>
                <a:path w="9144" h="10972">
                  <a:moveTo>
                    <a:pt x="9144" y="0"/>
                  </a:moveTo>
                  <a:cubicBezTo>
                    <a:pt x="6172" y="3658"/>
                    <a:pt x="3200" y="7315"/>
                    <a:pt x="0" y="10973"/>
                  </a:cubicBezTo>
                  <a:cubicBezTo>
                    <a:pt x="3200" y="7315"/>
                    <a:pt x="6172" y="3658"/>
                    <a:pt x="9144" y="0"/>
                  </a:cubicBezTo>
                  <a:close/>
                </a:path>
              </a:pathLst>
            </a:custGeom>
            <a:solidFill>
              <a:srgbClr val="FFFFFF"/>
            </a:solidFill>
            <a:ln w="2286" cap="flat">
              <a:noFill/>
              <a:prstDash val="solid"/>
              <a:miter/>
            </a:ln>
          </p:spPr>
          <p:txBody>
            <a:bodyPr rtlCol="0" anchor="ctr"/>
            <a:lstStyle/>
            <a:p>
              <a:endParaRPr lang="en-US"/>
            </a:p>
          </p:txBody>
        </p:sp>
        <p:sp>
          <p:nvSpPr>
            <p:cNvPr id="156" name="Freeform 402">
              <a:extLst>
                <a:ext uri="{FF2B5EF4-FFF2-40B4-BE49-F238E27FC236}">
                  <a16:creationId xmlns:a16="http://schemas.microsoft.com/office/drawing/2014/main" id="{FAF2368B-B72E-5260-A1DE-66ADC8705E4E}"/>
                </a:ext>
              </a:extLst>
            </p:cNvPr>
            <p:cNvSpPr/>
            <p:nvPr/>
          </p:nvSpPr>
          <p:spPr>
            <a:xfrm>
              <a:off x="5475579" y="4359173"/>
              <a:ext cx="6400" cy="7086"/>
            </a:xfrm>
            <a:custGeom>
              <a:avLst/>
              <a:gdLst>
                <a:gd name="connsiteX0" fmla="*/ 6401 w 6400"/>
                <a:gd name="connsiteY0" fmla="*/ 0 h 7086"/>
                <a:gd name="connsiteX1" fmla="*/ 0 w 6400"/>
                <a:gd name="connsiteY1" fmla="*/ 7087 h 7086"/>
                <a:gd name="connsiteX2" fmla="*/ 6401 w 6400"/>
                <a:gd name="connsiteY2" fmla="*/ 0 h 7086"/>
              </a:gdLst>
              <a:ahLst/>
              <a:cxnLst>
                <a:cxn ang="0">
                  <a:pos x="connsiteX0" y="connsiteY0"/>
                </a:cxn>
                <a:cxn ang="0">
                  <a:pos x="connsiteX1" y="connsiteY1"/>
                </a:cxn>
                <a:cxn ang="0">
                  <a:pos x="connsiteX2" y="connsiteY2"/>
                </a:cxn>
              </a:cxnLst>
              <a:rect l="l" t="t" r="r" b="b"/>
              <a:pathLst>
                <a:path w="6400" h="7086">
                  <a:moveTo>
                    <a:pt x="6401" y="0"/>
                  </a:moveTo>
                  <a:cubicBezTo>
                    <a:pt x="4343" y="2286"/>
                    <a:pt x="2286" y="4801"/>
                    <a:pt x="0" y="7087"/>
                  </a:cubicBezTo>
                  <a:cubicBezTo>
                    <a:pt x="2286" y="4572"/>
                    <a:pt x="4343" y="2286"/>
                    <a:pt x="6401" y="0"/>
                  </a:cubicBezTo>
                  <a:close/>
                </a:path>
              </a:pathLst>
            </a:custGeom>
            <a:solidFill>
              <a:srgbClr val="FFFFFF"/>
            </a:solidFill>
            <a:ln w="2286" cap="flat">
              <a:noFill/>
              <a:prstDash val="solid"/>
              <a:miter/>
            </a:ln>
          </p:spPr>
          <p:txBody>
            <a:bodyPr rtlCol="0" anchor="ctr"/>
            <a:lstStyle/>
            <a:p>
              <a:endParaRPr lang="en-US"/>
            </a:p>
          </p:txBody>
        </p:sp>
        <p:sp>
          <p:nvSpPr>
            <p:cNvPr id="157" name="Freeform 403">
              <a:extLst>
                <a:ext uri="{FF2B5EF4-FFF2-40B4-BE49-F238E27FC236}">
                  <a16:creationId xmlns:a16="http://schemas.microsoft.com/office/drawing/2014/main" id="{A8C08FD1-9023-8E14-8EA3-0CD5116A6D47}"/>
                </a:ext>
              </a:extLst>
            </p:cNvPr>
            <p:cNvSpPr/>
            <p:nvPr/>
          </p:nvSpPr>
          <p:spPr>
            <a:xfrm>
              <a:off x="5508955" y="4318939"/>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229" y="1829"/>
                    <a:pt x="0" y="2743"/>
                  </a:cubicBezTo>
                  <a:cubicBezTo>
                    <a:pt x="229" y="1829"/>
                    <a:pt x="686" y="914"/>
                    <a:pt x="1143" y="0"/>
                  </a:cubicBezTo>
                  <a:close/>
                </a:path>
              </a:pathLst>
            </a:custGeom>
            <a:solidFill>
              <a:srgbClr val="FFFFFF"/>
            </a:solidFill>
            <a:ln w="2286" cap="flat">
              <a:noFill/>
              <a:prstDash val="solid"/>
              <a:miter/>
            </a:ln>
          </p:spPr>
          <p:txBody>
            <a:bodyPr rtlCol="0" anchor="ctr"/>
            <a:lstStyle/>
            <a:p>
              <a:endParaRPr lang="en-US"/>
            </a:p>
          </p:txBody>
        </p:sp>
        <p:sp>
          <p:nvSpPr>
            <p:cNvPr id="158" name="Freeform 404">
              <a:extLst>
                <a:ext uri="{FF2B5EF4-FFF2-40B4-BE49-F238E27FC236}">
                  <a16:creationId xmlns:a16="http://schemas.microsoft.com/office/drawing/2014/main" id="{60FC6068-6A92-3DB1-E5D6-32A0857B7678}"/>
                </a:ext>
              </a:extLst>
            </p:cNvPr>
            <p:cNvSpPr/>
            <p:nvPr/>
          </p:nvSpPr>
          <p:spPr>
            <a:xfrm>
              <a:off x="5498211" y="4336770"/>
              <a:ext cx="1371" cy="1828"/>
            </a:xfrm>
            <a:custGeom>
              <a:avLst/>
              <a:gdLst>
                <a:gd name="connsiteX0" fmla="*/ 1372 w 1371"/>
                <a:gd name="connsiteY0" fmla="*/ 0 h 1828"/>
                <a:gd name="connsiteX1" fmla="*/ 0 w 1371"/>
                <a:gd name="connsiteY1" fmla="*/ 1829 h 1828"/>
                <a:gd name="connsiteX2" fmla="*/ 1372 w 1371"/>
                <a:gd name="connsiteY2" fmla="*/ 0 h 1828"/>
              </a:gdLst>
              <a:ahLst/>
              <a:cxnLst>
                <a:cxn ang="0">
                  <a:pos x="connsiteX0" y="connsiteY0"/>
                </a:cxn>
                <a:cxn ang="0">
                  <a:pos x="connsiteX1" y="connsiteY1"/>
                </a:cxn>
                <a:cxn ang="0">
                  <a:pos x="connsiteX2" y="connsiteY2"/>
                </a:cxn>
              </a:cxnLst>
              <a:rect l="l" t="t" r="r" b="b"/>
              <a:pathLst>
                <a:path w="1371" h="1828">
                  <a:moveTo>
                    <a:pt x="1372" y="0"/>
                  </a:moveTo>
                  <a:cubicBezTo>
                    <a:pt x="914" y="686"/>
                    <a:pt x="457" y="1372"/>
                    <a:pt x="0" y="1829"/>
                  </a:cubicBezTo>
                  <a:cubicBezTo>
                    <a:pt x="686" y="1372"/>
                    <a:pt x="914" y="686"/>
                    <a:pt x="1372" y="0"/>
                  </a:cubicBezTo>
                  <a:close/>
                </a:path>
              </a:pathLst>
            </a:custGeom>
            <a:solidFill>
              <a:srgbClr val="FFFFFF"/>
            </a:solidFill>
            <a:ln w="2286" cap="flat">
              <a:noFill/>
              <a:prstDash val="solid"/>
              <a:miter/>
            </a:ln>
          </p:spPr>
          <p:txBody>
            <a:bodyPr rtlCol="0" anchor="ctr"/>
            <a:lstStyle/>
            <a:p>
              <a:endParaRPr lang="en-US"/>
            </a:p>
          </p:txBody>
        </p:sp>
        <p:sp>
          <p:nvSpPr>
            <p:cNvPr id="159" name="Freeform 405">
              <a:extLst>
                <a:ext uri="{FF2B5EF4-FFF2-40B4-BE49-F238E27FC236}">
                  <a16:creationId xmlns:a16="http://schemas.microsoft.com/office/drawing/2014/main" id="{731C40A5-88D8-5BB6-4824-CFD794F06A06}"/>
                </a:ext>
              </a:extLst>
            </p:cNvPr>
            <p:cNvSpPr/>
            <p:nvPr/>
          </p:nvSpPr>
          <p:spPr>
            <a:xfrm>
              <a:off x="5505754" y="4324883"/>
              <a:ext cx="1371" cy="2514"/>
            </a:xfrm>
            <a:custGeom>
              <a:avLst/>
              <a:gdLst>
                <a:gd name="connsiteX0" fmla="*/ 1372 w 1371"/>
                <a:gd name="connsiteY0" fmla="*/ 0 h 2514"/>
                <a:gd name="connsiteX1" fmla="*/ 0 w 1371"/>
                <a:gd name="connsiteY1" fmla="*/ 2515 h 2514"/>
                <a:gd name="connsiteX2" fmla="*/ 1372 w 1371"/>
                <a:gd name="connsiteY2" fmla="*/ 0 h 2514"/>
              </a:gdLst>
              <a:ahLst/>
              <a:cxnLst>
                <a:cxn ang="0">
                  <a:pos x="connsiteX0" y="connsiteY0"/>
                </a:cxn>
                <a:cxn ang="0">
                  <a:pos x="connsiteX1" y="connsiteY1"/>
                </a:cxn>
                <a:cxn ang="0">
                  <a:pos x="connsiteX2" y="connsiteY2"/>
                </a:cxn>
              </a:cxnLst>
              <a:rect l="l" t="t" r="r" b="b"/>
              <a:pathLst>
                <a:path w="1371" h="2514">
                  <a:moveTo>
                    <a:pt x="1372" y="0"/>
                  </a:moveTo>
                  <a:cubicBezTo>
                    <a:pt x="914" y="914"/>
                    <a:pt x="457" y="1600"/>
                    <a:pt x="0" y="2515"/>
                  </a:cubicBezTo>
                  <a:cubicBezTo>
                    <a:pt x="457" y="1600"/>
                    <a:pt x="914" y="686"/>
                    <a:pt x="1372" y="0"/>
                  </a:cubicBezTo>
                  <a:close/>
                </a:path>
              </a:pathLst>
            </a:custGeom>
            <a:solidFill>
              <a:srgbClr val="FFFFFF"/>
            </a:solidFill>
            <a:ln w="2286" cap="flat">
              <a:noFill/>
              <a:prstDash val="solid"/>
              <a:miter/>
            </a:ln>
          </p:spPr>
          <p:txBody>
            <a:bodyPr rtlCol="0" anchor="ctr"/>
            <a:lstStyle/>
            <a:p>
              <a:endParaRPr lang="en-US"/>
            </a:p>
          </p:txBody>
        </p:sp>
        <p:sp>
          <p:nvSpPr>
            <p:cNvPr id="160" name="Freeform 406">
              <a:extLst>
                <a:ext uri="{FF2B5EF4-FFF2-40B4-BE49-F238E27FC236}">
                  <a16:creationId xmlns:a16="http://schemas.microsoft.com/office/drawing/2014/main" id="{AE3A5EA6-A155-C310-B48D-F6FC1FB510CC}"/>
                </a:ext>
              </a:extLst>
            </p:cNvPr>
            <p:cNvSpPr/>
            <p:nvPr/>
          </p:nvSpPr>
          <p:spPr>
            <a:xfrm>
              <a:off x="5462092" y="4372889"/>
              <a:ext cx="6858" cy="6400"/>
            </a:xfrm>
            <a:custGeom>
              <a:avLst/>
              <a:gdLst>
                <a:gd name="connsiteX0" fmla="*/ 6858 w 6858"/>
                <a:gd name="connsiteY0" fmla="*/ 0 h 6400"/>
                <a:gd name="connsiteX1" fmla="*/ 0 w 6858"/>
                <a:gd name="connsiteY1" fmla="*/ 6401 h 6400"/>
                <a:gd name="connsiteX2" fmla="*/ 6858 w 6858"/>
                <a:gd name="connsiteY2" fmla="*/ 0 h 6400"/>
              </a:gdLst>
              <a:ahLst/>
              <a:cxnLst>
                <a:cxn ang="0">
                  <a:pos x="connsiteX0" y="connsiteY0"/>
                </a:cxn>
                <a:cxn ang="0">
                  <a:pos x="connsiteX1" y="connsiteY1"/>
                </a:cxn>
                <a:cxn ang="0">
                  <a:pos x="connsiteX2" y="connsiteY2"/>
                </a:cxn>
              </a:cxnLst>
              <a:rect l="l" t="t" r="r" b="b"/>
              <a:pathLst>
                <a:path w="6858" h="6400">
                  <a:moveTo>
                    <a:pt x="6858" y="0"/>
                  </a:moveTo>
                  <a:cubicBezTo>
                    <a:pt x="4572" y="2286"/>
                    <a:pt x="2286" y="4343"/>
                    <a:pt x="0" y="6401"/>
                  </a:cubicBezTo>
                  <a:cubicBezTo>
                    <a:pt x="2515" y="4343"/>
                    <a:pt x="4801" y="2286"/>
                    <a:pt x="6858" y="0"/>
                  </a:cubicBezTo>
                  <a:close/>
                </a:path>
              </a:pathLst>
            </a:custGeom>
            <a:solidFill>
              <a:srgbClr val="FFFFFF"/>
            </a:solidFill>
            <a:ln w="2286" cap="flat">
              <a:noFill/>
              <a:prstDash val="solid"/>
              <a:miter/>
            </a:ln>
          </p:spPr>
          <p:txBody>
            <a:bodyPr rtlCol="0" anchor="ctr"/>
            <a:lstStyle/>
            <a:p>
              <a:endParaRPr lang="en-US"/>
            </a:p>
          </p:txBody>
        </p:sp>
        <p:sp>
          <p:nvSpPr>
            <p:cNvPr id="161" name="Freeform 407">
              <a:extLst>
                <a:ext uri="{FF2B5EF4-FFF2-40B4-BE49-F238E27FC236}">
                  <a16:creationId xmlns:a16="http://schemas.microsoft.com/office/drawing/2014/main" id="{8D1E19E4-0216-F045-4E8B-58546B786633}"/>
                </a:ext>
              </a:extLst>
            </p:cNvPr>
            <p:cNvSpPr/>
            <p:nvPr/>
          </p:nvSpPr>
          <p:spPr>
            <a:xfrm>
              <a:off x="5502325" y="4330827"/>
              <a:ext cx="1371" cy="2286"/>
            </a:xfrm>
            <a:custGeom>
              <a:avLst/>
              <a:gdLst>
                <a:gd name="connsiteX0" fmla="*/ 1372 w 1371"/>
                <a:gd name="connsiteY0" fmla="*/ 0 h 2286"/>
                <a:gd name="connsiteX1" fmla="*/ 0 w 1371"/>
                <a:gd name="connsiteY1" fmla="*/ 2286 h 2286"/>
                <a:gd name="connsiteX2" fmla="*/ 1372 w 1371"/>
                <a:gd name="connsiteY2" fmla="*/ 0 h 2286"/>
              </a:gdLst>
              <a:ahLst/>
              <a:cxnLst>
                <a:cxn ang="0">
                  <a:pos x="connsiteX0" y="connsiteY0"/>
                </a:cxn>
                <a:cxn ang="0">
                  <a:pos x="connsiteX1" y="connsiteY1"/>
                </a:cxn>
                <a:cxn ang="0">
                  <a:pos x="connsiteX2" y="connsiteY2"/>
                </a:cxn>
              </a:cxnLst>
              <a:rect l="l" t="t" r="r" b="b"/>
              <a:pathLst>
                <a:path w="1371" h="2286">
                  <a:moveTo>
                    <a:pt x="1372" y="0"/>
                  </a:moveTo>
                  <a:cubicBezTo>
                    <a:pt x="914" y="686"/>
                    <a:pt x="457" y="1600"/>
                    <a:pt x="0" y="2286"/>
                  </a:cubicBezTo>
                  <a:cubicBezTo>
                    <a:pt x="457" y="1600"/>
                    <a:pt x="914" y="686"/>
                    <a:pt x="1372" y="0"/>
                  </a:cubicBezTo>
                  <a:close/>
                </a:path>
              </a:pathLst>
            </a:custGeom>
            <a:solidFill>
              <a:srgbClr val="FFFFFF"/>
            </a:solidFill>
            <a:ln w="2286" cap="flat">
              <a:noFill/>
              <a:prstDash val="solid"/>
              <a:miter/>
            </a:ln>
          </p:spPr>
          <p:txBody>
            <a:bodyPr rtlCol="0" anchor="ctr"/>
            <a:lstStyle/>
            <a:p>
              <a:endParaRPr lang="en-US"/>
            </a:p>
          </p:txBody>
        </p:sp>
        <p:sp>
          <p:nvSpPr>
            <p:cNvPr id="162" name="Freeform 408">
              <a:extLst>
                <a:ext uri="{FF2B5EF4-FFF2-40B4-BE49-F238E27FC236}">
                  <a16:creationId xmlns:a16="http://schemas.microsoft.com/office/drawing/2014/main" id="{3FB7F7BD-2D38-844E-D379-CB768C103702}"/>
                </a:ext>
              </a:extLst>
            </p:cNvPr>
            <p:cNvSpPr/>
            <p:nvPr/>
          </p:nvSpPr>
          <p:spPr>
            <a:xfrm>
              <a:off x="5494096" y="4182694"/>
              <a:ext cx="2971" cy="4800"/>
            </a:xfrm>
            <a:custGeom>
              <a:avLst/>
              <a:gdLst>
                <a:gd name="connsiteX0" fmla="*/ 0 w 2971"/>
                <a:gd name="connsiteY0" fmla="*/ 0 h 4800"/>
                <a:gd name="connsiteX1" fmla="*/ 2972 w 2971"/>
                <a:gd name="connsiteY1" fmla="*/ 4801 h 4800"/>
                <a:gd name="connsiteX2" fmla="*/ 0 w 2971"/>
                <a:gd name="connsiteY2" fmla="*/ 0 h 4800"/>
              </a:gdLst>
              <a:ahLst/>
              <a:cxnLst>
                <a:cxn ang="0">
                  <a:pos x="connsiteX0" y="connsiteY0"/>
                </a:cxn>
                <a:cxn ang="0">
                  <a:pos x="connsiteX1" y="connsiteY1"/>
                </a:cxn>
                <a:cxn ang="0">
                  <a:pos x="connsiteX2" y="connsiteY2"/>
                </a:cxn>
              </a:cxnLst>
              <a:rect l="l" t="t" r="r" b="b"/>
              <a:pathLst>
                <a:path w="2971" h="4800">
                  <a:moveTo>
                    <a:pt x="0" y="0"/>
                  </a:moveTo>
                  <a:cubicBezTo>
                    <a:pt x="1143" y="1600"/>
                    <a:pt x="2057" y="3200"/>
                    <a:pt x="2972" y="4801"/>
                  </a:cubicBezTo>
                  <a:cubicBezTo>
                    <a:pt x="2057" y="2972"/>
                    <a:pt x="914" y="1372"/>
                    <a:pt x="0" y="0"/>
                  </a:cubicBezTo>
                  <a:close/>
                </a:path>
              </a:pathLst>
            </a:custGeom>
            <a:solidFill>
              <a:srgbClr val="FFFFFF"/>
            </a:solidFill>
            <a:ln w="2286" cap="flat">
              <a:noFill/>
              <a:prstDash val="solid"/>
              <a:miter/>
            </a:ln>
          </p:spPr>
          <p:txBody>
            <a:bodyPr rtlCol="0" anchor="ctr"/>
            <a:lstStyle/>
            <a:p>
              <a:endParaRPr lang="en-US"/>
            </a:p>
          </p:txBody>
        </p:sp>
        <p:sp>
          <p:nvSpPr>
            <p:cNvPr id="163" name="Freeform 409">
              <a:extLst>
                <a:ext uri="{FF2B5EF4-FFF2-40B4-BE49-F238E27FC236}">
                  <a16:creationId xmlns:a16="http://schemas.microsoft.com/office/drawing/2014/main" id="{1C7F2A6F-B05D-9974-738D-C293D1FA79AD}"/>
                </a:ext>
              </a:extLst>
            </p:cNvPr>
            <p:cNvSpPr/>
            <p:nvPr/>
          </p:nvSpPr>
          <p:spPr>
            <a:xfrm>
              <a:off x="5503011" y="4197324"/>
              <a:ext cx="15773" cy="43205"/>
            </a:xfrm>
            <a:custGeom>
              <a:avLst/>
              <a:gdLst>
                <a:gd name="connsiteX0" fmla="*/ 0 w 15773"/>
                <a:gd name="connsiteY0" fmla="*/ 0 h 43205"/>
                <a:gd name="connsiteX1" fmla="*/ 15773 w 15773"/>
                <a:gd name="connsiteY1" fmla="*/ 43205 h 43205"/>
                <a:gd name="connsiteX2" fmla="*/ 0 w 15773"/>
                <a:gd name="connsiteY2" fmla="*/ 0 h 43205"/>
              </a:gdLst>
              <a:ahLst/>
              <a:cxnLst>
                <a:cxn ang="0">
                  <a:pos x="connsiteX0" y="connsiteY0"/>
                </a:cxn>
                <a:cxn ang="0">
                  <a:pos x="connsiteX1" y="connsiteY1"/>
                </a:cxn>
                <a:cxn ang="0">
                  <a:pos x="connsiteX2" y="connsiteY2"/>
                </a:cxn>
              </a:cxnLst>
              <a:rect l="l" t="t" r="r" b="b"/>
              <a:pathLst>
                <a:path w="15773" h="43205">
                  <a:moveTo>
                    <a:pt x="0" y="0"/>
                  </a:moveTo>
                  <a:cubicBezTo>
                    <a:pt x="7315" y="13487"/>
                    <a:pt x="12802" y="28118"/>
                    <a:pt x="15773" y="43205"/>
                  </a:cubicBezTo>
                  <a:cubicBezTo>
                    <a:pt x="12802" y="28118"/>
                    <a:pt x="7315" y="13487"/>
                    <a:pt x="0" y="0"/>
                  </a:cubicBezTo>
                  <a:close/>
                </a:path>
              </a:pathLst>
            </a:custGeom>
            <a:solidFill>
              <a:srgbClr val="FFFFFF"/>
            </a:solidFill>
            <a:ln w="2286" cap="flat">
              <a:noFill/>
              <a:prstDash val="solid"/>
              <a:miter/>
            </a:ln>
          </p:spPr>
          <p:txBody>
            <a:bodyPr rtlCol="0" anchor="ctr"/>
            <a:lstStyle/>
            <a:p>
              <a:endParaRPr lang="en-US"/>
            </a:p>
          </p:txBody>
        </p:sp>
        <p:sp>
          <p:nvSpPr>
            <p:cNvPr id="164" name="Freeform 410">
              <a:extLst>
                <a:ext uri="{FF2B5EF4-FFF2-40B4-BE49-F238E27FC236}">
                  <a16:creationId xmlns:a16="http://schemas.microsoft.com/office/drawing/2014/main" id="{01C3E5DB-F58C-F2A7-04BF-4D13513E42EC}"/>
                </a:ext>
              </a:extLst>
            </p:cNvPr>
            <p:cNvSpPr/>
            <p:nvPr/>
          </p:nvSpPr>
          <p:spPr>
            <a:xfrm>
              <a:off x="5500039" y="4192295"/>
              <a:ext cx="2743" cy="5029"/>
            </a:xfrm>
            <a:custGeom>
              <a:avLst/>
              <a:gdLst>
                <a:gd name="connsiteX0" fmla="*/ 0 w 2743"/>
                <a:gd name="connsiteY0" fmla="*/ 0 h 5029"/>
                <a:gd name="connsiteX1" fmla="*/ 2743 w 2743"/>
                <a:gd name="connsiteY1" fmla="*/ 5029 h 5029"/>
                <a:gd name="connsiteX2" fmla="*/ 0 w 2743"/>
                <a:gd name="connsiteY2" fmla="*/ 0 h 5029"/>
              </a:gdLst>
              <a:ahLst/>
              <a:cxnLst>
                <a:cxn ang="0">
                  <a:pos x="connsiteX0" y="connsiteY0"/>
                </a:cxn>
                <a:cxn ang="0">
                  <a:pos x="connsiteX1" y="connsiteY1"/>
                </a:cxn>
                <a:cxn ang="0">
                  <a:pos x="connsiteX2" y="connsiteY2"/>
                </a:cxn>
              </a:cxnLst>
              <a:rect l="l" t="t" r="r" b="b"/>
              <a:pathLst>
                <a:path w="2743" h="5029">
                  <a:moveTo>
                    <a:pt x="0" y="0"/>
                  </a:moveTo>
                  <a:cubicBezTo>
                    <a:pt x="914" y="1600"/>
                    <a:pt x="1829" y="3200"/>
                    <a:pt x="2743" y="5029"/>
                  </a:cubicBezTo>
                  <a:cubicBezTo>
                    <a:pt x="2057" y="3429"/>
                    <a:pt x="1143" y="1600"/>
                    <a:pt x="0" y="0"/>
                  </a:cubicBezTo>
                  <a:close/>
                </a:path>
              </a:pathLst>
            </a:custGeom>
            <a:solidFill>
              <a:srgbClr val="FFFFFF"/>
            </a:solidFill>
            <a:ln w="2286" cap="flat">
              <a:noFill/>
              <a:prstDash val="solid"/>
              <a:miter/>
            </a:ln>
          </p:spPr>
          <p:txBody>
            <a:bodyPr rtlCol="0" anchor="ctr"/>
            <a:lstStyle/>
            <a:p>
              <a:endParaRPr lang="en-US"/>
            </a:p>
          </p:txBody>
        </p:sp>
        <p:sp>
          <p:nvSpPr>
            <p:cNvPr id="165" name="Freeform 411">
              <a:extLst>
                <a:ext uri="{FF2B5EF4-FFF2-40B4-BE49-F238E27FC236}">
                  <a16:creationId xmlns:a16="http://schemas.microsoft.com/office/drawing/2014/main" id="{DD1FB1DD-24A5-C219-198D-DF106D6BD943}"/>
                </a:ext>
              </a:extLst>
            </p:cNvPr>
            <p:cNvSpPr/>
            <p:nvPr/>
          </p:nvSpPr>
          <p:spPr>
            <a:xfrm>
              <a:off x="5497068" y="4187494"/>
              <a:ext cx="2971" cy="4800"/>
            </a:xfrm>
            <a:custGeom>
              <a:avLst/>
              <a:gdLst>
                <a:gd name="connsiteX0" fmla="*/ 0 w 2971"/>
                <a:gd name="connsiteY0" fmla="*/ 0 h 4800"/>
                <a:gd name="connsiteX1" fmla="*/ 2972 w 2971"/>
                <a:gd name="connsiteY1" fmla="*/ 4801 h 4800"/>
                <a:gd name="connsiteX2" fmla="*/ 0 w 2971"/>
                <a:gd name="connsiteY2" fmla="*/ 0 h 4800"/>
              </a:gdLst>
              <a:ahLst/>
              <a:cxnLst>
                <a:cxn ang="0">
                  <a:pos x="connsiteX0" y="connsiteY0"/>
                </a:cxn>
                <a:cxn ang="0">
                  <a:pos x="connsiteX1" y="connsiteY1"/>
                </a:cxn>
                <a:cxn ang="0">
                  <a:pos x="connsiteX2" y="connsiteY2"/>
                </a:cxn>
              </a:cxnLst>
              <a:rect l="l" t="t" r="r" b="b"/>
              <a:pathLst>
                <a:path w="2971" h="4800">
                  <a:moveTo>
                    <a:pt x="0" y="0"/>
                  </a:moveTo>
                  <a:cubicBezTo>
                    <a:pt x="914" y="1600"/>
                    <a:pt x="2057" y="3200"/>
                    <a:pt x="2972" y="4801"/>
                  </a:cubicBezTo>
                  <a:cubicBezTo>
                    <a:pt x="2057" y="3200"/>
                    <a:pt x="1143" y="1600"/>
                    <a:pt x="0" y="0"/>
                  </a:cubicBezTo>
                  <a:close/>
                </a:path>
              </a:pathLst>
            </a:custGeom>
            <a:solidFill>
              <a:srgbClr val="FFFFFF"/>
            </a:solidFill>
            <a:ln w="2286" cap="flat">
              <a:noFill/>
              <a:prstDash val="solid"/>
              <a:miter/>
            </a:ln>
          </p:spPr>
          <p:txBody>
            <a:bodyPr rtlCol="0" anchor="ctr"/>
            <a:lstStyle/>
            <a:p>
              <a:endParaRPr lang="en-US"/>
            </a:p>
          </p:txBody>
        </p:sp>
        <p:sp>
          <p:nvSpPr>
            <p:cNvPr id="166" name="Freeform 412">
              <a:extLst>
                <a:ext uri="{FF2B5EF4-FFF2-40B4-BE49-F238E27FC236}">
                  <a16:creationId xmlns:a16="http://schemas.microsoft.com/office/drawing/2014/main" id="{DD5EDB41-4B0D-214E-186B-670CDB1CF304}"/>
                </a:ext>
              </a:extLst>
            </p:cNvPr>
            <p:cNvSpPr/>
            <p:nvPr/>
          </p:nvSpPr>
          <p:spPr>
            <a:xfrm>
              <a:off x="5490667" y="4177893"/>
              <a:ext cx="3200" cy="4572"/>
            </a:xfrm>
            <a:custGeom>
              <a:avLst/>
              <a:gdLst>
                <a:gd name="connsiteX0" fmla="*/ 0 w 3200"/>
                <a:gd name="connsiteY0" fmla="*/ 0 h 4572"/>
                <a:gd name="connsiteX1" fmla="*/ 3200 w 3200"/>
                <a:gd name="connsiteY1" fmla="*/ 4572 h 4572"/>
                <a:gd name="connsiteX2" fmla="*/ 0 w 3200"/>
                <a:gd name="connsiteY2" fmla="*/ 0 h 4572"/>
              </a:gdLst>
              <a:ahLst/>
              <a:cxnLst>
                <a:cxn ang="0">
                  <a:pos x="connsiteX0" y="connsiteY0"/>
                </a:cxn>
                <a:cxn ang="0">
                  <a:pos x="connsiteX1" y="connsiteY1"/>
                </a:cxn>
                <a:cxn ang="0">
                  <a:pos x="connsiteX2" y="connsiteY2"/>
                </a:cxn>
              </a:cxnLst>
              <a:rect l="l" t="t" r="r" b="b"/>
              <a:pathLst>
                <a:path w="3200" h="4572">
                  <a:moveTo>
                    <a:pt x="0" y="0"/>
                  </a:moveTo>
                  <a:cubicBezTo>
                    <a:pt x="1143" y="1600"/>
                    <a:pt x="2057" y="2972"/>
                    <a:pt x="3200" y="4572"/>
                  </a:cubicBezTo>
                  <a:cubicBezTo>
                    <a:pt x="2057" y="2972"/>
                    <a:pt x="1143" y="1372"/>
                    <a:pt x="0" y="0"/>
                  </a:cubicBezTo>
                  <a:close/>
                </a:path>
              </a:pathLst>
            </a:custGeom>
            <a:solidFill>
              <a:srgbClr val="FFFFFF"/>
            </a:solidFill>
            <a:ln w="2286" cap="flat">
              <a:noFill/>
              <a:prstDash val="solid"/>
              <a:miter/>
            </a:ln>
          </p:spPr>
          <p:txBody>
            <a:bodyPr rtlCol="0" anchor="ctr"/>
            <a:lstStyle/>
            <a:p>
              <a:endParaRPr lang="en-US"/>
            </a:p>
          </p:txBody>
        </p:sp>
        <p:sp>
          <p:nvSpPr>
            <p:cNvPr id="167" name="Freeform 413">
              <a:extLst>
                <a:ext uri="{FF2B5EF4-FFF2-40B4-BE49-F238E27FC236}">
                  <a16:creationId xmlns:a16="http://schemas.microsoft.com/office/drawing/2014/main" id="{23F9D501-487A-8272-A6B7-DA9B23FFB29E}"/>
                </a:ext>
              </a:extLst>
            </p:cNvPr>
            <p:cNvSpPr/>
            <p:nvPr/>
          </p:nvSpPr>
          <p:spPr>
            <a:xfrm>
              <a:off x="5487238" y="4173321"/>
              <a:ext cx="3429" cy="4572"/>
            </a:xfrm>
            <a:custGeom>
              <a:avLst/>
              <a:gdLst>
                <a:gd name="connsiteX0" fmla="*/ 0 w 3429"/>
                <a:gd name="connsiteY0" fmla="*/ 0 h 4572"/>
                <a:gd name="connsiteX1" fmla="*/ 3429 w 3429"/>
                <a:gd name="connsiteY1" fmla="*/ 4572 h 4572"/>
                <a:gd name="connsiteX2" fmla="*/ 0 w 3429"/>
                <a:gd name="connsiteY2" fmla="*/ 0 h 4572"/>
              </a:gdLst>
              <a:ahLst/>
              <a:cxnLst>
                <a:cxn ang="0">
                  <a:pos x="connsiteX0" y="connsiteY0"/>
                </a:cxn>
                <a:cxn ang="0">
                  <a:pos x="connsiteX1" y="connsiteY1"/>
                </a:cxn>
                <a:cxn ang="0">
                  <a:pos x="connsiteX2" y="connsiteY2"/>
                </a:cxn>
              </a:cxnLst>
              <a:rect l="l" t="t" r="r" b="b"/>
              <a:pathLst>
                <a:path w="3429" h="4572">
                  <a:moveTo>
                    <a:pt x="0" y="0"/>
                  </a:moveTo>
                  <a:cubicBezTo>
                    <a:pt x="1143" y="1372"/>
                    <a:pt x="2286" y="2972"/>
                    <a:pt x="3429" y="4572"/>
                  </a:cubicBezTo>
                  <a:cubicBezTo>
                    <a:pt x="2286" y="2972"/>
                    <a:pt x="1143" y="1372"/>
                    <a:pt x="0" y="0"/>
                  </a:cubicBezTo>
                  <a:close/>
                </a:path>
              </a:pathLst>
            </a:custGeom>
            <a:solidFill>
              <a:srgbClr val="FFFFFF"/>
            </a:solidFill>
            <a:ln w="2286" cap="flat">
              <a:noFill/>
              <a:prstDash val="solid"/>
              <a:miter/>
            </a:ln>
          </p:spPr>
          <p:txBody>
            <a:bodyPr rtlCol="0" anchor="ctr"/>
            <a:lstStyle/>
            <a:p>
              <a:endParaRPr lang="en-US"/>
            </a:p>
          </p:txBody>
        </p:sp>
        <p:sp>
          <p:nvSpPr>
            <p:cNvPr id="168" name="Freeform 414">
              <a:extLst>
                <a:ext uri="{FF2B5EF4-FFF2-40B4-BE49-F238E27FC236}">
                  <a16:creationId xmlns:a16="http://schemas.microsoft.com/office/drawing/2014/main" id="{0AD6B68F-51CF-BA39-5535-D0BC6E621D10}"/>
                </a:ext>
              </a:extLst>
            </p:cNvPr>
            <p:cNvSpPr/>
            <p:nvPr/>
          </p:nvSpPr>
          <p:spPr>
            <a:xfrm>
              <a:off x="5215711" y="4118105"/>
              <a:ext cx="277639" cy="235157"/>
            </a:xfrm>
            <a:custGeom>
              <a:avLst/>
              <a:gdLst>
                <a:gd name="connsiteX0" fmla="*/ 130023 w 277639"/>
                <a:gd name="connsiteY0" fmla="*/ 235124 h 235157"/>
                <a:gd name="connsiteX1" fmla="*/ 258725 w 277639"/>
                <a:gd name="connsiteY1" fmla="*/ 164715 h 235157"/>
                <a:gd name="connsiteX2" fmla="*/ 267869 w 277639"/>
                <a:gd name="connsiteY2" fmla="*/ 50872 h 235157"/>
                <a:gd name="connsiteX3" fmla="*/ 271526 w 277639"/>
                <a:gd name="connsiteY3" fmla="*/ 55216 h 235157"/>
                <a:gd name="connsiteX4" fmla="*/ 261697 w 277639"/>
                <a:gd name="connsiteY4" fmla="*/ 43786 h 235157"/>
                <a:gd name="connsiteX5" fmla="*/ 127280 w 277639"/>
                <a:gd name="connsiteY5" fmla="*/ 5838 h 235157"/>
                <a:gd name="connsiteX6" fmla="*/ 85903 w 277639"/>
                <a:gd name="connsiteY6" fmla="*/ 20469 h 235157"/>
                <a:gd name="connsiteX7" fmla="*/ 4064 w 277639"/>
                <a:gd name="connsiteY7" fmla="*/ 180031 h 235157"/>
                <a:gd name="connsiteX8" fmla="*/ 130023 w 277639"/>
                <a:gd name="connsiteY8" fmla="*/ 235124 h 235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7639" h="235157">
                  <a:moveTo>
                    <a:pt x="130023" y="235124"/>
                  </a:moveTo>
                  <a:cubicBezTo>
                    <a:pt x="182144" y="236267"/>
                    <a:pt x="231064" y="208149"/>
                    <a:pt x="258725" y="164715"/>
                  </a:cubicBezTo>
                  <a:cubicBezTo>
                    <a:pt x="280442" y="130654"/>
                    <a:pt x="283414" y="86763"/>
                    <a:pt x="267869" y="50872"/>
                  </a:cubicBezTo>
                  <a:cubicBezTo>
                    <a:pt x="269012" y="52244"/>
                    <a:pt x="270155" y="53844"/>
                    <a:pt x="271526" y="55216"/>
                  </a:cubicBezTo>
                  <a:cubicBezTo>
                    <a:pt x="268326" y="51330"/>
                    <a:pt x="265126" y="47443"/>
                    <a:pt x="261697" y="43786"/>
                  </a:cubicBezTo>
                  <a:cubicBezTo>
                    <a:pt x="226949" y="6753"/>
                    <a:pt x="179858" y="-9707"/>
                    <a:pt x="127280" y="5838"/>
                  </a:cubicBezTo>
                  <a:cubicBezTo>
                    <a:pt x="113335" y="9953"/>
                    <a:pt x="99619" y="14754"/>
                    <a:pt x="85903" y="20469"/>
                  </a:cubicBezTo>
                  <a:cubicBezTo>
                    <a:pt x="12751" y="52244"/>
                    <a:pt x="-10337" y="119910"/>
                    <a:pt x="4064" y="180031"/>
                  </a:cubicBezTo>
                  <a:cubicBezTo>
                    <a:pt x="37440" y="212950"/>
                    <a:pt x="82931" y="233981"/>
                    <a:pt x="130023" y="235124"/>
                  </a:cubicBezTo>
                  <a:close/>
                </a:path>
              </a:pathLst>
            </a:custGeom>
            <a:solidFill>
              <a:srgbClr val="FFFFFF"/>
            </a:solidFill>
            <a:ln w="2286" cap="flat">
              <a:noFill/>
              <a:prstDash val="solid"/>
              <a:miter/>
            </a:ln>
          </p:spPr>
          <p:txBody>
            <a:bodyPr rtlCol="0" anchor="ctr"/>
            <a:lstStyle/>
            <a:p>
              <a:endParaRPr lang="en-US"/>
            </a:p>
          </p:txBody>
        </p:sp>
        <p:sp>
          <p:nvSpPr>
            <p:cNvPr id="169" name="Freeform 415">
              <a:extLst>
                <a:ext uri="{FF2B5EF4-FFF2-40B4-BE49-F238E27FC236}">
                  <a16:creationId xmlns:a16="http://schemas.microsoft.com/office/drawing/2014/main" id="{9D077D88-2BE7-F505-1D94-551908E2A144}"/>
                </a:ext>
              </a:extLst>
            </p:cNvPr>
            <p:cNvSpPr/>
            <p:nvPr/>
          </p:nvSpPr>
          <p:spPr>
            <a:xfrm>
              <a:off x="5521528" y="4264761"/>
              <a:ext cx="2286" cy="3429"/>
            </a:xfrm>
            <a:custGeom>
              <a:avLst/>
              <a:gdLst>
                <a:gd name="connsiteX0" fmla="*/ 0 w 2286"/>
                <a:gd name="connsiteY0" fmla="*/ 0 h 3429"/>
                <a:gd name="connsiteX1" fmla="*/ 0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0" y="1143"/>
                    <a:pt x="0" y="2286"/>
                    <a:pt x="0" y="3429"/>
                  </a:cubicBezTo>
                  <a:cubicBezTo>
                    <a:pt x="0" y="2286"/>
                    <a:pt x="0" y="1143"/>
                    <a:pt x="0" y="0"/>
                  </a:cubicBezTo>
                  <a:close/>
                </a:path>
              </a:pathLst>
            </a:custGeom>
            <a:solidFill>
              <a:srgbClr val="FFFFFF"/>
            </a:solidFill>
            <a:ln w="2286" cap="flat">
              <a:noFill/>
              <a:prstDash val="solid"/>
              <a:miter/>
            </a:ln>
          </p:spPr>
          <p:txBody>
            <a:bodyPr rtlCol="0" anchor="ctr"/>
            <a:lstStyle/>
            <a:p>
              <a:endParaRPr lang="en-US"/>
            </a:p>
          </p:txBody>
        </p:sp>
        <p:sp>
          <p:nvSpPr>
            <p:cNvPr id="170" name="Freeform 416">
              <a:extLst>
                <a:ext uri="{FF2B5EF4-FFF2-40B4-BE49-F238E27FC236}">
                  <a16:creationId xmlns:a16="http://schemas.microsoft.com/office/drawing/2014/main" id="{7EBF0CDF-C511-38E1-0F31-DBA892A35235}"/>
                </a:ext>
              </a:extLst>
            </p:cNvPr>
            <p:cNvSpPr/>
            <p:nvPr/>
          </p:nvSpPr>
          <p:spPr>
            <a:xfrm>
              <a:off x="5521299" y="4270705"/>
              <a:ext cx="228" cy="3200"/>
            </a:xfrm>
            <a:custGeom>
              <a:avLst/>
              <a:gdLst>
                <a:gd name="connsiteX0" fmla="*/ 229 w 228"/>
                <a:gd name="connsiteY0" fmla="*/ 0 h 3200"/>
                <a:gd name="connsiteX1" fmla="*/ 0 w 228"/>
                <a:gd name="connsiteY1" fmla="*/ 3200 h 3200"/>
                <a:gd name="connsiteX2" fmla="*/ 229 w 228"/>
                <a:gd name="connsiteY2" fmla="*/ 0 h 3200"/>
              </a:gdLst>
              <a:ahLst/>
              <a:cxnLst>
                <a:cxn ang="0">
                  <a:pos x="connsiteX0" y="connsiteY0"/>
                </a:cxn>
                <a:cxn ang="0">
                  <a:pos x="connsiteX1" y="connsiteY1"/>
                </a:cxn>
                <a:cxn ang="0">
                  <a:pos x="connsiteX2" y="connsiteY2"/>
                </a:cxn>
              </a:cxnLst>
              <a:rect l="l" t="t" r="r" b="b"/>
              <a:pathLst>
                <a:path w="228" h="3200">
                  <a:moveTo>
                    <a:pt x="229" y="0"/>
                  </a:moveTo>
                  <a:cubicBezTo>
                    <a:pt x="229" y="1143"/>
                    <a:pt x="229" y="2057"/>
                    <a:pt x="0" y="3200"/>
                  </a:cubicBezTo>
                  <a:cubicBezTo>
                    <a:pt x="0" y="2286"/>
                    <a:pt x="0" y="1143"/>
                    <a:pt x="229" y="0"/>
                  </a:cubicBezTo>
                  <a:close/>
                </a:path>
              </a:pathLst>
            </a:custGeom>
            <a:solidFill>
              <a:srgbClr val="FFFFFF"/>
            </a:solidFill>
            <a:ln w="2286" cap="flat">
              <a:noFill/>
              <a:prstDash val="solid"/>
              <a:miter/>
            </a:ln>
          </p:spPr>
          <p:txBody>
            <a:bodyPr rtlCol="0" anchor="ctr"/>
            <a:lstStyle/>
            <a:p>
              <a:endParaRPr lang="en-US"/>
            </a:p>
          </p:txBody>
        </p:sp>
        <p:sp>
          <p:nvSpPr>
            <p:cNvPr id="171" name="Freeform 417">
              <a:extLst>
                <a:ext uri="{FF2B5EF4-FFF2-40B4-BE49-F238E27FC236}">
                  <a16:creationId xmlns:a16="http://schemas.microsoft.com/office/drawing/2014/main" id="{F91A90C5-CDBC-C8A3-3A56-666D3B5909A3}"/>
                </a:ext>
              </a:extLst>
            </p:cNvPr>
            <p:cNvSpPr/>
            <p:nvPr/>
          </p:nvSpPr>
          <p:spPr>
            <a:xfrm>
              <a:off x="5519928" y="4246702"/>
              <a:ext cx="457" cy="4114"/>
            </a:xfrm>
            <a:custGeom>
              <a:avLst/>
              <a:gdLst>
                <a:gd name="connsiteX0" fmla="*/ 0 w 457"/>
                <a:gd name="connsiteY0" fmla="*/ 0 h 4114"/>
                <a:gd name="connsiteX1" fmla="*/ 457 w 457"/>
                <a:gd name="connsiteY1" fmla="*/ 4115 h 4114"/>
                <a:gd name="connsiteX2" fmla="*/ 0 w 457"/>
                <a:gd name="connsiteY2" fmla="*/ 0 h 4114"/>
              </a:gdLst>
              <a:ahLst/>
              <a:cxnLst>
                <a:cxn ang="0">
                  <a:pos x="connsiteX0" y="connsiteY0"/>
                </a:cxn>
                <a:cxn ang="0">
                  <a:pos x="connsiteX1" y="connsiteY1"/>
                </a:cxn>
                <a:cxn ang="0">
                  <a:pos x="connsiteX2" y="connsiteY2"/>
                </a:cxn>
              </a:cxnLst>
              <a:rect l="l" t="t" r="r" b="b"/>
              <a:pathLst>
                <a:path w="457" h="4114">
                  <a:moveTo>
                    <a:pt x="0" y="0"/>
                  </a:moveTo>
                  <a:cubicBezTo>
                    <a:pt x="229" y="1372"/>
                    <a:pt x="457" y="2743"/>
                    <a:pt x="457" y="4115"/>
                  </a:cubicBezTo>
                  <a:cubicBezTo>
                    <a:pt x="229" y="2743"/>
                    <a:pt x="229" y="1372"/>
                    <a:pt x="0" y="0"/>
                  </a:cubicBezTo>
                  <a:close/>
                </a:path>
              </a:pathLst>
            </a:custGeom>
            <a:solidFill>
              <a:srgbClr val="FFFFFF"/>
            </a:solidFill>
            <a:ln w="2286" cap="flat">
              <a:noFill/>
              <a:prstDash val="solid"/>
              <a:miter/>
            </a:ln>
          </p:spPr>
          <p:txBody>
            <a:bodyPr rtlCol="0" anchor="ctr"/>
            <a:lstStyle/>
            <a:p>
              <a:endParaRPr lang="en-US"/>
            </a:p>
          </p:txBody>
        </p:sp>
        <p:sp>
          <p:nvSpPr>
            <p:cNvPr id="172" name="Freeform 418">
              <a:extLst>
                <a:ext uri="{FF2B5EF4-FFF2-40B4-BE49-F238E27FC236}">
                  <a16:creationId xmlns:a16="http://schemas.microsoft.com/office/drawing/2014/main" id="{4E09799F-3D2B-D0EE-FC8E-CB49862C147D}"/>
                </a:ext>
              </a:extLst>
            </p:cNvPr>
            <p:cNvSpPr/>
            <p:nvPr/>
          </p:nvSpPr>
          <p:spPr>
            <a:xfrm>
              <a:off x="5518785" y="4240987"/>
              <a:ext cx="914" cy="4572"/>
            </a:xfrm>
            <a:custGeom>
              <a:avLst/>
              <a:gdLst>
                <a:gd name="connsiteX0" fmla="*/ 0 w 914"/>
                <a:gd name="connsiteY0" fmla="*/ 0 h 4572"/>
                <a:gd name="connsiteX1" fmla="*/ 914 w 914"/>
                <a:gd name="connsiteY1" fmla="*/ 4572 h 4572"/>
                <a:gd name="connsiteX2" fmla="*/ 0 w 914"/>
                <a:gd name="connsiteY2" fmla="*/ 0 h 4572"/>
              </a:gdLst>
              <a:ahLst/>
              <a:cxnLst>
                <a:cxn ang="0">
                  <a:pos x="connsiteX0" y="connsiteY0"/>
                </a:cxn>
                <a:cxn ang="0">
                  <a:pos x="connsiteX1" y="connsiteY1"/>
                </a:cxn>
                <a:cxn ang="0">
                  <a:pos x="connsiteX2" y="connsiteY2"/>
                </a:cxn>
              </a:cxnLst>
              <a:rect l="l" t="t" r="r" b="b"/>
              <a:pathLst>
                <a:path w="914" h="4572">
                  <a:moveTo>
                    <a:pt x="0" y="0"/>
                  </a:moveTo>
                  <a:cubicBezTo>
                    <a:pt x="229" y="1600"/>
                    <a:pt x="457" y="2972"/>
                    <a:pt x="914" y="4572"/>
                  </a:cubicBezTo>
                  <a:cubicBezTo>
                    <a:pt x="686"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173" name="Freeform 419">
              <a:extLst>
                <a:ext uri="{FF2B5EF4-FFF2-40B4-BE49-F238E27FC236}">
                  <a16:creationId xmlns:a16="http://schemas.microsoft.com/office/drawing/2014/main" id="{D7E6F2A2-416B-4B8B-7BC4-C49A363D51BC}"/>
                </a:ext>
              </a:extLst>
            </p:cNvPr>
            <p:cNvSpPr/>
            <p:nvPr/>
          </p:nvSpPr>
          <p:spPr>
            <a:xfrm>
              <a:off x="5520613" y="4252874"/>
              <a:ext cx="228" cy="3657"/>
            </a:xfrm>
            <a:custGeom>
              <a:avLst/>
              <a:gdLst>
                <a:gd name="connsiteX0" fmla="*/ 0 w 228"/>
                <a:gd name="connsiteY0" fmla="*/ 0 h 3657"/>
                <a:gd name="connsiteX1" fmla="*/ 229 w 228"/>
                <a:gd name="connsiteY1" fmla="*/ 3658 h 3657"/>
                <a:gd name="connsiteX2" fmla="*/ 0 w 228"/>
                <a:gd name="connsiteY2" fmla="*/ 0 h 3657"/>
              </a:gdLst>
              <a:ahLst/>
              <a:cxnLst>
                <a:cxn ang="0">
                  <a:pos x="connsiteX0" y="connsiteY0"/>
                </a:cxn>
                <a:cxn ang="0">
                  <a:pos x="connsiteX1" y="connsiteY1"/>
                </a:cxn>
                <a:cxn ang="0">
                  <a:pos x="connsiteX2" y="connsiteY2"/>
                </a:cxn>
              </a:cxnLst>
              <a:rect l="l" t="t" r="r" b="b"/>
              <a:pathLst>
                <a:path w="228" h="3657">
                  <a:moveTo>
                    <a:pt x="0" y="0"/>
                  </a:moveTo>
                  <a:cubicBezTo>
                    <a:pt x="229" y="1143"/>
                    <a:pt x="229" y="2515"/>
                    <a:pt x="229" y="3658"/>
                  </a:cubicBezTo>
                  <a:cubicBezTo>
                    <a:pt x="229" y="2286"/>
                    <a:pt x="229" y="1143"/>
                    <a:pt x="0" y="0"/>
                  </a:cubicBezTo>
                  <a:close/>
                </a:path>
              </a:pathLst>
            </a:custGeom>
            <a:solidFill>
              <a:srgbClr val="FFFFFF"/>
            </a:solidFill>
            <a:ln w="2286" cap="flat">
              <a:noFill/>
              <a:prstDash val="solid"/>
              <a:miter/>
            </a:ln>
          </p:spPr>
          <p:txBody>
            <a:bodyPr rtlCol="0" anchor="ctr"/>
            <a:lstStyle/>
            <a:p>
              <a:endParaRPr lang="en-US"/>
            </a:p>
          </p:txBody>
        </p:sp>
        <p:sp>
          <p:nvSpPr>
            <p:cNvPr id="174" name="Freeform 420">
              <a:extLst>
                <a:ext uri="{FF2B5EF4-FFF2-40B4-BE49-F238E27FC236}">
                  <a16:creationId xmlns:a16="http://schemas.microsoft.com/office/drawing/2014/main" id="{C5A96E57-0156-7CA6-E835-73BEF47223A6}"/>
                </a:ext>
              </a:extLst>
            </p:cNvPr>
            <p:cNvSpPr/>
            <p:nvPr/>
          </p:nvSpPr>
          <p:spPr>
            <a:xfrm>
              <a:off x="5521299" y="4258818"/>
              <a:ext cx="228" cy="3429"/>
            </a:xfrm>
            <a:custGeom>
              <a:avLst/>
              <a:gdLst>
                <a:gd name="connsiteX0" fmla="*/ 0 w 228"/>
                <a:gd name="connsiteY0" fmla="*/ 0 h 3429"/>
                <a:gd name="connsiteX1" fmla="*/ 229 w 228"/>
                <a:gd name="connsiteY1" fmla="*/ 3429 h 3429"/>
                <a:gd name="connsiteX2" fmla="*/ 0 w 228"/>
                <a:gd name="connsiteY2" fmla="*/ 0 h 3429"/>
              </a:gdLst>
              <a:ahLst/>
              <a:cxnLst>
                <a:cxn ang="0">
                  <a:pos x="connsiteX0" y="connsiteY0"/>
                </a:cxn>
                <a:cxn ang="0">
                  <a:pos x="connsiteX1" y="connsiteY1"/>
                </a:cxn>
                <a:cxn ang="0">
                  <a:pos x="connsiteX2" y="connsiteY2"/>
                </a:cxn>
              </a:cxnLst>
              <a:rect l="l" t="t" r="r" b="b"/>
              <a:pathLst>
                <a:path w="228" h="3429">
                  <a:moveTo>
                    <a:pt x="0" y="0"/>
                  </a:moveTo>
                  <a:cubicBezTo>
                    <a:pt x="0" y="1143"/>
                    <a:pt x="229" y="2286"/>
                    <a:pt x="229" y="3429"/>
                  </a:cubicBezTo>
                  <a:cubicBezTo>
                    <a:pt x="0" y="2286"/>
                    <a:pt x="0" y="1143"/>
                    <a:pt x="0" y="0"/>
                  </a:cubicBezTo>
                  <a:close/>
                </a:path>
              </a:pathLst>
            </a:custGeom>
            <a:solidFill>
              <a:srgbClr val="FFFFFF"/>
            </a:solidFill>
            <a:ln w="2286" cap="flat">
              <a:noFill/>
              <a:prstDash val="solid"/>
              <a:miter/>
            </a:ln>
          </p:spPr>
          <p:txBody>
            <a:bodyPr rtlCol="0" anchor="ctr"/>
            <a:lstStyle/>
            <a:p>
              <a:endParaRPr lang="en-US"/>
            </a:p>
          </p:txBody>
        </p:sp>
        <p:sp>
          <p:nvSpPr>
            <p:cNvPr id="175" name="Freeform 421">
              <a:extLst>
                <a:ext uri="{FF2B5EF4-FFF2-40B4-BE49-F238E27FC236}">
                  <a16:creationId xmlns:a16="http://schemas.microsoft.com/office/drawing/2014/main" id="{17D2F523-6AAA-B92A-310C-C8A48607B5AA}"/>
                </a:ext>
              </a:extLst>
            </p:cNvPr>
            <p:cNvSpPr/>
            <p:nvPr/>
          </p:nvSpPr>
          <p:spPr>
            <a:xfrm>
              <a:off x="5232349" y="4331741"/>
              <a:ext cx="1600" cy="2971"/>
            </a:xfrm>
            <a:custGeom>
              <a:avLst/>
              <a:gdLst>
                <a:gd name="connsiteX0" fmla="*/ 1600 w 1600"/>
                <a:gd name="connsiteY0" fmla="*/ 2972 h 2971"/>
                <a:gd name="connsiteX1" fmla="*/ 0 w 1600"/>
                <a:gd name="connsiteY1" fmla="*/ 0 h 2971"/>
                <a:gd name="connsiteX2" fmla="*/ 1600 w 1600"/>
                <a:gd name="connsiteY2" fmla="*/ 2972 h 2971"/>
              </a:gdLst>
              <a:ahLst/>
              <a:cxnLst>
                <a:cxn ang="0">
                  <a:pos x="connsiteX0" y="connsiteY0"/>
                </a:cxn>
                <a:cxn ang="0">
                  <a:pos x="connsiteX1" y="connsiteY1"/>
                </a:cxn>
                <a:cxn ang="0">
                  <a:pos x="connsiteX2" y="connsiteY2"/>
                </a:cxn>
              </a:cxnLst>
              <a:rect l="l" t="t" r="r" b="b"/>
              <a:pathLst>
                <a:path w="1600" h="2971">
                  <a:moveTo>
                    <a:pt x="1600" y="2972"/>
                  </a:moveTo>
                  <a:cubicBezTo>
                    <a:pt x="1143" y="2057"/>
                    <a:pt x="686" y="1143"/>
                    <a:pt x="0" y="0"/>
                  </a:cubicBezTo>
                  <a:cubicBezTo>
                    <a:pt x="457" y="1143"/>
                    <a:pt x="914" y="2057"/>
                    <a:pt x="1600" y="2972"/>
                  </a:cubicBezTo>
                  <a:close/>
                </a:path>
              </a:pathLst>
            </a:custGeom>
            <a:solidFill>
              <a:srgbClr val="FFFFFF"/>
            </a:solidFill>
            <a:ln w="2286" cap="flat">
              <a:noFill/>
              <a:prstDash val="solid"/>
              <a:miter/>
            </a:ln>
          </p:spPr>
          <p:txBody>
            <a:bodyPr rtlCol="0" anchor="ctr"/>
            <a:lstStyle/>
            <a:p>
              <a:endParaRPr lang="en-US"/>
            </a:p>
          </p:txBody>
        </p:sp>
        <p:sp>
          <p:nvSpPr>
            <p:cNvPr id="176" name="Freeform 422">
              <a:extLst>
                <a:ext uri="{FF2B5EF4-FFF2-40B4-BE49-F238E27FC236}">
                  <a16:creationId xmlns:a16="http://schemas.microsoft.com/office/drawing/2014/main" id="{4005783A-6CF8-6CCE-FE11-805E7E5215AB}"/>
                </a:ext>
              </a:extLst>
            </p:cNvPr>
            <p:cNvSpPr/>
            <p:nvPr/>
          </p:nvSpPr>
          <p:spPr>
            <a:xfrm>
              <a:off x="5229148" y="4325112"/>
              <a:ext cx="1600" cy="3429"/>
            </a:xfrm>
            <a:custGeom>
              <a:avLst/>
              <a:gdLst>
                <a:gd name="connsiteX0" fmla="*/ 1600 w 1600"/>
                <a:gd name="connsiteY0" fmla="*/ 3429 h 3429"/>
                <a:gd name="connsiteX1" fmla="*/ 0 w 1600"/>
                <a:gd name="connsiteY1" fmla="*/ 0 h 3429"/>
                <a:gd name="connsiteX2" fmla="*/ 1600 w 1600"/>
                <a:gd name="connsiteY2" fmla="*/ 3429 h 3429"/>
              </a:gdLst>
              <a:ahLst/>
              <a:cxnLst>
                <a:cxn ang="0">
                  <a:pos x="connsiteX0" y="connsiteY0"/>
                </a:cxn>
                <a:cxn ang="0">
                  <a:pos x="connsiteX1" y="connsiteY1"/>
                </a:cxn>
                <a:cxn ang="0">
                  <a:pos x="connsiteX2" y="connsiteY2"/>
                </a:cxn>
              </a:cxnLst>
              <a:rect l="l" t="t" r="r" b="b"/>
              <a:pathLst>
                <a:path w="1600" h="3429">
                  <a:moveTo>
                    <a:pt x="1600" y="3429"/>
                  </a:moveTo>
                  <a:cubicBezTo>
                    <a:pt x="1143" y="2286"/>
                    <a:pt x="457" y="1143"/>
                    <a:pt x="0" y="0"/>
                  </a:cubicBezTo>
                  <a:cubicBezTo>
                    <a:pt x="457" y="1143"/>
                    <a:pt x="914" y="2286"/>
                    <a:pt x="1600" y="3429"/>
                  </a:cubicBezTo>
                  <a:close/>
                </a:path>
              </a:pathLst>
            </a:custGeom>
            <a:solidFill>
              <a:srgbClr val="FFFFFF"/>
            </a:solidFill>
            <a:ln w="2286" cap="flat">
              <a:noFill/>
              <a:prstDash val="solid"/>
              <a:miter/>
            </a:ln>
          </p:spPr>
          <p:txBody>
            <a:bodyPr rtlCol="0" anchor="ctr"/>
            <a:lstStyle/>
            <a:p>
              <a:endParaRPr lang="en-US"/>
            </a:p>
          </p:txBody>
        </p:sp>
        <p:sp>
          <p:nvSpPr>
            <p:cNvPr id="177" name="Freeform 423">
              <a:extLst>
                <a:ext uri="{FF2B5EF4-FFF2-40B4-BE49-F238E27FC236}">
                  <a16:creationId xmlns:a16="http://schemas.microsoft.com/office/drawing/2014/main" id="{65B228FE-D981-1BBF-D891-CBC3D4129A54}"/>
                </a:ext>
              </a:extLst>
            </p:cNvPr>
            <p:cNvSpPr/>
            <p:nvPr/>
          </p:nvSpPr>
          <p:spPr>
            <a:xfrm>
              <a:off x="5236006" y="4338599"/>
              <a:ext cx="1371" cy="2286"/>
            </a:xfrm>
            <a:custGeom>
              <a:avLst/>
              <a:gdLst>
                <a:gd name="connsiteX0" fmla="*/ 1372 w 1371"/>
                <a:gd name="connsiteY0" fmla="*/ 2286 h 2286"/>
                <a:gd name="connsiteX1" fmla="*/ 0 w 1371"/>
                <a:gd name="connsiteY1" fmla="*/ 0 h 2286"/>
                <a:gd name="connsiteX2" fmla="*/ 1372 w 1371"/>
                <a:gd name="connsiteY2" fmla="*/ 2286 h 2286"/>
              </a:gdLst>
              <a:ahLst/>
              <a:cxnLst>
                <a:cxn ang="0">
                  <a:pos x="connsiteX0" y="connsiteY0"/>
                </a:cxn>
                <a:cxn ang="0">
                  <a:pos x="connsiteX1" y="connsiteY1"/>
                </a:cxn>
                <a:cxn ang="0">
                  <a:pos x="connsiteX2" y="connsiteY2"/>
                </a:cxn>
              </a:cxnLst>
              <a:rect l="l" t="t" r="r" b="b"/>
              <a:pathLst>
                <a:path w="1371" h="2286">
                  <a:moveTo>
                    <a:pt x="1372" y="2286"/>
                  </a:moveTo>
                  <a:cubicBezTo>
                    <a:pt x="914" y="1600"/>
                    <a:pt x="457" y="686"/>
                    <a:pt x="0" y="0"/>
                  </a:cubicBezTo>
                  <a:cubicBezTo>
                    <a:pt x="457" y="686"/>
                    <a:pt x="914" y="1600"/>
                    <a:pt x="1372" y="2286"/>
                  </a:cubicBezTo>
                  <a:close/>
                </a:path>
              </a:pathLst>
            </a:custGeom>
            <a:solidFill>
              <a:srgbClr val="FFFFFF"/>
            </a:solidFill>
            <a:ln w="2286" cap="flat">
              <a:noFill/>
              <a:prstDash val="solid"/>
              <a:miter/>
            </a:ln>
          </p:spPr>
          <p:txBody>
            <a:bodyPr rtlCol="0" anchor="ctr"/>
            <a:lstStyle/>
            <a:p>
              <a:endParaRPr lang="en-US"/>
            </a:p>
          </p:txBody>
        </p:sp>
        <p:sp>
          <p:nvSpPr>
            <p:cNvPr id="178" name="Freeform 424">
              <a:extLst>
                <a:ext uri="{FF2B5EF4-FFF2-40B4-BE49-F238E27FC236}">
                  <a16:creationId xmlns:a16="http://schemas.microsoft.com/office/drawing/2014/main" id="{B283E5DF-F20A-BFD3-200B-61FDE7587C49}"/>
                </a:ext>
              </a:extLst>
            </p:cNvPr>
            <p:cNvSpPr/>
            <p:nvPr/>
          </p:nvSpPr>
          <p:spPr>
            <a:xfrm>
              <a:off x="5417515" y="4403064"/>
              <a:ext cx="7086" cy="2743"/>
            </a:xfrm>
            <a:custGeom>
              <a:avLst/>
              <a:gdLst>
                <a:gd name="connsiteX0" fmla="*/ 7087 w 7086"/>
                <a:gd name="connsiteY0" fmla="*/ 0 h 2743"/>
                <a:gd name="connsiteX1" fmla="*/ 0 w 7086"/>
                <a:gd name="connsiteY1" fmla="*/ 2743 h 2743"/>
                <a:gd name="connsiteX2" fmla="*/ 7087 w 7086"/>
                <a:gd name="connsiteY2" fmla="*/ 0 h 2743"/>
              </a:gdLst>
              <a:ahLst/>
              <a:cxnLst>
                <a:cxn ang="0">
                  <a:pos x="connsiteX0" y="connsiteY0"/>
                </a:cxn>
                <a:cxn ang="0">
                  <a:pos x="connsiteX1" y="connsiteY1"/>
                </a:cxn>
                <a:cxn ang="0">
                  <a:pos x="connsiteX2" y="connsiteY2"/>
                </a:cxn>
              </a:cxnLst>
              <a:rect l="l" t="t" r="r" b="b"/>
              <a:pathLst>
                <a:path w="7086" h="2743">
                  <a:moveTo>
                    <a:pt x="7087" y="0"/>
                  </a:moveTo>
                  <a:cubicBezTo>
                    <a:pt x="4801" y="914"/>
                    <a:pt x="2286" y="1829"/>
                    <a:pt x="0" y="2743"/>
                  </a:cubicBezTo>
                  <a:cubicBezTo>
                    <a:pt x="2515" y="1829"/>
                    <a:pt x="4801" y="914"/>
                    <a:pt x="7087" y="0"/>
                  </a:cubicBezTo>
                  <a:close/>
                </a:path>
              </a:pathLst>
            </a:custGeom>
            <a:solidFill>
              <a:srgbClr val="FFFFFF"/>
            </a:solidFill>
            <a:ln w="2286" cap="flat">
              <a:noFill/>
              <a:prstDash val="solid"/>
              <a:miter/>
            </a:ln>
          </p:spPr>
          <p:txBody>
            <a:bodyPr rtlCol="0" anchor="ctr"/>
            <a:lstStyle/>
            <a:p>
              <a:endParaRPr lang="en-US"/>
            </a:p>
          </p:txBody>
        </p:sp>
        <p:sp>
          <p:nvSpPr>
            <p:cNvPr id="179" name="Freeform 425">
              <a:extLst>
                <a:ext uri="{FF2B5EF4-FFF2-40B4-BE49-F238E27FC236}">
                  <a16:creationId xmlns:a16="http://schemas.microsoft.com/office/drawing/2014/main" id="{0740DF75-EBD4-A32C-C573-9298B3CC841A}"/>
                </a:ext>
              </a:extLst>
            </p:cNvPr>
            <p:cNvSpPr/>
            <p:nvPr/>
          </p:nvSpPr>
          <p:spPr>
            <a:xfrm>
              <a:off x="5221605" y="4304995"/>
              <a:ext cx="1371" cy="4343"/>
            </a:xfrm>
            <a:custGeom>
              <a:avLst/>
              <a:gdLst>
                <a:gd name="connsiteX0" fmla="*/ 1372 w 1371"/>
                <a:gd name="connsiteY0" fmla="*/ 4343 h 4343"/>
                <a:gd name="connsiteX1" fmla="*/ 0 w 1371"/>
                <a:gd name="connsiteY1" fmla="*/ 0 h 4343"/>
                <a:gd name="connsiteX2" fmla="*/ 1372 w 1371"/>
                <a:gd name="connsiteY2" fmla="*/ 4343 h 4343"/>
              </a:gdLst>
              <a:ahLst/>
              <a:cxnLst>
                <a:cxn ang="0">
                  <a:pos x="connsiteX0" y="connsiteY0"/>
                </a:cxn>
                <a:cxn ang="0">
                  <a:pos x="connsiteX1" y="connsiteY1"/>
                </a:cxn>
                <a:cxn ang="0">
                  <a:pos x="connsiteX2" y="connsiteY2"/>
                </a:cxn>
              </a:cxnLst>
              <a:rect l="l" t="t" r="r" b="b"/>
              <a:pathLst>
                <a:path w="1371" h="4343">
                  <a:moveTo>
                    <a:pt x="1372" y="4343"/>
                  </a:moveTo>
                  <a:cubicBezTo>
                    <a:pt x="914" y="2972"/>
                    <a:pt x="457" y="1372"/>
                    <a:pt x="0" y="0"/>
                  </a:cubicBezTo>
                  <a:cubicBezTo>
                    <a:pt x="457" y="1372"/>
                    <a:pt x="914" y="2972"/>
                    <a:pt x="1372" y="4343"/>
                  </a:cubicBezTo>
                  <a:close/>
                </a:path>
              </a:pathLst>
            </a:custGeom>
            <a:solidFill>
              <a:srgbClr val="FFFFFF"/>
            </a:solidFill>
            <a:ln w="2286" cap="flat">
              <a:noFill/>
              <a:prstDash val="solid"/>
              <a:miter/>
            </a:ln>
          </p:spPr>
          <p:txBody>
            <a:bodyPr rtlCol="0" anchor="ctr"/>
            <a:lstStyle/>
            <a:p>
              <a:endParaRPr lang="en-US"/>
            </a:p>
          </p:txBody>
        </p:sp>
        <p:sp>
          <p:nvSpPr>
            <p:cNvPr id="180" name="Freeform 426">
              <a:extLst>
                <a:ext uri="{FF2B5EF4-FFF2-40B4-BE49-F238E27FC236}">
                  <a16:creationId xmlns:a16="http://schemas.microsoft.com/office/drawing/2014/main" id="{2658BAA8-D348-2010-1DFB-4A57D4B6E185}"/>
                </a:ext>
              </a:extLst>
            </p:cNvPr>
            <p:cNvSpPr/>
            <p:nvPr/>
          </p:nvSpPr>
          <p:spPr>
            <a:xfrm>
              <a:off x="5219776" y="4298137"/>
              <a:ext cx="1371" cy="5029"/>
            </a:xfrm>
            <a:custGeom>
              <a:avLst/>
              <a:gdLst>
                <a:gd name="connsiteX0" fmla="*/ 1372 w 1371"/>
                <a:gd name="connsiteY0" fmla="*/ 5029 h 5029"/>
                <a:gd name="connsiteX1" fmla="*/ 0 w 1371"/>
                <a:gd name="connsiteY1" fmla="*/ 0 h 5029"/>
                <a:gd name="connsiteX2" fmla="*/ 1372 w 1371"/>
                <a:gd name="connsiteY2" fmla="*/ 5029 h 5029"/>
              </a:gdLst>
              <a:ahLst/>
              <a:cxnLst>
                <a:cxn ang="0">
                  <a:pos x="connsiteX0" y="connsiteY0"/>
                </a:cxn>
                <a:cxn ang="0">
                  <a:pos x="connsiteX1" y="connsiteY1"/>
                </a:cxn>
                <a:cxn ang="0">
                  <a:pos x="connsiteX2" y="connsiteY2"/>
                </a:cxn>
              </a:cxnLst>
              <a:rect l="l" t="t" r="r" b="b"/>
              <a:pathLst>
                <a:path w="1371" h="5029">
                  <a:moveTo>
                    <a:pt x="1372" y="5029"/>
                  </a:moveTo>
                  <a:cubicBezTo>
                    <a:pt x="914" y="3429"/>
                    <a:pt x="457" y="1600"/>
                    <a:pt x="0" y="0"/>
                  </a:cubicBezTo>
                  <a:cubicBezTo>
                    <a:pt x="457" y="1600"/>
                    <a:pt x="914" y="3429"/>
                    <a:pt x="1372" y="5029"/>
                  </a:cubicBezTo>
                  <a:close/>
                </a:path>
              </a:pathLst>
            </a:custGeom>
            <a:solidFill>
              <a:srgbClr val="FFFFFF"/>
            </a:solidFill>
            <a:ln w="2286" cap="flat">
              <a:noFill/>
              <a:prstDash val="solid"/>
              <a:miter/>
            </a:ln>
          </p:spPr>
          <p:txBody>
            <a:bodyPr rtlCol="0" anchor="ctr"/>
            <a:lstStyle/>
            <a:p>
              <a:endParaRPr lang="en-US"/>
            </a:p>
          </p:txBody>
        </p:sp>
        <p:sp>
          <p:nvSpPr>
            <p:cNvPr id="181" name="Freeform 427">
              <a:extLst>
                <a:ext uri="{FF2B5EF4-FFF2-40B4-BE49-F238E27FC236}">
                  <a16:creationId xmlns:a16="http://schemas.microsoft.com/office/drawing/2014/main" id="{B142FF61-FA21-1D27-88E8-FDAE572605FF}"/>
                </a:ext>
              </a:extLst>
            </p:cNvPr>
            <p:cNvSpPr/>
            <p:nvPr/>
          </p:nvSpPr>
          <p:spPr>
            <a:xfrm>
              <a:off x="5223891" y="4311624"/>
              <a:ext cx="1371" cy="4114"/>
            </a:xfrm>
            <a:custGeom>
              <a:avLst/>
              <a:gdLst>
                <a:gd name="connsiteX0" fmla="*/ 1372 w 1371"/>
                <a:gd name="connsiteY0" fmla="*/ 4115 h 4114"/>
                <a:gd name="connsiteX1" fmla="*/ 0 w 1371"/>
                <a:gd name="connsiteY1" fmla="*/ 0 h 4114"/>
                <a:gd name="connsiteX2" fmla="*/ 1372 w 1371"/>
                <a:gd name="connsiteY2" fmla="*/ 4115 h 4114"/>
              </a:gdLst>
              <a:ahLst/>
              <a:cxnLst>
                <a:cxn ang="0">
                  <a:pos x="connsiteX0" y="connsiteY0"/>
                </a:cxn>
                <a:cxn ang="0">
                  <a:pos x="connsiteX1" y="connsiteY1"/>
                </a:cxn>
                <a:cxn ang="0">
                  <a:pos x="connsiteX2" y="connsiteY2"/>
                </a:cxn>
              </a:cxnLst>
              <a:rect l="l" t="t" r="r" b="b"/>
              <a:pathLst>
                <a:path w="1371" h="4114">
                  <a:moveTo>
                    <a:pt x="1372" y="4115"/>
                  </a:moveTo>
                  <a:cubicBezTo>
                    <a:pt x="914" y="2743"/>
                    <a:pt x="457" y="1372"/>
                    <a:pt x="0" y="0"/>
                  </a:cubicBezTo>
                  <a:cubicBezTo>
                    <a:pt x="229" y="1372"/>
                    <a:pt x="914" y="2743"/>
                    <a:pt x="1372" y="4115"/>
                  </a:cubicBezTo>
                  <a:close/>
                </a:path>
              </a:pathLst>
            </a:custGeom>
            <a:solidFill>
              <a:srgbClr val="FFFFFF"/>
            </a:solidFill>
            <a:ln w="2286" cap="flat">
              <a:noFill/>
              <a:prstDash val="solid"/>
              <a:miter/>
            </a:ln>
          </p:spPr>
          <p:txBody>
            <a:bodyPr rtlCol="0" anchor="ctr"/>
            <a:lstStyle/>
            <a:p>
              <a:endParaRPr lang="en-US"/>
            </a:p>
          </p:txBody>
        </p:sp>
        <p:sp>
          <p:nvSpPr>
            <p:cNvPr id="182" name="Freeform 428">
              <a:extLst>
                <a:ext uri="{FF2B5EF4-FFF2-40B4-BE49-F238E27FC236}">
                  <a16:creationId xmlns:a16="http://schemas.microsoft.com/office/drawing/2014/main" id="{9C46DACA-022C-500F-170A-0FBCB041F2EA}"/>
                </a:ext>
              </a:extLst>
            </p:cNvPr>
            <p:cNvSpPr/>
            <p:nvPr/>
          </p:nvSpPr>
          <p:spPr>
            <a:xfrm>
              <a:off x="5395341" y="4408779"/>
              <a:ext cx="11201" cy="1828"/>
            </a:xfrm>
            <a:custGeom>
              <a:avLst/>
              <a:gdLst>
                <a:gd name="connsiteX0" fmla="*/ 11201 w 11201"/>
                <a:gd name="connsiteY0" fmla="*/ 0 h 1828"/>
                <a:gd name="connsiteX1" fmla="*/ 0 w 11201"/>
                <a:gd name="connsiteY1" fmla="*/ 1829 h 1828"/>
                <a:gd name="connsiteX2" fmla="*/ 11201 w 11201"/>
                <a:gd name="connsiteY2" fmla="*/ 0 h 1828"/>
              </a:gdLst>
              <a:ahLst/>
              <a:cxnLst>
                <a:cxn ang="0">
                  <a:pos x="connsiteX0" y="connsiteY0"/>
                </a:cxn>
                <a:cxn ang="0">
                  <a:pos x="connsiteX1" y="connsiteY1"/>
                </a:cxn>
                <a:cxn ang="0">
                  <a:pos x="connsiteX2" y="connsiteY2"/>
                </a:cxn>
              </a:cxnLst>
              <a:rect l="l" t="t" r="r" b="b"/>
              <a:pathLst>
                <a:path w="11201" h="1828">
                  <a:moveTo>
                    <a:pt x="11201" y="0"/>
                  </a:moveTo>
                  <a:cubicBezTo>
                    <a:pt x="7544" y="914"/>
                    <a:pt x="3658" y="1372"/>
                    <a:pt x="0" y="1829"/>
                  </a:cubicBezTo>
                  <a:cubicBezTo>
                    <a:pt x="3886" y="1600"/>
                    <a:pt x="7544" y="914"/>
                    <a:pt x="11201" y="0"/>
                  </a:cubicBezTo>
                  <a:close/>
                </a:path>
              </a:pathLst>
            </a:custGeom>
            <a:solidFill>
              <a:srgbClr val="FFFFFF"/>
            </a:solidFill>
            <a:ln w="2286" cap="flat">
              <a:noFill/>
              <a:prstDash val="solid"/>
              <a:miter/>
            </a:ln>
          </p:spPr>
          <p:txBody>
            <a:bodyPr rtlCol="0" anchor="ctr"/>
            <a:lstStyle/>
            <a:p>
              <a:endParaRPr lang="en-US"/>
            </a:p>
          </p:txBody>
        </p:sp>
        <p:sp>
          <p:nvSpPr>
            <p:cNvPr id="183" name="Freeform 429">
              <a:extLst>
                <a:ext uri="{FF2B5EF4-FFF2-40B4-BE49-F238E27FC236}">
                  <a16:creationId xmlns:a16="http://schemas.microsoft.com/office/drawing/2014/main" id="{C5728B58-C7F7-CFF8-529B-22E9B62B34CE}"/>
                </a:ext>
              </a:extLst>
            </p:cNvPr>
            <p:cNvSpPr/>
            <p:nvPr/>
          </p:nvSpPr>
          <p:spPr>
            <a:xfrm>
              <a:off x="5406542" y="4406950"/>
              <a:ext cx="7315" cy="1828"/>
            </a:xfrm>
            <a:custGeom>
              <a:avLst/>
              <a:gdLst>
                <a:gd name="connsiteX0" fmla="*/ 7315 w 7315"/>
                <a:gd name="connsiteY0" fmla="*/ 0 h 1828"/>
                <a:gd name="connsiteX1" fmla="*/ 0 w 7315"/>
                <a:gd name="connsiteY1" fmla="*/ 1829 h 1828"/>
                <a:gd name="connsiteX2" fmla="*/ 7315 w 7315"/>
                <a:gd name="connsiteY2" fmla="*/ 0 h 1828"/>
              </a:gdLst>
              <a:ahLst/>
              <a:cxnLst>
                <a:cxn ang="0">
                  <a:pos x="connsiteX0" y="connsiteY0"/>
                </a:cxn>
                <a:cxn ang="0">
                  <a:pos x="connsiteX1" y="connsiteY1"/>
                </a:cxn>
                <a:cxn ang="0">
                  <a:pos x="connsiteX2" y="connsiteY2"/>
                </a:cxn>
              </a:cxnLst>
              <a:rect l="l" t="t" r="r" b="b"/>
              <a:pathLst>
                <a:path w="7315" h="1828">
                  <a:moveTo>
                    <a:pt x="7315" y="0"/>
                  </a:moveTo>
                  <a:cubicBezTo>
                    <a:pt x="4801" y="686"/>
                    <a:pt x="2515" y="1372"/>
                    <a:pt x="0" y="1829"/>
                  </a:cubicBezTo>
                  <a:cubicBezTo>
                    <a:pt x="2515" y="1372"/>
                    <a:pt x="5029" y="686"/>
                    <a:pt x="7315" y="0"/>
                  </a:cubicBezTo>
                  <a:close/>
                </a:path>
              </a:pathLst>
            </a:custGeom>
            <a:solidFill>
              <a:srgbClr val="FFFFFF"/>
            </a:solidFill>
            <a:ln w="2286" cap="flat">
              <a:noFill/>
              <a:prstDash val="solid"/>
              <a:miter/>
            </a:ln>
          </p:spPr>
          <p:txBody>
            <a:bodyPr rtlCol="0" anchor="ctr"/>
            <a:lstStyle/>
            <a:p>
              <a:endParaRPr lang="en-US"/>
            </a:p>
          </p:txBody>
        </p:sp>
        <p:sp>
          <p:nvSpPr>
            <p:cNvPr id="184" name="Freeform 430">
              <a:extLst>
                <a:ext uri="{FF2B5EF4-FFF2-40B4-BE49-F238E27FC236}">
                  <a16:creationId xmlns:a16="http://schemas.microsoft.com/office/drawing/2014/main" id="{7C860622-CFAD-159A-ADD5-108860CCA0F2}"/>
                </a:ext>
              </a:extLst>
            </p:cNvPr>
            <p:cNvSpPr/>
            <p:nvPr/>
          </p:nvSpPr>
          <p:spPr>
            <a:xfrm>
              <a:off x="5297728" y="4394149"/>
              <a:ext cx="13487" cy="5257"/>
            </a:xfrm>
            <a:custGeom>
              <a:avLst/>
              <a:gdLst>
                <a:gd name="connsiteX0" fmla="*/ 13487 w 13487"/>
                <a:gd name="connsiteY0" fmla="*/ 5258 h 5257"/>
                <a:gd name="connsiteX1" fmla="*/ 0 w 13487"/>
                <a:gd name="connsiteY1" fmla="*/ 0 h 5257"/>
                <a:gd name="connsiteX2" fmla="*/ 13487 w 13487"/>
                <a:gd name="connsiteY2" fmla="*/ 5258 h 5257"/>
              </a:gdLst>
              <a:ahLst/>
              <a:cxnLst>
                <a:cxn ang="0">
                  <a:pos x="connsiteX0" y="connsiteY0"/>
                </a:cxn>
                <a:cxn ang="0">
                  <a:pos x="connsiteX1" y="connsiteY1"/>
                </a:cxn>
                <a:cxn ang="0">
                  <a:pos x="connsiteX2" y="connsiteY2"/>
                </a:cxn>
              </a:cxnLst>
              <a:rect l="l" t="t" r="r" b="b"/>
              <a:pathLst>
                <a:path w="13487" h="5257">
                  <a:moveTo>
                    <a:pt x="13487" y="5258"/>
                  </a:moveTo>
                  <a:cubicBezTo>
                    <a:pt x="8915" y="3658"/>
                    <a:pt x="4343" y="1829"/>
                    <a:pt x="0" y="0"/>
                  </a:cubicBezTo>
                  <a:cubicBezTo>
                    <a:pt x="4343" y="1829"/>
                    <a:pt x="8915" y="3658"/>
                    <a:pt x="13487" y="5258"/>
                  </a:cubicBezTo>
                  <a:close/>
                </a:path>
              </a:pathLst>
            </a:custGeom>
            <a:solidFill>
              <a:srgbClr val="FFFFFF"/>
            </a:solidFill>
            <a:ln w="2286" cap="flat">
              <a:noFill/>
              <a:prstDash val="solid"/>
              <a:miter/>
            </a:ln>
          </p:spPr>
          <p:txBody>
            <a:bodyPr rtlCol="0" anchor="ctr"/>
            <a:lstStyle/>
            <a:p>
              <a:endParaRPr lang="en-US"/>
            </a:p>
          </p:txBody>
        </p:sp>
        <p:sp>
          <p:nvSpPr>
            <p:cNvPr id="185" name="Freeform 431">
              <a:extLst>
                <a:ext uri="{FF2B5EF4-FFF2-40B4-BE49-F238E27FC236}">
                  <a16:creationId xmlns:a16="http://schemas.microsoft.com/office/drawing/2014/main" id="{7BBAECE6-D0A3-B760-D7B8-66D7C5FA44DC}"/>
                </a:ext>
              </a:extLst>
            </p:cNvPr>
            <p:cNvSpPr/>
            <p:nvPr/>
          </p:nvSpPr>
          <p:spPr>
            <a:xfrm>
              <a:off x="5491124" y="4344543"/>
              <a:ext cx="2971" cy="3657"/>
            </a:xfrm>
            <a:custGeom>
              <a:avLst/>
              <a:gdLst>
                <a:gd name="connsiteX0" fmla="*/ 0 w 2971"/>
                <a:gd name="connsiteY0" fmla="*/ 3658 h 3657"/>
                <a:gd name="connsiteX1" fmla="*/ 2972 w 2971"/>
                <a:gd name="connsiteY1" fmla="*/ 0 h 3657"/>
                <a:gd name="connsiteX2" fmla="*/ 2972 w 2971"/>
                <a:gd name="connsiteY2" fmla="*/ 0 h 3657"/>
                <a:gd name="connsiteX3" fmla="*/ 2972 w 2971"/>
                <a:gd name="connsiteY3" fmla="*/ 0 h 3657"/>
                <a:gd name="connsiteX4" fmla="*/ 0 w 2971"/>
                <a:gd name="connsiteY4" fmla="*/ 3658 h 36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 h="3657">
                  <a:moveTo>
                    <a:pt x="0" y="3658"/>
                  </a:moveTo>
                  <a:cubicBezTo>
                    <a:pt x="914" y="2515"/>
                    <a:pt x="2057" y="1143"/>
                    <a:pt x="2972" y="0"/>
                  </a:cubicBezTo>
                  <a:cubicBezTo>
                    <a:pt x="2972" y="0"/>
                    <a:pt x="2972" y="0"/>
                    <a:pt x="2972" y="0"/>
                  </a:cubicBezTo>
                  <a:cubicBezTo>
                    <a:pt x="2972" y="0"/>
                    <a:pt x="2972" y="0"/>
                    <a:pt x="2972" y="0"/>
                  </a:cubicBezTo>
                  <a:cubicBezTo>
                    <a:pt x="2057" y="1143"/>
                    <a:pt x="1143" y="2286"/>
                    <a:pt x="0" y="3658"/>
                  </a:cubicBezTo>
                  <a:close/>
                </a:path>
              </a:pathLst>
            </a:custGeom>
            <a:solidFill>
              <a:srgbClr val="FFFFFF"/>
            </a:solidFill>
            <a:ln w="2286" cap="flat">
              <a:noFill/>
              <a:prstDash val="solid"/>
              <a:miter/>
            </a:ln>
          </p:spPr>
          <p:txBody>
            <a:bodyPr rtlCol="0" anchor="ctr"/>
            <a:lstStyle/>
            <a:p>
              <a:endParaRPr lang="en-US"/>
            </a:p>
          </p:txBody>
        </p:sp>
        <p:sp>
          <p:nvSpPr>
            <p:cNvPr id="186" name="Freeform 432">
              <a:extLst>
                <a:ext uri="{FF2B5EF4-FFF2-40B4-BE49-F238E27FC236}">
                  <a16:creationId xmlns:a16="http://schemas.microsoft.com/office/drawing/2014/main" id="{D072DAA4-A228-9194-6DB0-EA8BE3250409}"/>
                </a:ext>
              </a:extLst>
            </p:cNvPr>
            <p:cNvSpPr/>
            <p:nvPr/>
          </p:nvSpPr>
          <p:spPr>
            <a:xfrm>
              <a:off x="5383682" y="4411065"/>
              <a:ext cx="7772" cy="457"/>
            </a:xfrm>
            <a:custGeom>
              <a:avLst/>
              <a:gdLst>
                <a:gd name="connsiteX0" fmla="*/ 7772 w 7772"/>
                <a:gd name="connsiteY0" fmla="*/ 0 h 457"/>
                <a:gd name="connsiteX1" fmla="*/ 0 w 7772"/>
                <a:gd name="connsiteY1" fmla="*/ 457 h 457"/>
                <a:gd name="connsiteX2" fmla="*/ 7772 w 7772"/>
                <a:gd name="connsiteY2" fmla="*/ 0 h 457"/>
              </a:gdLst>
              <a:ahLst/>
              <a:cxnLst>
                <a:cxn ang="0">
                  <a:pos x="connsiteX0" y="connsiteY0"/>
                </a:cxn>
                <a:cxn ang="0">
                  <a:pos x="connsiteX1" y="connsiteY1"/>
                </a:cxn>
                <a:cxn ang="0">
                  <a:pos x="connsiteX2" y="connsiteY2"/>
                </a:cxn>
              </a:cxnLst>
              <a:rect l="l" t="t" r="r" b="b"/>
              <a:pathLst>
                <a:path w="7772" h="457">
                  <a:moveTo>
                    <a:pt x="7772" y="0"/>
                  </a:moveTo>
                  <a:cubicBezTo>
                    <a:pt x="5258" y="229"/>
                    <a:pt x="2515" y="229"/>
                    <a:pt x="0" y="457"/>
                  </a:cubicBezTo>
                  <a:cubicBezTo>
                    <a:pt x="2743" y="457"/>
                    <a:pt x="5258" y="229"/>
                    <a:pt x="7772" y="0"/>
                  </a:cubicBezTo>
                  <a:close/>
                </a:path>
              </a:pathLst>
            </a:custGeom>
            <a:solidFill>
              <a:srgbClr val="FFFFFF"/>
            </a:solidFill>
            <a:ln w="2286" cap="flat">
              <a:noFill/>
              <a:prstDash val="solid"/>
              <a:miter/>
            </a:ln>
          </p:spPr>
          <p:txBody>
            <a:bodyPr rtlCol="0" anchor="ctr"/>
            <a:lstStyle/>
            <a:p>
              <a:endParaRPr lang="en-US"/>
            </a:p>
          </p:txBody>
        </p:sp>
        <p:sp>
          <p:nvSpPr>
            <p:cNvPr id="187" name="Freeform 433">
              <a:extLst>
                <a:ext uri="{FF2B5EF4-FFF2-40B4-BE49-F238E27FC236}">
                  <a16:creationId xmlns:a16="http://schemas.microsoft.com/office/drawing/2014/main" id="{18A612D0-0ECC-9572-163B-6B2EFFCBFFCA}"/>
                </a:ext>
              </a:extLst>
            </p:cNvPr>
            <p:cNvSpPr/>
            <p:nvPr/>
          </p:nvSpPr>
          <p:spPr>
            <a:xfrm>
              <a:off x="5311216" y="4399407"/>
              <a:ext cx="18745" cy="5257"/>
            </a:xfrm>
            <a:custGeom>
              <a:avLst/>
              <a:gdLst>
                <a:gd name="connsiteX0" fmla="*/ 18745 w 18745"/>
                <a:gd name="connsiteY0" fmla="*/ 5258 h 5257"/>
                <a:gd name="connsiteX1" fmla="*/ 0 w 18745"/>
                <a:gd name="connsiteY1" fmla="*/ 0 h 5257"/>
                <a:gd name="connsiteX2" fmla="*/ 18745 w 18745"/>
                <a:gd name="connsiteY2" fmla="*/ 5258 h 5257"/>
              </a:gdLst>
              <a:ahLst/>
              <a:cxnLst>
                <a:cxn ang="0">
                  <a:pos x="connsiteX0" y="connsiteY0"/>
                </a:cxn>
                <a:cxn ang="0">
                  <a:pos x="connsiteX1" y="connsiteY1"/>
                </a:cxn>
                <a:cxn ang="0">
                  <a:pos x="connsiteX2" y="connsiteY2"/>
                </a:cxn>
              </a:cxnLst>
              <a:rect l="l" t="t" r="r" b="b"/>
              <a:pathLst>
                <a:path w="18745" h="5257">
                  <a:moveTo>
                    <a:pt x="18745" y="5258"/>
                  </a:moveTo>
                  <a:cubicBezTo>
                    <a:pt x="12344" y="3658"/>
                    <a:pt x="6172" y="2057"/>
                    <a:pt x="0" y="0"/>
                  </a:cubicBezTo>
                  <a:cubicBezTo>
                    <a:pt x="6172" y="2057"/>
                    <a:pt x="12344" y="3886"/>
                    <a:pt x="18745" y="5258"/>
                  </a:cubicBezTo>
                  <a:close/>
                </a:path>
              </a:pathLst>
            </a:custGeom>
            <a:solidFill>
              <a:srgbClr val="FFFFFF"/>
            </a:solidFill>
            <a:ln w="2286" cap="flat">
              <a:noFill/>
              <a:prstDash val="solid"/>
              <a:miter/>
            </a:ln>
          </p:spPr>
          <p:txBody>
            <a:bodyPr rtlCol="0" anchor="ctr"/>
            <a:lstStyle/>
            <a:p>
              <a:endParaRPr lang="en-US"/>
            </a:p>
          </p:txBody>
        </p:sp>
        <p:sp>
          <p:nvSpPr>
            <p:cNvPr id="188" name="Freeform 434">
              <a:extLst>
                <a:ext uri="{FF2B5EF4-FFF2-40B4-BE49-F238E27FC236}">
                  <a16:creationId xmlns:a16="http://schemas.microsoft.com/office/drawing/2014/main" id="{F303DB9C-D425-B2B9-3148-7AE2DB8F0BA5}"/>
                </a:ext>
              </a:extLst>
            </p:cNvPr>
            <p:cNvSpPr/>
            <p:nvPr/>
          </p:nvSpPr>
          <p:spPr>
            <a:xfrm>
              <a:off x="5021580" y="3375564"/>
              <a:ext cx="325069" cy="203482"/>
            </a:xfrm>
            <a:custGeom>
              <a:avLst/>
              <a:gdLst>
                <a:gd name="connsiteX0" fmla="*/ 322326 w 325069"/>
                <a:gd name="connsiteY0" fmla="*/ 4515 h 203482"/>
                <a:gd name="connsiteX1" fmla="*/ 306553 w 325069"/>
                <a:gd name="connsiteY1" fmla="*/ 171 h 203482"/>
                <a:gd name="connsiteX2" fmla="*/ 291236 w 325069"/>
                <a:gd name="connsiteY2" fmla="*/ 171 h 203482"/>
                <a:gd name="connsiteX3" fmla="*/ 276606 w 325069"/>
                <a:gd name="connsiteY3" fmla="*/ 4286 h 203482"/>
                <a:gd name="connsiteX4" fmla="*/ 263119 w 325069"/>
                <a:gd name="connsiteY4" fmla="*/ 12287 h 203482"/>
                <a:gd name="connsiteX5" fmla="*/ 251460 w 325069"/>
                <a:gd name="connsiteY5" fmla="*/ 23946 h 203482"/>
                <a:gd name="connsiteX6" fmla="*/ 234315 w 325069"/>
                <a:gd name="connsiteY6" fmla="*/ 55721 h 203482"/>
                <a:gd name="connsiteX7" fmla="*/ 221285 w 325069"/>
                <a:gd name="connsiteY7" fmla="*/ 85439 h 203482"/>
                <a:gd name="connsiteX8" fmla="*/ 181737 w 325069"/>
                <a:gd name="connsiteY8" fmla="*/ 127959 h 203482"/>
                <a:gd name="connsiteX9" fmla="*/ 75438 w 325069"/>
                <a:gd name="connsiteY9" fmla="*/ 139617 h 203482"/>
                <a:gd name="connsiteX10" fmla="*/ 82296 w 325069"/>
                <a:gd name="connsiteY10" fmla="*/ 140532 h 203482"/>
                <a:gd name="connsiteX11" fmla="*/ 50749 w 325069"/>
                <a:gd name="connsiteY11" fmla="*/ 132759 h 203482"/>
                <a:gd name="connsiteX12" fmla="*/ 6629 w 325069"/>
                <a:gd name="connsiteY12" fmla="*/ 111271 h 203482"/>
                <a:gd name="connsiteX13" fmla="*/ 0 w 325069"/>
                <a:gd name="connsiteY13" fmla="*/ 106699 h 203482"/>
                <a:gd name="connsiteX14" fmla="*/ 0 w 325069"/>
                <a:gd name="connsiteY14" fmla="*/ 106699 h 203482"/>
                <a:gd name="connsiteX15" fmla="*/ 229 w 325069"/>
                <a:gd name="connsiteY15" fmla="*/ 108299 h 203482"/>
                <a:gd name="connsiteX16" fmla="*/ 457 w 325069"/>
                <a:gd name="connsiteY16" fmla="*/ 110585 h 203482"/>
                <a:gd name="connsiteX17" fmla="*/ 686 w 325069"/>
                <a:gd name="connsiteY17" fmla="*/ 112414 h 203482"/>
                <a:gd name="connsiteX18" fmla="*/ 1143 w 325069"/>
                <a:gd name="connsiteY18" fmla="*/ 114471 h 203482"/>
                <a:gd name="connsiteX19" fmla="*/ 1600 w 325069"/>
                <a:gd name="connsiteY19" fmla="*/ 116072 h 203482"/>
                <a:gd name="connsiteX20" fmla="*/ 2057 w 325069"/>
                <a:gd name="connsiteY20" fmla="*/ 118129 h 203482"/>
                <a:gd name="connsiteX21" fmla="*/ 2515 w 325069"/>
                <a:gd name="connsiteY21" fmla="*/ 119501 h 203482"/>
                <a:gd name="connsiteX22" fmla="*/ 3429 w 325069"/>
                <a:gd name="connsiteY22" fmla="*/ 122701 h 203482"/>
                <a:gd name="connsiteX23" fmla="*/ 3886 w 325069"/>
                <a:gd name="connsiteY23" fmla="*/ 124301 h 203482"/>
                <a:gd name="connsiteX24" fmla="*/ 4572 w 325069"/>
                <a:gd name="connsiteY24" fmla="*/ 126359 h 203482"/>
                <a:gd name="connsiteX25" fmla="*/ 5258 w 325069"/>
                <a:gd name="connsiteY25" fmla="*/ 127959 h 203482"/>
                <a:gd name="connsiteX26" fmla="*/ 6172 w 325069"/>
                <a:gd name="connsiteY26" fmla="*/ 129788 h 203482"/>
                <a:gd name="connsiteX27" fmla="*/ 6858 w 325069"/>
                <a:gd name="connsiteY27" fmla="*/ 131388 h 203482"/>
                <a:gd name="connsiteX28" fmla="*/ 8001 w 325069"/>
                <a:gd name="connsiteY28" fmla="*/ 133902 h 203482"/>
                <a:gd name="connsiteX29" fmla="*/ 8915 w 325069"/>
                <a:gd name="connsiteY29" fmla="*/ 135731 h 203482"/>
                <a:gd name="connsiteX30" fmla="*/ 10058 w 325069"/>
                <a:gd name="connsiteY30" fmla="*/ 138017 h 203482"/>
                <a:gd name="connsiteX31" fmla="*/ 10973 w 325069"/>
                <a:gd name="connsiteY31" fmla="*/ 139389 h 203482"/>
                <a:gd name="connsiteX32" fmla="*/ 12116 w 325069"/>
                <a:gd name="connsiteY32" fmla="*/ 141218 h 203482"/>
                <a:gd name="connsiteX33" fmla="*/ 13030 w 325069"/>
                <a:gd name="connsiteY33" fmla="*/ 142589 h 203482"/>
                <a:gd name="connsiteX34" fmla="*/ 14402 w 325069"/>
                <a:gd name="connsiteY34" fmla="*/ 144418 h 203482"/>
                <a:gd name="connsiteX35" fmla="*/ 15316 w 325069"/>
                <a:gd name="connsiteY35" fmla="*/ 145561 h 203482"/>
                <a:gd name="connsiteX36" fmla="*/ 17374 w 325069"/>
                <a:gd name="connsiteY36" fmla="*/ 148304 h 203482"/>
                <a:gd name="connsiteX37" fmla="*/ 18288 w 325069"/>
                <a:gd name="connsiteY37" fmla="*/ 149447 h 203482"/>
                <a:gd name="connsiteX38" fmla="*/ 19888 w 325069"/>
                <a:gd name="connsiteY38" fmla="*/ 151276 h 203482"/>
                <a:gd name="connsiteX39" fmla="*/ 20803 w 325069"/>
                <a:gd name="connsiteY39" fmla="*/ 152419 h 203482"/>
                <a:gd name="connsiteX40" fmla="*/ 22403 w 325069"/>
                <a:gd name="connsiteY40" fmla="*/ 154248 h 203482"/>
                <a:gd name="connsiteX41" fmla="*/ 23317 w 325069"/>
                <a:gd name="connsiteY41" fmla="*/ 155391 h 203482"/>
                <a:gd name="connsiteX42" fmla="*/ 25146 w 325069"/>
                <a:gd name="connsiteY42" fmla="*/ 157448 h 203482"/>
                <a:gd name="connsiteX43" fmla="*/ 25832 w 325069"/>
                <a:gd name="connsiteY43" fmla="*/ 158134 h 203482"/>
                <a:gd name="connsiteX44" fmla="*/ 28346 w 325069"/>
                <a:gd name="connsiteY44" fmla="*/ 160649 h 203482"/>
                <a:gd name="connsiteX45" fmla="*/ 29261 w 325069"/>
                <a:gd name="connsiteY45" fmla="*/ 161563 h 203482"/>
                <a:gd name="connsiteX46" fmla="*/ 31090 w 325069"/>
                <a:gd name="connsiteY46" fmla="*/ 163163 h 203482"/>
                <a:gd name="connsiteX47" fmla="*/ 32233 w 325069"/>
                <a:gd name="connsiteY47" fmla="*/ 164078 h 203482"/>
                <a:gd name="connsiteX48" fmla="*/ 34290 w 325069"/>
                <a:gd name="connsiteY48" fmla="*/ 165678 h 203482"/>
                <a:gd name="connsiteX49" fmla="*/ 35204 w 325069"/>
                <a:gd name="connsiteY49" fmla="*/ 166364 h 203482"/>
                <a:gd name="connsiteX50" fmla="*/ 38176 w 325069"/>
                <a:gd name="connsiteY50" fmla="*/ 168650 h 203482"/>
                <a:gd name="connsiteX51" fmla="*/ 38862 w 325069"/>
                <a:gd name="connsiteY51" fmla="*/ 169107 h 203482"/>
                <a:gd name="connsiteX52" fmla="*/ 41377 w 325069"/>
                <a:gd name="connsiteY52" fmla="*/ 170936 h 203482"/>
                <a:gd name="connsiteX53" fmla="*/ 42520 w 325069"/>
                <a:gd name="connsiteY53" fmla="*/ 171621 h 203482"/>
                <a:gd name="connsiteX54" fmla="*/ 44577 w 325069"/>
                <a:gd name="connsiteY54" fmla="*/ 172993 h 203482"/>
                <a:gd name="connsiteX55" fmla="*/ 45720 w 325069"/>
                <a:gd name="connsiteY55" fmla="*/ 173679 h 203482"/>
                <a:gd name="connsiteX56" fmla="*/ 48235 w 325069"/>
                <a:gd name="connsiteY56" fmla="*/ 175050 h 203482"/>
                <a:gd name="connsiteX57" fmla="*/ 48920 w 325069"/>
                <a:gd name="connsiteY57" fmla="*/ 175508 h 203482"/>
                <a:gd name="connsiteX58" fmla="*/ 52121 w 325069"/>
                <a:gd name="connsiteY58" fmla="*/ 177108 h 203482"/>
                <a:gd name="connsiteX59" fmla="*/ 53035 w 325069"/>
                <a:gd name="connsiteY59" fmla="*/ 177565 h 203482"/>
                <a:gd name="connsiteX60" fmla="*/ 55550 w 325069"/>
                <a:gd name="connsiteY60" fmla="*/ 178708 h 203482"/>
                <a:gd name="connsiteX61" fmla="*/ 56693 w 325069"/>
                <a:gd name="connsiteY61" fmla="*/ 179165 h 203482"/>
                <a:gd name="connsiteX62" fmla="*/ 58979 w 325069"/>
                <a:gd name="connsiteY62" fmla="*/ 180080 h 203482"/>
                <a:gd name="connsiteX63" fmla="*/ 59893 w 325069"/>
                <a:gd name="connsiteY63" fmla="*/ 180537 h 203482"/>
                <a:gd name="connsiteX64" fmla="*/ 63094 w 325069"/>
                <a:gd name="connsiteY64" fmla="*/ 181908 h 203482"/>
                <a:gd name="connsiteX65" fmla="*/ 70866 w 325069"/>
                <a:gd name="connsiteY65" fmla="*/ 184652 h 203482"/>
                <a:gd name="connsiteX66" fmla="*/ 92354 w 325069"/>
                <a:gd name="connsiteY66" fmla="*/ 191510 h 203482"/>
                <a:gd name="connsiteX67" fmla="*/ 95783 w 325069"/>
                <a:gd name="connsiteY67" fmla="*/ 192424 h 203482"/>
                <a:gd name="connsiteX68" fmla="*/ 124130 w 325069"/>
                <a:gd name="connsiteY68" fmla="*/ 199053 h 203482"/>
                <a:gd name="connsiteX69" fmla="*/ 126416 w 325069"/>
                <a:gd name="connsiteY69" fmla="*/ 199511 h 203482"/>
                <a:gd name="connsiteX70" fmla="*/ 149276 w 325069"/>
                <a:gd name="connsiteY70" fmla="*/ 202482 h 203482"/>
                <a:gd name="connsiteX71" fmla="*/ 165506 w 325069"/>
                <a:gd name="connsiteY71" fmla="*/ 203397 h 203482"/>
                <a:gd name="connsiteX72" fmla="*/ 190195 w 325069"/>
                <a:gd name="connsiteY72" fmla="*/ 202711 h 203482"/>
                <a:gd name="connsiteX73" fmla="*/ 240487 w 325069"/>
                <a:gd name="connsiteY73" fmla="*/ 183737 h 203482"/>
                <a:gd name="connsiteX74" fmla="*/ 244831 w 325069"/>
                <a:gd name="connsiteY74" fmla="*/ 179165 h 203482"/>
                <a:gd name="connsiteX75" fmla="*/ 246888 w 325069"/>
                <a:gd name="connsiteY75" fmla="*/ 176651 h 203482"/>
                <a:gd name="connsiteX76" fmla="*/ 250317 w 325069"/>
                <a:gd name="connsiteY76" fmla="*/ 171164 h 203482"/>
                <a:gd name="connsiteX77" fmla="*/ 251689 w 325069"/>
                <a:gd name="connsiteY77" fmla="*/ 168192 h 203482"/>
                <a:gd name="connsiteX78" fmla="*/ 254889 w 325069"/>
                <a:gd name="connsiteY78" fmla="*/ 158134 h 203482"/>
                <a:gd name="connsiteX79" fmla="*/ 255803 w 325069"/>
                <a:gd name="connsiteY79" fmla="*/ 150590 h 203482"/>
                <a:gd name="connsiteX80" fmla="*/ 254203 w 325069"/>
                <a:gd name="connsiteY80" fmla="*/ 128873 h 203482"/>
                <a:gd name="connsiteX81" fmla="*/ 253517 w 325069"/>
                <a:gd name="connsiteY81" fmla="*/ 125673 h 203482"/>
                <a:gd name="connsiteX82" fmla="*/ 253289 w 325069"/>
                <a:gd name="connsiteY82" fmla="*/ 124758 h 203482"/>
                <a:gd name="connsiteX83" fmla="*/ 252832 w 325069"/>
                <a:gd name="connsiteY83" fmla="*/ 122472 h 203482"/>
                <a:gd name="connsiteX84" fmla="*/ 252603 w 325069"/>
                <a:gd name="connsiteY84" fmla="*/ 121101 h 203482"/>
                <a:gd name="connsiteX85" fmla="*/ 252374 w 325069"/>
                <a:gd name="connsiteY85" fmla="*/ 118815 h 203482"/>
                <a:gd name="connsiteX86" fmla="*/ 252146 w 325069"/>
                <a:gd name="connsiteY86" fmla="*/ 117215 h 203482"/>
                <a:gd name="connsiteX87" fmla="*/ 251917 w 325069"/>
                <a:gd name="connsiteY87" fmla="*/ 115157 h 203482"/>
                <a:gd name="connsiteX88" fmla="*/ 251917 w 325069"/>
                <a:gd name="connsiteY88" fmla="*/ 113557 h 203482"/>
                <a:gd name="connsiteX89" fmla="*/ 251689 w 325069"/>
                <a:gd name="connsiteY89" fmla="*/ 111271 h 203482"/>
                <a:gd name="connsiteX90" fmla="*/ 251689 w 325069"/>
                <a:gd name="connsiteY90" fmla="*/ 109442 h 203482"/>
                <a:gd name="connsiteX91" fmla="*/ 251689 w 325069"/>
                <a:gd name="connsiteY91" fmla="*/ 107156 h 203482"/>
                <a:gd name="connsiteX92" fmla="*/ 251689 w 325069"/>
                <a:gd name="connsiteY92" fmla="*/ 105327 h 203482"/>
                <a:gd name="connsiteX93" fmla="*/ 251689 w 325069"/>
                <a:gd name="connsiteY93" fmla="*/ 103041 h 203482"/>
                <a:gd name="connsiteX94" fmla="*/ 251689 w 325069"/>
                <a:gd name="connsiteY94" fmla="*/ 100984 h 203482"/>
                <a:gd name="connsiteX95" fmla="*/ 251689 w 325069"/>
                <a:gd name="connsiteY95" fmla="*/ 98698 h 203482"/>
                <a:gd name="connsiteX96" fmla="*/ 251917 w 325069"/>
                <a:gd name="connsiteY96" fmla="*/ 96641 h 203482"/>
                <a:gd name="connsiteX97" fmla="*/ 252146 w 325069"/>
                <a:gd name="connsiteY97" fmla="*/ 94355 h 203482"/>
                <a:gd name="connsiteX98" fmla="*/ 252374 w 325069"/>
                <a:gd name="connsiteY98" fmla="*/ 92297 h 203482"/>
                <a:gd name="connsiteX99" fmla="*/ 252603 w 325069"/>
                <a:gd name="connsiteY99" fmla="*/ 90011 h 203482"/>
                <a:gd name="connsiteX100" fmla="*/ 252832 w 325069"/>
                <a:gd name="connsiteY100" fmla="*/ 87954 h 203482"/>
                <a:gd name="connsiteX101" fmla="*/ 253289 w 325069"/>
                <a:gd name="connsiteY101" fmla="*/ 85668 h 203482"/>
                <a:gd name="connsiteX102" fmla="*/ 253746 w 325069"/>
                <a:gd name="connsiteY102" fmla="*/ 83610 h 203482"/>
                <a:gd name="connsiteX103" fmla="*/ 254203 w 325069"/>
                <a:gd name="connsiteY103" fmla="*/ 81096 h 203482"/>
                <a:gd name="connsiteX104" fmla="*/ 254660 w 325069"/>
                <a:gd name="connsiteY104" fmla="*/ 79038 h 203482"/>
                <a:gd name="connsiteX105" fmla="*/ 255346 w 325069"/>
                <a:gd name="connsiteY105" fmla="*/ 76524 h 203482"/>
                <a:gd name="connsiteX106" fmla="*/ 255803 w 325069"/>
                <a:gd name="connsiteY106" fmla="*/ 74466 h 203482"/>
                <a:gd name="connsiteX107" fmla="*/ 256489 w 325069"/>
                <a:gd name="connsiteY107" fmla="*/ 71952 h 203482"/>
                <a:gd name="connsiteX108" fmla="*/ 257175 w 325069"/>
                <a:gd name="connsiteY108" fmla="*/ 69894 h 203482"/>
                <a:gd name="connsiteX109" fmla="*/ 258318 w 325069"/>
                <a:gd name="connsiteY109" fmla="*/ 66923 h 203482"/>
                <a:gd name="connsiteX110" fmla="*/ 259232 w 325069"/>
                <a:gd name="connsiteY110" fmla="*/ 64408 h 203482"/>
                <a:gd name="connsiteX111" fmla="*/ 260833 w 325069"/>
                <a:gd name="connsiteY111" fmla="*/ 60750 h 203482"/>
                <a:gd name="connsiteX112" fmla="*/ 261747 w 325069"/>
                <a:gd name="connsiteY112" fmla="*/ 58922 h 203482"/>
                <a:gd name="connsiteX113" fmla="*/ 262890 w 325069"/>
                <a:gd name="connsiteY113" fmla="*/ 56407 h 203482"/>
                <a:gd name="connsiteX114" fmla="*/ 264033 w 325069"/>
                <a:gd name="connsiteY114" fmla="*/ 54350 h 203482"/>
                <a:gd name="connsiteX115" fmla="*/ 265405 w 325069"/>
                <a:gd name="connsiteY115" fmla="*/ 52064 h 203482"/>
                <a:gd name="connsiteX116" fmla="*/ 266776 w 325069"/>
                <a:gd name="connsiteY116" fmla="*/ 50006 h 203482"/>
                <a:gd name="connsiteX117" fmla="*/ 268148 w 325069"/>
                <a:gd name="connsiteY117" fmla="*/ 47720 h 203482"/>
                <a:gd name="connsiteX118" fmla="*/ 269519 w 325069"/>
                <a:gd name="connsiteY118" fmla="*/ 45663 h 203482"/>
                <a:gd name="connsiteX119" fmla="*/ 271120 w 325069"/>
                <a:gd name="connsiteY119" fmla="*/ 43377 h 203482"/>
                <a:gd name="connsiteX120" fmla="*/ 272720 w 325069"/>
                <a:gd name="connsiteY120" fmla="*/ 41319 h 203482"/>
                <a:gd name="connsiteX121" fmla="*/ 274549 w 325069"/>
                <a:gd name="connsiteY121" fmla="*/ 39262 h 203482"/>
                <a:gd name="connsiteX122" fmla="*/ 276377 w 325069"/>
                <a:gd name="connsiteY122" fmla="*/ 37205 h 203482"/>
                <a:gd name="connsiteX123" fmla="*/ 278206 w 325069"/>
                <a:gd name="connsiteY123" fmla="*/ 35147 h 203482"/>
                <a:gd name="connsiteX124" fmla="*/ 280264 w 325069"/>
                <a:gd name="connsiteY124" fmla="*/ 33090 h 203482"/>
                <a:gd name="connsiteX125" fmla="*/ 282321 w 325069"/>
                <a:gd name="connsiteY125" fmla="*/ 31032 h 203482"/>
                <a:gd name="connsiteX126" fmla="*/ 284378 w 325069"/>
                <a:gd name="connsiteY126" fmla="*/ 29204 h 203482"/>
                <a:gd name="connsiteX127" fmla="*/ 286664 w 325069"/>
                <a:gd name="connsiteY127" fmla="*/ 27375 h 203482"/>
                <a:gd name="connsiteX128" fmla="*/ 288950 w 325069"/>
                <a:gd name="connsiteY128" fmla="*/ 25546 h 203482"/>
                <a:gd name="connsiteX129" fmla="*/ 291465 w 325069"/>
                <a:gd name="connsiteY129" fmla="*/ 23717 h 203482"/>
                <a:gd name="connsiteX130" fmla="*/ 293980 w 325069"/>
                <a:gd name="connsiteY130" fmla="*/ 21888 h 203482"/>
                <a:gd name="connsiteX131" fmla="*/ 296723 w 325069"/>
                <a:gd name="connsiteY131" fmla="*/ 20060 h 203482"/>
                <a:gd name="connsiteX132" fmla="*/ 299466 w 325069"/>
                <a:gd name="connsiteY132" fmla="*/ 18459 h 203482"/>
                <a:gd name="connsiteX133" fmla="*/ 302438 w 325069"/>
                <a:gd name="connsiteY133" fmla="*/ 16859 h 203482"/>
                <a:gd name="connsiteX134" fmla="*/ 305181 w 325069"/>
                <a:gd name="connsiteY134" fmla="*/ 15259 h 203482"/>
                <a:gd name="connsiteX135" fmla="*/ 308381 w 325069"/>
                <a:gd name="connsiteY135" fmla="*/ 13659 h 203482"/>
                <a:gd name="connsiteX136" fmla="*/ 311353 w 325069"/>
                <a:gd name="connsiteY136" fmla="*/ 12287 h 203482"/>
                <a:gd name="connsiteX137" fmla="*/ 315011 w 325069"/>
                <a:gd name="connsiteY137" fmla="*/ 10687 h 203482"/>
                <a:gd name="connsiteX138" fmla="*/ 317983 w 325069"/>
                <a:gd name="connsiteY138" fmla="*/ 9315 h 203482"/>
                <a:gd name="connsiteX139" fmla="*/ 322326 w 325069"/>
                <a:gd name="connsiteY139" fmla="*/ 7715 h 203482"/>
                <a:gd name="connsiteX140" fmla="*/ 325069 w 325069"/>
                <a:gd name="connsiteY140" fmla="*/ 6801 h 203482"/>
                <a:gd name="connsiteX141" fmla="*/ 325069 w 325069"/>
                <a:gd name="connsiteY141" fmla="*/ 6801 h 203482"/>
                <a:gd name="connsiteX142" fmla="*/ 322326 w 325069"/>
                <a:gd name="connsiteY142" fmla="*/ 4515 h 20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325069" h="203482">
                  <a:moveTo>
                    <a:pt x="322326" y="4515"/>
                  </a:moveTo>
                  <a:cubicBezTo>
                    <a:pt x="317068" y="2686"/>
                    <a:pt x="311810" y="1314"/>
                    <a:pt x="306553" y="171"/>
                  </a:cubicBezTo>
                  <a:cubicBezTo>
                    <a:pt x="301523" y="-57"/>
                    <a:pt x="296266" y="-57"/>
                    <a:pt x="291236" y="171"/>
                  </a:cubicBezTo>
                  <a:cubicBezTo>
                    <a:pt x="286207" y="1314"/>
                    <a:pt x="281407" y="2686"/>
                    <a:pt x="276606" y="4286"/>
                  </a:cubicBezTo>
                  <a:cubicBezTo>
                    <a:pt x="272034" y="6801"/>
                    <a:pt x="267462" y="9315"/>
                    <a:pt x="263119" y="12287"/>
                  </a:cubicBezTo>
                  <a:cubicBezTo>
                    <a:pt x="259004" y="15945"/>
                    <a:pt x="255118" y="19831"/>
                    <a:pt x="251460" y="23946"/>
                  </a:cubicBezTo>
                  <a:cubicBezTo>
                    <a:pt x="244831" y="34004"/>
                    <a:pt x="239344" y="44748"/>
                    <a:pt x="234315" y="55721"/>
                  </a:cubicBezTo>
                  <a:cubicBezTo>
                    <a:pt x="230200" y="65780"/>
                    <a:pt x="226314" y="75838"/>
                    <a:pt x="221285" y="85439"/>
                  </a:cubicBezTo>
                  <a:cubicBezTo>
                    <a:pt x="212141" y="103041"/>
                    <a:pt x="198196" y="116986"/>
                    <a:pt x="181737" y="127959"/>
                  </a:cubicBezTo>
                  <a:cubicBezTo>
                    <a:pt x="149276" y="149219"/>
                    <a:pt x="111557" y="146018"/>
                    <a:pt x="75438" y="139617"/>
                  </a:cubicBezTo>
                  <a:lnTo>
                    <a:pt x="82296" y="140532"/>
                  </a:lnTo>
                  <a:cubicBezTo>
                    <a:pt x="71552" y="138932"/>
                    <a:pt x="61265" y="136874"/>
                    <a:pt x="50749" y="132759"/>
                  </a:cubicBezTo>
                  <a:cubicBezTo>
                    <a:pt x="35433" y="126587"/>
                    <a:pt x="20345" y="120644"/>
                    <a:pt x="6629" y="111271"/>
                  </a:cubicBezTo>
                  <a:cubicBezTo>
                    <a:pt x="4343" y="109671"/>
                    <a:pt x="2057" y="108299"/>
                    <a:pt x="0" y="106699"/>
                  </a:cubicBezTo>
                  <a:cubicBezTo>
                    <a:pt x="0" y="106699"/>
                    <a:pt x="0" y="106699"/>
                    <a:pt x="0" y="106699"/>
                  </a:cubicBezTo>
                  <a:cubicBezTo>
                    <a:pt x="0" y="107156"/>
                    <a:pt x="229" y="107613"/>
                    <a:pt x="229" y="108299"/>
                  </a:cubicBezTo>
                  <a:cubicBezTo>
                    <a:pt x="229" y="108985"/>
                    <a:pt x="457" y="109899"/>
                    <a:pt x="457" y="110585"/>
                  </a:cubicBezTo>
                  <a:cubicBezTo>
                    <a:pt x="457" y="111271"/>
                    <a:pt x="686" y="111728"/>
                    <a:pt x="686" y="112414"/>
                  </a:cubicBezTo>
                  <a:cubicBezTo>
                    <a:pt x="914" y="113100"/>
                    <a:pt x="914" y="113786"/>
                    <a:pt x="1143" y="114471"/>
                  </a:cubicBezTo>
                  <a:cubicBezTo>
                    <a:pt x="1372" y="114929"/>
                    <a:pt x="1372" y="115614"/>
                    <a:pt x="1600" y="116072"/>
                  </a:cubicBezTo>
                  <a:cubicBezTo>
                    <a:pt x="1829" y="116757"/>
                    <a:pt x="2057" y="117443"/>
                    <a:pt x="2057" y="118129"/>
                  </a:cubicBezTo>
                  <a:cubicBezTo>
                    <a:pt x="2286" y="118586"/>
                    <a:pt x="2286" y="119043"/>
                    <a:pt x="2515" y="119501"/>
                  </a:cubicBezTo>
                  <a:cubicBezTo>
                    <a:pt x="2743" y="120644"/>
                    <a:pt x="3200" y="121787"/>
                    <a:pt x="3429" y="122701"/>
                  </a:cubicBezTo>
                  <a:cubicBezTo>
                    <a:pt x="3658" y="123158"/>
                    <a:pt x="3886" y="123844"/>
                    <a:pt x="3886" y="124301"/>
                  </a:cubicBezTo>
                  <a:cubicBezTo>
                    <a:pt x="4115" y="124987"/>
                    <a:pt x="4343" y="125673"/>
                    <a:pt x="4572" y="126359"/>
                  </a:cubicBezTo>
                  <a:cubicBezTo>
                    <a:pt x="4801" y="126816"/>
                    <a:pt x="5029" y="127502"/>
                    <a:pt x="5258" y="127959"/>
                  </a:cubicBezTo>
                  <a:cubicBezTo>
                    <a:pt x="5486" y="128645"/>
                    <a:pt x="5715" y="129330"/>
                    <a:pt x="6172" y="129788"/>
                  </a:cubicBezTo>
                  <a:cubicBezTo>
                    <a:pt x="6401" y="130245"/>
                    <a:pt x="6629" y="130702"/>
                    <a:pt x="6858" y="131388"/>
                  </a:cubicBezTo>
                  <a:cubicBezTo>
                    <a:pt x="7315" y="132302"/>
                    <a:pt x="7544" y="132988"/>
                    <a:pt x="8001" y="133902"/>
                  </a:cubicBezTo>
                  <a:cubicBezTo>
                    <a:pt x="8230" y="134588"/>
                    <a:pt x="8687" y="135045"/>
                    <a:pt x="8915" y="135731"/>
                  </a:cubicBezTo>
                  <a:cubicBezTo>
                    <a:pt x="9373" y="136417"/>
                    <a:pt x="9601" y="137103"/>
                    <a:pt x="10058" y="138017"/>
                  </a:cubicBezTo>
                  <a:cubicBezTo>
                    <a:pt x="10287" y="138474"/>
                    <a:pt x="10516" y="138932"/>
                    <a:pt x="10973" y="139389"/>
                  </a:cubicBezTo>
                  <a:cubicBezTo>
                    <a:pt x="11430" y="140075"/>
                    <a:pt x="11659" y="140532"/>
                    <a:pt x="12116" y="141218"/>
                  </a:cubicBezTo>
                  <a:cubicBezTo>
                    <a:pt x="12344" y="141675"/>
                    <a:pt x="12802" y="142132"/>
                    <a:pt x="13030" y="142589"/>
                  </a:cubicBezTo>
                  <a:cubicBezTo>
                    <a:pt x="13487" y="143275"/>
                    <a:pt x="13945" y="143961"/>
                    <a:pt x="14402" y="144418"/>
                  </a:cubicBezTo>
                  <a:cubicBezTo>
                    <a:pt x="14630" y="144875"/>
                    <a:pt x="14859" y="145104"/>
                    <a:pt x="15316" y="145561"/>
                  </a:cubicBezTo>
                  <a:cubicBezTo>
                    <a:pt x="16002" y="146475"/>
                    <a:pt x="16688" y="147390"/>
                    <a:pt x="17374" y="148304"/>
                  </a:cubicBezTo>
                  <a:cubicBezTo>
                    <a:pt x="17602" y="148761"/>
                    <a:pt x="17831" y="148990"/>
                    <a:pt x="18288" y="149447"/>
                  </a:cubicBezTo>
                  <a:cubicBezTo>
                    <a:pt x="18745" y="150133"/>
                    <a:pt x="19202" y="150819"/>
                    <a:pt x="19888" y="151276"/>
                  </a:cubicBezTo>
                  <a:cubicBezTo>
                    <a:pt x="20117" y="151733"/>
                    <a:pt x="20574" y="151962"/>
                    <a:pt x="20803" y="152419"/>
                  </a:cubicBezTo>
                  <a:cubicBezTo>
                    <a:pt x="21260" y="153105"/>
                    <a:pt x="21717" y="153562"/>
                    <a:pt x="22403" y="154248"/>
                  </a:cubicBezTo>
                  <a:cubicBezTo>
                    <a:pt x="22631" y="154705"/>
                    <a:pt x="23089" y="154934"/>
                    <a:pt x="23317" y="155391"/>
                  </a:cubicBezTo>
                  <a:cubicBezTo>
                    <a:pt x="24003" y="156077"/>
                    <a:pt x="24689" y="156762"/>
                    <a:pt x="25146" y="157448"/>
                  </a:cubicBezTo>
                  <a:cubicBezTo>
                    <a:pt x="25375" y="157677"/>
                    <a:pt x="25603" y="157905"/>
                    <a:pt x="25832" y="158134"/>
                  </a:cubicBezTo>
                  <a:cubicBezTo>
                    <a:pt x="26746" y="159048"/>
                    <a:pt x="27432" y="159734"/>
                    <a:pt x="28346" y="160649"/>
                  </a:cubicBezTo>
                  <a:cubicBezTo>
                    <a:pt x="28575" y="160877"/>
                    <a:pt x="29032" y="161334"/>
                    <a:pt x="29261" y="161563"/>
                  </a:cubicBezTo>
                  <a:cubicBezTo>
                    <a:pt x="29947" y="162020"/>
                    <a:pt x="30404" y="162706"/>
                    <a:pt x="31090" y="163163"/>
                  </a:cubicBezTo>
                  <a:cubicBezTo>
                    <a:pt x="31547" y="163392"/>
                    <a:pt x="31775" y="163849"/>
                    <a:pt x="32233" y="164078"/>
                  </a:cubicBezTo>
                  <a:cubicBezTo>
                    <a:pt x="32918" y="164535"/>
                    <a:pt x="33604" y="165221"/>
                    <a:pt x="34290" y="165678"/>
                  </a:cubicBezTo>
                  <a:cubicBezTo>
                    <a:pt x="34519" y="165906"/>
                    <a:pt x="34976" y="166135"/>
                    <a:pt x="35204" y="166364"/>
                  </a:cubicBezTo>
                  <a:cubicBezTo>
                    <a:pt x="36119" y="167049"/>
                    <a:pt x="37033" y="167964"/>
                    <a:pt x="38176" y="168650"/>
                  </a:cubicBezTo>
                  <a:cubicBezTo>
                    <a:pt x="38405" y="168878"/>
                    <a:pt x="38633" y="168878"/>
                    <a:pt x="38862" y="169107"/>
                  </a:cubicBezTo>
                  <a:cubicBezTo>
                    <a:pt x="39776" y="169793"/>
                    <a:pt x="40462" y="170250"/>
                    <a:pt x="41377" y="170936"/>
                  </a:cubicBezTo>
                  <a:cubicBezTo>
                    <a:pt x="41834" y="171164"/>
                    <a:pt x="42062" y="171393"/>
                    <a:pt x="42520" y="171621"/>
                  </a:cubicBezTo>
                  <a:cubicBezTo>
                    <a:pt x="43205" y="172079"/>
                    <a:pt x="43891" y="172536"/>
                    <a:pt x="44577" y="172993"/>
                  </a:cubicBezTo>
                  <a:cubicBezTo>
                    <a:pt x="45034" y="173222"/>
                    <a:pt x="45263" y="173450"/>
                    <a:pt x="45720" y="173679"/>
                  </a:cubicBezTo>
                  <a:cubicBezTo>
                    <a:pt x="46634" y="174136"/>
                    <a:pt x="47320" y="174593"/>
                    <a:pt x="48235" y="175050"/>
                  </a:cubicBezTo>
                  <a:cubicBezTo>
                    <a:pt x="48463" y="175279"/>
                    <a:pt x="48692" y="175279"/>
                    <a:pt x="48920" y="175508"/>
                  </a:cubicBezTo>
                  <a:cubicBezTo>
                    <a:pt x="50063" y="176193"/>
                    <a:pt x="50978" y="176651"/>
                    <a:pt x="52121" y="177108"/>
                  </a:cubicBezTo>
                  <a:cubicBezTo>
                    <a:pt x="52349" y="177336"/>
                    <a:pt x="52807" y="177336"/>
                    <a:pt x="53035" y="177565"/>
                  </a:cubicBezTo>
                  <a:cubicBezTo>
                    <a:pt x="53950" y="178022"/>
                    <a:pt x="54635" y="178251"/>
                    <a:pt x="55550" y="178708"/>
                  </a:cubicBezTo>
                  <a:cubicBezTo>
                    <a:pt x="56007" y="178937"/>
                    <a:pt x="56236" y="178937"/>
                    <a:pt x="56693" y="179165"/>
                  </a:cubicBezTo>
                  <a:cubicBezTo>
                    <a:pt x="57379" y="179622"/>
                    <a:pt x="58293" y="179851"/>
                    <a:pt x="58979" y="180080"/>
                  </a:cubicBezTo>
                  <a:cubicBezTo>
                    <a:pt x="59207" y="180308"/>
                    <a:pt x="59665" y="180308"/>
                    <a:pt x="59893" y="180537"/>
                  </a:cubicBezTo>
                  <a:cubicBezTo>
                    <a:pt x="61036" y="180994"/>
                    <a:pt x="62179" y="181451"/>
                    <a:pt x="63094" y="181908"/>
                  </a:cubicBezTo>
                  <a:cubicBezTo>
                    <a:pt x="65608" y="182823"/>
                    <a:pt x="68123" y="183737"/>
                    <a:pt x="70866" y="184652"/>
                  </a:cubicBezTo>
                  <a:cubicBezTo>
                    <a:pt x="77953" y="187166"/>
                    <a:pt x="85039" y="189452"/>
                    <a:pt x="92354" y="191510"/>
                  </a:cubicBezTo>
                  <a:cubicBezTo>
                    <a:pt x="93497" y="191738"/>
                    <a:pt x="94640" y="192195"/>
                    <a:pt x="95783" y="192424"/>
                  </a:cubicBezTo>
                  <a:cubicBezTo>
                    <a:pt x="105156" y="194939"/>
                    <a:pt x="114757" y="197225"/>
                    <a:pt x="124130" y="199053"/>
                  </a:cubicBezTo>
                  <a:cubicBezTo>
                    <a:pt x="124816" y="199282"/>
                    <a:pt x="125730" y="199282"/>
                    <a:pt x="126416" y="199511"/>
                  </a:cubicBezTo>
                  <a:cubicBezTo>
                    <a:pt x="133960" y="200882"/>
                    <a:pt x="141503" y="201797"/>
                    <a:pt x="149276" y="202482"/>
                  </a:cubicBezTo>
                  <a:cubicBezTo>
                    <a:pt x="154534" y="202940"/>
                    <a:pt x="160020" y="203168"/>
                    <a:pt x="165506" y="203397"/>
                  </a:cubicBezTo>
                  <a:cubicBezTo>
                    <a:pt x="173736" y="203625"/>
                    <a:pt x="181737" y="203397"/>
                    <a:pt x="190195" y="202711"/>
                  </a:cubicBezTo>
                  <a:cubicBezTo>
                    <a:pt x="209398" y="201111"/>
                    <a:pt x="228143" y="195396"/>
                    <a:pt x="240487" y="183737"/>
                  </a:cubicBezTo>
                  <a:cubicBezTo>
                    <a:pt x="242087" y="182366"/>
                    <a:pt x="243459" y="180765"/>
                    <a:pt x="244831" y="179165"/>
                  </a:cubicBezTo>
                  <a:cubicBezTo>
                    <a:pt x="245516" y="178251"/>
                    <a:pt x="246202" y="177565"/>
                    <a:pt x="246888" y="176651"/>
                  </a:cubicBezTo>
                  <a:cubicBezTo>
                    <a:pt x="248031" y="174822"/>
                    <a:pt x="249174" y="172993"/>
                    <a:pt x="250317" y="171164"/>
                  </a:cubicBezTo>
                  <a:cubicBezTo>
                    <a:pt x="250774" y="170250"/>
                    <a:pt x="251231" y="169107"/>
                    <a:pt x="251689" y="168192"/>
                  </a:cubicBezTo>
                  <a:cubicBezTo>
                    <a:pt x="253060" y="164992"/>
                    <a:pt x="253975" y="161792"/>
                    <a:pt x="254889" y="158134"/>
                  </a:cubicBezTo>
                  <a:cubicBezTo>
                    <a:pt x="255346" y="155848"/>
                    <a:pt x="255803" y="153333"/>
                    <a:pt x="255803" y="150590"/>
                  </a:cubicBezTo>
                  <a:cubicBezTo>
                    <a:pt x="256261" y="143961"/>
                    <a:pt x="255803" y="136874"/>
                    <a:pt x="254203" y="128873"/>
                  </a:cubicBezTo>
                  <a:cubicBezTo>
                    <a:pt x="253975" y="127959"/>
                    <a:pt x="253746" y="126816"/>
                    <a:pt x="253517" y="125673"/>
                  </a:cubicBezTo>
                  <a:cubicBezTo>
                    <a:pt x="253517" y="125444"/>
                    <a:pt x="253517" y="124987"/>
                    <a:pt x="253289" y="124758"/>
                  </a:cubicBezTo>
                  <a:cubicBezTo>
                    <a:pt x="253060" y="124073"/>
                    <a:pt x="253060" y="123158"/>
                    <a:pt x="252832" y="122472"/>
                  </a:cubicBezTo>
                  <a:cubicBezTo>
                    <a:pt x="252832" y="122015"/>
                    <a:pt x="252832" y="121558"/>
                    <a:pt x="252603" y="121101"/>
                  </a:cubicBezTo>
                  <a:cubicBezTo>
                    <a:pt x="252603" y="120415"/>
                    <a:pt x="252374" y="119729"/>
                    <a:pt x="252374" y="118815"/>
                  </a:cubicBezTo>
                  <a:cubicBezTo>
                    <a:pt x="252374" y="118358"/>
                    <a:pt x="252374" y="117900"/>
                    <a:pt x="252146" y="117215"/>
                  </a:cubicBezTo>
                  <a:cubicBezTo>
                    <a:pt x="252146" y="116529"/>
                    <a:pt x="251917" y="115843"/>
                    <a:pt x="251917" y="115157"/>
                  </a:cubicBezTo>
                  <a:cubicBezTo>
                    <a:pt x="251917" y="114700"/>
                    <a:pt x="251917" y="114014"/>
                    <a:pt x="251917" y="113557"/>
                  </a:cubicBezTo>
                  <a:cubicBezTo>
                    <a:pt x="251917" y="112871"/>
                    <a:pt x="251917" y="112185"/>
                    <a:pt x="251689" y="111271"/>
                  </a:cubicBezTo>
                  <a:cubicBezTo>
                    <a:pt x="251689" y="110585"/>
                    <a:pt x="251689" y="110128"/>
                    <a:pt x="251689" y="109442"/>
                  </a:cubicBezTo>
                  <a:cubicBezTo>
                    <a:pt x="251689" y="108756"/>
                    <a:pt x="251689" y="108071"/>
                    <a:pt x="251689" y="107156"/>
                  </a:cubicBezTo>
                  <a:cubicBezTo>
                    <a:pt x="251689" y="106470"/>
                    <a:pt x="251689" y="106013"/>
                    <a:pt x="251689" y="105327"/>
                  </a:cubicBezTo>
                  <a:cubicBezTo>
                    <a:pt x="251689" y="104642"/>
                    <a:pt x="251689" y="103727"/>
                    <a:pt x="251689" y="103041"/>
                  </a:cubicBezTo>
                  <a:cubicBezTo>
                    <a:pt x="251689" y="102356"/>
                    <a:pt x="251689" y="101670"/>
                    <a:pt x="251689" y="100984"/>
                  </a:cubicBezTo>
                  <a:cubicBezTo>
                    <a:pt x="251689" y="100298"/>
                    <a:pt x="251689" y="99384"/>
                    <a:pt x="251689" y="98698"/>
                  </a:cubicBezTo>
                  <a:cubicBezTo>
                    <a:pt x="251689" y="98012"/>
                    <a:pt x="251689" y="97326"/>
                    <a:pt x="251917" y="96641"/>
                  </a:cubicBezTo>
                  <a:cubicBezTo>
                    <a:pt x="251917" y="95955"/>
                    <a:pt x="252146" y="95040"/>
                    <a:pt x="252146" y="94355"/>
                  </a:cubicBezTo>
                  <a:cubicBezTo>
                    <a:pt x="252146" y="93669"/>
                    <a:pt x="252374" y="92983"/>
                    <a:pt x="252374" y="92297"/>
                  </a:cubicBezTo>
                  <a:cubicBezTo>
                    <a:pt x="252374" y="91611"/>
                    <a:pt x="252603" y="90697"/>
                    <a:pt x="252603" y="90011"/>
                  </a:cubicBezTo>
                  <a:cubicBezTo>
                    <a:pt x="252603" y="89325"/>
                    <a:pt x="252832" y="88640"/>
                    <a:pt x="252832" y="87954"/>
                  </a:cubicBezTo>
                  <a:cubicBezTo>
                    <a:pt x="253060" y="87268"/>
                    <a:pt x="253060" y="86354"/>
                    <a:pt x="253289" y="85668"/>
                  </a:cubicBezTo>
                  <a:cubicBezTo>
                    <a:pt x="253517" y="84982"/>
                    <a:pt x="253517" y="84296"/>
                    <a:pt x="253746" y="83610"/>
                  </a:cubicBezTo>
                  <a:cubicBezTo>
                    <a:pt x="253975" y="82696"/>
                    <a:pt x="253975" y="82010"/>
                    <a:pt x="254203" y="81096"/>
                  </a:cubicBezTo>
                  <a:cubicBezTo>
                    <a:pt x="254432" y="80410"/>
                    <a:pt x="254432" y="79724"/>
                    <a:pt x="254660" y="79038"/>
                  </a:cubicBezTo>
                  <a:cubicBezTo>
                    <a:pt x="254889" y="78124"/>
                    <a:pt x="255118" y="77438"/>
                    <a:pt x="255346" y="76524"/>
                  </a:cubicBezTo>
                  <a:cubicBezTo>
                    <a:pt x="255575" y="75838"/>
                    <a:pt x="255803" y="75152"/>
                    <a:pt x="255803" y="74466"/>
                  </a:cubicBezTo>
                  <a:cubicBezTo>
                    <a:pt x="256032" y="73552"/>
                    <a:pt x="256261" y="72866"/>
                    <a:pt x="256489" y="71952"/>
                  </a:cubicBezTo>
                  <a:cubicBezTo>
                    <a:pt x="256718" y="71266"/>
                    <a:pt x="256946" y="70580"/>
                    <a:pt x="257175" y="69894"/>
                  </a:cubicBezTo>
                  <a:cubicBezTo>
                    <a:pt x="257404" y="68980"/>
                    <a:pt x="257861" y="67837"/>
                    <a:pt x="258318" y="66923"/>
                  </a:cubicBezTo>
                  <a:cubicBezTo>
                    <a:pt x="258547" y="66008"/>
                    <a:pt x="259004" y="65322"/>
                    <a:pt x="259232" y="64408"/>
                  </a:cubicBezTo>
                  <a:cubicBezTo>
                    <a:pt x="259690" y="63265"/>
                    <a:pt x="260147" y="61893"/>
                    <a:pt x="260833" y="60750"/>
                  </a:cubicBezTo>
                  <a:cubicBezTo>
                    <a:pt x="261061" y="60065"/>
                    <a:pt x="261518" y="59379"/>
                    <a:pt x="261747" y="58922"/>
                  </a:cubicBezTo>
                  <a:cubicBezTo>
                    <a:pt x="262204" y="58007"/>
                    <a:pt x="262433" y="57093"/>
                    <a:pt x="262890" y="56407"/>
                  </a:cubicBezTo>
                  <a:cubicBezTo>
                    <a:pt x="263347" y="55721"/>
                    <a:pt x="263576" y="55035"/>
                    <a:pt x="264033" y="54350"/>
                  </a:cubicBezTo>
                  <a:cubicBezTo>
                    <a:pt x="264490" y="53664"/>
                    <a:pt x="264947" y="52749"/>
                    <a:pt x="265405" y="52064"/>
                  </a:cubicBezTo>
                  <a:cubicBezTo>
                    <a:pt x="265862" y="51378"/>
                    <a:pt x="266319" y="50692"/>
                    <a:pt x="266776" y="50006"/>
                  </a:cubicBezTo>
                  <a:cubicBezTo>
                    <a:pt x="267233" y="49320"/>
                    <a:pt x="267691" y="48406"/>
                    <a:pt x="268148" y="47720"/>
                  </a:cubicBezTo>
                  <a:cubicBezTo>
                    <a:pt x="268605" y="47034"/>
                    <a:pt x="269062" y="46349"/>
                    <a:pt x="269519" y="45663"/>
                  </a:cubicBezTo>
                  <a:cubicBezTo>
                    <a:pt x="269977" y="44977"/>
                    <a:pt x="270662" y="44291"/>
                    <a:pt x="271120" y="43377"/>
                  </a:cubicBezTo>
                  <a:cubicBezTo>
                    <a:pt x="271577" y="42691"/>
                    <a:pt x="272263" y="42005"/>
                    <a:pt x="272720" y="41319"/>
                  </a:cubicBezTo>
                  <a:cubicBezTo>
                    <a:pt x="273177" y="40634"/>
                    <a:pt x="273863" y="39948"/>
                    <a:pt x="274549" y="39262"/>
                  </a:cubicBezTo>
                  <a:cubicBezTo>
                    <a:pt x="275234" y="38576"/>
                    <a:pt x="275692" y="37890"/>
                    <a:pt x="276377" y="37205"/>
                  </a:cubicBezTo>
                  <a:cubicBezTo>
                    <a:pt x="277063" y="36519"/>
                    <a:pt x="277520" y="35833"/>
                    <a:pt x="278206" y="35147"/>
                  </a:cubicBezTo>
                  <a:cubicBezTo>
                    <a:pt x="278892" y="34461"/>
                    <a:pt x="279578" y="33776"/>
                    <a:pt x="280264" y="33090"/>
                  </a:cubicBezTo>
                  <a:cubicBezTo>
                    <a:pt x="280949" y="32404"/>
                    <a:pt x="281635" y="31718"/>
                    <a:pt x="282321" y="31032"/>
                  </a:cubicBezTo>
                  <a:cubicBezTo>
                    <a:pt x="283007" y="30347"/>
                    <a:pt x="283693" y="29661"/>
                    <a:pt x="284378" y="29204"/>
                  </a:cubicBezTo>
                  <a:cubicBezTo>
                    <a:pt x="285064" y="28518"/>
                    <a:pt x="285979" y="27832"/>
                    <a:pt x="286664" y="27375"/>
                  </a:cubicBezTo>
                  <a:cubicBezTo>
                    <a:pt x="287350" y="26689"/>
                    <a:pt x="288265" y="26232"/>
                    <a:pt x="288950" y="25546"/>
                  </a:cubicBezTo>
                  <a:cubicBezTo>
                    <a:pt x="289865" y="24860"/>
                    <a:pt x="290551" y="24403"/>
                    <a:pt x="291465" y="23717"/>
                  </a:cubicBezTo>
                  <a:cubicBezTo>
                    <a:pt x="292379" y="23031"/>
                    <a:pt x="293065" y="22574"/>
                    <a:pt x="293980" y="21888"/>
                  </a:cubicBezTo>
                  <a:cubicBezTo>
                    <a:pt x="294894" y="21203"/>
                    <a:pt x="295808" y="20745"/>
                    <a:pt x="296723" y="20060"/>
                  </a:cubicBezTo>
                  <a:cubicBezTo>
                    <a:pt x="297637" y="19602"/>
                    <a:pt x="298552" y="18917"/>
                    <a:pt x="299466" y="18459"/>
                  </a:cubicBezTo>
                  <a:cubicBezTo>
                    <a:pt x="300380" y="17774"/>
                    <a:pt x="301295" y="17316"/>
                    <a:pt x="302438" y="16859"/>
                  </a:cubicBezTo>
                  <a:cubicBezTo>
                    <a:pt x="303352" y="16402"/>
                    <a:pt x="304267" y="15716"/>
                    <a:pt x="305181" y="15259"/>
                  </a:cubicBezTo>
                  <a:cubicBezTo>
                    <a:pt x="306324" y="14802"/>
                    <a:pt x="307238" y="14116"/>
                    <a:pt x="308381" y="13659"/>
                  </a:cubicBezTo>
                  <a:cubicBezTo>
                    <a:pt x="309296" y="13202"/>
                    <a:pt x="310210" y="12744"/>
                    <a:pt x="311353" y="12287"/>
                  </a:cubicBezTo>
                  <a:cubicBezTo>
                    <a:pt x="312496" y="11830"/>
                    <a:pt x="313639" y="11144"/>
                    <a:pt x="315011" y="10687"/>
                  </a:cubicBezTo>
                  <a:cubicBezTo>
                    <a:pt x="315925" y="10230"/>
                    <a:pt x="317068" y="9773"/>
                    <a:pt x="317983" y="9315"/>
                  </a:cubicBezTo>
                  <a:cubicBezTo>
                    <a:pt x="319354" y="8858"/>
                    <a:pt x="320954" y="8172"/>
                    <a:pt x="322326" y="7715"/>
                  </a:cubicBezTo>
                  <a:cubicBezTo>
                    <a:pt x="323240" y="7487"/>
                    <a:pt x="324155" y="7029"/>
                    <a:pt x="325069" y="6801"/>
                  </a:cubicBezTo>
                  <a:cubicBezTo>
                    <a:pt x="325069" y="6801"/>
                    <a:pt x="325069" y="6801"/>
                    <a:pt x="325069" y="6801"/>
                  </a:cubicBezTo>
                  <a:cubicBezTo>
                    <a:pt x="323469" y="4972"/>
                    <a:pt x="323012" y="4743"/>
                    <a:pt x="322326" y="4515"/>
                  </a:cubicBezTo>
                  <a:close/>
                </a:path>
              </a:pathLst>
            </a:custGeom>
            <a:solidFill>
              <a:srgbClr val="FFFFFF"/>
            </a:solidFill>
            <a:ln w="2286" cap="flat">
              <a:noFill/>
              <a:prstDash val="solid"/>
              <a:miter/>
            </a:ln>
          </p:spPr>
          <p:txBody>
            <a:bodyPr rtlCol="0" anchor="ctr"/>
            <a:lstStyle/>
            <a:p>
              <a:endParaRPr lang="en-US"/>
            </a:p>
          </p:txBody>
        </p:sp>
        <p:sp>
          <p:nvSpPr>
            <p:cNvPr id="189" name="Freeform 435">
              <a:extLst>
                <a:ext uri="{FF2B5EF4-FFF2-40B4-BE49-F238E27FC236}">
                  <a16:creationId xmlns:a16="http://schemas.microsoft.com/office/drawing/2014/main" id="{554FE970-00E7-BC13-ED8C-EDBCCB0EC797}"/>
                </a:ext>
              </a:extLst>
            </p:cNvPr>
            <p:cNvSpPr/>
            <p:nvPr/>
          </p:nvSpPr>
          <p:spPr>
            <a:xfrm>
              <a:off x="5224805" y="3173425"/>
              <a:ext cx="483227" cy="878281"/>
            </a:xfrm>
            <a:custGeom>
              <a:avLst/>
              <a:gdLst>
                <a:gd name="connsiteX0" fmla="*/ 482117 w 483227"/>
                <a:gd name="connsiteY0" fmla="*/ 259461 h 878281"/>
                <a:gd name="connsiteX1" fmla="*/ 480060 w 483227"/>
                <a:gd name="connsiteY1" fmla="*/ 239573 h 878281"/>
                <a:gd name="connsiteX2" fmla="*/ 468173 w 483227"/>
                <a:gd name="connsiteY2" fmla="*/ 183794 h 878281"/>
                <a:gd name="connsiteX3" fmla="*/ 465430 w 483227"/>
                <a:gd name="connsiteY3" fmla="*/ 175108 h 878281"/>
                <a:gd name="connsiteX4" fmla="*/ 459029 w 483227"/>
                <a:gd name="connsiteY4" fmla="*/ 158191 h 878281"/>
                <a:gd name="connsiteX5" fmla="*/ 455371 w 483227"/>
                <a:gd name="connsiteY5" fmla="*/ 149962 h 878281"/>
                <a:gd name="connsiteX6" fmla="*/ 438683 w 483227"/>
                <a:gd name="connsiteY6" fmla="*/ 118415 h 878281"/>
                <a:gd name="connsiteX7" fmla="*/ 386791 w 483227"/>
                <a:gd name="connsiteY7" fmla="*/ 56693 h 878281"/>
                <a:gd name="connsiteX8" fmla="*/ 372389 w 483227"/>
                <a:gd name="connsiteY8" fmla="*/ 44577 h 878281"/>
                <a:gd name="connsiteX9" fmla="*/ 332156 w 483227"/>
                <a:gd name="connsiteY9" fmla="*/ 17145 h 878281"/>
                <a:gd name="connsiteX10" fmla="*/ 332156 w 483227"/>
                <a:gd name="connsiteY10" fmla="*/ 17145 h 878281"/>
                <a:gd name="connsiteX11" fmla="*/ 326441 w 483227"/>
                <a:gd name="connsiteY11" fmla="*/ 13945 h 878281"/>
                <a:gd name="connsiteX12" fmla="*/ 324612 w 483227"/>
                <a:gd name="connsiteY12" fmla="*/ 13030 h 878281"/>
                <a:gd name="connsiteX13" fmla="*/ 320497 w 483227"/>
                <a:gd name="connsiteY13" fmla="*/ 10973 h 878281"/>
                <a:gd name="connsiteX14" fmla="*/ 318211 w 483227"/>
                <a:gd name="connsiteY14" fmla="*/ 9830 h 878281"/>
                <a:gd name="connsiteX15" fmla="*/ 312953 w 483227"/>
                <a:gd name="connsiteY15" fmla="*/ 7544 h 878281"/>
                <a:gd name="connsiteX16" fmla="*/ 309296 w 483227"/>
                <a:gd name="connsiteY16" fmla="*/ 5944 h 878281"/>
                <a:gd name="connsiteX17" fmla="*/ 307467 w 483227"/>
                <a:gd name="connsiteY17" fmla="*/ 5258 h 878281"/>
                <a:gd name="connsiteX18" fmla="*/ 293294 w 483227"/>
                <a:gd name="connsiteY18" fmla="*/ 0 h 878281"/>
                <a:gd name="connsiteX19" fmla="*/ 381762 w 483227"/>
                <a:gd name="connsiteY19" fmla="*/ 95326 h 878281"/>
                <a:gd name="connsiteX20" fmla="*/ 422681 w 483227"/>
                <a:gd name="connsiteY20" fmla="*/ 354330 h 878281"/>
                <a:gd name="connsiteX21" fmla="*/ 284150 w 483227"/>
                <a:gd name="connsiteY21" fmla="*/ 584530 h 878281"/>
                <a:gd name="connsiteX22" fmla="*/ 268148 w 483227"/>
                <a:gd name="connsiteY22" fmla="*/ 611048 h 878281"/>
                <a:gd name="connsiteX23" fmla="*/ 241859 w 483227"/>
                <a:gd name="connsiteY23" fmla="*/ 703859 h 878281"/>
                <a:gd name="connsiteX24" fmla="*/ 214655 w 483227"/>
                <a:gd name="connsiteY24" fmla="*/ 763981 h 878281"/>
                <a:gd name="connsiteX25" fmla="*/ 159791 w 483227"/>
                <a:gd name="connsiteY25" fmla="*/ 817702 h 878281"/>
                <a:gd name="connsiteX26" fmla="*/ 43205 w 483227"/>
                <a:gd name="connsiteY26" fmla="*/ 851078 h 878281"/>
                <a:gd name="connsiteX27" fmla="*/ 0 w 483227"/>
                <a:gd name="connsiteY27" fmla="*/ 850849 h 878281"/>
                <a:gd name="connsiteX28" fmla="*/ 5029 w 483227"/>
                <a:gd name="connsiteY28" fmla="*/ 853364 h 878281"/>
                <a:gd name="connsiteX29" fmla="*/ 5258 w 483227"/>
                <a:gd name="connsiteY29" fmla="*/ 853592 h 878281"/>
                <a:gd name="connsiteX30" fmla="*/ 7087 w 483227"/>
                <a:gd name="connsiteY30" fmla="*/ 854278 h 878281"/>
                <a:gd name="connsiteX31" fmla="*/ 7772 w 483227"/>
                <a:gd name="connsiteY31" fmla="*/ 854507 h 878281"/>
                <a:gd name="connsiteX32" fmla="*/ 10744 w 483227"/>
                <a:gd name="connsiteY32" fmla="*/ 855421 h 878281"/>
                <a:gd name="connsiteX33" fmla="*/ 12573 w 483227"/>
                <a:gd name="connsiteY33" fmla="*/ 855878 h 878281"/>
                <a:gd name="connsiteX34" fmla="*/ 13716 w 483227"/>
                <a:gd name="connsiteY34" fmla="*/ 856336 h 878281"/>
                <a:gd name="connsiteX35" fmla="*/ 17145 w 483227"/>
                <a:gd name="connsiteY35" fmla="*/ 857250 h 878281"/>
                <a:gd name="connsiteX36" fmla="*/ 79324 w 483227"/>
                <a:gd name="connsiteY36" fmla="*/ 873023 h 878281"/>
                <a:gd name="connsiteX37" fmla="*/ 94640 w 483227"/>
                <a:gd name="connsiteY37" fmla="*/ 875767 h 878281"/>
                <a:gd name="connsiteX38" fmla="*/ 109957 w 483227"/>
                <a:gd name="connsiteY38" fmla="*/ 877595 h 878281"/>
                <a:gd name="connsiteX39" fmla="*/ 125044 w 483227"/>
                <a:gd name="connsiteY39" fmla="*/ 878281 h 878281"/>
                <a:gd name="connsiteX40" fmla="*/ 140132 w 483227"/>
                <a:gd name="connsiteY40" fmla="*/ 877595 h 878281"/>
                <a:gd name="connsiteX41" fmla="*/ 164363 w 483227"/>
                <a:gd name="connsiteY41" fmla="*/ 878281 h 878281"/>
                <a:gd name="connsiteX42" fmla="*/ 194996 w 483227"/>
                <a:gd name="connsiteY42" fmla="*/ 875767 h 878281"/>
                <a:gd name="connsiteX43" fmla="*/ 252374 w 483227"/>
                <a:gd name="connsiteY43" fmla="*/ 860679 h 878281"/>
                <a:gd name="connsiteX44" fmla="*/ 259232 w 483227"/>
                <a:gd name="connsiteY44" fmla="*/ 857936 h 878281"/>
                <a:gd name="connsiteX45" fmla="*/ 280721 w 483227"/>
                <a:gd name="connsiteY45" fmla="*/ 840791 h 878281"/>
                <a:gd name="connsiteX46" fmla="*/ 285064 w 483227"/>
                <a:gd name="connsiteY46" fmla="*/ 819760 h 878281"/>
                <a:gd name="connsiteX47" fmla="*/ 284607 w 483227"/>
                <a:gd name="connsiteY47" fmla="*/ 809701 h 878281"/>
                <a:gd name="connsiteX48" fmla="*/ 282092 w 483227"/>
                <a:gd name="connsiteY48" fmla="*/ 783869 h 878281"/>
                <a:gd name="connsiteX49" fmla="*/ 281178 w 483227"/>
                <a:gd name="connsiteY49" fmla="*/ 778840 h 878281"/>
                <a:gd name="connsiteX50" fmla="*/ 277749 w 483227"/>
                <a:gd name="connsiteY50" fmla="*/ 757352 h 878281"/>
                <a:gd name="connsiteX51" fmla="*/ 279121 w 483227"/>
                <a:gd name="connsiteY51" fmla="*/ 716432 h 878281"/>
                <a:gd name="connsiteX52" fmla="*/ 280949 w 483227"/>
                <a:gd name="connsiteY52" fmla="*/ 708660 h 878281"/>
                <a:gd name="connsiteX53" fmla="*/ 282550 w 483227"/>
                <a:gd name="connsiteY53" fmla="*/ 703631 h 878281"/>
                <a:gd name="connsiteX54" fmla="*/ 284836 w 483227"/>
                <a:gd name="connsiteY54" fmla="*/ 697459 h 878281"/>
                <a:gd name="connsiteX55" fmla="*/ 287579 w 483227"/>
                <a:gd name="connsiteY55" fmla="*/ 691286 h 878281"/>
                <a:gd name="connsiteX56" fmla="*/ 301752 w 483227"/>
                <a:gd name="connsiteY56" fmla="*/ 669569 h 878281"/>
                <a:gd name="connsiteX57" fmla="*/ 302666 w 483227"/>
                <a:gd name="connsiteY57" fmla="*/ 668655 h 878281"/>
                <a:gd name="connsiteX58" fmla="*/ 315468 w 483227"/>
                <a:gd name="connsiteY58" fmla="*/ 655853 h 878281"/>
                <a:gd name="connsiteX59" fmla="*/ 377876 w 483227"/>
                <a:gd name="connsiteY59" fmla="*/ 590931 h 878281"/>
                <a:gd name="connsiteX60" fmla="*/ 386105 w 483227"/>
                <a:gd name="connsiteY60" fmla="*/ 580873 h 878281"/>
                <a:gd name="connsiteX61" fmla="*/ 392506 w 483227"/>
                <a:gd name="connsiteY61" fmla="*/ 572872 h 878281"/>
                <a:gd name="connsiteX62" fmla="*/ 421996 w 483227"/>
                <a:gd name="connsiteY62" fmla="*/ 531495 h 878281"/>
                <a:gd name="connsiteX63" fmla="*/ 446456 w 483227"/>
                <a:gd name="connsiteY63" fmla="*/ 487375 h 878281"/>
                <a:gd name="connsiteX64" fmla="*/ 454457 w 483227"/>
                <a:gd name="connsiteY64" fmla="*/ 468859 h 878281"/>
                <a:gd name="connsiteX65" fmla="*/ 464058 w 483227"/>
                <a:gd name="connsiteY65" fmla="*/ 440055 h 878281"/>
                <a:gd name="connsiteX66" fmla="*/ 469544 w 483227"/>
                <a:gd name="connsiteY66" fmla="*/ 418109 h 878281"/>
                <a:gd name="connsiteX67" fmla="*/ 476174 w 483227"/>
                <a:gd name="connsiteY67" fmla="*/ 384734 h 878281"/>
                <a:gd name="connsiteX68" fmla="*/ 478003 w 483227"/>
                <a:gd name="connsiteY68" fmla="*/ 373532 h 878281"/>
                <a:gd name="connsiteX69" fmla="*/ 480746 w 483227"/>
                <a:gd name="connsiteY69" fmla="*/ 351130 h 878281"/>
                <a:gd name="connsiteX70" fmla="*/ 481660 w 483227"/>
                <a:gd name="connsiteY70" fmla="*/ 339928 h 878281"/>
                <a:gd name="connsiteX71" fmla="*/ 482346 w 483227"/>
                <a:gd name="connsiteY71" fmla="*/ 271348 h 878281"/>
                <a:gd name="connsiteX72" fmla="*/ 482117 w 483227"/>
                <a:gd name="connsiteY72" fmla="*/ 259461 h 878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83227" h="878281">
                  <a:moveTo>
                    <a:pt x="482117" y="259461"/>
                  </a:moveTo>
                  <a:cubicBezTo>
                    <a:pt x="481660" y="252832"/>
                    <a:pt x="480974" y="246202"/>
                    <a:pt x="480060" y="239573"/>
                  </a:cubicBezTo>
                  <a:cubicBezTo>
                    <a:pt x="477545" y="220142"/>
                    <a:pt x="473431" y="201397"/>
                    <a:pt x="468173" y="183794"/>
                  </a:cubicBezTo>
                  <a:cubicBezTo>
                    <a:pt x="467258" y="180823"/>
                    <a:pt x="466344" y="177851"/>
                    <a:pt x="465430" y="175108"/>
                  </a:cubicBezTo>
                  <a:cubicBezTo>
                    <a:pt x="463372" y="169393"/>
                    <a:pt x="461315" y="163678"/>
                    <a:pt x="459029" y="158191"/>
                  </a:cubicBezTo>
                  <a:cubicBezTo>
                    <a:pt x="457886" y="155448"/>
                    <a:pt x="456743" y="152705"/>
                    <a:pt x="455371" y="149962"/>
                  </a:cubicBezTo>
                  <a:cubicBezTo>
                    <a:pt x="450571" y="138989"/>
                    <a:pt x="444856" y="128702"/>
                    <a:pt x="438683" y="118415"/>
                  </a:cubicBezTo>
                  <a:cubicBezTo>
                    <a:pt x="424739" y="95783"/>
                    <a:pt x="407365" y="75209"/>
                    <a:pt x="386791" y="56693"/>
                  </a:cubicBezTo>
                  <a:cubicBezTo>
                    <a:pt x="382219" y="52578"/>
                    <a:pt x="377419" y="48692"/>
                    <a:pt x="372389" y="44577"/>
                  </a:cubicBezTo>
                  <a:cubicBezTo>
                    <a:pt x="360045" y="34747"/>
                    <a:pt x="346786" y="25603"/>
                    <a:pt x="332156" y="17145"/>
                  </a:cubicBezTo>
                  <a:cubicBezTo>
                    <a:pt x="332156" y="17145"/>
                    <a:pt x="332156" y="17145"/>
                    <a:pt x="332156" y="17145"/>
                  </a:cubicBezTo>
                  <a:cubicBezTo>
                    <a:pt x="330327" y="16002"/>
                    <a:pt x="328270" y="14859"/>
                    <a:pt x="326441" y="13945"/>
                  </a:cubicBezTo>
                  <a:cubicBezTo>
                    <a:pt x="325755" y="13487"/>
                    <a:pt x="325069" y="13259"/>
                    <a:pt x="324612" y="13030"/>
                  </a:cubicBezTo>
                  <a:cubicBezTo>
                    <a:pt x="323240" y="12344"/>
                    <a:pt x="321869" y="11659"/>
                    <a:pt x="320497" y="10973"/>
                  </a:cubicBezTo>
                  <a:cubicBezTo>
                    <a:pt x="319811" y="10516"/>
                    <a:pt x="319126" y="10287"/>
                    <a:pt x="318211" y="9830"/>
                  </a:cubicBezTo>
                  <a:cubicBezTo>
                    <a:pt x="316611" y="8915"/>
                    <a:pt x="314782" y="8230"/>
                    <a:pt x="312953" y="7544"/>
                  </a:cubicBezTo>
                  <a:cubicBezTo>
                    <a:pt x="311810" y="7087"/>
                    <a:pt x="310439" y="6401"/>
                    <a:pt x="309296" y="5944"/>
                  </a:cubicBezTo>
                  <a:cubicBezTo>
                    <a:pt x="308610" y="5715"/>
                    <a:pt x="308153" y="5486"/>
                    <a:pt x="307467" y="5258"/>
                  </a:cubicBezTo>
                  <a:cubicBezTo>
                    <a:pt x="302666" y="3429"/>
                    <a:pt x="298094" y="1600"/>
                    <a:pt x="293294" y="0"/>
                  </a:cubicBezTo>
                  <a:cubicBezTo>
                    <a:pt x="327127" y="27661"/>
                    <a:pt x="356845" y="58064"/>
                    <a:pt x="381762" y="95326"/>
                  </a:cubicBezTo>
                  <a:cubicBezTo>
                    <a:pt x="432511" y="170993"/>
                    <a:pt x="446227" y="266776"/>
                    <a:pt x="422681" y="354330"/>
                  </a:cubicBezTo>
                  <a:cubicBezTo>
                    <a:pt x="398907" y="442341"/>
                    <a:pt x="339471" y="514121"/>
                    <a:pt x="284150" y="584530"/>
                  </a:cubicBezTo>
                  <a:cubicBezTo>
                    <a:pt x="278206" y="592988"/>
                    <a:pt x="272720" y="601675"/>
                    <a:pt x="268148" y="611048"/>
                  </a:cubicBezTo>
                  <a:cubicBezTo>
                    <a:pt x="257404" y="641452"/>
                    <a:pt x="252374" y="673456"/>
                    <a:pt x="241859" y="703859"/>
                  </a:cubicBezTo>
                  <a:cubicBezTo>
                    <a:pt x="234772" y="724205"/>
                    <a:pt x="227000" y="746150"/>
                    <a:pt x="214655" y="763981"/>
                  </a:cubicBezTo>
                  <a:cubicBezTo>
                    <a:pt x="199339" y="786155"/>
                    <a:pt x="182423" y="803072"/>
                    <a:pt x="159791" y="817702"/>
                  </a:cubicBezTo>
                  <a:cubicBezTo>
                    <a:pt x="125044" y="840105"/>
                    <a:pt x="83439" y="846963"/>
                    <a:pt x="43205" y="851078"/>
                  </a:cubicBezTo>
                  <a:cubicBezTo>
                    <a:pt x="28575" y="852678"/>
                    <a:pt x="14173" y="852449"/>
                    <a:pt x="0" y="850849"/>
                  </a:cubicBezTo>
                  <a:cubicBezTo>
                    <a:pt x="1372" y="851764"/>
                    <a:pt x="3200" y="852449"/>
                    <a:pt x="5029" y="853364"/>
                  </a:cubicBezTo>
                  <a:cubicBezTo>
                    <a:pt x="5029" y="853364"/>
                    <a:pt x="5258" y="853364"/>
                    <a:pt x="5258" y="853592"/>
                  </a:cubicBezTo>
                  <a:cubicBezTo>
                    <a:pt x="5944" y="853821"/>
                    <a:pt x="6401" y="854050"/>
                    <a:pt x="7087" y="854278"/>
                  </a:cubicBezTo>
                  <a:cubicBezTo>
                    <a:pt x="7315" y="854278"/>
                    <a:pt x="7544" y="854507"/>
                    <a:pt x="7772" y="854507"/>
                  </a:cubicBezTo>
                  <a:cubicBezTo>
                    <a:pt x="8687" y="854735"/>
                    <a:pt x="9601" y="855193"/>
                    <a:pt x="10744" y="855421"/>
                  </a:cubicBezTo>
                  <a:cubicBezTo>
                    <a:pt x="11430" y="855650"/>
                    <a:pt x="11887" y="855878"/>
                    <a:pt x="12573" y="855878"/>
                  </a:cubicBezTo>
                  <a:cubicBezTo>
                    <a:pt x="13030" y="856107"/>
                    <a:pt x="13487" y="856107"/>
                    <a:pt x="13716" y="856336"/>
                  </a:cubicBezTo>
                  <a:cubicBezTo>
                    <a:pt x="14859" y="856564"/>
                    <a:pt x="15773" y="857021"/>
                    <a:pt x="17145" y="857250"/>
                  </a:cubicBezTo>
                  <a:cubicBezTo>
                    <a:pt x="37948" y="862965"/>
                    <a:pt x="58750" y="869137"/>
                    <a:pt x="79324" y="873023"/>
                  </a:cubicBezTo>
                  <a:cubicBezTo>
                    <a:pt x="84353" y="873938"/>
                    <a:pt x="89611" y="874852"/>
                    <a:pt x="94640" y="875767"/>
                  </a:cubicBezTo>
                  <a:cubicBezTo>
                    <a:pt x="99670" y="876452"/>
                    <a:pt x="104927" y="877138"/>
                    <a:pt x="109957" y="877595"/>
                  </a:cubicBezTo>
                  <a:cubicBezTo>
                    <a:pt x="114986" y="878053"/>
                    <a:pt x="120015" y="878281"/>
                    <a:pt x="125044" y="878281"/>
                  </a:cubicBezTo>
                  <a:cubicBezTo>
                    <a:pt x="130073" y="878281"/>
                    <a:pt x="135103" y="878053"/>
                    <a:pt x="140132" y="877595"/>
                  </a:cubicBezTo>
                  <a:cubicBezTo>
                    <a:pt x="148361" y="878281"/>
                    <a:pt x="156591" y="878281"/>
                    <a:pt x="164363" y="878281"/>
                  </a:cubicBezTo>
                  <a:cubicBezTo>
                    <a:pt x="174879" y="878053"/>
                    <a:pt x="185166" y="877367"/>
                    <a:pt x="194996" y="875767"/>
                  </a:cubicBezTo>
                  <a:cubicBezTo>
                    <a:pt x="214884" y="873023"/>
                    <a:pt x="233858" y="867766"/>
                    <a:pt x="252374" y="860679"/>
                  </a:cubicBezTo>
                  <a:cubicBezTo>
                    <a:pt x="254660" y="859765"/>
                    <a:pt x="256946" y="858850"/>
                    <a:pt x="259232" y="857936"/>
                  </a:cubicBezTo>
                  <a:cubicBezTo>
                    <a:pt x="269291" y="853821"/>
                    <a:pt x="276377" y="848335"/>
                    <a:pt x="280721" y="840791"/>
                  </a:cubicBezTo>
                  <a:cubicBezTo>
                    <a:pt x="283921" y="835076"/>
                    <a:pt x="285521" y="827989"/>
                    <a:pt x="285064" y="819760"/>
                  </a:cubicBezTo>
                  <a:cubicBezTo>
                    <a:pt x="284836" y="816331"/>
                    <a:pt x="284836" y="813130"/>
                    <a:pt x="284607" y="809701"/>
                  </a:cubicBezTo>
                  <a:cubicBezTo>
                    <a:pt x="284150" y="801014"/>
                    <a:pt x="283693" y="792556"/>
                    <a:pt x="282092" y="783869"/>
                  </a:cubicBezTo>
                  <a:cubicBezTo>
                    <a:pt x="281864" y="782269"/>
                    <a:pt x="281407" y="780440"/>
                    <a:pt x="281178" y="778840"/>
                  </a:cubicBezTo>
                  <a:cubicBezTo>
                    <a:pt x="279578" y="771525"/>
                    <a:pt x="278435" y="764210"/>
                    <a:pt x="277749" y="757352"/>
                  </a:cubicBezTo>
                  <a:cubicBezTo>
                    <a:pt x="276377" y="743179"/>
                    <a:pt x="276606" y="729463"/>
                    <a:pt x="279121" y="716432"/>
                  </a:cubicBezTo>
                  <a:cubicBezTo>
                    <a:pt x="279578" y="713918"/>
                    <a:pt x="280264" y="711175"/>
                    <a:pt x="280949" y="708660"/>
                  </a:cubicBezTo>
                  <a:cubicBezTo>
                    <a:pt x="281407" y="706831"/>
                    <a:pt x="281864" y="705231"/>
                    <a:pt x="282550" y="703631"/>
                  </a:cubicBezTo>
                  <a:cubicBezTo>
                    <a:pt x="283235" y="701573"/>
                    <a:pt x="283921" y="699516"/>
                    <a:pt x="284836" y="697459"/>
                  </a:cubicBezTo>
                  <a:cubicBezTo>
                    <a:pt x="285750" y="695401"/>
                    <a:pt x="286664" y="693344"/>
                    <a:pt x="287579" y="691286"/>
                  </a:cubicBezTo>
                  <a:cubicBezTo>
                    <a:pt x="291236" y="683743"/>
                    <a:pt x="296037" y="676427"/>
                    <a:pt x="301752" y="669569"/>
                  </a:cubicBezTo>
                  <a:cubicBezTo>
                    <a:pt x="301981" y="669341"/>
                    <a:pt x="302209" y="668884"/>
                    <a:pt x="302666" y="668655"/>
                  </a:cubicBezTo>
                  <a:cubicBezTo>
                    <a:pt x="306553" y="664312"/>
                    <a:pt x="310667" y="659968"/>
                    <a:pt x="315468" y="655853"/>
                  </a:cubicBezTo>
                  <a:cubicBezTo>
                    <a:pt x="337871" y="636194"/>
                    <a:pt x="358673" y="614020"/>
                    <a:pt x="377876" y="590931"/>
                  </a:cubicBezTo>
                  <a:cubicBezTo>
                    <a:pt x="380619" y="587502"/>
                    <a:pt x="383362" y="584302"/>
                    <a:pt x="386105" y="580873"/>
                  </a:cubicBezTo>
                  <a:cubicBezTo>
                    <a:pt x="388163" y="578129"/>
                    <a:pt x="390449" y="575615"/>
                    <a:pt x="392506" y="572872"/>
                  </a:cubicBezTo>
                  <a:cubicBezTo>
                    <a:pt x="403022" y="559384"/>
                    <a:pt x="412852" y="545668"/>
                    <a:pt x="421996" y="531495"/>
                  </a:cubicBezTo>
                  <a:cubicBezTo>
                    <a:pt x="431140" y="517322"/>
                    <a:pt x="439369" y="502691"/>
                    <a:pt x="446456" y="487375"/>
                  </a:cubicBezTo>
                  <a:cubicBezTo>
                    <a:pt x="449199" y="481203"/>
                    <a:pt x="451942" y="475031"/>
                    <a:pt x="454457" y="468859"/>
                  </a:cubicBezTo>
                  <a:cubicBezTo>
                    <a:pt x="458114" y="459486"/>
                    <a:pt x="461315" y="449885"/>
                    <a:pt x="464058" y="440055"/>
                  </a:cubicBezTo>
                  <a:cubicBezTo>
                    <a:pt x="466115" y="432740"/>
                    <a:pt x="467944" y="425425"/>
                    <a:pt x="469544" y="418109"/>
                  </a:cubicBezTo>
                  <a:cubicBezTo>
                    <a:pt x="472059" y="407137"/>
                    <a:pt x="474345" y="395935"/>
                    <a:pt x="476174" y="384734"/>
                  </a:cubicBezTo>
                  <a:cubicBezTo>
                    <a:pt x="476860" y="381076"/>
                    <a:pt x="477317" y="377190"/>
                    <a:pt x="478003" y="373532"/>
                  </a:cubicBezTo>
                  <a:cubicBezTo>
                    <a:pt x="479146" y="365989"/>
                    <a:pt x="480060" y="358673"/>
                    <a:pt x="480746" y="351130"/>
                  </a:cubicBezTo>
                  <a:cubicBezTo>
                    <a:pt x="481203" y="347472"/>
                    <a:pt x="481432" y="343586"/>
                    <a:pt x="481660" y="339928"/>
                  </a:cubicBezTo>
                  <a:cubicBezTo>
                    <a:pt x="483489" y="317297"/>
                    <a:pt x="483718" y="294437"/>
                    <a:pt x="482346" y="271348"/>
                  </a:cubicBezTo>
                  <a:cubicBezTo>
                    <a:pt x="482575" y="267233"/>
                    <a:pt x="482346" y="263347"/>
                    <a:pt x="482117" y="259461"/>
                  </a:cubicBezTo>
                  <a:close/>
                </a:path>
              </a:pathLst>
            </a:custGeom>
            <a:solidFill>
              <a:srgbClr val="FFFFFF"/>
            </a:solidFill>
            <a:ln w="2286" cap="flat">
              <a:noFill/>
              <a:prstDash val="solid"/>
              <a:miter/>
            </a:ln>
          </p:spPr>
          <p:txBody>
            <a:bodyPr rtlCol="0" anchor="ctr"/>
            <a:lstStyle/>
            <a:p>
              <a:endParaRPr lang="en-US"/>
            </a:p>
          </p:txBody>
        </p:sp>
        <p:sp>
          <p:nvSpPr>
            <p:cNvPr id="190" name="Freeform 436">
              <a:extLst>
                <a:ext uri="{FF2B5EF4-FFF2-40B4-BE49-F238E27FC236}">
                  <a16:creationId xmlns:a16="http://schemas.microsoft.com/office/drawing/2014/main" id="{59C4948C-EBBE-E024-EBC7-20CA122E6121}"/>
                </a:ext>
              </a:extLst>
            </p:cNvPr>
            <p:cNvSpPr/>
            <p:nvPr/>
          </p:nvSpPr>
          <p:spPr>
            <a:xfrm>
              <a:off x="4518098" y="3422963"/>
              <a:ext cx="229201" cy="236310"/>
            </a:xfrm>
            <a:custGeom>
              <a:avLst/>
              <a:gdLst>
                <a:gd name="connsiteX0" fmla="*/ 209730 w 229201"/>
                <a:gd name="connsiteY0" fmla="*/ 181830 h 236310"/>
                <a:gd name="connsiteX1" fmla="*/ 208816 w 229201"/>
                <a:gd name="connsiteY1" fmla="*/ 153483 h 236310"/>
                <a:gd name="connsiteX2" fmla="*/ 217274 w 229201"/>
                <a:gd name="connsiteY2" fmla="*/ 103649 h 236310"/>
                <a:gd name="connsiteX3" fmla="*/ 227790 w 229201"/>
                <a:gd name="connsiteY3" fmla="*/ 75988 h 236310"/>
                <a:gd name="connsiteX4" fmla="*/ 108689 w 229201"/>
                <a:gd name="connsiteY4" fmla="*/ 550 h 236310"/>
                <a:gd name="connsiteX5" fmla="*/ 561 w 229201"/>
                <a:gd name="connsiteY5" fmla="*/ 123308 h 236310"/>
                <a:gd name="connsiteX6" fmla="*/ 13820 w 229201"/>
                <a:gd name="connsiteY6" fmla="*/ 173829 h 236310"/>
                <a:gd name="connsiteX7" fmla="*/ 113261 w 229201"/>
                <a:gd name="connsiteY7" fmla="*/ 236008 h 236310"/>
                <a:gd name="connsiteX8" fmla="*/ 209730 w 229201"/>
                <a:gd name="connsiteY8" fmla="*/ 181830 h 236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201" h="236310">
                  <a:moveTo>
                    <a:pt x="209730" y="181830"/>
                  </a:moveTo>
                  <a:cubicBezTo>
                    <a:pt x="215217" y="170400"/>
                    <a:pt x="216131" y="163999"/>
                    <a:pt x="208816" y="153483"/>
                  </a:cubicBezTo>
                  <a:cubicBezTo>
                    <a:pt x="194643" y="133138"/>
                    <a:pt x="196929" y="118736"/>
                    <a:pt x="217274" y="103649"/>
                  </a:cubicBezTo>
                  <a:cubicBezTo>
                    <a:pt x="228018" y="95648"/>
                    <a:pt x="231447" y="86504"/>
                    <a:pt x="227790" y="75988"/>
                  </a:cubicBezTo>
                  <a:cubicBezTo>
                    <a:pt x="215674" y="41469"/>
                    <a:pt x="193271" y="-5622"/>
                    <a:pt x="108689" y="550"/>
                  </a:cubicBezTo>
                  <a:cubicBezTo>
                    <a:pt x="41252" y="5808"/>
                    <a:pt x="1933" y="52671"/>
                    <a:pt x="561" y="123308"/>
                  </a:cubicBezTo>
                  <a:cubicBezTo>
                    <a:pt x="-2182" y="139996"/>
                    <a:pt x="5590" y="157141"/>
                    <a:pt x="13820" y="173829"/>
                  </a:cubicBezTo>
                  <a:cubicBezTo>
                    <a:pt x="35537" y="217949"/>
                    <a:pt x="68684" y="233036"/>
                    <a:pt x="113261" y="236008"/>
                  </a:cubicBezTo>
                  <a:cubicBezTo>
                    <a:pt x="154180" y="238980"/>
                    <a:pt x="191214" y="220006"/>
                    <a:pt x="209730" y="181830"/>
                  </a:cubicBezTo>
                  <a:close/>
                </a:path>
              </a:pathLst>
            </a:custGeom>
            <a:solidFill>
              <a:srgbClr val="335C42"/>
            </a:solidFill>
            <a:ln w="2286" cap="flat">
              <a:noFill/>
              <a:prstDash val="solid"/>
              <a:miter/>
            </a:ln>
          </p:spPr>
          <p:txBody>
            <a:bodyPr rtlCol="0" anchor="ctr"/>
            <a:lstStyle/>
            <a:p>
              <a:endParaRPr lang="en-US"/>
            </a:p>
          </p:txBody>
        </p:sp>
        <p:sp>
          <p:nvSpPr>
            <p:cNvPr id="191" name="Freeform 437">
              <a:extLst>
                <a:ext uri="{FF2B5EF4-FFF2-40B4-BE49-F238E27FC236}">
                  <a16:creationId xmlns:a16="http://schemas.microsoft.com/office/drawing/2014/main" id="{3968EC83-B06C-B4D3-7777-C7F96D6B2425}"/>
                </a:ext>
              </a:extLst>
            </p:cNvPr>
            <p:cNvSpPr/>
            <p:nvPr/>
          </p:nvSpPr>
          <p:spPr>
            <a:xfrm>
              <a:off x="5219776" y="4168749"/>
              <a:ext cx="301523" cy="242773"/>
            </a:xfrm>
            <a:custGeom>
              <a:avLst/>
              <a:gdLst>
                <a:gd name="connsiteX0" fmla="*/ 254660 w 301523"/>
                <a:gd name="connsiteY0" fmla="*/ 114071 h 242773"/>
                <a:gd name="connsiteX1" fmla="*/ 125959 w 301523"/>
                <a:gd name="connsiteY1" fmla="*/ 184480 h 242773"/>
                <a:gd name="connsiteX2" fmla="*/ 0 w 301523"/>
                <a:gd name="connsiteY2" fmla="*/ 129388 h 242773"/>
                <a:gd name="connsiteX3" fmla="*/ 0 w 301523"/>
                <a:gd name="connsiteY3" fmla="*/ 129388 h 242773"/>
                <a:gd name="connsiteX4" fmla="*/ 1372 w 301523"/>
                <a:gd name="connsiteY4" fmla="*/ 134417 h 242773"/>
                <a:gd name="connsiteX5" fmla="*/ 1829 w 301523"/>
                <a:gd name="connsiteY5" fmla="*/ 136246 h 242773"/>
                <a:gd name="connsiteX6" fmla="*/ 3200 w 301523"/>
                <a:gd name="connsiteY6" fmla="*/ 140589 h 242773"/>
                <a:gd name="connsiteX7" fmla="*/ 3886 w 301523"/>
                <a:gd name="connsiteY7" fmla="*/ 142875 h 242773"/>
                <a:gd name="connsiteX8" fmla="*/ 5258 w 301523"/>
                <a:gd name="connsiteY8" fmla="*/ 146990 h 242773"/>
                <a:gd name="connsiteX9" fmla="*/ 6401 w 301523"/>
                <a:gd name="connsiteY9" fmla="*/ 149733 h 242773"/>
                <a:gd name="connsiteX10" fmla="*/ 8001 w 301523"/>
                <a:gd name="connsiteY10" fmla="*/ 153391 h 242773"/>
                <a:gd name="connsiteX11" fmla="*/ 9373 w 301523"/>
                <a:gd name="connsiteY11" fmla="*/ 156362 h 242773"/>
                <a:gd name="connsiteX12" fmla="*/ 10973 w 301523"/>
                <a:gd name="connsiteY12" fmla="*/ 159791 h 242773"/>
                <a:gd name="connsiteX13" fmla="*/ 12573 w 301523"/>
                <a:gd name="connsiteY13" fmla="*/ 163220 h 242773"/>
                <a:gd name="connsiteX14" fmla="*/ 14173 w 301523"/>
                <a:gd name="connsiteY14" fmla="*/ 166192 h 242773"/>
                <a:gd name="connsiteX15" fmla="*/ 16459 w 301523"/>
                <a:gd name="connsiteY15" fmla="*/ 170078 h 242773"/>
                <a:gd name="connsiteX16" fmla="*/ 17831 w 301523"/>
                <a:gd name="connsiteY16" fmla="*/ 172364 h 242773"/>
                <a:gd name="connsiteX17" fmla="*/ 21717 w 301523"/>
                <a:gd name="connsiteY17" fmla="*/ 178308 h 242773"/>
                <a:gd name="connsiteX18" fmla="*/ 34747 w 301523"/>
                <a:gd name="connsiteY18" fmla="*/ 194767 h 242773"/>
                <a:gd name="connsiteX19" fmla="*/ 78181 w 301523"/>
                <a:gd name="connsiteY19" fmla="*/ 225400 h 242773"/>
                <a:gd name="connsiteX20" fmla="*/ 91669 w 301523"/>
                <a:gd name="connsiteY20" fmla="*/ 230657 h 242773"/>
                <a:gd name="connsiteX21" fmla="*/ 110414 w 301523"/>
                <a:gd name="connsiteY21" fmla="*/ 235915 h 242773"/>
                <a:gd name="connsiteX22" fmla="*/ 125044 w 301523"/>
                <a:gd name="connsiteY22" fmla="*/ 238887 h 242773"/>
                <a:gd name="connsiteX23" fmla="*/ 160249 w 301523"/>
                <a:gd name="connsiteY23" fmla="*/ 242773 h 242773"/>
                <a:gd name="connsiteX24" fmla="*/ 164135 w 301523"/>
                <a:gd name="connsiteY24" fmla="*/ 242773 h 242773"/>
                <a:gd name="connsiteX25" fmla="*/ 171907 w 301523"/>
                <a:gd name="connsiteY25" fmla="*/ 242316 h 242773"/>
                <a:gd name="connsiteX26" fmla="*/ 175793 w 301523"/>
                <a:gd name="connsiteY26" fmla="*/ 241859 h 242773"/>
                <a:gd name="connsiteX27" fmla="*/ 186995 w 301523"/>
                <a:gd name="connsiteY27" fmla="*/ 240030 h 242773"/>
                <a:gd name="connsiteX28" fmla="*/ 194310 w 301523"/>
                <a:gd name="connsiteY28" fmla="*/ 238201 h 242773"/>
                <a:gd name="connsiteX29" fmla="*/ 197968 w 301523"/>
                <a:gd name="connsiteY29" fmla="*/ 237058 h 242773"/>
                <a:gd name="connsiteX30" fmla="*/ 205054 w 301523"/>
                <a:gd name="connsiteY30" fmla="*/ 234315 h 242773"/>
                <a:gd name="connsiteX31" fmla="*/ 212141 w 301523"/>
                <a:gd name="connsiteY31" fmla="*/ 231115 h 242773"/>
                <a:gd name="connsiteX32" fmla="*/ 215570 w 301523"/>
                <a:gd name="connsiteY32" fmla="*/ 229286 h 242773"/>
                <a:gd name="connsiteX33" fmla="*/ 218999 w 301523"/>
                <a:gd name="connsiteY33" fmla="*/ 227457 h 242773"/>
                <a:gd name="connsiteX34" fmla="*/ 242316 w 301523"/>
                <a:gd name="connsiteY34" fmla="*/ 210541 h 242773"/>
                <a:gd name="connsiteX35" fmla="*/ 249174 w 301523"/>
                <a:gd name="connsiteY35" fmla="*/ 204140 h 242773"/>
                <a:gd name="connsiteX36" fmla="*/ 255803 w 301523"/>
                <a:gd name="connsiteY36" fmla="*/ 197282 h 242773"/>
                <a:gd name="connsiteX37" fmla="*/ 262204 w 301523"/>
                <a:gd name="connsiteY37" fmla="*/ 190195 h 242773"/>
                <a:gd name="connsiteX38" fmla="*/ 271348 w 301523"/>
                <a:gd name="connsiteY38" fmla="*/ 179222 h 242773"/>
                <a:gd name="connsiteX39" fmla="*/ 274320 w 301523"/>
                <a:gd name="connsiteY39" fmla="*/ 175565 h 242773"/>
                <a:gd name="connsiteX40" fmla="*/ 274320 w 301523"/>
                <a:gd name="connsiteY40" fmla="*/ 175565 h 242773"/>
                <a:gd name="connsiteX41" fmla="*/ 278435 w 301523"/>
                <a:gd name="connsiteY41" fmla="*/ 170078 h 242773"/>
                <a:gd name="connsiteX42" fmla="*/ 279806 w 301523"/>
                <a:gd name="connsiteY42" fmla="*/ 168250 h 242773"/>
                <a:gd name="connsiteX43" fmla="*/ 282321 w 301523"/>
                <a:gd name="connsiteY43" fmla="*/ 164363 h 242773"/>
                <a:gd name="connsiteX44" fmla="*/ 283693 w 301523"/>
                <a:gd name="connsiteY44" fmla="*/ 162077 h 242773"/>
                <a:gd name="connsiteX45" fmla="*/ 285750 w 301523"/>
                <a:gd name="connsiteY45" fmla="*/ 158648 h 242773"/>
                <a:gd name="connsiteX46" fmla="*/ 287122 w 301523"/>
                <a:gd name="connsiteY46" fmla="*/ 156134 h 242773"/>
                <a:gd name="connsiteX47" fmla="*/ 288950 w 301523"/>
                <a:gd name="connsiteY47" fmla="*/ 152933 h 242773"/>
                <a:gd name="connsiteX48" fmla="*/ 290093 w 301523"/>
                <a:gd name="connsiteY48" fmla="*/ 150190 h 242773"/>
                <a:gd name="connsiteX49" fmla="*/ 291465 w 301523"/>
                <a:gd name="connsiteY49" fmla="*/ 146990 h 242773"/>
                <a:gd name="connsiteX50" fmla="*/ 292608 w 301523"/>
                <a:gd name="connsiteY50" fmla="*/ 144247 h 242773"/>
                <a:gd name="connsiteX51" fmla="*/ 293751 w 301523"/>
                <a:gd name="connsiteY51" fmla="*/ 141046 h 242773"/>
                <a:gd name="connsiteX52" fmla="*/ 294665 w 301523"/>
                <a:gd name="connsiteY52" fmla="*/ 138303 h 242773"/>
                <a:gd name="connsiteX53" fmla="*/ 295808 w 301523"/>
                <a:gd name="connsiteY53" fmla="*/ 135103 h 242773"/>
                <a:gd name="connsiteX54" fmla="*/ 296723 w 301523"/>
                <a:gd name="connsiteY54" fmla="*/ 132131 h 242773"/>
                <a:gd name="connsiteX55" fmla="*/ 297637 w 301523"/>
                <a:gd name="connsiteY55" fmla="*/ 129159 h 242773"/>
                <a:gd name="connsiteX56" fmla="*/ 298323 w 301523"/>
                <a:gd name="connsiteY56" fmla="*/ 126187 h 242773"/>
                <a:gd name="connsiteX57" fmla="*/ 299009 w 301523"/>
                <a:gd name="connsiteY57" fmla="*/ 123215 h 242773"/>
                <a:gd name="connsiteX58" fmla="*/ 299695 w 301523"/>
                <a:gd name="connsiteY58" fmla="*/ 120244 h 242773"/>
                <a:gd name="connsiteX59" fmla="*/ 300152 w 301523"/>
                <a:gd name="connsiteY59" fmla="*/ 117272 h 242773"/>
                <a:gd name="connsiteX60" fmla="*/ 300609 w 301523"/>
                <a:gd name="connsiteY60" fmla="*/ 114300 h 242773"/>
                <a:gd name="connsiteX61" fmla="*/ 300838 w 301523"/>
                <a:gd name="connsiteY61" fmla="*/ 111328 h 242773"/>
                <a:gd name="connsiteX62" fmla="*/ 301066 w 301523"/>
                <a:gd name="connsiteY62" fmla="*/ 108128 h 242773"/>
                <a:gd name="connsiteX63" fmla="*/ 301295 w 301523"/>
                <a:gd name="connsiteY63" fmla="*/ 105385 h 242773"/>
                <a:gd name="connsiteX64" fmla="*/ 301523 w 301523"/>
                <a:gd name="connsiteY64" fmla="*/ 102184 h 242773"/>
                <a:gd name="connsiteX65" fmla="*/ 301523 w 301523"/>
                <a:gd name="connsiteY65" fmla="*/ 99441 h 242773"/>
                <a:gd name="connsiteX66" fmla="*/ 301523 w 301523"/>
                <a:gd name="connsiteY66" fmla="*/ 96012 h 242773"/>
                <a:gd name="connsiteX67" fmla="*/ 301523 w 301523"/>
                <a:gd name="connsiteY67" fmla="*/ 93497 h 242773"/>
                <a:gd name="connsiteX68" fmla="*/ 301295 w 301523"/>
                <a:gd name="connsiteY68" fmla="*/ 90068 h 242773"/>
                <a:gd name="connsiteX69" fmla="*/ 301066 w 301523"/>
                <a:gd name="connsiteY69" fmla="*/ 87782 h 242773"/>
                <a:gd name="connsiteX70" fmla="*/ 300838 w 301523"/>
                <a:gd name="connsiteY70" fmla="*/ 84125 h 242773"/>
                <a:gd name="connsiteX71" fmla="*/ 300609 w 301523"/>
                <a:gd name="connsiteY71" fmla="*/ 82296 h 242773"/>
                <a:gd name="connsiteX72" fmla="*/ 300152 w 301523"/>
                <a:gd name="connsiteY72" fmla="*/ 78181 h 242773"/>
                <a:gd name="connsiteX73" fmla="*/ 299923 w 301523"/>
                <a:gd name="connsiteY73" fmla="*/ 76810 h 242773"/>
                <a:gd name="connsiteX74" fmla="*/ 299009 w 301523"/>
                <a:gd name="connsiteY74" fmla="*/ 72238 h 242773"/>
                <a:gd name="connsiteX75" fmla="*/ 299009 w 301523"/>
                <a:gd name="connsiteY75" fmla="*/ 72009 h 242773"/>
                <a:gd name="connsiteX76" fmla="*/ 283235 w 301523"/>
                <a:gd name="connsiteY76" fmla="*/ 28804 h 242773"/>
                <a:gd name="connsiteX77" fmla="*/ 283235 w 301523"/>
                <a:gd name="connsiteY77" fmla="*/ 28804 h 242773"/>
                <a:gd name="connsiteX78" fmla="*/ 280492 w 301523"/>
                <a:gd name="connsiteY78" fmla="*/ 23774 h 242773"/>
                <a:gd name="connsiteX79" fmla="*/ 280492 w 301523"/>
                <a:gd name="connsiteY79" fmla="*/ 23546 h 242773"/>
                <a:gd name="connsiteX80" fmla="*/ 277520 w 301523"/>
                <a:gd name="connsiteY80" fmla="*/ 18745 h 242773"/>
                <a:gd name="connsiteX81" fmla="*/ 277520 w 301523"/>
                <a:gd name="connsiteY81" fmla="*/ 18517 h 242773"/>
                <a:gd name="connsiteX82" fmla="*/ 274549 w 301523"/>
                <a:gd name="connsiteY82" fmla="*/ 13716 h 242773"/>
                <a:gd name="connsiteX83" fmla="*/ 274549 w 301523"/>
                <a:gd name="connsiteY83" fmla="*/ 13487 h 242773"/>
                <a:gd name="connsiteX84" fmla="*/ 271348 w 301523"/>
                <a:gd name="connsiteY84" fmla="*/ 8915 h 242773"/>
                <a:gd name="connsiteX85" fmla="*/ 271348 w 301523"/>
                <a:gd name="connsiteY85" fmla="*/ 8915 h 242773"/>
                <a:gd name="connsiteX86" fmla="*/ 267919 w 301523"/>
                <a:gd name="connsiteY86" fmla="*/ 4343 h 242773"/>
                <a:gd name="connsiteX87" fmla="*/ 267919 w 301523"/>
                <a:gd name="connsiteY87" fmla="*/ 4343 h 242773"/>
                <a:gd name="connsiteX88" fmla="*/ 264262 w 301523"/>
                <a:gd name="connsiteY88" fmla="*/ 0 h 242773"/>
                <a:gd name="connsiteX89" fmla="*/ 254660 w 301523"/>
                <a:gd name="connsiteY89" fmla="*/ 114071 h 242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01523" h="242773">
                  <a:moveTo>
                    <a:pt x="254660" y="114071"/>
                  </a:moveTo>
                  <a:cubicBezTo>
                    <a:pt x="227000" y="157505"/>
                    <a:pt x="178079" y="185623"/>
                    <a:pt x="125959" y="184480"/>
                  </a:cubicBezTo>
                  <a:cubicBezTo>
                    <a:pt x="78867" y="183337"/>
                    <a:pt x="33376" y="162306"/>
                    <a:pt x="0" y="129388"/>
                  </a:cubicBezTo>
                  <a:cubicBezTo>
                    <a:pt x="0" y="129388"/>
                    <a:pt x="0" y="129388"/>
                    <a:pt x="0" y="129388"/>
                  </a:cubicBezTo>
                  <a:cubicBezTo>
                    <a:pt x="457" y="130988"/>
                    <a:pt x="914" y="132817"/>
                    <a:pt x="1372" y="134417"/>
                  </a:cubicBezTo>
                  <a:cubicBezTo>
                    <a:pt x="1600" y="135103"/>
                    <a:pt x="1600" y="135560"/>
                    <a:pt x="1829" y="136246"/>
                  </a:cubicBezTo>
                  <a:cubicBezTo>
                    <a:pt x="2286" y="137617"/>
                    <a:pt x="2743" y="139217"/>
                    <a:pt x="3200" y="140589"/>
                  </a:cubicBezTo>
                  <a:cubicBezTo>
                    <a:pt x="3429" y="141275"/>
                    <a:pt x="3658" y="142189"/>
                    <a:pt x="3886" y="142875"/>
                  </a:cubicBezTo>
                  <a:cubicBezTo>
                    <a:pt x="4343" y="144247"/>
                    <a:pt x="4801" y="145618"/>
                    <a:pt x="5258" y="146990"/>
                  </a:cubicBezTo>
                  <a:cubicBezTo>
                    <a:pt x="5486" y="147904"/>
                    <a:pt x="5944" y="148819"/>
                    <a:pt x="6401" y="149733"/>
                  </a:cubicBezTo>
                  <a:cubicBezTo>
                    <a:pt x="6858" y="150876"/>
                    <a:pt x="7315" y="152248"/>
                    <a:pt x="8001" y="153391"/>
                  </a:cubicBezTo>
                  <a:cubicBezTo>
                    <a:pt x="8458" y="154305"/>
                    <a:pt x="8915" y="155448"/>
                    <a:pt x="9373" y="156362"/>
                  </a:cubicBezTo>
                  <a:cubicBezTo>
                    <a:pt x="9830" y="157505"/>
                    <a:pt x="10287" y="158648"/>
                    <a:pt x="10973" y="159791"/>
                  </a:cubicBezTo>
                  <a:cubicBezTo>
                    <a:pt x="11430" y="160934"/>
                    <a:pt x="12116" y="162077"/>
                    <a:pt x="12573" y="163220"/>
                  </a:cubicBezTo>
                  <a:cubicBezTo>
                    <a:pt x="13030" y="164135"/>
                    <a:pt x="13487" y="165049"/>
                    <a:pt x="14173" y="166192"/>
                  </a:cubicBezTo>
                  <a:cubicBezTo>
                    <a:pt x="14859" y="167564"/>
                    <a:pt x="15545" y="168707"/>
                    <a:pt x="16459" y="170078"/>
                  </a:cubicBezTo>
                  <a:cubicBezTo>
                    <a:pt x="16916" y="170764"/>
                    <a:pt x="17374" y="171679"/>
                    <a:pt x="17831" y="172364"/>
                  </a:cubicBezTo>
                  <a:cubicBezTo>
                    <a:pt x="18974" y="174422"/>
                    <a:pt x="20345" y="176479"/>
                    <a:pt x="21717" y="178308"/>
                  </a:cubicBezTo>
                  <a:cubicBezTo>
                    <a:pt x="25832" y="184252"/>
                    <a:pt x="30175" y="189738"/>
                    <a:pt x="34747" y="194767"/>
                  </a:cubicBezTo>
                  <a:cubicBezTo>
                    <a:pt x="47549" y="208483"/>
                    <a:pt x="62179" y="218313"/>
                    <a:pt x="78181" y="225400"/>
                  </a:cubicBezTo>
                  <a:cubicBezTo>
                    <a:pt x="82525" y="227457"/>
                    <a:pt x="87097" y="229057"/>
                    <a:pt x="91669" y="230657"/>
                  </a:cubicBezTo>
                  <a:cubicBezTo>
                    <a:pt x="97841" y="232715"/>
                    <a:pt x="104013" y="234544"/>
                    <a:pt x="110414" y="235915"/>
                  </a:cubicBezTo>
                  <a:cubicBezTo>
                    <a:pt x="115214" y="237058"/>
                    <a:pt x="120015" y="237973"/>
                    <a:pt x="125044" y="238887"/>
                  </a:cubicBezTo>
                  <a:cubicBezTo>
                    <a:pt x="136474" y="240716"/>
                    <a:pt x="148361" y="242087"/>
                    <a:pt x="160249" y="242773"/>
                  </a:cubicBezTo>
                  <a:cubicBezTo>
                    <a:pt x="161620" y="242773"/>
                    <a:pt x="162992" y="242773"/>
                    <a:pt x="164135" y="242773"/>
                  </a:cubicBezTo>
                  <a:cubicBezTo>
                    <a:pt x="166649" y="242773"/>
                    <a:pt x="169393" y="242545"/>
                    <a:pt x="171907" y="242316"/>
                  </a:cubicBezTo>
                  <a:cubicBezTo>
                    <a:pt x="173279" y="242316"/>
                    <a:pt x="174422" y="242087"/>
                    <a:pt x="175793" y="241859"/>
                  </a:cubicBezTo>
                  <a:cubicBezTo>
                    <a:pt x="179680" y="241402"/>
                    <a:pt x="183337" y="240716"/>
                    <a:pt x="186995" y="240030"/>
                  </a:cubicBezTo>
                  <a:cubicBezTo>
                    <a:pt x="189509" y="239573"/>
                    <a:pt x="191795" y="238887"/>
                    <a:pt x="194310" y="238201"/>
                  </a:cubicBezTo>
                  <a:cubicBezTo>
                    <a:pt x="195453" y="237744"/>
                    <a:pt x="196825" y="237515"/>
                    <a:pt x="197968" y="237058"/>
                  </a:cubicBezTo>
                  <a:cubicBezTo>
                    <a:pt x="200482" y="236144"/>
                    <a:pt x="202768" y="235229"/>
                    <a:pt x="205054" y="234315"/>
                  </a:cubicBezTo>
                  <a:cubicBezTo>
                    <a:pt x="207340" y="233401"/>
                    <a:pt x="209855" y="232258"/>
                    <a:pt x="212141" y="231115"/>
                  </a:cubicBezTo>
                  <a:cubicBezTo>
                    <a:pt x="213284" y="230429"/>
                    <a:pt x="214427" y="229972"/>
                    <a:pt x="215570" y="229286"/>
                  </a:cubicBezTo>
                  <a:cubicBezTo>
                    <a:pt x="216713" y="228600"/>
                    <a:pt x="217856" y="228143"/>
                    <a:pt x="218999" y="227457"/>
                  </a:cubicBezTo>
                  <a:cubicBezTo>
                    <a:pt x="227457" y="222656"/>
                    <a:pt x="235229" y="216941"/>
                    <a:pt x="242316" y="210541"/>
                  </a:cubicBezTo>
                  <a:cubicBezTo>
                    <a:pt x="244602" y="208483"/>
                    <a:pt x="246888" y="206197"/>
                    <a:pt x="249174" y="204140"/>
                  </a:cubicBezTo>
                  <a:cubicBezTo>
                    <a:pt x="251460" y="202082"/>
                    <a:pt x="253517" y="199568"/>
                    <a:pt x="255803" y="197282"/>
                  </a:cubicBezTo>
                  <a:cubicBezTo>
                    <a:pt x="257861" y="194996"/>
                    <a:pt x="260147" y="192710"/>
                    <a:pt x="262204" y="190195"/>
                  </a:cubicBezTo>
                  <a:cubicBezTo>
                    <a:pt x="265405" y="186538"/>
                    <a:pt x="268376" y="182880"/>
                    <a:pt x="271348" y="179222"/>
                  </a:cubicBezTo>
                  <a:cubicBezTo>
                    <a:pt x="272263" y="178079"/>
                    <a:pt x="273406" y="176708"/>
                    <a:pt x="274320" y="175565"/>
                  </a:cubicBezTo>
                  <a:cubicBezTo>
                    <a:pt x="274320" y="175565"/>
                    <a:pt x="274320" y="175565"/>
                    <a:pt x="274320" y="175565"/>
                  </a:cubicBezTo>
                  <a:cubicBezTo>
                    <a:pt x="275692" y="173736"/>
                    <a:pt x="277063" y="171907"/>
                    <a:pt x="278435" y="170078"/>
                  </a:cubicBezTo>
                  <a:cubicBezTo>
                    <a:pt x="278892" y="169393"/>
                    <a:pt x="279349" y="168707"/>
                    <a:pt x="279806" y="168250"/>
                  </a:cubicBezTo>
                  <a:cubicBezTo>
                    <a:pt x="280721" y="167107"/>
                    <a:pt x="281635" y="165735"/>
                    <a:pt x="282321" y="164363"/>
                  </a:cubicBezTo>
                  <a:cubicBezTo>
                    <a:pt x="282778" y="163678"/>
                    <a:pt x="283235" y="162763"/>
                    <a:pt x="283693" y="162077"/>
                  </a:cubicBezTo>
                  <a:cubicBezTo>
                    <a:pt x="284378" y="160934"/>
                    <a:pt x="285064" y="159791"/>
                    <a:pt x="285750" y="158648"/>
                  </a:cubicBezTo>
                  <a:cubicBezTo>
                    <a:pt x="286207" y="157734"/>
                    <a:pt x="286664" y="157048"/>
                    <a:pt x="287122" y="156134"/>
                  </a:cubicBezTo>
                  <a:cubicBezTo>
                    <a:pt x="287807" y="154991"/>
                    <a:pt x="288265" y="153848"/>
                    <a:pt x="288950" y="152933"/>
                  </a:cubicBezTo>
                  <a:cubicBezTo>
                    <a:pt x="289408" y="152019"/>
                    <a:pt x="289865" y="151105"/>
                    <a:pt x="290093" y="150190"/>
                  </a:cubicBezTo>
                  <a:cubicBezTo>
                    <a:pt x="290551" y="149047"/>
                    <a:pt x="291008" y="148133"/>
                    <a:pt x="291465" y="146990"/>
                  </a:cubicBezTo>
                  <a:cubicBezTo>
                    <a:pt x="291922" y="146075"/>
                    <a:pt x="292151" y="145161"/>
                    <a:pt x="292608" y="144247"/>
                  </a:cubicBezTo>
                  <a:cubicBezTo>
                    <a:pt x="293065" y="143104"/>
                    <a:pt x="293522" y="142189"/>
                    <a:pt x="293751" y="141046"/>
                  </a:cubicBezTo>
                  <a:cubicBezTo>
                    <a:pt x="294208" y="140132"/>
                    <a:pt x="294437" y="139217"/>
                    <a:pt x="294665" y="138303"/>
                  </a:cubicBezTo>
                  <a:cubicBezTo>
                    <a:pt x="295123" y="137160"/>
                    <a:pt x="295351" y="136246"/>
                    <a:pt x="295808" y="135103"/>
                  </a:cubicBezTo>
                  <a:cubicBezTo>
                    <a:pt x="296037" y="134188"/>
                    <a:pt x="296494" y="133274"/>
                    <a:pt x="296723" y="132131"/>
                  </a:cubicBezTo>
                  <a:cubicBezTo>
                    <a:pt x="296951" y="131216"/>
                    <a:pt x="297409" y="130073"/>
                    <a:pt x="297637" y="129159"/>
                  </a:cubicBezTo>
                  <a:cubicBezTo>
                    <a:pt x="297866" y="128245"/>
                    <a:pt x="298094" y="127102"/>
                    <a:pt x="298323" y="126187"/>
                  </a:cubicBezTo>
                  <a:cubicBezTo>
                    <a:pt x="298552" y="125273"/>
                    <a:pt x="298780" y="124130"/>
                    <a:pt x="299009" y="123215"/>
                  </a:cubicBezTo>
                  <a:cubicBezTo>
                    <a:pt x="299237" y="122301"/>
                    <a:pt x="299466" y="121158"/>
                    <a:pt x="299695" y="120244"/>
                  </a:cubicBezTo>
                  <a:cubicBezTo>
                    <a:pt x="299923" y="119329"/>
                    <a:pt x="299923" y="118186"/>
                    <a:pt x="300152" y="117272"/>
                  </a:cubicBezTo>
                  <a:cubicBezTo>
                    <a:pt x="300380" y="116357"/>
                    <a:pt x="300380" y="115214"/>
                    <a:pt x="300609" y="114300"/>
                  </a:cubicBezTo>
                  <a:cubicBezTo>
                    <a:pt x="300838" y="113386"/>
                    <a:pt x="300838" y="112471"/>
                    <a:pt x="300838" y="111328"/>
                  </a:cubicBezTo>
                  <a:cubicBezTo>
                    <a:pt x="300838" y="110185"/>
                    <a:pt x="301066" y="109271"/>
                    <a:pt x="301066" y="108128"/>
                  </a:cubicBezTo>
                  <a:cubicBezTo>
                    <a:pt x="301066" y="107213"/>
                    <a:pt x="301295" y="106299"/>
                    <a:pt x="301295" y="105385"/>
                  </a:cubicBezTo>
                  <a:cubicBezTo>
                    <a:pt x="301295" y="104242"/>
                    <a:pt x="301295" y="103327"/>
                    <a:pt x="301523" y="102184"/>
                  </a:cubicBezTo>
                  <a:cubicBezTo>
                    <a:pt x="301523" y="101270"/>
                    <a:pt x="301523" y="100355"/>
                    <a:pt x="301523" y="99441"/>
                  </a:cubicBezTo>
                  <a:cubicBezTo>
                    <a:pt x="301523" y="98298"/>
                    <a:pt x="301523" y="97155"/>
                    <a:pt x="301523" y="96012"/>
                  </a:cubicBezTo>
                  <a:cubicBezTo>
                    <a:pt x="301523" y="95098"/>
                    <a:pt x="301523" y="94412"/>
                    <a:pt x="301523" y="93497"/>
                  </a:cubicBezTo>
                  <a:cubicBezTo>
                    <a:pt x="301523" y="92354"/>
                    <a:pt x="301523" y="91211"/>
                    <a:pt x="301295" y="90068"/>
                  </a:cubicBezTo>
                  <a:cubicBezTo>
                    <a:pt x="301295" y="89383"/>
                    <a:pt x="301066" y="88468"/>
                    <a:pt x="301066" y="87782"/>
                  </a:cubicBezTo>
                  <a:cubicBezTo>
                    <a:pt x="301066" y="86639"/>
                    <a:pt x="300838" y="85268"/>
                    <a:pt x="300838" y="84125"/>
                  </a:cubicBezTo>
                  <a:cubicBezTo>
                    <a:pt x="300838" y="83439"/>
                    <a:pt x="300609" y="82753"/>
                    <a:pt x="300609" y="82296"/>
                  </a:cubicBezTo>
                  <a:cubicBezTo>
                    <a:pt x="300380" y="80924"/>
                    <a:pt x="300380" y="79553"/>
                    <a:pt x="300152" y="78181"/>
                  </a:cubicBezTo>
                  <a:cubicBezTo>
                    <a:pt x="300152" y="77724"/>
                    <a:pt x="299923" y="77267"/>
                    <a:pt x="299923" y="76810"/>
                  </a:cubicBezTo>
                  <a:cubicBezTo>
                    <a:pt x="299695" y="75209"/>
                    <a:pt x="299466" y="73838"/>
                    <a:pt x="299009" y="72238"/>
                  </a:cubicBezTo>
                  <a:cubicBezTo>
                    <a:pt x="299009" y="72238"/>
                    <a:pt x="299009" y="72009"/>
                    <a:pt x="299009" y="72009"/>
                  </a:cubicBezTo>
                  <a:cubicBezTo>
                    <a:pt x="296037" y="56921"/>
                    <a:pt x="290551" y="42291"/>
                    <a:pt x="283235" y="28804"/>
                  </a:cubicBezTo>
                  <a:cubicBezTo>
                    <a:pt x="283235" y="28804"/>
                    <a:pt x="283235" y="28804"/>
                    <a:pt x="283235" y="28804"/>
                  </a:cubicBezTo>
                  <a:cubicBezTo>
                    <a:pt x="282321" y="27203"/>
                    <a:pt x="281407" y="25375"/>
                    <a:pt x="280492" y="23774"/>
                  </a:cubicBezTo>
                  <a:cubicBezTo>
                    <a:pt x="280492" y="23774"/>
                    <a:pt x="280492" y="23774"/>
                    <a:pt x="280492" y="23546"/>
                  </a:cubicBezTo>
                  <a:cubicBezTo>
                    <a:pt x="279578" y="21946"/>
                    <a:pt x="278663" y="20345"/>
                    <a:pt x="277520" y="18745"/>
                  </a:cubicBezTo>
                  <a:cubicBezTo>
                    <a:pt x="277520" y="18745"/>
                    <a:pt x="277520" y="18745"/>
                    <a:pt x="277520" y="18517"/>
                  </a:cubicBezTo>
                  <a:cubicBezTo>
                    <a:pt x="276606" y="16916"/>
                    <a:pt x="275463" y="15316"/>
                    <a:pt x="274549" y="13716"/>
                  </a:cubicBezTo>
                  <a:cubicBezTo>
                    <a:pt x="274549" y="13716"/>
                    <a:pt x="274549" y="13716"/>
                    <a:pt x="274549" y="13487"/>
                  </a:cubicBezTo>
                  <a:cubicBezTo>
                    <a:pt x="273406" y="11887"/>
                    <a:pt x="272491" y="10516"/>
                    <a:pt x="271348" y="8915"/>
                  </a:cubicBezTo>
                  <a:cubicBezTo>
                    <a:pt x="271348" y="8915"/>
                    <a:pt x="271348" y="8915"/>
                    <a:pt x="271348" y="8915"/>
                  </a:cubicBezTo>
                  <a:cubicBezTo>
                    <a:pt x="270205" y="7315"/>
                    <a:pt x="269062" y="5944"/>
                    <a:pt x="267919" y="4343"/>
                  </a:cubicBezTo>
                  <a:cubicBezTo>
                    <a:pt x="267919" y="4343"/>
                    <a:pt x="267919" y="4343"/>
                    <a:pt x="267919" y="4343"/>
                  </a:cubicBezTo>
                  <a:cubicBezTo>
                    <a:pt x="266776" y="2743"/>
                    <a:pt x="265633" y="1372"/>
                    <a:pt x="264262" y="0"/>
                  </a:cubicBezTo>
                  <a:cubicBezTo>
                    <a:pt x="279349" y="35890"/>
                    <a:pt x="276377" y="80010"/>
                    <a:pt x="254660" y="114071"/>
                  </a:cubicBezTo>
                  <a:close/>
                </a:path>
              </a:pathLst>
            </a:custGeom>
            <a:solidFill>
              <a:srgbClr val="FFFFFF"/>
            </a:solidFill>
            <a:ln w="2286" cap="flat">
              <a:noFill/>
              <a:prstDash val="solid"/>
              <a:miter/>
            </a:ln>
          </p:spPr>
          <p:txBody>
            <a:bodyPr rtlCol="0" anchor="ctr"/>
            <a:lstStyle/>
            <a:p>
              <a:endParaRPr lang="en-US"/>
            </a:p>
          </p:txBody>
        </p:sp>
        <p:sp>
          <p:nvSpPr>
            <p:cNvPr id="192" name="Freeform 438">
              <a:extLst>
                <a:ext uri="{FF2B5EF4-FFF2-40B4-BE49-F238E27FC236}">
                  <a16:creationId xmlns:a16="http://schemas.microsoft.com/office/drawing/2014/main" id="{EFA71323-4DB3-8DE5-7BA0-11D2DC6B2354}"/>
                </a:ext>
              </a:extLst>
            </p:cNvPr>
            <p:cNvSpPr/>
            <p:nvPr/>
          </p:nvSpPr>
          <p:spPr>
            <a:xfrm>
              <a:off x="4509336" y="3539130"/>
              <a:ext cx="397279" cy="853057"/>
            </a:xfrm>
            <a:custGeom>
              <a:avLst/>
              <a:gdLst>
                <a:gd name="connsiteX0" fmla="*/ 286387 w 397279"/>
                <a:gd name="connsiteY0" fmla="*/ 247172 h 853057"/>
                <a:gd name="connsiteX1" fmla="*/ 393600 w 397279"/>
                <a:gd name="connsiteY1" fmla="*/ 167847 h 853057"/>
                <a:gd name="connsiteX2" fmla="*/ 372569 w 397279"/>
                <a:gd name="connsiteY2" fmla="*/ 114355 h 853057"/>
                <a:gd name="connsiteX3" fmla="*/ 301246 w 397279"/>
                <a:gd name="connsiteY3" fmla="*/ 32059 h 853057"/>
                <a:gd name="connsiteX4" fmla="*/ 273814 w 397279"/>
                <a:gd name="connsiteY4" fmla="*/ 5541 h 853057"/>
                <a:gd name="connsiteX5" fmla="*/ 235866 w 397279"/>
                <a:gd name="connsiteY5" fmla="*/ 7599 h 853057"/>
                <a:gd name="connsiteX6" fmla="*/ 242724 w 397279"/>
                <a:gd name="connsiteY6" fmla="*/ 38231 h 853057"/>
                <a:gd name="connsiteX7" fmla="*/ 311990 w 397279"/>
                <a:gd name="connsiteY7" fmla="*/ 126014 h 853057"/>
                <a:gd name="connsiteX8" fmla="*/ 318162 w 397279"/>
                <a:gd name="connsiteY8" fmla="*/ 144073 h 853057"/>
                <a:gd name="connsiteX9" fmla="*/ 300331 w 397279"/>
                <a:gd name="connsiteY9" fmla="*/ 144987 h 853057"/>
                <a:gd name="connsiteX10" fmla="*/ 216892 w 397279"/>
                <a:gd name="connsiteY10" fmla="*/ 128071 h 853057"/>
                <a:gd name="connsiteX11" fmla="*/ 100764 w 397279"/>
                <a:gd name="connsiteY11" fmla="*/ 155046 h 853057"/>
                <a:gd name="connsiteX12" fmla="*/ 36756 w 397279"/>
                <a:gd name="connsiteY12" fmla="*/ 229569 h 853057"/>
                <a:gd name="connsiteX13" fmla="*/ 408 w 397279"/>
                <a:gd name="connsiteY13" fmla="*/ 445825 h 853057"/>
                <a:gd name="connsiteX14" fmla="*/ 12067 w 397279"/>
                <a:gd name="connsiteY14" fmla="*/ 500232 h 853057"/>
                <a:gd name="connsiteX15" fmla="*/ 34698 w 397279"/>
                <a:gd name="connsiteY15" fmla="*/ 516234 h 853057"/>
                <a:gd name="connsiteX16" fmla="*/ 54358 w 397279"/>
                <a:gd name="connsiteY16" fmla="*/ 496574 h 853057"/>
                <a:gd name="connsiteX17" fmla="*/ 56187 w 397279"/>
                <a:gd name="connsiteY17" fmla="*/ 478972 h 853057"/>
                <a:gd name="connsiteX18" fmla="*/ 56187 w 397279"/>
                <a:gd name="connsiteY18" fmla="*/ 428909 h 853057"/>
                <a:gd name="connsiteX19" fmla="*/ 67388 w 397279"/>
                <a:gd name="connsiteY19" fmla="*/ 306151 h 853057"/>
                <a:gd name="connsiteX20" fmla="*/ 81333 w 397279"/>
                <a:gd name="connsiteY20" fmla="*/ 274147 h 853057"/>
                <a:gd name="connsiteX21" fmla="*/ 99392 w 397279"/>
                <a:gd name="connsiteY21" fmla="*/ 269117 h 853057"/>
                <a:gd name="connsiteX22" fmla="*/ 100306 w 397279"/>
                <a:gd name="connsiteY22" fmla="*/ 287177 h 853057"/>
                <a:gd name="connsiteX23" fmla="*/ 80418 w 397279"/>
                <a:gd name="connsiteY23" fmla="*/ 357357 h 853057"/>
                <a:gd name="connsiteX24" fmla="*/ 77218 w 397279"/>
                <a:gd name="connsiteY24" fmla="*/ 457484 h 853057"/>
                <a:gd name="connsiteX25" fmla="*/ 68760 w 397279"/>
                <a:gd name="connsiteY25" fmla="*/ 524235 h 853057"/>
                <a:gd name="connsiteX26" fmla="*/ 55044 w 397279"/>
                <a:gd name="connsiteY26" fmla="*/ 635106 h 853057"/>
                <a:gd name="connsiteX27" fmla="*/ 38127 w 397279"/>
                <a:gd name="connsiteY27" fmla="*/ 819586 h 853057"/>
                <a:gd name="connsiteX28" fmla="*/ 74246 w 397279"/>
                <a:gd name="connsiteY28" fmla="*/ 852505 h 853057"/>
                <a:gd name="connsiteX29" fmla="*/ 108307 w 397279"/>
                <a:gd name="connsiteY29" fmla="*/ 827130 h 853057"/>
                <a:gd name="connsiteX30" fmla="*/ 160428 w 397279"/>
                <a:gd name="connsiteY30" fmla="*/ 540694 h 853057"/>
                <a:gd name="connsiteX31" fmla="*/ 167515 w 397279"/>
                <a:gd name="connsiteY31" fmla="*/ 521492 h 853057"/>
                <a:gd name="connsiteX32" fmla="*/ 201348 w 397279"/>
                <a:gd name="connsiteY32" fmla="*/ 519892 h 853057"/>
                <a:gd name="connsiteX33" fmla="*/ 212549 w 397279"/>
                <a:gd name="connsiteY33" fmla="*/ 552810 h 853057"/>
                <a:gd name="connsiteX34" fmla="*/ 230380 w 397279"/>
                <a:gd name="connsiteY34" fmla="*/ 816843 h 853057"/>
                <a:gd name="connsiteX35" fmla="*/ 281815 w 397279"/>
                <a:gd name="connsiteY35" fmla="*/ 852047 h 853057"/>
                <a:gd name="connsiteX36" fmla="*/ 298274 w 397279"/>
                <a:gd name="connsiteY36" fmla="*/ 834902 h 853057"/>
                <a:gd name="connsiteX37" fmla="*/ 298731 w 397279"/>
                <a:gd name="connsiteY37" fmla="*/ 796726 h 853057"/>
                <a:gd name="connsiteX38" fmla="*/ 281815 w 397279"/>
                <a:gd name="connsiteY38" fmla="*/ 505718 h 853057"/>
                <a:gd name="connsiteX39" fmla="*/ 275185 w 397279"/>
                <a:gd name="connsiteY39" fmla="*/ 270260 h 853057"/>
                <a:gd name="connsiteX40" fmla="*/ 286387 w 397279"/>
                <a:gd name="connsiteY40" fmla="*/ 247172 h 8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97279" h="853057">
                  <a:moveTo>
                    <a:pt x="286387" y="247172"/>
                  </a:moveTo>
                  <a:cubicBezTo>
                    <a:pt x="303989" y="247629"/>
                    <a:pt x="376684" y="192308"/>
                    <a:pt x="393600" y="167847"/>
                  </a:cubicBezTo>
                  <a:cubicBezTo>
                    <a:pt x="405945" y="150017"/>
                    <a:pt x="384228" y="130128"/>
                    <a:pt x="372569" y="114355"/>
                  </a:cubicBezTo>
                  <a:cubicBezTo>
                    <a:pt x="350852" y="85094"/>
                    <a:pt x="325706" y="58805"/>
                    <a:pt x="301246" y="32059"/>
                  </a:cubicBezTo>
                  <a:cubicBezTo>
                    <a:pt x="292788" y="22686"/>
                    <a:pt x="283644" y="13314"/>
                    <a:pt x="273814" y="5541"/>
                  </a:cubicBezTo>
                  <a:cubicBezTo>
                    <a:pt x="263527" y="-2688"/>
                    <a:pt x="243639" y="-1545"/>
                    <a:pt x="235866" y="7599"/>
                  </a:cubicBezTo>
                  <a:cubicBezTo>
                    <a:pt x="225579" y="19715"/>
                    <a:pt x="235180" y="28859"/>
                    <a:pt x="242724" y="38231"/>
                  </a:cubicBezTo>
                  <a:cubicBezTo>
                    <a:pt x="265813" y="67492"/>
                    <a:pt x="288901" y="96753"/>
                    <a:pt x="311990" y="126014"/>
                  </a:cubicBezTo>
                  <a:cubicBezTo>
                    <a:pt x="316333" y="131500"/>
                    <a:pt x="322277" y="136758"/>
                    <a:pt x="318162" y="144073"/>
                  </a:cubicBezTo>
                  <a:cubicBezTo>
                    <a:pt x="313362" y="152760"/>
                    <a:pt x="306504" y="146588"/>
                    <a:pt x="300331" y="144987"/>
                  </a:cubicBezTo>
                  <a:cubicBezTo>
                    <a:pt x="272899" y="137444"/>
                    <a:pt x="245467" y="130814"/>
                    <a:pt x="216892" y="128071"/>
                  </a:cubicBezTo>
                  <a:cubicBezTo>
                    <a:pt x="195633" y="126014"/>
                    <a:pt x="116537" y="143387"/>
                    <a:pt x="100764" y="155046"/>
                  </a:cubicBezTo>
                  <a:cubicBezTo>
                    <a:pt x="75389" y="173562"/>
                    <a:pt x="48871" y="200080"/>
                    <a:pt x="36756" y="229569"/>
                  </a:cubicBezTo>
                  <a:cubicBezTo>
                    <a:pt x="8638" y="298607"/>
                    <a:pt x="-2335" y="371302"/>
                    <a:pt x="408" y="445825"/>
                  </a:cubicBezTo>
                  <a:cubicBezTo>
                    <a:pt x="1094" y="464113"/>
                    <a:pt x="4294" y="483087"/>
                    <a:pt x="12067" y="500232"/>
                  </a:cubicBezTo>
                  <a:cubicBezTo>
                    <a:pt x="16410" y="509833"/>
                    <a:pt x="23954" y="517148"/>
                    <a:pt x="34698" y="516234"/>
                  </a:cubicBezTo>
                  <a:cubicBezTo>
                    <a:pt x="45671" y="515548"/>
                    <a:pt x="50929" y="505947"/>
                    <a:pt x="54358" y="496574"/>
                  </a:cubicBezTo>
                  <a:cubicBezTo>
                    <a:pt x="56187" y="491317"/>
                    <a:pt x="56187" y="484916"/>
                    <a:pt x="56187" y="478972"/>
                  </a:cubicBezTo>
                  <a:cubicBezTo>
                    <a:pt x="56415" y="462284"/>
                    <a:pt x="56644" y="445597"/>
                    <a:pt x="56187" y="428909"/>
                  </a:cubicBezTo>
                  <a:cubicBezTo>
                    <a:pt x="55272" y="387532"/>
                    <a:pt x="57558" y="346384"/>
                    <a:pt x="67388" y="306151"/>
                  </a:cubicBezTo>
                  <a:cubicBezTo>
                    <a:pt x="70131" y="294721"/>
                    <a:pt x="72646" y="283062"/>
                    <a:pt x="81333" y="274147"/>
                  </a:cubicBezTo>
                  <a:cubicBezTo>
                    <a:pt x="86362" y="269117"/>
                    <a:pt x="92077" y="264317"/>
                    <a:pt x="99392" y="269117"/>
                  </a:cubicBezTo>
                  <a:cubicBezTo>
                    <a:pt x="106707" y="274147"/>
                    <a:pt x="104421" y="281233"/>
                    <a:pt x="100306" y="287177"/>
                  </a:cubicBezTo>
                  <a:cubicBezTo>
                    <a:pt x="86133" y="308437"/>
                    <a:pt x="83619" y="332897"/>
                    <a:pt x="80418" y="357357"/>
                  </a:cubicBezTo>
                  <a:cubicBezTo>
                    <a:pt x="76075" y="390733"/>
                    <a:pt x="76761" y="424108"/>
                    <a:pt x="77218" y="457484"/>
                  </a:cubicBezTo>
                  <a:cubicBezTo>
                    <a:pt x="77446" y="480115"/>
                    <a:pt x="77446" y="502747"/>
                    <a:pt x="68760" y="524235"/>
                  </a:cubicBezTo>
                  <a:cubicBezTo>
                    <a:pt x="65331" y="532693"/>
                    <a:pt x="59844" y="606988"/>
                    <a:pt x="55044" y="635106"/>
                  </a:cubicBezTo>
                  <a:cubicBezTo>
                    <a:pt x="44757" y="696142"/>
                    <a:pt x="40413" y="757864"/>
                    <a:pt x="38127" y="819586"/>
                  </a:cubicBezTo>
                  <a:cubicBezTo>
                    <a:pt x="37213" y="840846"/>
                    <a:pt x="48414" y="849990"/>
                    <a:pt x="74246" y="852505"/>
                  </a:cubicBezTo>
                  <a:cubicBezTo>
                    <a:pt x="98020" y="854791"/>
                    <a:pt x="103964" y="850676"/>
                    <a:pt x="108307" y="827130"/>
                  </a:cubicBezTo>
                  <a:cubicBezTo>
                    <a:pt x="115165" y="789411"/>
                    <a:pt x="141454" y="596930"/>
                    <a:pt x="160428" y="540694"/>
                  </a:cubicBezTo>
                  <a:cubicBezTo>
                    <a:pt x="162714" y="534293"/>
                    <a:pt x="163400" y="527207"/>
                    <a:pt x="167515" y="521492"/>
                  </a:cubicBezTo>
                  <a:cubicBezTo>
                    <a:pt x="177573" y="507319"/>
                    <a:pt x="190832" y="506633"/>
                    <a:pt x="201348" y="519892"/>
                  </a:cubicBezTo>
                  <a:cubicBezTo>
                    <a:pt x="208891" y="529493"/>
                    <a:pt x="211177" y="540923"/>
                    <a:pt x="212549" y="552810"/>
                  </a:cubicBezTo>
                  <a:cubicBezTo>
                    <a:pt x="216435" y="586186"/>
                    <a:pt x="222607" y="762436"/>
                    <a:pt x="230380" y="816843"/>
                  </a:cubicBezTo>
                  <a:cubicBezTo>
                    <a:pt x="234952" y="848847"/>
                    <a:pt x="242496" y="855705"/>
                    <a:pt x="281815" y="852047"/>
                  </a:cubicBezTo>
                  <a:cubicBezTo>
                    <a:pt x="292102" y="851133"/>
                    <a:pt x="298045" y="845418"/>
                    <a:pt x="298274" y="834902"/>
                  </a:cubicBezTo>
                  <a:cubicBezTo>
                    <a:pt x="298731" y="822101"/>
                    <a:pt x="299417" y="809299"/>
                    <a:pt x="298731" y="796726"/>
                  </a:cubicBezTo>
                  <a:cubicBezTo>
                    <a:pt x="293473" y="699800"/>
                    <a:pt x="289359" y="602645"/>
                    <a:pt x="281815" y="505718"/>
                  </a:cubicBezTo>
                  <a:cubicBezTo>
                    <a:pt x="275871" y="427309"/>
                    <a:pt x="283872" y="348442"/>
                    <a:pt x="275185" y="270260"/>
                  </a:cubicBezTo>
                  <a:cubicBezTo>
                    <a:pt x="274042" y="261573"/>
                    <a:pt x="278386" y="246943"/>
                    <a:pt x="286387" y="247172"/>
                  </a:cubicBezTo>
                  <a:close/>
                </a:path>
              </a:pathLst>
            </a:custGeom>
            <a:solidFill>
              <a:srgbClr val="FFFFFF"/>
            </a:solidFill>
            <a:ln w="2286" cap="flat">
              <a:noFill/>
              <a:prstDash val="solid"/>
              <a:miter/>
            </a:ln>
          </p:spPr>
          <p:txBody>
            <a:bodyPr rtlCol="0" anchor="ctr"/>
            <a:lstStyle/>
            <a:p>
              <a:endParaRPr lang="en-US"/>
            </a:p>
          </p:txBody>
        </p:sp>
        <p:sp>
          <p:nvSpPr>
            <p:cNvPr id="193" name="Freeform 439">
              <a:extLst>
                <a:ext uri="{FF2B5EF4-FFF2-40B4-BE49-F238E27FC236}">
                  <a16:creationId xmlns:a16="http://schemas.microsoft.com/office/drawing/2014/main" id="{5EFD9887-73AF-2EE5-FA8D-B22092A8A424}"/>
                </a:ext>
              </a:extLst>
            </p:cNvPr>
            <p:cNvSpPr/>
            <p:nvPr/>
          </p:nvSpPr>
          <p:spPr>
            <a:xfrm>
              <a:off x="4488993" y="3401748"/>
              <a:ext cx="441968" cy="1010926"/>
            </a:xfrm>
            <a:custGeom>
              <a:avLst/>
              <a:gdLst>
                <a:gd name="connsiteX0" fmla="*/ 332790 w 441968"/>
                <a:gd name="connsiteY0" fmla="*/ 399641 h 1010926"/>
                <a:gd name="connsiteX1" fmla="*/ 439775 w 441968"/>
                <a:gd name="connsiteY1" fmla="*/ 305457 h 1010926"/>
                <a:gd name="connsiteX2" fmla="*/ 418515 w 441968"/>
                <a:gd name="connsiteY2" fmla="*/ 255165 h 1010926"/>
                <a:gd name="connsiteX3" fmla="*/ 327533 w 441968"/>
                <a:gd name="connsiteY3" fmla="*/ 146809 h 1010926"/>
                <a:gd name="connsiteX4" fmla="*/ 298272 w 441968"/>
                <a:gd name="connsiteY4" fmla="*/ 122806 h 1010926"/>
                <a:gd name="connsiteX5" fmla="*/ 272440 w 441968"/>
                <a:gd name="connsiteY5" fmla="*/ 88745 h 1010926"/>
                <a:gd name="connsiteX6" fmla="*/ 207746 w 441968"/>
                <a:gd name="connsiteY6" fmla="*/ 9649 h 1010926"/>
                <a:gd name="connsiteX7" fmla="*/ 71729 w 441968"/>
                <a:gd name="connsiteY7" fmla="*/ 22908 h 1010926"/>
                <a:gd name="connsiteX8" fmla="*/ 8864 w 441968"/>
                <a:gd name="connsiteY8" fmla="*/ 141780 h 1010926"/>
                <a:gd name="connsiteX9" fmla="*/ 95732 w 441968"/>
                <a:gd name="connsiteY9" fmla="*/ 268196 h 1010926"/>
                <a:gd name="connsiteX10" fmla="*/ 118135 w 441968"/>
                <a:gd name="connsiteY10" fmla="*/ 273911 h 1010926"/>
                <a:gd name="connsiteX11" fmla="*/ 92989 w 441968"/>
                <a:gd name="connsiteY11" fmla="*/ 290141 h 1010926"/>
                <a:gd name="connsiteX12" fmla="*/ 22352 w 441968"/>
                <a:gd name="connsiteY12" fmla="*/ 396669 h 1010926"/>
                <a:gd name="connsiteX13" fmla="*/ 863 w 441968"/>
                <a:gd name="connsiteY13" fmla="*/ 589150 h 1010926"/>
                <a:gd name="connsiteX14" fmla="*/ 10922 w 441968"/>
                <a:gd name="connsiteY14" fmla="*/ 635099 h 1010926"/>
                <a:gd name="connsiteX15" fmla="*/ 50012 w 441968"/>
                <a:gd name="connsiteY15" fmla="*/ 673503 h 1010926"/>
                <a:gd name="connsiteX16" fmla="*/ 63728 w 441968"/>
                <a:gd name="connsiteY16" fmla="*/ 691334 h 1010926"/>
                <a:gd name="connsiteX17" fmla="*/ 55727 w 441968"/>
                <a:gd name="connsiteY17" fmla="*/ 767458 h 1010926"/>
                <a:gd name="connsiteX18" fmla="*/ 34467 w 441968"/>
                <a:gd name="connsiteY18" fmla="*/ 951710 h 1010926"/>
                <a:gd name="connsiteX19" fmla="*/ 84302 w 441968"/>
                <a:gd name="connsiteY19" fmla="*/ 1009545 h 1010926"/>
                <a:gd name="connsiteX20" fmla="*/ 149453 w 441968"/>
                <a:gd name="connsiteY20" fmla="*/ 963140 h 1010926"/>
                <a:gd name="connsiteX21" fmla="*/ 179857 w 441968"/>
                <a:gd name="connsiteY21" fmla="*/ 754199 h 1010926"/>
                <a:gd name="connsiteX22" fmla="*/ 205917 w 441968"/>
                <a:gd name="connsiteY22" fmla="*/ 678990 h 1010926"/>
                <a:gd name="connsiteX23" fmla="*/ 230835 w 441968"/>
                <a:gd name="connsiteY23" fmla="*/ 969083 h 1010926"/>
                <a:gd name="connsiteX24" fmla="*/ 275869 w 441968"/>
                <a:gd name="connsiteY24" fmla="*/ 1010003 h 1010926"/>
                <a:gd name="connsiteX25" fmla="*/ 325704 w 441968"/>
                <a:gd name="connsiteY25" fmla="*/ 1005659 h 1010926"/>
                <a:gd name="connsiteX26" fmla="*/ 342620 w 441968"/>
                <a:gd name="connsiteY26" fmla="*/ 986228 h 1010926"/>
                <a:gd name="connsiteX27" fmla="*/ 339191 w 441968"/>
                <a:gd name="connsiteY27" fmla="*/ 906904 h 1010926"/>
                <a:gd name="connsiteX28" fmla="*/ 330276 w 441968"/>
                <a:gd name="connsiteY28" fmla="*/ 742083 h 1010926"/>
                <a:gd name="connsiteX29" fmla="*/ 319303 w 441968"/>
                <a:gd name="connsiteY29" fmla="*/ 435988 h 1010926"/>
                <a:gd name="connsiteX30" fmla="*/ 332790 w 441968"/>
                <a:gd name="connsiteY30" fmla="*/ 399641 h 1010926"/>
                <a:gd name="connsiteX31" fmla="*/ 43154 w 441968"/>
                <a:gd name="connsiteY31" fmla="*/ 195272 h 1010926"/>
                <a:gd name="connsiteX32" fmla="*/ 29895 w 441968"/>
                <a:gd name="connsiteY32" fmla="*/ 144752 h 1010926"/>
                <a:gd name="connsiteX33" fmla="*/ 138023 w 441968"/>
                <a:gd name="connsiteY33" fmla="*/ 21993 h 1010926"/>
                <a:gd name="connsiteX34" fmla="*/ 257124 w 441968"/>
                <a:gd name="connsiteY34" fmla="*/ 97431 h 1010926"/>
                <a:gd name="connsiteX35" fmla="*/ 246608 w 441968"/>
                <a:gd name="connsiteY35" fmla="*/ 125092 h 1010926"/>
                <a:gd name="connsiteX36" fmla="*/ 238150 w 441968"/>
                <a:gd name="connsiteY36" fmla="*/ 174927 h 1010926"/>
                <a:gd name="connsiteX37" fmla="*/ 239064 w 441968"/>
                <a:gd name="connsiteY37" fmla="*/ 203273 h 1010926"/>
                <a:gd name="connsiteX38" fmla="*/ 142824 w 441968"/>
                <a:gd name="connsiteY38" fmla="*/ 257680 h 1010926"/>
                <a:gd name="connsiteX39" fmla="*/ 43154 w 441968"/>
                <a:gd name="connsiteY39" fmla="*/ 195272 h 1010926"/>
                <a:gd name="connsiteX40" fmla="*/ 258953 w 441968"/>
                <a:gd name="connsiteY40" fmla="*/ 206245 h 1010926"/>
                <a:gd name="connsiteX41" fmla="*/ 314502 w 441968"/>
                <a:gd name="connsiteY41" fmla="*/ 263395 h 1010926"/>
                <a:gd name="connsiteX42" fmla="*/ 239522 w 441968"/>
                <a:gd name="connsiteY42" fmla="*/ 245336 h 1010926"/>
                <a:gd name="connsiteX43" fmla="*/ 258953 w 441968"/>
                <a:gd name="connsiteY43" fmla="*/ 206245 h 1010926"/>
                <a:gd name="connsiteX44" fmla="*/ 295300 w 441968"/>
                <a:gd name="connsiteY44" fmla="*/ 407413 h 1010926"/>
                <a:gd name="connsiteX45" fmla="*/ 301929 w 441968"/>
                <a:gd name="connsiteY45" fmla="*/ 642871 h 1010926"/>
                <a:gd name="connsiteX46" fmla="*/ 318846 w 441968"/>
                <a:gd name="connsiteY46" fmla="*/ 933879 h 1010926"/>
                <a:gd name="connsiteX47" fmla="*/ 318389 w 441968"/>
                <a:gd name="connsiteY47" fmla="*/ 972055 h 1010926"/>
                <a:gd name="connsiteX48" fmla="*/ 301929 w 441968"/>
                <a:gd name="connsiteY48" fmla="*/ 989200 h 1010926"/>
                <a:gd name="connsiteX49" fmla="*/ 250494 w 441968"/>
                <a:gd name="connsiteY49" fmla="*/ 953996 h 1010926"/>
                <a:gd name="connsiteX50" fmla="*/ 232664 w 441968"/>
                <a:gd name="connsiteY50" fmla="*/ 689963 h 1010926"/>
                <a:gd name="connsiteX51" fmla="*/ 221462 w 441968"/>
                <a:gd name="connsiteY51" fmla="*/ 657044 h 1010926"/>
                <a:gd name="connsiteX52" fmla="*/ 187629 w 441968"/>
                <a:gd name="connsiteY52" fmla="*/ 658644 h 1010926"/>
                <a:gd name="connsiteX53" fmla="*/ 180543 w 441968"/>
                <a:gd name="connsiteY53" fmla="*/ 677847 h 1010926"/>
                <a:gd name="connsiteX54" fmla="*/ 128422 w 441968"/>
                <a:gd name="connsiteY54" fmla="*/ 964283 h 1010926"/>
                <a:gd name="connsiteX55" fmla="*/ 94361 w 441968"/>
                <a:gd name="connsiteY55" fmla="*/ 989657 h 1010926"/>
                <a:gd name="connsiteX56" fmla="*/ 58242 w 441968"/>
                <a:gd name="connsiteY56" fmla="*/ 956739 h 1010926"/>
                <a:gd name="connsiteX57" fmla="*/ 75158 w 441968"/>
                <a:gd name="connsiteY57" fmla="*/ 772259 h 1010926"/>
                <a:gd name="connsiteX58" fmla="*/ 88874 w 441968"/>
                <a:gd name="connsiteY58" fmla="*/ 661388 h 1010926"/>
                <a:gd name="connsiteX59" fmla="*/ 97332 w 441968"/>
                <a:gd name="connsiteY59" fmla="*/ 594636 h 1010926"/>
                <a:gd name="connsiteX60" fmla="*/ 100533 w 441968"/>
                <a:gd name="connsiteY60" fmla="*/ 494510 h 1010926"/>
                <a:gd name="connsiteX61" fmla="*/ 120421 w 441968"/>
                <a:gd name="connsiteY61" fmla="*/ 424329 h 1010926"/>
                <a:gd name="connsiteX62" fmla="*/ 119507 w 441968"/>
                <a:gd name="connsiteY62" fmla="*/ 406270 h 1010926"/>
                <a:gd name="connsiteX63" fmla="*/ 101447 w 441968"/>
                <a:gd name="connsiteY63" fmla="*/ 411299 h 1010926"/>
                <a:gd name="connsiteX64" fmla="*/ 87503 w 441968"/>
                <a:gd name="connsiteY64" fmla="*/ 443303 h 1010926"/>
                <a:gd name="connsiteX65" fmla="*/ 76301 w 441968"/>
                <a:gd name="connsiteY65" fmla="*/ 566061 h 1010926"/>
                <a:gd name="connsiteX66" fmla="*/ 76301 w 441968"/>
                <a:gd name="connsiteY66" fmla="*/ 616125 h 1010926"/>
                <a:gd name="connsiteX67" fmla="*/ 74472 w 441968"/>
                <a:gd name="connsiteY67" fmla="*/ 633727 h 1010926"/>
                <a:gd name="connsiteX68" fmla="*/ 54813 w 441968"/>
                <a:gd name="connsiteY68" fmla="*/ 653387 h 1010926"/>
                <a:gd name="connsiteX69" fmla="*/ 32181 w 441968"/>
                <a:gd name="connsiteY69" fmla="*/ 637385 h 1010926"/>
                <a:gd name="connsiteX70" fmla="*/ 20523 w 441968"/>
                <a:gd name="connsiteY70" fmla="*/ 582978 h 1010926"/>
                <a:gd name="connsiteX71" fmla="*/ 56870 w 441968"/>
                <a:gd name="connsiteY71" fmla="*/ 366722 h 1010926"/>
                <a:gd name="connsiteX72" fmla="*/ 120878 w 441968"/>
                <a:gd name="connsiteY72" fmla="*/ 292199 h 1010926"/>
                <a:gd name="connsiteX73" fmla="*/ 237007 w 441968"/>
                <a:gd name="connsiteY73" fmla="*/ 265224 h 1010926"/>
                <a:gd name="connsiteX74" fmla="*/ 320446 w 441968"/>
                <a:gd name="connsiteY74" fmla="*/ 282140 h 1010926"/>
                <a:gd name="connsiteX75" fmla="*/ 338277 w 441968"/>
                <a:gd name="connsiteY75" fmla="*/ 281226 h 1010926"/>
                <a:gd name="connsiteX76" fmla="*/ 332105 w 441968"/>
                <a:gd name="connsiteY76" fmla="*/ 263166 h 1010926"/>
                <a:gd name="connsiteX77" fmla="*/ 262839 w 441968"/>
                <a:gd name="connsiteY77" fmla="*/ 175384 h 1010926"/>
                <a:gd name="connsiteX78" fmla="*/ 255981 w 441968"/>
                <a:gd name="connsiteY78" fmla="*/ 144752 h 1010926"/>
                <a:gd name="connsiteX79" fmla="*/ 293928 w 441968"/>
                <a:gd name="connsiteY79" fmla="*/ 142694 h 1010926"/>
                <a:gd name="connsiteX80" fmla="*/ 321360 w 441968"/>
                <a:gd name="connsiteY80" fmla="*/ 169212 h 1010926"/>
                <a:gd name="connsiteX81" fmla="*/ 392684 w 441968"/>
                <a:gd name="connsiteY81" fmla="*/ 251508 h 1010926"/>
                <a:gd name="connsiteX82" fmla="*/ 413715 w 441968"/>
                <a:gd name="connsiteY82" fmla="*/ 305000 h 1010926"/>
                <a:gd name="connsiteX83" fmla="*/ 306501 w 441968"/>
                <a:gd name="connsiteY83" fmla="*/ 384324 h 1010926"/>
                <a:gd name="connsiteX84" fmla="*/ 295300 w 441968"/>
                <a:gd name="connsiteY84" fmla="*/ 407413 h 1010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441968" h="1010926">
                  <a:moveTo>
                    <a:pt x="332790" y="399641"/>
                  </a:moveTo>
                  <a:cubicBezTo>
                    <a:pt x="370281" y="369923"/>
                    <a:pt x="413258" y="344091"/>
                    <a:pt x="439775" y="305457"/>
                  </a:cubicBezTo>
                  <a:cubicBezTo>
                    <a:pt x="448462" y="292884"/>
                    <a:pt x="429260" y="268881"/>
                    <a:pt x="418515" y="255165"/>
                  </a:cubicBezTo>
                  <a:cubicBezTo>
                    <a:pt x="389483" y="217904"/>
                    <a:pt x="361365" y="179956"/>
                    <a:pt x="327533" y="146809"/>
                  </a:cubicBezTo>
                  <a:cubicBezTo>
                    <a:pt x="318389" y="137894"/>
                    <a:pt x="309473" y="126692"/>
                    <a:pt x="298272" y="122806"/>
                  </a:cubicBezTo>
                  <a:cubicBezTo>
                    <a:pt x="280441" y="116405"/>
                    <a:pt x="277926" y="104289"/>
                    <a:pt x="272440" y="88745"/>
                  </a:cubicBezTo>
                  <a:cubicBezTo>
                    <a:pt x="260324" y="55826"/>
                    <a:pt x="245237" y="23136"/>
                    <a:pt x="207746" y="9649"/>
                  </a:cubicBezTo>
                  <a:cubicBezTo>
                    <a:pt x="159512" y="-7725"/>
                    <a:pt x="113106" y="-638"/>
                    <a:pt x="71729" y="22908"/>
                  </a:cubicBezTo>
                  <a:cubicBezTo>
                    <a:pt x="28752" y="47139"/>
                    <a:pt x="9779" y="92402"/>
                    <a:pt x="8864" y="141780"/>
                  </a:cubicBezTo>
                  <a:cubicBezTo>
                    <a:pt x="7950" y="200073"/>
                    <a:pt x="40411" y="246479"/>
                    <a:pt x="95732" y="268196"/>
                  </a:cubicBezTo>
                  <a:cubicBezTo>
                    <a:pt x="101219" y="270253"/>
                    <a:pt x="108077" y="272996"/>
                    <a:pt x="118135" y="273911"/>
                  </a:cubicBezTo>
                  <a:cubicBezTo>
                    <a:pt x="117449" y="275739"/>
                    <a:pt x="97561" y="286712"/>
                    <a:pt x="92989" y="290141"/>
                  </a:cubicBezTo>
                  <a:cubicBezTo>
                    <a:pt x="58470" y="316659"/>
                    <a:pt x="33324" y="353463"/>
                    <a:pt x="22352" y="396669"/>
                  </a:cubicBezTo>
                  <a:cubicBezTo>
                    <a:pt x="6578" y="459991"/>
                    <a:pt x="-3023" y="523770"/>
                    <a:pt x="863" y="589150"/>
                  </a:cubicBezTo>
                  <a:cubicBezTo>
                    <a:pt x="1778" y="604923"/>
                    <a:pt x="6578" y="619782"/>
                    <a:pt x="10922" y="635099"/>
                  </a:cubicBezTo>
                  <a:cubicBezTo>
                    <a:pt x="16637" y="656130"/>
                    <a:pt x="27381" y="670989"/>
                    <a:pt x="50012" y="673503"/>
                  </a:cubicBezTo>
                  <a:cubicBezTo>
                    <a:pt x="61899" y="674875"/>
                    <a:pt x="64643" y="681276"/>
                    <a:pt x="63728" y="691334"/>
                  </a:cubicBezTo>
                  <a:cubicBezTo>
                    <a:pt x="61214" y="716709"/>
                    <a:pt x="60985" y="742541"/>
                    <a:pt x="55727" y="767458"/>
                  </a:cubicBezTo>
                  <a:cubicBezTo>
                    <a:pt x="42697" y="828266"/>
                    <a:pt x="41554" y="890445"/>
                    <a:pt x="34467" y="951710"/>
                  </a:cubicBezTo>
                  <a:cubicBezTo>
                    <a:pt x="30124" y="989429"/>
                    <a:pt x="46126" y="1005431"/>
                    <a:pt x="84302" y="1009545"/>
                  </a:cubicBezTo>
                  <a:cubicBezTo>
                    <a:pt x="130479" y="1014346"/>
                    <a:pt x="138938" y="1008402"/>
                    <a:pt x="149453" y="963140"/>
                  </a:cubicBezTo>
                  <a:cubicBezTo>
                    <a:pt x="165455" y="894102"/>
                    <a:pt x="169570" y="823922"/>
                    <a:pt x="179857" y="754199"/>
                  </a:cubicBezTo>
                  <a:cubicBezTo>
                    <a:pt x="183743" y="728596"/>
                    <a:pt x="193116" y="702536"/>
                    <a:pt x="205917" y="678990"/>
                  </a:cubicBezTo>
                  <a:cubicBezTo>
                    <a:pt x="217805" y="704136"/>
                    <a:pt x="221919" y="897989"/>
                    <a:pt x="230835" y="969083"/>
                  </a:cubicBezTo>
                  <a:cubicBezTo>
                    <a:pt x="234264" y="996058"/>
                    <a:pt x="248894" y="1009088"/>
                    <a:pt x="275869" y="1010003"/>
                  </a:cubicBezTo>
                  <a:cubicBezTo>
                    <a:pt x="292557" y="1010460"/>
                    <a:pt x="309245" y="1008631"/>
                    <a:pt x="325704" y="1005659"/>
                  </a:cubicBezTo>
                  <a:cubicBezTo>
                    <a:pt x="337362" y="1003602"/>
                    <a:pt x="341706" y="998573"/>
                    <a:pt x="342620" y="986228"/>
                  </a:cubicBezTo>
                  <a:cubicBezTo>
                    <a:pt x="344220" y="959482"/>
                    <a:pt x="340791" y="933422"/>
                    <a:pt x="339191" y="906904"/>
                  </a:cubicBezTo>
                  <a:cubicBezTo>
                    <a:pt x="335762" y="852040"/>
                    <a:pt x="335076" y="796947"/>
                    <a:pt x="330276" y="742083"/>
                  </a:cubicBezTo>
                  <a:cubicBezTo>
                    <a:pt x="321132" y="640128"/>
                    <a:pt x="318846" y="538172"/>
                    <a:pt x="319303" y="435988"/>
                  </a:cubicBezTo>
                  <a:cubicBezTo>
                    <a:pt x="318617" y="423186"/>
                    <a:pt x="322046" y="408099"/>
                    <a:pt x="332790" y="399641"/>
                  </a:cubicBezTo>
                  <a:close/>
                  <a:moveTo>
                    <a:pt x="43154" y="195272"/>
                  </a:moveTo>
                  <a:cubicBezTo>
                    <a:pt x="34925" y="178356"/>
                    <a:pt x="27381" y="161439"/>
                    <a:pt x="29895" y="144752"/>
                  </a:cubicBezTo>
                  <a:cubicBezTo>
                    <a:pt x="31267" y="73886"/>
                    <a:pt x="70358" y="27251"/>
                    <a:pt x="138023" y="21993"/>
                  </a:cubicBezTo>
                  <a:cubicBezTo>
                    <a:pt x="222605" y="15593"/>
                    <a:pt x="245008" y="62913"/>
                    <a:pt x="257124" y="97431"/>
                  </a:cubicBezTo>
                  <a:cubicBezTo>
                    <a:pt x="260781" y="107947"/>
                    <a:pt x="257352" y="117091"/>
                    <a:pt x="246608" y="125092"/>
                  </a:cubicBezTo>
                  <a:cubicBezTo>
                    <a:pt x="226034" y="140180"/>
                    <a:pt x="223748" y="154353"/>
                    <a:pt x="238150" y="174927"/>
                  </a:cubicBezTo>
                  <a:cubicBezTo>
                    <a:pt x="245465" y="185442"/>
                    <a:pt x="244551" y="191843"/>
                    <a:pt x="239064" y="203273"/>
                  </a:cubicBezTo>
                  <a:cubicBezTo>
                    <a:pt x="220548" y="241449"/>
                    <a:pt x="183515" y="260423"/>
                    <a:pt x="142824" y="257680"/>
                  </a:cubicBezTo>
                  <a:cubicBezTo>
                    <a:pt x="98018" y="254480"/>
                    <a:pt x="64871" y="239392"/>
                    <a:pt x="43154" y="195272"/>
                  </a:cubicBezTo>
                  <a:close/>
                  <a:moveTo>
                    <a:pt x="258953" y="206245"/>
                  </a:moveTo>
                  <a:cubicBezTo>
                    <a:pt x="273583" y="219504"/>
                    <a:pt x="293928" y="244193"/>
                    <a:pt x="314502" y="263395"/>
                  </a:cubicBezTo>
                  <a:cubicBezTo>
                    <a:pt x="288671" y="255394"/>
                    <a:pt x="257581" y="251279"/>
                    <a:pt x="239522" y="245336"/>
                  </a:cubicBezTo>
                  <a:cubicBezTo>
                    <a:pt x="246151" y="232077"/>
                    <a:pt x="252095" y="219961"/>
                    <a:pt x="258953" y="206245"/>
                  </a:cubicBezTo>
                  <a:close/>
                  <a:moveTo>
                    <a:pt x="295300" y="407413"/>
                  </a:moveTo>
                  <a:cubicBezTo>
                    <a:pt x="304215" y="485594"/>
                    <a:pt x="295986" y="564461"/>
                    <a:pt x="301929" y="642871"/>
                  </a:cubicBezTo>
                  <a:cubicBezTo>
                    <a:pt x="309245" y="739797"/>
                    <a:pt x="313588" y="836952"/>
                    <a:pt x="318846" y="933879"/>
                  </a:cubicBezTo>
                  <a:cubicBezTo>
                    <a:pt x="319532" y="946680"/>
                    <a:pt x="318846" y="959482"/>
                    <a:pt x="318389" y="972055"/>
                  </a:cubicBezTo>
                  <a:cubicBezTo>
                    <a:pt x="317931" y="982571"/>
                    <a:pt x="312216" y="988286"/>
                    <a:pt x="301929" y="989200"/>
                  </a:cubicBezTo>
                  <a:cubicBezTo>
                    <a:pt x="262382" y="992858"/>
                    <a:pt x="254838" y="986228"/>
                    <a:pt x="250494" y="953996"/>
                  </a:cubicBezTo>
                  <a:cubicBezTo>
                    <a:pt x="242722" y="899589"/>
                    <a:pt x="236550" y="723110"/>
                    <a:pt x="232664" y="689963"/>
                  </a:cubicBezTo>
                  <a:cubicBezTo>
                    <a:pt x="231292" y="678075"/>
                    <a:pt x="229006" y="666645"/>
                    <a:pt x="221462" y="657044"/>
                  </a:cubicBezTo>
                  <a:cubicBezTo>
                    <a:pt x="210718" y="643557"/>
                    <a:pt x="197688" y="644471"/>
                    <a:pt x="187629" y="658644"/>
                  </a:cubicBezTo>
                  <a:cubicBezTo>
                    <a:pt x="183515" y="664588"/>
                    <a:pt x="182829" y="671446"/>
                    <a:pt x="180543" y="677847"/>
                  </a:cubicBezTo>
                  <a:cubicBezTo>
                    <a:pt x="161340" y="734082"/>
                    <a:pt x="135280" y="926792"/>
                    <a:pt x="128422" y="964283"/>
                  </a:cubicBezTo>
                  <a:cubicBezTo>
                    <a:pt x="124079" y="987828"/>
                    <a:pt x="118135" y="991943"/>
                    <a:pt x="94361" y="989657"/>
                  </a:cubicBezTo>
                  <a:cubicBezTo>
                    <a:pt x="68757" y="987143"/>
                    <a:pt x="57556" y="977999"/>
                    <a:pt x="58242" y="956739"/>
                  </a:cubicBezTo>
                  <a:cubicBezTo>
                    <a:pt x="60528" y="895017"/>
                    <a:pt x="64871" y="833295"/>
                    <a:pt x="75158" y="772259"/>
                  </a:cubicBezTo>
                  <a:cubicBezTo>
                    <a:pt x="79959" y="744141"/>
                    <a:pt x="85445" y="670074"/>
                    <a:pt x="88874" y="661388"/>
                  </a:cubicBezTo>
                  <a:cubicBezTo>
                    <a:pt x="97332" y="639899"/>
                    <a:pt x="97561" y="617268"/>
                    <a:pt x="97332" y="594636"/>
                  </a:cubicBezTo>
                  <a:cubicBezTo>
                    <a:pt x="96875" y="561261"/>
                    <a:pt x="96418" y="527885"/>
                    <a:pt x="100533" y="494510"/>
                  </a:cubicBezTo>
                  <a:cubicBezTo>
                    <a:pt x="103733" y="470049"/>
                    <a:pt x="106248" y="445589"/>
                    <a:pt x="120421" y="424329"/>
                  </a:cubicBezTo>
                  <a:cubicBezTo>
                    <a:pt x="124536" y="418157"/>
                    <a:pt x="126822" y="411299"/>
                    <a:pt x="119507" y="406270"/>
                  </a:cubicBezTo>
                  <a:cubicBezTo>
                    <a:pt x="112420" y="401241"/>
                    <a:pt x="106476" y="406041"/>
                    <a:pt x="101447" y="411299"/>
                  </a:cubicBezTo>
                  <a:cubicBezTo>
                    <a:pt x="92760" y="420215"/>
                    <a:pt x="90246" y="431873"/>
                    <a:pt x="87503" y="443303"/>
                  </a:cubicBezTo>
                  <a:cubicBezTo>
                    <a:pt x="77673" y="483765"/>
                    <a:pt x="75387" y="524685"/>
                    <a:pt x="76301" y="566061"/>
                  </a:cubicBezTo>
                  <a:cubicBezTo>
                    <a:pt x="76758" y="582749"/>
                    <a:pt x="76530" y="599437"/>
                    <a:pt x="76301" y="616125"/>
                  </a:cubicBezTo>
                  <a:cubicBezTo>
                    <a:pt x="76301" y="622068"/>
                    <a:pt x="76530" y="628241"/>
                    <a:pt x="74472" y="633727"/>
                  </a:cubicBezTo>
                  <a:cubicBezTo>
                    <a:pt x="71043" y="643100"/>
                    <a:pt x="66014" y="652472"/>
                    <a:pt x="54813" y="653387"/>
                  </a:cubicBezTo>
                  <a:cubicBezTo>
                    <a:pt x="44069" y="654072"/>
                    <a:pt x="36525" y="646757"/>
                    <a:pt x="32181" y="637385"/>
                  </a:cubicBezTo>
                  <a:cubicBezTo>
                    <a:pt x="24409" y="620240"/>
                    <a:pt x="21209" y="601266"/>
                    <a:pt x="20523" y="582978"/>
                  </a:cubicBezTo>
                  <a:cubicBezTo>
                    <a:pt x="17780" y="508683"/>
                    <a:pt x="28752" y="435759"/>
                    <a:pt x="56870" y="366722"/>
                  </a:cubicBezTo>
                  <a:cubicBezTo>
                    <a:pt x="68986" y="337233"/>
                    <a:pt x="95504" y="310715"/>
                    <a:pt x="120878" y="292199"/>
                  </a:cubicBezTo>
                  <a:cubicBezTo>
                    <a:pt x="136652" y="280540"/>
                    <a:pt x="215747" y="263166"/>
                    <a:pt x="237007" y="265224"/>
                  </a:cubicBezTo>
                  <a:cubicBezTo>
                    <a:pt x="265582" y="267967"/>
                    <a:pt x="293014" y="274596"/>
                    <a:pt x="320446" y="282140"/>
                  </a:cubicBezTo>
                  <a:cubicBezTo>
                    <a:pt x="326847" y="283969"/>
                    <a:pt x="333476" y="289913"/>
                    <a:pt x="338277" y="281226"/>
                  </a:cubicBezTo>
                  <a:cubicBezTo>
                    <a:pt x="342392" y="273911"/>
                    <a:pt x="336448" y="268653"/>
                    <a:pt x="332105" y="263166"/>
                  </a:cubicBezTo>
                  <a:cubicBezTo>
                    <a:pt x="309016" y="233906"/>
                    <a:pt x="285927" y="204645"/>
                    <a:pt x="262839" y="175384"/>
                  </a:cubicBezTo>
                  <a:cubicBezTo>
                    <a:pt x="255524" y="166011"/>
                    <a:pt x="245694" y="156867"/>
                    <a:pt x="255981" y="144752"/>
                  </a:cubicBezTo>
                  <a:cubicBezTo>
                    <a:pt x="263753" y="135608"/>
                    <a:pt x="283641" y="134693"/>
                    <a:pt x="293928" y="142694"/>
                  </a:cubicBezTo>
                  <a:cubicBezTo>
                    <a:pt x="303987" y="150467"/>
                    <a:pt x="312902" y="159839"/>
                    <a:pt x="321360" y="169212"/>
                  </a:cubicBezTo>
                  <a:cubicBezTo>
                    <a:pt x="345821" y="196187"/>
                    <a:pt x="370967" y="222247"/>
                    <a:pt x="392684" y="251508"/>
                  </a:cubicBezTo>
                  <a:cubicBezTo>
                    <a:pt x="404571" y="267281"/>
                    <a:pt x="426288" y="286941"/>
                    <a:pt x="413715" y="305000"/>
                  </a:cubicBezTo>
                  <a:cubicBezTo>
                    <a:pt x="397027" y="329232"/>
                    <a:pt x="324104" y="384782"/>
                    <a:pt x="306501" y="384324"/>
                  </a:cubicBezTo>
                  <a:cubicBezTo>
                    <a:pt x="298729" y="384324"/>
                    <a:pt x="294386" y="398955"/>
                    <a:pt x="295300" y="407413"/>
                  </a:cubicBezTo>
                  <a:close/>
                </a:path>
              </a:pathLst>
            </a:custGeom>
            <a:solidFill>
              <a:srgbClr val="000000"/>
            </a:solidFill>
            <a:ln w="2286" cap="flat">
              <a:noFill/>
              <a:prstDash val="solid"/>
              <a:miter/>
            </a:ln>
          </p:spPr>
          <p:txBody>
            <a:bodyPr rtlCol="0" anchor="ctr"/>
            <a:lstStyle/>
            <a:p>
              <a:endParaRPr lang="en-US"/>
            </a:p>
          </p:txBody>
        </p:sp>
        <p:sp>
          <p:nvSpPr>
            <p:cNvPr id="194" name="Freeform 440">
              <a:extLst>
                <a:ext uri="{FF2B5EF4-FFF2-40B4-BE49-F238E27FC236}">
                  <a16:creationId xmlns:a16="http://schemas.microsoft.com/office/drawing/2014/main" id="{285E4A26-9E7F-94C3-E373-2448638E1976}"/>
                </a:ext>
              </a:extLst>
            </p:cNvPr>
            <p:cNvSpPr/>
            <p:nvPr/>
          </p:nvSpPr>
          <p:spPr>
            <a:xfrm>
              <a:off x="5001084" y="3132520"/>
              <a:ext cx="729376" cy="941097"/>
            </a:xfrm>
            <a:custGeom>
              <a:avLst/>
              <a:gdLst>
                <a:gd name="connsiteX0" fmla="*/ 724127 w 729376"/>
                <a:gd name="connsiteY0" fmla="*/ 273163 h 941097"/>
                <a:gd name="connsiteX1" fmla="*/ 567307 w 729376"/>
                <a:gd name="connsiteY1" fmla="*/ 42048 h 941097"/>
                <a:gd name="connsiteX2" fmla="*/ 318133 w 729376"/>
                <a:gd name="connsiteY2" fmla="*/ 6386 h 941097"/>
                <a:gd name="connsiteX3" fmla="*/ 277671 w 729376"/>
                <a:gd name="connsiteY3" fmla="*/ 14845 h 941097"/>
                <a:gd name="connsiteX4" fmla="*/ 129995 w 729376"/>
                <a:gd name="connsiteY4" fmla="*/ 90283 h 941097"/>
                <a:gd name="connsiteX5" fmla="*/ 35355 w 729376"/>
                <a:gd name="connsiteY5" fmla="*/ 224014 h 941097"/>
                <a:gd name="connsiteX6" fmla="*/ 2665 w 729376"/>
                <a:gd name="connsiteY6" fmla="*/ 312253 h 941097"/>
                <a:gd name="connsiteX7" fmla="*/ 62330 w 729376"/>
                <a:gd name="connsiteY7" fmla="*/ 436383 h 941097"/>
                <a:gd name="connsiteX8" fmla="*/ 172515 w 729376"/>
                <a:gd name="connsiteY8" fmla="*/ 465415 h 941097"/>
                <a:gd name="connsiteX9" fmla="*/ 242695 w 729376"/>
                <a:gd name="connsiteY9" fmla="*/ 459472 h 941097"/>
                <a:gd name="connsiteX10" fmla="*/ 294587 w 729376"/>
                <a:gd name="connsiteY10" fmla="*/ 384719 h 941097"/>
                <a:gd name="connsiteX11" fmla="*/ 292758 w 729376"/>
                <a:gd name="connsiteY11" fmla="*/ 355230 h 941097"/>
                <a:gd name="connsiteX12" fmla="*/ 358138 w 729376"/>
                <a:gd name="connsiteY12" fmla="*/ 265847 h 941097"/>
                <a:gd name="connsiteX13" fmla="*/ 453921 w 729376"/>
                <a:gd name="connsiteY13" fmla="*/ 300823 h 941097"/>
                <a:gd name="connsiteX14" fmla="*/ 460094 w 729376"/>
                <a:gd name="connsiteY14" fmla="*/ 385862 h 941097"/>
                <a:gd name="connsiteX15" fmla="*/ 420089 w 729376"/>
                <a:gd name="connsiteY15" fmla="*/ 450785 h 941097"/>
                <a:gd name="connsiteX16" fmla="*/ 284986 w 729376"/>
                <a:gd name="connsiteY16" fmla="*/ 586345 h 941097"/>
                <a:gd name="connsiteX17" fmla="*/ 217092 w 729376"/>
                <a:gd name="connsiteY17" fmla="*/ 691272 h 941097"/>
                <a:gd name="connsiteX18" fmla="*/ 188517 w 729376"/>
                <a:gd name="connsiteY18" fmla="*/ 862493 h 941097"/>
                <a:gd name="connsiteX19" fmla="*/ 223493 w 729376"/>
                <a:gd name="connsiteY19" fmla="*/ 914157 h 941097"/>
                <a:gd name="connsiteX20" fmla="*/ 496441 w 729376"/>
                <a:gd name="connsiteY20" fmla="*/ 916443 h 941097"/>
                <a:gd name="connsiteX21" fmla="*/ 529817 w 729376"/>
                <a:gd name="connsiteY21" fmla="*/ 875752 h 941097"/>
                <a:gd name="connsiteX22" fmla="*/ 524787 w 729376"/>
                <a:gd name="connsiteY22" fmla="*/ 805801 h 941097"/>
                <a:gd name="connsiteX23" fmla="*/ 555648 w 729376"/>
                <a:gd name="connsiteY23" fmla="*/ 709560 h 941097"/>
                <a:gd name="connsiteX24" fmla="*/ 633144 w 729376"/>
                <a:gd name="connsiteY24" fmla="*/ 624978 h 941097"/>
                <a:gd name="connsiteX25" fmla="*/ 714068 w 729376"/>
                <a:gd name="connsiteY25" fmla="*/ 469073 h 941097"/>
                <a:gd name="connsiteX26" fmla="*/ 724127 w 729376"/>
                <a:gd name="connsiteY26" fmla="*/ 273163 h 941097"/>
                <a:gd name="connsiteX27" fmla="*/ 705839 w 729376"/>
                <a:gd name="connsiteY27" fmla="*/ 380376 h 941097"/>
                <a:gd name="connsiteX28" fmla="*/ 704924 w 729376"/>
                <a:gd name="connsiteY28" fmla="*/ 391577 h 941097"/>
                <a:gd name="connsiteX29" fmla="*/ 702181 w 729376"/>
                <a:gd name="connsiteY29" fmla="*/ 413980 h 941097"/>
                <a:gd name="connsiteX30" fmla="*/ 700352 w 729376"/>
                <a:gd name="connsiteY30" fmla="*/ 425182 h 941097"/>
                <a:gd name="connsiteX31" fmla="*/ 693723 w 729376"/>
                <a:gd name="connsiteY31" fmla="*/ 458557 h 941097"/>
                <a:gd name="connsiteX32" fmla="*/ 688236 w 729376"/>
                <a:gd name="connsiteY32" fmla="*/ 480503 h 941097"/>
                <a:gd name="connsiteX33" fmla="*/ 678635 w 729376"/>
                <a:gd name="connsiteY33" fmla="*/ 509306 h 941097"/>
                <a:gd name="connsiteX34" fmla="*/ 670634 w 729376"/>
                <a:gd name="connsiteY34" fmla="*/ 527823 h 941097"/>
                <a:gd name="connsiteX35" fmla="*/ 646174 w 729376"/>
                <a:gd name="connsiteY35" fmla="*/ 571943 h 941097"/>
                <a:gd name="connsiteX36" fmla="*/ 616685 w 729376"/>
                <a:gd name="connsiteY36" fmla="*/ 613319 h 941097"/>
                <a:gd name="connsiteX37" fmla="*/ 610284 w 729376"/>
                <a:gd name="connsiteY37" fmla="*/ 621320 h 941097"/>
                <a:gd name="connsiteX38" fmla="*/ 602054 w 729376"/>
                <a:gd name="connsiteY38" fmla="*/ 631379 h 941097"/>
                <a:gd name="connsiteX39" fmla="*/ 539646 w 729376"/>
                <a:gd name="connsiteY39" fmla="*/ 696301 h 941097"/>
                <a:gd name="connsiteX40" fmla="*/ 526845 w 729376"/>
                <a:gd name="connsiteY40" fmla="*/ 709103 h 941097"/>
                <a:gd name="connsiteX41" fmla="*/ 525930 w 729376"/>
                <a:gd name="connsiteY41" fmla="*/ 710017 h 941097"/>
                <a:gd name="connsiteX42" fmla="*/ 511757 w 729376"/>
                <a:gd name="connsiteY42" fmla="*/ 731734 h 941097"/>
                <a:gd name="connsiteX43" fmla="*/ 509014 w 729376"/>
                <a:gd name="connsiteY43" fmla="*/ 737906 h 941097"/>
                <a:gd name="connsiteX44" fmla="*/ 506728 w 729376"/>
                <a:gd name="connsiteY44" fmla="*/ 744079 h 941097"/>
                <a:gd name="connsiteX45" fmla="*/ 505128 w 729376"/>
                <a:gd name="connsiteY45" fmla="*/ 749108 h 941097"/>
                <a:gd name="connsiteX46" fmla="*/ 503299 w 729376"/>
                <a:gd name="connsiteY46" fmla="*/ 756880 h 941097"/>
                <a:gd name="connsiteX47" fmla="*/ 501927 w 729376"/>
                <a:gd name="connsiteY47" fmla="*/ 797800 h 941097"/>
                <a:gd name="connsiteX48" fmla="*/ 505356 w 729376"/>
                <a:gd name="connsiteY48" fmla="*/ 819288 h 941097"/>
                <a:gd name="connsiteX49" fmla="*/ 506271 w 729376"/>
                <a:gd name="connsiteY49" fmla="*/ 824317 h 941097"/>
                <a:gd name="connsiteX50" fmla="*/ 508785 w 729376"/>
                <a:gd name="connsiteY50" fmla="*/ 850149 h 941097"/>
                <a:gd name="connsiteX51" fmla="*/ 509243 w 729376"/>
                <a:gd name="connsiteY51" fmla="*/ 860207 h 941097"/>
                <a:gd name="connsiteX52" fmla="*/ 504899 w 729376"/>
                <a:gd name="connsiteY52" fmla="*/ 881239 h 941097"/>
                <a:gd name="connsiteX53" fmla="*/ 483411 w 729376"/>
                <a:gd name="connsiteY53" fmla="*/ 898384 h 941097"/>
                <a:gd name="connsiteX54" fmla="*/ 476553 w 729376"/>
                <a:gd name="connsiteY54" fmla="*/ 901127 h 941097"/>
                <a:gd name="connsiteX55" fmla="*/ 419174 w 729376"/>
                <a:gd name="connsiteY55" fmla="*/ 916214 h 941097"/>
                <a:gd name="connsiteX56" fmla="*/ 388542 w 729376"/>
                <a:gd name="connsiteY56" fmla="*/ 918729 h 941097"/>
                <a:gd name="connsiteX57" fmla="*/ 364310 w 729376"/>
                <a:gd name="connsiteY57" fmla="*/ 918043 h 941097"/>
                <a:gd name="connsiteX58" fmla="*/ 349223 w 729376"/>
                <a:gd name="connsiteY58" fmla="*/ 918729 h 941097"/>
                <a:gd name="connsiteX59" fmla="*/ 334135 w 729376"/>
                <a:gd name="connsiteY59" fmla="*/ 918043 h 941097"/>
                <a:gd name="connsiteX60" fmla="*/ 318819 w 729376"/>
                <a:gd name="connsiteY60" fmla="*/ 916214 h 941097"/>
                <a:gd name="connsiteX61" fmla="*/ 303503 w 729376"/>
                <a:gd name="connsiteY61" fmla="*/ 913471 h 941097"/>
                <a:gd name="connsiteX62" fmla="*/ 241323 w 729376"/>
                <a:gd name="connsiteY62" fmla="*/ 897698 h 941097"/>
                <a:gd name="connsiteX63" fmla="*/ 237894 w 729376"/>
                <a:gd name="connsiteY63" fmla="*/ 896783 h 941097"/>
                <a:gd name="connsiteX64" fmla="*/ 236751 w 729376"/>
                <a:gd name="connsiteY64" fmla="*/ 896326 h 941097"/>
                <a:gd name="connsiteX65" fmla="*/ 234923 w 729376"/>
                <a:gd name="connsiteY65" fmla="*/ 895869 h 941097"/>
                <a:gd name="connsiteX66" fmla="*/ 231951 w 729376"/>
                <a:gd name="connsiteY66" fmla="*/ 894955 h 941097"/>
                <a:gd name="connsiteX67" fmla="*/ 231265 w 729376"/>
                <a:gd name="connsiteY67" fmla="*/ 894726 h 941097"/>
                <a:gd name="connsiteX68" fmla="*/ 229436 w 729376"/>
                <a:gd name="connsiteY68" fmla="*/ 894040 h 941097"/>
                <a:gd name="connsiteX69" fmla="*/ 229208 w 729376"/>
                <a:gd name="connsiteY69" fmla="*/ 893812 h 941097"/>
                <a:gd name="connsiteX70" fmla="*/ 215034 w 729376"/>
                <a:gd name="connsiteY70" fmla="*/ 865008 h 941097"/>
                <a:gd name="connsiteX71" fmla="*/ 257097 w 729376"/>
                <a:gd name="connsiteY71" fmla="*/ 655610 h 941097"/>
                <a:gd name="connsiteX72" fmla="*/ 294816 w 729376"/>
                <a:gd name="connsiteY72" fmla="*/ 606919 h 941097"/>
                <a:gd name="connsiteX73" fmla="*/ 433119 w 729376"/>
                <a:gd name="connsiteY73" fmla="*/ 466101 h 941097"/>
                <a:gd name="connsiteX74" fmla="*/ 482496 w 729376"/>
                <a:gd name="connsiteY74" fmla="*/ 380147 h 941097"/>
                <a:gd name="connsiteX75" fmla="*/ 457808 w 729376"/>
                <a:gd name="connsiteY75" fmla="*/ 270648 h 941097"/>
                <a:gd name="connsiteX76" fmla="*/ 360653 w 729376"/>
                <a:gd name="connsiteY76" fmla="*/ 243216 h 941097"/>
                <a:gd name="connsiteX77" fmla="*/ 344879 w 729376"/>
                <a:gd name="connsiteY77" fmla="*/ 247559 h 941097"/>
                <a:gd name="connsiteX78" fmla="*/ 342136 w 729376"/>
                <a:gd name="connsiteY78" fmla="*/ 248474 h 941097"/>
                <a:gd name="connsiteX79" fmla="*/ 337793 w 729376"/>
                <a:gd name="connsiteY79" fmla="*/ 250074 h 941097"/>
                <a:gd name="connsiteX80" fmla="*/ 334821 w 729376"/>
                <a:gd name="connsiteY80" fmla="*/ 251446 h 941097"/>
                <a:gd name="connsiteX81" fmla="*/ 331163 w 729376"/>
                <a:gd name="connsiteY81" fmla="*/ 253046 h 941097"/>
                <a:gd name="connsiteX82" fmla="*/ 328191 w 729376"/>
                <a:gd name="connsiteY82" fmla="*/ 254417 h 941097"/>
                <a:gd name="connsiteX83" fmla="*/ 324991 w 729376"/>
                <a:gd name="connsiteY83" fmla="*/ 256018 h 941097"/>
                <a:gd name="connsiteX84" fmla="*/ 322248 w 729376"/>
                <a:gd name="connsiteY84" fmla="*/ 257618 h 941097"/>
                <a:gd name="connsiteX85" fmla="*/ 319276 w 729376"/>
                <a:gd name="connsiteY85" fmla="*/ 259218 h 941097"/>
                <a:gd name="connsiteX86" fmla="*/ 316533 w 729376"/>
                <a:gd name="connsiteY86" fmla="*/ 260818 h 941097"/>
                <a:gd name="connsiteX87" fmla="*/ 313790 w 729376"/>
                <a:gd name="connsiteY87" fmla="*/ 262647 h 941097"/>
                <a:gd name="connsiteX88" fmla="*/ 311275 w 729376"/>
                <a:gd name="connsiteY88" fmla="*/ 264476 h 941097"/>
                <a:gd name="connsiteX89" fmla="*/ 308760 w 729376"/>
                <a:gd name="connsiteY89" fmla="*/ 266305 h 941097"/>
                <a:gd name="connsiteX90" fmla="*/ 306474 w 729376"/>
                <a:gd name="connsiteY90" fmla="*/ 268133 h 941097"/>
                <a:gd name="connsiteX91" fmla="*/ 304188 w 729376"/>
                <a:gd name="connsiteY91" fmla="*/ 269962 h 941097"/>
                <a:gd name="connsiteX92" fmla="*/ 302131 w 729376"/>
                <a:gd name="connsiteY92" fmla="*/ 271791 h 941097"/>
                <a:gd name="connsiteX93" fmla="*/ 300074 w 729376"/>
                <a:gd name="connsiteY93" fmla="*/ 273848 h 941097"/>
                <a:gd name="connsiteX94" fmla="*/ 298016 w 729376"/>
                <a:gd name="connsiteY94" fmla="*/ 275906 h 941097"/>
                <a:gd name="connsiteX95" fmla="*/ 296187 w 729376"/>
                <a:gd name="connsiteY95" fmla="*/ 277963 h 941097"/>
                <a:gd name="connsiteX96" fmla="*/ 294359 w 729376"/>
                <a:gd name="connsiteY96" fmla="*/ 280021 h 941097"/>
                <a:gd name="connsiteX97" fmla="*/ 292530 w 729376"/>
                <a:gd name="connsiteY97" fmla="*/ 282078 h 941097"/>
                <a:gd name="connsiteX98" fmla="*/ 290930 w 729376"/>
                <a:gd name="connsiteY98" fmla="*/ 284135 h 941097"/>
                <a:gd name="connsiteX99" fmla="*/ 289329 w 729376"/>
                <a:gd name="connsiteY99" fmla="*/ 286421 h 941097"/>
                <a:gd name="connsiteX100" fmla="*/ 287958 w 729376"/>
                <a:gd name="connsiteY100" fmla="*/ 288479 h 941097"/>
                <a:gd name="connsiteX101" fmla="*/ 286586 w 729376"/>
                <a:gd name="connsiteY101" fmla="*/ 290765 h 941097"/>
                <a:gd name="connsiteX102" fmla="*/ 285215 w 729376"/>
                <a:gd name="connsiteY102" fmla="*/ 292822 h 941097"/>
                <a:gd name="connsiteX103" fmla="*/ 283843 w 729376"/>
                <a:gd name="connsiteY103" fmla="*/ 295108 h 941097"/>
                <a:gd name="connsiteX104" fmla="*/ 282700 w 729376"/>
                <a:gd name="connsiteY104" fmla="*/ 297166 h 941097"/>
                <a:gd name="connsiteX105" fmla="*/ 281557 w 729376"/>
                <a:gd name="connsiteY105" fmla="*/ 299680 h 941097"/>
                <a:gd name="connsiteX106" fmla="*/ 280643 w 729376"/>
                <a:gd name="connsiteY106" fmla="*/ 301509 h 941097"/>
                <a:gd name="connsiteX107" fmla="*/ 279042 w 729376"/>
                <a:gd name="connsiteY107" fmla="*/ 305167 h 941097"/>
                <a:gd name="connsiteX108" fmla="*/ 278128 w 729376"/>
                <a:gd name="connsiteY108" fmla="*/ 307681 h 941097"/>
                <a:gd name="connsiteX109" fmla="*/ 276985 w 729376"/>
                <a:gd name="connsiteY109" fmla="*/ 310653 h 941097"/>
                <a:gd name="connsiteX110" fmla="*/ 276299 w 729376"/>
                <a:gd name="connsiteY110" fmla="*/ 312710 h 941097"/>
                <a:gd name="connsiteX111" fmla="*/ 275613 w 729376"/>
                <a:gd name="connsiteY111" fmla="*/ 315225 h 941097"/>
                <a:gd name="connsiteX112" fmla="*/ 275156 w 729376"/>
                <a:gd name="connsiteY112" fmla="*/ 317282 h 941097"/>
                <a:gd name="connsiteX113" fmla="*/ 274470 w 729376"/>
                <a:gd name="connsiteY113" fmla="*/ 319797 h 941097"/>
                <a:gd name="connsiteX114" fmla="*/ 274013 w 729376"/>
                <a:gd name="connsiteY114" fmla="*/ 321854 h 941097"/>
                <a:gd name="connsiteX115" fmla="*/ 273556 w 729376"/>
                <a:gd name="connsiteY115" fmla="*/ 324369 h 941097"/>
                <a:gd name="connsiteX116" fmla="*/ 273099 w 729376"/>
                <a:gd name="connsiteY116" fmla="*/ 326426 h 941097"/>
                <a:gd name="connsiteX117" fmla="*/ 272642 w 729376"/>
                <a:gd name="connsiteY117" fmla="*/ 328712 h 941097"/>
                <a:gd name="connsiteX118" fmla="*/ 272413 w 729376"/>
                <a:gd name="connsiteY118" fmla="*/ 330770 h 941097"/>
                <a:gd name="connsiteX119" fmla="*/ 272184 w 729376"/>
                <a:gd name="connsiteY119" fmla="*/ 333056 h 941097"/>
                <a:gd name="connsiteX120" fmla="*/ 271956 w 729376"/>
                <a:gd name="connsiteY120" fmla="*/ 335113 h 941097"/>
                <a:gd name="connsiteX121" fmla="*/ 271727 w 729376"/>
                <a:gd name="connsiteY121" fmla="*/ 337399 h 941097"/>
                <a:gd name="connsiteX122" fmla="*/ 271499 w 729376"/>
                <a:gd name="connsiteY122" fmla="*/ 339457 h 941097"/>
                <a:gd name="connsiteX123" fmla="*/ 271499 w 729376"/>
                <a:gd name="connsiteY123" fmla="*/ 341743 h 941097"/>
                <a:gd name="connsiteX124" fmla="*/ 271499 w 729376"/>
                <a:gd name="connsiteY124" fmla="*/ 343800 h 941097"/>
                <a:gd name="connsiteX125" fmla="*/ 271499 w 729376"/>
                <a:gd name="connsiteY125" fmla="*/ 346086 h 941097"/>
                <a:gd name="connsiteX126" fmla="*/ 271499 w 729376"/>
                <a:gd name="connsiteY126" fmla="*/ 347915 h 941097"/>
                <a:gd name="connsiteX127" fmla="*/ 271499 w 729376"/>
                <a:gd name="connsiteY127" fmla="*/ 350201 h 941097"/>
                <a:gd name="connsiteX128" fmla="*/ 271499 w 729376"/>
                <a:gd name="connsiteY128" fmla="*/ 352030 h 941097"/>
                <a:gd name="connsiteX129" fmla="*/ 271727 w 729376"/>
                <a:gd name="connsiteY129" fmla="*/ 354316 h 941097"/>
                <a:gd name="connsiteX130" fmla="*/ 271727 w 729376"/>
                <a:gd name="connsiteY130" fmla="*/ 355916 h 941097"/>
                <a:gd name="connsiteX131" fmla="*/ 271956 w 729376"/>
                <a:gd name="connsiteY131" fmla="*/ 357973 h 941097"/>
                <a:gd name="connsiteX132" fmla="*/ 272184 w 729376"/>
                <a:gd name="connsiteY132" fmla="*/ 359573 h 941097"/>
                <a:gd name="connsiteX133" fmla="*/ 272413 w 729376"/>
                <a:gd name="connsiteY133" fmla="*/ 361859 h 941097"/>
                <a:gd name="connsiteX134" fmla="*/ 272642 w 729376"/>
                <a:gd name="connsiteY134" fmla="*/ 363231 h 941097"/>
                <a:gd name="connsiteX135" fmla="*/ 273099 w 729376"/>
                <a:gd name="connsiteY135" fmla="*/ 365517 h 941097"/>
                <a:gd name="connsiteX136" fmla="*/ 273327 w 729376"/>
                <a:gd name="connsiteY136" fmla="*/ 366431 h 941097"/>
                <a:gd name="connsiteX137" fmla="*/ 274013 w 729376"/>
                <a:gd name="connsiteY137" fmla="*/ 369632 h 941097"/>
                <a:gd name="connsiteX138" fmla="*/ 275613 w 729376"/>
                <a:gd name="connsiteY138" fmla="*/ 391349 h 941097"/>
                <a:gd name="connsiteX139" fmla="*/ 274699 w 729376"/>
                <a:gd name="connsiteY139" fmla="*/ 398893 h 941097"/>
                <a:gd name="connsiteX140" fmla="*/ 271499 w 729376"/>
                <a:gd name="connsiteY140" fmla="*/ 408951 h 941097"/>
                <a:gd name="connsiteX141" fmla="*/ 270127 w 729376"/>
                <a:gd name="connsiteY141" fmla="*/ 411923 h 941097"/>
                <a:gd name="connsiteX142" fmla="*/ 266698 w 729376"/>
                <a:gd name="connsiteY142" fmla="*/ 417409 h 941097"/>
                <a:gd name="connsiteX143" fmla="*/ 264641 w 729376"/>
                <a:gd name="connsiteY143" fmla="*/ 419924 h 941097"/>
                <a:gd name="connsiteX144" fmla="*/ 260297 w 729376"/>
                <a:gd name="connsiteY144" fmla="*/ 424496 h 941097"/>
                <a:gd name="connsiteX145" fmla="*/ 210005 w 729376"/>
                <a:gd name="connsiteY145" fmla="*/ 443470 h 941097"/>
                <a:gd name="connsiteX146" fmla="*/ 185316 w 729376"/>
                <a:gd name="connsiteY146" fmla="*/ 444155 h 941097"/>
                <a:gd name="connsiteX147" fmla="*/ 169086 w 729376"/>
                <a:gd name="connsiteY147" fmla="*/ 443241 h 941097"/>
                <a:gd name="connsiteX148" fmla="*/ 146226 w 729376"/>
                <a:gd name="connsiteY148" fmla="*/ 440269 h 941097"/>
                <a:gd name="connsiteX149" fmla="*/ 143940 w 729376"/>
                <a:gd name="connsiteY149" fmla="*/ 439812 h 941097"/>
                <a:gd name="connsiteX150" fmla="*/ 115593 w 729376"/>
                <a:gd name="connsiteY150" fmla="*/ 433183 h 941097"/>
                <a:gd name="connsiteX151" fmla="*/ 112164 w 729376"/>
                <a:gd name="connsiteY151" fmla="*/ 432268 h 941097"/>
                <a:gd name="connsiteX152" fmla="*/ 90676 w 729376"/>
                <a:gd name="connsiteY152" fmla="*/ 425410 h 941097"/>
                <a:gd name="connsiteX153" fmla="*/ 82904 w 729376"/>
                <a:gd name="connsiteY153" fmla="*/ 422667 h 941097"/>
                <a:gd name="connsiteX154" fmla="*/ 79703 w 729376"/>
                <a:gd name="connsiteY154" fmla="*/ 421295 h 941097"/>
                <a:gd name="connsiteX155" fmla="*/ 78789 w 729376"/>
                <a:gd name="connsiteY155" fmla="*/ 420838 h 941097"/>
                <a:gd name="connsiteX156" fmla="*/ 76503 w 729376"/>
                <a:gd name="connsiteY156" fmla="*/ 419924 h 941097"/>
                <a:gd name="connsiteX157" fmla="*/ 75360 w 729376"/>
                <a:gd name="connsiteY157" fmla="*/ 419467 h 941097"/>
                <a:gd name="connsiteX158" fmla="*/ 72845 w 729376"/>
                <a:gd name="connsiteY158" fmla="*/ 418324 h 941097"/>
                <a:gd name="connsiteX159" fmla="*/ 71931 w 729376"/>
                <a:gd name="connsiteY159" fmla="*/ 417866 h 941097"/>
                <a:gd name="connsiteX160" fmla="*/ 68730 w 729376"/>
                <a:gd name="connsiteY160" fmla="*/ 416266 h 941097"/>
                <a:gd name="connsiteX161" fmla="*/ 68045 w 729376"/>
                <a:gd name="connsiteY161" fmla="*/ 415809 h 941097"/>
                <a:gd name="connsiteX162" fmla="*/ 65530 w 729376"/>
                <a:gd name="connsiteY162" fmla="*/ 414437 h 941097"/>
                <a:gd name="connsiteX163" fmla="*/ 64387 w 729376"/>
                <a:gd name="connsiteY163" fmla="*/ 413752 h 941097"/>
                <a:gd name="connsiteX164" fmla="*/ 62330 w 729376"/>
                <a:gd name="connsiteY164" fmla="*/ 412380 h 941097"/>
                <a:gd name="connsiteX165" fmla="*/ 61187 w 729376"/>
                <a:gd name="connsiteY165" fmla="*/ 411694 h 941097"/>
                <a:gd name="connsiteX166" fmla="*/ 58672 w 729376"/>
                <a:gd name="connsiteY166" fmla="*/ 409865 h 941097"/>
                <a:gd name="connsiteX167" fmla="*/ 57986 w 729376"/>
                <a:gd name="connsiteY167" fmla="*/ 409408 h 941097"/>
                <a:gd name="connsiteX168" fmla="*/ 55014 w 729376"/>
                <a:gd name="connsiteY168" fmla="*/ 407122 h 941097"/>
                <a:gd name="connsiteX169" fmla="*/ 54100 w 729376"/>
                <a:gd name="connsiteY169" fmla="*/ 406436 h 941097"/>
                <a:gd name="connsiteX170" fmla="*/ 52043 w 729376"/>
                <a:gd name="connsiteY170" fmla="*/ 404836 h 941097"/>
                <a:gd name="connsiteX171" fmla="*/ 50900 w 729376"/>
                <a:gd name="connsiteY171" fmla="*/ 403922 h 941097"/>
                <a:gd name="connsiteX172" fmla="*/ 49071 w 729376"/>
                <a:gd name="connsiteY172" fmla="*/ 402322 h 941097"/>
                <a:gd name="connsiteX173" fmla="*/ 48156 w 729376"/>
                <a:gd name="connsiteY173" fmla="*/ 401407 h 941097"/>
                <a:gd name="connsiteX174" fmla="*/ 45642 w 729376"/>
                <a:gd name="connsiteY174" fmla="*/ 398893 h 941097"/>
                <a:gd name="connsiteX175" fmla="*/ 44956 w 729376"/>
                <a:gd name="connsiteY175" fmla="*/ 398207 h 941097"/>
                <a:gd name="connsiteX176" fmla="*/ 43127 w 729376"/>
                <a:gd name="connsiteY176" fmla="*/ 396149 h 941097"/>
                <a:gd name="connsiteX177" fmla="*/ 42213 w 729376"/>
                <a:gd name="connsiteY177" fmla="*/ 395006 h 941097"/>
                <a:gd name="connsiteX178" fmla="*/ 40613 w 729376"/>
                <a:gd name="connsiteY178" fmla="*/ 393178 h 941097"/>
                <a:gd name="connsiteX179" fmla="*/ 39698 w 729376"/>
                <a:gd name="connsiteY179" fmla="*/ 392035 h 941097"/>
                <a:gd name="connsiteX180" fmla="*/ 38098 w 729376"/>
                <a:gd name="connsiteY180" fmla="*/ 390206 h 941097"/>
                <a:gd name="connsiteX181" fmla="*/ 37184 w 729376"/>
                <a:gd name="connsiteY181" fmla="*/ 389063 h 941097"/>
                <a:gd name="connsiteX182" fmla="*/ 35126 w 729376"/>
                <a:gd name="connsiteY182" fmla="*/ 386320 h 941097"/>
                <a:gd name="connsiteX183" fmla="*/ 34212 w 729376"/>
                <a:gd name="connsiteY183" fmla="*/ 385177 h 941097"/>
                <a:gd name="connsiteX184" fmla="*/ 32840 w 729376"/>
                <a:gd name="connsiteY184" fmla="*/ 383348 h 941097"/>
                <a:gd name="connsiteX185" fmla="*/ 31926 w 729376"/>
                <a:gd name="connsiteY185" fmla="*/ 381976 h 941097"/>
                <a:gd name="connsiteX186" fmla="*/ 30783 w 729376"/>
                <a:gd name="connsiteY186" fmla="*/ 380147 h 941097"/>
                <a:gd name="connsiteX187" fmla="*/ 29868 w 729376"/>
                <a:gd name="connsiteY187" fmla="*/ 378776 h 941097"/>
                <a:gd name="connsiteX188" fmla="*/ 28725 w 729376"/>
                <a:gd name="connsiteY188" fmla="*/ 376490 h 941097"/>
                <a:gd name="connsiteX189" fmla="*/ 27811 w 729376"/>
                <a:gd name="connsiteY189" fmla="*/ 374661 h 941097"/>
                <a:gd name="connsiteX190" fmla="*/ 26668 w 729376"/>
                <a:gd name="connsiteY190" fmla="*/ 372146 h 941097"/>
                <a:gd name="connsiteX191" fmla="*/ 25982 w 729376"/>
                <a:gd name="connsiteY191" fmla="*/ 370546 h 941097"/>
                <a:gd name="connsiteX192" fmla="*/ 25068 w 729376"/>
                <a:gd name="connsiteY192" fmla="*/ 368717 h 941097"/>
                <a:gd name="connsiteX193" fmla="*/ 24382 w 729376"/>
                <a:gd name="connsiteY193" fmla="*/ 367117 h 941097"/>
                <a:gd name="connsiteX194" fmla="*/ 23696 w 729376"/>
                <a:gd name="connsiteY194" fmla="*/ 365060 h 941097"/>
                <a:gd name="connsiteX195" fmla="*/ 23239 w 729376"/>
                <a:gd name="connsiteY195" fmla="*/ 363460 h 941097"/>
                <a:gd name="connsiteX196" fmla="*/ 22325 w 729376"/>
                <a:gd name="connsiteY196" fmla="*/ 360259 h 941097"/>
                <a:gd name="connsiteX197" fmla="*/ 21867 w 729376"/>
                <a:gd name="connsiteY197" fmla="*/ 358888 h 941097"/>
                <a:gd name="connsiteX198" fmla="*/ 21410 w 729376"/>
                <a:gd name="connsiteY198" fmla="*/ 356830 h 941097"/>
                <a:gd name="connsiteX199" fmla="*/ 20953 w 729376"/>
                <a:gd name="connsiteY199" fmla="*/ 355230 h 941097"/>
                <a:gd name="connsiteX200" fmla="*/ 20496 w 729376"/>
                <a:gd name="connsiteY200" fmla="*/ 353173 h 941097"/>
                <a:gd name="connsiteX201" fmla="*/ 20267 w 729376"/>
                <a:gd name="connsiteY201" fmla="*/ 351344 h 941097"/>
                <a:gd name="connsiteX202" fmla="*/ 20039 w 729376"/>
                <a:gd name="connsiteY202" fmla="*/ 349058 h 941097"/>
                <a:gd name="connsiteX203" fmla="*/ 19810 w 729376"/>
                <a:gd name="connsiteY203" fmla="*/ 347458 h 941097"/>
                <a:gd name="connsiteX204" fmla="*/ 19810 w 729376"/>
                <a:gd name="connsiteY204" fmla="*/ 347458 h 941097"/>
                <a:gd name="connsiteX205" fmla="*/ 22553 w 729376"/>
                <a:gd name="connsiteY205" fmla="*/ 317054 h 941097"/>
                <a:gd name="connsiteX206" fmla="*/ 160628 w 729376"/>
                <a:gd name="connsiteY206" fmla="*/ 89825 h 941097"/>
                <a:gd name="connsiteX207" fmla="*/ 442949 w 729376"/>
                <a:gd name="connsiteY207" fmla="*/ 23989 h 941097"/>
                <a:gd name="connsiteX208" fmla="*/ 530960 w 729376"/>
                <a:gd name="connsiteY208" fmla="*/ 44563 h 941097"/>
                <a:gd name="connsiteX209" fmla="*/ 532788 w 729376"/>
                <a:gd name="connsiteY209" fmla="*/ 45248 h 941097"/>
                <a:gd name="connsiteX210" fmla="*/ 536446 w 729376"/>
                <a:gd name="connsiteY210" fmla="*/ 46849 h 941097"/>
                <a:gd name="connsiteX211" fmla="*/ 541704 w 729376"/>
                <a:gd name="connsiteY211" fmla="*/ 49135 h 941097"/>
                <a:gd name="connsiteX212" fmla="*/ 543990 w 729376"/>
                <a:gd name="connsiteY212" fmla="*/ 50278 h 941097"/>
                <a:gd name="connsiteX213" fmla="*/ 548105 w 729376"/>
                <a:gd name="connsiteY213" fmla="*/ 52335 h 941097"/>
                <a:gd name="connsiteX214" fmla="*/ 549933 w 729376"/>
                <a:gd name="connsiteY214" fmla="*/ 53249 h 941097"/>
                <a:gd name="connsiteX215" fmla="*/ 555648 w 729376"/>
                <a:gd name="connsiteY215" fmla="*/ 56450 h 941097"/>
                <a:gd name="connsiteX216" fmla="*/ 555648 w 729376"/>
                <a:gd name="connsiteY216" fmla="*/ 56450 h 941097"/>
                <a:gd name="connsiteX217" fmla="*/ 595882 w 729376"/>
                <a:gd name="connsiteY217" fmla="*/ 83882 h 941097"/>
                <a:gd name="connsiteX218" fmla="*/ 610284 w 729376"/>
                <a:gd name="connsiteY218" fmla="*/ 95998 h 941097"/>
                <a:gd name="connsiteX219" fmla="*/ 662176 w 729376"/>
                <a:gd name="connsiteY219" fmla="*/ 157720 h 941097"/>
                <a:gd name="connsiteX220" fmla="*/ 678864 w 729376"/>
                <a:gd name="connsiteY220" fmla="*/ 189266 h 941097"/>
                <a:gd name="connsiteX221" fmla="*/ 682521 w 729376"/>
                <a:gd name="connsiteY221" fmla="*/ 197496 h 941097"/>
                <a:gd name="connsiteX222" fmla="*/ 688922 w 729376"/>
                <a:gd name="connsiteY222" fmla="*/ 214412 h 941097"/>
                <a:gd name="connsiteX223" fmla="*/ 691665 w 729376"/>
                <a:gd name="connsiteY223" fmla="*/ 223099 h 941097"/>
                <a:gd name="connsiteX224" fmla="*/ 703553 w 729376"/>
                <a:gd name="connsiteY224" fmla="*/ 278878 h 941097"/>
                <a:gd name="connsiteX225" fmla="*/ 705610 w 729376"/>
                <a:gd name="connsiteY225" fmla="*/ 298766 h 941097"/>
                <a:gd name="connsiteX226" fmla="*/ 706296 w 729376"/>
                <a:gd name="connsiteY226" fmla="*/ 310424 h 941097"/>
                <a:gd name="connsiteX227" fmla="*/ 705839 w 729376"/>
                <a:gd name="connsiteY227" fmla="*/ 380376 h 941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729376" h="941097">
                  <a:moveTo>
                    <a:pt x="724127" y="273163"/>
                  </a:moveTo>
                  <a:cubicBezTo>
                    <a:pt x="710411" y="168692"/>
                    <a:pt x="659661" y="89597"/>
                    <a:pt x="567307" y="42048"/>
                  </a:cubicBezTo>
                  <a:cubicBezTo>
                    <a:pt x="489812" y="2272"/>
                    <a:pt x="405001" y="-8473"/>
                    <a:pt x="318133" y="6386"/>
                  </a:cubicBezTo>
                  <a:cubicBezTo>
                    <a:pt x="304646" y="8672"/>
                    <a:pt x="290930" y="11187"/>
                    <a:pt x="277671" y="14845"/>
                  </a:cubicBezTo>
                  <a:cubicBezTo>
                    <a:pt x="223035" y="29475"/>
                    <a:pt x="172743" y="52335"/>
                    <a:pt x="129995" y="90283"/>
                  </a:cubicBezTo>
                  <a:cubicBezTo>
                    <a:pt x="87933" y="127544"/>
                    <a:pt x="58443" y="173493"/>
                    <a:pt x="35355" y="224014"/>
                  </a:cubicBezTo>
                  <a:cubicBezTo>
                    <a:pt x="22325" y="252589"/>
                    <a:pt x="7923" y="280935"/>
                    <a:pt x="2665" y="312253"/>
                  </a:cubicBezTo>
                  <a:cubicBezTo>
                    <a:pt x="-6936" y="368946"/>
                    <a:pt x="8609" y="410780"/>
                    <a:pt x="62330" y="436383"/>
                  </a:cubicBezTo>
                  <a:cubicBezTo>
                    <a:pt x="97305" y="453071"/>
                    <a:pt x="134567" y="461300"/>
                    <a:pt x="172515" y="465415"/>
                  </a:cubicBezTo>
                  <a:cubicBezTo>
                    <a:pt x="196061" y="467930"/>
                    <a:pt x="219606" y="465415"/>
                    <a:pt x="242695" y="459472"/>
                  </a:cubicBezTo>
                  <a:cubicBezTo>
                    <a:pt x="277442" y="450556"/>
                    <a:pt x="298016" y="420838"/>
                    <a:pt x="294587" y="384719"/>
                  </a:cubicBezTo>
                  <a:cubicBezTo>
                    <a:pt x="293673" y="374890"/>
                    <a:pt x="292530" y="365060"/>
                    <a:pt x="292758" y="355230"/>
                  </a:cubicBezTo>
                  <a:cubicBezTo>
                    <a:pt x="293901" y="305852"/>
                    <a:pt x="313790" y="278878"/>
                    <a:pt x="358138" y="265847"/>
                  </a:cubicBezTo>
                  <a:cubicBezTo>
                    <a:pt x="391971" y="255789"/>
                    <a:pt x="439520" y="272020"/>
                    <a:pt x="453921" y="300823"/>
                  </a:cubicBezTo>
                  <a:cubicBezTo>
                    <a:pt x="467409" y="327798"/>
                    <a:pt x="472667" y="355916"/>
                    <a:pt x="460094" y="385862"/>
                  </a:cubicBezTo>
                  <a:cubicBezTo>
                    <a:pt x="450035" y="409865"/>
                    <a:pt x="435862" y="430668"/>
                    <a:pt x="420089" y="450785"/>
                  </a:cubicBezTo>
                  <a:cubicBezTo>
                    <a:pt x="380312" y="501077"/>
                    <a:pt x="331849" y="542911"/>
                    <a:pt x="284986" y="586345"/>
                  </a:cubicBezTo>
                  <a:cubicBezTo>
                    <a:pt x="253211" y="615834"/>
                    <a:pt x="229665" y="649438"/>
                    <a:pt x="217092" y="691272"/>
                  </a:cubicBezTo>
                  <a:cubicBezTo>
                    <a:pt x="200175" y="747050"/>
                    <a:pt x="196518" y="805115"/>
                    <a:pt x="188517" y="862493"/>
                  </a:cubicBezTo>
                  <a:cubicBezTo>
                    <a:pt x="184173" y="894726"/>
                    <a:pt x="191946" y="903413"/>
                    <a:pt x="223493" y="914157"/>
                  </a:cubicBezTo>
                  <a:cubicBezTo>
                    <a:pt x="264412" y="928102"/>
                    <a:pt x="370940" y="965821"/>
                    <a:pt x="496441" y="916443"/>
                  </a:cubicBezTo>
                  <a:cubicBezTo>
                    <a:pt x="516101" y="909128"/>
                    <a:pt x="525930" y="895869"/>
                    <a:pt x="529817" y="875752"/>
                  </a:cubicBezTo>
                  <a:cubicBezTo>
                    <a:pt x="534389" y="851749"/>
                    <a:pt x="528674" y="828889"/>
                    <a:pt x="524787" y="805801"/>
                  </a:cubicBezTo>
                  <a:cubicBezTo>
                    <a:pt x="518158" y="767853"/>
                    <a:pt x="527759" y="736763"/>
                    <a:pt x="555648" y="709560"/>
                  </a:cubicBezTo>
                  <a:cubicBezTo>
                    <a:pt x="583080" y="682814"/>
                    <a:pt x="609369" y="655153"/>
                    <a:pt x="633144" y="624978"/>
                  </a:cubicBezTo>
                  <a:cubicBezTo>
                    <a:pt x="670177" y="578115"/>
                    <a:pt x="698066" y="526451"/>
                    <a:pt x="714068" y="469073"/>
                  </a:cubicBezTo>
                  <a:cubicBezTo>
                    <a:pt x="731899" y="404379"/>
                    <a:pt x="732585" y="339457"/>
                    <a:pt x="724127" y="273163"/>
                  </a:cubicBezTo>
                  <a:close/>
                  <a:moveTo>
                    <a:pt x="705839" y="380376"/>
                  </a:moveTo>
                  <a:cubicBezTo>
                    <a:pt x="705610" y="384034"/>
                    <a:pt x="705153" y="387920"/>
                    <a:pt x="704924" y="391577"/>
                  </a:cubicBezTo>
                  <a:cubicBezTo>
                    <a:pt x="704238" y="399121"/>
                    <a:pt x="703324" y="406665"/>
                    <a:pt x="702181" y="413980"/>
                  </a:cubicBezTo>
                  <a:cubicBezTo>
                    <a:pt x="701724" y="417638"/>
                    <a:pt x="701038" y="421524"/>
                    <a:pt x="700352" y="425182"/>
                  </a:cubicBezTo>
                  <a:cubicBezTo>
                    <a:pt x="698523" y="436383"/>
                    <a:pt x="696237" y="447356"/>
                    <a:pt x="693723" y="458557"/>
                  </a:cubicBezTo>
                  <a:cubicBezTo>
                    <a:pt x="692123" y="465872"/>
                    <a:pt x="690065" y="473188"/>
                    <a:pt x="688236" y="480503"/>
                  </a:cubicBezTo>
                  <a:cubicBezTo>
                    <a:pt x="685493" y="490333"/>
                    <a:pt x="682293" y="499934"/>
                    <a:pt x="678635" y="509306"/>
                  </a:cubicBezTo>
                  <a:cubicBezTo>
                    <a:pt x="676121" y="515479"/>
                    <a:pt x="673606" y="521651"/>
                    <a:pt x="670634" y="527823"/>
                  </a:cubicBezTo>
                  <a:cubicBezTo>
                    <a:pt x="663548" y="543139"/>
                    <a:pt x="655318" y="557770"/>
                    <a:pt x="646174" y="571943"/>
                  </a:cubicBezTo>
                  <a:cubicBezTo>
                    <a:pt x="637030" y="586116"/>
                    <a:pt x="627200" y="599832"/>
                    <a:pt x="616685" y="613319"/>
                  </a:cubicBezTo>
                  <a:cubicBezTo>
                    <a:pt x="614627" y="616063"/>
                    <a:pt x="612570" y="618577"/>
                    <a:pt x="610284" y="621320"/>
                  </a:cubicBezTo>
                  <a:cubicBezTo>
                    <a:pt x="607541" y="624749"/>
                    <a:pt x="604797" y="627950"/>
                    <a:pt x="602054" y="631379"/>
                  </a:cubicBezTo>
                  <a:cubicBezTo>
                    <a:pt x="582852" y="654696"/>
                    <a:pt x="562049" y="676642"/>
                    <a:pt x="539646" y="696301"/>
                  </a:cubicBezTo>
                  <a:cubicBezTo>
                    <a:pt x="534846" y="700416"/>
                    <a:pt x="530502" y="704759"/>
                    <a:pt x="526845" y="709103"/>
                  </a:cubicBezTo>
                  <a:cubicBezTo>
                    <a:pt x="526616" y="709331"/>
                    <a:pt x="526388" y="709789"/>
                    <a:pt x="525930" y="710017"/>
                  </a:cubicBezTo>
                  <a:cubicBezTo>
                    <a:pt x="519987" y="717104"/>
                    <a:pt x="515415" y="724190"/>
                    <a:pt x="511757" y="731734"/>
                  </a:cubicBezTo>
                  <a:cubicBezTo>
                    <a:pt x="510843" y="733792"/>
                    <a:pt x="509700" y="735849"/>
                    <a:pt x="509014" y="737906"/>
                  </a:cubicBezTo>
                  <a:cubicBezTo>
                    <a:pt x="508100" y="739964"/>
                    <a:pt x="507414" y="742021"/>
                    <a:pt x="506728" y="744079"/>
                  </a:cubicBezTo>
                  <a:cubicBezTo>
                    <a:pt x="506271" y="745679"/>
                    <a:pt x="505585" y="747508"/>
                    <a:pt x="505128" y="749108"/>
                  </a:cubicBezTo>
                  <a:cubicBezTo>
                    <a:pt x="504442" y="751622"/>
                    <a:pt x="503756" y="754137"/>
                    <a:pt x="503299" y="756880"/>
                  </a:cubicBezTo>
                  <a:cubicBezTo>
                    <a:pt x="500784" y="769910"/>
                    <a:pt x="500556" y="783626"/>
                    <a:pt x="501927" y="797800"/>
                  </a:cubicBezTo>
                  <a:cubicBezTo>
                    <a:pt x="502613" y="804886"/>
                    <a:pt x="503756" y="811973"/>
                    <a:pt x="505356" y="819288"/>
                  </a:cubicBezTo>
                  <a:cubicBezTo>
                    <a:pt x="505814" y="820888"/>
                    <a:pt x="506042" y="822717"/>
                    <a:pt x="506271" y="824317"/>
                  </a:cubicBezTo>
                  <a:cubicBezTo>
                    <a:pt x="507642" y="833004"/>
                    <a:pt x="508328" y="841462"/>
                    <a:pt x="508785" y="850149"/>
                  </a:cubicBezTo>
                  <a:cubicBezTo>
                    <a:pt x="509014" y="853578"/>
                    <a:pt x="509014" y="856778"/>
                    <a:pt x="509243" y="860207"/>
                  </a:cubicBezTo>
                  <a:cubicBezTo>
                    <a:pt x="509700" y="868437"/>
                    <a:pt x="508100" y="875524"/>
                    <a:pt x="504899" y="881239"/>
                  </a:cubicBezTo>
                  <a:cubicBezTo>
                    <a:pt x="500556" y="888782"/>
                    <a:pt x="493469" y="894269"/>
                    <a:pt x="483411" y="898384"/>
                  </a:cubicBezTo>
                  <a:cubicBezTo>
                    <a:pt x="481125" y="899298"/>
                    <a:pt x="478839" y="900212"/>
                    <a:pt x="476553" y="901127"/>
                  </a:cubicBezTo>
                  <a:cubicBezTo>
                    <a:pt x="458036" y="908213"/>
                    <a:pt x="439062" y="913471"/>
                    <a:pt x="419174" y="916214"/>
                  </a:cubicBezTo>
                  <a:cubicBezTo>
                    <a:pt x="409116" y="917586"/>
                    <a:pt x="399057" y="918500"/>
                    <a:pt x="388542" y="918729"/>
                  </a:cubicBezTo>
                  <a:cubicBezTo>
                    <a:pt x="380541" y="918958"/>
                    <a:pt x="372540" y="918729"/>
                    <a:pt x="364310" y="918043"/>
                  </a:cubicBezTo>
                  <a:cubicBezTo>
                    <a:pt x="359281" y="918500"/>
                    <a:pt x="354252" y="918729"/>
                    <a:pt x="349223" y="918729"/>
                  </a:cubicBezTo>
                  <a:cubicBezTo>
                    <a:pt x="344193" y="918729"/>
                    <a:pt x="339164" y="918500"/>
                    <a:pt x="334135" y="918043"/>
                  </a:cubicBezTo>
                  <a:cubicBezTo>
                    <a:pt x="329106" y="917586"/>
                    <a:pt x="324077" y="917129"/>
                    <a:pt x="318819" y="916214"/>
                  </a:cubicBezTo>
                  <a:cubicBezTo>
                    <a:pt x="313790" y="915529"/>
                    <a:pt x="308532" y="914614"/>
                    <a:pt x="303503" y="913471"/>
                  </a:cubicBezTo>
                  <a:cubicBezTo>
                    <a:pt x="282929" y="909356"/>
                    <a:pt x="262126" y="903413"/>
                    <a:pt x="241323" y="897698"/>
                  </a:cubicBezTo>
                  <a:cubicBezTo>
                    <a:pt x="240180" y="897469"/>
                    <a:pt x="239037" y="897012"/>
                    <a:pt x="237894" y="896783"/>
                  </a:cubicBezTo>
                  <a:cubicBezTo>
                    <a:pt x="237437" y="896555"/>
                    <a:pt x="236980" y="896555"/>
                    <a:pt x="236751" y="896326"/>
                  </a:cubicBezTo>
                  <a:cubicBezTo>
                    <a:pt x="236066" y="896098"/>
                    <a:pt x="235608" y="895869"/>
                    <a:pt x="234923" y="895869"/>
                  </a:cubicBezTo>
                  <a:cubicBezTo>
                    <a:pt x="234008" y="895640"/>
                    <a:pt x="232865" y="895183"/>
                    <a:pt x="231951" y="894955"/>
                  </a:cubicBezTo>
                  <a:cubicBezTo>
                    <a:pt x="231722" y="894955"/>
                    <a:pt x="231494" y="894726"/>
                    <a:pt x="231265" y="894726"/>
                  </a:cubicBezTo>
                  <a:cubicBezTo>
                    <a:pt x="230579" y="894497"/>
                    <a:pt x="230122" y="894269"/>
                    <a:pt x="229436" y="894040"/>
                  </a:cubicBezTo>
                  <a:cubicBezTo>
                    <a:pt x="229436" y="894040"/>
                    <a:pt x="229208" y="894040"/>
                    <a:pt x="229208" y="893812"/>
                  </a:cubicBezTo>
                  <a:cubicBezTo>
                    <a:pt x="217320" y="889011"/>
                    <a:pt x="214577" y="882610"/>
                    <a:pt x="215034" y="865008"/>
                  </a:cubicBezTo>
                  <a:cubicBezTo>
                    <a:pt x="217778" y="792999"/>
                    <a:pt x="224864" y="721676"/>
                    <a:pt x="257097" y="655610"/>
                  </a:cubicBezTo>
                  <a:cubicBezTo>
                    <a:pt x="266012" y="637094"/>
                    <a:pt x="279728" y="621320"/>
                    <a:pt x="294816" y="606919"/>
                  </a:cubicBezTo>
                  <a:cubicBezTo>
                    <a:pt x="342365" y="561427"/>
                    <a:pt x="390599" y="516622"/>
                    <a:pt x="433119" y="466101"/>
                  </a:cubicBezTo>
                  <a:cubicBezTo>
                    <a:pt x="455064" y="440041"/>
                    <a:pt x="473352" y="412380"/>
                    <a:pt x="482496" y="380147"/>
                  </a:cubicBezTo>
                  <a:cubicBezTo>
                    <a:pt x="493698" y="339914"/>
                    <a:pt x="488669" y="299452"/>
                    <a:pt x="457808" y="270648"/>
                  </a:cubicBezTo>
                  <a:cubicBezTo>
                    <a:pt x="432890" y="247331"/>
                    <a:pt x="397686" y="236358"/>
                    <a:pt x="360653" y="243216"/>
                  </a:cubicBezTo>
                  <a:cubicBezTo>
                    <a:pt x="354938" y="244588"/>
                    <a:pt x="349680" y="245959"/>
                    <a:pt x="344879" y="247559"/>
                  </a:cubicBezTo>
                  <a:cubicBezTo>
                    <a:pt x="343965" y="247788"/>
                    <a:pt x="343050" y="248245"/>
                    <a:pt x="342136" y="248474"/>
                  </a:cubicBezTo>
                  <a:cubicBezTo>
                    <a:pt x="340764" y="248931"/>
                    <a:pt x="339164" y="249617"/>
                    <a:pt x="337793" y="250074"/>
                  </a:cubicBezTo>
                  <a:cubicBezTo>
                    <a:pt x="336650" y="250531"/>
                    <a:pt x="335735" y="250988"/>
                    <a:pt x="334821" y="251446"/>
                  </a:cubicBezTo>
                  <a:cubicBezTo>
                    <a:pt x="333678" y="251903"/>
                    <a:pt x="332306" y="252360"/>
                    <a:pt x="331163" y="253046"/>
                  </a:cubicBezTo>
                  <a:cubicBezTo>
                    <a:pt x="330249" y="253503"/>
                    <a:pt x="329106" y="253960"/>
                    <a:pt x="328191" y="254417"/>
                  </a:cubicBezTo>
                  <a:cubicBezTo>
                    <a:pt x="327048" y="254875"/>
                    <a:pt x="326134" y="255560"/>
                    <a:pt x="324991" y="256018"/>
                  </a:cubicBezTo>
                  <a:cubicBezTo>
                    <a:pt x="324077" y="256475"/>
                    <a:pt x="323162" y="257161"/>
                    <a:pt x="322248" y="257618"/>
                  </a:cubicBezTo>
                  <a:cubicBezTo>
                    <a:pt x="321333" y="258075"/>
                    <a:pt x="320190" y="258761"/>
                    <a:pt x="319276" y="259218"/>
                  </a:cubicBezTo>
                  <a:cubicBezTo>
                    <a:pt x="318362" y="259675"/>
                    <a:pt x="317447" y="260361"/>
                    <a:pt x="316533" y="260818"/>
                  </a:cubicBezTo>
                  <a:cubicBezTo>
                    <a:pt x="315618" y="261504"/>
                    <a:pt x="314704" y="261961"/>
                    <a:pt x="313790" y="262647"/>
                  </a:cubicBezTo>
                  <a:cubicBezTo>
                    <a:pt x="312875" y="263333"/>
                    <a:pt x="312189" y="263790"/>
                    <a:pt x="311275" y="264476"/>
                  </a:cubicBezTo>
                  <a:cubicBezTo>
                    <a:pt x="310361" y="265162"/>
                    <a:pt x="309675" y="265619"/>
                    <a:pt x="308760" y="266305"/>
                  </a:cubicBezTo>
                  <a:cubicBezTo>
                    <a:pt x="308075" y="266990"/>
                    <a:pt x="307160" y="267448"/>
                    <a:pt x="306474" y="268133"/>
                  </a:cubicBezTo>
                  <a:cubicBezTo>
                    <a:pt x="305789" y="268819"/>
                    <a:pt x="304874" y="269505"/>
                    <a:pt x="304188" y="269962"/>
                  </a:cubicBezTo>
                  <a:cubicBezTo>
                    <a:pt x="303503" y="270648"/>
                    <a:pt x="302817" y="271334"/>
                    <a:pt x="302131" y="271791"/>
                  </a:cubicBezTo>
                  <a:cubicBezTo>
                    <a:pt x="301445" y="272477"/>
                    <a:pt x="300759" y="273163"/>
                    <a:pt x="300074" y="273848"/>
                  </a:cubicBezTo>
                  <a:cubicBezTo>
                    <a:pt x="299388" y="274534"/>
                    <a:pt x="298702" y="275220"/>
                    <a:pt x="298016" y="275906"/>
                  </a:cubicBezTo>
                  <a:cubicBezTo>
                    <a:pt x="297330" y="276592"/>
                    <a:pt x="296645" y="277277"/>
                    <a:pt x="296187" y="277963"/>
                  </a:cubicBezTo>
                  <a:cubicBezTo>
                    <a:pt x="295502" y="278649"/>
                    <a:pt x="295044" y="279335"/>
                    <a:pt x="294359" y="280021"/>
                  </a:cubicBezTo>
                  <a:cubicBezTo>
                    <a:pt x="293673" y="280706"/>
                    <a:pt x="293216" y="281392"/>
                    <a:pt x="292530" y="282078"/>
                  </a:cubicBezTo>
                  <a:cubicBezTo>
                    <a:pt x="292073" y="282764"/>
                    <a:pt x="291387" y="283450"/>
                    <a:pt x="290930" y="284135"/>
                  </a:cubicBezTo>
                  <a:cubicBezTo>
                    <a:pt x="290472" y="284821"/>
                    <a:pt x="289787" y="285507"/>
                    <a:pt x="289329" y="286421"/>
                  </a:cubicBezTo>
                  <a:cubicBezTo>
                    <a:pt x="288872" y="287107"/>
                    <a:pt x="288415" y="287793"/>
                    <a:pt x="287958" y="288479"/>
                  </a:cubicBezTo>
                  <a:cubicBezTo>
                    <a:pt x="287501" y="289165"/>
                    <a:pt x="287043" y="290079"/>
                    <a:pt x="286586" y="290765"/>
                  </a:cubicBezTo>
                  <a:cubicBezTo>
                    <a:pt x="286129" y="291451"/>
                    <a:pt x="285672" y="292136"/>
                    <a:pt x="285215" y="292822"/>
                  </a:cubicBezTo>
                  <a:cubicBezTo>
                    <a:pt x="284757" y="293508"/>
                    <a:pt x="284300" y="294422"/>
                    <a:pt x="283843" y="295108"/>
                  </a:cubicBezTo>
                  <a:cubicBezTo>
                    <a:pt x="283386" y="295794"/>
                    <a:pt x="283157" y="296480"/>
                    <a:pt x="282700" y="297166"/>
                  </a:cubicBezTo>
                  <a:cubicBezTo>
                    <a:pt x="282243" y="298080"/>
                    <a:pt x="281786" y="298766"/>
                    <a:pt x="281557" y="299680"/>
                  </a:cubicBezTo>
                  <a:cubicBezTo>
                    <a:pt x="281328" y="300366"/>
                    <a:pt x="280871" y="301052"/>
                    <a:pt x="280643" y="301509"/>
                  </a:cubicBezTo>
                  <a:cubicBezTo>
                    <a:pt x="280185" y="302652"/>
                    <a:pt x="279728" y="303795"/>
                    <a:pt x="279042" y="305167"/>
                  </a:cubicBezTo>
                  <a:cubicBezTo>
                    <a:pt x="278814" y="306081"/>
                    <a:pt x="278357" y="306767"/>
                    <a:pt x="278128" y="307681"/>
                  </a:cubicBezTo>
                  <a:cubicBezTo>
                    <a:pt x="277671" y="308596"/>
                    <a:pt x="277442" y="309739"/>
                    <a:pt x="276985" y="310653"/>
                  </a:cubicBezTo>
                  <a:cubicBezTo>
                    <a:pt x="276756" y="311339"/>
                    <a:pt x="276528" y="312025"/>
                    <a:pt x="276299" y="312710"/>
                  </a:cubicBezTo>
                  <a:cubicBezTo>
                    <a:pt x="276071" y="313625"/>
                    <a:pt x="275842" y="314311"/>
                    <a:pt x="275613" y="315225"/>
                  </a:cubicBezTo>
                  <a:cubicBezTo>
                    <a:pt x="275385" y="315911"/>
                    <a:pt x="275156" y="316597"/>
                    <a:pt x="275156" y="317282"/>
                  </a:cubicBezTo>
                  <a:cubicBezTo>
                    <a:pt x="274928" y="318197"/>
                    <a:pt x="274699" y="318883"/>
                    <a:pt x="274470" y="319797"/>
                  </a:cubicBezTo>
                  <a:cubicBezTo>
                    <a:pt x="274242" y="320483"/>
                    <a:pt x="274242" y="321169"/>
                    <a:pt x="274013" y="321854"/>
                  </a:cubicBezTo>
                  <a:cubicBezTo>
                    <a:pt x="273785" y="322769"/>
                    <a:pt x="273556" y="323455"/>
                    <a:pt x="273556" y="324369"/>
                  </a:cubicBezTo>
                  <a:cubicBezTo>
                    <a:pt x="273327" y="325055"/>
                    <a:pt x="273327" y="325741"/>
                    <a:pt x="273099" y="326426"/>
                  </a:cubicBezTo>
                  <a:cubicBezTo>
                    <a:pt x="272870" y="327112"/>
                    <a:pt x="272870" y="328027"/>
                    <a:pt x="272642" y="328712"/>
                  </a:cubicBezTo>
                  <a:cubicBezTo>
                    <a:pt x="272642" y="329398"/>
                    <a:pt x="272413" y="330084"/>
                    <a:pt x="272413" y="330770"/>
                  </a:cubicBezTo>
                  <a:cubicBezTo>
                    <a:pt x="272413" y="331456"/>
                    <a:pt x="272184" y="332370"/>
                    <a:pt x="272184" y="333056"/>
                  </a:cubicBezTo>
                  <a:cubicBezTo>
                    <a:pt x="272184" y="333742"/>
                    <a:pt x="271956" y="334427"/>
                    <a:pt x="271956" y="335113"/>
                  </a:cubicBezTo>
                  <a:cubicBezTo>
                    <a:pt x="271956" y="335799"/>
                    <a:pt x="271727" y="336713"/>
                    <a:pt x="271727" y="337399"/>
                  </a:cubicBezTo>
                  <a:cubicBezTo>
                    <a:pt x="271727" y="338085"/>
                    <a:pt x="271727" y="338771"/>
                    <a:pt x="271499" y="339457"/>
                  </a:cubicBezTo>
                  <a:cubicBezTo>
                    <a:pt x="271499" y="340142"/>
                    <a:pt x="271499" y="341057"/>
                    <a:pt x="271499" y="341743"/>
                  </a:cubicBezTo>
                  <a:cubicBezTo>
                    <a:pt x="271499" y="342428"/>
                    <a:pt x="271499" y="343114"/>
                    <a:pt x="271499" y="343800"/>
                  </a:cubicBezTo>
                  <a:cubicBezTo>
                    <a:pt x="271499" y="344486"/>
                    <a:pt x="271499" y="345400"/>
                    <a:pt x="271499" y="346086"/>
                  </a:cubicBezTo>
                  <a:cubicBezTo>
                    <a:pt x="271499" y="346772"/>
                    <a:pt x="271499" y="347229"/>
                    <a:pt x="271499" y="347915"/>
                  </a:cubicBezTo>
                  <a:cubicBezTo>
                    <a:pt x="271499" y="348601"/>
                    <a:pt x="271499" y="349286"/>
                    <a:pt x="271499" y="350201"/>
                  </a:cubicBezTo>
                  <a:cubicBezTo>
                    <a:pt x="271499" y="350887"/>
                    <a:pt x="271499" y="351344"/>
                    <a:pt x="271499" y="352030"/>
                  </a:cubicBezTo>
                  <a:cubicBezTo>
                    <a:pt x="271499" y="352715"/>
                    <a:pt x="271499" y="353401"/>
                    <a:pt x="271727" y="354316"/>
                  </a:cubicBezTo>
                  <a:cubicBezTo>
                    <a:pt x="271727" y="354773"/>
                    <a:pt x="271727" y="355459"/>
                    <a:pt x="271727" y="355916"/>
                  </a:cubicBezTo>
                  <a:cubicBezTo>
                    <a:pt x="271727" y="356602"/>
                    <a:pt x="271956" y="357287"/>
                    <a:pt x="271956" y="357973"/>
                  </a:cubicBezTo>
                  <a:cubicBezTo>
                    <a:pt x="271956" y="358430"/>
                    <a:pt x="271956" y="358888"/>
                    <a:pt x="272184" y="359573"/>
                  </a:cubicBezTo>
                  <a:cubicBezTo>
                    <a:pt x="272184" y="360259"/>
                    <a:pt x="272413" y="360945"/>
                    <a:pt x="272413" y="361859"/>
                  </a:cubicBezTo>
                  <a:cubicBezTo>
                    <a:pt x="272413" y="362317"/>
                    <a:pt x="272413" y="362774"/>
                    <a:pt x="272642" y="363231"/>
                  </a:cubicBezTo>
                  <a:cubicBezTo>
                    <a:pt x="272642" y="363917"/>
                    <a:pt x="272870" y="364831"/>
                    <a:pt x="273099" y="365517"/>
                  </a:cubicBezTo>
                  <a:cubicBezTo>
                    <a:pt x="273099" y="365746"/>
                    <a:pt x="273099" y="366203"/>
                    <a:pt x="273327" y="366431"/>
                  </a:cubicBezTo>
                  <a:cubicBezTo>
                    <a:pt x="273556" y="367574"/>
                    <a:pt x="273785" y="368489"/>
                    <a:pt x="274013" y="369632"/>
                  </a:cubicBezTo>
                  <a:cubicBezTo>
                    <a:pt x="275613" y="377633"/>
                    <a:pt x="276071" y="384948"/>
                    <a:pt x="275613" y="391349"/>
                  </a:cubicBezTo>
                  <a:cubicBezTo>
                    <a:pt x="275385" y="393863"/>
                    <a:pt x="275156" y="396378"/>
                    <a:pt x="274699" y="398893"/>
                  </a:cubicBezTo>
                  <a:cubicBezTo>
                    <a:pt x="274013" y="402550"/>
                    <a:pt x="272870" y="405751"/>
                    <a:pt x="271499" y="408951"/>
                  </a:cubicBezTo>
                  <a:cubicBezTo>
                    <a:pt x="271041" y="410094"/>
                    <a:pt x="270584" y="411008"/>
                    <a:pt x="270127" y="411923"/>
                  </a:cubicBezTo>
                  <a:cubicBezTo>
                    <a:pt x="269213" y="413980"/>
                    <a:pt x="268070" y="415809"/>
                    <a:pt x="266698" y="417409"/>
                  </a:cubicBezTo>
                  <a:cubicBezTo>
                    <a:pt x="266012" y="418324"/>
                    <a:pt x="265326" y="419238"/>
                    <a:pt x="264641" y="419924"/>
                  </a:cubicBezTo>
                  <a:cubicBezTo>
                    <a:pt x="263269" y="421524"/>
                    <a:pt x="261897" y="423124"/>
                    <a:pt x="260297" y="424496"/>
                  </a:cubicBezTo>
                  <a:cubicBezTo>
                    <a:pt x="247724" y="436154"/>
                    <a:pt x="229208" y="441869"/>
                    <a:pt x="210005" y="443470"/>
                  </a:cubicBezTo>
                  <a:cubicBezTo>
                    <a:pt x="201776" y="444155"/>
                    <a:pt x="193546" y="444384"/>
                    <a:pt x="185316" y="444155"/>
                  </a:cubicBezTo>
                  <a:cubicBezTo>
                    <a:pt x="179830" y="444155"/>
                    <a:pt x="174572" y="443698"/>
                    <a:pt x="169086" y="443241"/>
                  </a:cubicBezTo>
                  <a:cubicBezTo>
                    <a:pt x="161313" y="442555"/>
                    <a:pt x="153770" y="441641"/>
                    <a:pt x="146226" y="440269"/>
                  </a:cubicBezTo>
                  <a:cubicBezTo>
                    <a:pt x="145540" y="440041"/>
                    <a:pt x="144626" y="440041"/>
                    <a:pt x="143940" y="439812"/>
                  </a:cubicBezTo>
                  <a:cubicBezTo>
                    <a:pt x="134339" y="437983"/>
                    <a:pt x="124966" y="435926"/>
                    <a:pt x="115593" y="433183"/>
                  </a:cubicBezTo>
                  <a:cubicBezTo>
                    <a:pt x="114450" y="432954"/>
                    <a:pt x="113307" y="432497"/>
                    <a:pt x="112164" y="432268"/>
                  </a:cubicBezTo>
                  <a:cubicBezTo>
                    <a:pt x="105078" y="430211"/>
                    <a:pt x="97763" y="427925"/>
                    <a:pt x="90676" y="425410"/>
                  </a:cubicBezTo>
                  <a:cubicBezTo>
                    <a:pt x="88161" y="424496"/>
                    <a:pt x="85647" y="423581"/>
                    <a:pt x="82904" y="422667"/>
                  </a:cubicBezTo>
                  <a:cubicBezTo>
                    <a:pt x="81761" y="422210"/>
                    <a:pt x="80618" y="421753"/>
                    <a:pt x="79703" y="421295"/>
                  </a:cubicBezTo>
                  <a:cubicBezTo>
                    <a:pt x="79475" y="421067"/>
                    <a:pt x="79017" y="421067"/>
                    <a:pt x="78789" y="420838"/>
                  </a:cubicBezTo>
                  <a:cubicBezTo>
                    <a:pt x="78103" y="420610"/>
                    <a:pt x="77189" y="420152"/>
                    <a:pt x="76503" y="419924"/>
                  </a:cubicBezTo>
                  <a:cubicBezTo>
                    <a:pt x="76046" y="419695"/>
                    <a:pt x="75817" y="419695"/>
                    <a:pt x="75360" y="419467"/>
                  </a:cubicBezTo>
                  <a:cubicBezTo>
                    <a:pt x="74445" y="419009"/>
                    <a:pt x="73760" y="418781"/>
                    <a:pt x="72845" y="418324"/>
                  </a:cubicBezTo>
                  <a:cubicBezTo>
                    <a:pt x="72617" y="418095"/>
                    <a:pt x="72159" y="418095"/>
                    <a:pt x="71931" y="417866"/>
                  </a:cubicBezTo>
                  <a:cubicBezTo>
                    <a:pt x="70788" y="417409"/>
                    <a:pt x="69873" y="416723"/>
                    <a:pt x="68730" y="416266"/>
                  </a:cubicBezTo>
                  <a:cubicBezTo>
                    <a:pt x="68502" y="416038"/>
                    <a:pt x="68273" y="416038"/>
                    <a:pt x="68045" y="415809"/>
                  </a:cubicBezTo>
                  <a:cubicBezTo>
                    <a:pt x="67130" y="415352"/>
                    <a:pt x="66444" y="414895"/>
                    <a:pt x="65530" y="414437"/>
                  </a:cubicBezTo>
                  <a:cubicBezTo>
                    <a:pt x="65073" y="414209"/>
                    <a:pt x="64844" y="413980"/>
                    <a:pt x="64387" y="413752"/>
                  </a:cubicBezTo>
                  <a:cubicBezTo>
                    <a:pt x="63701" y="413294"/>
                    <a:pt x="63015" y="412837"/>
                    <a:pt x="62330" y="412380"/>
                  </a:cubicBezTo>
                  <a:cubicBezTo>
                    <a:pt x="61872" y="412151"/>
                    <a:pt x="61644" y="411923"/>
                    <a:pt x="61187" y="411694"/>
                  </a:cubicBezTo>
                  <a:cubicBezTo>
                    <a:pt x="60272" y="411237"/>
                    <a:pt x="59586" y="410551"/>
                    <a:pt x="58672" y="409865"/>
                  </a:cubicBezTo>
                  <a:cubicBezTo>
                    <a:pt x="58443" y="409637"/>
                    <a:pt x="58215" y="409637"/>
                    <a:pt x="57986" y="409408"/>
                  </a:cubicBezTo>
                  <a:cubicBezTo>
                    <a:pt x="57072" y="408722"/>
                    <a:pt x="56157" y="408037"/>
                    <a:pt x="55014" y="407122"/>
                  </a:cubicBezTo>
                  <a:cubicBezTo>
                    <a:pt x="54786" y="406894"/>
                    <a:pt x="54329" y="406665"/>
                    <a:pt x="54100" y="406436"/>
                  </a:cubicBezTo>
                  <a:cubicBezTo>
                    <a:pt x="53414" y="405979"/>
                    <a:pt x="52728" y="405293"/>
                    <a:pt x="52043" y="404836"/>
                  </a:cubicBezTo>
                  <a:cubicBezTo>
                    <a:pt x="51585" y="404608"/>
                    <a:pt x="51357" y="404150"/>
                    <a:pt x="50900" y="403922"/>
                  </a:cubicBezTo>
                  <a:cubicBezTo>
                    <a:pt x="50214" y="403465"/>
                    <a:pt x="49757" y="402779"/>
                    <a:pt x="49071" y="402322"/>
                  </a:cubicBezTo>
                  <a:cubicBezTo>
                    <a:pt x="48842" y="402093"/>
                    <a:pt x="48385" y="401636"/>
                    <a:pt x="48156" y="401407"/>
                  </a:cubicBezTo>
                  <a:cubicBezTo>
                    <a:pt x="47242" y="400493"/>
                    <a:pt x="46328" y="399807"/>
                    <a:pt x="45642" y="398893"/>
                  </a:cubicBezTo>
                  <a:cubicBezTo>
                    <a:pt x="45413" y="398664"/>
                    <a:pt x="45185" y="398435"/>
                    <a:pt x="44956" y="398207"/>
                  </a:cubicBezTo>
                  <a:cubicBezTo>
                    <a:pt x="44270" y="397521"/>
                    <a:pt x="43584" y="396835"/>
                    <a:pt x="43127" y="396149"/>
                  </a:cubicBezTo>
                  <a:cubicBezTo>
                    <a:pt x="42899" y="395692"/>
                    <a:pt x="42441" y="395464"/>
                    <a:pt x="42213" y="395006"/>
                  </a:cubicBezTo>
                  <a:cubicBezTo>
                    <a:pt x="41756" y="394549"/>
                    <a:pt x="41298" y="393863"/>
                    <a:pt x="40613" y="393178"/>
                  </a:cubicBezTo>
                  <a:cubicBezTo>
                    <a:pt x="40384" y="392720"/>
                    <a:pt x="39927" y="392492"/>
                    <a:pt x="39698" y="392035"/>
                  </a:cubicBezTo>
                  <a:cubicBezTo>
                    <a:pt x="39241" y="391349"/>
                    <a:pt x="38784" y="390663"/>
                    <a:pt x="38098" y="390206"/>
                  </a:cubicBezTo>
                  <a:cubicBezTo>
                    <a:pt x="37869" y="389749"/>
                    <a:pt x="37641" y="389520"/>
                    <a:pt x="37184" y="389063"/>
                  </a:cubicBezTo>
                  <a:cubicBezTo>
                    <a:pt x="36498" y="388148"/>
                    <a:pt x="35812" y="387234"/>
                    <a:pt x="35126" y="386320"/>
                  </a:cubicBezTo>
                  <a:cubicBezTo>
                    <a:pt x="34898" y="385862"/>
                    <a:pt x="34669" y="385634"/>
                    <a:pt x="34212" y="385177"/>
                  </a:cubicBezTo>
                  <a:cubicBezTo>
                    <a:pt x="33755" y="384491"/>
                    <a:pt x="33297" y="383805"/>
                    <a:pt x="32840" y="383348"/>
                  </a:cubicBezTo>
                  <a:cubicBezTo>
                    <a:pt x="32612" y="382891"/>
                    <a:pt x="32154" y="382433"/>
                    <a:pt x="31926" y="381976"/>
                  </a:cubicBezTo>
                  <a:cubicBezTo>
                    <a:pt x="31469" y="381290"/>
                    <a:pt x="31240" y="380833"/>
                    <a:pt x="30783" y="380147"/>
                  </a:cubicBezTo>
                  <a:cubicBezTo>
                    <a:pt x="30554" y="379690"/>
                    <a:pt x="30326" y="379233"/>
                    <a:pt x="29868" y="378776"/>
                  </a:cubicBezTo>
                  <a:cubicBezTo>
                    <a:pt x="29411" y="378090"/>
                    <a:pt x="28954" y="377404"/>
                    <a:pt x="28725" y="376490"/>
                  </a:cubicBezTo>
                  <a:cubicBezTo>
                    <a:pt x="28497" y="375804"/>
                    <a:pt x="28040" y="375347"/>
                    <a:pt x="27811" y="374661"/>
                  </a:cubicBezTo>
                  <a:cubicBezTo>
                    <a:pt x="27354" y="373975"/>
                    <a:pt x="27125" y="373061"/>
                    <a:pt x="26668" y="372146"/>
                  </a:cubicBezTo>
                  <a:cubicBezTo>
                    <a:pt x="26439" y="371689"/>
                    <a:pt x="26211" y="371232"/>
                    <a:pt x="25982" y="370546"/>
                  </a:cubicBezTo>
                  <a:cubicBezTo>
                    <a:pt x="25754" y="369860"/>
                    <a:pt x="25525" y="369175"/>
                    <a:pt x="25068" y="368717"/>
                  </a:cubicBezTo>
                  <a:cubicBezTo>
                    <a:pt x="24839" y="368260"/>
                    <a:pt x="24611" y="367574"/>
                    <a:pt x="24382" y="367117"/>
                  </a:cubicBezTo>
                  <a:cubicBezTo>
                    <a:pt x="24153" y="366431"/>
                    <a:pt x="23925" y="365746"/>
                    <a:pt x="23696" y="365060"/>
                  </a:cubicBezTo>
                  <a:cubicBezTo>
                    <a:pt x="23468" y="364603"/>
                    <a:pt x="23239" y="364145"/>
                    <a:pt x="23239" y="363460"/>
                  </a:cubicBezTo>
                  <a:cubicBezTo>
                    <a:pt x="22782" y="362317"/>
                    <a:pt x="22553" y="361174"/>
                    <a:pt x="22325" y="360259"/>
                  </a:cubicBezTo>
                  <a:cubicBezTo>
                    <a:pt x="22096" y="359802"/>
                    <a:pt x="22096" y="359345"/>
                    <a:pt x="21867" y="358888"/>
                  </a:cubicBezTo>
                  <a:cubicBezTo>
                    <a:pt x="21639" y="358202"/>
                    <a:pt x="21410" y="357516"/>
                    <a:pt x="21410" y="356830"/>
                  </a:cubicBezTo>
                  <a:cubicBezTo>
                    <a:pt x="21182" y="356373"/>
                    <a:pt x="21182" y="355687"/>
                    <a:pt x="20953" y="355230"/>
                  </a:cubicBezTo>
                  <a:cubicBezTo>
                    <a:pt x="20724" y="354544"/>
                    <a:pt x="20724" y="353858"/>
                    <a:pt x="20496" y="353173"/>
                  </a:cubicBezTo>
                  <a:cubicBezTo>
                    <a:pt x="20496" y="352487"/>
                    <a:pt x="20267" y="352030"/>
                    <a:pt x="20267" y="351344"/>
                  </a:cubicBezTo>
                  <a:cubicBezTo>
                    <a:pt x="20039" y="350658"/>
                    <a:pt x="20039" y="349744"/>
                    <a:pt x="20039" y="349058"/>
                  </a:cubicBezTo>
                  <a:cubicBezTo>
                    <a:pt x="20039" y="348601"/>
                    <a:pt x="19810" y="348143"/>
                    <a:pt x="19810" y="347458"/>
                  </a:cubicBezTo>
                  <a:cubicBezTo>
                    <a:pt x="19810" y="347458"/>
                    <a:pt x="19810" y="347458"/>
                    <a:pt x="19810" y="347458"/>
                  </a:cubicBezTo>
                  <a:cubicBezTo>
                    <a:pt x="18667" y="337628"/>
                    <a:pt x="19581" y="327569"/>
                    <a:pt x="22553" y="317054"/>
                  </a:cubicBezTo>
                  <a:cubicBezTo>
                    <a:pt x="48385" y="229729"/>
                    <a:pt x="83818" y="146061"/>
                    <a:pt x="160628" y="89825"/>
                  </a:cubicBezTo>
                  <a:cubicBezTo>
                    <a:pt x="244981" y="28103"/>
                    <a:pt x="340536" y="9587"/>
                    <a:pt x="442949" y="23989"/>
                  </a:cubicBezTo>
                  <a:cubicBezTo>
                    <a:pt x="472895" y="28332"/>
                    <a:pt x="502842" y="33133"/>
                    <a:pt x="530960" y="44563"/>
                  </a:cubicBezTo>
                  <a:cubicBezTo>
                    <a:pt x="531645" y="44791"/>
                    <a:pt x="532103" y="45020"/>
                    <a:pt x="532788" y="45248"/>
                  </a:cubicBezTo>
                  <a:cubicBezTo>
                    <a:pt x="533931" y="45706"/>
                    <a:pt x="535303" y="46163"/>
                    <a:pt x="536446" y="46849"/>
                  </a:cubicBezTo>
                  <a:cubicBezTo>
                    <a:pt x="538275" y="47534"/>
                    <a:pt x="539875" y="48449"/>
                    <a:pt x="541704" y="49135"/>
                  </a:cubicBezTo>
                  <a:cubicBezTo>
                    <a:pt x="542390" y="49592"/>
                    <a:pt x="543075" y="49820"/>
                    <a:pt x="543990" y="50278"/>
                  </a:cubicBezTo>
                  <a:cubicBezTo>
                    <a:pt x="545361" y="50963"/>
                    <a:pt x="546733" y="51649"/>
                    <a:pt x="548105" y="52335"/>
                  </a:cubicBezTo>
                  <a:cubicBezTo>
                    <a:pt x="548790" y="52564"/>
                    <a:pt x="549476" y="53021"/>
                    <a:pt x="549933" y="53249"/>
                  </a:cubicBezTo>
                  <a:cubicBezTo>
                    <a:pt x="551762" y="54392"/>
                    <a:pt x="553820" y="55307"/>
                    <a:pt x="555648" y="56450"/>
                  </a:cubicBezTo>
                  <a:cubicBezTo>
                    <a:pt x="555648" y="56450"/>
                    <a:pt x="555648" y="56450"/>
                    <a:pt x="555648" y="56450"/>
                  </a:cubicBezTo>
                  <a:cubicBezTo>
                    <a:pt x="570050" y="64908"/>
                    <a:pt x="583538" y="74052"/>
                    <a:pt x="595882" y="83882"/>
                  </a:cubicBezTo>
                  <a:cubicBezTo>
                    <a:pt x="600911" y="87768"/>
                    <a:pt x="605483" y="91883"/>
                    <a:pt x="610284" y="95998"/>
                  </a:cubicBezTo>
                  <a:cubicBezTo>
                    <a:pt x="630858" y="114514"/>
                    <a:pt x="648231" y="135088"/>
                    <a:pt x="662176" y="157720"/>
                  </a:cubicBezTo>
                  <a:cubicBezTo>
                    <a:pt x="668348" y="167778"/>
                    <a:pt x="673835" y="178294"/>
                    <a:pt x="678864" y="189266"/>
                  </a:cubicBezTo>
                  <a:cubicBezTo>
                    <a:pt x="680007" y="192010"/>
                    <a:pt x="681378" y="194753"/>
                    <a:pt x="682521" y="197496"/>
                  </a:cubicBezTo>
                  <a:cubicBezTo>
                    <a:pt x="684807" y="202982"/>
                    <a:pt x="686865" y="208697"/>
                    <a:pt x="688922" y="214412"/>
                  </a:cubicBezTo>
                  <a:cubicBezTo>
                    <a:pt x="689837" y="217384"/>
                    <a:pt x="690751" y="220127"/>
                    <a:pt x="691665" y="223099"/>
                  </a:cubicBezTo>
                  <a:cubicBezTo>
                    <a:pt x="697152" y="240701"/>
                    <a:pt x="701038" y="259218"/>
                    <a:pt x="703553" y="278878"/>
                  </a:cubicBezTo>
                  <a:cubicBezTo>
                    <a:pt x="704467" y="285278"/>
                    <a:pt x="705153" y="291908"/>
                    <a:pt x="705610" y="298766"/>
                  </a:cubicBezTo>
                  <a:cubicBezTo>
                    <a:pt x="705839" y="302652"/>
                    <a:pt x="706296" y="306538"/>
                    <a:pt x="706296" y="310424"/>
                  </a:cubicBezTo>
                  <a:cubicBezTo>
                    <a:pt x="707896" y="334885"/>
                    <a:pt x="707439" y="357745"/>
                    <a:pt x="705839" y="380376"/>
                  </a:cubicBezTo>
                  <a:close/>
                </a:path>
              </a:pathLst>
            </a:custGeom>
            <a:solidFill>
              <a:srgbClr val="000000"/>
            </a:solidFill>
            <a:ln w="2286" cap="flat">
              <a:noFill/>
              <a:prstDash val="solid"/>
              <a:miter/>
            </a:ln>
          </p:spPr>
          <p:txBody>
            <a:bodyPr rtlCol="0" anchor="ctr"/>
            <a:lstStyle/>
            <a:p>
              <a:endParaRPr lang="en-US"/>
            </a:p>
          </p:txBody>
        </p:sp>
        <p:sp>
          <p:nvSpPr>
            <p:cNvPr id="195" name="Freeform 441">
              <a:extLst>
                <a:ext uri="{FF2B5EF4-FFF2-40B4-BE49-F238E27FC236}">
                  <a16:creationId xmlns:a16="http://schemas.microsoft.com/office/drawing/2014/main" id="{37578296-4BCE-AF11-8643-758CEBD91C67}"/>
                </a:ext>
              </a:extLst>
            </p:cNvPr>
            <p:cNvSpPr/>
            <p:nvPr/>
          </p:nvSpPr>
          <p:spPr>
            <a:xfrm>
              <a:off x="5193445" y="4098109"/>
              <a:ext cx="346440" cy="331982"/>
            </a:xfrm>
            <a:custGeom>
              <a:avLst/>
              <a:gdLst>
                <a:gd name="connsiteX0" fmla="*/ 44390 w 346440"/>
                <a:gd name="connsiteY0" fmla="*/ 279580 h 331982"/>
                <a:gd name="connsiteX1" fmla="*/ 158690 w 346440"/>
                <a:gd name="connsiteY1" fmla="*/ 331930 h 331982"/>
                <a:gd name="connsiteX2" fmla="*/ 337684 w 346440"/>
                <a:gd name="connsiteY2" fmla="*/ 221059 h 331982"/>
                <a:gd name="connsiteX3" fmla="*/ 307509 w 346440"/>
                <a:gd name="connsiteY3" fmla="*/ 62867 h 331982"/>
                <a:gd name="connsiteX4" fmla="*/ 174921 w 346440"/>
                <a:gd name="connsiteY4" fmla="*/ 231 h 331982"/>
                <a:gd name="connsiteX5" fmla="*/ 61535 w 346440"/>
                <a:gd name="connsiteY5" fmla="*/ 44122 h 331982"/>
                <a:gd name="connsiteX6" fmla="*/ 44390 w 346440"/>
                <a:gd name="connsiteY6" fmla="*/ 279580 h 331982"/>
                <a:gd name="connsiteX7" fmla="*/ 108170 w 346440"/>
                <a:gd name="connsiteY7" fmla="*/ 40465 h 331982"/>
                <a:gd name="connsiteX8" fmla="*/ 149546 w 346440"/>
                <a:gd name="connsiteY8" fmla="*/ 25834 h 331982"/>
                <a:gd name="connsiteX9" fmla="*/ 283963 w 346440"/>
                <a:gd name="connsiteY9" fmla="*/ 63782 h 331982"/>
                <a:gd name="connsiteX10" fmla="*/ 293793 w 346440"/>
                <a:gd name="connsiteY10" fmla="*/ 75212 h 331982"/>
                <a:gd name="connsiteX11" fmla="*/ 293793 w 346440"/>
                <a:gd name="connsiteY11" fmla="*/ 75212 h 331982"/>
                <a:gd name="connsiteX12" fmla="*/ 297222 w 346440"/>
                <a:gd name="connsiteY12" fmla="*/ 79784 h 331982"/>
                <a:gd name="connsiteX13" fmla="*/ 297222 w 346440"/>
                <a:gd name="connsiteY13" fmla="*/ 79784 h 331982"/>
                <a:gd name="connsiteX14" fmla="*/ 300422 w 346440"/>
                <a:gd name="connsiteY14" fmla="*/ 84356 h 331982"/>
                <a:gd name="connsiteX15" fmla="*/ 300422 w 346440"/>
                <a:gd name="connsiteY15" fmla="*/ 84584 h 331982"/>
                <a:gd name="connsiteX16" fmla="*/ 303394 w 346440"/>
                <a:gd name="connsiteY16" fmla="*/ 89385 h 331982"/>
                <a:gd name="connsiteX17" fmla="*/ 303394 w 346440"/>
                <a:gd name="connsiteY17" fmla="*/ 89614 h 331982"/>
                <a:gd name="connsiteX18" fmla="*/ 306366 w 346440"/>
                <a:gd name="connsiteY18" fmla="*/ 94414 h 331982"/>
                <a:gd name="connsiteX19" fmla="*/ 306366 w 346440"/>
                <a:gd name="connsiteY19" fmla="*/ 94643 h 331982"/>
                <a:gd name="connsiteX20" fmla="*/ 309109 w 346440"/>
                <a:gd name="connsiteY20" fmla="*/ 99672 h 331982"/>
                <a:gd name="connsiteX21" fmla="*/ 309109 w 346440"/>
                <a:gd name="connsiteY21" fmla="*/ 99672 h 331982"/>
                <a:gd name="connsiteX22" fmla="*/ 324883 w 346440"/>
                <a:gd name="connsiteY22" fmla="*/ 142877 h 331982"/>
                <a:gd name="connsiteX23" fmla="*/ 324883 w 346440"/>
                <a:gd name="connsiteY23" fmla="*/ 143106 h 331982"/>
                <a:gd name="connsiteX24" fmla="*/ 325797 w 346440"/>
                <a:gd name="connsiteY24" fmla="*/ 147678 h 331982"/>
                <a:gd name="connsiteX25" fmla="*/ 326026 w 346440"/>
                <a:gd name="connsiteY25" fmla="*/ 149050 h 331982"/>
                <a:gd name="connsiteX26" fmla="*/ 326483 w 346440"/>
                <a:gd name="connsiteY26" fmla="*/ 153164 h 331982"/>
                <a:gd name="connsiteX27" fmla="*/ 326711 w 346440"/>
                <a:gd name="connsiteY27" fmla="*/ 154993 h 331982"/>
                <a:gd name="connsiteX28" fmla="*/ 326940 w 346440"/>
                <a:gd name="connsiteY28" fmla="*/ 158651 h 331982"/>
                <a:gd name="connsiteX29" fmla="*/ 327169 w 346440"/>
                <a:gd name="connsiteY29" fmla="*/ 160937 h 331982"/>
                <a:gd name="connsiteX30" fmla="*/ 327397 w 346440"/>
                <a:gd name="connsiteY30" fmla="*/ 164366 h 331982"/>
                <a:gd name="connsiteX31" fmla="*/ 327397 w 346440"/>
                <a:gd name="connsiteY31" fmla="*/ 166880 h 331982"/>
                <a:gd name="connsiteX32" fmla="*/ 327397 w 346440"/>
                <a:gd name="connsiteY32" fmla="*/ 170309 h 331982"/>
                <a:gd name="connsiteX33" fmla="*/ 327397 w 346440"/>
                <a:gd name="connsiteY33" fmla="*/ 173053 h 331982"/>
                <a:gd name="connsiteX34" fmla="*/ 327169 w 346440"/>
                <a:gd name="connsiteY34" fmla="*/ 176253 h 331982"/>
                <a:gd name="connsiteX35" fmla="*/ 326940 w 346440"/>
                <a:gd name="connsiteY35" fmla="*/ 178996 h 331982"/>
                <a:gd name="connsiteX36" fmla="*/ 326711 w 346440"/>
                <a:gd name="connsiteY36" fmla="*/ 182197 h 331982"/>
                <a:gd name="connsiteX37" fmla="*/ 326483 w 346440"/>
                <a:gd name="connsiteY37" fmla="*/ 185168 h 331982"/>
                <a:gd name="connsiteX38" fmla="*/ 326026 w 346440"/>
                <a:gd name="connsiteY38" fmla="*/ 188140 h 331982"/>
                <a:gd name="connsiteX39" fmla="*/ 325568 w 346440"/>
                <a:gd name="connsiteY39" fmla="*/ 191112 h 331982"/>
                <a:gd name="connsiteX40" fmla="*/ 324883 w 346440"/>
                <a:gd name="connsiteY40" fmla="*/ 194084 h 331982"/>
                <a:gd name="connsiteX41" fmla="*/ 324197 w 346440"/>
                <a:gd name="connsiteY41" fmla="*/ 197056 h 331982"/>
                <a:gd name="connsiteX42" fmla="*/ 323511 w 346440"/>
                <a:gd name="connsiteY42" fmla="*/ 200027 h 331982"/>
                <a:gd name="connsiteX43" fmla="*/ 322597 w 346440"/>
                <a:gd name="connsiteY43" fmla="*/ 202999 h 331982"/>
                <a:gd name="connsiteX44" fmla="*/ 321682 w 346440"/>
                <a:gd name="connsiteY44" fmla="*/ 205971 h 331982"/>
                <a:gd name="connsiteX45" fmla="*/ 320539 w 346440"/>
                <a:gd name="connsiteY45" fmla="*/ 209171 h 331982"/>
                <a:gd name="connsiteX46" fmla="*/ 319625 w 346440"/>
                <a:gd name="connsiteY46" fmla="*/ 211915 h 331982"/>
                <a:gd name="connsiteX47" fmla="*/ 318482 w 346440"/>
                <a:gd name="connsiteY47" fmla="*/ 215115 h 331982"/>
                <a:gd name="connsiteX48" fmla="*/ 317339 w 346440"/>
                <a:gd name="connsiteY48" fmla="*/ 217858 h 331982"/>
                <a:gd name="connsiteX49" fmla="*/ 315967 w 346440"/>
                <a:gd name="connsiteY49" fmla="*/ 221059 h 331982"/>
                <a:gd name="connsiteX50" fmla="*/ 314824 w 346440"/>
                <a:gd name="connsiteY50" fmla="*/ 223802 h 331982"/>
                <a:gd name="connsiteX51" fmla="*/ 312995 w 346440"/>
                <a:gd name="connsiteY51" fmla="*/ 227002 h 331982"/>
                <a:gd name="connsiteX52" fmla="*/ 311624 w 346440"/>
                <a:gd name="connsiteY52" fmla="*/ 229517 h 331982"/>
                <a:gd name="connsiteX53" fmla="*/ 309566 w 346440"/>
                <a:gd name="connsiteY53" fmla="*/ 232946 h 331982"/>
                <a:gd name="connsiteX54" fmla="*/ 308195 w 346440"/>
                <a:gd name="connsiteY54" fmla="*/ 235232 h 331982"/>
                <a:gd name="connsiteX55" fmla="*/ 305680 w 346440"/>
                <a:gd name="connsiteY55" fmla="*/ 239118 h 331982"/>
                <a:gd name="connsiteX56" fmla="*/ 304309 w 346440"/>
                <a:gd name="connsiteY56" fmla="*/ 240947 h 331982"/>
                <a:gd name="connsiteX57" fmla="*/ 300194 w 346440"/>
                <a:gd name="connsiteY57" fmla="*/ 246433 h 331982"/>
                <a:gd name="connsiteX58" fmla="*/ 300194 w 346440"/>
                <a:gd name="connsiteY58" fmla="*/ 246433 h 331982"/>
                <a:gd name="connsiteX59" fmla="*/ 297222 w 346440"/>
                <a:gd name="connsiteY59" fmla="*/ 250091 h 331982"/>
                <a:gd name="connsiteX60" fmla="*/ 288078 w 346440"/>
                <a:gd name="connsiteY60" fmla="*/ 261064 h 331982"/>
                <a:gd name="connsiteX61" fmla="*/ 281677 w 346440"/>
                <a:gd name="connsiteY61" fmla="*/ 268150 h 331982"/>
                <a:gd name="connsiteX62" fmla="*/ 275048 w 346440"/>
                <a:gd name="connsiteY62" fmla="*/ 275008 h 331982"/>
                <a:gd name="connsiteX63" fmla="*/ 268190 w 346440"/>
                <a:gd name="connsiteY63" fmla="*/ 281409 h 331982"/>
                <a:gd name="connsiteX64" fmla="*/ 244873 w 346440"/>
                <a:gd name="connsiteY64" fmla="*/ 298325 h 331982"/>
                <a:gd name="connsiteX65" fmla="*/ 241444 w 346440"/>
                <a:gd name="connsiteY65" fmla="*/ 300154 h 331982"/>
                <a:gd name="connsiteX66" fmla="*/ 238015 w 346440"/>
                <a:gd name="connsiteY66" fmla="*/ 301983 h 331982"/>
                <a:gd name="connsiteX67" fmla="*/ 230928 w 346440"/>
                <a:gd name="connsiteY67" fmla="*/ 305183 h 331982"/>
                <a:gd name="connsiteX68" fmla="*/ 223841 w 346440"/>
                <a:gd name="connsiteY68" fmla="*/ 307927 h 331982"/>
                <a:gd name="connsiteX69" fmla="*/ 220184 w 346440"/>
                <a:gd name="connsiteY69" fmla="*/ 309070 h 331982"/>
                <a:gd name="connsiteX70" fmla="*/ 212869 w 346440"/>
                <a:gd name="connsiteY70" fmla="*/ 310898 h 331982"/>
                <a:gd name="connsiteX71" fmla="*/ 201667 w 346440"/>
                <a:gd name="connsiteY71" fmla="*/ 312727 h 331982"/>
                <a:gd name="connsiteX72" fmla="*/ 197781 w 346440"/>
                <a:gd name="connsiteY72" fmla="*/ 313184 h 331982"/>
                <a:gd name="connsiteX73" fmla="*/ 190009 w 346440"/>
                <a:gd name="connsiteY73" fmla="*/ 313642 h 331982"/>
                <a:gd name="connsiteX74" fmla="*/ 186122 w 346440"/>
                <a:gd name="connsiteY74" fmla="*/ 313642 h 331982"/>
                <a:gd name="connsiteX75" fmla="*/ 150918 w 346440"/>
                <a:gd name="connsiteY75" fmla="*/ 309755 h 331982"/>
                <a:gd name="connsiteX76" fmla="*/ 136288 w 346440"/>
                <a:gd name="connsiteY76" fmla="*/ 306784 h 331982"/>
                <a:gd name="connsiteX77" fmla="*/ 117542 w 346440"/>
                <a:gd name="connsiteY77" fmla="*/ 301526 h 331982"/>
                <a:gd name="connsiteX78" fmla="*/ 104055 w 346440"/>
                <a:gd name="connsiteY78" fmla="*/ 296268 h 331982"/>
                <a:gd name="connsiteX79" fmla="*/ 60621 w 346440"/>
                <a:gd name="connsiteY79" fmla="*/ 265636 h 331982"/>
                <a:gd name="connsiteX80" fmla="*/ 47591 w 346440"/>
                <a:gd name="connsiteY80" fmla="*/ 249176 h 331982"/>
                <a:gd name="connsiteX81" fmla="*/ 43705 w 346440"/>
                <a:gd name="connsiteY81" fmla="*/ 243233 h 331982"/>
                <a:gd name="connsiteX82" fmla="*/ 42333 w 346440"/>
                <a:gd name="connsiteY82" fmla="*/ 240947 h 331982"/>
                <a:gd name="connsiteX83" fmla="*/ 40047 w 346440"/>
                <a:gd name="connsiteY83" fmla="*/ 237061 h 331982"/>
                <a:gd name="connsiteX84" fmla="*/ 38447 w 346440"/>
                <a:gd name="connsiteY84" fmla="*/ 234089 h 331982"/>
                <a:gd name="connsiteX85" fmla="*/ 36847 w 346440"/>
                <a:gd name="connsiteY85" fmla="*/ 230660 h 331982"/>
                <a:gd name="connsiteX86" fmla="*/ 35246 w 346440"/>
                <a:gd name="connsiteY86" fmla="*/ 227231 h 331982"/>
                <a:gd name="connsiteX87" fmla="*/ 33875 w 346440"/>
                <a:gd name="connsiteY87" fmla="*/ 224259 h 331982"/>
                <a:gd name="connsiteX88" fmla="*/ 32275 w 346440"/>
                <a:gd name="connsiteY88" fmla="*/ 220601 h 331982"/>
                <a:gd name="connsiteX89" fmla="*/ 31132 w 346440"/>
                <a:gd name="connsiteY89" fmla="*/ 217858 h 331982"/>
                <a:gd name="connsiteX90" fmla="*/ 29760 w 346440"/>
                <a:gd name="connsiteY90" fmla="*/ 213743 h 331982"/>
                <a:gd name="connsiteX91" fmla="*/ 29074 w 346440"/>
                <a:gd name="connsiteY91" fmla="*/ 211457 h 331982"/>
                <a:gd name="connsiteX92" fmla="*/ 27703 w 346440"/>
                <a:gd name="connsiteY92" fmla="*/ 207114 h 331982"/>
                <a:gd name="connsiteX93" fmla="*/ 27245 w 346440"/>
                <a:gd name="connsiteY93" fmla="*/ 205285 h 331982"/>
                <a:gd name="connsiteX94" fmla="*/ 25874 w 346440"/>
                <a:gd name="connsiteY94" fmla="*/ 200256 h 331982"/>
                <a:gd name="connsiteX95" fmla="*/ 25874 w 346440"/>
                <a:gd name="connsiteY95" fmla="*/ 200256 h 331982"/>
                <a:gd name="connsiteX96" fmla="*/ 108170 w 346440"/>
                <a:gd name="connsiteY96" fmla="*/ 40465 h 331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346440" h="331982">
                  <a:moveTo>
                    <a:pt x="44390" y="279580"/>
                  </a:moveTo>
                  <a:cubicBezTo>
                    <a:pt x="83024" y="315242"/>
                    <a:pt x="129201" y="330787"/>
                    <a:pt x="158690" y="331930"/>
                  </a:cubicBezTo>
                  <a:cubicBezTo>
                    <a:pt x="251045" y="333758"/>
                    <a:pt x="314138" y="287581"/>
                    <a:pt x="337684" y="221059"/>
                  </a:cubicBezTo>
                  <a:cubicBezTo>
                    <a:pt x="358487" y="161851"/>
                    <a:pt x="339742" y="109273"/>
                    <a:pt x="307509" y="62867"/>
                  </a:cubicBezTo>
                  <a:cubicBezTo>
                    <a:pt x="277105" y="19205"/>
                    <a:pt x="229099" y="-2512"/>
                    <a:pt x="174921" y="231"/>
                  </a:cubicBezTo>
                  <a:cubicBezTo>
                    <a:pt x="133316" y="2517"/>
                    <a:pt x="96054" y="19205"/>
                    <a:pt x="61535" y="44122"/>
                  </a:cubicBezTo>
                  <a:cubicBezTo>
                    <a:pt x="-20989" y="103330"/>
                    <a:pt x="-14131" y="225631"/>
                    <a:pt x="44390" y="279580"/>
                  </a:cubicBezTo>
                  <a:close/>
                  <a:moveTo>
                    <a:pt x="108170" y="40465"/>
                  </a:moveTo>
                  <a:cubicBezTo>
                    <a:pt x="121657" y="34521"/>
                    <a:pt x="135373" y="29949"/>
                    <a:pt x="149546" y="25834"/>
                  </a:cubicBezTo>
                  <a:cubicBezTo>
                    <a:pt x="202353" y="10289"/>
                    <a:pt x="249445" y="26520"/>
                    <a:pt x="283963" y="63782"/>
                  </a:cubicBezTo>
                  <a:cubicBezTo>
                    <a:pt x="287392" y="67439"/>
                    <a:pt x="290593" y="71326"/>
                    <a:pt x="293793" y="75212"/>
                  </a:cubicBezTo>
                  <a:cubicBezTo>
                    <a:pt x="293793" y="75212"/>
                    <a:pt x="293793" y="75212"/>
                    <a:pt x="293793" y="75212"/>
                  </a:cubicBezTo>
                  <a:cubicBezTo>
                    <a:pt x="294936" y="76583"/>
                    <a:pt x="296079" y="78184"/>
                    <a:pt x="297222" y="79784"/>
                  </a:cubicBezTo>
                  <a:cubicBezTo>
                    <a:pt x="297222" y="79784"/>
                    <a:pt x="297222" y="79784"/>
                    <a:pt x="297222" y="79784"/>
                  </a:cubicBezTo>
                  <a:cubicBezTo>
                    <a:pt x="298365" y="81384"/>
                    <a:pt x="299279" y="82756"/>
                    <a:pt x="300422" y="84356"/>
                  </a:cubicBezTo>
                  <a:cubicBezTo>
                    <a:pt x="300422" y="84356"/>
                    <a:pt x="300422" y="84356"/>
                    <a:pt x="300422" y="84584"/>
                  </a:cubicBezTo>
                  <a:cubicBezTo>
                    <a:pt x="301565" y="86185"/>
                    <a:pt x="302480" y="87785"/>
                    <a:pt x="303394" y="89385"/>
                  </a:cubicBezTo>
                  <a:cubicBezTo>
                    <a:pt x="303394" y="89385"/>
                    <a:pt x="303394" y="89385"/>
                    <a:pt x="303394" y="89614"/>
                  </a:cubicBezTo>
                  <a:cubicBezTo>
                    <a:pt x="304309" y="91214"/>
                    <a:pt x="305452" y="92814"/>
                    <a:pt x="306366" y="94414"/>
                  </a:cubicBezTo>
                  <a:cubicBezTo>
                    <a:pt x="306366" y="94414"/>
                    <a:pt x="306366" y="94414"/>
                    <a:pt x="306366" y="94643"/>
                  </a:cubicBezTo>
                  <a:cubicBezTo>
                    <a:pt x="307280" y="96243"/>
                    <a:pt x="308195" y="97843"/>
                    <a:pt x="309109" y="99672"/>
                  </a:cubicBezTo>
                  <a:cubicBezTo>
                    <a:pt x="309109" y="99672"/>
                    <a:pt x="309109" y="99672"/>
                    <a:pt x="309109" y="99672"/>
                  </a:cubicBezTo>
                  <a:cubicBezTo>
                    <a:pt x="316424" y="113159"/>
                    <a:pt x="321911" y="127790"/>
                    <a:pt x="324883" y="142877"/>
                  </a:cubicBezTo>
                  <a:cubicBezTo>
                    <a:pt x="324883" y="142877"/>
                    <a:pt x="324883" y="143106"/>
                    <a:pt x="324883" y="143106"/>
                  </a:cubicBezTo>
                  <a:cubicBezTo>
                    <a:pt x="325111" y="144706"/>
                    <a:pt x="325340" y="146078"/>
                    <a:pt x="325797" y="147678"/>
                  </a:cubicBezTo>
                  <a:cubicBezTo>
                    <a:pt x="325797" y="148135"/>
                    <a:pt x="326026" y="148592"/>
                    <a:pt x="326026" y="149050"/>
                  </a:cubicBezTo>
                  <a:cubicBezTo>
                    <a:pt x="326254" y="150421"/>
                    <a:pt x="326483" y="151793"/>
                    <a:pt x="326483" y="153164"/>
                  </a:cubicBezTo>
                  <a:cubicBezTo>
                    <a:pt x="326483" y="153850"/>
                    <a:pt x="326711" y="154536"/>
                    <a:pt x="326711" y="154993"/>
                  </a:cubicBezTo>
                  <a:cubicBezTo>
                    <a:pt x="326940" y="156136"/>
                    <a:pt x="326940" y="157508"/>
                    <a:pt x="326940" y="158651"/>
                  </a:cubicBezTo>
                  <a:cubicBezTo>
                    <a:pt x="326940" y="159337"/>
                    <a:pt x="327169" y="160251"/>
                    <a:pt x="327169" y="160937"/>
                  </a:cubicBezTo>
                  <a:cubicBezTo>
                    <a:pt x="327169" y="162080"/>
                    <a:pt x="327397" y="163223"/>
                    <a:pt x="327397" y="164366"/>
                  </a:cubicBezTo>
                  <a:cubicBezTo>
                    <a:pt x="327397" y="165280"/>
                    <a:pt x="327397" y="165966"/>
                    <a:pt x="327397" y="166880"/>
                  </a:cubicBezTo>
                  <a:cubicBezTo>
                    <a:pt x="327397" y="168023"/>
                    <a:pt x="327397" y="169166"/>
                    <a:pt x="327397" y="170309"/>
                  </a:cubicBezTo>
                  <a:cubicBezTo>
                    <a:pt x="327397" y="171224"/>
                    <a:pt x="327397" y="172138"/>
                    <a:pt x="327397" y="173053"/>
                  </a:cubicBezTo>
                  <a:cubicBezTo>
                    <a:pt x="327397" y="174196"/>
                    <a:pt x="327397" y="175110"/>
                    <a:pt x="327169" y="176253"/>
                  </a:cubicBezTo>
                  <a:cubicBezTo>
                    <a:pt x="327169" y="177167"/>
                    <a:pt x="327169" y="178082"/>
                    <a:pt x="326940" y="178996"/>
                  </a:cubicBezTo>
                  <a:cubicBezTo>
                    <a:pt x="326940" y="180139"/>
                    <a:pt x="326711" y="181054"/>
                    <a:pt x="326711" y="182197"/>
                  </a:cubicBezTo>
                  <a:cubicBezTo>
                    <a:pt x="326711" y="183111"/>
                    <a:pt x="326483" y="184025"/>
                    <a:pt x="326483" y="185168"/>
                  </a:cubicBezTo>
                  <a:cubicBezTo>
                    <a:pt x="326254" y="186083"/>
                    <a:pt x="326254" y="187226"/>
                    <a:pt x="326026" y="188140"/>
                  </a:cubicBezTo>
                  <a:cubicBezTo>
                    <a:pt x="325797" y="189055"/>
                    <a:pt x="325797" y="190198"/>
                    <a:pt x="325568" y="191112"/>
                  </a:cubicBezTo>
                  <a:cubicBezTo>
                    <a:pt x="325340" y="192026"/>
                    <a:pt x="325111" y="193169"/>
                    <a:pt x="324883" y="194084"/>
                  </a:cubicBezTo>
                  <a:cubicBezTo>
                    <a:pt x="324654" y="194998"/>
                    <a:pt x="324425" y="196141"/>
                    <a:pt x="324197" y="197056"/>
                  </a:cubicBezTo>
                  <a:cubicBezTo>
                    <a:pt x="323968" y="197970"/>
                    <a:pt x="323740" y="199113"/>
                    <a:pt x="323511" y="200027"/>
                  </a:cubicBezTo>
                  <a:cubicBezTo>
                    <a:pt x="323282" y="200942"/>
                    <a:pt x="323054" y="202085"/>
                    <a:pt x="322597" y="202999"/>
                  </a:cubicBezTo>
                  <a:cubicBezTo>
                    <a:pt x="322368" y="203914"/>
                    <a:pt x="322139" y="204828"/>
                    <a:pt x="321682" y="205971"/>
                  </a:cubicBezTo>
                  <a:cubicBezTo>
                    <a:pt x="321454" y="207114"/>
                    <a:pt x="320996" y="208028"/>
                    <a:pt x="320539" y="209171"/>
                  </a:cubicBezTo>
                  <a:cubicBezTo>
                    <a:pt x="320311" y="210086"/>
                    <a:pt x="319853" y="211000"/>
                    <a:pt x="319625" y="211915"/>
                  </a:cubicBezTo>
                  <a:cubicBezTo>
                    <a:pt x="319168" y="213058"/>
                    <a:pt x="318710" y="213972"/>
                    <a:pt x="318482" y="215115"/>
                  </a:cubicBezTo>
                  <a:cubicBezTo>
                    <a:pt x="318025" y="216029"/>
                    <a:pt x="317796" y="216944"/>
                    <a:pt x="317339" y="217858"/>
                  </a:cubicBezTo>
                  <a:cubicBezTo>
                    <a:pt x="316882" y="219001"/>
                    <a:pt x="316424" y="219916"/>
                    <a:pt x="315967" y="221059"/>
                  </a:cubicBezTo>
                  <a:cubicBezTo>
                    <a:pt x="315510" y="221973"/>
                    <a:pt x="315053" y="222887"/>
                    <a:pt x="314824" y="223802"/>
                  </a:cubicBezTo>
                  <a:cubicBezTo>
                    <a:pt x="314367" y="224945"/>
                    <a:pt x="313681" y="226088"/>
                    <a:pt x="312995" y="227002"/>
                  </a:cubicBezTo>
                  <a:cubicBezTo>
                    <a:pt x="312538" y="227917"/>
                    <a:pt x="312081" y="228602"/>
                    <a:pt x="311624" y="229517"/>
                  </a:cubicBezTo>
                  <a:cubicBezTo>
                    <a:pt x="310938" y="230660"/>
                    <a:pt x="310252" y="231803"/>
                    <a:pt x="309566" y="232946"/>
                  </a:cubicBezTo>
                  <a:cubicBezTo>
                    <a:pt x="309109" y="233632"/>
                    <a:pt x="308652" y="234546"/>
                    <a:pt x="308195" y="235232"/>
                  </a:cubicBezTo>
                  <a:cubicBezTo>
                    <a:pt x="307280" y="236603"/>
                    <a:pt x="306595" y="237746"/>
                    <a:pt x="305680" y="239118"/>
                  </a:cubicBezTo>
                  <a:cubicBezTo>
                    <a:pt x="305223" y="239804"/>
                    <a:pt x="304766" y="240490"/>
                    <a:pt x="304309" y="240947"/>
                  </a:cubicBezTo>
                  <a:cubicBezTo>
                    <a:pt x="302937" y="242776"/>
                    <a:pt x="301565" y="244604"/>
                    <a:pt x="300194" y="246433"/>
                  </a:cubicBezTo>
                  <a:cubicBezTo>
                    <a:pt x="300194" y="246433"/>
                    <a:pt x="300194" y="246433"/>
                    <a:pt x="300194" y="246433"/>
                  </a:cubicBezTo>
                  <a:cubicBezTo>
                    <a:pt x="299279" y="247576"/>
                    <a:pt x="298136" y="248948"/>
                    <a:pt x="297222" y="250091"/>
                  </a:cubicBezTo>
                  <a:cubicBezTo>
                    <a:pt x="294250" y="253748"/>
                    <a:pt x="291278" y="257406"/>
                    <a:pt x="288078" y="261064"/>
                  </a:cubicBezTo>
                  <a:cubicBezTo>
                    <a:pt x="286021" y="263350"/>
                    <a:pt x="283963" y="265864"/>
                    <a:pt x="281677" y="268150"/>
                  </a:cubicBezTo>
                  <a:cubicBezTo>
                    <a:pt x="279620" y="270436"/>
                    <a:pt x="277334" y="272722"/>
                    <a:pt x="275048" y="275008"/>
                  </a:cubicBezTo>
                  <a:cubicBezTo>
                    <a:pt x="272762" y="277294"/>
                    <a:pt x="270476" y="279352"/>
                    <a:pt x="268190" y="281409"/>
                  </a:cubicBezTo>
                  <a:cubicBezTo>
                    <a:pt x="261103" y="287581"/>
                    <a:pt x="253331" y="293296"/>
                    <a:pt x="244873" y="298325"/>
                  </a:cubicBezTo>
                  <a:cubicBezTo>
                    <a:pt x="243730" y="299011"/>
                    <a:pt x="242587" y="299697"/>
                    <a:pt x="241444" y="300154"/>
                  </a:cubicBezTo>
                  <a:cubicBezTo>
                    <a:pt x="240301" y="300840"/>
                    <a:pt x="239158" y="301297"/>
                    <a:pt x="238015" y="301983"/>
                  </a:cubicBezTo>
                  <a:cubicBezTo>
                    <a:pt x="235729" y="303126"/>
                    <a:pt x="233214" y="304269"/>
                    <a:pt x="230928" y="305183"/>
                  </a:cubicBezTo>
                  <a:cubicBezTo>
                    <a:pt x="228642" y="306098"/>
                    <a:pt x="226127" y="307012"/>
                    <a:pt x="223841" y="307927"/>
                  </a:cubicBezTo>
                  <a:cubicBezTo>
                    <a:pt x="222698" y="308384"/>
                    <a:pt x="221327" y="308612"/>
                    <a:pt x="220184" y="309070"/>
                  </a:cubicBezTo>
                  <a:cubicBezTo>
                    <a:pt x="217669" y="309755"/>
                    <a:pt x="215383" y="310441"/>
                    <a:pt x="212869" y="310898"/>
                  </a:cubicBezTo>
                  <a:cubicBezTo>
                    <a:pt x="209211" y="311813"/>
                    <a:pt x="205325" y="312270"/>
                    <a:pt x="201667" y="312727"/>
                  </a:cubicBezTo>
                  <a:cubicBezTo>
                    <a:pt x="200296" y="312956"/>
                    <a:pt x="199153" y="312956"/>
                    <a:pt x="197781" y="313184"/>
                  </a:cubicBezTo>
                  <a:cubicBezTo>
                    <a:pt x="195266" y="313413"/>
                    <a:pt x="192523" y="313413"/>
                    <a:pt x="190009" y="313642"/>
                  </a:cubicBezTo>
                  <a:cubicBezTo>
                    <a:pt x="188637" y="313642"/>
                    <a:pt x="187265" y="313642"/>
                    <a:pt x="186122" y="313642"/>
                  </a:cubicBezTo>
                  <a:cubicBezTo>
                    <a:pt x="174235" y="312956"/>
                    <a:pt x="162348" y="311813"/>
                    <a:pt x="150918" y="309755"/>
                  </a:cubicBezTo>
                  <a:cubicBezTo>
                    <a:pt x="145889" y="308841"/>
                    <a:pt x="141088" y="307927"/>
                    <a:pt x="136288" y="306784"/>
                  </a:cubicBezTo>
                  <a:cubicBezTo>
                    <a:pt x="129887" y="305183"/>
                    <a:pt x="123715" y="303583"/>
                    <a:pt x="117542" y="301526"/>
                  </a:cubicBezTo>
                  <a:cubicBezTo>
                    <a:pt x="112970" y="299926"/>
                    <a:pt x="108398" y="298097"/>
                    <a:pt x="104055" y="296268"/>
                  </a:cubicBezTo>
                  <a:cubicBezTo>
                    <a:pt x="88053" y="289181"/>
                    <a:pt x="73194" y="279123"/>
                    <a:pt x="60621" y="265636"/>
                  </a:cubicBezTo>
                  <a:cubicBezTo>
                    <a:pt x="56049" y="260606"/>
                    <a:pt x="51706" y="255120"/>
                    <a:pt x="47591" y="249176"/>
                  </a:cubicBezTo>
                  <a:cubicBezTo>
                    <a:pt x="46219" y="247119"/>
                    <a:pt x="45076" y="245062"/>
                    <a:pt x="43705" y="243233"/>
                  </a:cubicBezTo>
                  <a:cubicBezTo>
                    <a:pt x="43247" y="242547"/>
                    <a:pt x="42790" y="241633"/>
                    <a:pt x="42333" y="240947"/>
                  </a:cubicBezTo>
                  <a:cubicBezTo>
                    <a:pt x="41647" y="239575"/>
                    <a:pt x="40733" y="238432"/>
                    <a:pt x="40047" y="237061"/>
                  </a:cubicBezTo>
                  <a:cubicBezTo>
                    <a:pt x="39590" y="236146"/>
                    <a:pt x="39133" y="235232"/>
                    <a:pt x="38447" y="234089"/>
                  </a:cubicBezTo>
                  <a:cubicBezTo>
                    <a:pt x="37761" y="232946"/>
                    <a:pt x="37304" y="231803"/>
                    <a:pt x="36847" y="230660"/>
                  </a:cubicBezTo>
                  <a:cubicBezTo>
                    <a:pt x="36389" y="229517"/>
                    <a:pt x="35704" y="228374"/>
                    <a:pt x="35246" y="227231"/>
                  </a:cubicBezTo>
                  <a:cubicBezTo>
                    <a:pt x="34789" y="226316"/>
                    <a:pt x="34332" y="225173"/>
                    <a:pt x="33875" y="224259"/>
                  </a:cubicBezTo>
                  <a:cubicBezTo>
                    <a:pt x="33418" y="223116"/>
                    <a:pt x="32960" y="221744"/>
                    <a:pt x="32275" y="220601"/>
                  </a:cubicBezTo>
                  <a:cubicBezTo>
                    <a:pt x="31817" y="219687"/>
                    <a:pt x="31589" y="218773"/>
                    <a:pt x="31132" y="217858"/>
                  </a:cubicBezTo>
                  <a:cubicBezTo>
                    <a:pt x="30674" y="216487"/>
                    <a:pt x="30217" y="215115"/>
                    <a:pt x="29760" y="213743"/>
                  </a:cubicBezTo>
                  <a:cubicBezTo>
                    <a:pt x="29531" y="213058"/>
                    <a:pt x="29303" y="212143"/>
                    <a:pt x="29074" y="211457"/>
                  </a:cubicBezTo>
                  <a:cubicBezTo>
                    <a:pt x="28617" y="210086"/>
                    <a:pt x="28160" y="208486"/>
                    <a:pt x="27703" y="207114"/>
                  </a:cubicBezTo>
                  <a:cubicBezTo>
                    <a:pt x="27474" y="206428"/>
                    <a:pt x="27474" y="205971"/>
                    <a:pt x="27245" y="205285"/>
                  </a:cubicBezTo>
                  <a:cubicBezTo>
                    <a:pt x="26788" y="203685"/>
                    <a:pt x="26331" y="201856"/>
                    <a:pt x="25874" y="200256"/>
                  </a:cubicBezTo>
                  <a:cubicBezTo>
                    <a:pt x="25874" y="200256"/>
                    <a:pt x="25874" y="200256"/>
                    <a:pt x="25874" y="200256"/>
                  </a:cubicBezTo>
                  <a:cubicBezTo>
                    <a:pt x="11929" y="139906"/>
                    <a:pt x="35018" y="72240"/>
                    <a:pt x="108170" y="40465"/>
                  </a:cubicBezTo>
                  <a:close/>
                </a:path>
              </a:pathLst>
            </a:custGeom>
            <a:solidFill>
              <a:srgbClr val="000000"/>
            </a:solidFill>
            <a:ln w="2286" cap="flat">
              <a:noFill/>
              <a:prstDash val="solid"/>
              <a:miter/>
            </a:ln>
          </p:spPr>
          <p:txBody>
            <a:bodyPr rtlCol="0" anchor="ctr"/>
            <a:lstStyle/>
            <a:p>
              <a:endParaRPr lang="en-US"/>
            </a:p>
          </p:txBody>
        </p:sp>
        <p:sp>
          <p:nvSpPr>
            <p:cNvPr id="196" name="Freeform 442">
              <a:extLst>
                <a:ext uri="{FF2B5EF4-FFF2-40B4-BE49-F238E27FC236}">
                  <a16:creationId xmlns:a16="http://schemas.microsoft.com/office/drawing/2014/main" id="{20CC1F64-BDED-F065-B910-B30031DFF130}"/>
                </a:ext>
              </a:extLst>
            </p:cNvPr>
            <p:cNvSpPr/>
            <p:nvPr/>
          </p:nvSpPr>
          <p:spPr>
            <a:xfrm>
              <a:off x="5781948" y="3283606"/>
              <a:ext cx="84357" cy="241633"/>
            </a:xfrm>
            <a:custGeom>
              <a:avLst/>
              <a:gdLst>
                <a:gd name="connsiteX0" fmla="*/ 20300 w 84357"/>
                <a:gd name="connsiteY0" fmla="*/ 4576 h 241633"/>
                <a:gd name="connsiteX1" fmla="*/ 2469 w 84357"/>
                <a:gd name="connsiteY1" fmla="*/ 4576 h 241633"/>
                <a:gd name="connsiteX2" fmla="*/ 4527 w 84357"/>
                <a:gd name="connsiteY2" fmla="*/ 20120 h 241633"/>
                <a:gd name="connsiteX3" fmla="*/ 24415 w 84357"/>
                <a:gd name="connsiteY3" fmla="*/ 41609 h 241633"/>
                <a:gd name="connsiteX4" fmla="*/ 49332 w 84357"/>
                <a:gd name="connsiteY4" fmla="*/ 206201 h 241633"/>
                <a:gd name="connsiteX5" fmla="*/ 36073 w 84357"/>
                <a:gd name="connsiteY5" fmla="*/ 241634 h 241633"/>
                <a:gd name="connsiteX6" fmla="*/ 43160 w 84357"/>
                <a:gd name="connsiteY6" fmla="*/ 239576 h 241633"/>
                <a:gd name="connsiteX7" fmla="*/ 67620 w 84357"/>
                <a:gd name="connsiteY7" fmla="*/ 71098 h 241633"/>
                <a:gd name="connsiteX8" fmla="*/ 20300 w 84357"/>
                <a:gd name="connsiteY8" fmla="*/ 4576 h 24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357" h="241633">
                  <a:moveTo>
                    <a:pt x="20300" y="4576"/>
                  </a:moveTo>
                  <a:cubicBezTo>
                    <a:pt x="14814" y="-454"/>
                    <a:pt x="8184" y="-2511"/>
                    <a:pt x="2469" y="4576"/>
                  </a:cubicBezTo>
                  <a:cubicBezTo>
                    <a:pt x="-1874" y="10062"/>
                    <a:pt x="-45" y="15320"/>
                    <a:pt x="4527" y="20120"/>
                  </a:cubicBezTo>
                  <a:cubicBezTo>
                    <a:pt x="11385" y="27207"/>
                    <a:pt x="18700" y="33836"/>
                    <a:pt x="24415" y="41609"/>
                  </a:cubicBezTo>
                  <a:cubicBezTo>
                    <a:pt x="61677" y="91901"/>
                    <a:pt x="77450" y="145622"/>
                    <a:pt x="49332" y="206201"/>
                  </a:cubicBezTo>
                  <a:cubicBezTo>
                    <a:pt x="44303" y="217174"/>
                    <a:pt x="36759" y="227689"/>
                    <a:pt x="36073" y="241634"/>
                  </a:cubicBezTo>
                  <a:cubicBezTo>
                    <a:pt x="39731" y="240719"/>
                    <a:pt x="42017" y="240719"/>
                    <a:pt x="43160" y="239576"/>
                  </a:cubicBezTo>
                  <a:cubicBezTo>
                    <a:pt x="90023" y="189056"/>
                    <a:pt x="95052" y="131906"/>
                    <a:pt x="67620" y="71098"/>
                  </a:cubicBezTo>
                  <a:cubicBezTo>
                    <a:pt x="56647" y="46181"/>
                    <a:pt x="40645" y="23549"/>
                    <a:pt x="20300" y="4576"/>
                  </a:cubicBezTo>
                  <a:close/>
                </a:path>
              </a:pathLst>
            </a:custGeom>
            <a:solidFill>
              <a:srgbClr val="000000"/>
            </a:solidFill>
            <a:ln w="2286" cap="flat">
              <a:noFill/>
              <a:prstDash val="solid"/>
              <a:miter/>
            </a:ln>
          </p:spPr>
          <p:txBody>
            <a:bodyPr rtlCol="0" anchor="ctr"/>
            <a:lstStyle/>
            <a:p>
              <a:endParaRPr lang="en-US"/>
            </a:p>
          </p:txBody>
        </p:sp>
        <p:sp>
          <p:nvSpPr>
            <p:cNvPr id="197" name="Freeform 443">
              <a:extLst>
                <a:ext uri="{FF2B5EF4-FFF2-40B4-BE49-F238E27FC236}">
                  <a16:creationId xmlns:a16="http://schemas.microsoft.com/office/drawing/2014/main" id="{A1E73EAC-F636-6D3C-567D-430FCDE96F28}"/>
                </a:ext>
              </a:extLst>
            </p:cNvPr>
            <p:cNvSpPr/>
            <p:nvPr/>
          </p:nvSpPr>
          <p:spPr>
            <a:xfrm>
              <a:off x="5498106" y="4402475"/>
              <a:ext cx="222532" cy="32931"/>
            </a:xfrm>
            <a:custGeom>
              <a:avLst/>
              <a:gdLst>
                <a:gd name="connsiteX0" fmla="*/ 7191 w 222532"/>
                <a:gd name="connsiteY0" fmla="*/ 19792 h 32931"/>
                <a:gd name="connsiteX1" fmla="*/ 35538 w 222532"/>
                <a:gd name="connsiteY1" fmla="*/ 26650 h 32931"/>
                <a:gd name="connsiteX2" fmla="*/ 82401 w 222532"/>
                <a:gd name="connsiteY2" fmla="*/ 30536 h 32931"/>
                <a:gd name="connsiteX3" fmla="*/ 222533 w 222532"/>
                <a:gd name="connsiteY3" fmla="*/ 23221 h 32931"/>
                <a:gd name="connsiteX4" fmla="*/ 188928 w 222532"/>
                <a:gd name="connsiteY4" fmla="*/ 14077 h 32931"/>
                <a:gd name="connsiteX5" fmla="*/ 13592 w 222532"/>
                <a:gd name="connsiteY5" fmla="*/ 361 h 32931"/>
                <a:gd name="connsiteX6" fmla="*/ 333 w 222532"/>
                <a:gd name="connsiteY6" fmla="*/ 8362 h 32931"/>
                <a:gd name="connsiteX7" fmla="*/ 7191 w 222532"/>
                <a:gd name="connsiteY7" fmla="*/ 19792 h 32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532" h="32931">
                  <a:moveTo>
                    <a:pt x="7191" y="19792"/>
                  </a:moveTo>
                  <a:cubicBezTo>
                    <a:pt x="16335" y="22992"/>
                    <a:pt x="25479" y="27107"/>
                    <a:pt x="35538" y="26650"/>
                  </a:cubicBezTo>
                  <a:cubicBezTo>
                    <a:pt x="51311" y="26192"/>
                    <a:pt x="66856" y="29393"/>
                    <a:pt x="82401" y="30536"/>
                  </a:cubicBezTo>
                  <a:cubicBezTo>
                    <a:pt x="129264" y="33965"/>
                    <a:pt x="176127" y="35336"/>
                    <a:pt x="222533" y="23221"/>
                  </a:cubicBezTo>
                  <a:cubicBezTo>
                    <a:pt x="211788" y="17048"/>
                    <a:pt x="200587" y="14762"/>
                    <a:pt x="188928" y="14077"/>
                  </a:cubicBezTo>
                  <a:cubicBezTo>
                    <a:pt x="130407" y="10648"/>
                    <a:pt x="71428" y="12705"/>
                    <a:pt x="13592" y="361"/>
                  </a:cubicBezTo>
                  <a:cubicBezTo>
                    <a:pt x="6963" y="-1011"/>
                    <a:pt x="1705" y="1504"/>
                    <a:pt x="333" y="8362"/>
                  </a:cubicBezTo>
                  <a:cubicBezTo>
                    <a:pt x="-1038" y="13619"/>
                    <a:pt x="1934" y="17963"/>
                    <a:pt x="7191" y="19792"/>
                  </a:cubicBezTo>
                  <a:close/>
                </a:path>
              </a:pathLst>
            </a:custGeom>
            <a:solidFill>
              <a:srgbClr val="000000"/>
            </a:solidFill>
            <a:ln w="2286" cap="flat">
              <a:noFill/>
              <a:prstDash val="solid"/>
              <a:miter/>
            </a:ln>
          </p:spPr>
          <p:txBody>
            <a:bodyPr rtlCol="0" anchor="ctr"/>
            <a:lstStyle/>
            <a:p>
              <a:endParaRPr lang="en-US"/>
            </a:p>
          </p:txBody>
        </p:sp>
        <p:sp>
          <p:nvSpPr>
            <p:cNvPr id="198" name="Freeform 444">
              <a:extLst>
                <a:ext uri="{FF2B5EF4-FFF2-40B4-BE49-F238E27FC236}">
                  <a16:creationId xmlns:a16="http://schemas.microsoft.com/office/drawing/2014/main" id="{37038323-6412-2D99-9FFB-B51F96C42DF6}"/>
                </a:ext>
              </a:extLst>
            </p:cNvPr>
            <p:cNvSpPr/>
            <p:nvPr/>
          </p:nvSpPr>
          <p:spPr>
            <a:xfrm>
              <a:off x="4361900" y="3874495"/>
              <a:ext cx="60976" cy="182926"/>
            </a:xfrm>
            <a:custGeom>
              <a:avLst/>
              <a:gdLst>
                <a:gd name="connsiteX0" fmla="*/ 60976 w 60976"/>
                <a:gd name="connsiteY0" fmla="*/ 182926 h 182926"/>
                <a:gd name="connsiteX1" fmla="*/ 55261 w 60976"/>
                <a:gd name="connsiteY1" fmla="*/ 169439 h 182926"/>
                <a:gd name="connsiteX2" fmla="*/ 37659 w 60976"/>
                <a:gd name="connsiteY2" fmla="*/ 16505 h 182926"/>
                <a:gd name="connsiteX3" fmla="*/ 34459 w 60976"/>
                <a:gd name="connsiteY3" fmla="*/ 1646 h 182926"/>
                <a:gd name="connsiteX4" fmla="*/ 16171 w 60976"/>
                <a:gd name="connsiteY4" fmla="*/ 10105 h 182926"/>
                <a:gd name="connsiteX5" fmla="*/ 2455 w 60976"/>
                <a:gd name="connsiteY5" fmla="*/ 110460 h 182926"/>
                <a:gd name="connsiteX6" fmla="*/ 60976 w 60976"/>
                <a:gd name="connsiteY6" fmla="*/ 182926 h 18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76" h="182926">
                  <a:moveTo>
                    <a:pt x="60976" y="182926"/>
                  </a:moveTo>
                  <a:cubicBezTo>
                    <a:pt x="57547" y="174697"/>
                    <a:pt x="56861" y="171725"/>
                    <a:pt x="55261" y="169439"/>
                  </a:cubicBezTo>
                  <a:cubicBezTo>
                    <a:pt x="17542" y="122119"/>
                    <a:pt x="9770" y="71369"/>
                    <a:pt x="37659" y="16505"/>
                  </a:cubicBezTo>
                  <a:cubicBezTo>
                    <a:pt x="40859" y="10333"/>
                    <a:pt x="41088" y="4618"/>
                    <a:pt x="34459" y="1646"/>
                  </a:cubicBezTo>
                  <a:cubicBezTo>
                    <a:pt x="25772" y="-2468"/>
                    <a:pt x="19600" y="1418"/>
                    <a:pt x="16171" y="10105"/>
                  </a:cubicBezTo>
                  <a:cubicBezTo>
                    <a:pt x="3369" y="42566"/>
                    <a:pt x="-4175" y="76170"/>
                    <a:pt x="2455" y="110460"/>
                  </a:cubicBezTo>
                  <a:cubicBezTo>
                    <a:pt x="8398" y="142007"/>
                    <a:pt x="22114" y="169439"/>
                    <a:pt x="60976" y="182926"/>
                  </a:cubicBezTo>
                  <a:close/>
                </a:path>
              </a:pathLst>
            </a:custGeom>
            <a:solidFill>
              <a:srgbClr val="000000"/>
            </a:solidFill>
            <a:ln w="2286" cap="flat">
              <a:noFill/>
              <a:prstDash val="solid"/>
              <a:miter/>
            </a:ln>
          </p:spPr>
          <p:txBody>
            <a:bodyPr rtlCol="0" anchor="ctr"/>
            <a:lstStyle/>
            <a:p>
              <a:endParaRPr lang="en-US"/>
            </a:p>
          </p:txBody>
        </p:sp>
        <p:sp>
          <p:nvSpPr>
            <p:cNvPr id="199" name="Freeform 445">
              <a:extLst>
                <a:ext uri="{FF2B5EF4-FFF2-40B4-BE49-F238E27FC236}">
                  <a16:creationId xmlns:a16="http://schemas.microsoft.com/office/drawing/2014/main" id="{CC6BD84A-01B6-1151-70FD-3D89F2A11C0B}"/>
                </a:ext>
              </a:extLst>
            </p:cNvPr>
            <p:cNvSpPr/>
            <p:nvPr/>
          </p:nvSpPr>
          <p:spPr>
            <a:xfrm>
              <a:off x="5074812" y="4409631"/>
              <a:ext cx="158908" cy="25436"/>
            </a:xfrm>
            <a:custGeom>
              <a:avLst/>
              <a:gdLst>
                <a:gd name="connsiteX0" fmla="*/ 8261 w 158908"/>
                <a:gd name="connsiteY0" fmla="*/ 62 h 25436"/>
                <a:gd name="connsiteX1" fmla="*/ 32 w 158908"/>
                <a:gd name="connsiteY1" fmla="*/ 6463 h 25436"/>
                <a:gd name="connsiteX2" fmla="*/ 8718 w 158908"/>
                <a:gd name="connsiteY2" fmla="*/ 16521 h 25436"/>
                <a:gd name="connsiteX3" fmla="*/ 69526 w 158908"/>
                <a:gd name="connsiteY3" fmla="*/ 25437 h 25436"/>
                <a:gd name="connsiteX4" fmla="*/ 158909 w 158908"/>
                <a:gd name="connsiteY4" fmla="*/ 18350 h 25436"/>
                <a:gd name="connsiteX5" fmla="*/ 156623 w 158908"/>
                <a:gd name="connsiteY5" fmla="*/ 13778 h 25436"/>
                <a:gd name="connsiteX6" fmla="*/ 8261 w 158908"/>
                <a:gd name="connsiteY6" fmla="*/ 62 h 2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908" h="25436">
                  <a:moveTo>
                    <a:pt x="8261" y="62"/>
                  </a:moveTo>
                  <a:cubicBezTo>
                    <a:pt x="4604" y="-395"/>
                    <a:pt x="489" y="1662"/>
                    <a:pt x="32" y="6463"/>
                  </a:cubicBezTo>
                  <a:cubicBezTo>
                    <a:pt x="-426" y="12407"/>
                    <a:pt x="4146" y="15378"/>
                    <a:pt x="8718" y="16521"/>
                  </a:cubicBezTo>
                  <a:cubicBezTo>
                    <a:pt x="28607" y="21551"/>
                    <a:pt x="48723" y="25437"/>
                    <a:pt x="69526" y="25437"/>
                  </a:cubicBezTo>
                  <a:cubicBezTo>
                    <a:pt x="98787" y="25437"/>
                    <a:pt x="127819" y="22008"/>
                    <a:pt x="158909" y="18350"/>
                  </a:cubicBezTo>
                  <a:cubicBezTo>
                    <a:pt x="157537" y="15378"/>
                    <a:pt x="157308" y="14007"/>
                    <a:pt x="156623" y="13778"/>
                  </a:cubicBezTo>
                  <a:cubicBezTo>
                    <a:pt x="108159" y="-624"/>
                    <a:pt x="57410" y="7606"/>
                    <a:pt x="8261" y="62"/>
                  </a:cubicBezTo>
                  <a:close/>
                </a:path>
              </a:pathLst>
            </a:custGeom>
            <a:solidFill>
              <a:srgbClr val="000000"/>
            </a:solidFill>
            <a:ln w="2286" cap="flat">
              <a:noFill/>
              <a:prstDash val="solid"/>
              <a:miter/>
            </a:ln>
          </p:spPr>
          <p:txBody>
            <a:bodyPr rtlCol="0" anchor="ctr"/>
            <a:lstStyle/>
            <a:p>
              <a:endParaRPr lang="en-US"/>
            </a:p>
          </p:txBody>
        </p:sp>
        <p:sp>
          <p:nvSpPr>
            <p:cNvPr id="200" name="Freeform 446">
              <a:extLst>
                <a:ext uri="{FF2B5EF4-FFF2-40B4-BE49-F238E27FC236}">
                  <a16:creationId xmlns:a16="http://schemas.microsoft.com/office/drawing/2014/main" id="{9691BEE7-3FEE-ED81-8022-06E73207883F}"/>
                </a:ext>
              </a:extLst>
            </p:cNvPr>
            <p:cNvSpPr/>
            <p:nvPr/>
          </p:nvSpPr>
          <p:spPr>
            <a:xfrm>
              <a:off x="4359774" y="4376914"/>
              <a:ext cx="116822" cy="24069"/>
            </a:xfrm>
            <a:custGeom>
              <a:avLst/>
              <a:gdLst>
                <a:gd name="connsiteX0" fmla="*/ 9381 w 116822"/>
                <a:gd name="connsiteY0" fmla="*/ 18378 h 24069"/>
                <a:gd name="connsiteX1" fmla="*/ 116823 w 116822"/>
                <a:gd name="connsiteY1" fmla="*/ 12434 h 24069"/>
                <a:gd name="connsiteX2" fmla="*/ 95563 w 116822"/>
                <a:gd name="connsiteY2" fmla="*/ 4205 h 24069"/>
                <a:gd name="connsiteX3" fmla="*/ 22182 w 116822"/>
                <a:gd name="connsiteY3" fmla="*/ 547 h 24069"/>
                <a:gd name="connsiteX4" fmla="*/ 10524 w 116822"/>
                <a:gd name="connsiteY4" fmla="*/ 319 h 24069"/>
                <a:gd name="connsiteX5" fmla="*/ 8 w 116822"/>
                <a:gd name="connsiteY5" fmla="*/ 8548 h 24069"/>
                <a:gd name="connsiteX6" fmla="*/ 9381 w 116822"/>
                <a:gd name="connsiteY6" fmla="*/ 18378 h 24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822" h="24069">
                  <a:moveTo>
                    <a:pt x="9381" y="18378"/>
                  </a:moveTo>
                  <a:cubicBezTo>
                    <a:pt x="45042" y="24550"/>
                    <a:pt x="80475" y="29351"/>
                    <a:pt x="116823" y="12434"/>
                  </a:cubicBezTo>
                  <a:cubicBezTo>
                    <a:pt x="109279" y="2147"/>
                    <a:pt x="101964" y="4205"/>
                    <a:pt x="95563" y="4205"/>
                  </a:cubicBezTo>
                  <a:cubicBezTo>
                    <a:pt x="71103" y="4662"/>
                    <a:pt x="46643" y="5119"/>
                    <a:pt x="22182" y="547"/>
                  </a:cubicBezTo>
                  <a:cubicBezTo>
                    <a:pt x="18296" y="-139"/>
                    <a:pt x="14410" y="-139"/>
                    <a:pt x="10524" y="319"/>
                  </a:cubicBezTo>
                  <a:cubicBezTo>
                    <a:pt x="5723" y="1004"/>
                    <a:pt x="465" y="2833"/>
                    <a:pt x="8" y="8548"/>
                  </a:cubicBezTo>
                  <a:cubicBezTo>
                    <a:pt x="-220" y="14720"/>
                    <a:pt x="4352" y="17464"/>
                    <a:pt x="9381" y="18378"/>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131904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EF574BB-2321-0173-FD18-9D88A9D9B89F}"/>
              </a:ext>
            </a:extLst>
          </p:cNvPr>
          <p:cNvSpPr>
            <a:spLocks noGrp="1"/>
          </p:cNvSpPr>
          <p:nvPr>
            <p:ph type="body" sz="quarter" idx="18"/>
          </p:nvPr>
        </p:nvSpPr>
        <p:spPr>
          <a:xfrm>
            <a:off x="2619375" y="1400959"/>
            <a:ext cx="8991600" cy="3849918"/>
          </a:xfrm>
        </p:spPr>
        <p:txBody>
          <a:bodyPr/>
          <a:lstStyle/>
          <a:p>
            <a:pPr marL="0" indent="0"/>
            <a:r>
              <a:rPr lang="en-US" sz="2100" dirty="0">
                <a:solidFill>
                  <a:schemeClr val="bg1"/>
                </a:solidFill>
                <a:highlight>
                  <a:srgbClr val="FCB913"/>
                </a:highlight>
              </a:rPr>
              <a:t>Introduce blind reviews. </a:t>
            </a:r>
            <a:r>
              <a:rPr lang="en-US" sz="2100" dirty="0" err="1"/>
              <a:t>Anonymise</a:t>
            </a:r>
            <a:r>
              <a:rPr lang="en-US" sz="2100" dirty="0"/>
              <a:t> candidate details: In hiring and promotion processes, remove identifying information such as names, gender, age, or educational background from resumes and performance reviews to reduce bias related to ethnicity, gender, and background. Focus on achievements by evaluating candidates based solely on their work accomplishments and relevant experience to ensure a merit-based selection.</a:t>
            </a:r>
          </a:p>
          <a:p>
            <a:pPr marL="0" indent="0"/>
            <a:r>
              <a:rPr lang="en-US" sz="2100" dirty="0">
                <a:solidFill>
                  <a:schemeClr val="bg1"/>
                </a:solidFill>
                <a:highlight>
                  <a:srgbClr val="FCB913"/>
                </a:highlight>
              </a:rPr>
              <a:t>Structured Feedback Processes</a:t>
            </a:r>
          </a:p>
          <a:p>
            <a:pPr marL="0" indent="0"/>
            <a:r>
              <a:rPr lang="en-US" sz="2100" b="1" dirty="0"/>
              <a:t>Provide clear feedback</a:t>
            </a:r>
            <a:r>
              <a:rPr lang="en-US" sz="2100" dirty="0"/>
              <a:t>. Ensure employees receive structured, constructive feedback, highlighting specific areas of improvement. Avoid vague or subjective comments, which can lead to unfair evaluations.</a:t>
            </a:r>
          </a:p>
          <a:p>
            <a:pPr marL="0" indent="0"/>
            <a:r>
              <a:rPr lang="en-US" sz="2100" b="1" dirty="0"/>
              <a:t>Peer and upward feedback</a:t>
            </a:r>
            <a:r>
              <a:rPr lang="en-US" sz="2100" dirty="0"/>
              <a:t>. Incorporate 360-degree feedback systems that allow input from peers, subordinates, and supervisors. This can provide a more holistic view of an employee’s performance, reducing reliance on one person’s subjective opinion.</a:t>
            </a:r>
          </a:p>
          <a:p>
            <a:pPr marL="0" indent="0"/>
            <a:endParaRPr lang="en-US" sz="2100" dirty="0"/>
          </a:p>
        </p:txBody>
      </p:sp>
      <p:sp>
        <p:nvSpPr>
          <p:cNvPr id="4" name="Text Placeholder 4">
            <a:extLst>
              <a:ext uri="{FF2B5EF4-FFF2-40B4-BE49-F238E27FC236}">
                <a16:creationId xmlns:a16="http://schemas.microsoft.com/office/drawing/2014/main" id="{D4261439-3A85-5143-C582-CDFF89B8A8EE}"/>
              </a:ext>
            </a:extLst>
          </p:cNvPr>
          <p:cNvSpPr txBox="1">
            <a:spLocks/>
          </p:cNvSpPr>
          <p:nvPr/>
        </p:nvSpPr>
        <p:spPr>
          <a:xfrm>
            <a:off x="2619375" y="546014"/>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000" dirty="0">
                <a:solidFill>
                  <a:srgbClr val="335C42"/>
                </a:solidFill>
              </a:rPr>
              <a:t>D&amp;I Talent Development: </a:t>
            </a:r>
            <a:r>
              <a:rPr lang="en-IE" sz="3000" b="0" dirty="0"/>
              <a:t>Eliminate Bias</a:t>
            </a:r>
          </a:p>
        </p:txBody>
      </p:sp>
      <p:sp>
        <p:nvSpPr>
          <p:cNvPr id="5" name="Round Diagonal Corner Rectangle 9">
            <a:extLst>
              <a:ext uri="{FF2B5EF4-FFF2-40B4-BE49-F238E27FC236}">
                <a16:creationId xmlns:a16="http://schemas.microsoft.com/office/drawing/2014/main" id="{4866E73D-DF89-1D83-99CB-30B07629138D}"/>
              </a:ext>
            </a:extLst>
          </p:cNvPr>
          <p:cNvSpPr/>
          <p:nvPr/>
        </p:nvSpPr>
        <p:spPr>
          <a:xfrm rot="16200000">
            <a:off x="903820" y="-137334"/>
            <a:ext cx="969763" cy="2034452"/>
          </a:xfrm>
          <a:prstGeom prst="round2DiagRect">
            <a:avLst/>
          </a:prstGeom>
          <a:solidFill>
            <a:srgbClr val="FCB9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C5097CE8-5C1E-CB8E-1489-40DC06372123}"/>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5</a:t>
            </a:r>
          </a:p>
        </p:txBody>
      </p:sp>
      <p:sp>
        <p:nvSpPr>
          <p:cNvPr id="3" name="TextBox 2">
            <a:extLst>
              <a:ext uri="{FF2B5EF4-FFF2-40B4-BE49-F238E27FC236}">
                <a16:creationId xmlns:a16="http://schemas.microsoft.com/office/drawing/2014/main" id="{71FD6098-C709-2157-0DBC-0073BA28B97D}"/>
              </a:ext>
            </a:extLst>
          </p:cNvPr>
          <p:cNvSpPr txBox="1"/>
          <p:nvPr/>
        </p:nvSpPr>
        <p:spPr>
          <a:xfrm>
            <a:off x="9105900" y="6391275"/>
            <a:ext cx="3295650"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SME Inclusion Toolkit</a:t>
            </a:r>
            <a:endParaRPr lang="en-IE" dirty="0">
              <a:solidFill>
                <a:schemeClr val="bg1"/>
              </a:solidFill>
            </a:endParaRPr>
          </a:p>
        </p:txBody>
      </p:sp>
      <p:sp>
        <p:nvSpPr>
          <p:cNvPr id="7" name="Flowchart: Alternate Process 6">
            <a:extLst>
              <a:ext uri="{FF2B5EF4-FFF2-40B4-BE49-F238E27FC236}">
                <a16:creationId xmlns:a16="http://schemas.microsoft.com/office/drawing/2014/main" id="{1A36BF02-4E81-636F-F7AE-EF092F9D62A2}"/>
              </a:ext>
            </a:extLst>
          </p:cNvPr>
          <p:cNvSpPr/>
          <p:nvPr/>
        </p:nvSpPr>
        <p:spPr>
          <a:xfrm>
            <a:off x="593861" y="1417076"/>
            <a:ext cx="1254399" cy="642937"/>
          </a:xfrm>
          <a:prstGeom prst="flowChartAlternateProcess">
            <a:avLst/>
          </a:prstGeom>
          <a:solidFill>
            <a:srgbClr val="FCB91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IE" sz="2800" dirty="0">
                <a:latin typeface="Aharoni" panose="02010803020104030203" pitchFamily="2" charset="-79"/>
                <a:cs typeface="Aharoni" panose="02010803020104030203" pitchFamily="2" charset="-79"/>
              </a:rPr>
              <a:t>How?</a:t>
            </a:r>
          </a:p>
        </p:txBody>
      </p:sp>
      <p:grpSp>
        <p:nvGrpSpPr>
          <p:cNvPr id="8" name="Graphic 4">
            <a:extLst>
              <a:ext uri="{FF2B5EF4-FFF2-40B4-BE49-F238E27FC236}">
                <a16:creationId xmlns:a16="http://schemas.microsoft.com/office/drawing/2014/main" id="{50BB7AA1-3CFB-A413-668D-E8C07961114A}"/>
              </a:ext>
            </a:extLst>
          </p:cNvPr>
          <p:cNvGrpSpPr/>
          <p:nvPr/>
        </p:nvGrpSpPr>
        <p:grpSpPr>
          <a:xfrm>
            <a:off x="610949" y="2972080"/>
            <a:ext cx="1732892" cy="1766283"/>
            <a:chOff x="4359774" y="3132520"/>
            <a:chExt cx="1506531" cy="1302886"/>
          </a:xfrm>
        </p:grpSpPr>
        <p:sp>
          <p:nvSpPr>
            <p:cNvPr id="9" name="Freeform 312">
              <a:extLst>
                <a:ext uri="{FF2B5EF4-FFF2-40B4-BE49-F238E27FC236}">
                  <a16:creationId xmlns:a16="http://schemas.microsoft.com/office/drawing/2014/main" id="{0CE5E69E-8CC2-18DE-7778-B8E7DC92B339}"/>
                </a:ext>
              </a:extLst>
            </p:cNvPr>
            <p:cNvSpPr/>
            <p:nvPr/>
          </p:nvSpPr>
          <p:spPr>
            <a:xfrm>
              <a:off x="5035524" y="3519297"/>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457" y="457"/>
                    <a:pt x="0" y="0"/>
                  </a:cubicBezTo>
                  <a:cubicBezTo>
                    <a:pt x="457" y="457"/>
                    <a:pt x="686" y="914"/>
                    <a:pt x="914" y="1143"/>
                  </a:cubicBezTo>
                  <a:close/>
                </a:path>
              </a:pathLst>
            </a:custGeom>
            <a:solidFill>
              <a:srgbClr val="FFFFFF"/>
            </a:solidFill>
            <a:ln w="2286" cap="flat">
              <a:noFill/>
              <a:prstDash val="solid"/>
              <a:miter/>
            </a:ln>
          </p:spPr>
          <p:txBody>
            <a:bodyPr rtlCol="0" anchor="ctr"/>
            <a:lstStyle/>
            <a:p>
              <a:endParaRPr lang="en-US"/>
            </a:p>
          </p:txBody>
        </p:sp>
        <p:sp>
          <p:nvSpPr>
            <p:cNvPr id="10" name="Freeform 313">
              <a:extLst>
                <a:ext uri="{FF2B5EF4-FFF2-40B4-BE49-F238E27FC236}">
                  <a16:creationId xmlns:a16="http://schemas.microsoft.com/office/drawing/2014/main" id="{EE413D6C-4E5C-5BA1-EDD8-A46E1528391E}"/>
                </a:ext>
              </a:extLst>
            </p:cNvPr>
            <p:cNvSpPr/>
            <p:nvPr/>
          </p:nvSpPr>
          <p:spPr>
            <a:xfrm>
              <a:off x="5033467" y="3516096"/>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4"/>
                    <a:pt x="229" y="457"/>
                    <a:pt x="0" y="0"/>
                  </a:cubicBezTo>
                  <a:cubicBezTo>
                    <a:pt x="229" y="457"/>
                    <a:pt x="457" y="914"/>
                    <a:pt x="914" y="1372"/>
                  </a:cubicBezTo>
                  <a:close/>
                </a:path>
              </a:pathLst>
            </a:custGeom>
            <a:solidFill>
              <a:srgbClr val="FFFFFF"/>
            </a:solidFill>
            <a:ln w="2286" cap="flat">
              <a:noFill/>
              <a:prstDash val="solid"/>
              <a:miter/>
            </a:ln>
          </p:spPr>
          <p:txBody>
            <a:bodyPr rtlCol="0" anchor="ctr"/>
            <a:lstStyle/>
            <a:p>
              <a:endParaRPr lang="en-US"/>
            </a:p>
          </p:txBody>
        </p:sp>
        <p:sp>
          <p:nvSpPr>
            <p:cNvPr id="11" name="Freeform 314">
              <a:extLst>
                <a:ext uri="{FF2B5EF4-FFF2-40B4-BE49-F238E27FC236}">
                  <a16:creationId xmlns:a16="http://schemas.microsoft.com/office/drawing/2014/main" id="{0AFBE9F0-1BCA-CDE5-D8DF-5D23D4867AE0}"/>
                </a:ext>
              </a:extLst>
            </p:cNvPr>
            <p:cNvSpPr/>
            <p:nvPr/>
          </p:nvSpPr>
          <p:spPr>
            <a:xfrm>
              <a:off x="5041011" y="3526383"/>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457"/>
                    <a:pt x="0" y="0"/>
                  </a:cubicBezTo>
                  <a:cubicBezTo>
                    <a:pt x="229" y="229"/>
                    <a:pt x="457" y="686"/>
                    <a:pt x="914" y="1143"/>
                  </a:cubicBezTo>
                  <a:close/>
                </a:path>
              </a:pathLst>
            </a:custGeom>
            <a:solidFill>
              <a:srgbClr val="FFFFFF"/>
            </a:solidFill>
            <a:ln w="2286" cap="flat">
              <a:noFill/>
              <a:prstDash val="solid"/>
              <a:miter/>
            </a:ln>
          </p:spPr>
          <p:txBody>
            <a:bodyPr rtlCol="0" anchor="ctr"/>
            <a:lstStyle/>
            <a:p>
              <a:endParaRPr lang="en-US"/>
            </a:p>
          </p:txBody>
        </p:sp>
        <p:sp>
          <p:nvSpPr>
            <p:cNvPr id="12" name="Freeform 315">
              <a:extLst>
                <a:ext uri="{FF2B5EF4-FFF2-40B4-BE49-F238E27FC236}">
                  <a16:creationId xmlns:a16="http://schemas.microsoft.com/office/drawing/2014/main" id="{52DF28B8-35F8-866B-1546-336BBED0BD65}"/>
                </a:ext>
              </a:extLst>
            </p:cNvPr>
            <p:cNvSpPr/>
            <p:nvPr/>
          </p:nvSpPr>
          <p:spPr>
            <a:xfrm>
              <a:off x="5038496" y="3523183"/>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457" y="457"/>
                    <a:pt x="0" y="0"/>
                  </a:cubicBezTo>
                  <a:cubicBezTo>
                    <a:pt x="229" y="457"/>
                    <a:pt x="457" y="914"/>
                    <a:pt x="914" y="1143"/>
                  </a:cubicBezTo>
                  <a:close/>
                </a:path>
              </a:pathLst>
            </a:custGeom>
            <a:solidFill>
              <a:srgbClr val="FFFFFF"/>
            </a:solidFill>
            <a:ln w="2286" cap="flat">
              <a:noFill/>
              <a:prstDash val="solid"/>
              <a:miter/>
            </a:ln>
          </p:spPr>
          <p:txBody>
            <a:bodyPr rtlCol="0" anchor="ctr"/>
            <a:lstStyle/>
            <a:p>
              <a:endParaRPr lang="en-US"/>
            </a:p>
          </p:txBody>
        </p:sp>
        <p:sp>
          <p:nvSpPr>
            <p:cNvPr id="13" name="Freeform 316">
              <a:extLst>
                <a:ext uri="{FF2B5EF4-FFF2-40B4-BE49-F238E27FC236}">
                  <a16:creationId xmlns:a16="http://schemas.microsoft.com/office/drawing/2014/main" id="{312A23B8-3053-DA8C-3444-E6555E24E5EC}"/>
                </a:ext>
              </a:extLst>
            </p:cNvPr>
            <p:cNvSpPr/>
            <p:nvPr/>
          </p:nvSpPr>
          <p:spPr>
            <a:xfrm>
              <a:off x="5026152" y="3501466"/>
              <a:ext cx="685" cy="1600"/>
            </a:xfrm>
            <a:custGeom>
              <a:avLst/>
              <a:gdLst>
                <a:gd name="connsiteX0" fmla="*/ 686 w 685"/>
                <a:gd name="connsiteY0" fmla="*/ 1600 h 1600"/>
                <a:gd name="connsiteX1" fmla="*/ 0 w 685"/>
                <a:gd name="connsiteY1" fmla="*/ 0 h 1600"/>
                <a:gd name="connsiteX2" fmla="*/ 686 w 685"/>
                <a:gd name="connsiteY2" fmla="*/ 1600 h 1600"/>
              </a:gdLst>
              <a:ahLst/>
              <a:cxnLst>
                <a:cxn ang="0">
                  <a:pos x="connsiteX0" y="connsiteY0"/>
                </a:cxn>
                <a:cxn ang="0">
                  <a:pos x="connsiteX1" y="connsiteY1"/>
                </a:cxn>
                <a:cxn ang="0">
                  <a:pos x="connsiteX2" y="connsiteY2"/>
                </a:cxn>
              </a:cxnLst>
              <a:rect l="l" t="t" r="r" b="b"/>
              <a:pathLst>
                <a:path w="685" h="1600">
                  <a:moveTo>
                    <a:pt x="686" y="1600"/>
                  </a:moveTo>
                  <a:cubicBezTo>
                    <a:pt x="457" y="1143"/>
                    <a:pt x="229" y="457"/>
                    <a:pt x="0" y="0"/>
                  </a:cubicBezTo>
                  <a:cubicBezTo>
                    <a:pt x="229" y="457"/>
                    <a:pt x="457" y="914"/>
                    <a:pt x="686" y="1600"/>
                  </a:cubicBezTo>
                  <a:close/>
                </a:path>
              </a:pathLst>
            </a:custGeom>
            <a:solidFill>
              <a:srgbClr val="FFFFFF"/>
            </a:solidFill>
            <a:ln w="2286" cap="flat">
              <a:noFill/>
              <a:prstDash val="solid"/>
              <a:miter/>
            </a:ln>
          </p:spPr>
          <p:txBody>
            <a:bodyPr rtlCol="0" anchor="ctr"/>
            <a:lstStyle/>
            <a:p>
              <a:endParaRPr lang="en-US"/>
            </a:p>
          </p:txBody>
        </p:sp>
        <p:sp>
          <p:nvSpPr>
            <p:cNvPr id="14" name="Freeform 317">
              <a:extLst>
                <a:ext uri="{FF2B5EF4-FFF2-40B4-BE49-F238E27FC236}">
                  <a16:creationId xmlns:a16="http://schemas.microsoft.com/office/drawing/2014/main" id="{0D7FC4CD-CB91-446A-D190-38AEAAE8D250}"/>
                </a:ext>
              </a:extLst>
            </p:cNvPr>
            <p:cNvSpPr/>
            <p:nvPr/>
          </p:nvSpPr>
          <p:spPr>
            <a:xfrm>
              <a:off x="5027523" y="3504895"/>
              <a:ext cx="685" cy="1600"/>
            </a:xfrm>
            <a:custGeom>
              <a:avLst/>
              <a:gdLst>
                <a:gd name="connsiteX0" fmla="*/ 686 w 685"/>
                <a:gd name="connsiteY0" fmla="*/ 1600 h 1600"/>
                <a:gd name="connsiteX1" fmla="*/ 0 w 685"/>
                <a:gd name="connsiteY1" fmla="*/ 0 h 1600"/>
                <a:gd name="connsiteX2" fmla="*/ 686 w 685"/>
                <a:gd name="connsiteY2" fmla="*/ 1600 h 1600"/>
              </a:gdLst>
              <a:ahLst/>
              <a:cxnLst>
                <a:cxn ang="0">
                  <a:pos x="connsiteX0" y="connsiteY0"/>
                </a:cxn>
                <a:cxn ang="0">
                  <a:pos x="connsiteX1" y="connsiteY1"/>
                </a:cxn>
                <a:cxn ang="0">
                  <a:pos x="connsiteX2" y="connsiteY2"/>
                </a:cxn>
              </a:cxnLst>
              <a:rect l="l" t="t" r="r" b="b"/>
              <a:pathLst>
                <a:path w="685" h="1600">
                  <a:moveTo>
                    <a:pt x="686" y="1600"/>
                  </a:moveTo>
                  <a:cubicBezTo>
                    <a:pt x="457" y="1143"/>
                    <a:pt x="229" y="686"/>
                    <a:pt x="0" y="0"/>
                  </a:cubicBezTo>
                  <a:cubicBezTo>
                    <a:pt x="229" y="457"/>
                    <a:pt x="457" y="914"/>
                    <a:pt x="686" y="1600"/>
                  </a:cubicBezTo>
                  <a:close/>
                </a:path>
              </a:pathLst>
            </a:custGeom>
            <a:solidFill>
              <a:srgbClr val="FFFFFF"/>
            </a:solidFill>
            <a:ln w="2286" cap="flat">
              <a:noFill/>
              <a:prstDash val="solid"/>
              <a:miter/>
            </a:ln>
          </p:spPr>
          <p:txBody>
            <a:bodyPr rtlCol="0" anchor="ctr"/>
            <a:lstStyle/>
            <a:p>
              <a:endParaRPr lang="en-US"/>
            </a:p>
          </p:txBody>
        </p:sp>
        <p:sp>
          <p:nvSpPr>
            <p:cNvPr id="15" name="Freeform 318">
              <a:extLst>
                <a:ext uri="{FF2B5EF4-FFF2-40B4-BE49-F238E27FC236}">
                  <a16:creationId xmlns:a16="http://schemas.microsoft.com/office/drawing/2014/main" id="{55E6DF26-F084-9718-60C0-1A7B3110A991}"/>
                </a:ext>
              </a:extLst>
            </p:cNvPr>
            <p:cNvSpPr/>
            <p:nvPr/>
          </p:nvSpPr>
          <p:spPr>
            <a:xfrm>
              <a:off x="5031409" y="3512896"/>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4"/>
                    <a:pt x="457" y="457"/>
                    <a:pt x="0" y="0"/>
                  </a:cubicBezTo>
                  <a:cubicBezTo>
                    <a:pt x="457" y="457"/>
                    <a:pt x="686" y="914"/>
                    <a:pt x="914" y="1372"/>
                  </a:cubicBezTo>
                  <a:close/>
                </a:path>
              </a:pathLst>
            </a:custGeom>
            <a:solidFill>
              <a:srgbClr val="FFFFFF"/>
            </a:solidFill>
            <a:ln w="2286" cap="flat">
              <a:noFill/>
              <a:prstDash val="solid"/>
              <a:miter/>
            </a:ln>
          </p:spPr>
          <p:txBody>
            <a:bodyPr rtlCol="0" anchor="ctr"/>
            <a:lstStyle/>
            <a:p>
              <a:endParaRPr lang="en-US"/>
            </a:p>
          </p:txBody>
        </p:sp>
        <p:sp>
          <p:nvSpPr>
            <p:cNvPr id="16" name="Freeform 319">
              <a:extLst>
                <a:ext uri="{FF2B5EF4-FFF2-40B4-BE49-F238E27FC236}">
                  <a16:creationId xmlns:a16="http://schemas.microsoft.com/office/drawing/2014/main" id="{DCC19AC6-A4F2-02ED-BFBD-090253141AAA}"/>
                </a:ext>
              </a:extLst>
            </p:cNvPr>
            <p:cNvSpPr/>
            <p:nvPr/>
          </p:nvSpPr>
          <p:spPr>
            <a:xfrm>
              <a:off x="5043297" y="3529126"/>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457"/>
                    <a:pt x="0" y="0"/>
                  </a:cubicBezTo>
                  <a:cubicBezTo>
                    <a:pt x="457" y="457"/>
                    <a:pt x="686" y="686"/>
                    <a:pt x="914" y="1143"/>
                  </a:cubicBezTo>
                  <a:close/>
                </a:path>
              </a:pathLst>
            </a:custGeom>
            <a:solidFill>
              <a:srgbClr val="FFFFFF"/>
            </a:solidFill>
            <a:ln w="2286" cap="flat">
              <a:noFill/>
              <a:prstDash val="solid"/>
              <a:miter/>
            </a:ln>
          </p:spPr>
          <p:txBody>
            <a:bodyPr rtlCol="0" anchor="ctr"/>
            <a:lstStyle/>
            <a:p>
              <a:endParaRPr lang="en-US"/>
            </a:p>
          </p:txBody>
        </p:sp>
        <p:sp>
          <p:nvSpPr>
            <p:cNvPr id="17" name="Freeform 320">
              <a:extLst>
                <a:ext uri="{FF2B5EF4-FFF2-40B4-BE49-F238E27FC236}">
                  <a16:creationId xmlns:a16="http://schemas.microsoft.com/office/drawing/2014/main" id="{F2AA530D-3060-910F-1531-6211CE62EC88}"/>
                </a:ext>
              </a:extLst>
            </p:cNvPr>
            <p:cNvSpPr/>
            <p:nvPr/>
          </p:nvSpPr>
          <p:spPr>
            <a:xfrm>
              <a:off x="5029352" y="3508781"/>
              <a:ext cx="914" cy="1828"/>
            </a:xfrm>
            <a:custGeom>
              <a:avLst/>
              <a:gdLst>
                <a:gd name="connsiteX0" fmla="*/ 914 w 914"/>
                <a:gd name="connsiteY0" fmla="*/ 1829 h 1828"/>
                <a:gd name="connsiteX1" fmla="*/ 0 w 914"/>
                <a:gd name="connsiteY1" fmla="*/ 0 h 1828"/>
                <a:gd name="connsiteX2" fmla="*/ 914 w 914"/>
                <a:gd name="connsiteY2" fmla="*/ 1829 h 1828"/>
              </a:gdLst>
              <a:ahLst/>
              <a:cxnLst>
                <a:cxn ang="0">
                  <a:pos x="connsiteX0" y="connsiteY0"/>
                </a:cxn>
                <a:cxn ang="0">
                  <a:pos x="connsiteX1" y="connsiteY1"/>
                </a:cxn>
                <a:cxn ang="0">
                  <a:pos x="connsiteX2" y="connsiteY2"/>
                </a:cxn>
              </a:cxnLst>
              <a:rect l="l" t="t" r="r" b="b"/>
              <a:pathLst>
                <a:path w="914" h="1828">
                  <a:moveTo>
                    <a:pt x="914" y="1829"/>
                  </a:moveTo>
                  <a:cubicBezTo>
                    <a:pt x="686" y="1143"/>
                    <a:pt x="229" y="686"/>
                    <a:pt x="0" y="0"/>
                  </a:cubicBezTo>
                  <a:cubicBezTo>
                    <a:pt x="457" y="686"/>
                    <a:pt x="686" y="1143"/>
                    <a:pt x="914" y="1829"/>
                  </a:cubicBezTo>
                  <a:close/>
                </a:path>
              </a:pathLst>
            </a:custGeom>
            <a:solidFill>
              <a:srgbClr val="FFFFFF"/>
            </a:solidFill>
            <a:ln w="2286" cap="flat">
              <a:noFill/>
              <a:prstDash val="solid"/>
              <a:miter/>
            </a:ln>
          </p:spPr>
          <p:txBody>
            <a:bodyPr rtlCol="0" anchor="ctr"/>
            <a:lstStyle/>
            <a:p>
              <a:endParaRPr lang="en-US"/>
            </a:p>
          </p:txBody>
        </p:sp>
        <p:sp>
          <p:nvSpPr>
            <p:cNvPr id="18" name="Freeform 321">
              <a:extLst>
                <a:ext uri="{FF2B5EF4-FFF2-40B4-BE49-F238E27FC236}">
                  <a16:creationId xmlns:a16="http://schemas.microsoft.com/office/drawing/2014/main" id="{528486E1-5CBD-9792-36F2-EF2F9FA9ADE5}"/>
                </a:ext>
              </a:extLst>
            </p:cNvPr>
            <p:cNvSpPr/>
            <p:nvPr/>
          </p:nvSpPr>
          <p:spPr>
            <a:xfrm>
              <a:off x="5046268" y="3532327"/>
              <a:ext cx="685" cy="685"/>
            </a:xfrm>
            <a:custGeom>
              <a:avLst/>
              <a:gdLst>
                <a:gd name="connsiteX0" fmla="*/ 686 w 685"/>
                <a:gd name="connsiteY0" fmla="*/ 686 h 685"/>
                <a:gd name="connsiteX1" fmla="*/ 0 w 685"/>
                <a:gd name="connsiteY1" fmla="*/ 0 h 685"/>
                <a:gd name="connsiteX2" fmla="*/ 686 w 685"/>
                <a:gd name="connsiteY2" fmla="*/ 686 h 685"/>
              </a:gdLst>
              <a:ahLst/>
              <a:cxnLst>
                <a:cxn ang="0">
                  <a:pos x="connsiteX0" y="connsiteY0"/>
                </a:cxn>
                <a:cxn ang="0">
                  <a:pos x="connsiteX1" y="connsiteY1"/>
                </a:cxn>
                <a:cxn ang="0">
                  <a:pos x="connsiteX2" y="connsiteY2"/>
                </a:cxn>
              </a:cxnLst>
              <a:rect l="l" t="t" r="r" b="b"/>
              <a:pathLst>
                <a:path w="685" h="685">
                  <a:moveTo>
                    <a:pt x="686" y="686"/>
                  </a:moveTo>
                  <a:cubicBezTo>
                    <a:pt x="457" y="457"/>
                    <a:pt x="229" y="229"/>
                    <a:pt x="0" y="0"/>
                  </a:cubicBezTo>
                  <a:cubicBezTo>
                    <a:pt x="229" y="229"/>
                    <a:pt x="457" y="457"/>
                    <a:pt x="686" y="686"/>
                  </a:cubicBezTo>
                  <a:close/>
                </a:path>
              </a:pathLst>
            </a:custGeom>
            <a:solidFill>
              <a:srgbClr val="FFFFFF"/>
            </a:solidFill>
            <a:ln w="2286" cap="flat">
              <a:noFill/>
              <a:prstDash val="solid"/>
              <a:miter/>
            </a:ln>
          </p:spPr>
          <p:txBody>
            <a:bodyPr rtlCol="0" anchor="ctr"/>
            <a:lstStyle/>
            <a:p>
              <a:endParaRPr lang="en-US"/>
            </a:p>
          </p:txBody>
        </p:sp>
        <p:sp>
          <p:nvSpPr>
            <p:cNvPr id="19" name="Freeform 322">
              <a:extLst>
                <a:ext uri="{FF2B5EF4-FFF2-40B4-BE49-F238E27FC236}">
                  <a16:creationId xmlns:a16="http://schemas.microsoft.com/office/drawing/2014/main" id="{8CD9497B-EB94-947F-08E4-75C5D67664D0}"/>
                </a:ext>
              </a:extLst>
            </p:cNvPr>
            <p:cNvSpPr/>
            <p:nvPr/>
          </p:nvSpPr>
          <p:spPr>
            <a:xfrm>
              <a:off x="5062042" y="3545586"/>
              <a:ext cx="1143" cy="685"/>
            </a:xfrm>
            <a:custGeom>
              <a:avLst/>
              <a:gdLst>
                <a:gd name="connsiteX0" fmla="*/ 1143 w 1143"/>
                <a:gd name="connsiteY0" fmla="*/ 686 h 685"/>
                <a:gd name="connsiteX1" fmla="*/ 0 w 1143"/>
                <a:gd name="connsiteY1" fmla="*/ 0 h 685"/>
                <a:gd name="connsiteX2" fmla="*/ 1143 w 1143"/>
                <a:gd name="connsiteY2" fmla="*/ 686 h 685"/>
              </a:gdLst>
              <a:ahLst/>
              <a:cxnLst>
                <a:cxn ang="0">
                  <a:pos x="connsiteX0" y="connsiteY0"/>
                </a:cxn>
                <a:cxn ang="0">
                  <a:pos x="connsiteX1" y="connsiteY1"/>
                </a:cxn>
                <a:cxn ang="0">
                  <a:pos x="connsiteX2" y="connsiteY2"/>
                </a:cxn>
              </a:cxnLst>
              <a:rect l="l" t="t" r="r" b="b"/>
              <a:pathLst>
                <a:path w="1143" h="685">
                  <a:moveTo>
                    <a:pt x="1143" y="686"/>
                  </a:moveTo>
                  <a:cubicBezTo>
                    <a:pt x="686" y="457"/>
                    <a:pt x="457" y="229"/>
                    <a:pt x="0" y="0"/>
                  </a:cubicBezTo>
                  <a:cubicBezTo>
                    <a:pt x="457" y="229"/>
                    <a:pt x="686" y="457"/>
                    <a:pt x="1143" y="686"/>
                  </a:cubicBezTo>
                  <a:close/>
                </a:path>
              </a:pathLst>
            </a:custGeom>
            <a:solidFill>
              <a:srgbClr val="FFFFFF"/>
            </a:solidFill>
            <a:ln w="2286" cap="flat">
              <a:noFill/>
              <a:prstDash val="solid"/>
              <a:miter/>
            </a:ln>
          </p:spPr>
          <p:txBody>
            <a:bodyPr rtlCol="0" anchor="ctr"/>
            <a:lstStyle/>
            <a:p>
              <a:endParaRPr lang="en-US"/>
            </a:p>
          </p:txBody>
        </p:sp>
        <p:sp>
          <p:nvSpPr>
            <p:cNvPr id="20" name="Freeform 323">
              <a:extLst>
                <a:ext uri="{FF2B5EF4-FFF2-40B4-BE49-F238E27FC236}">
                  <a16:creationId xmlns:a16="http://schemas.microsoft.com/office/drawing/2014/main" id="{16440F4D-C52E-F04B-8010-96C01432F057}"/>
                </a:ext>
              </a:extLst>
            </p:cNvPr>
            <p:cNvSpPr/>
            <p:nvPr/>
          </p:nvSpPr>
          <p:spPr>
            <a:xfrm>
              <a:off x="5055184" y="3540556"/>
              <a:ext cx="914" cy="685"/>
            </a:xfrm>
            <a:custGeom>
              <a:avLst/>
              <a:gdLst>
                <a:gd name="connsiteX0" fmla="*/ 914 w 914"/>
                <a:gd name="connsiteY0" fmla="*/ 686 h 685"/>
                <a:gd name="connsiteX1" fmla="*/ 0 w 914"/>
                <a:gd name="connsiteY1" fmla="*/ 0 h 685"/>
                <a:gd name="connsiteX2" fmla="*/ 914 w 914"/>
                <a:gd name="connsiteY2" fmla="*/ 686 h 685"/>
              </a:gdLst>
              <a:ahLst/>
              <a:cxnLst>
                <a:cxn ang="0">
                  <a:pos x="connsiteX0" y="connsiteY0"/>
                </a:cxn>
                <a:cxn ang="0">
                  <a:pos x="connsiteX1" y="connsiteY1"/>
                </a:cxn>
                <a:cxn ang="0">
                  <a:pos x="connsiteX2" y="connsiteY2"/>
                </a:cxn>
              </a:cxnLst>
              <a:rect l="l" t="t" r="r" b="b"/>
              <a:pathLst>
                <a:path w="914" h="685">
                  <a:moveTo>
                    <a:pt x="914" y="686"/>
                  </a:moveTo>
                  <a:cubicBezTo>
                    <a:pt x="686" y="457"/>
                    <a:pt x="229" y="229"/>
                    <a:pt x="0" y="0"/>
                  </a:cubicBezTo>
                  <a:cubicBezTo>
                    <a:pt x="457" y="229"/>
                    <a:pt x="686" y="457"/>
                    <a:pt x="914" y="686"/>
                  </a:cubicBezTo>
                  <a:close/>
                </a:path>
              </a:pathLst>
            </a:custGeom>
            <a:solidFill>
              <a:srgbClr val="FFFFFF"/>
            </a:solidFill>
            <a:ln w="2286" cap="flat">
              <a:noFill/>
              <a:prstDash val="solid"/>
              <a:miter/>
            </a:ln>
          </p:spPr>
          <p:txBody>
            <a:bodyPr rtlCol="0" anchor="ctr"/>
            <a:lstStyle/>
            <a:p>
              <a:endParaRPr lang="en-US"/>
            </a:p>
          </p:txBody>
        </p:sp>
        <p:sp>
          <p:nvSpPr>
            <p:cNvPr id="21" name="Freeform 324">
              <a:extLst>
                <a:ext uri="{FF2B5EF4-FFF2-40B4-BE49-F238E27FC236}">
                  <a16:creationId xmlns:a16="http://schemas.microsoft.com/office/drawing/2014/main" id="{AF2485E2-E4C0-7F27-9C53-652D402E5770}"/>
                </a:ext>
              </a:extLst>
            </p:cNvPr>
            <p:cNvSpPr/>
            <p:nvPr/>
          </p:nvSpPr>
          <p:spPr>
            <a:xfrm>
              <a:off x="5065242" y="3547643"/>
              <a:ext cx="1143" cy="685"/>
            </a:xfrm>
            <a:custGeom>
              <a:avLst/>
              <a:gdLst>
                <a:gd name="connsiteX0" fmla="*/ 1143 w 1143"/>
                <a:gd name="connsiteY0" fmla="*/ 686 h 685"/>
                <a:gd name="connsiteX1" fmla="*/ 0 w 1143"/>
                <a:gd name="connsiteY1" fmla="*/ 0 h 685"/>
                <a:gd name="connsiteX2" fmla="*/ 1143 w 1143"/>
                <a:gd name="connsiteY2" fmla="*/ 686 h 685"/>
              </a:gdLst>
              <a:ahLst/>
              <a:cxnLst>
                <a:cxn ang="0">
                  <a:pos x="connsiteX0" y="connsiteY0"/>
                </a:cxn>
                <a:cxn ang="0">
                  <a:pos x="connsiteX1" y="connsiteY1"/>
                </a:cxn>
                <a:cxn ang="0">
                  <a:pos x="connsiteX2" y="connsiteY2"/>
                </a:cxn>
              </a:cxnLst>
              <a:rect l="l" t="t" r="r" b="b"/>
              <a:pathLst>
                <a:path w="1143" h="685">
                  <a:moveTo>
                    <a:pt x="1143" y="686"/>
                  </a:moveTo>
                  <a:cubicBezTo>
                    <a:pt x="686" y="457"/>
                    <a:pt x="457" y="229"/>
                    <a:pt x="0" y="0"/>
                  </a:cubicBezTo>
                  <a:cubicBezTo>
                    <a:pt x="457" y="229"/>
                    <a:pt x="686" y="457"/>
                    <a:pt x="1143" y="686"/>
                  </a:cubicBezTo>
                  <a:close/>
                </a:path>
              </a:pathLst>
            </a:custGeom>
            <a:solidFill>
              <a:srgbClr val="FFFFFF"/>
            </a:solidFill>
            <a:ln w="2286" cap="flat">
              <a:noFill/>
              <a:prstDash val="solid"/>
              <a:miter/>
            </a:ln>
          </p:spPr>
          <p:txBody>
            <a:bodyPr rtlCol="0" anchor="ctr"/>
            <a:lstStyle/>
            <a:p>
              <a:endParaRPr lang="en-US"/>
            </a:p>
          </p:txBody>
        </p:sp>
        <p:sp>
          <p:nvSpPr>
            <p:cNvPr id="22" name="Freeform 325">
              <a:extLst>
                <a:ext uri="{FF2B5EF4-FFF2-40B4-BE49-F238E27FC236}">
                  <a16:creationId xmlns:a16="http://schemas.microsoft.com/office/drawing/2014/main" id="{AE1D5FC9-880D-8143-9B5A-2DDAF15A509E}"/>
                </a:ext>
              </a:extLst>
            </p:cNvPr>
            <p:cNvSpPr/>
            <p:nvPr/>
          </p:nvSpPr>
          <p:spPr>
            <a:xfrm>
              <a:off x="5059070" y="3543528"/>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229"/>
                    <a:pt x="0" y="0"/>
                  </a:cubicBezTo>
                  <a:cubicBezTo>
                    <a:pt x="229" y="0"/>
                    <a:pt x="457" y="229"/>
                    <a:pt x="686" y="457"/>
                  </a:cubicBezTo>
                  <a:close/>
                </a:path>
              </a:pathLst>
            </a:custGeom>
            <a:solidFill>
              <a:srgbClr val="FFFFFF"/>
            </a:solidFill>
            <a:ln w="2286" cap="flat">
              <a:noFill/>
              <a:prstDash val="solid"/>
              <a:miter/>
            </a:ln>
          </p:spPr>
          <p:txBody>
            <a:bodyPr rtlCol="0" anchor="ctr"/>
            <a:lstStyle/>
            <a:p>
              <a:endParaRPr lang="en-US"/>
            </a:p>
          </p:txBody>
        </p:sp>
        <p:sp>
          <p:nvSpPr>
            <p:cNvPr id="23" name="Freeform 326">
              <a:extLst>
                <a:ext uri="{FF2B5EF4-FFF2-40B4-BE49-F238E27FC236}">
                  <a16:creationId xmlns:a16="http://schemas.microsoft.com/office/drawing/2014/main" id="{1624EE59-520E-02B1-1105-1A4DDDD3C71C}"/>
                </a:ext>
              </a:extLst>
            </p:cNvPr>
            <p:cNvSpPr/>
            <p:nvPr/>
          </p:nvSpPr>
          <p:spPr>
            <a:xfrm>
              <a:off x="5049469" y="3535527"/>
              <a:ext cx="914" cy="914"/>
            </a:xfrm>
            <a:custGeom>
              <a:avLst/>
              <a:gdLst>
                <a:gd name="connsiteX0" fmla="*/ 914 w 914"/>
                <a:gd name="connsiteY0" fmla="*/ 914 h 914"/>
                <a:gd name="connsiteX1" fmla="*/ 0 w 914"/>
                <a:gd name="connsiteY1" fmla="*/ 0 h 914"/>
                <a:gd name="connsiteX2" fmla="*/ 914 w 914"/>
                <a:gd name="connsiteY2" fmla="*/ 914 h 914"/>
              </a:gdLst>
              <a:ahLst/>
              <a:cxnLst>
                <a:cxn ang="0">
                  <a:pos x="connsiteX0" y="connsiteY0"/>
                </a:cxn>
                <a:cxn ang="0">
                  <a:pos x="connsiteX1" y="connsiteY1"/>
                </a:cxn>
                <a:cxn ang="0">
                  <a:pos x="connsiteX2" y="connsiteY2"/>
                </a:cxn>
              </a:cxnLst>
              <a:rect l="l" t="t" r="r" b="b"/>
              <a:pathLst>
                <a:path w="914" h="914">
                  <a:moveTo>
                    <a:pt x="914" y="914"/>
                  </a:moveTo>
                  <a:cubicBezTo>
                    <a:pt x="686" y="686"/>
                    <a:pt x="229" y="229"/>
                    <a:pt x="0" y="0"/>
                  </a:cubicBezTo>
                  <a:cubicBezTo>
                    <a:pt x="229" y="229"/>
                    <a:pt x="686" y="457"/>
                    <a:pt x="914" y="914"/>
                  </a:cubicBezTo>
                  <a:close/>
                </a:path>
              </a:pathLst>
            </a:custGeom>
            <a:solidFill>
              <a:srgbClr val="FFFFFF"/>
            </a:solidFill>
            <a:ln w="2286" cap="flat">
              <a:noFill/>
              <a:prstDash val="solid"/>
              <a:miter/>
            </a:ln>
          </p:spPr>
          <p:txBody>
            <a:bodyPr rtlCol="0" anchor="ctr"/>
            <a:lstStyle/>
            <a:p>
              <a:endParaRPr lang="en-US"/>
            </a:p>
          </p:txBody>
        </p:sp>
        <p:sp>
          <p:nvSpPr>
            <p:cNvPr id="24" name="Freeform 327">
              <a:extLst>
                <a:ext uri="{FF2B5EF4-FFF2-40B4-BE49-F238E27FC236}">
                  <a16:creationId xmlns:a16="http://schemas.microsoft.com/office/drawing/2014/main" id="{17645E46-9954-1465-4AAA-EFB88927B051}"/>
                </a:ext>
              </a:extLst>
            </p:cNvPr>
            <p:cNvSpPr/>
            <p:nvPr/>
          </p:nvSpPr>
          <p:spPr>
            <a:xfrm>
              <a:off x="5025009" y="3497808"/>
              <a:ext cx="457" cy="1600"/>
            </a:xfrm>
            <a:custGeom>
              <a:avLst/>
              <a:gdLst>
                <a:gd name="connsiteX0" fmla="*/ 457 w 457"/>
                <a:gd name="connsiteY0" fmla="*/ 1600 h 1600"/>
                <a:gd name="connsiteX1" fmla="*/ 0 w 457"/>
                <a:gd name="connsiteY1" fmla="*/ 0 h 1600"/>
                <a:gd name="connsiteX2" fmla="*/ 457 w 457"/>
                <a:gd name="connsiteY2" fmla="*/ 1600 h 1600"/>
              </a:gdLst>
              <a:ahLst/>
              <a:cxnLst>
                <a:cxn ang="0">
                  <a:pos x="connsiteX0" y="connsiteY0"/>
                </a:cxn>
                <a:cxn ang="0">
                  <a:pos x="connsiteX1" y="connsiteY1"/>
                </a:cxn>
                <a:cxn ang="0">
                  <a:pos x="connsiteX2" y="connsiteY2"/>
                </a:cxn>
              </a:cxnLst>
              <a:rect l="l" t="t" r="r" b="b"/>
              <a:pathLst>
                <a:path w="457" h="1600">
                  <a:moveTo>
                    <a:pt x="457" y="1600"/>
                  </a:moveTo>
                  <a:cubicBezTo>
                    <a:pt x="229" y="1143"/>
                    <a:pt x="0" y="686"/>
                    <a:pt x="0" y="0"/>
                  </a:cubicBezTo>
                  <a:cubicBezTo>
                    <a:pt x="0" y="686"/>
                    <a:pt x="229" y="1143"/>
                    <a:pt x="457" y="1600"/>
                  </a:cubicBezTo>
                  <a:close/>
                </a:path>
              </a:pathLst>
            </a:custGeom>
            <a:solidFill>
              <a:srgbClr val="FFFFFF"/>
            </a:solidFill>
            <a:ln w="2286" cap="flat">
              <a:noFill/>
              <a:prstDash val="solid"/>
              <a:miter/>
            </a:ln>
          </p:spPr>
          <p:txBody>
            <a:bodyPr rtlCol="0" anchor="ctr"/>
            <a:lstStyle/>
            <a:p>
              <a:endParaRPr lang="en-US"/>
            </a:p>
          </p:txBody>
        </p:sp>
        <p:sp>
          <p:nvSpPr>
            <p:cNvPr id="25" name="Freeform 328">
              <a:extLst>
                <a:ext uri="{FF2B5EF4-FFF2-40B4-BE49-F238E27FC236}">
                  <a16:creationId xmlns:a16="http://schemas.microsoft.com/office/drawing/2014/main" id="{90E56406-0943-3BBC-3AE9-54A910FC25B4}"/>
                </a:ext>
              </a:extLst>
            </p:cNvPr>
            <p:cNvSpPr/>
            <p:nvPr/>
          </p:nvSpPr>
          <p:spPr>
            <a:xfrm>
              <a:off x="5052212" y="3538042"/>
              <a:ext cx="1143" cy="914"/>
            </a:xfrm>
            <a:custGeom>
              <a:avLst/>
              <a:gdLst>
                <a:gd name="connsiteX0" fmla="*/ 1143 w 1143"/>
                <a:gd name="connsiteY0" fmla="*/ 914 h 914"/>
                <a:gd name="connsiteX1" fmla="*/ 0 w 1143"/>
                <a:gd name="connsiteY1" fmla="*/ 0 h 914"/>
                <a:gd name="connsiteX2" fmla="*/ 1143 w 1143"/>
                <a:gd name="connsiteY2" fmla="*/ 914 h 914"/>
              </a:gdLst>
              <a:ahLst/>
              <a:cxnLst>
                <a:cxn ang="0">
                  <a:pos x="connsiteX0" y="connsiteY0"/>
                </a:cxn>
                <a:cxn ang="0">
                  <a:pos x="connsiteX1" y="connsiteY1"/>
                </a:cxn>
                <a:cxn ang="0">
                  <a:pos x="connsiteX2" y="connsiteY2"/>
                </a:cxn>
              </a:cxnLst>
              <a:rect l="l" t="t" r="r" b="b"/>
              <a:pathLst>
                <a:path w="1143" h="914">
                  <a:moveTo>
                    <a:pt x="1143" y="914"/>
                  </a:moveTo>
                  <a:cubicBezTo>
                    <a:pt x="686" y="686"/>
                    <a:pt x="457" y="229"/>
                    <a:pt x="0" y="0"/>
                  </a:cubicBezTo>
                  <a:cubicBezTo>
                    <a:pt x="457" y="229"/>
                    <a:pt x="686" y="686"/>
                    <a:pt x="1143" y="914"/>
                  </a:cubicBezTo>
                  <a:close/>
                </a:path>
              </a:pathLst>
            </a:custGeom>
            <a:solidFill>
              <a:srgbClr val="FFFFFF"/>
            </a:solidFill>
            <a:ln w="2286" cap="flat">
              <a:noFill/>
              <a:prstDash val="solid"/>
              <a:miter/>
            </a:ln>
          </p:spPr>
          <p:txBody>
            <a:bodyPr rtlCol="0" anchor="ctr"/>
            <a:lstStyle/>
            <a:p>
              <a:endParaRPr lang="en-US"/>
            </a:p>
          </p:txBody>
        </p:sp>
        <p:sp>
          <p:nvSpPr>
            <p:cNvPr id="26" name="Freeform 329">
              <a:extLst>
                <a:ext uri="{FF2B5EF4-FFF2-40B4-BE49-F238E27FC236}">
                  <a16:creationId xmlns:a16="http://schemas.microsoft.com/office/drawing/2014/main" id="{159A3CD6-EBE2-7972-BD6E-772F84D4F68C}"/>
                </a:ext>
              </a:extLst>
            </p:cNvPr>
            <p:cNvSpPr/>
            <p:nvPr/>
          </p:nvSpPr>
          <p:spPr>
            <a:xfrm>
              <a:off x="5300929" y="3405225"/>
              <a:ext cx="2057" cy="2057"/>
            </a:xfrm>
            <a:custGeom>
              <a:avLst/>
              <a:gdLst>
                <a:gd name="connsiteX0" fmla="*/ 0 w 2057"/>
                <a:gd name="connsiteY0" fmla="*/ 2057 h 2057"/>
                <a:gd name="connsiteX1" fmla="*/ 2057 w 2057"/>
                <a:gd name="connsiteY1" fmla="*/ 0 h 2057"/>
                <a:gd name="connsiteX2" fmla="*/ 0 w 2057"/>
                <a:gd name="connsiteY2" fmla="*/ 2057 h 2057"/>
              </a:gdLst>
              <a:ahLst/>
              <a:cxnLst>
                <a:cxn ang="0">
                  <a:pos x="connsiteX0" y="connsiteY0"/>
                </a:cxn>
                <a:cxn ang="0">
                  <a:pos x="connsiteX1" y="connsiteY1"/>
                </a:cxn>
                <a:cxn ang="0">
                  <a:pos x="connsiteX2" y="connsiteY2"/>
                </a:cxn>
              </a:cxnLst>
              <a:rect l="l" t="t" r="r" b="b"/>
              <a:pathLst>
                <a:path w="2057" h="2057">
                  <a:moveTo>
                    <a:pt x="0" y="2057"/>
                  </a:moveTo>
                  <a:cubicBezTo>
                    <a:pt x="686" y="1372"/>
                    <a:pt x="1372" y="686"/>
                    <a:pt x="2057" y="0"/>
                  </a:cubicBezTo>
                  <a:cubicBezTo>
                    <a:pt x="1372" y="686"/>
                    <a:pt x="686" y="1372"/>
                    <a:pt x="0" y="2057"/>
                  </a:cubicBezTo>
                  <a:close/>
                </a:path>
              </a:pathLst>
            </a:custGeom>
            <a:solidFill>
              <a:srgbClr val="FFFFFF"/>
            </a:solidFill>
            <a:ln w="2286" cap="flat">
              <a:noFill/>
              <a:prstDash val="solid"/>
              <a:miter/>
            </a:ln>
          </p:spPr>
          <p:txBody>
            <a:bodyPr rtlCol="0" anchor="ctr"/>
            <a:lstStyle/>
            <a:p>
              <a:endParaRPr lang="en-US"/>
            </a:p>
          </p:txBody>
        </p:sp>
        <p:sp>
          <p:nvSpPr>
            <p:cNvPr id="27" name="Freeform 330">
              <a:extLst>
                <a:ext uri="{FF2B5EF4-FFF2-40B4-BE49-F238E27FC236}">
                  <a16:creationId xmlns:a16="http://schemas.microsoft.com/office/drawing/2014/main" id="{943EC476-EC78-FD33-3DBC-9A15DFF66E35}"/>
                </a:ext>
              </a:extLst>
            </p:cNvPr>
            <p:cNvSpPr/>
            <p:nvPr/>
          </p:nvSpPr>
          <p:spPr>
            <a:xfrm>
              <a:off x="5683605" y="3331616"/>
              <a:ext cx="6400" cy="16916"/>
            </a:xfrm>
            <a:custGeom>
              <a:avLst/>
              <a:gdLst>
                <a:gd name="connsiteX0" fmla="*/ 0 w 6400"/>
                <a:gd name="connsiteY0" fmla="*/ 0 h 16916"/>
                <a:gd name="connsiteX1" fmla="*/ 6401 w 6400"/>
                <a:gd name="connsiteY1" fmla="*/ 16916 h 16916"/>
                <a:gd name="connsiteX2" fmla="*/ 0 w 6400"/>
                <a:gd name="connsiteY2" fmla="*/ 0 h 16916"/>
              </a:gdLst>
              <a:ahLst/>
              <a:cxnLst>
                <a:cxn ang="0">
                  <a:pos x="connsiteX0" y="connsiteY0"/>
                </a:cxn>
                <a:cxn ang="0">
                  <a:pos x="connsiteX1" y="connsiteY1"/>
                </a:cxn>
                <a:cxn ang="0">
                  <a:pos x="connsiteX2" y="connsiteY2"/>
                </a:cxn>
              </a:cxnLst>
              <a:rect l="l" t="t" r="r" b="b"/>
              <a:pathLst>
                <a:path w="6400" h="16916">
                  <a:moveTo>
                    <a:pt x="0" y="0"/>
                  </a:moveTo>
                  <a:cubicBezTo>
                    <a:pt x="2286" y="5486"/>
                    <a:pt x="4343" y="11201"/>
                    <a:pt x="6401" y="16916"/>
                  </a:cubicBezTo>
                  <a:cubicBezTo>
                    <a:pt x="4343" y="11201"/>
                    <a:pt x="2286" y="5486"/>
                    <a:pt x="0" y="0"/>
                  </a:cubicBezTo>
                  <a:close/>
                </a:path>
              </a:pathLst>
            </a:custGeom>
            <a:solidFill>
              <a:srgbClr val="FFFFFF"/>
            </a:solidFill>
            <a:ln w="2286" cap="flat">
              <a:noFill/>
              <a:prstDash val="solid"/>
              <a:miter/>
            </a:ln>
          </p:spPr>
          <p:txBody>
            <a:bodyPr rtlCol="0" anchor="ctr"/>
            <a:lstStyle/>
            <a:p>
              <a:endParaRPr lang="en-US"/>
            </a:p>
          </p:txBody>
        </p:sp>
        <p:sp>
          <p:nvSpPr>
            <p:cNvPr id="28" name="Freeform 331">
              <a:extLst>
                <a:ext uri="{FF2B5EF4-FFF2-40B4-BE49-F238E27FC236}">
                  <a16:creationId xmlns:a16="http://schemas.microsoft.com/office/drawing/2014/main" id="{D0B5C5E5-EF11-70A6-5ADD-33BD64EB6DB0}"/>
                </a:ext>
              </a:extLst>
            </p:cNvPr>
            <p:cNvSpPr/>
            <p:nvPr/>
          </p:nvSpPr>
          <p:spPr>
            <a:xfrm>
              <a:off x="5274183" y="3500094"/>
              <a:ext cx="2453" cy="24917"/>
            </a:xfrm>
            <a:custGeom>
              <a:avLst/>
              <a:gdLst>
                <a:gd name="connsiteX0" fmla="*/ 2286 w 2453"/>
                <a:gd name="connsiteY0" fmla="*/ 24917 h 24917"/>
                <a:gd name="connsiteX1" fmla="*/ 686 w 2453"/>
                <a:gd name="connsiteY1" fmla="*/ 3200 h 24917"/>
                <a:gd name="connsiteX2" fmla="*/ 0 w 2453"/>
                <a:gd name="connsiteY2" fmla="*/ 0 h 24917"/>
                <a:gd name="connsiteX3" fmla="*/ 686 w 2453"/>
                <a:gd name="connsiteY3" fmla="*/ 3200 h 24917"/>
                <a:gd name="connsiteX4" fmla="*/ 2286 w 2453"/>
                <a:gd name="connsiteY4" fmla="*/ 24917 h 24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3" h="24917">
                  <a:moveTo>
                    <a:pt x="2286" y="24917"/>
                  </a:moveTo>
                  <a:cubicBezTo>
                    <a:pt x="2743" y="18288"/>
                    <a:pt x="2286" y="11201"/>
                    <a:pt x="686" y="3200"/>
                  </a:cubicBezTo>
                  <a:cubicBezTo>
                    <a:pt x="457" y="2286"/>
                    <a:pt x="229" y="1143"/>
                    <a:pt x="0" y="0"/>
                  </a:cubicBezTo>
                  <a:cubicBezTo>
                    <a:pt x="229" y="1143"/>
                    <a:pt x="457" y="2057"/>
                    <a:pt x="686" y="3200"/>
                  </a:cubicBezTo>
                  <a:cubicBezTo>
                    <a:pt x="2286" y="11201"/>
                    <a:pt x="2743" y="18517"/>
                    <a:pt x="2286" y="24917"/>
                  </a:cubicBezTo>
                  <a:close/>
                </a:path>
              </a:pathLst>
            </a:custGeom>
            <a:solidFill>
              <a:srgbClr val="FFFFFF"/>
            </a:solidFill>
            <a:ln w="2286" cap="flat">
              <a:noFill/>
              <a:prstDash val="solid"/>
              <a:miter/>
            </a:ln>
          </p:spPr>
          <p:txBody>
            <a:bodyPr rtlCol="0" anchor="ctr"/>
            <a:lstStyle/>
            <a:p>
              <a:endParaRPr lang="en-US"/>
            </a:p>
          </p:txBody>
        </p:sp>
        <p:sp>
          <p:nvSpPr>
            <p:cNvPr id="29" name="Freeform 332">
              <a:extLst>
                <a:ext uri="{FF2B5EF4-FFF2-40B4-BE49-F238E27FC236}">
                  <a16:creationId xmlns:a16="http://schemas.microsoft.com/office/drawing/2014/main" id="{EA7CD591-737D-35C6-5346-BC6D2509204C}"/>
                </a:ext>
              </a:extLst>
            </p:cNvPr>
            <p:cNvSpPr/>
            <p:nvPr/>
          </p:nvSpPr>
          <p:spPr>
            <a:xfrm>
              <a:off x="5261152" y="3553815"/>
              <a:ext cx="4343" cy="4572"/>
            </a:xfrm>
            <a:custGeom>
              <a:avLst/>
              <a:gdLst>
                <a:gd name="connsiteX0" fmla="*/ 0 w 4343"/>
                <a:gd name="connsiteY0" fmla="*/ 4572 h 4572"/>
                <a:gd name="connsiteX1" fmla="*/ 4343 w 4343"/>
                <a:gd name="connsiteY1" fmla="*/ 0 h 4572"/>
                <a:gd name="connsiteX2" fmla="*/ 0 w 4343"/>
                <a:gd name="connsiteY2" fmla="*/ 4572 h 4572"/>
              </a:gdLst>
              <a:ahLst/>
              <a:cxnLst>
                <a:cxn ang="0">
                  <a:pos x="connsiteX0" y="connsiteY0"/>
                </a:cxn>
                <a:cxn ang="0">
                  <a:pos x="connsiteX1" y="connsiteY1"/>
                </a:cxn>
                <a:cxn ang="0">
                  <a:pos x="connsiteX2" y="connsiteY2"/>
                </a:cxn>
              </a:cxnLst>
              <a:rect l="l" t="t" r="r" b="b"/>
              <a:pathLst>
                <a:path w="4343" h="4572">
                  <a:moveTo>
                    <a:pt x="0" y="4572"/>
                  </a:moveTo>
                  <a:cubicBezTo>
                    <a:pt x="1600" y="3200"/>
                    <a:pt x="2972" y="1600"/>
                    <a:pt x="4343" y="0"/>
                  </a:cubicBezTo>
                  <a:cubicBezTo>
                    <a:pt x="2972" y="1600"/>
                    <a:pt x="1372" y="2972"/>
                    <a:pt x="0" y="4572"/>
                  </a:cubicBezTo>
                  <a:close/>
                </a:path>
              </a:pathLst>
            </a:custGeom>
            <a:solidFill>
              <a:srgbClr val="FFFFFF"/>
            </a:solidFill>
            <a:ln w="2286" cap="flat">
              <a:noFill/>
              <a:prstDash val="solid"/>
              <a:miter/>
            </a:ln>
          </p:spPr>
          <p:txBody>
            <a:bodyPr rtlCol="0" anchor="ctr"/>
            <a:lstStyle/>
            <a:p>
              <a:endParaRPr lang="en-US"/>
            </a:p>
          </p:txBody>
        </p:sp>
        <p:sp>
          <p:nvSpPr>
            <p:cNvPr id="30" name="Freeform 333">
              <a:extLst>
                <a:ext uri="{FF2B5EF4-FFF2-40B4-BE49-F238E27FC236}">
                  <a16:creationId xmlns:a16="http://schemas.microsoft.com/office/drawing/2014/main" id="{CA4D5E7C-FA47-9B24-9C22-AF6E8AFB8B17}"/>
                </a:ext>
              </a:extLst>
            </p:cNvPr>
            <p:cNvSpPr/>
            <p:nvPr/>
          </p:nvSpPr>
          <p:spPr>
            <a:xfrm>
              <a:off x="5556732" y="3190798"/>
              <a:ext cx="40233" cy="27432"/>
            </a:xfrm>
            <a:custGeom>
              <a:avLst/>
              <a:gdLst>
                <a:gd name="connsiteX0" fmla="*/ 40234 w 40233"/>
                <a:gd name="connsiteY0" fmla="*/ 27432 h 27432"/>
                <a:gd name="connsiteX1" fmla="*/ 0 w 40233"/>
                <a:gd name="connsiteY1" fmla="*/ 0 h 27432"/>
                <a:gd name="connsiteX2" fmla="*/ 0 w 40233"/>
                <a:gd name="connsiteY2" fmla="*/ 0 h 27432"/>
                <a:gd name="connsiteX3" fmla="*/ 0 w 40233"/>
                <a:gd name="connsiteY3" fmla="*/ 0 h 27432"/>
                <a:gd name="connsiteX4" fmla="*/ 40234 w 40233"/>
                <a:gd name="connsiteY4" fmla="*/ 27432 h 27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33" h="27432">
                  <a:moveTo>
                    <a:pt x="40234" y="27432"/>
                  </a:moveTo>
                  <a:cubicBezTo>
                    <a:pt x="27889" y="17602"/>
                    <a:pt x="14630" y="8458"/>
                    <a:pt x="0" y="0"/>
                  </a:cubicBezTo>
                  <a:cubicBezTo>
                    <a:pt x="0" y="0"/>
                    <a:pt x="0" y="0"/>
                    <a:pt x="0" y="0"/>
                  </a:cubicBezTo>
                  <a:cubicBezTo>
                    <a:pt x="0" y="0"/>
                    <a:pt x="0" y="0"/>
                    <a:pt x="0" y="0"/>
                  </a:cubicBezTo>
                  <a:cubicBezTo>
                    <a:pt x="14630" y="8687"/>
                    <a:pt x="27889" y="17831"/>
                    <a:pt x="40234" y="27432"/>
                  </a:cubicBezTo>
                  <a:close/>
                </a:path>
              </a:pathLst>
            </a:custGeom>
            <a:solidFill>
              <a:srgbClr val="FFFFFF"/>
            </a:solidFill>
            <a:ln w="2286" cap="flat">
              <a:noFill/>
              <a:prstDash val="solid"/>
              <a:miter/>
            </a:ln>
          </p:spPr>
          <p:txBody>
            <a:bodyPr rtlCol="0" anchor="ctr"/>
            <a:lstStyle/>
            <a:p>
              <a:endParaRPr lang="en-US"/>
            </a:p>
          </p:txBody>
        </p:sp>
        <p:sp>
          <p:nvSpPr>
            <p:cNvPr id="31" name="Freeform 334">
              <a:extLst>
                <a:ext uri="{FF2B5EF4-FFF2-40B4-BE49-F238E27FC236}">
                  <a16:creationId xmlns:a16="http://schemas.microsoft.com/office/drawing/2014/main" id="{86F0AB4F-527D-DF66-3457-F189465D34B6}"/>
                </a:ext>
              </a:extLst>
            </p:cNvPr>
            <p:cNvSpPr/>
            <p:nvPr/>
          </p:nvSpPr>
          <p:spPr>
            <a:xfrm>
              <a:off x="5068900" y="3549700"/>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229"/>
                    <a:pt x="0" y="0"/>
                  </a:cubicBezTo>
                  <a:cubicBezTo>
                    <a:pt x="229" y="229"/>
                    <a:pt x="457" y="457"/>
                    <a:pt x="686" y="457"/>
                  </a:cubicBezTo>
                  <a:close/>
                </a:path>
              </a:pathLst>
            </a:custGeom>
            <a:solidFill>
              <a:srgbClr val="FFFFFF"/>
            </a:solidFill>
            <a:ln w="2286" cap="flat">
              <a:noFill/>
              <a:prstDash val="solid"/>
              <a:miter/>
            </a:ln>
          </p:spPr>
          <p:txBody>
            <a:bodyPr rtlCol="0" anchor="ctr"/>
            <a:lstStyle/>
            <a:p>
              <a:endParaRPr lang="en-US"/>
            </a:p>
          </p:txBody>
        </p:sp>
        <p:sp>
          <p:nvSpPr>
            <p:cNvPr id="32" name="Freeform 335">
              <a:extLst>
                <a:ext uri="{FF2B5EF4-FFF2-40B4-BE49-F238E27FC236}">
                  <a16:creationId xmlns:a16="http://schemas.microsoft.com/office/drawing/2014/main" id="{5A00D07F-EF06-4293-AA5B-248B5523409B}"/>
                </a:ext>
              </a:extLst>
            </p:cNvPr>
            <p:cNvSpPr/>
            <p:nvPr/>
          </p:nvSpPr>
          <p:spPr>
            <a:xfrm>
              <a:off x="5501555" y="3890086"/>
              <a:ext cx="2370" cy="40919"/>
            </a:xfrm>
            <a:custGeom>
              <a:avLst/>
              <a:gdLst>
                <a:gd name="connsiteX0" fmla="*/ 999 w 2370"/>
                <a:gd name="connsiteY0" fmla="*/ 40919 h 40919"/>
                <a:gd name="connsiteX1" fmla="*/ 2370 w 2370"/>
                <a:gd name="connsiteY1" fmla="*/ 0 h 40919"/>
                <a:gd name="connsiteX2" fmla="*/ 999 w 2370"/>
                <a:gd name="connsiteY2" fmla="*/ 40919 h 40919"/>
              </a:gdLst>
              <a:ahLst/>
              <a:cxnLst>
                <a:cxn ang="0">
                  <a:pos x="connsiteX0" y="connsiteY0"/>
                </a:cxn>
                <a:cxn ang="0">
                  <a:pos x="connsiteX1" y="connsiteY1"/>
                </a:cxn>
                <a:cxn ang="0">
                  <a:pos x="connsiteX2" y="connsiteY2"/>
                </a:cxn>
              </a:cxnLst>
              <a:rect l="l" t="t" r="r" b="b"/>
              <a:pathLst>
                <a:path w="2370" h="40919">
                  <a:moveTo>
                    <a:pt x="999" y="40919"/>
                  </a:moveTo>
                  <a:cubicBezTo>
                    <a:pt x="-373" y="26746"/>
                    <a:pt x="-144" y="13030"/>
                    <a:pt x="2370" y="0"/>
                  </a:cubicBezTo>
                  <a:cubicBezTo>
                    <a:pt x="-373" y="13030"/>
                    <a:pt x="-602" y="26746"/>
                    <a:pt x="999" y="40919"/>
                  </a:cubicBezTo>
                  <a:close/>
                </a:path>
              </a:pathLst>
            </a:custGeom>
            <a:solidFill>
              <a:srgbClr val="FFFFFF"/>
            </a:solidFill>
            <a:ln w="2286" cap="flat">
              <a:noFill/>
              <a:prstDash val="solid"/>
              <a:miter/>
            </a:ln>
          </p:spPr>
          <p:txBody>
            <a:bodyPr rtlCol="0" anchor="ctr"/>
            <a:lstStyle/>
            <a:p>
              <a:endParaRPr lang="en-US"/>
            </a:p>
          </p:txBody>
        </p:sp>
        <p:sp>
          <p:nvSpPr>
            <p:cNvPr id="33" name="Freeform 336">
              <a:extLst>
                <a:ext uri="{FF2B5EF4-FFF2-40B4-BE49-F238E27FC236}">
                  <a16:creationId xmlns:a16="http://schemas.microsoft.com/office/drawing/2014/main" id="{B595B38E-A34E-014C-020D-B6F62CE45E59}"/>
                </a:ext>
              </a:extLst>
            </p:cNvPr>
            <p:cNvSpPr/>
            <p:nvPr/>
          </p:nvSpPr>
          <p:spPr>
            <a:xfrm>
              <a:off x="5502554" y="3931005"/>
              <a:ext cx="4343" cy="26517"/>
            </a:xfrm>
            <a:custGeom>
              <a:avLst/>
              <a:gdLst>
                <a:gd name="connsiteX0" fmla="*/ 4343 w 4343"/>
                <a:gd name="connsiteY0" fmla="*/ 26518 h 26517"/>
                <a:gd name="connsiteX1" fmla="*/ 3429 w 4343"/>
                <a:gd name="connsiteY1" fmla="*/ 21488 h 26517"/>
                <a:gd name="connsiteX2" fmla="*/ 0 w 4343"/>
                <a:gd name="connsiteY2" fmla="*/ 0 h 26517"/>
                <a:gd name="connsiteX3" fmla="*/ 3429 w 4343"/>
                <a:gd name="connsiteY3" fmla="*/ 21488 h 26517"/>
                <a:gd name="connsiteX4" fmla="*/ 4343 w 4343"/>
                <a:gd name="connsiteY4" fmla="*/ 26518 h 26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 h="26517">
                  <a:moveTo>
                    <a:pt x="4343" y="26518"/>
                  </a:moveTo>
                  <a:cubicBezTo>
                    <a:pt x="4115" y="24917"/>
                    <a:pt x="3658" y="23089"/>
                    <a:pt x="3429" y="21488"/>
                  </a:cubicBezTo>
                  <a:cubicBezTo>
                    <a:pt x="1829" y="14173"/>
                    <a:pt x="686" y="6858"/>
                    <a:pt x="0" y="0"/>
                  </a:cubicBezTo>
                  <a:cubicBezTo>
                    <a:pt x="686" y="7087"/>
                    <a:pt x="1829" y="14173"/>
                    <a:pt x="3429" y="21488"/>
                  </a:cubicBezTo>
                  <a:cubicBezTo>
                    <a:pt x="3658" y="23317"/>
                    <a:pt x="4115" y="24917"/>
                    <a:pt x="4343" y="26518"/>
                  </a:cubicBezTo>
                  <a:close/>
                </a:path>
              </a:pathLst>
            </a:custGeom>
            <a:solidFill>
              <a:srgbClr val="FFFFFF"/>
            </a:solidFill>
            <a:ln w="2286" cap="flat">
              <a:noFill/>
              <a:prstDash val="solid"/>
              <a:miter/>
            </a:ln>
          </p:spPr>
          <p:txBody>
            <a:bodyPr rtlCol="0" anchor="ctr"/>
            <a:lstStyle/>
            <a:p>
              <a:endParaRPr lang="en-US"/>
            </a:p>
          </p:txBody>
        </p:sp>
        <p:sp>
          <p:nvSpPr>
            <p:cNvPr id="34" name="Freeform 337">
              <a:extLst>
                <a:ext uri="{FF2B5EF4-FFF2-40B4-BE49-F238E27FC236}">
                  <a16:creationId xmlns:a16="http://schemas.microsoft.com/office/drawing/2014/main" id="{72F5DBCE-A0BD-CCE5-1DD2-23664CCCF142}"/>
                </a:ext>
              </a:extLst>
            </p:cNvPr>
            <p:cNvSpPr/>
            <p:nvPr/>
          </p:nvSpPr>
          <p:spPr>
            <a:xfrm>
              <a:off x="5020646" y="3153599"/>
              <a:ext cx="638006" cy="872960"/>
            </a:xfrm>
            <a:custGeom>
              <a:avLst/>
              <a:gdLst>
                <a:gd name="connsiteX0" fmla="*/ 247364 w 638006"/>
                <a:gd name="connsiteY0" fmla="*/ 871132 h 872960"/>
                <a:gd name="connsiteX1" fmla="*/ 363950 w 638006"/>
                <a:gd name="connsiteY1" fmla="*/ 837756 h 872960"/>
                <a:gd name="connsiteX2" fmla="*/ 418814 w 638006"/>
                <a:gd name="connsiteY2" fmla="*/ 784035 h 872960"/>
                <a:gd name="connsiteX3" fmla="*/ 446017 w 638006"/>
                <a:gd name="connsiteY3" fmla="*/ 723913 h 872960"/>
                <a:gd name="connsiteX4" fmla="*/ 472306 w 638006"/>
                <a:gd name="connsiteY4" fmla="*/ 631102 h 872960"/>
                <a:gd name="connsiteX5" fmla="*/ 488308 w 638006"/>
                <a:gd name="connsiteY5" fmla="*/ 604584 h 872960"/>
                <a:gd name="connsiteX6" fmla="*/ 626840 w 638006"/>
                <a:gd name="connsiteY6" fmla="*/ 374384 h 872960"/>
                <a:gd name="connsiteX7" fmla="*/ 585921 w 638006"/>
                <a:gd name="connsiteY7" fmla="*/ 115380 h 872960"/>
                <a:gd name="connsiteX8" fmla="*/ 497452 w 638006"/>
                <a:gd name="connsiteY8" fmla="*/ 20054 h 872960"/>
                <a:gd name="connsiteX9" fmla="*/ 511626 w 638006"/>
                <a:gd name="connsiteY9" fmla="*/ 25312 h 872960"/>
                <a:gd name="connsiteX10" fmla="*/ 423615 w 638006"/>
                <a:gd name="connsiteY10" fmla="*/ 4738 h 872960"/>
                <a:gd name="connsiteX11" fmla="*/ 141294 w 638006"/>
                <a:gd name="connsiteY11" fmla="*/ 70575 h 872960"/>
                <a:gd name="connsiteX12" fmla="*/ 3219 w 638006"/>
                <a:gd name="connsiteY12" fmla="*/ 297803 h 872960"/>
                <a:gd name="connsiteX13" fmla="*/ 476 w 638006"/>
                <a:gd name="connsiteY13" fmla="*/ 328207 h 872960"/>
                <a:gd name="connsiteX14" fmla="*/ 7105 w 638006"/>
                <a:gd name="connsiteY14" fmla="*/ 332779 h 872960"/>
                <a:gd name="connsiteX15" fmla="*/ 51225 w 638006"/>
                <a:gd name="connsiteY15" fmla="*/ 354267 h 872960"/>
                <a:gd name="connsiteX16" fmla="*/ 82772 w 638006"/>
                <a:gd name="connsiteY16" fmla="*/ 362040 h 872960"/>
                <a:gd name="connsiteX17" fmla="*/ 75914 w 638006"/>
                <a:gd name="connsiteY17" fmla="*/ 361125 h 872960"/>
                <a:gd name="connsiteX18" fmla="*/ 182213 w 638006"/>
                <a:gd name="connsiteY18" fmla="*/ 349467 h 872960"/>
                <a:gd name="connsiteX19" fmla="*/ 221761 w 638006"/>
                <a:gd name="connsiteY19" fmla="*/ 306947 h 872960"/>
                <a:gd name="connsiteX20" fmla="*/ 234791 w 638006"/>
                <a:gd name="connsiteY20" fmla="*/ 277229 h 872960"/>
                <a:gd name="connsiteX21" fmla="*/ 251936 w 638006"/>
                <a:gd name="connsiteY21" fmla="*/ 245454 h 872960"/>
                <a:gd name="connsiteX22" fmla="*/ 263595 w 638006"/>
                <a:gd name="connsiteY22" fmla="*/ 233795 h 872960"/>
                <a:gd name="connsiteX23" fmla="*/ 277082 w 638006"/>
                <a:gd name="connsiteY23" fmla="*/ 225794 h 872960"/>
                <a:gd name="connsiteX24" fmla="*/ 291712 w 638006"/>
                <a:gd name="connsiteY24" fmla="*/ 221679 h 872960"/>
                <a:gd name="connsiteX25" fmla="*/ 307029 w 638006"/>
                <a:gd name="connsiteY25" fmla="*/ 221679 h 872960"/>
                <a:gd name="connsiteX26" fmla="*/ 322802 w 638006"/>
                <a:gd name="connsiteY26" fmla="*/ 226023 h 872960"/>
                <a:gd name="connsiteX27" fmla="*/ 324174 w 638006"/>
                <a:gd name="connsiteY27" fmla="*/ 226708 h 872960"/>
                <a:gd name="connsiteX28" fmla="*/ 324174 w 638006"/>
                <a:gd name="connsiteY28" fmla="*/ 226708 h 872960"/>
                <a:gd name="connsiteX29" fmla="*/ 339947 w 638006"/>
                <a:gd name="connsiteY29" fmla="*/ 222365 h 872960"/>
                <a:gd name="connsiteX30" fmla="*/ 437102 w 638006"/>
                <a:gd name="connsiteY30" fmla="*/ 249797 h 872960"/>
                <a:gd name="connsiteX31" fmla="*/ 461791 w 638006"/>
                <a:gd name="connsiteY31" fmla="*/ 359296 h 872960"/>
                <a:gd name="connsiteX32" fmla="*/ 412413 w 638006"/>
                <a:gd name="connsiteY32" fmla="*/ 445250 h 872960"/>
                <a:gd name="connsiteX33" fmla="*/ 274110 w 638006"/>
                <a:gd name="connsiteY33" fmla="*/ 586068 h 872960"/>
                <a:gd name="connsiteX34" fmla="*/ 236391 w 638006"/>
                <a:gd name="connsiteY34" fmla="*/ 634759 h 872960"/>
                <a:gd name="connsiteX35" fmla="*/ 194329 w 638006"/>
                <a:gd name="connsiteY35" fmla="*/ 844157 h 872960"/>
                <a:gd name="connsiteX36" fmla="*/ 208502 w 638006"/>
                <a:gd name="connsiteY36" fmla="*/ 872961 h 872960"/>
                <a:gd name="connsiteX37" fmla="*/ 203473 w 638006"/>
                <a:gd name="connsiteY37" fmla="*/ 870446 h 872960"/>
                <a:gd name="connsiteX38" fmla="*/ 247364 w 638006"/>
                <a:gd name="connsiteY38" fmla="*/ 871132 h 872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38006" h="872960">
                  <a:moveTo>
                    <a:pt x="247364" y="871132"/>
                  </a:moveTo>
                  <a:cubicBezTo>
                    <a:pt x="287598" y="867017"/>
                    <a:pt x="329203" y="860159"/>
                    <a:pt x="363950" y="837756"/>
                  </a:cubicBezTo>
                  <a:cubicBezTo>
                    <a:pt x="386581" y="823126"/>
                    <a:pt x="403498" y="805981"/>
                    <a:pt x="418814" y="784035"/>
                  </a:cubicBezTo>
                  <a:cubicBezTo>
                    <a:pt x="431158" y="766204"/>
                    <a:pt x="438931" y="744259"/>
                    <a:pt x="446017" y="723913"/>
                  </a:cubicBezTo>
                  <a:cubicBezTo>
                    <a:pt x="456533" y="693510"/>
                    <a:pt x="461562" y="661506"/>
                    <a:pt x="472306" y="631102"/>
                  </a:cubicBezTo>
                  <a:cubicBezTo>
                    <a:pt x="476878" y="621958"/>
                    <a:pt x="482136" y="613042"/>
                    <a:pt x="488308" y="604584"/>
                  </a:cubicBezTo>
                  <a:cubicBezTo>
                    <a:pt x="543858" y="534175"/>
                    <a:pt x="603066" y="462624"/>
                    <a:pt x="626840" y="374384"/>
                  </a:cubicBezTo>
                  <a:cubicBezTo>
                    <a:pt x="650386" y="286830"/>
                    <a:pt x="636670" y="191047"/>
                    <a:pt x="585921" y="115380"/>
                  </a:cubicBezTo>
                  <a:cubicBezTo>
                    <a:pt x="561003" y="78118"/>
                    <a:pt x="531285" y="47715"/>
                    <a:pt x="497452" y="20054"/>
                  </a:cubicBezTo>
                  <a:cubicBezTo>
                    <a:pt x="502253" y="21654"/>
                    <a:pt x="507054" y="23254"/>
                    <a:pt x="511626" y="25312"/>
                  </a:cubicBezTo>
                  <a:cubicBezTo>
                    <a:pt x="483508" y="13882"/>
                    <a:pt x="453561" y="8853"/>
                    <a:pt x="423615" y="4738"/>
                  </a:cubicBezTo>
                  <a:cubicBezTo>
                    <a:pt x="321202" y="-9893"/>
                    <a:pt x="225647" y="8624"/>
                    <a:pt x="141294" y="70575"/>
                  </a:cubicBezTo>
                  <a:cubicBezTo>
                    <a:pt x="64484" y="127039"/>
                    <a:pt x="28822" y="210478"/>
                    <a:pt x="3219" y="297803"/>
                  </a:cubicBezTo>
                  <a:cubicBezTo>
                    <a:pt x="247" y="308319"/>
                    <a:pt x="-667" y="318377"/>
                    <a:pt x="476" y="328207"/>
                  </a:cubicBezTo>
                  <a:cubicBezTo>
                    <a:pt x="2762" y="329807"/>
                    <a:pt x="5048" y="331407"/>
                    <a:pt x="7105" y="332779"/>
                  </a:cubicBezTo>
                  <a:cubicBezTo>
                    <a:pt x="20821" y="341923"/>
                    <a:pt x="35909" y="348095"/>
                    <a:pt x="51225" y="354267"/>
                  </a:cubicBezTo>
                  <a:cubicBezTo>
                    <a:pt x="61741" y="358382"/>
                    <a:pt x="72028" y="360439"/>
                    <a:pt x="82772" y="362040"/>
                  </a:cubicBezTo>
                  <a:lnTo>
                    <a:pt x="75914" y="361125"/>
                  </a:lnTo>
                  <a:cubicBezTo>
                    <a:pt x="112033" y="367526"/>
                    <a:pt x="149980" y="370726"/>
                    <a:pt x="182213" y="349467"/>
                  </a:cubicBezTo>
                  <a:cubicBezTo>
                    <a:pt x="198672" y="338722"/>
                    <a:pt x="212617" y="324549"/>
                    <a:pt x="221761" y="306947"/>
                  </a:cubicBezTo>
                  <a:cubicBezTo>
                    <a:pt x="226790" y="297346"/>
                    <a:pt x="230676" y="287287"/>
                    <a:pt x="234791" y="277229"/>
                  </a:cubicBezTo>
                  <a:cubicBezTo>
                    <a:pt x="239820" y="266256"/>
                    <a:pt x="245307" y="255512"/>
                    <a:pt x="251936" y="245454"/>
                  </a:cubicBezTo>
                  <a:cubicBezTo>
                    <a:pt x="255594" y="241339"/>
                    <a:pt x="259480" y="237453"/>
                    <a:pt x="263595" y="233795"/>
                  </a:cubicBezTo>
                  <a:cubicBezTo>
                    <a:pt x="267938" y="230823"/>
                    <a:pt x="272510" y="228309"/>
                    <a:pt x="277082" y="225794"/>
                  </a:cubicBezTo>
                  <a:cubicBezTo>
                    <a:pt x="281883" y="224194"/>
                    <a:pt x="286912" y="222822"/>
                    <a:pt x="291712" y="221679"/>
                  </a:cubicBezTo>
                  <a:cubicBezTo>
                    <a:pt x="296742" y="221451"/>
                    <a:pt x="301999" y="221451"/>
                    <a:pt x="307029" y="221679"/>
                  </a:cubicBezTo>
                  <a:cubicBezTo>
                    <a:pt x="312286" y="222822"/>
                    <a:pt x="317773" y="224422"/>
                    <a:pt x="322802" y="226023"/>
                  </a:cubicBezTo>
                  <a:cubicBezTo>
                    <a:pt x="323259" y="226251"/>
                    <a:pt x="323716" y="226480"/>
                    <a:pt x="324174" y="226708"/>
                  </a:cubicBezTo>
                  <a:cubicBezTo>
                    <a:pt x="324174" y="226708"/>
                    <a:pt x="324174" y="226708"/>
                    <a:pt x="324174" y="226708"/>
                  </a:cubicBezTo>
                  <a:cubicBezTo>
                    <a:pt x="329203" y="225108"/>
                    <a:pt x="334461" y="223508"/>
                    <a:pt x="339947" y="222365"/>
                  </a:cubicBezTo>
                  <a:cubicBezTo>
                    <a:pt x="376980" y="215507"/>
                    <a:pt x="412185" y="226480"/>
                    <a:pt x="437102" y="249797"/>
                  </a:cubicBezTo>
                  <a:cubicBezTo>
                    <a:pt x="467963" y="278601"/>
                    <a:pt x="472992" y="319063"/>
                    <a:pt x="461791" y="359296"/>
                  </a:cubicBezTo>
                  <a:cubicBezTo>
                    <a:pt x="452647" y="391758"/>
                    <a:pt x="434130" y="419190"/>
                    <a:pt x="412413" y="445250"/>
                  </a:cubicBezTo>
                  <a:cubicBezTo>
                    <a:pt x="369894" y="495999"/>
                    <a:pt x="321659" y="540576"/>
                    <a:pt x="274110" y="586068"/>
                  </a:cubicBezTo>
                  <a:cubicBezTo>
                    <a:pt x="259023" y="600469"/>
                    <a:pt x="245535" y="616243"/>
                    <a:pt x="236391" y="634759"/>
                  </a:cubicBezTo>
                  <a:cubicBezTo>
                    <a:pt x="204159" y="700596"/>
                    <a:pt x="197072" y="772148"/>
                    <a:pt x="194329" y="844157"/>
                  </a:cubicBezTo>
                  <a:cubicBezTo>
                    <a:pt x="193643" y="861759"/>
                    <a:pt x="196386" y="867931"/>
                    <a:pt x="208502" y="872961"/>
                  </a:cubicBezTo>
                  <a:cubicBezTo>
                    <a:pt x="206673" y="872275"/>
                    <a:pt x="205073" y="871360"/>
                    <a:pt x="203473" y="870446"/>
                  </a:cubicBezTo>
                  <a:cubicBezTo>
                    <a:pt x="218332" y="872503"/>
                    <a:pt x="232734" y="872503"/>
                    <a:pt x="247364" y="871132"/>
                  </a:cubicBezTo>
                  <a:close/>
                </a:path>
              </a:pathLst>
            </a:custGeom>
            <a:solidFill>
              <a:srgbClr val="FCB913"/>
            </a:solidFill>
            <a:ln w="2286" cap="flat">
              <a:noFill/>
              <a:prstDash val="solid"/>
              <a:miter/>
            </a:ln>
          </p:spPr>
          <p:txBody>
            <a:bodyPr rtlCol="0" anchor="ctr"/>
            <a:lstStyle/>
            <a:p>
              <a:endParaRPr lang="en-US"/>
            </a:p>
          </p:txBody>
        </p:sp>
        <p:sp>
          <p:nvSpPr>
            <p:cNvPr id="35" name="Freeform 338">
              <a:extLst>
                <a:ext uri="{FF2B5EF4-FFF2-40B4-BE49-F238E27FC236}">
                  <a16:creationId xmlns:a16="http://schemas.microsoft.com/office/drawing/2014/main" id="{39FD285F-4B3D-BE41-5A6A-3246A7E1AF86}"/>
                </a:ext>
              </a:extLst>
            </p:cNvPr>
            <p:cNvSpPr/>
            <p:nvPr/>
          </p:nvSpPr>
          <p:spPr>
            <a:xfrm>
              <a:off x="5534101" y="3179597"/>
              <a:ext cx="3657" cy="1600"/>
            </a:xfrm>
            <a:custGeom>
              <a:avLst/>
              <a:gdLst>
                <a:gd name="connsiteX0" fmla="*/ 0 w 3657"/>
                <a:gd name="connsiteY0" fmla="*/ 0 h 1600"/>
                <a:gd name="connsiteX1" fmla="*/ 3658 w 3657"/>
                <a:gd name="connsiteY1" fmla="*/ 1600 h 1600"/>
                <a:gd name="connsiteX2" fmla="*/ 0 w 3657"/>
                <a:gd name="connsiteY2" fmla="*/ 0 h 1600"/>
              </a:gdLst>
              <a:ahLst/>
              <a:cxnLst>
                <a:cxn ang="0">
                  <a:pos x="connsiteX0" y="connsiteY0"/>
                </a:cxn>
                <a:cxn ang="0">
                  <a:pos x="connsiteX1" y="connsiteY1"/>
                </a:cxn>
                <a:cxn ang="0">
                  <a:pos x="connsiteX2" y="connsiteY2"/>
                </a:cxn>
              </a:cxnLst>
              <a:rect l="l" t="t" r="r" b="b"/>
              <a:pathLst>
                <a:path w="3657" h="1600">
                  <a:moveTo>
                    <a:pt x="0" y="0"/>
                  </a:moveTo>
                  <a:cubicBezTo>
                    <a:pt x="1143" y="457"/>
                    <a:pt x="2515" y="914"/>
                    <a:pt x="3658" y="1600"/>
                  </a:cubicBezTo>
                  <a:cubicBezTo>
                    <a:pt x="2515" y="1143"/>
                    <a:pt x="1143" y="457"/>
                    <a:pt x="0" y="0"/>
                  </a:cubicBezTo>
                  <a:close/>
                </a:path>
              </a:pathLst>
            </a:custGeom>
            <a:solidFill>
              <a:srgbClr val="FFFFFF"/>
            </a:solidFill>
            <a:ln w="2286" cap="flat">
              <a:noFill/>
              <a:prstDash val="solid"/>
              <a:miter/>
            </a:ln>
          </p:spPr>
          <p:txBody>
            <a:bodyPr rtlCol="0" anchor="ctr"/>
            <a:lstStyle/>
            <a:p>
              <a:endParaRPr lang="en-US"/>
            </a:p>
          </p:txBody>
        </p:sp>
        <p:sp>
          <p:nvSpPr>
            <p:cNvPr id="36" name="Freeform 339">
              <a:extLst>
                <a:ext uri="{FF2B5EF4-FFF2-40B4-BE49-F238E27FC236}">
                  <a16:creationId xmlns:a16="http://schemas.microsoft.com/office/drawing/2014/main" id="{EE4C876B-6308-965F-6018-0FCC4B0A7770}"/>
                </a:ext>
              </a:extLst>
            </p:cNvPr>
            <p:cNvSpPr/>
            <p:nvPr/>
          </p:nvSpPr>
          <p:spPr>
            <a:xfrm>
              <a:off x="5021351" y="3481578"/>
              <a:ext cx="228" cy="1600"/>
            </a:xfrm>
            <a:custGeom>
              <a:avLst/>
              <a:gdLst>
                <a:gd name="connsiteX0" fmla="*/ 229 w 228"/>
                <a:gd name="connsiteY0" fmla="*/ 1600 h 1600"/>
                <a:gd name="connsiteX1" fmla="*/ 0 w 228"/>
                <a:gd name="connsiteY1" fmla="*/ 0 h 1600"/>
                <a:gd name="connsiteX2" fmla="*/ 229 w 228"/>
                <a:gd name="connsiteY2" fmla="*/ 1600 h 1600"/>
              </a:gdLst>
              <a:ahLst/>
              <a:cxnLst>
                <a:cxn ang="0">
                  <a:pos x="connsiteX0" y="connsiteY0"/>
                </a:cxn>
                <a:cxn ang="0">
                  <a:pos x="connsiteX1" y="connsiteY1"/>
                </a:cxn>
                <a:cxn ang="0">
                  <a:pos x="connsiteX2" y="connsiteY2"/>
                </a:cxn>
              </a:cxnLst>
              <a:rect l="l" t="t" r="r" b="b"/>
              <a:pathLst>
                <a:path w="228" h="1600">
                  <a:moveTo>
                    <a:pt x="229" y="1600"/>
                  </a:moveTo>
                  <a:cubicBezTo>
                    <a:pt x="229" y="1143"/>
                    <a:pt x="0" y="686"/>
                    <a:pt x="0" y="0"/>
                  </a:cubicBezTo>
                  <a:cubicBezTo>
                    <a:pt x="0" y="686"/>
                    <a:pt x="0" y="1143"/>
                    <a:pt x="229" y="1600"/>
                  </a:cubicBezTo>
                  <a:close/>
                </a:path>
              </a:pathLst>
            </a:custGeom>
            <a:solidFill>
              <a:srgbClr val="FFFFFF"/>
            </a:solidFill>
            <a:ln w="2286" cap="flat">
              <a:noFill/>
              <a:prstDash val="solid"/>
              <a:miter/>
            </a:ln>
          </p:spPr>
          <p:txBody>
            <a:bodyPr rtlCol="0" anchor="ctr"/>
            <a:lstStyle/>
            <a:p>
              <a:endParaRPr lang="en-US"/>
            </a:p>
          </p:txBody>
        </p:sp>
        <p:sp>
          <p:nvSpPr>
            <p:cNvPr id="37" name="Freeform 340">
              <a:extLst>
                <a:ext uri="{FF2B5EF4-FFF2-40B4-BE49-F238E27FC236}">
                  <a16:creationId xmlns:a16="http://schemas.microsoft.com/office/drawing/2014/main" id="{BA0BFFAA-12E5-C66D-EF1E-1CE621595F85}"/>
                </a:ext>
              </a:extLst>
            </p:cNvPr>
            <p:cNvSpPr/>
            <p:nvPr/>
          </p:nvSpPr>
          <p:spPr>
            <a:xfrm>
              <a:off x="5596966" y="3218230"/>
              <a:ext cx="14401" cy="12115"/>
            </a:xfrm>
            <a:custGeom>
              <a:avLst/>
              <a:gdLst>
                <a:gd name="connsiteX0" fmla="*/ 0 w 14401"/>
                <a:gd name="connsiteY0" fmla="*/ 0 h 12115"/>
                <a:gd name="connsiteX1" fmla="*/ 14402 w 14401"/>
                <a:gd name="connsiteY1" fmla="*/ 12116 h 12115"/>
                <a:gd name="connsiteX2" fmla="*/ 0 w 14401"/>
                <a:gd name="connsiteY2" fmla="*/ 0 h 12115"/>
              </a:gdLst>
              <a:ahLst/>
              <a:cxnLst>
                <a:cxn ang="0">
                  <a:pos x="connsiteX0" y="connsiteY0"/>
                </a:cxn>
                <a:cxn ang="0">
                  <a:pos x="connsiteX1" y="connsiteY1"/>
                </a:cxn>
                <a:cxn ang="0">
                  <a:pos x="connsiteX2" y="connsiteY2"/>
                </a:cxn>
              </a:cxnLst>
              <a:rect l="l" t="t" r="r" b="b"/>
              <a:pathLst>
                <a:path w="14401" h="12115">
                  <a:moveTo>
                    <a:pt x="0" y="0"/>
                  </a:moveTo>
                  <a:cubicBezTo>
                    <a:pt x="5029" y="3886"/>
                    <a:pt x="9601" y="8001"/>
                    <a:pt x="14402" y="12116"/>
                  </a:cubicBezTo>
                  <a:cubicBezTo>
                    <a:pt x="9830" y="8001"/>
                    <a:pt x="5029" y="3886"/>
                    <a:pt x="0" y="0"/>
                  </a:cubicBezTo>
                  <a:close/>
                </a:path>
              </a:pathLst>
            </a:custGeom>
            <a:solidFill>
              <a:srgbClr val="FFFFFF"/>
            </a:solidFill>
            <a:ln w="2286" cap="flat">
              <a:noFill/>
              <a:prstDash val="solid"/>
              <a:miter/>
            </a:ln>
          </p:spPr>
          <p:txBody>
            <a:bodyPr rtlCol="0" anchor="ctr"/>
            <a:lstStyle/>
            <a:p>
              <a:endParaRPr lang="en-US"/>
            </a:p>
          </p:txBody>
        </p:sp>
        <p:sp>
          <p:nvSpPr>
            <p:cNvPr id="38" name="Freeform 341">
              <a:extLst>
                <a:ext uri="{FF2B5EF4-FFF2-40B4-BE49-F238E27FC236}">
                  <a16:creationId xmlns:a16="http://schemas.microsoft.com/office/drawing/2014/main" id="{2E98C6A7-6DBC-E323-8310-0064C8CFAC59}"/>
                </a:ext>
              </a:extLst>
            </p:cNvPr>
            <p:cNvSpPr/>
            <p:nvPr/>
          </p:nvSpPr>
          <p:spPr>
            <a:xfrm>
              <a:off x="5022494" y="3489350"/>
              <a:ext cx="457" cy="1600"/>
            </a:xfrm>
            <a:custGeom>
              <a:avLst/>
              <a:gdLst>
                <a:gd name="connsiteX0" fmla="*/ 457 w 457"/>
                <a:gd name="connsiteY0" fmla="*/ 1600 h 1600"/>
                <a:gd name="connsiteX1" fmla="*/ 0 w 457"/>
                <a:gd name="connsiteY1" fmla="*/ 0 h 1600"/>
                <a:gd name="connsiteX2" fmla="*/ 457 w 457"/>
                <a:gd name="connsiteY2" fmla="*/ 1600 h 1600"/>
              </a:gdLst>
              <a:ahLst/>
              <a:cxnLst>
                <a:cxn ang="0">
                  <a:pos x="connsiteX0" y="connsiteY0"/>
                </a:cxn>
                <a:cxn ang="0">
                  <a:pos x="connsiteX1" y="connsiteY1"/>
                </a:cxn>
                <a:cxn ang="0">
                  <a:pos x="connsiteX2" y="connsiteY2"/>
                </a:cxn>
              </a:cxnLst>
              <a:rect l="l" t="t" r="r" b="b"/>
              <a:pathLst>
                <a:path w="457" h="1600">
                  <a:moveTo>
                    <a:pt x="457" y="1600"/>
                  </a:moveTo>
                  <a:cubicBezTo>
                    <a:pt x="229" y="1143"/>
                    <a:pt x="229" y="457"/>
                    <a:pt x="0" y="0"/>
                  </a:cubicBezTo>
                  <a:cubicBezTo>
                    <a:pt x="229" y="457"/>
                    <a:pt x="229" y="914"/>
                    <a:pt x="457" y="1600"/>
                  </a:cubicBezTo>
                  <a:close/>
                </a:path>
              </a:pathLst>
            </a:custGeom>
            <a:solidFill>
              <a:srgbClr val="FFFFFF"/>
            </a:solidFill>
            <a:ln w="2286" cap="flat">
              <a:noFill/>
              <a:prstDash val="solid"/>
              <a:miter/>
            </a:ln>
          </p:spPr>
          <p:txBody>
            <a:bodyPr rtlCol="0" anchor="ctr"/>
            <a:lstStyle/>
            <a:p>
              <a:endParaRPr lang="en-US"/>
            </a:p>
          </p:txBody>
        </p:sp>
        <p:sp>
          <p:nvSpPr>
            <p:cNvPr id="39" name="Freeform 342">
              <a:extLst>
                <a:ext uri="{FF2B5EF4-FFF2-40B4-BE49-F238E27FC236}">
                  <a16:creationId xmlns:a16="http://schemas.microsoft.com/office/drawing/2014/main" id="{BBA75A5B-B619-74EE-8B38-D093406CACE5}"/>
                </a:ext>
              </a:extLst>
            </p:cNvPr>
            <p:cNvSpPr/>
            <p:nvPr/>
          </p:nvSpPr>
          <p:spPr>
            <a:xfrm>
              <a:off x="5021808" y="3485464"/>
              <a:ext cx="228" cy="1828"/>
            </a:xfrm>
            <a:custGeom>
              <a:avLst/>
              <a:gdLst>
                <a:gd name="connsiteX0" fmla="*/ 229 w 228"/>
                <a:gd name="connsiteY0" fmla="*/ 1829 h 1828"/>
                <a:gd name="connsiteX1" fmla="*/ 0 w 228"/>
                <a:gd name="connsiteY1" fmla="*/ 0 h 1828"/>
                <a:gd name="connsiteX2" fmla="*/ 229 w 228"/>
                <a:gd name="connsiteY2" fmla="*/ 1829 h 1828"/>
              </a:gdLst>
              <a:ahLst/>
              <a:cxnLst>
                <a:cxn ang="0">
                  <a:pos x="connsiteX0" y="connsiteY0"/>
                </a:cxn>
                <a:cxn ang="0">
                  <a:pos x="connsiteX1" y="connsiteY1"/>
                </a:cxn>
                <a:cxn ang="0">
                  <a:pos x="connsiteX2" y="connsiteY2"/>
                </a:cxn>
              </a:cxnLst>
              <a:rect l="l" t="t" r="r" b="b"/>
              <a:pathLst>
                <a:path w="228" h="1828">
                  <a:moveTo>
                    <a:pt x="229" y="1829"/>
                  </a:moveTo>
                  <a:cubicBezTo>
                    <a:pt x="229" y="1143"/>
                    <a:pt x="0" y="686"/>
                    <a:pt x="0" y="0"/>
                  </a:cubicBezTo>
                  <a:cubicBezTo>
                    <a:pt x="0" y="686"/>
                    <a:pt x="229" y="1143"/>
                    <a:pt x="229" y="1829"/>
                  </a:cubicBezTo>
                  <a:close/>
                </a:path>
              </a:pathLst>
            </a:custGeom>
            <a:solidFill>
              <a:srgbClr val="FFFFFF"/>
            </a:solidFill>
            <a:ln w="2286" cap="flat">
              <a:noFill/>
              <a:prstDash val="solid"/>
              <a:miter/>
            </a:ln>
          </p:spPr>
          <p:txBody>
            <a:bodyPr rtlCol="0" anchor="ctr"/>
            <a:lstStyle/>
            <a:p>
              <a:endParaRPr lang="en-US"/>
            </a:p>
          </p:txBody>
        </p:sp>
        <p:sp>
          <p:nvSpPr>
            <p:cNvPr id="40" name="Freeform 343">
              <a:extLst>
                <a:ext uri="{FF2B5EF4-FFF2-40B4-BE49-F238E27FC236}">
                  <a16:creationId xmlns:a16="http://schemas.microsoft.com/office/drawing/2014/main" id="{1BD837AB-4EDD-AFEA-A5A9-4E206FA883F4}"/>
                </a:ext>
              </a:extLst>
            </p:cNvPr>
            <p:cNvSpPr/>
            <p:nvPr/>
          </p:nvSpPr>
          <p:spPr>
            <a:xfrm>
              <a:off x="5549188" y="3186684"/>
              <a:ext cx="1828" cy="914"/>
            </a:xfrm>
            <a:custGeom>
              <a:avLst/>
              <a:gdLst>
                <a:gd name="connsiteX0" fmla="*/ 0 w 1828"/>
                <a:gd name="connsiteY0" fmla="*/ 0 h 914"/>
                <a:gd name="connsiteX1" fmla="*/ 1829 w 1828"/>
                <a:gd name="connsiteY1" fmla="*/ 914 h 914"/>
                <a:gd name="connsiteX2" fmla="*/ 0 w 1828"/>
                <a:gd name="connsiteY2" fmla="*/ 0 h 914"/>
              </a:gdLst>
              <a:ahLst/>
              <a:cxnLst>
                <a:cxn ang="0">
                  <a:pos x="connsiteX0" y="connsiteY0"/>
                </a:cxn>
                <a:cxn ang="0">
                  <a:pos x="connsiteX1" y="connsiteY1"/>
                </a:cxn>
                <a:cxn ang="0">
                  <a:pos x="connsiteX2" y="connsiteY2"/>
                </a:cxn>
              </a:cxnLst>
              <a:rect l="l" t="t" r="r" b="b"/>
              <a:pathLst>
                <a:path w="1828" h="914">
                  <a:moveTo>
                    <a:pt x="0" y="0"/>
                  </a:moveTo>
                  <a:cubicBezTo>
                    <a:pt x="686" y="229"/>
                    <a:pt x="1372" y="686"/>
                    <a:pt x="1829" y="914"/>
                  </a:cubicBezTo>
                  <a:cubicBezTo>
                    <a:pt x="1372" y="686"/>
                    <a:pt x="686" y="229"/>
                    <a:pt x="0" y="0"/>
                  </a:cubicBezTo>
                  <a:close/>
                </a:path>
              </a:pathLst>
            </a:custGeom>
            <a:solidFill>
              <a:srgbClr val="FFFFFF"/>
            </a:solidFill>
            <a:ln w="2286" cap="flat">
              <a:noFill/>
              <a:prstDash val="solid"/>
              <a:miter/>
            </a:ln>
          </p:spPr>
          <p:txBody>
            <a:bodyPr rtlCol="0" anchor="ctr"/>
            <a:lstStyle/>
            <a:p>
              <a:endParaRPr lang="en-US"/>
            </a:p>
          </p:txBody>
        </p:sp>
        <p:sp>
          <p:nvSpPr>
            <p:cNvPr id="41" name="Freeform 344">
              <a:extLst>
                <a:ext uri="{FF2B5EF4-FFF2-40B4-BE49-F238E27FC236}">
                  <a16:creationId xmlns:a16="http://schemas.microsoft.com/office/drawing/2014/main" id="{CEF7F7E1-3AFE-EB34-60F0-C1DC92C3A494}"/>
                </a:ext>
              </a:extLst>
            </p:cNvPr>
            <p:cNvSpPr/>
            <p:nvPr/>
          </p:nvSpPr>
          <p:spPr>
            <a:xfrm>
              <a:off x="5543016" y="3183483"/>
              <a:ext cx="2286" cy="1143"/>
            </a:xfrm>
            <a:custGeom>
              <a:avLst/>
              <a:gdLst>
                <a:gd name="connsiteX0" fmla="*/ 0 w 2286"/>
                <a:gd name="connsiteY0" fmla="*/ 0 h 1143"/>
                <a:gd name="connsiteX1" fmla="*/ 2286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686" y="457"/>
                    <a:pt x="1372" y="686"/>
                    <a:pt x="2286" y="1143"/>
                  </a:cubicBezTo>
                  <a:cubicBezTo>
                    <a:pt x="1372" y="686"/>
                    <a:pt x="686" y="457"/>
                    <a:pt x="0" y="0"/>
                  </a:cubicBezTo>
                  <a:close/>
                </a:path>
              </a:pathLst>
            </a:custGeom>
            <a:solidFill>
              <a:srgbClr val="FFFFFF"/>
            </a:solidFill>
            <a:ln w="2286" cap="flat">
              <a:noFill/>
              <a:prstDash val="solid"/>
              <a:miter/>
            </a:ln>
          </p:spPr>
          <p:txBody>
            <a:bodyPr rtlCol="0" anchor="ctr"/>
            <a:lstStyle/>
            <a:p>
              <a:endParaRPr lang="en-US"/>
            </a:p>
          </p:txBody>
        </p:sp>
        <p:sp>
          <p:nvSpPr>
            <p:cNvPr id="42" name="Freeform 345">
              <a:extLst>
                <a:ext uri="{FF2B5EF4-FFF2-40B4-BE49-F238E27FC236}">
                  <a16:creationId xmlns:a16="http://schemas.microsoft.com/office/drawing/2014/main" id="{6EB26188-3B62-3FE4-C9CA-213B3563D197}"/>
                </a:ext>
              </a:extLst>
            </p:cNvPr>
            <p:cNvSpPr/>
            <p:nvPr/>
          </p:nvSpPr>
          <p:spPr>
            <a:xfrm>
              <a:off x="5023408" y="3493236"/>
              <a:ext cx="457" cy="1371"/>
            </a:xfrm>
            <a:custGeom>
              <a:avLst/>
              <a:gdLst>
                <a:gd name="connsiteX0" fmla="*/ 457 w 457"/>
                <a:gd name="connsiteY0" fmla="*/ 1372 h 1371"/>
                <a:gd name="connsiteX1" fmla="*/ 0 w 457"/>
                <a:gd name="connsiteY1" fmla="*/ 0 h 1371"/>
                <a:gd name="connsiteX2" fmla="*/ 457 w 457"/>
                <a:gd name="connsiteY2" fmla="*/ 1372 h 1371"/>
              </a:gdLst>
              <a:ahLst/>
              <a:cxnLst>
                <a:cxn ang="0">
                  <a:pos x="connsiteX0" y="connsiteY0"/>
                </a:cxn>
                <a:cxn ang="0">
                  <a:pos x="connsiteX1" y="connsiteY1"/>
                </a:cxn>
                <a:cxn ang="0">
                  <a:pos x="connsiteX2" y="connsiteY2"/>
                </a:cxn>
              </a:cxnLst>
              <a:rect l="l" t="t" r="r" b="b"/>
              <a:pathLst>
                <a:path w="457" h="1371">
                  <a:moveTo>
                    <a:pt x="457" y="1372"/>
                  </a:moveTo>
                  <a:cubicBezTo>
                    <a:pt x="229" y="914"/>
                    <a:pt x="229" y="457"/>
                    <a:pt x="0" y="0"/>
                  </a:cubicBezTo>
                  <a:cubicBezTo>
                    <a:pt x="229" y="229"/>
                    <a:pt x="229" y="914"/>
                    <a:pt x="457" y="1372"/>
                  </a:cubicBezTo>
                  <a:close/>
                </a:path>
              </a:pathLst>
            </a:custGeom>
            <a:solidFill>
              <a:srgbClr val="FFFFFF"/>
            </a:solidFill>
            <a:ln w="2286" cap="flat">
              <a:noFill/>
              <a:prstDash val="solid"/>
              <a:miter/>
            </a:ln>
          </p:spPr>
          <p:txBody>
            <a:bodyPr rtlCol="0" anchor="ctr"/>
            <a:lstStyle/>
            <a:p>
              <a:endParaRPr lang="en-US"/>
            </a:p>
          </p:txBody>
        </p:sp>
        <p:sp>
          <p:nvSpPr>
            <p:cNvPr id="43" name="Freeform 346">
              <a:extLst>
                <a:ext uri="{FF2B5EF4-FFF2-40B4-BE49-F238E27FC236}">
                  <a16:creationId xmlns:a16="http://schemas.microsoft.com/office/drawing/2014/main" id="{94C544C9-31F7-DC5F-84F1-F140C8B49441}"/>
                </a:ext>
              </a:extLst>
            </p:cNvPr>
            <p:cNvSpPr/>
            <p:nvPr/>
          </p:nvSpPr>
          <p:spPr>
            <a:xfrm>
              <a:off x="5272582" y="3477463"/>
              <a:ext cx="2286" cy="2286"/>
            </a:xfrm>
            <a:custGeom>
              <a:avLst/>
              <a:gdLst>
                <a:gd name="connsiteX0" fmla="*/ 0 w 2286"/>
                <a:gd name="connsiteY0" fmla="*/ 2286 h 2286"/>
                <a:gd name="connsiteX1" fmla="*/ 0 w 2286"/>
                <a:gd name="connsiteY1" fmla="*/ 0 h 2286"/>
                <a:gd name="connsiteX2" fmla="*/ 0 w 2286"/>
                <a:gd name="connsiteY2" fmla="*/ 2286 h 2286"/>
              </a:gdLst>
              <a:ahLst/>
              <a:cxnLst>
                <a:cxn ang="0">
                  <a:pos x="connsiteX0" y="connsiteY0"/>
                </a:cxn>
                <a:cxn ang="0">
                  <a:pos x="connsiteX1" y="connsiteY1"/>
                </a:cxn>
                <a:cxn ang="0">
                  <a:pos x="connsiteX2" y="connsiteY2"/>
                </a:cxn>
              </a:cxnLst>
              <a:rect l="l" t="t" r="r" b="b"/>
              <a:pathLst>
                <a:path w="2286" h="2286">
                  <a:moveTo>
                    <a:pt x="0" y="2286"/>
                  </a:moveTo>
                  <a:cubicBezTo>
                    <a:pt x="0" y="1600"/>
                    <a:pt x="0" y="686"/>
                    <a:pt x="0" y="0"/>
                  </a:cubicBezTo>
                  <a:cubicBezTo>
                    <a:pt x="0" y="914"/>
                    <a:pt x="0" y="1600"/>
                    <a:pt x="0" y="2286"/>
                  </a:cubicBezTo>
                  <a:close/>
                </a:path>
              </a:pathLst>
            </a:custGeom>
            <a:solidFill>
              <a:srgbClr val="FFFFFF"/>
            </a:solidFill>
            <a:ln w="2286" cap="flat">
              <a:noFill/>
              <a:prstDash val="solid"/>
              <a:miter/>
            </a:ln>
          </p:spPr>
          <p:txBody>
            <a:bodyPr rtlCol="0" anchor="ctr"/>
            <a:lstStyle/>
            <a:p>
              <a:endParaRPr lang="en-US"/>
            </a:p>
          </p:txBody>
        </p:sp>
        <p:sp>
          <p:nvSpPr>
            <p:cNvPr id="44" name="Freeform 347">
              <a:extLst>
                <a:ext uri="{FF2B5EF4-FFF2-40B4-BE49-F238E27FC236}">
                  <a16:creationId xmlns:a16="http://schemas.microsoft.com/office/drawing/2014/main" id="{F9470B08-761B-5D95-6D2E-C12165B441D4}"/>
                </a:ext>
              </a:extLst>
            </p:cNvPr>
            <p:cNvSpPr/>
            <p:nvPr/>
          </p:nvSpPr>
          <p:spPr>
            <a:xfrm>
              <a:off x="5319903" y="3390823"/>
              <a:ext cx="2971" cy="1600"/>
            </a:xfrm>
            <a:custGeom>
              <a:avLst/>
              <a:gdLst>
                <a:gd name="connsiteX0" fmla="*/ 2972 w 2971"/>
                <a:gd name="connsiteY0" fmla="*/ 0 h 1600"/>
                <a:gd name="connsiteX1" fmla="*/ 0 w 2971"/>
                <a:gd name="connsiteY1" fmla="*/ 1600 h 1600"/>
                <a:gd name="connsiteX2" fmla="*/ 2972 w 2971"/>
                <a:gd name="connsiteY2" fmla="*/ 0 h 1600"/>
              </a:gdLst>
              <a:ahLst/>
              <a:cxnLst>
                <a:cxn ang="0">
                  <a:pos x="connsiteX0" y="connsiteY0"/>
                </a:cxn>
                <a:cxn ang="0">
                  <a:pos x="connsiteX1" y="connsiteY1"/>
                </a:cxn>
                <a:cxn ang="0">
                  <a:pos x="connsiteX2" y="connsiteY2"/>
                </a:cxn>
              </a:cxnLst>
              <a:rect l="l" t="t" r="r" b="b"/>
              <a:pathLst>
                <a:path w="2971" h="1600">
                  <a:moveTo>
                    <a:pt x="2972" y="0"/>
                  </a:moveTo>
                  <a:cubicBezTo>
                    <a:pt x="2057" y="457"/>
                    <a:pt x="914" y="1143"/>
                    <a:pt x="0" y="1600"/>
                  </a:cubicBezTo>
                  <a:cubicBezTo>
                    <a:pt x="914" y="1143"/>
                    <a:pt x="2057" y="457"/>
                    <a:pt x="2972" y="0"/>
                  </a:cubicBezTo>
                  <a:close/>
                </a:path>
              </a:pathLst>
            </a:custGeom>
            <a:solidFill>
              <a:srgbClr val="FFFFFF"/>
            </a:solidFill>
            <a:ln w="2286" cap="flat">
              <a:noFill/>
              <a:prstDash val="solid"/>
              <a:miter/>
            </a:ln>
          </p:spPr>
          <p:txBody>
            <a:bodyPr rtlCol="0" anchor="ctr"/>
            <a:lstStyle/>
            <a:p>
              <a:endParaRPr lang="en-US"/>
            </a:p>
          </p:txBody>
        </p:sp>
        <p:sp>
          <p:nvSpPr>
            <p:cNvPr id="45" name="Freeform 348">
              <a:extLst>
                <a:ext uri="{FF2B5EF4-FFF2-40B4-BE49-F238E27FC236}">
                  <a16:creationId xmlns:a16="http://schemas.microsoft.com/office/drawing/2014/main" id="{E9349493-EABC-F558-8AF4-D488C1211DEC}"/>
                </a:ext>
              </a:extLst>
            </p:cNvPr>
            <p:cNvSpPr/>
            <p:nvPr/>
          </p:nvSpPr>
          <p:spPr>
            <a:xfrm>
              <a:off x="5072557" y="3551986"/>
              <a:ext cx="914" cy="457"/>
            </a:xfrm>
            <a:custGeom>
              <a:avLst/>
              <a:gdLst>
                <a:gd name="connsiteX0" fmla="*/ 914 w 914"/>
                <a:gd name="connsiteY0" fmla="*/ 457 h 457"/>
                <a:gd name="connsiteX1" fmla="*/ 0 w 914"/>
                <a:gd name="connsiteY1" fmla="*/ 0 h 457"/>
                <a:gd name="connsiteX2" fmla="*/ 914 w 914"/>
                <a:gd name="connsiteY2" fmla="*/ 457 h 457"/>
              </a:gdLst>
              <a:ahLst/>
              <a:cxnLst>
                <a:cxn ang="0">
                  <a:pos x="connsiteX0" y="connsiteY0"/>
                </a:cxn>
                <a:cxn ang="0">
                  <a:pos x="connsiteX1" y="connsiteY1"/>
                </a:cxn>
                <a:cxn ang="0">
                  <a:pos x="connsiteX2" y="connsiteY2"/>
                </a:cxn>
              </a:cxnLst>
              <a:rect l="l" t="t" r="r" b="b"/>
              <a:pathLst>
                <a:path w="914" h="457">
                  <a:moveTo>
                    <a:pt x="914" y="457"/>
                  </a:moveTo>
                  <a:cubicBezTo>
                    <a:pt x="686" y="229"/>
                    <a:pt x="229" y="229"/>
                    <a:pt x="0" y="0"/>
                  </a:cubicBezTo>
                  <a:cubicBezTo>
                    <a:pt x="457" y="0"/>
                    <a:pt x="686" y="229"/>
                    <a:pt x="914" y="457"/>
                  </a:cubicBezTo>
                  <a:close/>
                </a:path>
              </a:pathLst>
            </a:custGeom>
            <a:solidFill>
              <a:srgbClr val="FFFFFF"/>
            </a:solidFill>
            <a:ln w="2286" cap="flat">
              <a:noFill/>
              <a:prstDash val="solid"/>
              <a:miter/>
            </a:ln>
          </p:spPr>
          <p:txBody>
            <a:bodyPr rtlCol="0" anchor="ctr"/>
            <a:lstStyle/>
            <a:p>
              <a:endParaRPr lang="en-US"/>
            </a:p>
          </p:txBody>
        </p:sp>
        <p:sp>
          <p:nvSpPr>
            <p:cNvPr id="46" name="Freeform 349">
              <a:extLst>
                <a:ext uri="{FF2B5EF4-FFF2-40B4-BE49-F238E27FC236}">
                  <a16:creationId xmlns:a16="http://schemas.microsoft.com/office/drawing/2014/main" id="{40A61BFB-270F-3774-1B8C-7A37B3DF1A4E}"/>
                </a:ext>
              </a:extLst>
            </p:cNvPr>
            <p:cNvSpPr/>
            <p:nvPr/>
          </p:nvSpPr>
          <p:spPr>
            <a:xfrm>
              <a:off x="5314645" y="3394024"/>
              <a:ext cx="2743" cy="1828"/>
            </a:xfrm>
            <a:custGeom>
              <a:avLst/>
              <a:gdLst>
                <a:gd name="connsiteX0" fmla="*/ 2743 w 2743"/>
                <a:gd name="connsiteY0" fmla="*/ 0 h 1828"/>
                <a:gd name="connsiteX1" fmla="*/ 0 w 2743"/>
                <a:gd name="connsiteY1" fmla="*/ 1829 h 1828"/>
                <a:gd name="connsiteX2" fmla="*/ 2743 w 2743"/>
                <a:gd name="connsiteY2" fmla="*/ 0 h 1828"/>
              </a:gdLst>
              <a:ahLst/>
              <a:cxnLst>
                <a:cxn ang="0">
                  <a:pos x="connsiteX0" y="connsiteY0"/>
                </a:cxn>
                <a:cxn ang="0">
                  <a:pos x="connsiteX1" y="connsiteY1"/>
                </a:cxn>
                <a:cxn ang="0">
                  <a:pos x="connsiteX2" y="connsiteY2"/>
                </a:cxn>
              </a:cxnLst>
              <a:rect l="l" t="t" r="r" b="b"/>
              <a:pathLst>
                <a:path w="2743" h="1828">
                  <a:moveTo>
                    <a:pt x="2743" y="0"/>
                  </a:moveTo>
                  <a:cubicBezTo>
                    <a:pt x="1829" y="686"/>
                    <a:pt x="914" y="1143"/>
                    <a:pt x="0" y="1829"/>
                  </a:cubicBezTo>
                  <a:cubicBezTo>
                    <a:pt x="914" y="1372"/>
                    <a:pt x="1829" y="686"/>
                    <a:pt x="2743" y="0"/>
                  </a:cubicBezTo>
                  <a:close/>
                </a:path>
              </a:pathLst>
            </a:custGeom>
            <a:solidFill>
              <a:srgbClr val="FFFFFF"/>
            </a:solidFill>
            <a:ln w="2286" cap="flat">
              <a:noFill/>
              <a:prstDash val="solid"/>
              <a:miter/>
            </a:ln>
          </p:spPr>
          <p:txBody>
            <a:bodyPr rtlCol="0" anchor="ctr"/>
            <a:lstStyle/>
            <a:p>
              <a:endParaRPr lang="en-US"/>
            </a:p>
          </p:txBody>
        </p:sp>
        <p:sp>
          <p:nvSpPr>
            <p:cNvPr id="47" name="Freeform 350">
              <a:extLst>
                <a:ext uri="{FF2B5EF4-FFF2-40B4-BE49-F238E27FC236}">
                  <a16:creationId xmlns:a16="http://schemas.microsoft.com/office/drawing/2014/main" id="{66FC283D-CF20-9537-925A-024472FF36ED}"/>
                </a:ext>
              </a:extLst>
            </p:cNvPr>
            <p:cNvSpPr/>
            <p:nvPr/>
          </p:nvSpPr>
          <p:spPr>
            <a:xfrm>
              <a:off x="5331790" y="3384651"/>
              <a:ext cx="3657" cy="1600"/>
            </a:xfrm>
            <a:custGeom>
              <a:avLst/>
              <a:gdLst>
                <a:gd name="connsiteX0" fmla="*/ 3658 w 3657"/>
                <a:gd name="connsiteY0" fmla="*/ 0 h 1600"/>
                <a:gd name="connsiteX1" fmla="*/ 0 w 3657"/>
                <a:gd name="connsiteY1" fmla="*/ 1600 h 1600"/>
                <a:gd name="connsiteX2" fmla="*/ 3658 w 3657"/>
                <a:gd name="connsiteY2" fmla="*/ 0 h 1600"/>
              </a:gdLst>
              <a:ahLst/>
              <a:cxnLst>
                <a:cxn ang="0">
                  <a:pos x="connsiteX0" y="connsiteY0"/>
                </a:cxn>
                <a:cxn ang="0">
                  <a:pos x="connsiteX1" y="connsiteY1"/>
                </a:cxn>
                <a:cxn ang="0">
                  <a:pos x="connsiteX2" y="connsiteY2"/>
                </a:cxn>
              </a:cxnLst>
              <a:rect l="l" t="t" r="r" b="b"/>
              <a:pathLst>
                <a:path w="3657" h="1600">
                  <a:moveTo>
                    <a:pt x="3658" y="0"/>
                  </a:moveTo>
                  <a:cubicBezTo>
                    <a:pt x="2515" y="457"/>
                    <a:pt x="1143" y="914"/>
                    <a:pt x="0" y="1600"/>
                  </a:cubicBezTo>
                  <a:cubicBezTo>
                    <a:pt x="1143" y="914"/>
                    <a:pt x="2515" y="457"/>
                    <a:pt x="3658" y="0"/>
                  </a:cubicBezTo>
                  <a:close/>
                </a:path>
              </a:pathLst>
            </a:custGeom>
            <a:solidFill>
              <a:srgbClr val="FFFFFF"/>
            </a:solidFill>
            <a:ln w="2286" cap="flat">
              <a:noFill/>
              <a:prstDash val="solid"/>
              <a:miter/>
            </a:ln>
          </p:spPr>
          <p:txBody>
            <a:bodyPr rtlCol="0" anchor="ctr"/>
            <a:lstStyle/>
            <a:p>
              <a:endParaRPr lang="en-US"/>
            </a:p>
          </p:txBody>
        </p:sp>
        <p:sp>
          <p:nvSpPr>
            <p:cNvPr id="48" name="Freeform 351">
              <a:extLst>
                <a:ext uri="{FF2B5EF4-FFF2-40B4-BE49-F238E27FC236}">
                  <a16:creationId xmlns:a16="http://schemas.microsoft.com/office/drawing/2014/main" id="{5E6476CD-1B2B-5771-CF19-548B2FFDE35E}"/>
                </a:ext>
              </a:extLst>
            </p:cNvPr>
            <p:cNvSpPr/>
            <p:nvPr/>
          </p:nvSpPr>
          <p:spPr>
            <a:xfrm>
              <a:off x="5325618" y="3387623"/>
              <a:ext cx="3200" cy="1600"/>
            </a:xfrm>
            <a:custGeom>
              <a:avLst/>
              <a:gdLst>
                <a:gd name="connsiteX0" fmla="*/ 3200 w 3200"/>
                <a:gd name="connsiteY0" fmla="*/ 0 h 1600"/>
                <a:gd name="connsiteX1" fmla="*/ 0 w 3200"/>
                <a:gd name="connsiteY1" fmla="*/ 1600 h 1600"/>
                <a:gd name="connsiteX2" fmla="*/ 3200 w 3200"/>
                <a:gd name="connsiteY2" fmla="*/ 0 h 1600"/>
              </a:gdLst>
              <a:ahLst/>
              <a:cxnLst>
                <a:cxn ang="0">
                  <a:pos x="connsiteX0" y="connsiteY0"/>
                </a:cxn>
                <a:cxn ang="0">
                  <a:pos x="connsiteX1" y="connsiteY1"/>
                </a:cxn>
                <a:cxn ang="0">
                  <a:pos x="connsiteX2" y="connsiteY2"/>
                </a:cxn>
              </a:cxnLst>
              <a:rect l="l" t="t" r="r" b="b"/>
              <a:pathLst>
                <a:path w="3200" h="1600">
                  <a:moveTo>
                    <a:pt x="3200" y="0"/>
                  </a:moveTo>
                  <a:cubicBezTo>
                    <a:pt x="2057" y="457"/>
                    <a:pt x="1143" y="1143"/>
                    <a:pt x="0" y="1600"/>
                  </a:cubicBezTo>
                  <a:cubicBezTo>
                    <a:pt x="1143" y="1143"/>
                    <a:pt x="2286" y="457"/>
                    <a:pt x="3200" y="0"/>
                  </a:cubicBezTo>
                  <a:close/>
                </a:path>
              </a:pathLst>
            </a:custGeom>
            <a:solidFill>
              <a:srgbClr val="FFFFFF"/>
            </a:solidFill>
            <a:ln w="2286" cap="flat">
              <a:noFill/>
              <a:prstDash val="solid"/>
              <a:miter/>
            </a:ln>
          </p:spPr>
          <p:txBody>
            <a:bodyPr rtlCol="0" anchor="ctr"/>
            <a:lstStyle/>
            <a:p>
              <a:endParaRPr lang="en-US"/>
            </a:p>
          </p:txBody>
        </p:sp>
        <p:sp>
          <p:nvSpPr>
            <p:cNvPr id="49" name="Freeform 352">
              <a:extLst>
                <a:ext uri="{FF2B5EF4-FFF2-40B4-BE49-F238E27FC236}">
                  <a16:creationId xmlns:a16="http://schemas.microsoft.com/office/drawing/2014/main" id="{7C8B3677-8666-17DB-EAF7-189D31DA0760}"/>
                </a:ext>
              </a:extLst>
            </p:cNvPr>
            <p:cNvSpPr/>
            <p:nvPr/>
          </p:nvSpPr>
          <p:spPr>
            <a:xfrm>
              <a:off x="5297043" y="3409111"/>
              <a:ext cx="1828" cy="2057"/>
            </a:xfrm>
            <a:custGeom>
              <a:avLst/>
              <a:gdLst>
                <a:gd name="connsiteX0" fmla="*/ 1829 w 1828"/>
                <a:gd name="connsiteY0" fmla="*/ 0 h 2057"/>
                <a:gd name="connsiteX1" fmla="*/ 0 w 1828"/>
                <a:gd name="connsiteY1" fmla="*/ 2057 h 2057"/>
                <a:gd name="connsiteX2" fmla="*/ 1829 w 1828"/>
                <a:gd name="connsiteY2" fmla="*/ 0 h 2057"/>
              </a:gdLst>
              <a:ahLst/>
              <a:cxnLst>
                <a:cxn ang="0">
                  <a:pos x="connsiteX0" y="connsiteY0"/>
                </a:cxn>
                <a:cxn ang="0">
                  <a:pos x="connsiteX1" y="connsiteY1"/>
                </a:cxn>
                <a:cxn ang="0">
                  <a:pos x="connsiteX2" y="connsiteY2"/>
                </a:cxn>
              </a:cxnLst>
              <a:rect l="l" t="t" r="r" b="b"/>
              <a:pathLst>
                <a:path w="1828" h="2057">
                  <a:moveTo>
                    <a:pt x="1829" y="0"/>
                  </a:moveTo>
                  <a:cubicBezTo>
                    <a:pt x="1143" y="686"/>
                    <a:pt x="457" y="1372"/>
                    <a:pt x="0" y="2057"/>
                  </a:cubicBezTo>
                  <a:cubicBezTo>
                    <a:pt x="686" y="1600"/>
                    <a:pt x="1143" y="686"/>
                    <a:pt x="1829" y="0"/>
                  </a:cubicBezTo>
                  <a:close/>
                </a:path>
              </a:pathLst>
            </a:custGeom>
            <a:solidFill>
              <a:srgbClr val="FFFFFF"/>
            </a:solidFill>
            <a:ln w="2286" cap="flat">
              <a:noFill/>
              <a:prstDash val="solid"/>
              <a:miter/>
            </a:ln>
          </p:spPr>
          <p:txBody>
            <a:bodyPr rtlCol="0" anchor="ctr"/>
            <a:lstStyle/>
            <a:p>
              <a:endParaRPr lang="en-US"/>
            </a:p>
          </p:txBody>
        </p:sp>
        <p:sp>
          <p:nvSpPr>
            <p:cNvPr id="50" name="Freeform 353">
              <a:extLst>
                <a:ext uri="{FF2B5EF4-FFF2-40B4-BE49-F238E27FC236}">
                  <a16:creationId xmlns:a16="http://schemas.microsoft.com/office/drawing/2014/main" id="{CA87EE10-E617-732F-D580-EB367E5E1AF0}"/>
                </a:ext>
              </a:extLst>
            </p:cNvPr>
            <p:cNvSpPr/>
            <p:nvPr/>
          </p:nvSpPr>
          <p:spPr>
            <a:xfrm>
              <a:off x="5305044" y="3401339"/>
              <a:ext cx="2286" cy="1828"/>
            </a:xfrm>
            <a:custGeom>
              <a:avLst/>
              <a:gdLst>
                <a:gd name="connsiteX0" fmla="*/ 2286 w 2286"/>
                <a:gd name="connsiteY0" fmla="*/ 0 h 1828"/>
                <a:gd name="connsiteX1" fmla="*/ 0 w 2286"/>
                <a:gd name="connsiteY1" fmla="*/ 1829 h 1828"/>
                <a:gd name="connsiteX2" fmla="*/ 2286 w 2286"/>
                <a:gd name="connsiteY2" fmla="*/ 0 h 1828"/>
              </a:gdLst>
              <a:ahLst/>
              <a:cxnLst>
                <a:cxn ang="0">
                  <a:pos x="connsiteX0" y="connsiteY0"/>
                </a:cxn>
                <a:cxn ang="0">
                  <a:pos x="connsiteX1" y="connsiteY1"/>
                </a:cxn>
                <a:cxn ang="0">
                  <a:pos x="connsiteX2" y="connsiteY2"/>
                </a:cxn>
              </a:cxnLst>
              <a:rect l="l" t="t" r="r" b="b"/>
              <a:pathLst>
                <a:path w="2286" h="1828">
                  <a:moveTo>
                    <a:pt x="2286" y="0"/>
                  </a:moveTo>
                  <a:cubicBezTo>
                    <a:pt x="1600" y="686"/>
                    <a:pt x="686" y="1372"/>
                    <a:pt x="0" y="1829"/>
                  </a:cubicBezTo>
                  <a:cubicBezTo>
                    <a:pt x="686" y="1372"/>
                    <a:pt x="1600" y="686"/>
                    <a:pt x="2286" y="0"/>
                  </a:cubicBezTo>
                  <a:close/>
                </a:path>
              </a:pathLst>
            </a:custGeom>
            <a:solidFill>
              <a:srgbClr val="FFFFFF"/>
            </a:solidFill>
            <a:ln w="2286" cap="flat">
              <a:noFill/>
              <a:prstDash val="solid"/>
              <a:miter/>
            </a:ln>
          </p:spPr>
          <p:txBody>
            <a:bodyPr rtlCol="0" anchor="ctr"/>
            <a:lstStyle/>
            <a:p>
              <a:endParaRPr lang="en-US"/>
            </a:p>
          </p:txBody>
        </p:sp>
        <p:sp>
          <p:nvSpPr>
            <p:cNvPr id="51" name="Freeform 354">
              <a:extLst>
                <a:ext uri="{FF2B5EF4-FFF2-40B4-BE49-F238E27FC236}">
                  <a16:creationId xmlns:a16="http://schemas.microsoft.com/office/drawing/2014/main" id="{407BEFC2-6E63-252C-E29B-8E1E13463823}"/>
                </a:ext>
              </a:extLst>
            </p:cNvPr>
            <p:cNvSpPr/>
            <p:nvPr/>
          </p:nvSpPr>
          <p:spPr>
            <a:xfrm>
              <a:off x="5290185" y="3417570"/>
              <a:ext cx="1600" cy="2286"/>
            </a:xfrm>
            <a:custGeom>
              <a:avLst/>
              <a:gdLst>
                <a:gd name="connsiteX0" fmla="*/ 1600 w 1600"/>
                <a:gd name="connsiteY0" fmla="*/ 0 h 2286"/>
                <a:gd name="connsiteX1" fmla="*/ 0 w 1600"/>
                <a:gd name="connsiteY1" fmla="*/ 2286 h 2286"/>
                <a:gd name="connsiteX2" fmla="*/ 1600 w 1600"/>
                <a:gd name="connsiteY2" fmla="*/ 0 h 2286"/>
              </a:gdLst>
              <a:ahLst/>
              <a:cxnLst>
                <a:cxn ang="0">
                  <a:pos x="connsiteX0" y="connsiteY0"/>
                </a:cxn>
                <a:cxn ang="0">
                  <a:pos x="connsiteX1" y="connsiteY1"/>
                </a:cxn>
                <a:cxn ang="0">
                  <a:pos x="connsiteX2" y="connsiteY2"/>
                </a:cxn>
              </a:cxnLst>
              <a:rect l="l" t="t" r="r" b="b"/>
              <a:pathLst>
                <a:path w="1600" h="2286">
                  <a:moveTo>
                    <a:pt x="1600" y="0"/>
                  </a:moveTo>
                  <a:cubicBezTo>
                    <a:pt x="1143" y="686"/>
                    <a:pt x="457" y="1372"/>
                    <a:pt x="0" y="2286"/>
                  </a:cubicBezTo>
                  <a:cubicBezTo>
                    <a:pt x="686" y="1372"/>
                    <a:pt x="1143" y="686"/>
                    <a:pt x="1600" y="0"/>
                  </a:cubicBezTo>
                  <a:close/>
                </a:path>
              </a:pathLst>
            </a:custGeom>
            <a:solidFill>
              <a:srgbClr val="FFFFFF"/>
            </a:solidFill>
            <a:ln w="2286" cap="flat">
              <a:noFill/>
              <a:prstDash val="solid"/>
              <a:miter/>
            </a:ln>
          </p:spPr>
          <p:txBody>
            <a:bodyPr rtlCol="0" anchor="ctr"/>
            <a:lstStyle/>
            <a:p>
              <a:endParaRPr lang="en-US"/>
            </a:p>
          </p:txBody>
        </p:sp>
        <p:sp>
          <p:nvSpPr>
            <p:cNvPr id="52" name="Freeform 355">
              <a:extLst>
                <a:ext uri="{FF2B5EF4-FFF2-40B4-BE49-F238E27FC236}">
                  <a16:creationId xmlns:a16="http://schemas.microsoft.com/office/drawing/2014/main" id="{107DBA52-103B-0FBF-5A43-7F952FE73648}"/>
                </a:ext>
              </a:extLst>
            </p:cNvPr>
            <p:cNvSpPr/>
            <p:nvPr/>
          </p:nvSpPr>
          <p:spPr>
            <a:xfrm>
              <a:off x="5287441" y="3421913"/>
              <a:ext cx="1371" cy="2286"/>
            </a:xfrm>
            <a:custGeom>
              <a:avLst/>
              <a:gdLst>
                <a:gd name="connsiteX0" fmla="*/ 1372 w 1371"/>
                <a:gd name="connsiteY0" fmla="*/ 0 h 2286"/>
                <a:gd name="connsiteX1" fmla="*/ 0 w 1371"/>
                <a:gd name="connsiteY1" fmla="*/ 2286 h 2286"/>
                <a:gd name="connsiteX2" fmla="*/ 1372 w 1371"/>
                <a:gd name="connsiteY2" fmla="*/ 0 h 2286"/>
              </a:gdLst>
              <a:ahLst/>
              <a:cxnLst>
                <a:cxn ang="0">
                  <a:pos x="connsiteX0" y="connsiteY0"/>
                </a:cxn>
                <a:cxn ang="0">
                  <a:pos x="connsiteX1" y="connsiteY1"/>
                </a:cxn>
                <a:cxn ang="0">
                  <a:pos x="connsiteX2" y="connsiteY2"/>
                </a:cxn>
              </a:cxnLst>
              <a:rect l="l" t="t" r="r" b="b"/>
              <a:pathLst>
                <a:path w="1371" h="2286">
                  <a:moveTo>
                    <a:pt x="1372" y="0"/>
                  </a:moveTo>
                  <a:cubicBezTo>
                    <a:pt x="914" y="686"/>
                    <a:pt x="457" y="1600"/>
                    <a:pt x="0" y="2286"/>
                  </a:cubicBezTo>
                  <a:cubicBezTo>
                    <a:pt x="457" y="1600"/>
                    <a:pt x="914" y="686"/>
                    <a:pt x="1372" y="0"/>
                  </a:cubicBezTo>
                  <a:close/>
                </a:path>
              </a:pathLst>
            </a:custGeom>
            <a:solidFill>
              <a:srgbClr val="FFFFFF"/>
            </a:solidFill>
            <a:ln w="2286" cap="flat">
              <a:noFill/>
              <a:prstDash val="solid"/>
              <a:miter/>
            </a:ln>
          </p:spPr>
          <p:txBody>
            <a:bodyPr rtlCol="0" anchor="ctr"/>
            <a:lstStyle/>
            <a:p>
              <a:endParaRPr lang="en-US"/>
            </a:p>
          </p:txBody>
        </p:sp>
        <p:sp>
          <p:nvSpPr>
            <p:cNvPr id="53" name="Freeform 356">
              <a:extLst>
                <a:ext uri="{FF2B5EF4-FFF2-40B4-BE49-F238E27FC236}">
                  <a16:creationId xmlns:a16="http://schemas.microsoft.com/office/drawing/2014/main" id="{AF173544-099C-17E1-ECEB-9BB65AB7CDCE}"/>
                </a:ext>
              </a:extLst>
            </p:cNvPr>
            <p:cNvSpPr/>
            <p:nvPr/>
          </p:nvSpPr>
          <p:spPr>
            <a:xfrm>
              <a:off x="5338419" y="3381679"/>
              <a:ext cx="4343" cy="1600"/>
            </a:xfrm>
            <a:custGeom>
              <a:avLst/>
              <a:gdLst>
                <a:gd name="connsiteX0" fmla="*/ 4343 w 4343"/>
                <a:gd name="connsiteY0" fmla="*/ 0 h 1600"/>
                <a:gd name="connsiteX1" fmla="*/ 0 w 4343"/>
                <a:gd name="connsiteY1" fmla="*/ 1600 h 1600"/>
                <a:gd name="connsiteX2" fmla="*/ 4343 w 4343"/>
                <a:gd name="connsiteY2" fmla="*/ 0 h 1600"/>
              </a:gdLst>
              <a:ahLst/>
              <a:cxnLst>
                <a:cxn ang="0">
                  <a:pos x="connsiteX0" y="connsiteY0"/>
                </a:cxn>
                <a:cxn ang="0">
                  <a:pos x="connsiteX1" y="connsiteY1"/>
                </a:cxn>
                <a:cxn ang="0">
                  <a:pos x="connsiteX2" y="connsiteY2"/>
                </a:cxn>
              </a:cxnLst>
              <a:rect l="l" t="t" r="r" b="b"/>
              <a:pathLst>
                <a:path w="4343" h="1600">
                  <a:moveTo>
                    <a:pt x="4343" y="0"/>
                  </a:moveTo>
                  <a:cubicBezTo>
                    <a:pt x="2972" y="457"/>
                    <a:pt x="1372" y="1143"/>
                    <a:pt x="0" y="1600"/>
                  </a:cubicBezTo>
                  <a:cubicBezTo>
                    <a:pt x="1372" y="1143"/>
                    <a:pt x="2972" y="686"/>
                    <a:pt x="4343" y="0"/>
                  </a:cubicBezTo>
                  <a:close/>
                </a:path>
              </a:pathLst>
            </a:custGeom>
            <a:solidFill>
              <a:srgbClr val="FFFFFF"/>
            </a:solidFill>
            <a:ln w="2286" cap="flat">
              <a:noFill/>
              <a:prstDash val="solid"/>
              <a:miter/>
            </a:ln>
          </p:spPr>
          <p:txBody>
            <a:bodyPr rtlCol="0" anchor="ctr"/>
            <a:lstStyle/>
            <a:p>
              <a:endParaRPr lang="en-US"/>
            </a:p>
          </p:txBody>
        </p:sp>
        <p:sp>
          <p:nvSpPr>
            <p:cNvPr id="54" name="Freeform 357">
              <a:extLst>
                <a:ext uri="{FF2B5EF4-FFF2-40B4-BE49-F238E27FC236}">
                  <a16:creationId xmlns:a16="http://schemas.microsoft.com/office/drawing/2014/main" id="{A215744F-87FE-3D0F-7ACA-D6C8FFA54646}"/>
                </a:ext>
              </a:extLst>
            </p:cNvPr>
            <p:cNvSpPr/>
            <p:nvPr/>
          </p:nvSpPr>
          <p:spPr>
            <a:xfrm>
              <a:off x="5293385" y="3413455"/>
              <a:ext cx="1828" cy="2057"/>
            </a:xfrm>
            <a:custGeom>
              <a:avLst/>
              <a:gdLst>
                <a:gd name="connsiteX0" fmla="*/ 1829 w 1828"/>
                <a:gd name="connsiteY0" fmla="*/ 0 h 2057"/>
                <a:gd name="connsiteX1" fmla="*/ 0 w 1828"/>
                <a:gd name="connsiteY1" fmla="*/ 2057 h 2057"/>
                <a:gd name="connsiteX2" fmla="*/ 1829 w 1828"/>
                <a:gd name="connsiteY2" fmla="*/ 0 h 2057"/>
              </a:gdLst>
              <a:ahLst/>
              <a:cxnLst>
                <a:cxn ang="0">
                  <a:pos x="connsiteX0" y="connsiteY0"/>
                </a:cxn>
                <a:cxn ang="0">
                  <a:pos x="connsiteX1" y="connsiteY1"/>
                </a:cxn>
                <a:cxn ang="0">
                  <a:pos x="connsiteX2" y="connsiteY2"/>
                </a:cxn>
              </a:cxnLst>
              <a:rect l="l" t="t" r="r" b="b"/>
              <a:pathLst>
                <a:path w="1828" h="2057">
                  <a:moveTo>
                    <a:pt x="1829" y="0"/>
                  </a:moveTo>
                  <a:cubicBezTo>
                    <a:pt x="1143" y="686"/>
                    <a:pt x="686" y="1372"/>
                    <a:pt x="0" y="2057"/>
                  </a:cubicBezTo>
                  <a:cubicBezTo>
                    <a:pt x="686" y="1372"/>
                    <a:pt x="1143" y="686"/>
                    <a:pt x="1829" y="0"/>
                  </a:cubicBezTo>
                  <a:close/>
                </a:path>
              </a:pathLst>
            </a:custGeom>
            <a:solidFill>
              <a:srgbClr val="FFFFFF"/>
            </a:solidFill>
            <a:ln w="2286" cap="flat">
              <a:noFill/>
              <a:prstDash val="solid"/>
              <a:miter/>
            </a:ln>
          </p:spPr>
          <p:txBody>
            <a:bodyPr rtlCol="0" anchor="ctr"/>
            <a:lstStyle/>
            <a:p>
              <a:endParaRPr lang="en-US"/>
            </a:p>
          </p:txBody>
        </p:sp>
        <p:sp>
          <p:nvSpPr>
            <p:cNvPr id="55" name="Freeform 358">
              <a:extLst>
                <a:ext uri="{FF2B5EF4-FFF2-40B4-BE49-F238E27FC236}">
                  <a16:creationId xmlns:a16="http://schemas.microsoft.com/office/drawing/2014/main" id="{6A8A35DB-E75F-FF11-696A-0AD7D677B35D}"/>
                </a:ext>
              </a:extLst>
            </p:cNvPr>
            <p:cNvSpPr/>
            <p:nvPr/>
          </p:nvSpPr>
          <p:spPr>
            <a:xfrm>
              <a:off x="5284698" y="3426256"/>
              <a:ext cx="1371" cy="2286"/>
            </a:xfrm>
            <a:custGeom>
              <a:avLst/>
              <a:gdLst>
                <a:gd name="connsiteX0" fmla="*/ 1372 w 1371"/>
                <a:gd name="connsiteY0" fmla="*/ 0 h 2286"/>
                <a:gd name="connsiteX1" fmla="*/ 0 w 1371"/>
                <a:gd name="connsiteY1" fmla="*/ 2286 h 2286"/>
                <a:gd name="connsiteX2" fmla="*/ 1372 w 1371"/>
                <a:gd name="connsiteY2" fmla="*/ 0 h 2286"/>
              </a:gdLst>
              <a:ahLst/>
              <a:cxnLst>
                <a:cxn ang="0">
                  <a:pos x="connsiteX0" y="connsiteY0"/>
                </a:cxn>
                <a:cxn ang="0">
                  <a:pos x="connsiteX1" y="connsiteY1"/>
                </a:cxn>
                <a:cxn ang="0">
                  <a:pos x="connsiteX2" y="connsiteY2"/>
                </a:cxn>
              </a:cxnLst>
              <a:rect l="l" t="t" r="r" b="b"/>
              <a:pathLst>
                <a:path w="1371" h="2286">
                  <a:moveTo>
                    <a:pt x="1372" y="0"/>
                  </a:moveTo>
                  <a:cubicBezTo>
                    <a:pt x="914" y="686"/>
                    <a:pt x="457" y="1600"/>
                    <a:pt x="0" y="2286"/>
                  </a:cubicBezTo>
                  <a:cubicBezTo>
                    <a:pt x="457" y="1600"/>
                    <a:pt x="914" y="914"/>
                    <a:pt x="1372" y="0"/>
                  </a:cubicBezTo>
                  <a:close/>
                </a:path>
              </a:pathLst>
            </a:custGeom>
            <a:solidFill>
              <a:srgbClr val="FFFFFF"/>
            </a:solidFill>
            <a:ln w="2286" cap="flat">
              <a:noFill/>
              <a:prstDash val="solid"/>
              <a:miter/>
            </a:ln>
          </p:spPr>
          <p:txBody>
            <a:bodyPr rtlCol="0" anchor="ctr"/>
            <a:lstStyle/>
            <a:p>
              <a:endParaRPr lang="en-US"/>
            </a:p>
          </p:txBody>
        </p:sp>
        <p:sp>
          <p:nvSpPr>
            <p:cNvPr id="56" name="Freeform 359">
              <a:extLst>
                <a:ext uri="{FF2B5EF4-FFF2-40B4-BE49-F238E27FC236}">
                  <a16:creationId xmlns:a16="http://schemas.microsoft.com/office/drawing/2014/main" id="{D4496D6C-E95D-D149-3A21-A457DB2EF672}"/>
                </a:ext>
              </a:extLst>
            </p:cNvPr>
            <p:cNvSpPr/>
            <p:nvPr/>
          </p:nvSpPr>
          <p:spPr>
            <a:xfrm>
              <a:off x="5509641" y="3864711"/>
              <a:ext cx="2743" cy="6172"/>
            </a:xfrm>
            <a:custGeom>
              <a:avLst/>
              <a:gdLst>
                <a:gd name="connsiteX0" fmla="*/ 2743 w 2743"/>
                <a:gd name="connsiteY0" fmla="*/ 0 h 6172"/>
                <a:gd name="connsiteX1" fmla="*/ 0 w 2743"/>
                <a:gd name="connsiteY1" fmla="*/ 6172 h 6172"/>
                <a:gd name="connsiteX2" fmla="*/ 2743 w 2743"/>
                <a:gd name="connsiteY2" fmla="*/ 0 h 6172"/>
              </a:gdLst>
              <a:ahLst/>
              <a:cxnLst>
                <a:cxn ang="0">
                  <a:pos x="connsiteX0" y="connsiteY0"/>
                </a:cxn>
                <a:cxn ang="0">
                  <a:pos x="connsiteX1" y="connsiteY1"/>
                </a:cxn>
                <a:cxn ang="0">
                  <a:pos x="connsiteX2" y="connsiteY2"/>
                </a:cxn>
              </a:cxnLst>
              <a:rect l="l" t="t" r="r" b="b"/>
              <a:pathLst>
                <a:path w="2743" h="6172">
                  <a:moveTo>
                    <a:pt x="2743" y="0"/>
                  </a:moveTo>
                  <a:cubicBezTo>
                    <a:pt x="1829" y="2057"/>
                    <a:pt x="686" y="4115"/>
                    <a:pt x="0" y="6172"/>
                  </a:cubicBezTo>
                  <a:cubicBezTo>
                    <a:pt x="914" y="4115"/>
                    <a:pt x="1829" y="2057"/>
                    <a:pt x="2743" y="0"/>
                  </a:cubicBezTo>
                  <a:close/>
                </a:path>
              </a:pathLst>
            </a:custGeom>
            <a:solidFill>
              <a:srgbClr val="FFFFFF"/>
            </a:solidFill>
            <a:ln w="2286" cap="flat">
              <a:noFill/>
              <a:prstDash val="solid"/>
              <a:miter/>
            </a:ln>
          </p:spPr>
          <p:txBody>
            <a:bodyPr rtlCol="0" anchor="ctr"/>
            <a:lstStyle/>
            <a:p>
              <a:endParaRPr lang="en-US"/>
            </a:p>
          </p:txBody>
        </p:sp>
        <p:sp>
          <p:nvSpPr>
            <p:cNvPr id="57" name="Freeform 360">
              <a:extLst>
                <a:ext uri="{FF2B5EF4-FFF2-40B4-BE49-F238E27FC236}">
                  <a16:creationId xmlns:a16="http://schemas.microsoft.com/office/drawing/2014/main" id="{30640242-B77A-0AE5-29E9-D007FAAC3702}"/>
                </a:ext>
              </a:extLst>
            </p:cNvPr>
            <p:cNvSpPr/>
            <p:nvPr/>
          </p:nvSpPr>
          <p:spPr>
            <a:xfrm>
              <a:off x="5526557" y="3842080"/>
              <a:ext cx="914" cy="914"/>
            </a:xfrm>
            <a:custGeom>
              <a:avLst/>
              <a:gdLst>
                <a:gd name="connsiteX0" fmla="*/ 914 w 914"/>
                <a:gd name="connsiteY0" fmla="*/ 0 h 914"/>
                <a:gd name="connsiteX1" fmla="*/ 0 w 914"/>
                <a:gd name="connsiteY1" fmla="*/ 914 h 914"/>
                <a:gd name="connsiteX2" fmla="*/ 914 w 914"/>
                <a:gd name="connsiteY2" fmla="*/ 0 h 914"/>
              </a:gdLst>
              <a:ahLst/>
              <a:cxnLst>
                <a:cxn ang="0">
                  <a:pos x="connsiteX0" y="connsiteY0"/>
                </a:cxn>
                <a:cxn ang="0">
                  <a:pos x="connsiteX1" y="connsiteY1"/>
                </a:cxn>
                <a:cxn ang="0">
                  <a:pos x="connsiteX2" y="connsiteY2"/>
                </a:cxn>
              </a:cxnLst>
              <a:rect l="l" t="t" r="r" b="b"/>
              <a:pathLst>
                <a:path w="914" h="914">
                  <a:moveTo>
                    <a:pt x="914" y="0"/>
                  </a:moveTo>
                  <a:cubicBezTo>
                    <a:pt x="686" y="229"/>
                    <a:pt x="457" y="686"/>
                    <a:pt x="0" y="914"/>
                  </a:cubicBezTo>
                  <a:cubicBezTo>
                    <a:pt x="457" y="686"/>
                    <a:pt x="686" y="229"/>
                    <a:pt x="914" y="0"/>
                  </a:cubicBezTo>
                  <a:close/>
                </a:path>
              </a:pathLst>
            </a:custGeom>
            <a:solidFill>
              <a:srgbClr val="FFFFFF"/>
            </a:solidFill>
            <a:ln w="2286" cap="flat">
              <a:noFill/>
              <a:prstDash val="solid"/>
              <a:miter/>
            </a:ln>
          </p:spPr>
          <p:txBody>
            <a:bodyPr rtlCol="0" anchor="ctr"/>
            <a:lstStyle/>
            <a:p>
              <a:endParaRPr lang="en-US"/>
            </a:p>
          </p:txBody>
        </p:sp>
        <p:sp>
          <p:nvSpPr>
            <p:cNvPr id="58" name="Freeform 361">
              <a:extLst>
                <a:ext uri="{FF2B5EF4-FFF2-40B4-BE49-F238E27FC236}">
                  <a16:creationId xmlns:a16="http://schemas.microsoft.com/office/drawing/2014/main" id="{DE73B756-9DF7-76BD-A7CA-C9DA639544C2}"/>
                </a:ext>
              </a:extLst>
            </p:cNvPr>
            <p:cNvSpPr/>
            <p:nvPr/>
          </p:nvSpPr>
          <p:spPr>
            <a:xfrm>
              <a:off x="5507355" y="3870883"/>
              <a:ext cx="2286" cy="6172"/>
            </a:xfrm>
            <a:custGeom>
              <a:avLst/>
              <a:gdLst>
                <a:gd name="connsiteX0" fmla="*/ 2286 w 2286"/>
                <a:gd name="connsiteY0" fmla="*/ 0 h 6172"/>
                <a:gd name="connsiteX1" fmla="*/ 0 w 2286"/>
                <a:gd name="connsiteY1" fmla="*/ 6172 h 6172"/>
                <a:gd name="connsiteX2" fmla="*/ 2286 w 2286"/>
                <a:gd name="connsiteY2" fmla="*/ 0 h 6172"/>
              </a:gdLst>
              <a:ahLst/>
              <a:cxnLst>
                <a:cxn ang="0">
                  <a:pos x="connsiteX0" y="connsiteY0"/>
                </a:cxn>
                <a:cxn ang="0">
                  <a:pos x="connsiteX1" y="connsiteY1"/>
                </a:cxn>
                <a:cxn ang="0">
                  <a:pos x="connsiteX2" y="connsiteY2"/>
                </a:cxn>
              </a:cxnLst>
              <a:rect l="l" t="t" r="r" b="b"/>
              <a:pathLst>
                <a:path w="2286" h="6172">
                  <a:moveTo>
                    <a:pt x="2286" y="0"/>
                  </a:moveTo>
                  <a:cubicBezTo>
                    <a:pt x="1372" y="2057"/>
                    <a:pt x="686" y="4115"/>
                    <a:pt x="0" y="6172"/>
                  </a:cubicBezTo>
                  <a:cubicBezTo>
                    <a:pt x="686" y="4343"/>
                    <a:pt x="1372" y="2057"/>
                    <a:pt x="2286" y="0"/>
                  </a:cubicBezTo>
                  <a:close/>
                </a:path>
              </a:pathLst>
            </a:custGeom>
            <a:solidFill>
              <a:srgbClr val="FFFFFF"/>
            </a:solidFill>
            <a:ln w="2286" cap="flat">
              <a:noFill/>
              <a:prstDash val="solid"/>
              <a:miter/>
            </a:ln>
          </p:spPr>
          <p:txBody>
            <a:bodyPr rtlCol="0" anchor="ctr"/>
            <a:lstStyle/>
            <a:p>
              <a:endParaRPr lang="en-US"/>
            </a:p>
          </p:txBody>
        </p:sp>
        <p:sp>
          <p:nvSpPr>
            <p:cNvPr id="59" name="Freeform 362">
              <a:extLst>
                <a:ext uri="{FF2B5EF4-FFF2-40B4-BE49-F238E27FC236}">
                  <a16:creationId xmlns:a16="http://schemas.microsoft.com/office/drawing/2014/main" id="{064014E3-2693-0CE8-A8B5-4C8E7425B53C}"/>
                </a:ext>
              </a:extLst>
            </p:cNvPr>
            <p:cNvSpPr/>
            <p:nvPr/>
          </p:nvSpPr>
          <p:spPr>
            <a:xfrm>
              <a:off x="5617311" y="3704691"/>
              <a:ext cx="29489" cy="41376"/>
            </a:xfrm>
            <a:custGeom>
              <a:avLst/>
              <a:gdLst>
                <a:gd name="connsiteX0" fmla="*/ 29489 w 29489"/>
                <a:gd name="connsiteY0" fmla="*/ 0 h 41376"/>
                <a:gd name="connsiteX1" fmla="*/ 0 w 29489"/>
                <a:gd name="connsiteY1" fmla="*/ 41377 h 41376"/>
                <a:gd name="connsiteX2" fmla="*/ 29489 w 29489"/>
                <a:gd name="connsiteY2" fmla="*/ 0 h 41376"/>
              </a:gdLst>
              <a:ahLst/>
              <a:cxnLst>
                <a:cxn ang="0">
                  <a:pos x="connsiteX0" y="connsiteY0"/>
                </a:cxn>
                <a:cxn ang="0">
                  <a:pos x="connsiteX1" y="connsiteY1"/>
                </a:cxn>
                <a:cxn ang="0">
                  <a:pos x="connsiteX2" y="connsiteY2"/>
                </a:cxn>
              </a:cxnLst>
              <a:rect l="l" t="t" r="r" b="b"/>
              <a:pathLst>
                <a:path w="29489" h="41376">
                  <a:moveTo>
                    <a:pt x="29489" y="0"/>
                  </a:moveTo>
                  <a:cubicBezTo>
                    <a:pt x="20345" y="14173"/>
                    <a:pt x="10516" y="27889"/>
                    <a:pt x="0" y="41377"/>
                  </a:cubicBezTo>
                  <a:cubicBezTo>
                    <a:pt x="10516" y="28118"/>
                    <a:pt x="20574" y="14173"/>
                    <a:pt x="29489" y="0"/>
                  </a:cubicBezTo>
                  <a:close/>
                </a:path>
              </a:pathLst>
            </a:custGeom>
            <a:solidFill>
              <a:srgbClr val="FFFFFF"/>
            </a:solidFill>
            <a:ln w="2286" cap="flat">
              <a:noFill/>
              <a:prstDash val="solid"/>
              <a:miter/>
            </a:ln>
          </p:spPr>
          <p:txBody>
            <a:bodyPr rtlCol="0" anchor="ctr"/>
            <a:lstStyle/>
            <a:p>
              <a:endParaRPr lang="en-US"/>
            </a:p>
          </p:txBody>
        </p:sp>
        <p:sp>
          <p:nvSpPr>
            <p:cNvPr id="60" name="Freeform 363">
              <a:extLst>
                <a:ext uri="{FF2B5EF4-FFF2-40B4-BE49-F238E27FC236}">
                  <a16:creationId xmlns:a16="http://schemas.microsoft.com/office/drawing/2014/main" id="{7C3FAB1B-1B41-8E3C-65B8-A79484569664}"/>
                </a:ext>
              </a:extLst>
            </p:cNvPr>
            <p:cNvSpPr/>
            <p:nvPr/>
          </p:nvSpPr>
          <p:spPr>
            <a:xfrm>
              <a:off x="5230063" y="4027017"/>
              <a:ext cx="1828" cy="685"/>
            </a:xfrm>
            <a:custGeom>
              <a:avLst/>
              <a:gdLst>
                <a:gd name="connsiteX0" fmla="*/ 1829 w 1828"/>
                <a:gd name="connsiteY0" fmla="*/ 686 h 685"/>
                <a:gd name="connsiteX1" fmla="*/ 0 w 1828"/>
                <a:gd name="connsiteY1" fmla="*/ 0 h 685"/>
                <a:gd name="connsiteX2" fmla="*/ 1829 w 1828"/>
                <a:gd name="connsiteY2" fmla="*/ 686 h 685"/>
              </a:gdLst>
              <a:ahLst/>
              <a:cxnLst>
                <a:cxn ang="0">
                  <a:pos x="connsiteX0" y="connsiteY0"/>
                </a:cxn>
                <a:cxn ang="0">
                  <a:pos x="connsiteX1" y="connsiteY1"/>
                </a:cxn>
                <a:cxn ang="0">
                  <a:pos x="connsiteX2" y="connsiteY2"/>
                </a:cxn>
              </a:cxnLst>
              <a:rect l="l" t="t" r="r" b="b"/>
              <a:pathLst>
                <a:path w="1828" h="685">
                  <a:moveTo>
                    <a:pt x="1829" y="686"/>
                  </a:moveTo>
                  <a:cubicBezTo>
                    <a:pt x="1143" y="457"/>
                    <a:pt x="686" y="229"/>
                    <a:pt x="0" y="0"/>
                  </a:cubicBezTo>
                  <a:cubicBezTo>
                    <a:pt x="457" y="229"/>
                    <a:pt x="1143" y="457"/>
                    <a:pt x="1829" y="686"/>
                  </a:cubicBezTo>
                  <a:close/>
                </a:path>
              </a:pathLst>
            </a:custGeom>
            <a:solidFill>
              <a:srgbClr val="FFFFFF"/>
            </a:solidFill>
            <a:ln w="2286" cap="flat">
              <a:noFill/>
              <a:prstDash val="solid"/>
              <a:miter/>
            </a:ln>
          </p:spPr>
          <p:txBody>
            <a:bodyPr rtlCol="0" anchor="ctr"/>
            <a:lstStyle/>
            <a:p>
              <a:endParaRPr lang="en-US"/>
            </a:p>
          </p:txBody>
        </p:sp>
        <p:sp>
          <p:nvSpPr>
            <p:cNvPr id="61" name="Freeform 364">
              <a:extLst>
                <a:ext uri="{FF2B5EF4-FFF2-40B4-BE49-F238E27FC236}">
                  <a16:creationId xmlns:a16="http://schemas.microsoft.com/office/drawing/2014/main" id="{E8B7817C-2C88-3595-6669-00D9AE4D6C80}"/>
                </a:ext>
              </a:extLst>
            </p:cNvPr>
            <p:cNvSpPr/>
            <p:nvPr/>
          </p:nvSpPr>
          <p:spPr>
            <a:xfrm>
              <a:off x="5703036" y="3524326"/>
              <a:ext cx="2743" cy="22402"/>
            </a:xfrm>
            <a:custGeom>
              <a:avLst/>
              <a:gdLst>
                <a:gd name="connsiteX0" fmla="*/ 2743 w 2743"/>
                <a:gd name="connsiteY0" fmla="*/ 0 h 22402"/>
                <a:gd name="connsiteX1" fmla="*/ 0 w 2743"/>
                <a:gd name="connsiteY1" fmla="*/ 22403 h 22402"/>
                <a:gd name="connsiteX2" fmla="*/ 2743 w 2743"/>
                <a:gd name="connsiteY2" fmla="*/ 0 h 22402"/>
              </a:gdLst>
              <a:ahLst/>
              <a:cxnLst>
                <a:cxn ang="0">
                  <a:pos x="connsiteX0" y="connsiteY0"/>
                </a:cxn>
                <a:cxn ang="0">
                  <a:pos x="connsiteX1" y="connsiteY1"/>
                </a:cxn>
                <a:cxn ang="0">
                  <a:pos x="connsiteX2" y="connsiteY2"/>
                </a:cxn>
              </a:cxnLst>
              <a:rect l="l" t="t" r="r" b="b"/>
              <a:pathLst>
                <a:path w="2743" h="22402">
                  <a:moveTo>
                    <a:pt x="2743" y="0"/>
                  </a:moveTo>
                  <a:cubicBezTo>
                    <a:pt x="2057" y="7544"/>
                    <a:pt x="1143" y="15088"/>
                    <a:pt x="0" y="22403"/>
                  </a:cubicBezTo>
                  <a:cubicBezTo>
                    <a:pt x="1143" y="14859"/>
                    <a:pt x="2057" y="7315"/>
                    <a:pt x="2743" y="0"/>
                  </a:cubicBezTo>
                  <a:close/>
                </a:path>
              </a:pathLst>
            </a:custGeom>
            <a:solidFill>
              <a:srgbClr val="FFFFFF"/>
            </a:solidFill>
            <a:ln w="2286" cap="flat">
              <a:noFill/>
              <a:prstDash val="solid"/>
              <a:miter/>
            </a:ln>
          </p:spPr>
          <p:txBody>
            <a:bodyPr rtlCol="0" anchor="ctr"/>
            <a:lstStyle/>
            <a:p>
              <a:endParaRPr lang="en-US"/>
            </a:p>
          </p:txBody>
        </p:sp>
        <p:sp>
          <p:nvSpPr>
            <p:cNvPr id="62" name="Freeform 365">
              <a:extLst>
                <a:ext uri="{FF2B5EF4-FFF2-40B4-BE49-F238E27FC236}">
                  <a16:creationId xmlns:a16="http://schemas.microsoft.com/office/drawing/2014/main" id="{4FA9DF10-38A3-6404-38E4-D2AC234742C1}"/>
                </a:ext>
              </a:extLst>
            </p:cNvPr>
            <p:cNvSpPr/>
            <p:nvPr/>
          </p:nvSpPr>
          <p:spPr>
            <a:xfrm>
              <a:off x="5237149" y="4029532"/>
              <a:ext cx="1143" cy="457"/>
            </a:xfrm>
            <a:custGeom>
              <a:avLst/>
              <a:gdLst>
                <a:gd name="connsiteX0" fmla="*/ 1143 w 1143"/>
                <a:gd name="connsiteY0" fmla="*/ 457 h 457"/>
                <a:gd name="connsiteX1" fmla="*/ 0 w 1143"/>
                <a:gd name="connsiteY1" fmla="*/ 0 h 457"/>
                <a:gd name="connsiteX2" fmla="*/ 1143 w 1143"/>
                <a:gd name="connsiteY2" fmla="*/ 457 h 457"/>
              </a:gdLst>
              <a:ahLst/>
              <a:cxnLst>
                <a:cxn ang="0">
                  <a:pos x="connsiteX0" y="connsiteY0"/>
                </a:cxn>
                <a:cxn ang="0">
                  <a:pos x="connsiteX1" y="connsiteY1"/>
                </a:cxn>
                <a:cxn ang="0">
                  <a:pos x="connsiteX2" y="connsiteY2"/>
                </a:cxn>
              </a:cxnLst>
              <a:rect l="l" t="t" r="r" b="b"/>
              <a:pathLst>
                <a:path w="1143" h="457">
                  <a:moveTo>
                    <a:pt x="1143" y="457"/>
                  </a:moveTo>
                  <a:cubicBezTo>
                    <a:pt x="686" y="229"/>
                    <a:pt x="229" y="229"/>
                    <a:pt x="0" y="0"/>
                  </a:cubicBezTo>
                  <a:cubicBezTo>
                    <a:pt x="457" y="0"/>
                    <a:pt x="914" y="229"/>
                    <a:pt x="1143" y="457"/>
                  </a:cubicBezTo>
                  <a:close/>
                </a:path>
              </a:pathLst>
            </a:custGeom>
            <a:solidFill>
              <a:srgbClr val="FFFFFF"/>
            </a:solidFill>
            <a:ln w="2286" cap="flat">
              <a:noFill/>
              <a:prstDash val="solid"/>
              <a:miter/>
            </a:ln>
          </p:spPr>
          <p:txBody>
            <a:bodyPr rtlCol="0" anchor="ctr"/>
            <a:lstStyle/>
            <a:p>
              <a:endParaRPr lang="en-US"/>
            </a:p>
          </p:txBody>
        </p:sp>
        <p:sp>
          <p:nvSpPr>
            <p:cNvPr id="63" name="Freeform 366">
              <a:extLst>
                <a:ext uri="{FF2B5EF4-FFF2-40B4-BE49-F238E27FC236}">
                  <a16:creationId xmlns:a16="http://schemas.microsoft.com/office/drawing/2014/main" id="{FE2B9715-BD8D-DB2D-4D13-D9E8E25B62A1}"/>
                </a:ext>
              </a:extLst>
            </p:cNvPr>
            <p:cNvSpPr/>
            <p:nvPr/>
          </p:nvSpPr>
          <p:spPr>
            <a:xfrm>
              <a:off x="5232349" y="4027932"/>
              <a:ext cx="2971" cy="914"/>
            </a:xfrm>
            <a:custGeom>
              <a:avLst/>
              <a:gdLst>
                <a:gd name="connsiteX0" fmla="*/ 2972 w 2971"/>
                <a:gd name="connsiteY0" fmla="*/ 914 h 914"/>
                <a:gd name="connsiteX1" fmla="*/ 0 w 2971"/>
                <a:gd name="connsiteY1" fmla="*/ 0 h 914"/>
                <a:gd name="connsiteX2" fmla="*/ 2972 w 2971"/>
                <a:gd name="connsiteY2" fmla="*/ 914 h 914"/>
              </a:gdLst>
              <a:ahLst/>
              <a:cxnLst>
                <a:cxn ang="0">
                  <a:pos x="connsiteX0" y="connsiteY0"/>
                </a:cxn>
                <a:cxn ang="0">
                  <a:pos x="connsiteX1" y="connsiteY1"/>
                </a:cxn>
                <a:cxn ang="0">
                  <a:pos x="connsiteX2" y="connsiteY2"/>
                </a:cxn>
              </a:cxnLst>
              <a:rect l="l" t="t" r="r" b="b"/>
              <a:pathLst>
                <a:path w="2971" h="914">
                  <a:moveTo>
                    <a:pt x="2972" y="914"/>
                  </a:moveTo>
                  <a:cubicBezTo>
                    <a:pt x="2057" y="686"/>
                    <a:pt x="914" y="229"/>
                    <a:pt x="0" y="0"/>
                  </a:cubicBezTo>
                  <a:cubicBezTo>
                    <a:pt x="914" y="457"/>
                    <a:pt x="2057" y="686"/>
                    <a:pt x="2972" y="914"/>
                  </a:cubicBezTo>
                  <a:close/>
                </a:path>
              </a:pathLst>
            </a:custGeom>
            <a:solidFill>
              <a:srgbClr val="FFFFFF"/>
            </a:solidFill>
            <a:ln w="2286" cap="flat">
              <a:noFill/>
              <a:prstDash val="solid"/>
              <a:miter/>
            </a:ln>
          </p:spPr>
          <p:txBody>
            <a:bodyPr rtlCol="0" anchor="ctr"/>
            <a:lstStyle/>
            <a:p>
              <a:endParaRPr lang="en-US"/>
            </a:p>
          </p:txBody>
        </p:sp>
        <p:sp>
          <p:nvSpPr>
            <p:cNvPr id="64" name="Freeform 367">
              <a:extLst>
                <a:ext uri="{FF2B5EF4-FFF2-40B4-BE49-F238E27FC236}">
                  <a16:creationId xmlns:a16="http://schemas.microsoft.com/office/drawing/2014/main" id="{77870A95-48AC-5C65-C233-315DB88127A8}"/>
                </a:ext>
              </a:extLst>
            </p:cNvPr>
            <p:cNvSpPr/>
            <p:nvPr/>
          </p:nvSpPr>
          <p:spPr>
            <a:xfrm>
              <a:off x="5506897" y="3957523"/>
              <a:ext cx="2514" cy="25831"/>
            </a:xfrm>
            <a:custGeom>
              <a:avLst/>
              <a:gdLst>
                <a:gd name="connsiteX0" fmla="*/ 0 w 2514"/>
                <a:gd name="connsiteY0" fmla="*/ 0 h 25831"/>
                <a:gd name="connsiteX1" fmla="*/ 2515 w 2514"/>
                <a:gd name="connsiteY1" fmla="*/ 25832 h 25831"/>
                <a:gd name="connsiteX2" fmla="*/ 0 w 2514"/>
                <a:gd name="connsiteY2" fmla="*/ 0 h 25831"/>
              </a:gdLst>
              <a:ahLst/>
              <a:cxnLst>
                <a:cxn ang="0">
                  <a:pos x="connsiteX0" y="connsiteY0"/>
                </a:cxn>
                <a:cxn ang="0">
                  <a:pos x="connsiteX1" y="connsiteY1"/>
                </a:cxn>
                <a:cxn ang="0">
                  <a:pos x="connsiteX2" y="connsiteY2"/>
                </a:cxn>
              </a:cxnLst>
              <a:rect l="l" t="t" r="r" b="b"/>
              <a:pathLst>
                <a:path w="2514" h="25831">
                  <a:moveTo>
                    <a:pt x="0" y="0"/>
                  </a:moveTo>
                  <a:cubicBezTo>
                    <a:pt x="1372" y="8687"/>
                    <a:pt x="2057" y="17145"/>
                    <a:pt x="2515" y="25832"/>
                  </a:cubicBezTo>
                  <a:cubicBezTo>
                    <a:pt x="2057" y="17374"/>
                    <a:pt x="1372" y="8687"/>
                    <a:pt x="0" y="0"/>
                  </a:cubicBezTo>
                  <a:close/>
                </a:path>
              </a:pathLst>
            </a:custGeom>
            <a:solidFill>
              <a:srgbClr val="FFFFFF"/>
            </a:solidFill>
            <a:ln w="2286" cap="flat">
              <a:noFill/>
              <a:prstDash val="solid"/>
              <a:miter/>
            </a:ln>
          </p:spPr>
          <p:txBody>
            <a:bodyPr rtlCol="0" anchor="ctr"/>
            <a:lstStyle/>
            <a:p>
              <a:endParaRPr lang="en-US"/>
            </a:p>
          </p:txBody>
        </p:sp>
        <p:sp>
          <p:nvSpPr>
            <p:cNvPr id="65" name="Freeform 368">
              <a:extLst>
                <a:ext uri="{FF2B5EF4-FFF2-40B4-BE49-F238E27FC236}">
                  <a16:creationId xmlns:a16="http://schemas.microsoft.com/office/drawing/2014/main" id="{D8CDF937-41FC-3B91-78E4-DA69CCA93F7D}"/>
                </a:ext>
              </a:extLst>
            </p:cNvPr>
            <p:cNvSpPr/>
            <p:nvPr/>
          </p:nvSpPr>
          <p:spPr>
            <a:xfrm>
              <a:off x="5319217" y="4049420"/>
              <a:ext cx="15316" cy="1828"/>
            </a:xfrm>
            <a:custGeom>
              <a:avLst/>
              <a:gdLst>
                <a:gd name="connsiteX0" fmla="*/ 15316 w 15316"/>
                <a:gd name="connsiteY0" fmla="*/ 1829 h 1828"/>
                <a:gd name="connsiteX1" fmla="*/ 0 w 15316"/>
                <a:gd name="connsiteY1" fmla="*/ 0 h 1828"/>
                <a:gd name="connsiteX2" fmla="*/ 15316 w 15316"/>
                <a:gd name="connsiteY2" fmla="*/ 1829 h 1828"/>
              </a:gdLst>
              <a:ahLst/>
              <a:cxnLst>
                <a:cxn ang="0">
                  <a:pos x="connsiteX0" y="connsiteY0"/>
                </a:cxn>
                <a:cxn ang="0">
                  <a:pos x="connsiteX1" y="connsiteY1"/>
                </a:cxn>
                <a:cxn ang="0">
                  <a:pos x="connsiteX2" y="connsiteY2"/>
                </a:cxn>
              </a:cxnLst>
              <a:rect l="l" t="t" r="r" b="b"/>
              <a:pathLst>
                <a:path w="15316" h="1828">
                  <a:moveTo>
                    <a:pt x="15316" y="1829"/>
                  </a:moveTo>
                  <a:cubicBezTo>
                    <a:pt x="10287" y="1372"/>
                    <a:pt x="5258" y="914"/>
                    <a:pt x="0" y="0"/>
                  </a:cubicBezTo>
                  <a:cubicBezTo>
                    <a:pt x="5029" y="686"/>
                    <a:pt x="10287" y="1372"/>
                    <a:pt x="15316" y="1829"/>
                  </a:cubicBezTo>
                  <a:close/>
                </a:path>
              </a:pathLst>
            </a:custGeom>
            <a:solidFill>
              <a:srgbClr val="FFFFFF"/>
            </a:solidFill>
            <a:ln w="2286" cap="flat">
              <a:noFill/>
              <a:prstDash val="solid"/>
              <a:miter/>
            </a:ln>
          </p:spPr>
          <p:txBody>
            <a:bodyPr rtlCol="0" anchor="ctr"/>
            <a:lstStyle/>
            <a:p>
              <a:endParaRPr lang="en-US"/>
            </a:p>
          </p:txBody>
        </p:sp>
        <p:sp>
          <p:nvSpPr>
            <p:cNvPr id="66" name="Freeform 369">
              <a:extLst>
                <a:ext uri="{FF2B5EF4-FFF2-40B4-BE49-F238E27FC236}">
                  <a16:creationId xmlns:a16="http://schemas.microsoft.com/office/drawing/2014/main" id="{2AFE611B-D510-EB09-5267-AB608F14B176}"/>
                </a:ext>
              </a:extLst>
            </p:cNvPr>
            <p:cNvSpPr/>
            <p:nvPr/>
          </p:nvSpPr>
          <p:spPr>
            <a:xfrm>
              <a:off x="5303901" y="4046677"/>
              <a:ext cx="15316" cy="2743"/>
            </a:xfrm>
            <a:custGeom>
              <a:avLst/>
              <a:gdLst>
                <a:gd name="connsiteX0" fmla="*/ 15316 w 15316"/>
                <a:gd name="connsiteY0" fmla="*/ 2743 h 2743"/>
                <a:gd name="connsiteX1" fmla="*/ 0 w 15316"/>
                <a:gd name="connsiteY1" fmla="*/ 0 h 2743"/>
                <a:gd name="connsiteX2" fmla="*/ 15316 w 15316"/>
                <a:gd name="connsiteY2" fmla="*/ 2743 h 2743"/>
              </a:gdLst>
              <a:ahLst/>
              <a:cxnLst>
                <a:cxn ang="0">
                  <a:pos x="connsiteX0" y="connsiteY0"/>
                </a:cxn>
                <a:cxn ang="0">
                  <a:pos x="connsiteX1" y="connsiteY1"/>
                </a:cxn>
                <a:cxn ang="0">
                  <a:pos x="connsiteX2" y="connsiteY2"/>
                </a:cxn>
              </a:cxnLst>
              <a:rect l="l" t="t" r="r" b="b"/>
              <a:pathLst>
                <a:path w="15316" h="2743">
                  <a:moveTo>
                    <a:pt x="15316" y="2743"/>
                  </a:moveTo>
                  <a:cubicBezTo>
                    <a:pt x="10287" y="2057"/>
                    <a:pt x="5029" y="1143"/>
                    <a:pt x="0" y="0"/>
                  </a:cubicBezTo>
                  <a:cubicBezTo>
                    <a:pt x="5029" y="1143"/>
                    <a:pt x="10287" y="2057"/>
                    <a:pt x="15316" y="2743"/>
                  </a:cubicBezTo>
                  <a:close/>
                </a:path>
              </a:pathLst>
            </a:custGeom>
            <a:solidFill>
              <a:srgbClr val="FFFFFF"/>
            </a:solidFill>
            <a:ln w="2286" cap="flat">
              <a:noFill/>
              <a:prstDash val="solid"/>
              <a:miter/>
            </a:ln>
          </p:spPr>
          <p:txBody>
            <a:bodyPr rtlCol="0" anchor="ctr"/>
            <a:lstStyle/>
            <a:p>
              <a:endParaRPr lang="en-US"/>
            </a:p>
          </p:txBody>
        </p:sp>
        <p:sp>
          <p:nvSpPr>
            <p:cNvPr id="67" name="Freeform 370">
              <a:extLst>
                <a:ext uri="{FF2B5EF4-FFF2-40B4-BE49-F238E27FC236}">
                  <a16:creationId xmlns:a16="http://schemas.microsoft.com/office/drawing/2014/main" id="{586CD8C5-D2F8-53FB-150D-145473B4E7DB}"/>
                </a:ext>
              </a:extLst>
            </p:cNvPr>
            <p:cNvSpPr/>
            <p:nvPr/>
          </p:nvSpPr>
          <p:spPr>
            <a:xfrm>
              <a:off x="5309616" y="3397681"/>
              <a:ext cx="2514" cy="1828"/>
            </a:xfrm>
            <a:custGeom>
              <a:avLst/>
              <a:gdLst>
                <a:gd name="connsiteX0" fmla="*/ 2515 w 2514"/>
                <a:gd name="connsiteY0" fmla="*/ 0 h 1828"/>
                <a:gd name="connsiteX1" fmla="*/ 0 w 2514"/>
                <a:gd name="connsiteY1" fmla="*/ 1829 h 1828"/>
                <a:gd name="connsiteX2" fmla="*/ 2515 w 2514"/>
                <a:gd name="connsiteY2" fmla="*/ 0 h 1828"/>
              </a:gdLst>
              <a:ahLst/>
              <a:cxnLst>
                <a:cxn ang="0">
                  <a:pos x="connsiteX0" y="connsiteY0"/>
                </a:cxn>
                <a:cxn ang="0">
                  <a:pos x="connsiteX1" y="connsiteY1"/>
                </a:cxn>
                <a:cxn ang="0">
                  <a:pos x="connsiteX2" y="connsiteY2"/>
                </a:cxn>
              </a:cxnLst>
              <a:rect l="l" t="t" r="r" b="b"/>
              <a:pathLst>
                <a:path w="2514" h="1828">
                  <a:moveTo>
                    <a:pt x="2515" y="0"/>
                  </a:moveTo>
                  <a:cubicBezTo>
                    <a:pt x="1600" y="686"/>
                    <a:pt x="914" y="1143"/>
                    <a:pt x="0" y="1829"/>
                  </a:cubicBezTo>
                  <a:cubicBezTo>
                    <a:pt x="914" y="1143"/>
                    <a:pt x="1600" y="686"/>
                    <a:pt x="2515" y="0"/>
                  </a:cubicBezTo>
                  <a:close/>
                </a:path>
              </a:pathLst>
            </a:custGeom>
            <a:solidFill>
              <a:srgbClr val="FFFFFF"/>
            </a:solidFill>
            <a:ln w="2286" cap="flat">
              <a:noFill/>
              <a:prstDash val="solid"/>
              <a:miter/>
            </a:ln>
          </p:spPr>
          <p:txBody>
            <a:bodyPr rtlCol="0" anchor="ctr"/>
            <a:lstStyle/>
            <a:p>
              <a:endParaRPr lang="en-US"/>
            </a:p>
          </p:txBody>
        </p:sp>
        <p:sp>
          <p:nvSpPr>
            <p:cNvPr id="68" name="Freeform 371">
              <a:extLst>
                <a:ext uri="{FF2B5EF4-FFF2-40B4-BE49-F238E27FC236}">
                  <a16:creationId xmlns:a16="http://schemas.microsoft.com/office/drawing/2014/main" id="{3E7618F0-3FA9-6C6A-55DB-2D6A2C863793}"/>
                </a:ext>
              </a:extLst>
            </p:cNvPr>
            <p:cNvSpPr/>
            <p:nvPr/>
          </p:nvSpPr>
          <p:spPr>
            <a:xfrm>
              <a:off x="5272125" y="3532555"/>
              <a:ext cx="3200" cy="10058"/>
            </a:xfrm>
            <a:custGeom>
              <a:avLst/>
              <a:gdLst>
                <a:gd name="connsiteX0" fmla="*/ 3200 w 3200"/>
                <a:gd name="connsiteY0" fmla="*/ 0 h 10058"/>
                <a:gd name="connsiteX1" fmla="*/ 0 w 3200"/>
                <a:gd name="connsiteY1" fmla="*/ 10058 h 10058"/>
                <a:gd name="connsiteX2" fmla="*/ 3200 w 3200"/>
                <a:gd name="connsiteY2" fmla="*/ 0 h 10058"/>
              </a:gdLst>
              <a:ahLst/>
              <a:cxnLst>
                <a:cxn ang="0">
                  <a:pos x="connsiteX0" y="connsiteY0"/>
                </a:cxn>
                <a:cxn ang="0">
                  <a:pos x="connsiteX1" y="connsiteY1"/>
                </a:cxn>
                <a:cxn ang="0">
                  <a:pos x="connsiteX2" y="connsiteY2"/>
                </a:cxn>
              </a:cxnLst>
              <a:rect l="l" t="t" r="r" b="b"/>
              <a:pathLst>
                <a:path w="3200" h="10058">
                  <a:moveTo>
                    <a:pt x="3200" y="0"/>
                  </a:moveTo>
                  <a:cubicBezTo>
                    <a:pt x="2515" y="3658"/>
                    <a:pt x="1372" y="6858"/>
                    <a:pt x="0" y="10058"/>
                  </a:cubicBezTo>
                  <a:cubicBezTo>
                    <a:pt x="1600" y="6858"/>
                    <a:pt x="2515" y="3658"/>
                    <a:pt x="3200" y="0"/>
                  </a:cubicBezTo>
                  <a:close/>
                </a:path>
              </a:pathLst>
            </a:custGeom>
            <a:solidFill>
              <a:srgbClr val="FFFFFF"/>
            </a:solidFill>
            <a:ln w="2286" cap="flat">
              <a:noFill/>
              <a:prstDash val="solid"/>
              <a:miter/>
            </a:ln>
          </p:spPr>
          <p:txBody>
            <a:bodyPr rtlCol="0" anchor="ctr"/>
            <a:lstStyle/>
            <a:p>
              <a:endParaRPr lang="en-US"/>
            </a:p>
          </p:txBody>
        </p:sp>
        <p:sp>
          <p:nvSpPr>
            <p:cNvPr id="69" name="Freeform 372">
              <a:extLst>
                <a:ext uri="{FF2B5EF4-FFF2-40B4-BE49-F238E27FC236}">
                  <a16:creationId xmlns:a16="http://schemas.microsoft.com/office/drawing/2014/main" id="{84DE275E-55D0-17A5-37F3-731BFE88F095}"/>
                </a:ext>
              </a:extLst>
            </p:cNvPr>
            <p:cNvSpPr/>
            <p:nvPr/>
          </p:nvSpPr>
          <p:spPr>
            <a:xfrm>
              <a:off x="5267325" y="3545586"/>
              <a:ext cx="3429" cy="5486"/>
            </a:xfrm>
            <a:custGeom>
              <a:avLst/>
              <a:gdLst>
                <a:gd name="connsiteX0" fmla="*/ 3429 w 3429"/>
                <a:gd name="connsiteY0" fmla="*/ 0 h 5486"/>
                <a:gd name="connsiteX1" fmla="*/ 0 w 3429"/>
                <a:gd name="connsiteY1" fmla="*/ 5486 h 5486"/>
                <a:gd name="connsiteX2" fmla="*/ 3429 w 3429"/>
                <a:gd name="connsiteY2" fmla="*/ 0 h 5486"/>
              </a:gdLst>
              <a:ahLst/>
              <a:cxnLst>
                <a:cxn ang="0">
                  <a:pos x="connsiteX0" y="connsiteY0"/>
                </a:cxn>
                <a:cxn ang="0">
                  <a:pos x="connsiteX1" y="connsiteY1"/>
                </a:cxn>
                <a:cxn ang="0">
                  <a:pos x="connsiteX2" y="connsiteY2"/>
                </a:cxn>
              </a:cxnLst>
              <a:rect l="l" t="t" r="r" b="b"/>
              <a:pathLst>
                <a:path w="3429" h="5486">
                  <a:moveTo>
                    <a:pt x="3429" y="0"/>
                  </a:moveTo>
                  <a:cubicBezTo>
                    <a:pt x="2515" y="2057"/>
                    <a:pt x="1372" y="3886"/>
                    <a:pt x="0" y="5486"/>
                  </a:cubicBezTo>
                  <a:cubicBezTo>
                    <a:pt x="1372" y="3658"/>
                    <a:pt x="2515" y="1829"/>
                    <a:pt x="3429" y="0"/>
                  </a:cubicBezTo>
                  <a:close/>
                </a:path>
              </a:pathLst>
            </a:custGeom>
            <a:solidFill>
              <a:srgbClr val="FFFFFF"/>
            </a:solidFill>
            <a:ln w="2286" cap="flat">
              <a:noFill/>
              <a:prstDash val="solid"/>
              <a:miter/>
            </a:ln>
          </p:spPr>
          <p:txBody>
            <a:bodyPr rtlCol="0" anchor="ctr"/>
            <a:lstStyle/>
            <a:p>
              <a:endParaRPr lang="en-US"/>
            </a:p>
          </p:txBody>
        </p:sp>
        <p:sp>
          <p:nvSpPr>
            <p:cNvPr id="70" name="Freeform 373">
              <a:extLst>
                <a:ext uri="{FF2B5EF4-FFF2-40B4-BE49-F238E27FC236}">
                  <a16:creationId xmlns:a16="http://schemas.microsoft.com/office/drawing/2014/main" id="{C2041443-B6A3-03E4-8CD4-91F1AA50AD2C}"/>
                </a:ext>
              </a:extLst>
            </p:cNvPr>
            <p:cNvSpPr/>
            <p:nvPr/>
          </p:nvSpPr>
          <p:spPr>
            <a:xfrm>
              <a:off x="5273725" y="3496665"/>
              <a:ext cx="457" cy="2286"/>
            </a:xfrm>
            <a:custGeom>
              <a:avLst/>
              <a:gdLst>
                <a:gd name="connsiteX0" fmla="*/ 0 w 457"/>
                <a:gd name="connsiteY0" fmla="*/ 0 h 2286"/>
                <a:gd name="connsiteX1" fmla="*/ 457 w 457"/>
                <a:gd name="connsiteY1" fmla="*/ 2286 h 2286"/>
                <a:gd name="connsiteX2" fmla="*/ 0 w 457"/>
                <a:gd name="connsiteY2" fmla="*/ 0 h 2286"/>
              </a:gdLst>
              <a:ahLst/>
              <a:cxnLst>
                <a:cxn ang="0">
                  <a:pos x="connsiteX0" y="connsiteY0"/>
                </a:cxn>
                <a:cxn ang="0">
                  <a:pos x="connsiteX1" y="connsiteY1"/>
                </a:cxn>
                <a:cxn ang="0">
                  <a:pos x="connsiteX2" y="connsiteY2"/>
                </a:cxn>
              </a:cxnLst>
              <a:rect l="l" t="t" r="r" b="b"/>
              <a:pathLst>
                <a:path w="457" h="2286">
                  <a:moveTo>
                    <a:pt x="0" y="0"/>
                  </a:moveTo>
                  <a:cubicBezTo>
                    <a:pt x="0" y="686"/>
                    <a:pt x="229" y="1600"/>
                    <a:pt x="457" y="2286"/>
                  </a:cubicBezTo>
                  <a:cubicBezTo>
                    <a:pt x="229" y="1600"/>
                    <a:pt x="0" y="914"/>
                    <a:pt x="0" y="0"/>
                  </a:cubicBezTo>
                  <a:close/>
                </a:path>
              </a:pathLst>
            </a:custGeom>
            <a:solidFill>
              <a:srgbClr val="FFFFFF"/>
            </a:solidFill>
            <a:ln w="2286" cap="flat">
              <a:noFill/>
              <a:prstDash val="solid"/>
              <a:miter/>
            </a:ln>
          </p:spPr>
          <p:txBody>
            <a:bodyPr rtlCol="0" anchor="ctr"/>
            <a:lstStyle/>
            <a:p>
              <a:endParaRPr lang="en-US"/>
            </a:p>
          </p:txBody>
        </p:sp>
        <p:sp>
          <p:nvSpPr>
            <p:cNvPr id="71" name="Freeform 374">
              <a:extLst>
                <a:ext uri="{FF2B5EF4-FFF2-40B4-BE49-F238E27FC236}">
                  <a16:creationId xmlns:a16="http://schemas.microsoft.com/office/drawing/2014/main" id="{5B9182F1-ACF0-C252-C420-F89E2E16DB7C}"/>
                </a:ext>
              </a:extLst>
            </p:cNvPr>
            <p:cNvSpPr/>
            <p:nvPr/>
          </p:nvSpPr>
          <p:spPr>
            <a:xfrm>
              <a:off x="5272582" y="3485692"/>
              <a:ext cx="228" cy="2286"/>
            </a:xfrm>
            <a:custGeom>
              <a:avLst/>
              <a:gdLst>
                <a:gd name="connsiteX0" fmla="*/ 0 w 228"/>
                <a:gd name="connsiteY0" fmla="*/ 0 h 2286"/>
                <a:gd name="connsiteX1" fmla="*/ 229 w 228"/>
                <a:gd name="connsiteY1" fmla="*/ 2286 h 2286"/>
                <a:gd name="connsiteX2" fmla="*/ 0 w 228"/>
                <a:gd name="connsiteY2" fmla="*/ 0 h 2286"/>
              </a:gdLst>
              <a:ahLst/>
              <a:cxnLst>
                <a:cxn ang="0">
                  <a:pos x="connsiteX0" y="connsiteY0"/>
                </a:cxn>
                <a:cxn ang="0">
                  <a:pos x="connsiteX1" y="connsiteY1"/>
                </a:cxn>
                <a:cxn ang="0">
                  <a:pos x="connsiteX2" y="connsiteY2"/>
                </a:cxn>
              </a:cxnLst>
              <a:rect l="l" t="t" r="r" b="b"/>
              <a:pathLst>
                <a:path w="228" h="2286">
                  <a:moveTo>
                    <a:pt x="0" y="0"/>
                  </a:moveTo>
                  <a:cubicBezTo>
                    <a:pt x="0" y="686"/>
                    <a:pt x="0" y="1372"/>
                    <a:pt x="229" y="2286"/>
                  </a:cubicBezTo>
                  <a:cubicBezTo>
                    <a:pt x="229"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72" name="Freeform 375">
              <a:extLst>
                <a:ext uri="{FF2B5EF4-FFF2-40B4-BE49-F238E27FC236}">
                  <a16:creationId xmlns:a16="http://schemas.microsoft.com/office/drawing/2014/main" id="{75038EF0-CE4F-A22F-C0B1-0F3C95E37CA3}"/>
                </a:ext>
              </a:extLst>
            </p:cNvPr>
            <p:cNvSpPr/>
            <p:nvPr/>
          </p:nvSpPr>
          <p:spPr>
            <a:xfrm>
              <a:off x="5282641" y="3430828"/>
              <a:ext cx="1143" cy="2514"/>
            </a:xfrm>
            <a:custGeom>
              <a:avLst/>
              <a:gdLst>
                <a:gd name="connsiteX0" fmla="*/ 1143 w 1143"/>
                <a:gd name="connsiteY0" fmla="*/ 0 h 2514"/>
                <a:gd name="connsiteX1" fmla="*/ 0 w 1143"/>
                <a:gd name="connsiteY1" fmla="*/ 2515 h 2514"/>
                <a:gd name="connsiteX2" fmla="*/ 1143 w 1143"/>
                <a:gd name="connsiteY2" fmla="*/ 0 h 2514"/>
              </a:gdLst>
              <a:ahLst/>
              <a:cxnLst>
                <a:cxn ang="0">
                  <a:pos x="connsiteX0" y="connsiteY0"/>
                </a:cxn>
                <a:cxn ang="0">
                  <a:pos x="connsiteX1" y="connsiteY1"/>
                </a:cxn>
                <a:cxn ang="0">
                  <a:pos x="connsiteX2" y="connsiteY2"/>
                </a:cxn>
              </a:cxnLst>
              <a:rect l="l" t="t" r="r" b="b"/>
              <a:pathLst>
                <a:path w="1143" h="2514">
                  <a:moveTo>
                    <a:pt x="1143" y="0"/>
                  </a:moveTo>
                  <a:cubicBezTo>
                    <a:pt x="686" y="914"/>
                    <a:pt x="229" y="1600"/>
                    <a:pt x="0" y="2515"/>
                  </a:cubicBezTo>
                  <a:cubicBezTo>
                    <a:pt x="229" y="1600"/>
                    <a:pt x="686" y="686"/>
                    <a:pt x="1143" y="0"/>
                  </a:cubicBezTo>
                  <a:close/>
                </a:path>
              </a:pathLst>
            </a:custGeom>
            <a:solidFill>
              <a:srgbClr val="FFFFFF"/>
            </a:solidFill>
            <a:ln w="2286" cap="flat">
              <a:noFill/>
              <a:prstDash val="solid"/>
              <a:miter/>
            </a:ln>
          </p:spPr>
          <p:txBody>
            <a:bodyPr rtlCol="0" anchor="ctr"/>
            <a:lstStyle/>
            <a:p>
              <a:endParaRPr lang="en-US"/>
            </a:p>
          </p:txBody>
        </p:sp>
        <p:sp>
          <p:nvSpPr>
            <p:cNvPr id="73" name="Freeform 376">
              <a:extLst>
                <a:ext uri="{FF2B5EF4-FFF2-40B4-BE49-F238E27FC236}">
                  <a16:creationId xmlns:a16="http://schemas.microsoft.com/office/drawing/2014/main" id="{AD6BA8B3-4D55-6B0A-FE5B-FEF53FC85854}"/>
                </a:ext>
              </a:extLst>
            </p:cNvPr>
            <p:cNvSpPr/>
            <p:nvPr/>
          </p:nvSpPr>
          <p:spPr>
            <a:xfrm>
              <a:off x="5272811" y="3489579"/>
              <a:ext cx="228" cy="2057"/>
            </a:xfrm>
            <a:custGeom>
              <a:avLst/>
              <a:gdLst>
                <a:gd name="connsiteX0" fmla="*/ 0 w 228"/>
                <a:gd name="connsiteY0" fmla="*/ 0 h 2057"/>
                <a:gd name="connsiteX1" fmla="*/ 229 w 228"/>
                <a:gd name="connsiteY1" fmla="*/ 2057 h 2057"/>
                <a:gd name="connsiteX2" fmla="*/ 0 w 228"/>
                <a:gd name="connsiteY2" fmla="*/ 0 h 2057"/>
              </a:gdLst>
              <a:ahLst/>
              <a:cxnLst>
                <a:cxn ang="0">
                  <a:pos x="connsiteX0" y="connsiteY0"/>
                </a:cxn>
                <a:cxn ang="0">
                  <a:pos x="connsiteX1" y="connsiteY1"/>
                </a:cxn>
                <a:cxn ang="0">
                  <a:pos x="connsiteX2" y="connsiteY2"/>
                </a:cxn>
              </a:cxnLst>
              <a:rect l="l" t="t" r="r" b="b"/>
              <a:pathLst>
                <a:path w="228" h="2057">
                  <a:moveTo>
                    <a:pt x="0" y="0"/>
                  </a:moveTo>
                  <a:cubicBezTo>
                    <a:pt x="0" y="686"/>
                    <a:pt x="229" y="1372"/>
                    <a:pt x="229" y="2057"/>
                  </a:cubicBezTo>
                  <a:cubicBezTo>
                    <a:pt x="229"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74" name="Freeform 377">
              <a:extLst>
                <a:ext uri="{FF2B5EF4-FFF2-40B4-BE49-F238E27FC236}">
                  <a16:creationId xmlns:a16="http://schemas.microsoft.com/office/drawing/2014/main" id="{45C747E9-355F-CF39-2BC4-C72AC6DA5D7B}"/>
                </a:ext>
              </a:extLst>
            </p:cNvPr>
            <p:cNvSpPr/>
            <p:nvPr/>
          </p:nvSpPr>
          <p:spPr>
            <a:xfrm>
              <a:off x="5169941" y="3577132"/>
              <a:ext cx="16230" cy="914"/>
            </a:xfrm>
            <a:custGeom>
              <a:avLst/>
              <a:gdLst>
                <a:gd name="connsiteX0" fmla="*/ 16231 w 16230"/>
                <a:gd name="connsiteY0" fmla="*/ 914 h 914"/>
                <a:gd name="connsiteX1" fmla="*/ 0 w 16230"/>
                <a:gd name="connsiteY1" fmla="*/ 0 h 914"/>
                <a:gd name="connsiteX2" fmla="*/ 16231 w 16230"/>
                <a:gd name="connsiteY2" fmla="*/ 914 h 914"/>
              </a:gdLst>
              <a:ahLst/>
              <a:cxnLst>
                <a:cxn ang="0">
                  <a:pos x="connsiteX0" y="connsiteY0"/>
                </a:cxn>
                <a:cxn ang="0">
                  <a:pos x="connsiteX1" y="connsiteY1"/>
                </a:cxn>
                <a:cxn ang="0">
                  <a:pos x="connsiteX2" y="connsiteY2"/>
                </a:cxn>
              </a:cxnLst>
              <a:rect l="l" t="t" r="r" b="b"/>
              <a:pathLst>
                <a:path w="16230" h="914">
                  <a:moveTo>
                    <a:pt x="16231" y="914"/>
                  </a:moveTo>
                  <a:cubicBezTo>
                    <a:pt x="10744" y="914"/>
                    <a:pt x="5486" y="457"/>
                    <a:pt x="0" y="0"/>
                  </a:cubicBezTo>
                  <a:cubicBezTo>
                    <a:pt x="5258" y="686"/>
                    <a:pt x="10744" y="914"/>
                    <a:pt x="16231" y="914"/>
                  </a:cubicBezTo>
                  <a:close/>
                </a:path>
              </a:pathLst>
            </a:custGeom>
            <a:solidFill>
              <a:srgbClr val="FFFFFF"/>
            </a:solidFill>
            <a:ln w="2286" cap="flat">
              <a:noFill/>
              <a:prstDash val="solid"/>
              <a:miter/>
            </a:ln>
          </p:spPr>
          <p:txBody>
            <a:bodyPr rtlCol="0" anchor="ctr"/>
            <a:lstStyle/>
            <a:p>
              <a:endParaRPr lang="en-US"/>
            </a:p>
          </p:txBody>
        </p:sp>
        <p:sp>
          <p:nvSpPr>
            <p:cNvPr id="75" name="Freeform 378">
              <a:extLst>
                <a:ext uri="{FF2B5EF4-FFF2-40B4-BE49-F238E27FC236}">
                  <a16:creationId xmlns:a16="http://schemas.microsoft.com/office/drawing/2014/main" id="{09BDD9D1-C4C7-167D-22F5-BED82E4B2BCC}"/>
                </a:ext>
              </a:extLst>
            </p:cNvPr>
            <p:cNvSpPr/>
            <p:nvPr/>
          </p:nvSpPr>
          <p:spPr>
            <a:xfrm>
              <a:off x="5079415" y="3554958"/>
              <a:ext cx="914" cy="457"/>
            </a:xfrm>
            <a:custGeom>
              <a:avLst/>
              <a:gdLst>
                <a:gd name="connsiteX0" fmla="*/ 914 w 914"/>
                <a:gd name="connsiteY0" fmla="*/ 457 h 457"/>
                <a:gd name="connsiteX1" fmla="*/ 0 w 914"/>
                <a:gd name="connsiteY1" fmla="*/ 0 h 457"/>
                <a:gd name="connsiteX2" fmla="*/ 914 w 914"/>
                <a:gd name="connsiteY2" fmla="*/ 457 h 457"/>
              </a:gdLst>
              <a:ahLst/>
              <a:cxnLst>
                <a:cxn ang="0">
                  <a:pos x="connsiteX0" y="connsiteY0"/>
                </a:cxn>
                <a:cxn ang="0">
                  <a:pos x="connsiteX1" y="connsiteY1"/>
                </a:cxn>
                <a:cxn ang="0">
                  <a:pos x="connsiteX2" y="connsiteY2"/>
                </a:cxn>
              </a:cxnLst>
              <a:rect l="l" t="t" r="r" b="b"/>
              <a:pathLst>
                <a:path w="914" h="457">
                  <a:moveTo>
                    <a:pt x="914" y="457"/>
                  </a:moveTo>
                  <a:cubicBezTo>
                    <a:pt x="686" y="229"/>
                    <a:pt x="229" y="229"/>
                    <a:pt x="0" y="0"/>
                  </a:cubicBezTo>
                  <a:cubicBezTo>
                    <a:pt x="229" y="229"/>
                    <a:pt x="686" y="457"/>
                    <a:pt x="914" y="457"/>
                  </a:cubicBezTo>
                  <a:close/>
                </a:path>
              </a:pathLst>
            </a:custGeom>
            <a:solidFill>
              <a:srgbClr val="FFFFFF"/>
            </a:solidFill>
            <a:ln w="2286" cap="flat">
              <a:noFill/>
              <a:prstDash val="solid"/>
              <a:miter/>
            </a:ln>
          </p:spPr>
          <p:txBody>
            <a:bodyPr rtlCol="0" anchor="ctr"/>
            <a:lstStyle/>
            <a:p>
              <a:endParaRPr lang="en-US"/>
            </a:p>
          </p:txBody>
        </p:sp>
        <p:sp>
          <p:nvSpPr>
            <p:cNvPr id="76" name="Freeform 379">
              <a:extLst>
                <a:ext uri="{FF2B5EF4-FFF2-40B4-BE49-F238E27FC236}">
                  <a16:creationId xmlns:a16="http://schemas.microsoft.com/office/drawing/2014/main" id="{B65DF292-A16C-CCEF-0ABB-E152EFD1BE6D}"/>
                </a:ext>
              </a:extLst>
            </p:cNvPr>
            <p:cNvSpPr/>
            <p:nvPr/>
          </p:nvSpPr>
          <p:spPr>
            <a:xfrm>
              <a:off x="5075986" y="3553587"/>
              <a:ext cx="1143" cy="457"/>
            </a:xfrm>
            <a:custGeom>
              <a:avLst/>
              <a:gdLst>
                <a:gd name="connsiteX0" fmla="*/ 1143 w 1143"/>
                <a:gd name="connsiteY0" fmla="*/ 457 h 457"/>
                <a:gd name="connsiteX1" fmla="*/ 0 w 1143"/>
                <a:gd name="connsiteY1" fmla="*/ 0 h 457"/>
                <a:gd name="connsiteX2" fmla="*/ 1143 w 1143"/>
                <a:gd name="connsiteY2" fmla="*/ 457 h 457"/>
              </a:gdLst>
              <a:ahLst/>
              <a:cxnLst>
                <a:cxn ang="0">
                  <a:pos x="connsiteX0" y="connsiteY0"/>
                </a:cxn>
                <a:cxn ang="0">
                  <a:pos x="connsiteX1" y="connsiteY1"/>
                </a:cxn>
                <a:cxn ang="0">
                  <a:pos x="connsiteX2" y="connsiteY2"/>
                </a:cxn>
              </a:cxnLst>
              <a:rect l="l" t="t" r="r" b="b"/>
              <a:pathLst>
                <a:path w="1143" h="457">
                  <a:moveTo>
                    <a:pt x="1143" y="457"/>
                  </a:moveTo>
                  <a:cubicBezTo>
                    <a:pt x="686" y="229"/>
                    <a:pt x="457" y="229"/>
                    <a:pt x="0" y="0"/>
                  </a:cubicBezTo>
                  <a:cubicBezTo>
                    <a:pt x="457" y="0"/>
                    <a:pt x="686" y="229"/>
                    <a:pt x="1143" y="457"/>
                  </a:cubicBezTo>
                  <a:close/>
                </a:path>
              </a:pathLst>
            </a:custGeom>
            <a:solidFill>
              <a:srgbClr val="FFFFFF"/>
            </a:solidFill>
            <a:ln w="2286" cap="flat">
              <a:noFill/>
              <a:prstDash val="solid"/>
              <a:miter/>
            </a:ln>
          </p:spPr>
          <p:txBody>
            <a:bodyPr rtlCol="0" anchor="ctr"/>
            <a:lstStyle/>
            <a:p>
              <a:endParaRPr lang="en-US"/>
            </a:p>
          </p:txBody>
        </p:sp>
        <p:sp>
          <p:nvSpPr>
            <p:cNvPr id="77" name="Freeform 380">
              <a:extLst>
                <a:ext uri="{FF2B5EF4-FFF2-40B4-BE49-F238E27FC236}">
                  <a16:creationId xmlns:a16="http://schemas.microsoft.com/office/drawing/2014/main" id="{E55D8D82-7026-97E2-14F9-E0A7577C0050}"/>
                </a:ext>
              </a:extLst>
            </p:cNvPr>
            <p:cNvSpPr/>
            <p:nvPr/>
          </p:nvSpPr>
          <p:spPr>
            <a:xfrm>
              <a:off x="5144795" y="3573703"/>
              <a:ext cx="2286" cy="457"/>
            </a:xfrm>
            <a:custGeom>
              <a:avLst/>
              <a:gdLst>
                <a:gd name="connsiteX0" fmla="*/ 2286 w 2286"/>
                <a:gd name="connsiteY0" fmla="*/ 457 h 457"/>
                <a:gd name="connsiteX1" fmla="*/ 0 w 2286"/>
                <a:gd name="connsiteY1" fmla="*/ 0 h 457"/>
                <a:gd name="connsiteX2" fmla="*/ 2286 w 2286"/>
                <a:gd name="connsiteY2" fmla="*/ 457 h 457"/>
              </a:gdLst>
              <a:ahLst/>
              <a:cxnLst>
                <a:cxn ang="0">
                  <a:pos x="connsiteX0" y="connsiteY0"/>
                </a:cxn>
                <a:cxn ang="0">
                  <a:pos x="connsiteX1" y="connsiteY1"/>
                </a:cxn>
                <a:cxn ang="0">
                  <a:pos x="connsiteX2" y="connsiteY2"/>
                </a:cxn>
              </a:cxnLst>
              <a:rect l="l" t="t" r="r" b="b"/>
              <a:pathLst>
                <a:path w="2286" h="457">
                  <a:moveTo>
                    <a:pt x="2286" y="457"/>
                  </a:moveTo>
                  <a:cubicBezTo>
                    <a:pt x="1600" y="229"/>
                    <a:pt x="686" y="229"/>
                    <a:pt x="0" y="0"/>
                  </a:cubicBezTo>
                  <a:cubicBezTo>
                    <a:pt x="686" y="229"/>
                    <a:pt x="1600" y="457"/>
                    <a:pt x="2286" y="457"/>
                  </a:cubicBezTo>
                  <a:close/>
                </a:path>
              </a:pathLst>
            </a:custGeom>
            <a:solidFill>
              <a:srgbClr val="FFFFFF"/>
            </a:solidFill>
            <a:ln w="2286" cap="flat">
              <a:noFill/>
              <a:prstDash val="solid"/>
              <a:miter/>
            </a:ln>
          </p:spPr>
          <p:txBody>
            <a:bodyPr rtlCol="0" anchor="ctr"/>
            <a:lstStyle/>
            <a:p>
              <a:endParaRPr lang="en-US"/>
            </a:p>
          </p:txBody>
        </p:sp>
        <p:sp>
          <p:nvSpPr>
            <p:cNvPr id="78" name="Freeform 381">
              <a:extLst>
                <a:ext uri="{FF2B5EF4-FFF2-40B4-BE49-F238E27FC236}">
                  <a16:creationId xmlns:a16="http://schemas.microsoft.com/office/drawing/2014/main" id="{567DDFAD-D5F0-A7F2-E701-586C3A9EE2D0}"/>
                </a:ext>
              </a:extLst>
            </p:cNvPr>
            <p:cNvSpPr/>
            <p:nvPr/>
          </p:nvSpPr>
          <p:spPr>
            <a:xfrm>
              <a:off x="5112791" y="3566388"/>
              <a:ext cx="3429" cy="914"/>
            </a:xfrm>
            <a:custGeom>
              <a:avLst/>
              <a:gdLst>
                <a:gd name="connsiteX0" fmla="*/ 3429 w 3429"/>
                <a:gd name="connsiteY0" fmla="*/ 914 h 914"/>
                <a:gd name="connsiteX1" fmla="*/ 0 w 3429"/>
                <a:gd name="connsiteY1" fmla="*/ 0 h 914"/>
                <a:gd name="connsiteX2" fmla="*/ 3429 w 3429"/>
                <a:gd name="connsiteY2" fmla="*/ 914 h 914"/>
              </a:gdLst>
              <a:ahLst/>
              <a:cxnLst>
                <a:cxn ang="0">
                  <a:pos x="connsiteX0" y="connsiteY0"/>
                </a:cxn>
                <a:cxn ang="0">
                  <a:pos x="connsiteX1" y="connsiteY1"/>
                </a:cxn>
                <a:cxn ang="0">
                  <a:pos x="connsiteX2" y="connsiteY2"/>
                </a:cxn>
              </a:cxnLst>
              <a:rect l="l" t="t" r="r" b="b"/>
              <a:pathLst>
                <a:path w="3429" h="914">
                  <a:moveTo>
                    <a:pt x="3429" y="914"/>
                  </a:moveTo>
                  <a:cubicBezTo>
                    <a:pt x="2286" y="686"/>
                    <a:pt x="1143" y="229"/>
                    <a:pt x="0" y="0"/>
                  </a:cubicBezTo>
                  <a:cubicBezTo>
                    <a:pt x="1143" y="229"/>
                    <a:pt x="2286" y="457"/>
                    <a:pt x="3429" y="914"/>
                  </a:cubicBezTo>
                  <a:close/>
                </a:path>
              </a:pathLst>
            </a:custGeom>
            <a:solidFill>
              <a:srgbClr val="FFFFFF"/>
            </a:solidFill>
            <a:ln w="2286" cap="flat">
              <a:noFill/>
              <a:prstDash val="solid"/>
              <a:miter/>
            </a:ln>
          </p:spPr>
          <p:txBody>
            <a:bodyPr rtlCol="0" anchor="ctr"/>
            <a:lstStyle/>
            <a:p>
              <a:endParaRPr lang="en-US"/>
            </a:p>
          </p:txBody>
        </p:sp>
        <p:sp>
          <p:nvSpPr>
            <p:cNvPr id="79" name="Freeform 382">
              <a:extLst>
                <a:ext uri="{FF2B5EF4-FFF2-40B4-BE49-F238E27FC236}">
                  <a16:creationId xmlns:a16="http://schemas.microsoft.com/office/drawing/2014/main" id="{ABCD58CD-A9EC-3FF5-E42B-5F0A0BC7B6E5}"/>
                </a:ext>
              </a:extLst>
            </p:cNvPr>
            <p:cNvSpPr/>
            <p:nvPr/>
          </p:nvSpPr>
          <p:spPr>
            <a:xfrm>
              <a:off x="5273268" y="3493236"/>
              <a:ext cx="228" cy="2286"/>
            </a:xfrm>
            <a:custGeom>
              <a:avLst/>
              <a:gdLst>
                <a:gd name="connsiteX0" fmla="*/ 0 w 228"/>
                <a:gd name="connsiteY0" fmla="*/ 0 h 2286"/>
                <a:gd name="connsiteX1" fmla="*/ 229 w 228"/>
                <a:gd name="connsiteY1" fmla="*/ 2286 h 2286"/>
                <a:gd name="connsiteX2" fmla="*/ 0 w 228"/>
                <a:gd name="connsiteY2" fmla="*/ 0 h 2286"/>
              </a:gdLst>
              <a:ahLst/>
              <a:cxnLst>
                <a:cxn ang="0">
                  <a:pos x="connsiteX0" y="connsiteY0"/>
                </a:cxn>
                <a:cxn ang="0">
                  <a:pos x="connsiteX1" y="connsiteY1"/>
                </a:cxn>
                <a:cxn ang="0">
                  <a:pos x="connsiteX2" y="connsiteY2"/>
                </a:cxn>
              </a:cxnLst>
              <a:rect l="l" t="t" r="r" b="b"/>
              <a:pathLst>
                <a:path w="228" h="2286">
                  <a:moveTo>
                    <a:pt x="0" y="0"/>
                  </a:moveTo>
                  <a:cubicBezTo>
                    <a:pt x="0" y="686"/>
                    <a:pt x="229" y="1372"/>
                    <a:pt x="229" y="2286"/>
                  </a:cubicBezTo>
                  <a:cubicBezTo>
                    <a:pt x="229" y="1372"/>
                    <a:pt x="0" y="686"/>
                    <a:pt x="0" y="0"/>
                  </a:cubicBezTo>
                  <a:close/>
                </a:path>
              </a:pathLst>
            </a:custGeom>
            <a:solidFill>
              <a:srgbClr val="FFFFFF"/>
            </a:solidFill>
            <a:ln w="2286" cap="flat">
              <a:noFill/>
              <a:prstDash val="solid"/>
              <a:miter/>
            </a:ln>
          </p:spPr>
          <p:txBody>
            <a:bodyPr rtlCol="0" anchor="ctr"/>
            <a:lstStyle/>
            <a:p>
              <a:endParaRPr lang="en-US"/>
            </a:p>
          </p:txBody>
        </p:sp>
        <p:sp>
          <p:nvSpPr>
            <p:cNvPr id="80" name="Freeform 383">
              <a:extLst>
                <a:ext uri="{FF2B5EF4-FFF2-40B4-BE49-F238E27FC236}">
                  <a16:creationId xmlns:a16="http://schemas.microsoft.com/office/drawing/2014/main" id="{35860D72-6850-5FD4-88D1-BC2BAC7B29E3}"/>
                </a:ext>
              </a:extLst>
            </p:cNvPr>
            <p:cNvSpPr/>
            <p:nvPr/>
          </p:nvSpPr>
          <p:spPr>
            <a:xfrm>
              <a:off x="5275326" y="3450945"/>
              <a:ext cx="685" cy="2514"/>
            </a:xfrm>
            <a:custGeom>
              <a:avLst/>
              <a:gdLst>
                <a:gd name="connsiteX0" fmla="*/ 686 w 685"/>
                <a:gd name="connsiteY0" fmla="*/ 0 h 2514"/>
                <a:gd name="connsiteX1" fmla="*/ 0 w 685"/>
                <a:gd name="connsiteY1" fmla="*/ 2515 h 2514"/>
                <a:gd name="connsiteX2" fmla="*/ 686 w 685"/>
                <a:gd name="connsiteY2" fmla="*/ 0 h 2514"/>
              </a:gdLst>
              <a:ahLst/>
              <a:cxnLst>
                <a:cxn ang="0">
                  <a:pos x="connsiteX0" y="connsiteY0"/>
                </a:cxn>
                <a:cxn ang="0">
                  <a:pos x="connsiteX1" y="connsiteY1"/>
                </a:cxn>
                <a:cxn ang="0">
                  <a:pos x="connsiteX2" y="connsiteY2"/>
                </a:cxn>
              </a:cxnLst>
              <a:rect l="l" t="t" r="r" b="b"/>
              <a:pathLst>
                <a:path w="685" h="2514">
                  <a:moveTo>
                    <a:pt x="686" y="0"/>
                  </a:moveTo>
                  <a:cubicBezTo>
                    <a:pt x="457" y="914"/>
                    <a:pt x="229" y="1600"/>
                    <a:pt x="0" y="2515"/>
                  </a:cubicBezTo>
                  <a:cubicBezTo>
                    <a:pt x="457" y="1829"/>
                    <a:pt x="457" y="914"/>
                    <a:pt x="686" y="0"/>
                  </a:cubicBezTo>
                  <a:close/>
                </a:path>
              </a:pathLst>
            </a:custGeom>
            <a:solidFill>
              <a:srgbClr val="FFFFFF"/>
            </a:solidFill>
            <a:ln w="2286" cap="flat">
              <a:noFill/>
              <a:prstDash val="solid"/>
              <a:miter/>
            </a:ln>
          </p:spPr>
          <p:txBody>
            <a:bodyPr rtlCol="0" anchor="ctr"/>
            <a:lstStyle/>
            <a:p>
              <a:endParaRPr lang="en-US"/>
            </a:p>
          </p:txBody>
        </p:sp>
        <p:sp>
          <p:nvSpPr>
            <p:cNvPr id="81" name="Freeform 384">
              <a:extLst>
                <a:ext uri="{FF2B5EF4-FFF2-40B4-BE49-F238E27FC236}">
                  <a16:creationId xmlns:a16="http://schemas.microsoft.com/office/drawing/2014/main" id="{D5204780-893F-943C-A9D6-7877CE3BCBDD}"/>
                </a:ext>
              </a:extLst>
            </p:cNvPr>
            <p:cNvSpPr/>
            <p:nvPr/>
          </p:nvSpPr>
          <p:spPr>
            <a:xfrm>
              <a:off x="5276697" y="3446373"/>
              <a:ext cx="685" cy="2514"/>
            </a:xfrm>
            <a:custGeom>
              <a:avLst/>
              <a:gdLst>
                <a:gd name="connsiteX0" fmla="*/ 686 w 685"/>
                <a:gd name="connsiteY0" fmla="*/ 0 h 2514"/>
                <a:gd name="connsiteX1" fmla="*/ 0 w 685"/>
                <a:gd name="connsiteY1" fmla="*/ 2515 h 2514"/>
                <a:gd name="connsiteX2" fmla="*/ 686 w 685"/>
                <a:gd name="connsiteY2" fmla="*/ 0 h 2514"/>
              </a:gdLst>
              <a:ahLst/>
              <a:cxnLst>
                <a:cxn ang="0">
                  <a:pos x="connsiteX0" y="connsiteY0"/>
                </a:cxn>
                <a:cxn ang="0">
                  <a:pos x="connsiteX1" y="connsiteY1"/>
                </a:cxn>
                <a:cxn ang="0">
                  <a:pos x="connsiteX2" y="connsiteY2"/>
                </a:cxn>
              </a:cxnLst>
              <a:rect l="l" t="t" r="r" b="b"/>
              <a:pathLst>
                <a:path w="685" h="2514">
                  <a:moveTo>
                    <a:pt x="686" y="0"/>
                  </a:moveTo>
                  <a:cubicBezTo>
                    <a:pt x="457" y="914"/>
                    <a:pt x="229" y="1600"/>
                    <a:pt x="0" y="2515"/>
                  </a:cubicBezTo>
                  <a:cubicBezTo>
                    <a:pt x="229" y="1600"/>
                    <a:pt x="457" y="914"/>
                    <a:pt x="686" y="0"/>
                  </a:cubicBezTo>
                  <a:close/>
                </a:path>
              </a:pathLst>
            </a:custGeom>
            <a:solidFill>
              <a:srgbClr val="FFFFFF"/>
            </a:solidFill>
            <a:ln w="2286" cap="flat">
              <a:noFill/>
              <a:prstDash val="solid"/>
              <a:miter/>
            </a:ln>
          </p:spPr>
          <p:txBody>
            <a:bodyPr rtlCol="0" anchor="ctr"/>
            <a:lstStyle/>
            <a:p>
              <a:endParaRPr lang="en-US"/>
            </a:p>
          </p:txBody>
        </p:sp>
        <p:sp>
          <p:nvSpPr>
            <p:cNvPr id="82" name="Freeform 385">
              <a:extLst>
                <a:ext uri="{FF2B5EF4-FFF2-40B4-BE49-F238E27FC236}">
                  <a16:creationId xmlns:a16="http://schemas.microsoft.com/office/drawing/2014/main" id="{9AD41BDB-96DC-D72B-40F1-0D55EFE60380}"/>
                </a:ext>
              </a:extLst>
            </p:cNvPr>
            <p:cNvSpPr/>
            <p:nvPr/>
          </p:nvSpPr>
          <p:spPr>
            <a:xfrm>
              <a:off x="5279898" y="3435172"/>
              <a:ext cx="1600" cy="3657"/>
            </a:xfrm>
            <a:custGeom>
              <a:avLst/>
              <a:gdLst>
                <a:gd name="connsiteX0" fmla="*/ 1600 w 1600"/>
                <a:gd name="connsiteY0" fmla="*/ 0 h 3657"/>
                <a:gd name="connsiteX1" fmla="*/ 0 w 1600"/>
                <a:gd name="connsiteY1" fmla="*/ 3658 h 3657"/>
                <a:gd name="connsiteX2" fmla="*/ 1600 w 1600"/>
                <a:gd name="connsiteY2" fmla="*/ 0 h 3657"/>
              </a:gdLst>
              <a:ahLst/>
              <a:cxnLst>
                <a:cxn ang="0">
                  <a:pos x="connsiteX0" y="connsiteY0"/>
                </a:cxn>
                <a:cxn ang="0">
                  <a:pos x="connsiteX1" y="connsiteY1"/>
                </a:cxn>
                <a:cxn ang="0">
                  <a:pos x="connsiteX2" y="connsiteY2"/>
                </a:cxn>
              </a:cxnLst>
              <a:rect l="l" t="t" r="r" b="b"/>
              <a:pathLst>
                <a:path w="1600" h="3657">
                  <a:moveTo>
                    <a:pt x="1600" y="0"/>
                  </a:moveTo>
                  <a:cubicBezTo>
                    <a:pt x="1143" y="1143"/>
                    <a:pt x="686" y="2286"/>
                    <a:pt x="0" y="3658"/>
                  </a:cubicBezTo>
                  <a:cubicBezTo>
                    <a:pt x="686" y="2515"/>
                    <a:pt x="1143" y="1372"/>
                    <a:pt x="1600" y="0"/>
                  </a:cubicBezTo>
                  <a:close/>
                </a:path>
              </a:pathLst>
            </a:custGeom>
            <a:solidFill>
              <a:srgbClr val="FFFFFF"/>
            </a:solidFill>
            <a:ln w="2286" cap="flat">
              <a:noFill/>
              <a:prstDash val="solid"/>
              <a:miter/>
            </a:ln>
          </p:spPr>
          <p:txBody>
            <a:bodyPr rtlCol="0" anchor="ctr"/>
            <a:lstStyle/>
            <a:p>
              <a:endParaRPr lang="en-US"/>
            </a:p>
          </p:txBody>
        </p:sp>
        <p:sp>
          <p:nvSpPr>
            <p:cNvPr id="83" name="Freeform 386">
              <a:extLst>
                <a:ext uri="{FF2B5EF4-FFF2-40B4-BE49-F238E27FC236}">
                  <a16:creationId xmlns:a16="http://schemas.microsoft.com/office/drawing/2014/main" id="{D9FC6399-17E6-1695-6242-90A1BD57E861}"/>
                </a:ext>
              </a:extLst>
            </p:cNvPr>
            <p:cNvSpPr/>
            <p:nvPr/>
          </p:nvSpPr>
          <p:spPr>
            <a:xfrm>
              <a:off x="5278069" y="3441344"/>
              <a:ext cx="1143" cy="2971"/>
            </a:xfrm>
            <a:custGeom>
              <a:avLst/>
              <a:gdLst>
                <a:gd name="connsiteX0" fmla="*/ 1143 w 1143"/>
                <a:gd name="connsiteY0" fmla="*/ 0 h 2971"/>
                <a:gd name="connsiteX1" fmla="*/ 0 w 1143"/>
                <a:gd name="connsiteY1" fmla="*/ 2972 h 2971"/>
                <a:gd name="connsiteX2" fmla="*/ 1143 w 1143"/>
                <a:gd name="connsiteY2" fmla="*/ 0 h 2971"/>
              </a:gdLst>
              <a:ahLst/>
              <a:cxnLst>
                <a:cxn ang="0">
                  <a:pos x="connsiteX0" y="connsiteY0"/>
                </a:cxn>
                <a:cxn ang="0">
                  <a:pos x="connsiteX1" y="connsiteY1"/>
                </a:cxn>
                <a:cxn ang="0">
                  <a:pos x="connsiteX2" y="connsiteY2"/>
                </a:cxn>
              </a:cxnLst>
              <a:rect l="l" t="t" r="r" b="b"/>
              <a:pathLst>
                <a:path w="1143" h="2971">
                  <a:moveTo>
                    <a:pt x="1143" y="0"/>
                  </a:moveTo>
                  <a:cubicBezTo>
                    <a:pt x="686" y="914"/>
                    <a:pt x="457" y="2057"/>
                    <a:pt x="0" y="2972"/>
                  </a:cubicBezTo>
                  <a:cubicBezTo>
                    <a:pt x="229" y="2057"/>
                    <a:pt x="686" y="914"/>
                    <a:pt x="1143" y="0"/>
                  </a:cubicBezTo>
                  <a:close/>
                </a:path>
              </a:pathLst>
            </a:custGeom>
            <a:solidFill>
              <a:srgbClr val="FFFFFF"/>
            </a:solidFill>
            <a:ln w="2286" cap="flat">
              <a:noFill/>
              <a:prstDash val="solid"/>
              <a:miter/>
            </a:ln>
          </p:spPr>
          <p:txBody>
            <a:bodyPr rtlCol="0" anchor="ctr"/>
            <a:lstStyle/>
            <a:p>
              <a:endParaRPr lang="en-US"/>
            </a:p>
          </p:txBody>
        </p:sp>
        <p:sp>
          <p:nvSpPr>
            <p:cNvPr id="84" name="Freeform 387">
              <a:extLst>
                <a:ext uri="{FF2B5EF4-FFF2-40B4-BE49-F238E27FC236}">
                  <a16:creationId xmlns:a16="http://schemas.microsoft.com/office/drawing/2014/main" id="{B37D04AA-C06C-F48B-B52C-BA39B7553C87}"/>
                </a:ext>
              </a:extLst>
            </p:cNvPr>
            <p:cNvSpPr/>
            <p:nvPr/>
          </p:nvSpPr>
          <p:spPr>
            <a:xfrm>
              <a:off x="5272582" y="3481806"/>
              <a:ext cx="2286" cy="2286"/>
            </a:xfrm>
            <a:custGeom>
              <a:avLst/>
              <a:gdLst>
                <a:gd name="connsiteX0" fmla="*/ 0 w 2286"/>
                <a:gd name="connsiteY0" fmla="*/ 0 h 2286"/>
                <a:gd name="connsiteX1" fmla="*/ 0 w 2286"/>
                <a:gd name="connsiteY1" fmla="*/ 2286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686"/>
                    <a:pt x="0" y="1372"/>
                    <a:pt x="0" y="2286"/>
                  </a:cubicBezTo>
                  <a:cubicBezTo>
                    <a:pt x="0" y="1372"/>
                    <a:pt x="0" y="686"/>
                    <a:pt x="0" y="0"/>
                  </a:cubicBezTo>
                  <a:close/>
                </a:path>
              </a:pathLst>
            </a:custGeom>
            <a:solidFill>
              <a:srgbClr val="FFFFFF"/>
            </a:solidFill>
            <a:ln w="2286" cap="flat">
              <a:noFill/>
              <a:prstDash val="solid"/>
              <a:miter/>
            </a:ln>
          </p:spPr>
          <p:txBody>
            <a:bodyPr rtlCol="0" anchor="ctr"/>
            <a:lstStyle/>
            <a:p>
              <a:endParaRPr lang="en-US"/>
            </a:p>
          </p:txBody>
        </p:sp>
        <p:sp>
          <p:nvSpPr>
            <p:cNvPr id="85" name="Freeform 388">
              <a:extLst>
                <a:ext uri="{FF2B5EF4-FFF2-40B4-BE49-F238E27FC236}">
                  <a16:creationId xmlns:a16="http://schemas.microsoft.com/office/drawing/2014/main" id="{4375B933-56E1-CF77-3AB4-5523B42A64AE}"/>
                </a:ext>
              </a:extLst>
            </p:cNvPr>
            <p:cNvSpPr/>
            <p:nvPr/>
          </p:nvSpPr>
          <p:spPr>
            <a:xfrm>
              <a:off x="5274640" y="3455517"/>
              <a:ext cx="457" cy="2514"/>
            </a:xfrm>
            <a:custGeom>
              <a:avLst/>
              <a:gdLst>
                <a:gd name="connsiteX0" fmla="*/ 457 w 457"/>
                <a:gd name="connsiteY0" fmla="*/ 0 h 2514"/>
                <a:gd name="connsiteX1" fmla="*/ 0 w 457"/>
                <a:gd name="connsiteY1" fmla="*/ 2515 h 2514"/>
                <a:gd name="connsiteX2" fmla="*/ 457 w 457"/>
                <a:gd name="connsiteY2" fmla="*/ 0 h 2514"/>
              </a:gdLst>
              <a:ahLst/>
              <a:cxnLst>
                <a:cxn ang="0">
                  <a:pos x="connsiteX0" y="connsiteY0"/>
                </a:cxn>
                <a:cxn ang="0">
                  <a:pos x="connsiteX1" y="connsiteY1"/>
                </a:cxn>
                <a:cxn ang="0">
                  <a:pos x="connsiteX2" y="connsiteY2"/>
                </a:cxn>
              </a:cxnLst>
              <a:rect l="l" t="t" r="r" b="b"/>
              <a:pathLst>
                <a:path w="457" h="2514">
                  <a:moveTo>
                    <a:pt x="457" y="0"/>
                  </a:moveTo>
                  <a:cubicBezTo>
                    <a:pt x="229" y="914"/>
                    <a:pt x="0" y="1600"/>
                    <a:pt x="0" y="2515"/>
                  </a:cubicBezTo>
                  <a:cubicBezTo>
                    <a:pt x="0" y="1600"/>
                    <a:pt x="229" y="914"/>
                    <a:pt x="457" y="0"/>
                  </a:cubicBezTo>
                  <a:close/>
                </a:path>
              </a:pathLst>
            </a:custGeom>
            <a:solidFill>
              <a:srgbClr val="FFFFFF"/>
            </a:solidFill>
            <a:ln w="2286" cap="flat">
              <a:noFill/>
              <a:prstDash val="solid"/>
              <a:miter/>
            </a:ln>
          </p:spPr>
          <p:txBody>
            <a:bodyPr rtlCol="0" anchor="ctr"/>
            <a:lstStyle/>
            <a:p>
              <a:endParaRPr lang="en-US"/>
            </a:p>
          </p:txBody>
        </p:sp>
        <p:sp>
          <p:nvSpPr>
            <p:cNvPr id="86" name="Freeform 389">
              <a:extLst>
                <a:ext uri="{FF2B5EF4-FFF2-40B4-BE49-F238E27FC236}">
                  <a16:creationId xmlns:a16="http://schemas.microsoft.com/office/drawing/2014/main" id="{536ED144-7174-0F1C-B062-31A8702F156B}"/>
                </a:ext>
              </a:extLst>
            </p:cNvPr>
            <p:cNvSpPr/>
            <p:nvPr/>
          </p:nvSpPr>
          <p:spPr>
            <a:xfrm>
              <a:off x="5272640" y="3473348"/>
              <a:ext cx="171" cy="2286"/>
            </a:xfrm>
            <a:custGeom>
              <a:avLst/>
              <a:gdLst>
                <a:gd name="connsiteX0" fmla="*/ 171 w 171"/>
                <a:gd name="connsiteY0" fmla="*/ 0 h 2286"/>
                <a:gd name="connsiteX1" fmla="*/ 171 w 171"/>
                <a:gd name="connsiteY1" fmla="*/ 2286 h 2286"/>
                <a:gd name="connsiteX2" fmla="*/ 171 w 171"/>
                <a:gd name="connsiteY2" fmla="*/ 0 h 2286"/>
              </a:gdLst>
              <a:ahLst/>
              <a:cxnLst>
                <a:cxn ang="0">
                  <a:pos x="connsiteX0" y="connsiteY0"/>
                </a:cxn>
                <a:cxn ang="0">
                  <a:pos x="connsiteX1" y="connsiteY1"/>
                </a:cxn>
                <a:cxn ang="0">
                  <a:pos x="connsiteX2" y="connsiteY2"/>
                </a:cxn>
              </a:cxnLst>
              <a:rect l="l" t="t" r="r" b="b"/>
              <a:pathLst>
                <a:path w="171" h="2286">
                  <a:moveTo>
                    <a:pt x="171" y="0"/>
                  </a:moveTo>
                  <a:cubicBezTo>
                    <a:pt x="171" y="686"/>
                    <a:pt x="171" y="1600"/>
                    <a:pt x="171" y="2286"/>
                  </a:cubicBezTo>
                  <a:cubicBezTo>
                    <a:pt x="-57" y="1600"/>
                    <a:pt x="-57" y="686"/>
                    <a:pt x="171" y="0"/>
                  </a:cubicBezTo>
                  <a:close/>
                </a:path>
              </a:pathLst>
            </a:custGeom>
            <a:solidFill>
              <a:srgbClr val="FFFFFF"/>
            </a:solidFill>
            <a:ln w="2286" cap="flat">
              <a:noFill/>
              <a:prstDash val="solid"/>
              <a:miter/>
            </a:ln>
          </p:spPr>
          <p:txBody>
            <a:bodyPr rtlCol="0" anchor="ctr"/>
            <a:lstStyle/>
            <a:p>
              <a:endParaRPr lang="en-US"/>
            </a:p>
          </p:txBody>
        </p:sp>
        <p:sp>
          <p:nvSpPr>
            <p:cNvPr id="87" name="Freeform 390">
              <a:extLst>
                <a:ext uri="{FF2B5EF4-FFF2-40B4-BE49-F238E27FC236}">
                  <a16:creationId xmlns:a16="http://schemas.microsoft.com/office/drawing/2014/main" id="{E5805593-B8B4-0266-C251-494AA72C4E7D}"/>
                </a:ext>
              </a:extLst>
            </p:cNvPr>
            <p:cNvSpPr/>
            <p:nvPr/>
          </p:nvSpPr>
          <p:spPr>
            <a:xfrm>
              <a:off x="5273725" y="3460089"/>
              <a:ext cx="457" cy="2286"/>
            </a:xfrm>
            <a:custGeom>
              <a:avLst/>
              <a:gdLst>
                <a:gd name="connsiteX0" fmla="*/ 457 w 457"/>
                <a:gd name="connsiteY0" fmla="*/ 0 h 2286"/>
                <a:gd name="connsiteX1" fmla="*/ 0 w 457"/>
                <a:gd name="connsiteY1" fmla="*/ 2286 h 2286"/>
                <a:gd name="connsiteX2" fmla="*/ 457 w 457"/>
                <a:gd name="connsiteY2" fmla="*/ 0 h 2286"/>
              </a:gdLst>
              <a:ahLst/>
              <a:cxnLst>
                <a:cxn ang="0">
                  <a:pos x="connsiteX0" y="connsiteY0"/>
                </a:cxn>
                <a:cxn ang="0">
                  <a:pos x="connsiteX1" y="connsiteY1"/>
                </a:cxn>
                <a:cxn ang="0">
                  <a:pos x="connsiteX2" y="connsiteY2"/>
                </a:cxn>
              </a:cxnLst>
              <a:rect l="l" t="t" r="r" b="b"/>
              <a:pathLst>
                <a:path w="457" h="2286">
                  <a:moveTo>
                    <a:pt x="457" y="0"/>
                  </a:moveTo>
                  <a:cubicBezTo>
                    <a:pt x="229" y="686"/>
                    <a:pt x="229" y="1600"/>
                    <a:pt x="0" y="2286"/>
                  </a:cubicBezTo>
                  <a:cubicBezTo>
                    <a:pt x="229" y="1600"/>
                    <a:pt x="229" y="914"/>
                    <a:pt x="457" y="0"/>
                  </a:cubicBezTo>
                  <a:close/>
                </a:path>
              </a:pathLst>
            </a:custGeom>
            <a:solidFill>
              <a:srgbClr val="FFFFFF"/>
            </a:solidFill>
            <a:ln w="2286" cap="flat">
              <a:noFill/>
              <a:prstDash val="solid"/>
              <a:miter/>
            </a:ln>
          </p:spPr>
          <p:txBody>
            <a:bodyPr rtlCol="0" anchor="ctr"/>
            <a:lstStyle/>
            <a:p>
              <a:endParaRPr lang="en-US"/>
            </a:p>
          </p:txBody>
        </p:sp>
        <p:sp>
          <p:nvSpPr>
            <p:cNvPr id="88" name="Freeform 391">
              <a:extLst>
                <a:ext uri="{FF2B5EF4-FFF2-40B4-BE49-F238E27FC236}">
                  <a16:creationId xmlns:a16="http://schemas.microsoft.com/office/drawing/2014/main" id="{E5229583-2879-C62A-28D6-CB7ACC5B6004}"/>
                </a:ext>
              </a:extLst>
            </p:cNvPr>
            <p:cNvSpPr/>
            <p:nvPr/>
          </p:nvSpPr>
          <p:spPr>
            <a:xfrm>
              <a:off x="5272811" y="3469005"/>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6"/>
                    <a:pt x="0" y="1600"/>
                    <a:pt x="0" y="2286"/>
                  </a:cubicBezTo>
                  <a:cubicBezTo>
                    <a:pt x="0" y="1600"/>
                    <a:pt x="229" y="914"/>
                    <a:pt x="229" y="0"/>
                  </a:cubicBezTo>
                  <a:close/>
                </a:path>
              </a:pathLst>
            </a:custGeom>
            <a:solidFill>
              <a:srgbClr val="FFFFFF"/>
            </a:solidFill>
            <a:ln w="2286" cap="flat">
              <a:noFill/>
              <a:prstDash val="solid"/>
              <a:miter/>
            </a:ln>
          </p:spPr>
          <p:txBody>
            <a:bodyPr rtlCol="0" anchor="ctr"/>
            <a:lstStyle/>
            <a:p>
              <a:endParaRPr lang="en-US"/>
            </a:p>
          </p:txBody>
        </p:sp>
        <p:sp>
          <p:nvSpPr>
            <p:cNvPr id="89" name="Freeform 392">
              <a:extLst>
                <a:ext uri="{FF2B5EF4-FFF2-40B4-BE49-F238E27FC236}">
                  <a16:creationId xmlns:a16="http://schemas.microsoft.com/office/drawing/2014/main" id="{E54634B0-3C51-3E38-C211-5C1CF4EC5C5B}"/>
                </a:ext>
              </a:extLst>
            </p:cNvPr>
            <p:cNvSpPr/>
            <p:nvPr/>
          </p:nvSpPr>
          <p:spPr>
            <a:xfrm>
              <a:off x="5273268" y="3464661"/>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6"/>
                    <a:pt x="0" y="1600"/>
                    <a:pt x="0" y="2286"/>
                  </a:cubicBezTo>
                  <a:cubicBezTo>
                    <a:pt x="0" y="1600"/>
                    <a:pt x="229" y="686"/>
                    <a:pt x="229" y="0"/>
                  </a:cubicBezTo>
                  <a:close/>
                </a:path>
              </a:pathLst>
            </a:custGeom>
            <a:solidFill>
              <a:srgbClr val="FFFFFF"/>
            </a:solidFill>
            <a:ln w="2286" cap="flat">
              <a:noFill/>
              <a:prstDash val="solid"/>
              <a:miter/>
            </a:ln>
          </p:spPr>
          <p:txBody>
            <a:bodyPr rtlCol="0" anchor="ctr"/>
            <a:lstStyle/>
            <a:p>
              <a:endParaRPr lang="en-US"/>
            </a:p>
          </p:txBody>
        </p:sp>
        <p:sp>
          <p:nvSpPr>
            <p:cNvPr id="90" name="Freeform 393">
              <a:extLst>
                <a:ext uri="{FF2B5EF4-FFF2-40B4-BE49-F238E27FC236}">
                  <a16:creationId xmlns:a16="http://schemas.microsoft.com/office/drawing/2014/main" id="{9D3C1FA6-A7CC-31A2-1D83-F7018A642E01}"/>
                </a:ext>
              </a:extLst>
            </p:cNvPr>
            <p:cNvSpPr/>
            <p:nvPr/>
          </p:nvSpPr>
          <p:spPr>
            <a:xfrm>
              <a:off x="5226177" y="4318482"/>
              <a:ext cx="1600" cy="3657"/>
            </a:xfrm>
            <a:custGeom>
              <a:avLst/>
              <a:gdLst>
                <a:gd name="connsiteX0" fmla="*/ 1600 w 1600"/>
                <a:gd name="connsiteY0" fmla="*/ 3658 h 3657"/>
                <a:gd name="connsiteX1" fmla="*/ 0 w 1600"/>
                <a:gd name="connsiteY1" fmla="*/ 0 h 3657"/>
                <a:gd name="connsiteX2" fmla="*/ 1600 w 1600"/>
                <a:gd name="connsiteY2" fmla="*/ 3658 h 3657"/>
              </a:gdLst>
              <a:ahLst/>
              <a:cxnLst>
                <a:cxn ang="0">
                  <a:pos x="connsiteX0" y="connsiteY0"/>
                </a:cxn>
                <a:cxn ang="0">
                  <a:pos x="connsiteX1" y="connsiteY1"/>
                </a:cxn>
                <a:cxn ang="0">
                  <a:pos x="connsiteX2" y="connsiteY2"/>
                </a:cxn>
              </a:cxnLst>
              <a:rect l="l" t="t" r="r" b="b"/>
              <a:pathLst>
                <a:path w="1600" h="3657">
                  <a:moveTo>
                    <a:pt x="1600" y="3658"/>
                  </a:moveTo>
                  <a:cubicBezTo>
                    <a:pt x="1143" y="2515"/>
                    <a:pt x="686" y="1143"/>
                    <a:pt x="0" y="0"/>
                  </a:cubicBezTo>
                  <a:cubicBezTo>
                    <a:pt x="686" y="1143"/>
                    <a:pt x="1143" y="2515"/>
                    <a:pt x="1600" y="3658"/>
                  </a:cubicBezTo>
                  <a:close/>
                </a:path>
              </a:pathLst>
            </a:custGeom>
            <a:solidFill>
              <a:srgbClr val="FFFFFF"/>
            </a:solidFill>
            <a:ln w="2286" cap="flat">
              <a:noFill/>
              <a:prstDash val="solid"/>
              <a:miter/>
            </a:ln>
          </p:spPr>
          <p:txBody>
            <a:bodyPr rtlCol="0" anchor="ctr"/>
            <a:lstStyle/>
            <a:p>
              <a:endParaRPr lang="en-US"/>
            </a:p>
          </p:txBody>
        </p:sp>
        <p:sp>
          <p:nvSpPr>
            <p:cNvPr id="91" name="Freeform 394">
              <a:extLst>
                <a:ext uri="{FF2B5EF4-FFF2-40B4-BE49-F238E27FC236}">
                  <a16:creationId xmlns:a16="http://schemas.microsoft.com/office/drawing/2014/main" id="{12E25D90-DB35-0102-174E-BDCE84F281E9}"/>
                </a:ext>
              </a:extLst>
            </p:cNvPr>
            <p:cNvSpPr/>
            <p:nvPr/>
          </p:nvSpPr>
          <p:spPr>
            <a:xfrm>
              <a:off x="5520842" y="4276877"/>
              <a:ext cx="228" cy="3200"/>
            </a:xfrm>
            <a:custGeom>
              <a:avLst/>
              <a:gdLst>
                <a:gd name="connsiteX0" fmla="*/ 229 w 228"/>
                <a:gd name="connsiteY0" fmla="*/ 0 h 3200"/>
                <a:gd name="connsiteX1" fmla="*/ 0 w 228"/>
                <a:gd name="connsiteY1" fmla="*/ 3200 h 3200"/>
                <a:gd name="connsiteX2" fmla="*/ 229 w 228"/>
                <a:gd name="connsiteY2" fmla="*/ 0 h 3200"/>
              </a:gdLst>
              <a:ahLst/>
              <a:cxnLst>
                <a:cxn ang="0">
                  <a:pos x="connsiteX0" y="connsiteY0"/>
                </a:cxn>
                <a:cxn ang="0">
                  <a:pos x="connsiteX1" y="connsiteY1"/>
                </a:cxn>
                <a:cxn ang="0">
                  <a:pos x="connsiteX2" y="connsiteY2"/>
                </a:cxn>
              </a:cxnLst>
              <a:rect l="l" t="t" r="r" b="b"/>
              <a:pathLst>
                <a:path w="228" h="3200">
                  <a:moveTo>
                    <a:pt x="229" y="0"/>
                  </a:moveTo>
                  <a:cubicBezTo>
                    <a:pt x="229" y="1143"/>
                    <a:pt x="0" y="2057"/>
                    <a:pt x="0" y="3200"/>
                  </a:cubicBezTo>
                  <a:cubicBezTo>
                    <a:pt x="0" y="2057"/>
                    <a:pt x="229" y="914"/>
                    <a:pt x="229" y="0"/>
                  </a:cubicBezTo>
                  <a:close/>
                </a:path>
              </a:pathLst>
            </a:custGeom>
            <a:solidFill>
              <a:srgbClr val="FFFFFF"/>
            </a:solidFill>
            <a:ln w="2286" cap="flat">
              <a:noFill/>
              <a:prstDash val="solid"/>
              <a:miter/>
            </a:ln>
          </p:spPr>
          <p:txBody>
            <a:bodyPr rtlCol="0" anchor="ctr"/>
            <a:lstStyle/>
            <a:p>
              <a:endParaRPr lang="en-US"/>
            </a:p>
          </p:txBody>
        </p:sp>
        <p:sp>
          <p:nvSpPr>
            <p:cNvPr id="92" name="Freeform 395">
              <a:extLst>
                <a:ext uri="{FF2B5EF4-FFF2-40B4-BE49-F238E27FC236}">
                  <a16:creationId xmlns:a16="http://schemas.microsoft.com/office/drawing/2014/main" id="{79AC1CF9-D287-AA57-B759-600FE2993195}"/>
                </a:ext>
              </a:extLst>
            </p:cNvPr>
            <p:cNvSpPr/>
            <p:nvPr/>
          </p:nvSpPr>
          <p:spPr>
            <a:xfrm>
              <a:off x="5515813" y="4300880"/>
              <a:ext cx="914" cy="2971"/>
            </a:xfrm>
            <a:custGeom>
              <a:avLst/>
              <a:gdLst>
                <a:gd name="connsiteX0" fmla="*/ 914 w 914"/>
                <a:gd name="connsiteY0" fmla="*/ 0 h 2971"/>
                <a:gd name="connsiteX1" fmla="*/ 0 w 914"/>
                <a:gd name="connsiteY1" fmla="*/ 2972 h 2971"/>
                <a:gd name="connsiteX2" fmla="*/ 914 w 914"/>
                <a:gd name="connsiteY2" fmla="*/ 0 h 2971"/>
              </a:gdLst>
              <a:ahLst/>
              <a:cxnLst>
                <a:cxn ang="0">
                  <a:pos x="connsiteX0" y="connsiteY0"/>
                </a:cxn>
                <a:cxn ang="0">
                  <a:pos x="connsiteX1" y="connsiteY1"/>
                </a:cxn>
                <a:cxn ang="0">
                  <a:pos x="connsiteX2" y="connsiteY2"/>
                </a:cxn>
              </a:cxnLst>
              <a:rect l="l" t="t" r="r" b="b"/>
              <a:pathLst>
                <a:path w="914" h="2971">
                  <a:moveTo>
                    <a:pt x="914" y="0"/>
                  </a:moveTo>
                  <a:cubicBezTo>
                    <a:pt x="686" y="914"/>
                    <a:pt x="457" y="1829"/>
                    <a:pt x="0" y="2972"/>
                  </a:cubicBezTo>
                  <a:cubicBezTo>
                    <a:pt x="457" y="2057"/>
                    <a:pt x="686" y="1143"/>
                    <a:pt x="914" y="0"/>
                  </a:cubicBezTo>
                  <a:close/>
                </a:path>
              </a:pathLst>
            </a:custGeom>
            <a:solidFill>
              <a:srgbClr val="FFFFFF"/>
            </a:solidFill>
            <a:ln w="2286" cap="flat">
              <a:noFill/>
              <a:prstDash val="solid"/>
              <a:miter/>
            </a:ln>
          </p:spPr>
          <p:txBody>
            <a:bodyPr rtlCol="0" anchor="ctr"/>
            <a:lstStyle/>
            <a:p>
              <a:endParaRPr lang="en-US"/>
            </a:p>
          </p:txBody>
        </p:sp>
        <p:sp>
          <p:nvSpPr>
            <p:cNvPr id="93" name="Freeform 396">
              <a:extLst>
                <a:ext uri="{FF2B5EF4-FFF2-40B4-BE49-F238E27FC236}">
                  <a16:creationId xmlns:a16="http://schemas.microsoft.com/office/drawing/2014/main" id="{770F6ED4-3D1A-3378-3F39-D3EF3B45837F}"/>
                </a:ext>
              </a:extLst>
            </p:cNvPr>
            <p:cNvSpPr/>
            <p:nvPr/>
          </p:nvSpPr>
          <p:spPr>
            <a:xfrm>
              <a:off x="5513984" y="4307052"/>
              <a:ext cx="914" cy="2743"/>
            </a:xfrm>
            <a:custGeom>
              <a:avLst/>
              <a:gdLst>
                <a:gd name="connsiteX0" fmla="*/ 914 w 914"/>
                <a:gd name="connsiteY0" fmla="*/ 0 h 2743"/>
                <a:gd name="connsiteX1" fmla="*/ 0 w 914"/>
                <a:gd name="connsiteY1" fmla="*/ 2743 h 2743"/>
                <a:gd name="connsiteX2" fmla="*/ 914 w 914"/>
                <a:gd name="connsiteY2" fmla="*/ 0 h 2743"/>
              </a:gdLst>
              <a:ahLst/>
              <a:cxnLst>
                <a:cxn ang="0">
                  <a:pos x="connsiteX0" y="connsiteY0"/>
                </a:cxn>
                <a:cxn ang="0">
                  <a:pos x="connsiteX1" y="connsiteY1"/>
                </a:cxn>
                <a:cxn ang="0">
                  <a:pos x="connsiteX2" y="connsiteY2"/>
                </a:cxn>
              </a:cxnLst>
              <a:rect l="l" t="t" r="r" b="b"/>
              <a:pathLst>
                <a:path w="914" h="2743">
                  <a:moveTo>
                    <a:pt x="914" y="0"/>
                  </a:moveTo>
                  <a:cubicBezTo>
                    <a:pt x="686" y="914"/>
                    <a:pt x="229" y="1829"/>
                    <a:pt x="0" y="2743"/>
                  </a:cubicBezTo>
                  <a:cubicBezTo>
                    <a:pt x="229" y="1829"/>
                    <a:pt x="457" y="914"/>
                    <a:pt x="914" y="0"/>
                  </a:cubicBezTo>
                  <a:close/>
                </a:path>
              </a:pathLst>
            </a:custGeom>
            <a:solidFill>
              <a:srgbClr val="FFFFFF"/>
            </a:solidFill>
            <a:ln w="2286" cap="flat">
              <a:noFill/>
              <a:prstDash val="solid"/>
              <a:miter/>
            </a:ln>
          </p:spPr>
          <p:txBody>
            <a:bodyPr rtlCol="0" anchor="ctr"/>
            <a:lstStyle/>
            <a:p>
              <a:endParaRPr lang="en-US"/>
            </a:p>
          </p:txBody>
        </p:sp>
        <p:sp>
          <p:nvSpPr>
            <p:cNvPr id="94" name="Freeform 397">
              <a:extLst>
                <a:ext uri="{FF2B5EF4-FFF2-40B4-BE49-F238E27FC236}">
                  <a16:creationId xmlns:a16="http://schemas.microsoft.com/office/drawing/2014/main" id="{575AF47D-FAB4-7C78-4111-5B599F42C84F}"/>
                </a:ext>
              </a:extLst>
            </p:cNvPr>
            <p:cNvSpPr/>
            <p:nvPr/>
          </p:nvSpPr>
          <p:spPr>
            <a:xfrm>
              <a:off x="5517642" y="4294936"/>
              <a:ext cx="685" cy="2971"/>
            </a:xfrm>
            <a:custGeom>
              <a:avLst/>
              <a:gdLst>
                <a:gd name="connsiteX0" fmla="*/ 686 w 685"/>
                <a:gd name="connsiteY0" fmla="*/ 0 h 2971"/>
                <a:gd name="connsiteX1" fmla="*/ 0 w 685"/>
                <a:gd name="connsiteY1" fmla="*/ 2972 h 2971"/>
                <a:gd name="connsiteX2" fmla="*/ 686 w 685"/>
                <a:gd name="connsiteY2" fmla="*/ 0 h 2971"/>
              </a:gdLst>
              <a:ahLst/>
              <a:cxnLst>
                <a:cxn ang="0">
                  <a:pos x="connsiteX0" y="connsiteY0"/>
                </a:cxn>
                <a:cxn ang="0">
                  <a:pos x="connsiteX1" y="connsiteY1"/>
                </a:cxn>
                <a:cxn ang="0">
                  <a:pos x="connsiteX2" y="connsiteY2"/>
                </a:cxn>
              </a:cxnLst>
              <a:rect l="l" t="t" r="r" b="b"/>
              <a:pathLst>
                <a:path w="685" h="2971">
                  <a:moveTo>
                    <a:pt x="686" y="0"/>
                  </a:moveTo>
                  <a:cubicBezTo>
                    <a:pt x="457" y="914"/>
                    <a:pt x="229" y="2057"/>
                    <a:pt x="0" y="2972"/>
                  </a:cubicBezTo>
                  <a:cubicBezTo>
                    <a:pt x="229" y="2057"/>
                    <a:pt x="457" y="914"/>
                    <a:pt x="686" y="0"/>
                  </a:cubicBezTo>
                  <a:close/>
                </a:path>
              </a:pathLst>
            </a:custGeom>
            <a:solidFill>
              <a:srgbClr val="FFFFFF"/>
            </a:solidFill>
            <a:ln w="2286" cap="flat">
              <a:noFill/>
              <a:prstDash val="solid"/>
              <a:miter/>
            </a:ln>
          </p:spPr>
          <p:txBody>
            <a:bodyPr rtlCol="0" anchor="ctr"/>
            <a:lstStyle/>
            <a:p>
              <a:endParaRPr lang="en-US"/>
            </a:p>
          </p:txBody>
        </p:sp>
        <p:sp>
          <p:nvSpPr>
            <p:cNvPr id="95" name="Freeform 398">
              <a:extLst>
                <a:ext uri="{FF2B5EF4-FFF2-40B4-BE49-F238E27FC236}">
                  <a16:creationId xmlns:a16="http://schemas.microsoft.com/office/drawing/2014/main" id="{D81DCE3E-5566-3197-7B6D-8E1125AD1458}"/>
                </a:ext>
              </a:extLst>
            </p:cNvPr>
            <p:cNvSpPr/>
            <p:nvPr/>
          </p:nvSpPr>
          <p:spPr>
            <a:xfrm>
              <a:off x="5519928" y="4282821"/>
              <a:ext cx="457" cy="2971"/>
            </a:xfrm>
            <a:custGeom>
              <a:avLst/>
              <a:gdLst>
                <a:gd name="connsiteX0" fmla="*/ 457 w 457"/>
                <a:gd name="connsiteY0" fmla="*/ 0 h 2971"/>
                <a:gd name="connsiteX1" fmla="*/ 0 w 457"/>
                <a:gd name="connsiteY1" fmla="*/ 2972 h 2971"/>
                <a:gd name="connsiteX2" fmla="*/ 457 w 457"/>
                <a:gd name="connsiteY2" fmla="*/ 0 h 2971"/>
              </a:gdLst>
              <a:ahLst/>
              <a:cxnLst>
                <a:cxn ang="0">
                  <a:pos x="connsiteX0" y="connsiteY0"/>
                </a:cxn>
                <a:cxn ang="0">
                  <a:pos x="connsiteX1" y="connsiteY1"/>
                </a:cxn>
                <a:cxn ang="0">
                  <a:pos x="connsiteX2" y="connsiteY2"/>
                </a:cxn>
              </a:cxnLst>
              <a:rect l="l" t="t" r="r" b="b"/>
              <a:pathLst>
                <a:path w="457" h="2971">
                  <a:moveTo>
                    <a:pt x="457" y="0"/>
                  </a:moveTo>
                  <a:cubicBezTo>
                    <a:pt x="229" y="914"/>
                    <a:pt x="229" y="2057"/>
                    <a:pt x="0" y="2972"/>
                  </a:cubicBezTo>
                  <a:cubicBezTo>
                    <a:pt x="229" y="2057"/>
                    <a:pt x="457" y="1143"/>
                    <a:pt x="457" y="0"/>
                  </a:cubicBezTo>
                  <a:close/>
                </a:path>
              </a:pathLst>
            </a:custGeom>
            <a:solidFill>
              <a:srgbClr val="FFFFFF"/>
            </a:solidFill>
            <a:ln w="2286" cap="flat">
              <a:noFill/>
              <a:prstDash val="solid"/>
              <a:miter/>
            </a:ln>
          </p:spPr>
          <p:txBody>
            <a:bodyPr rtlCol="0" anchor="ctr"/>
            <a:lstStyle/>
            <a:p>
              <a:endParaRPr lang="en-US"/>
            </a:p>
          </p:txBody>
        </p:sp>
        <p:sp>
          <p:nvSpPr>
            <p:cNvPr id="96" name="Freeform 399">
              <a:extLst>
                <a:ext uri="{FF2B5EF4-FFF2-40B4-BE49-F238E27FC236}">
                  <a16:creationId xmlns:a16="http://schemas.microsoft.com/office/drawing/2014/main" id="{1942AD94-BF6A-683A-C93A-23EE3F8BEE22}"/>
                </a:ext>
              </a:extLst>
            </p:cNvPr>
            <p:cNvSpPr/>
            <p:nvPr/>
          </p:nvSpPr>
          <p:spPr>
            <a:xfrm>
              <a:off x="5518785" y="4288993"/>
              <a:ext cx="685" cy="2971"/>
            </a:xfrm>
            <a:custGeom>
              <a:avLst/>
              <a:gdLst>
                <a:gd name="connsiteX0" fmla="*/ 686 w 685"/>
                <a:gd name="connsiteY0" fmla="*/ 0 h 2971"/>
                <a:gd name="connsiteX1" fmla="*/ 0 w 685"/>
                <a:gd name="connsiteY1" fmla="*/ 2972 h 2971"/>
                <a:gd name="connsiteX2" fmla="*/ 686 w 685"/>
                <a:gd name="connsiteY2" fmla="*/ 0 h 2971"/>
              </a:gdLst>
              <a:ahLst/>
              <a:cxnLst>
                <a:cxn ang="0">
                  <a:pos x="connsiteX0" y="connsiteY0"/>
                </a:cxn>
                <a:cxn ang="0">
                  <a:pos x="connsiteX1" y="connsiteY1"/>
                </a:cxn>
                <a:cxn ang="0">
                  <a:pos x="connsiteX2" y="connsiteY2"/>
                </a:cxn>
              </a:cxnLst>
              <a:rect l="l" t="t" r="r" b="b"/>
              <a:pathLst>
                <a:path w="685" h="2971">
                  <a:moveTo>
                    <a:pt x="686" y="0"/>
                  </a:moveTo>
                  <a:cubicBezTo>
                    <a:pt x="457" y="914"/>
                    <a:pt x="229" y="2057"/>
                    <a:pt x="0" y="2972"/>
                  </a:cubicBezTo>
                  <a:cubicBezTo>
                    <a:pt x="457" y="1829"/>
                    <a:pt x="686" y="914"/>
                    <a:pt x="686" y="0"/>
                  </a:cubicBezTo>
                  <a:close/>
                </a:path>
              </a:pathLst>
            </a:custGeom>
            <a:solidFill>
              <a:srgbClr val="FFFFFF"/>
            </a:solidFill>
            <a:ln w="2286" cap="flat">
              <a:noFill/>
              <a:prstDash val="solid"/>
              <a:miter/>
            </a:ln>
          </p:spPr>
          <p:txBody>
            <a:bodyPr rtlCol="0" anchor="ctr"/>
            <a:lstStyle/>
            <a:p>
              <a:endParaRPr lang="en-US"/>
            </a:p>
          </p:txBody>
        </p:sp>
        <p:sp>
          <p:nvSpPr>
            <p:cNvPr id="97" name="Freeform 400">
              <a:extLst>
                <a:ext uri="{FF2B5EF4-FFF2-40B4-BE49-F238E27FC236}">
                  <a16:creationId xmlns:a16="http://schemas.microsoft.com/office/drawing/2014/main" id="{7417BC46-4811-4E42-BA0A-D084B22B532A}"/>
                </a:ext>
              </a:extLst>
            </p:cNvPr>
            <p:cNvSpPr/>
            <p:nvPr/>
          </p:nvSpPr>
          <p:spPr>
            <a:xfrm>
              <a:off x="5511469" y="4312996"/>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457" y="1829"/>
                    <a:pt x="0" y="2743"/>
                  </a:cubicBezTo>
                  <a:cubicBezTo>
                    <a:pt x="457" y="1829"/>
                    <a:pt x="686" y="914"/>
                    <a:pt x="1143" y="0"/>
                  </a:cubicBezTo>
                  <a:close/>
                </a:path>
              </a:pathLst>
            </a:custGeom>
            <a:solidFill>
              <a:srgbClr val="FFFFFF"/>
            </a:solidFill>
            <a:ln w="2286" cap="flat">
              <a:noFill/>
              <a:prstDash val="solid"/>
              <a:miter/>
            </a:ln>
          </p:spPr>
          <p:txBody>
            <a:bodyPr rtlCol="0" anchor="ctr"/>
            <a:lstStyle/>
            <a:p>
              <a:endParaRPr lang="en-US"/>
            </a:p>
          </p:txBody>
        </p:sp>
        <p:sp>
          <p:nvSpPr>
            <p:cNvPr id="98" name="Freeform 401">
              <a:extLst>
                <a:ext uri="{FF2B5EF4-FFF2-40B4-BE49-F238E27FC236}">
                  <a16:creationId xmlns:a16="http://schemas.microsoft.com/office/drawing/2014/main" id="{861AEF81-FAE0-EB2E-5332-B51E553C08C3}"/>
                </a:ext>
              </a:extLst>
            </p:cNvPr>
            <p:cNvSpPr/>
            <p:nvPr/>
          </p:nvSpPr>
          <p:spPr>
            <a:xfrm>
              <a:off x="5481980" y="4348200"/>
              <a:ext cx="9144" cy="10972"/>
            </a:xfrm>
            <a:custGeom>
              <a:avLst/>
              <a:gdLst>
                <a:gd name="connsiteX0" fmla="*/ 9144 w 9144"/>
                <a:gd name="connsiteY0" fmla="*/ 0 h 10972"/>
                <a:gd name="connsiteX1" fmla="*/ 0 w 9144"/>
                <a:gd name="connsiteY1" fmla="*/ 10973 h 10972"/>
                <a:gd name="connsiteX2" fmla="*/ 9144 w 9144"/>
                <a:gd name="connsiteY2" fmla="*/ 0 h 10972"/>
              </a:gdLst>
              <a:ahLst/>
              <a:cxnLst>
                <a:cxn ang="0">
                  <a:pos x="connsiteX0" y="connsiteY0"/>
                </a:cxn>
                <a:cxn ang="0">
                  <a:pos x="connsiteX1" y="connsiteY1"/>
                </a:cxn>
                <a:cxn ang="0">
                  <a:pos x="connsiteX2" y="connsiteY2"/>
                </a:cxn>
              </a:cxnLst>
              <a:rect l="l" t="t" r="r" b="b"/>
              <a:pathLst>
                <a:path w="9144" h="10972">
                  <a:moveTo>
                    <a:pt x="9144" y="0"/>
                  </a:moveTo>
                  <a:cubicBezTo>
                    <a:pt x="6172" y="3658"/>
                    <a:pt x="3200" y="7315"/>
                    <a:pt x="0" y="10973"/>
                  </a:cubicBezTo>
                  <a:cubicBezTo>
                    <a:pt x="3200" y="7315"/>
                    <a:pt x="6172" y="3658"/>
                    <a:pt x="9144" y="0"/>
                  </a:cubicBezTo>
                  <a:close/>
                </a:path>
              </a:pathLst>
            </a:custGeom>
            <a:solidFill>
              <a:srgbClr val="FFFFFF"/>
            </a:solidFill>
            <a:ln w="2286" cap="flat">
              <a:noFill/>
              <a:prstDash val="solid"/>
              <a:miter/>
            </a:ln>
          </p:spPr>
          <p:txBody>
            <a:bodyPr rtlCol="0" anchor="ctr"/>
            <a:lstStyle/>
            <a:p>
              <a:endParaRPr lang="en-US"/>
            </a:p>
          </p:txBody>
        </p:sp>
        <p:sp>
          <p:nvSpPr>
            <p:cNvPr id="99" name="Freeform 402">
              <a:extLst>
                <a:ext uri="{FF2B5EF4-FFF2-40B4-BE49-F238E27FC236}">
                  <a16:creationId xmlns:a16="http://schemas.microsoft.com/office/drawing/2014/main" id="{4B63E2EF-552C-4B2C-1717-B5A9497801FC}"/>
                </a:ext>
              </a:extLst>
            </p:cNvPr>
            <p:cNvSpPr/>
            <p:nvPr/>
          </p:nvSpPr>
          <p:spPr>
            <a:xfrm>
              <a:off x="5475579" y="4359173"/>
              <a:ext cx="6400" cy="7086"/>
            </a:xfrm>
            <a:custGeom>
              <a:avLst/>
              <a:gdLst>
                <a:gd name="connsiteX0" fmla="*/ 6401 w 6400"/>
                <a:gd name="connsiteY0" fmla="*/ 0 h 7086"/>
                <a:gd name="connsiteX1" fmla="*/ 0 w 6400"/>
                <a:gd name="connsiteY1" fmla="*/ 7087 h 7086"/>
                <a:gd name="connsiteX2" fmla="*/ 6401 w 6400"/>
                <a:gd name="connsiteY2" fmla="*/ 0 h 7086"/>
              </a:gdLst>
              <a:ahLst/>
              <a:cxnLst>
                <a:cxn ang="0">
                  <a:pos x="connsiteX0" y="connsiteY0"/>
                </a:cxn>
                <a:cxn ang="0">
                  <a:pos x="connsiteX1" y="connsiteY1"/>
                </a:cxn>
                <a:cxn ang="0">
                  <a:pos x="connsiteX2" y="connsiteY2"/>
                </a:cxn>
              </a:cxnLst>
              <a:rect l="l" t="t" r="r" b="b"/>
              <a:pathLst>
                <a:path w="6400" h="7086">
                  <a:moveTo>
                    <a:pt x="6401" y="0"/>
                  </a:moveTo>
                  <a:cubicBezTo>
                    <a:pt x="4343" y="2286"/>
                    <a:pt x="2286" y="4801"/>
                    <a:pt x="0" y="7087"/>
                  </a:cubicBezTo>
                  <a:cubicBezTo>
                    <a:pt x="2286" y="4572"/>
                    <a:pt x="4343" y="2286"/>
                    <a:pt x="6401" y="0"/>
                  </a:cubicBezTo>
                  <a:close/>
                </a:path>
              </a:pathLst>
            </a:custGeom>
            <a:solidFill>
              <a:srgbClr val="FFFFFF"/>
            </a:solidFill>
            <a:ln w="2286" cap="flat">
              <a:noFill/>
              <a:prstDash val="solid"/>
              <a:miter/>
            </a:ln>
          </p:spPr>
          <p:txBody>
            <a:bodyPr rtlCol="0" anchor="ctr"/>
            <a:lstStyle/>
            <a:p>
              <a:endParaRPr lang="en-US"/>
            </a:p>
          </p:txBody>
        </p:sp>
        <p:sp>
          <p:nvSpPr>
            <p:cNvPr id="100" name="Freeform 403">
              <a:extLst>
                <a:ext uri="{FF2B5EF4-FFF2-40B4-BE49-F238E27FC236}">
                  <a16:creationId xmlns:a16="http://schemas.microsoft.com/office/drawing/2014/main" id="{F6A8B501-B544-4C1E-4D8C-E1B28BABB74D}"/>
                </a:ext>
              </a:extLst>
            </p:cNvPr>
            <p:cNvSpPr/>
            <p:nvPr/>
          </p:nvSpPr>
          <p:spPr>
            <a:xfrm>
              <a:off x="5508955" y="4318939"/>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229" y="1829"/>
                    <a:pt x="0" y="2743"/>
                  </a:cubicBezTo>
                  <a:cubicBezTo>
                    <a:pt x="229" y="1829"/>
                    <a:pt x="686" y="914"/>
                    <a:pt x="1143" y="0"/>
                  </a:cubicBezTo>
                  <a:close/>
                </a:path>
              </a:pathLst>
            </a:custGeom>
            <a:solidFill>
              <a:srgbClr val="FFFFFF"/>
            </a:solidFill>
            <a:ln w="2286" cap="flat">
              <a:noFill/>
              <a:prstDash val="solid"/>
              <a:miter/>
            </a:ln>
          </p:spPr>
          <p:txBody>
            <a:bodyPr rtlCol="0" anchor="ctr"/>
            <a:lstStyle/>
            <a:p>
              <a:endParaRPr lang="en-US"/>
            </a:p>
          </p:txBody>
        </p:sp>
        <p:sp>
          <p:nvSpPr>
            <p:cNvPr id="101" name="Freeform 404">
              <a:extLst>
                <a:ext uri="{FF2B5EF4-FFF2-40B4-BE49-F238E27FC236}">
                  <a16:creationId xmlns:a16="http://schemas.microsoft.com/office/drawing/2014/main" id="{42BB1DD7-2458-E569-DAA3-807170754274}"/>
                </a:ext>
              </a:extLst>
            </p:cNvPr>
            <p:cNvSpPr/>
            <p:nvPr/>
          </p:nvSpPr>
          <p:spPr>
            <a:xfrm>
              <a:off x="5498211" y="4336770"/>
              <a:ext cx="1371" cy="1828"/>
            </a:xfrm>
            <a:custGeom>
              <a:avLst/>
              <a:gdLst>
                <a:gd name="connsiteX0" fmla="*/ 1372 w 1371"/>
                <a:gd name="connsiteY0" fmla="*/ 0 h 1828"/>
                <a:gd name="connsiteX1" fmla="*/ 0 w 1371"/>
                <a:gd name="connsiteY1" fmla="*/ 1829 h 1828"/>
                <a:gd name="connsiteX2" fmla="*/ 1372 w 1371"/>
                <a:gd name="connsiteY2" fmla="*/ 0 h 1828"/>
              </a:gdLst>
              <a:ahLst/>
              <a:cxnLst>
                <a:cxn ang="0">
                  <a:pos x="connsiteX0" y="connsiteY0"/>
                </a:cxn>
                <a:cxn ang="0">
                  <a:pos x="connsiteX1" y="connsiteY1"/>
                </a:cxn>
                <a:cxn ang="0">
                  <a:pos x="connsiteX2" y="connsiteY2"/>
                </a:cxn>
              </a:cxnLst>
              <a:rect l="l" t="t" r="r" b="b"/>
              <a:pathLst>
                <a:path w="1371" h="1828">
                  <a:moveTo>
                    <a:pt x="1372" y="0"/>
                  </a:moveTo>
                  <a:cubicBezTo>
                    <a:pt x="914" y="686"/>
                    <a:pt x="457" y="1372"/>
                    <a:pt x="0" y="1829"/>
                  </a:cubicBezTo>
                  <a:cubicBezTo>
                    <a:pt x="686" y="1372"/>
                    <a:pt x="914" y="686"/>
                    <a:pt x="1372" y="0"/>
                  </a:cubicBezTo>
                  <a:close/>
                </a:path>
              </a:pathLst>
            </a:custGeom>
            <a:solidFill>
              <a:srgbClr val="FFFFFF"/>
            </a:solidFill>
            <a:ln w="2286" cap="flat">
              <a:noFill/>
              <a:prstDash val="solid"/>
              <a:miter/>
            </a:ln>
          </p:spPr>
          <p:txBody>
            <a:bodyPr rtlCol="0" anchor="ctr"/>
            <a:lstStyle/>
            <a:p>
              <a:endParaRPr lang="en-US"/>
            </a:p>
          </p:txBody>
        </p:sp>
        <p:sp>
          <p:nvSpPr>
            <p:cNvPr id="102" name="Freeform 405">
              <a:extLst>
                <a:ext uri="{FF2B5EF4-FFF2-40B4-BE49-F238E27FC236}">
                  <a16:creationId xmlns:a16="http://schemas.microsoft.com/office/drawing/2014/main" id="{E62433E0-4BBD-95B0-172F-AB885031D594}"/>
                </a:ext>
              </a:extLst>
            </p:cNvPr>
            <p:cNvSpPr/>
            <p:nvPr/>
          </p:nvSpPr>
          <p:spPr>
            <a:xfrm>
              <a:off x="5505754" y="4324883"/>
              <a:ext cx="1371" cy="2514"/>
            </a:xfrm>
            <a:custGeom>
              <a:avLst/>
              <a:gdLst>
                <a:gd name="connsiteX0" fmla="*/ 1372 w 1371"/>
                <a:gd name="connsiteY0" fmla="*/ 0 h 2514"/>
                <a:gd name="connsiteX1" fmla="*/ 0 w 1371"/>
                <a:gd name="connsiteY1" fmla="*/ 2515 h 2514"/>
                <a:gd name="connsiteX2" fmla="*/ 1372 w 1371"/>
                <a:gd name="connsiteY2" fmla="*/ 0 h 2514"/>
              </a:gdLst>
              <a:ahLst/>
              <a:cxnLst>
                <a:cxn ang="0">
                  <a:pos x="connsiteX0" y="connsiteY0"/>
                </a:cxn>
                <a:cxn ang="0">
                  <a:pos x="connsiteX1" y="connsiteY1"/>
                </a:cxn>
                <a:cxn ang="0">
                  <a:pos x="connsiteX2" y="connsiteY2"/>
                </a:cxn>
              </a:cxnLst>
              <a:rect l="l" t="t" r="r" b="b"/>
              <a:pathLst>
                <a:path w="1371" h="2514">
                  <a:moveTo>
                    <a:pt x="1372" y="0"/>
                  </a:moveTo>
                  <a:cubicBezTo>
                    <a:pt x="914" y="914"/>
                    <a:pt x="457" y="1600"/>
                    <a:pt x="0" y="2515"/>
                  </a:cubicBezTo>
                  <a:cubicBezTo>
                    <a:pt x="457" y="1600"/>
                    <a:pt x="914" y="686"/>
                    <a:pt x="1372" y="0"/>
                  </a:cubicBezTo>
                  <a:close/>
                </a:path>
              </a:pathLst>
            </a:custGeom>
            <a:solidFill>
              <a:srgbClr val="FFFFFF"/>
            </a:solidFill>
            <a:ln w="2286" cap="flat">
              <a:noFill/>
              <a:prstDash val="solid"/>
              <a:miter/>
            </a:ln>
          </p:spPr>
          <p:txBody>
            <a:bodyPr rtlCol="0" anchor="ctr"/>
            <a:lstStyle/>
            <a:p>
              <a:endParaRPr lang="en-US"/>
            </a:p>
          </p:txBody>
        </p:sp>
        <p:sp>
          <p:nvSpPr>
            <p:cNvPr id="103" name="Freeform 406">
              <a:extLst>
                <a:ext uri="{FF2B5EF4-FFF2-40B4-BE49-F238E27FC236}">
                  <a16:creationId xmlns:a16="http://schemas.microsoft.com/office/drawing/2014/main" id="{01CA81DA-FBBC-0846-4121-DCD01D729725}"/>
                </a:ext>
              </a:extLst>
            </p:cNvPr>
            <p:cNvSpPr/>
            <p:nvPr/>
          </p:nvSpPr>
          <p:spPr>
            <a:xfrm>
              <a:off x="5462092" y="4372889"/>
              <a:ext cx="6858" cy="6400"/>
            </a:xfrm>
            <a:custGeom>
              <a:avLst/>
              <a:gdLst>
                <a:gd name="connsiteX0" fmla="*/ 6858 w 6858"/>
                <a:gd name="connsiteY0" fmla="*/ 0 h 6400"/>
                <a:gd name="connsiteX1" fmla="*/ 0 w 6858"/>
                <a:gd name="connsiteY1" fmla="*/ 6401 h 6400"/>
                <a:gd name="connsiteX2" fmla="*/ 6858 w 6858"/>
                <a:gd name="connsiteY2" fmla="*/ 0 h 6400"/>
              </a:gdLst>
              <a:ahLst/>
              <a:cxnLst>
                <a:cxn ang="0">
                  <a:pos x="connsiteX0" y="connsiteY0"/>
                </a:cxn>
                <a:cxn ang="0">
                  <a:pos x="connsiteX1" y="connsiteY1"/>
                </a:cxn>
                <a:cxn ang="0">
                  <a:pos x="connsiteX2" y="connsiteY2"/>
                </a:cxn>
              </a:cxnLst>
              <a:rect l="l" t="t" r="r" b="b"/>
              <a:pathLst>
                <a:path w="6858" h="6400">
                  <a:moveTo>
                    <a:pt x="6858" y="0"/>
                  </a:moveTo>
                  <a:cubicBezTo>
                    <a:pt x="4572" y="2286"/>
                    <a:pt x="2286" y="4343"/>
                    <a:pt x="0" y="6401"/>
                  </a:cubicBezTo>
                  <a:cubicBezTo>
                    <a:pt x="2515" y="4343"/>
                    <a:pt x="4801" y="2286"/>
                    <a:pt x="6858" y="0"/>
                  </a:cubicBezTo>
                  <a:close/>
                </a:path>
              </a:pathLst>
            </a:custGeom>
            <a:solidFill>
              <a:srgbClr val="FFFFFF"/>
            </a:solidFill>
            <a:ln w="2286" cap="flat">
              <a:noFill/>
              <a:prstDash val="solid"/>
              <a:miter/>
            </a:ln>
          </p:spPr>
          <p:txBody>
            <a:bodyPr rtlCol="0" anchor="ctr"/>
            <a:lstStyle/>
            <a:p>
              <a:endParaRPr lang="en-US"/>
            </a:p>
          </p:txBody>
        </p:sp>
        <p:sp>
          <p:nvSpPr>
            <p:cNvPr id="104" name="Freeform 407">
              <a:extLst>
                <a:ext uri="{FF2B5EF4-FFF2-40B4-BE49-F238E27FC236}">
                  <a16:creationId xmlns:a16="http://schemas.microsoft.com/office/drawing/2014/main" id="{DBD5E253-C66A-0DC1-C29D-0C58FE79091B}"/>
                </a:ext>
              </a:extLst>
            </p:cNvPr>
            <p:cNvSpPr/>
            <p:nvPr/>
          </p:nvSpPr>
          <p:spPr>
            <a:xfrm>
              <a:off x="5502325" y="4330827"/>
              <a:ext cx="1371" cy="2286"/>
            </a:xfrm>
            <a:custGeom>
              <a:avLst/>
              <a:gdLst>
                <a:gd name="connsiteX0" fmla="*/ 1372 w 1371"/>
                <a:gd name="connsiteY0" fmla="*/ 0 h 2286"/>
                <a:gd name="connsiteX1" fmla="*/ 0 w 1371"/>
                <a:gd name="connsiteY1" fmla="*/ 2286 h 2286"/>
                <a:gd name="connsiteX2" fmla="*/ 1372 w 1371"/>
                <a:gd name="connsiteY2" fmla="*/ 0 h 2286"/>
              </a:gdLst>
              <a:ahLst/>
              <a:cxnLst>
                <a:cxn ang="0">
                  <a:pos x="connsiteX0" y="connsiteY0"/>
                </a:cxn>
                <a:cxn ang="0">
                  <a:pos x="connsiteX1" y="connsiteY1"/>
                </a:cxn>
                <a:cxn ang="0">
                  <a:pos x="connsiteX2" y="connsiteY2"/>
                </a:cxn>
              </a:cxnLst>
              <a:rect l="l" t="t" r="r" b="b"/>
              <a:pathLst>
                <a:path w="1371" h="2286">
                  <a:moveTo>
                    <a:pt x="1372" y="0"/>
                  </a:moveTo>
                  <a:cubicBezTo>
                    <a:pt x="914" y="686"/>
                    <a:pt x="457" y="1600"/>
                    <a:pt x="0" y="2286"/>
                  </a:cubicBezTo>
                  <a:cubicBezTo>
                    <a:pt x="457" y="1600"/>
                    <a:pt x="914" y="686"/>
                    <a:pt x="1372" y="0"/>
                  </a:cubicBezTo>
                  <a:close/>
                </a:path>
              </a:pathLst>
            </a:custGeom>
            <a:solidFill>
              <a:srgbClr val="FFFFFF"/>
            </a:solidFill>
            <a:ln w="2286" cap="flat">
              <a:noFill/>
              <a:prstDash val="solid"/>
              <a:miter/>
            </a:ln>
          </p:spPr>
          <p:txBody>
            <a:bodyPr rtlCol="0" anchor="ctr"/>
            <a:lstStyle/>
            <a:p>
              <a:endParaRPr lang="en-US"/>
            </a:p>
          </p:txBody>
        </p:sp>
        <p:sp>
          <p:nvSpPr>
            <p:cNvPr id="105" name="Freeform 408">
              <a:extLst>
                <a:ext uri="{FF2B5EF4-FFF2-40B4-BE49-F238E27FC236}">
                  <a16:creationId xmlns:a16="http://schemas.microsoft.com/office/drawing/2014/main" id="{1C0D8FE7-8B2C-CE09-13AF-1C01BAF49853}"/>
                </a:ext>
              </a:extLst>
            </p:cNvPr>
            <p:cNvSpPr/>
            <p:nvPr/>
          </p:nvSpPr>
          <p:spPr>
            <a:xfrm>
              <a:off x="5494096" y="4182694"/>
              <a:ext cx="2971" cy="4800"/>
            </a:xfrm>
            <a:custGeom>
              <a:avLst/>
              <a:gdLst>
                <a:gd name="connsiteX0" fmla="*/ 0 w 2971"/>
                <a:gd name="connsiteY0" fmla="*/ 0 h 4800"/>
                <a:gd name="connsiteX1" fmla="*/ 2972 w 2971"/>
                <a:gd name="connsiteY1" fmla="*/ 4801 h 4800"/>
                <a:gd name="connsiteX2" fmla="*/ 0 w 2971"/>
                <a:gd name="connsiteY2" fmla="*/ 0 h 4800"/>
              </a:gdLst>
              <a:ahLst/>
              <a:cxnLst>
                <a:cxn ang="0">
                  <a:pos x="connsiteX0" y="connsiteY0"/>
                </a:cxn>
                <a:cxn ang="0">
                  <a:pos x="connsiteX1" y="connsiteY1"/>
                </a:cxn>
                <a:cxn ang="0">
                  <a:pos x="connsiteX2" y="connsiteY2"/>
                </a:cxn>
              </a:cxnLst>
              <a:rect l="l" t="t" r="r" b="b"/>
              <a:pathLst>
                <a:path w="2971" h="4800">
                  <a:moveTo>
                    <a:pt x="0" y="0"/>
                  </a:moveTo>
                  <a:cubicBezTo>
                    <a:pt x="1143" y="1600"/>
                    <a:pt x="2057" y="3200"/>
                    <a:pt x="2972" y="4801"/>
                  </a:cubicBezTo>
                  <a:cubicBezTo>
                    <a:pt x="2057" y="2972"/>
                    <a:pt x="914" y="1372"/>
                    <a:pt x="0" y="0"/>
                  </a:cubicBezTo>
                  <a:close/>
                </a:path>
              </a:pathLst>
            </a:custGeom>
            <a:solidFill>
              <a:srgbClr val="FFFFFF"/>
            </a:solidFill>
            <a:ln w="2286" cap="flat">
              <a:noFill/>
              <a:prstDash val="solid"/>
              <a:miter/>
            </a:ln>
          </p:spPr>
          <p:txBody>
            <a:bodyPr rtlCol="0" anchor="ctr"/>
            <a:lstStyle/>
            <a:p>
              <a:endParaRPr lang="en-US"/>
            </a:p>
          </p:txBody>
        </p:sp>
        <p:sp>
          <p:nvSpPr>
            <p:cNvPr id="106" name="Freeform 409">
              <a:extLst>
                <a:ext uri="{FF2B5EF4-FFF2-40B4-BE49-F238E27FC236}">
                  <a16:creationId xmlns:a16="http://schemas.microsoft.com/office/drawing/2014/main" id="{8CA4AC21-C140-A0E0-F0E2-8199937F2855}"/>
                </a:ext>
              </a:extLst>
            </p:cNvPr>
            <p:cNvSpPr/>
            <p:nvPr/>
          </p:nvSpPr>
          <p:spPr>
            <a:xfrm>
              <a:off x="5503011" y="4197324"/>
              <a:ext cx="15773" cy="43205"/>
            </a:xfrm>
            <a:custGeom>
              <a:avLst/>
              <a:gdLst>
                <a:gd name="connsiteX0" fmla="*/ 0 w 15773"/>
                <a:gd name="connsiteY0" fmla="*/ 0 h 43205"/>
                <a:gd name="connsiteX1" fmla="*/ 15773 w 15773"/>
                <a:gd name="connsiteY1" fmla="*/ 43205 h 43205"/>
                <a:gd name="connsiteX2" fmla="*/ 0 w 15773"/>
                <a:gd name="connsiteY2" fmla="*/ 0 h 43205"/>
              </a:gdLst>
              <a:ahLst/>
              <a:cxnLst>
                <a:cxn ang="0">
                  <a:pos x="connsiteX0" y="connsiteY0"/>
                </a:cxn>
                <a:cxn ang="0">
                  <a:pos x="connsiteX1" y="connsiteY1"/>
                </a:cxn>
                <a:cxn ang="0">
                  <a:pos x="connsiteX2" y="connsiteY2"/>
                </a:cxn>
              </a:cxnLst>
              <a:rect l="l" t="t" r="r" b="b"/>
              <a:pathLst>
                <a:path w="15773" h="43205">
                  <a:moveTo>
                    <a:pt x="0" y="0"/>
                  </a:moveTo>
                  <a:cubicBezTo>
                    <a:pt x="7315" y="13487"/>
                    <a:pt x="12802" y="28118"/>
                    <a:pt x="15773" y="43205"/>
                  </a:cubicBezTo>
                  <a:cubicBezTo>
                    <a:pt x="12802" y="28118"/>
                    <a:pt x="7315" y="13487"/>
                    <a:pt x="0" y="0"/>
                  </a:cubicBezTo>
                  <a:close/>
                </a:path>
              </a:pathLst>
            </a:custGeom>
            <a:solidFill>
              <a:srgbClr val="FFFFFF"/>
            </a:solidFill>
            <a:ln w="2286" cap="flat">
              <a:noFill/>
              <a:prstDash val="solid"/>
              <a:miter/>
            </a:ln>
          </p:spPr>
          <p:txBody>
            <a:bodyPr rtlCol="0" anchor="ctr"/>
            <a:lstStyle/>
            <a:p>
              <a:endParaRPr lang="en-US"/>
            </a:p>
          </p:txBody>
        </p:sp>
        <p:sp>
          <p:nvSpPr>
            <p:cNvPr id="107" name="Freeform 410">
              <a:extLst>
                <a:ext uri="{FF2B5EF4-FFF2-40B4-BE49-F238E27FC236}">
                  <a16:creationId xmlns:a16="http://schemas.microsoft.com/office/drawing/2014/main" id="{56DB594F-D0C4-7913-22C2-59C80E381D35}"/>
                </a:ext>
              </a:extLst>
            </p:cNvPr>
            <p:cNvSpPr/>
            <p:nvPr/>
          </p:nvSpPr>
          <p:spPr>
            <a:xfrm>
              <a:off x="5500039" y="4192295"/>
              <a:ext cx="2743" cy="5029"/>
            </a:xfrm>
            <a:custGeom>
              <a:avLst/>
              <a:gdLst>
                <a:gd name="connsiteX0" fmla="*/ 0 w 2743"/>
                <a:gd name="connsiteY0" fmla="*/ 0 h 5029"/>
                <a:gd name="connsiteX1" fmla="*/ 2743 w 2743"/>
                <a:gd name="connsiteY1" fmla="*/ 5029 h 5029"/>
                <a:gd name="connsiteX2" fmla="*/ 0 w 2743"/>
                <a:gd name="connsiteY2" fmla="*/ 0 h 5029"/>
              </a:gdLst>
              <a:ahLst/>
              <a:cxnLst>
                <a:cxn ang="0">
                  <a:pos x="connsiteX0" y="connsiteY0"/>
                </a:cxn>
                <a:cxn ang="0">
                  <a:pos x="connsiteX1" y="connsiteY1"/>
                </a:cxn>
                <a:cxn ang="0">
                  <a:pos x="connsiteX2" y="connsiteY2"/>
                </a:cxn>
              </a:cxnLst>
              <a:rect l="l" t="t" r="r" b="b"/>
              <a:pathLst>
                <a:path w="2743" h="5029">
                  <a:moveTo>
                    <a:pt x="0" y="0"/>
                  </a:moveTo>
                  <a:cubicBezTo>
                    <a:pt x="914" y="1600"/>
                    <a:pt x="1829" y="3200"/>
                    <a:pt x="2743" y="5029"/>
                  </a:cubicBezTo>
                  <a:cubicBezTo>
                    <a:pt x="2057" y="3429"/>
                    <a:pt x="1143" y="1600"/>
                    <a:pt x="0" y="0"/>
                  </a:cubicBezTo>
                  <a:close/>
                </a:path>
              </a:pathLst>
            </a:custGeom>
            <a:solidFill>
              <a:srgbClr val="FFFFFF"/>
            </a:solidFill>
            <a:ln w="2286" cap="flat">
              <a:noFill/>
              <a:prstDash val="solid"/>
              <a:miter/>
            </a:ln>
          </p:spPr>
          <p:txBody>
            <a:bodyPr rtlCol="0" anchor="ctr"/>
            <a:lstStyle/>
            <a:p>
              <a:endParaRPr lang="en-US"/>
            </a:p>
          </p:txBody>
        </p:sp>
        <p:sp>
          <p:nvSpPr>
            <p:cNvPr id="108" name="Freeform 411">
              <a:extLst>
                <a:ext uri="{FF2B5EF4-FFF2-40B4-BE49-F238E27FC236}">
                  <a16:creationId xmlns:a16="http://schemas.microsoft.com/office/drawing/2014/main" id="{A3A8DFD7-0979-8C3F-3C79-029B869D7F81}"/>
                </a:ext>
              </a:extLst>
            </p:cNvPr>
            <p:cNvSpPr/>
            <p:nvPr/>
          </p:nvSpPr>
          <p:spPr>
            <a:xfrm>
              <a:off x="5497068" y="4187494"/>
              <a:ext cx="2971" cy="4800"/>
            </a:xfrm>
            <a:custGeom>
              <a:avLst/>
              <a:gdLst>
                <a:gd name="connsiteX0" fmla="*/ 0 w 2971"/>
                <a:gd name="connsiteY0" fmla="*/ 0 h 4800"/>
                <a:gd name="connsiteX1" fmla="*/ 2972 w 2971"/>
                <a:gd name="connsiteY1" fmla="*/ 4801 h 4800"/>
                <a:gd name="connsiteX2" fmla="*/ 0 w 2971"/>
                <a:gd name="connsiteY2" fmla="*/ 0 h 4800"/>
              </a:gdLst>
              <a:ahLst/>
              <a:cxnLst>
                <a:cxn ang="0">
                  <a:pos x="connsiteX0" y="connsiteY0"/>
                </a:cxn>
                <a:cxn ang="0">
                  <a:pos x="connsiteX1" y="connsiteY1"/>
                </a:cxn>
                <a:cxn ang="0">
                  <a:pos x="connsiteX2" y="connsiteY2"/>
                </a:cxn>
              </a:cxnLst>
              <a:rect l="l" t="t" r="r" b="b"/>
              <a:pathLst>
                <a:path w="2971" h="4800">
                  <a:moveTo>
                    <a:pt x="0" y="0"/>
                  </a:moveTo>
                  <a:cubicBezTo>
                    <a:pt x="914" y="1600"/>
                    <a:pt x="2057" y="3200"/>
                    <a:pt x="2972" y="4801"/>
                  </a:cubicBezTo>
                  <a:cubicBezTo>
                    <a:pt x="2057" y="3200"/>
                    <a:pt x="1143" y="1600"/>
                    <a:pt x="0" y="0"/>
                  </a:cubicBezTo>
                  <a:close/>
                </a:path>
              </a:pathLst>
            </a:custGeom>
            <a:solidFill>
              <a:srgbClr val="FFFFFF"/>
            </a:solidFill>
            <a:ln w="2286" cap="flat">
              <a:noFill/>
              <a:prstDash val="solid"/>
              <a:miter/>
            </a:ln>
          </p:spPr>
          <p:txBody>
            <a:bodyPr rtlCol="0" anchor="ctr"/>
            <a:lstStyle/>
            <a:p>
              <a:endParaRPr lang="en-US"/>
            </a:p>
          </p:txBody>
        </p:sp>
        <p:sp>
          <p:nvSpPr>
            <p:cNvPr id="109" name="Freeform 412">
              <a:extLst>
                <a:ext uri="{FF2B5EF4-FFF2-40B4-BE49-F238E27FC236}">
                  <a16:creationId xmlns:a16="http://schemas.microsoft.com/office/drawing/2014/main" id="{4E27EA01-A228-1894-C438-D3845198D346}"/>
                </a:ext>
              </a:extLst>
            </p:cNvPr>
            <p:cNvSpPr/>
            <p:nvPr/>
          </p:nvSpPr>
          <p:spPr>
            <a:xfrm>
              <a:off x="5490667" y="4177893"/>
              <a:ext cx="3200" cy="4572"/>
            </a:xfrm>
            <a:custGeom>
              <a:avLst/>
              <a:gdLst>
                <a:gd name="connsiteX0" fmla="*/ 0 w 3200"/>
                <a:gd name="connsiteY0" fmla="*/ 0 h 4572"/>
                <a:gd name="connsiteX1" fmla="*/ 3200 w 3200"/>
                <a:gd name="connsiteY1" fmla="*/ 4572 h 4572"/>
                <a:gd name="connsiteX2" fmla="*/ 0 w 3200"/>
                <a:gd name="connsiteY2" fmla="*/ 0 h 4572"/>
              </a:gdLst>
              <a:ahLst/>
              <a:cxnLst>
                <a:cxn ang="0">
                  <a:pos x="connsiteX0" y="connsiteY0"/>
                </a:cxn>
                <a:cxn ang="0">
                  <a:pos x="connsiteX1" y="connsiteY1"/>
                </a:cxn>
                <a:cxn ang="0">
                  <a:pos x="connsiteX2" y="connsiteY2"/>
                </a:cxn>
              </a:cxnLst>
              <a:rect l="l" t="t" r="r" b="b"/>
              <a:pathLst>
                <a:path w="3200" h="4572">
                  <a:moveTo>
                    <a:pt x="0" y="0"/>
                  </a:moveTo>
                  <a:cubicBezTo>
                    <a:pt x="1143" y="1600"/>
                    <a:pt x="2057" y="2972"/>
                    <a:pt x="3200" y="4572"/>
                  </a:cubicBezTo>
                  <a:cubicBezTo>
                    <a:pt x="2057" y="2972"/>
                    <a:pt x="1143" y="1372"/>
                    <a:pt x="0" y="0"/>
                  </a:cubicBezTo>
                  <a:close/>
                </a:path>
              </a:pathLst>
            </a:custGeom>
            <a:solidFill>
              <a:srgbClr val="FFFFFF"/>
            </a:solidFill>
            <a:ln w="2286" cap="flat">
              <a:noFill/>
              <a:prstDash val="solid"/>
              <a:miter/>
            </a:ln>
          </p:spPr>
          <p:txBody>
            <a:bodyPr rtlCol="0" anchor="ctr"/>
            <a:lstStyle/>
            <a:p>
              <a:endParaRPr lang="en-US"/>
            </a:p>
          </p:txBody>
        </p:sp>
        <p:sp>
          <p:nvSpPr>
            <p:cNvPr id="110" name="Freeform 413">
              <a:extLst>
                <a:ext uri="{FF2B5EF4-FFF2-40B4-BE49-F238E27FC236}">
                  <a16:creationId xmlns:a16="http://schemas.microsoft.com/office/drawing/2014/main" id="{E0FD7D30-90D1-815E-F97B-B29EA587A555}"/>
                </a:ext>
              </a:extLst>
            </p:cNvPr>
            <p:cNvSpPr/>
            <p:nvPr/>
          </p:nvSpPr>
          <p:spPr>
            <a:xfrm>
              <a:off x="5487238" y="4173321"/>
              <a:ext cx="3429" cy="4572"/>
            </a:xfrm>
            <a:custGeom>
              <a:avLst/>
              <a:gdLst>
                <a:gd name="connsiteX0" fmla="*/ 0 w 3429"/>
                <a:gd name="connsiteY0" fmla="*/ 0 h 4572"/>
                <a:gd name="connsiteX1" fmla="*/ 3429 w 3429"/>
                <a:gd name="connsiteY1" fmla="*/ 4572 h 4572"/>
                <a:gd name="connsiteX2" fmla="*/ 0 w 3429"/>
                <a:gd name="connsiteY2" fmla="*/ 0 h 4572"/>
              </a:gdLst>
              <a:ahLst/>
              <a:cxnLst>
                <a:cxn ang="0">
                  <a:pos x="connsiteX0" y="connsiteY0"/>
                </a:cxn>
                <a:cxn ang="0">
                  <a:pos x="connsiteX1" y="connsiteY1"/>
                </a:cxn>
                <a:cxn ang="0">
                  <a:pos x="connsiteX2" y="connsiteY2"/>
                </a:cxn>
              </a:cxnLst>
              <a:rect l="l" t="t" r="r" b="b"/>
              <a:pathLst>
                <a:path w="3429" h="4572">
                  <a:moveTo>
                    <a:pt x="0" y="0"/>
                  </a:moveTo>
                  <a:cubicBezTo>
                    <a:pt x="1143" y="1372"/>
                    <a:pt x="2286" y="2972"/>
                    <a:pt x="3429" y="4572"/>
                  </a:cubicBezTo>
                  <a:cubicBezTo>
                    <a:pt x="2286" y="2972"/>
                    <a:pt x="1143" y="1372"/>
                    <a:pt x="0" y="0"/>
                  </a:cubicBezTo>
                  <a:close/>
                </a:path>
              </a:pathLst>
            </a:custGeom>
            <a:solidFill>
              <a:srgbClr val="FFFFFF"/>
            </a:solidFill>
            <a:ln w="2286" cap="flat">
              <a:noFill/>
              <a:prstDash val="solid"/>
              <a:miter/>
            </a:ln>
          </p:spPr>
          <p:txBody>
            <a:bodyPr rtlCol="0" anchor="ctr"/>
            <a:lstStyle/>
            <a:p>
              <a:endParaRPr lang="en-US"/>
            </a:p>
          </p:txBody>
        </p:sp>
        <p:sp>
          <p:nvSpPr>
            <p:cNvPr id="111" name="Freeform 414">
              <a:extLst>
                <a:ext uri="{FF2B5EF4-FFF2-40B4-BE49-F238E27FC236}">
                  <a16:creationId xmlns:a16="http://schemas.microsoft.com/office/drawing/2014/main" id="{9EFC9930-FFF3-2D71-2D1B-E7E53381EC32}"/>
                </a:ext>
              </a:extLst>
            </p:cNvPr>
            <p:cNvSpPr/>
            <p:nvPr/>
          </p:nvSpPr>
          <p:spPr>
            <a:xfrm>
              <a:off x="5215711" y="4118105"/>
              <a:ext cx="277639" cy="235157"/>
            </a:xfrm>
            <a:custGeom>
              <a:avLst/>
              <a:gdLst>
                <a:gd name="connsiteX0" fmla="*/ 130023 w 277639"/>
                <a:gd name="connsiteY0" fmla="*/ 235124 h 235157"/>
                <a:gd name="connsiteX1" fmla="*/ 258725 w 277639"/>
                <a:gd name="connsiteY1" fmla="*/ 164715 h 235157"/>
                <a:gd name="connsiteX2" fmla="*/ 267869 w 277639"/>
                <a:gd name="connsiteY2" fmla="*/ 50872 h 235157"/>
                <a:gd name="connsiteX3" fmla="*/ 271526 w 277639"/>
                <a:gd name="connsiteY3" fmla="*/ 55216 h 235157"/>
                <a:gd name="connsiteX4" fmla="*/ 261697 w 277639"/>
                <a:gd name="connsiteY4" fmla="*/ 43786 h 235157"/>
                <a:gd name="connsiteX5" fmla="*/ 127280 w 277639"/>
                <a:gd name="connsiteY5" fmla="*/ 5838 h 235157"/>
                <a:gd name="connsiteX6" fmla="*/ 85903 w 277639"/>
                <a:gd name="connsiteY6" fmla="*/ 20469 h 235157"/>
                <a:gd name="connsiteX7" fmla="*/ 4064 w 277639"/>
                <a:gd name="connsiteY7" fmla="*/ 180031 h 235157"/>
                <a:gd name="connsiteX8" fmla="*/ 130023 w 277639"/>
                <a:gd name="connsiteY8" fmla="*/ 235124 h 235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7639" h="235157">
                  <a:moveTo>
                    <a:pt x="130023" y="235124"/>
                  </a:moveTo>
                  <a:cubicBezTo>
                    <a:pt x="182144" y="236267"/>
                    <a:pt x="231064" y="208149"/>
                    <a:pt x="258725" y="164715"/>
                  </a:cubicBezTo>
                  <a:cubicBezTo>
                    <a:pt x="280442" y="130654"/>
                    <a:pt x="283414" y="86763"/>
                    <a:pt x="267869" y="50872"/>
                  </a:cubicBezTo>
                  <a:cubicBezTo>
                    <a:pt x="269012" y="52244"/>
                    <a:pt x="270155" y="53844"/>
                    <a:pt x="271526" y="55216"/>
                  </a:cubicBezTo>
                  <a:cubicBezTo>
                    <a:pt x="268326" y="51330"/>
                    <a:pt x="265126" y="47443"/>
                    <a:pt x="261697" y="43786"/>
                  </a:cubicBezTo>
                  <a:cubicBezTo>
                    <a:pt x="226949" y="6753"/>
                    <a:pt x="179858" y="-9707"/>
                    <a:pt x="127280" y="5838"/>
                  </a:cubicBezTo>
                  <a:cubicBezTo>
                    <a:pt x="113335" y="9953"/>
                    <a:pt x="99619" y="14754"/>
                    <a:pt x="85903" y="20469"/>
                  </a:cubicBezTo>
                  <a:cubicBezTo>
                    <a:pt x="12751" y="52244"/>
                    <a:pt x="-10337" y="119910"/>
                    <a:pt x="4064" y="180031"/>
                  </a:cubicBezTo>
                  <a:cubicBezTo>
                    <a:pt x="37440" y="212950"/>
                    <a:pt x="82931" y="233981"/>
                    <a:pt x="130023" y="235124"/>
                  </a:cubicBezTo>
                  <a:close/>
                </a:path>
              </a:pathLst>
            </a:custGeom>
            <a:solidFill>
              <a:srgbClr val="FFFFFF"/>
            </a:solidFill>
            <a:ln w="2286" cap="flat">
              <a:noFill/>
              <a:prstDash val="solid"/>
              <a:miter/>
            </a:ln>
          </p:spPr>
          <p:txBody>
            <a:bodyPr rtlCol="0" anchor="ctr"/>
            <a:lstStyle/>
            <a:p>
              <a:endParaRPr lang="en-US"/>
            </a:p>
          </p:txBody>
        </p:sp>
        <p:sp>
          <p:nvSpPr>
            <p:cNvPr id="112" name="Freeform 415">
              <a:extLst>
                <a:ext uri="{FF2B5EF4-FFF2-40B4-BE49-F238E27FC236}">
                  <a16:creationId xmlns:a16="http://schemas.microsoft.com/office/drawing/2014/main" id="{7104B3A4-7613-3CAB-F2E9-3D5075623579}"/>
                </a:ext>
              </a:extLst>
            </p:cNvPr>
            <p:cNvSpPr/>
            <p:nvPr/>
          </p:nvSpPr>
          <p:spPr>
            <a:xfrm>
              <a:off x="5521528" y="4264761"/>
              <a:ext cx="2286" cy="3429"/>
            </a:xfrm>
            <a:custGeom>
              <a:avLst/>
              <a:gdLst>
                <a:gd name="connsiteX0" fmla="*/ 0 w 2286"/>
                <a:gd name="connsiteY0" fmla="*/ 0 h 3429"/>
                <a:gd name="connsiteX1" fmla="*/ 0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0" y="1143"/>
                    <a:pt x="0" y="2286"/>
                    <a:pt x="0" y="3429"/>
                  </a:cubicBezTo>
                  <a:cubicBezTo>
                    <a:pt x="0" y="2286"/>
                    <a:pt x="0" y="1143"/>
                    <a:pt x="0" y="0"/>
                  </a:cubicBezTo>
                  <a:close/>
                </a:path>
              </a:pathLst>
            </a:custGeom>
            <a:solidFill>
              <a:srgbClr val="FFFFFF"/>
            </a:solidFill>
            <a:ln w="2286" cap="flat">
              <a:noFill/>
              <a:prstDash val="solid"/>
              <a:miter/>
            </a:ln>
          </p:spPr>
          <p:txBody>
            <a:bodyPr rtlCol="0" anchor="ctr"/>
            <a:lstStyle/>
            <a:p>
              <a:endParaRPr lang="en-US"/>
            </a:p>
          </p:txBody>
        </p:sp>
        <p:sp>
          <p:nvSpPr>
            <p:cNvPr id="113" name="Freeform 416">
              <a:extLst>
                <a:ext uri="{FF2B5EF4-FFF2-40B4-BE49-F238E27FC236}">
                  <a16:creationId xmlns:a16="http://schemas.microsoft.com/office/drawing/2014/main" id="{2074A65F-EDD5-29AF-C6FC-A62C6E3090C5}"/>
                </a:ext>
              </a:extLst>
            </p:cNvPr>
            <p:cNvSpPr/>
            <p:nvPr/>
          </p:nvSpPr>
          <p:spPr>
            <a:xfrm>
              <a:off x="5521299" y="4270705"/>
              <a:ext cx="228" cy="3200"/>
            </a:xfrm>
            <a:custGeom>
              <a:avLst/>
              <a:gdLst>
                <a:gd name="connsiteX0" fmla="*/ 229 w 228"/>
                <a:gd name="connsiteY0" fmla="*/ 0 h 3200"/>
                <a:gd name="connsiteX1" fmla="*/ 0 w 228"/>
                <a:gd name="connsiteY1" fmla="*/ 3200 h 3200"/>
                <a:gd name="connsiteX2" fmla="*/ 229 w 228"/>
                <a:gd name="connsiteY2" fmla="*/ 0 h 3200"/>
              </a:gdLst>
              <a:ahLst/>
              <a:cxnLst>
                <a:cxn ang="0">
                  <a:pos x="connsiteX0" y="connsiteY0"/>
                </a:cxn>
                <a:cxn ang="0">
                  <a:pos x="connsiteX1" y="connsiteY1"/>
                </a:cxn>
                <a:cxn ang="0">
                  <a:pos x="connsiteX2" y="connsiteY2"/>
                </a:cxn>
              </a:cxnLst>
              <a:rect l="l" t="t" r="r" b="b"/>
              <a:pathLst>
                <a:path w="228" h="3200">
                  <a:moveTo>
                    <a:pt x="229" y="0"/>
                  </a:moveTo>
                  <a:cubicBezTo>
                    <a:pt x="229" y="1143"/>
                    <a:pt x="229" y="2057"/>
                    <a:pt x="0" y="3200"/>
                  </a:cubicBezTo>
                  <a:cubicBezTo>
                    <a:pt x="0" y="2286"/>
                    <a:pt x="0" y="1143"/>
                    <a:pt x="229" y="0"/>
                  </a:cubicBezTo>
                  <a:close/>
                </a:path>
              </a:pathLst>
            </a:custGeom>
            <a:solidFill>
              <a:srgbClr val="FFFFFF"/>
            </a:solidFill>
            <a:ln w="2286" cap="flat">
              <a:noFill/>
              <a:prstDash val="solid"/>
              <a:miter/>
            </a:ln>
          </p:spPr>
          <p:txBody>
            <a:bodyPr rtlCol="0" anchor="ctr"/>
            <a:lstStyle/>
            <a:p>
              <a:endParaRPr lang="en-US"/>
            </a:p>
          </p:txBody>
        </p:sp>
        <p:sp>
          <p:nvSpPr>
            <p:cNvPr id="114" name="Freeform 417">
              <a:extLst>
                <a:ext uri="{FF2B5EF4-FFF2-40B4-BE49-F238E27FC236}">
                  <a16:creationId xmlns:a16="http://schemas.microsoft.com/office/drawing/2014/main" id="{9A6A7EFE-B43F-AC08-6B31-63C365320FFF}"/>
                </a:ext>
              </a:extLst>
            </p:cNvPr>
            <p:cNvSpPr/>
            <p:nvPr/>
          </p:nvSpPr>
          <p:spPr>
            <a:xfrm>
              <a:off x="5519928" y="4246702"/>
              <a:ext cx="457" cy="4114"/>
            </a:xfrm>
            <a:custGeom>
              <a:avLst/>
              <a:gdLst>
                <a:gd name="connsiteX0" fmla="*/ 0 w 457"/>
                <a:gd name="connsiteY0" fmla="*/ 0 h 4114"/>
                <a:gd name="connsiteX1" fmla="*/ 457 w 457"/>
                <a:gd name="connsiteY1" fmla="*/ 4115 h 4114"/>
                <a:gd name="connsiteX2" fmla="*/ 0 w 457"/>
                <a:gd name="connsiteY2" fmla="*/ 0 h 4114"/>
              </a:gdLst>
              <a:ahLst/>
              <a:cxnLst>
                <a:cxn ang="0">
                  <a:pos x="connsiteX0" y="connsiteY0"/>
                </a:cxn>
                <a:cxn ang="0">
                  <a:pos x="connsiteX1" y="connsiteY1"/>
                </a:cxn>
                <a:cxn ang="0">
                  <a:pos x="connsiteX2" y="connsiteY2"/>
                </a:cxn>
              </a:cxnLst>
              <a:rect l="l" t="t" r="r" b="b"/>
              <a:pathLst>
                <a:path w="457" h="4114">
                  <a:moveTo>
                    <a:pt x="0" y="0"/>
                  </a:moveTo>
                  <a:cubicBezTo>
                    <a:pt x="229" y="1372"/>
                    <a:pt x="457" y="2743"/>
                    <a:pt x="457" y="4115"/>
                  </a:cubicBezTo>
                  <a:cubicBezTo>
                    <a:pt x="229" y="2743"/>
                    <a:pt x="229" y="1372"/>
                    <a:pt x="0" y="0"/>
                  </a:cubicBezTo>
                  <a:close/>
                </a:path>
              </a:pathLst>
            </a:custGeom>
            <a:solidFill>
              <a:srgbClr val="FFFFFF"/>
            </a:solidFill>
            <a:ln w="2286" cap="flat">
              <a:noFill/>
              <a:prstDash val="solid"/>
              <a:miter/>
            </a:ln>
          </p:spPr>
          <p:txBody>
            <a:bodyPr rtlCol="0" anchor="ctr"/>
            <a:lstStyle/>
            <a:p>
              <a:endParaRPr lang="en-US"/>
            </a:p>
          </p:txBody>
        </p:sp>
        <p:sp>
          <p:nvSpPr>
            <p:cNvPr id="115" name="Freeform 418">
              <a:extLst>
                <a:ext uri="{FF2B5EF4-FFF2-40B4-BE49-F238E27FC236}">
                  <a16:creationId xmlns:a16="http://schemas.microsoft.com/office/drawing/2014/main" id="{12D5FD6A-8BF6-D126-9E56-75DCC2DF52F3}"/>
                </a:ext>
              </a:extLst>
            </p:cNvPr>
            <p:cNvSpPr/>
            <p:nvPr/>
          </p:nvSpPr>
          <p:spPr>
            <a:xfrm>
              <a:off x="5518785" y="4240987"/>
              <a:ext cx="914" cy="4572"/>
            </a:xfrm>
            <a:custGeom>
              <a:avLst/>
              <a:gdLst>
                <a:gd name="connsiteX0" fmla="*/ 0 w 914"/>
                <a:gd name="connsiteY0" fmla="*/ 0 h 4572"/>
                <a:gd name="connsiteX1" fmla="*/ 914 w 914"/>
                <a:gd name="connsiteY1" fmla="*/ 4572 h 4572"/>
                <a:gd name="connsiteX2" fmla="*/ 0 w 914"/>
                <a:gd name="connsiteY2" fmla="*/ 0 h 4572"/>
              </a:gdLst>
              <a:ahLst/>
              <a:cxnLst>
                <a:cxn ang="0">
                  <a:pos x="connsiteX0" y="connsiteY0"/>
                </a:cxn>
                <a:cxn ang="0">
                  <a:pos x="connsiteX1" y="connsiteY1"/>
                </a:cxn>
                <a:cxn ang="0">
                  <a:pos x="connsiteX2" y="connsiteY2"/>
                </a:cxn>
              </a:cxnLst>
              <a:rect l="l" t="t" r="r" b="b"/>
              <a:pathLst>
                <a:path w="914" h="4572">
                  <a:moveTo>
                    <a:pt x="0" y="0"/>
                  </a:moveTo>
                  <a:cubicBezTo>
                    <a:pt x="229" y="1600"/>
                    <a:pt x="457" y="2972"/>
                    <a:pt x="914" y="4572"/>
                  </a:cubicBezTo>
                  <a:cubicBezTo>
                    <a:pt x="686"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116" name="Freeform 419">
              <a:extLst>
                <a:ext uri="{FF2B5EF4-FFF2-40B4-BE49-F238E27FC236}">
                  <a16:creationId xmlns:a16="http://schemas.microsoft.com/office/drawing/2014/main" id="{9A4ACE01-2B20-896E-8226-BD4E4C615BEC}"/>
                </a:ext>
              </a:extLst>
            </p:cNvPr>
            <p:cNvSpPr/>
            <p:nvPr/>
          </p:nvSpPr>
          <p:spPr>
            <a:xfrm>
              <a:off x="5520613" y="4252874"/>
              <a:ext cx="228" cy="3657"/>
            </a:xfrm>
            <a:custGeom>
              <a:avLst/>
              <a:gdLst>
                <a:gd name="connsiteX0" fmla="*/ 0 w 228"/>
                <a:gd name="connsiteY0" fmla="*/ 0 h 3657"/>
                <a:gd name="connsiteX1" fmla="*/ 229 w 228"/>
                <a:gd name="connsiteY1" fmla="*/ 3658 h 3657"/>
                <a:gd name="connsiteX2" fmla="*/ 0 w 228"/>
                <a:gd name="connsiteY2" fmla="*/ 0 h 3657"/>
              </a:gdLst>
              <a:ahLst/>
              <a:cxnLst>
                <a:cxn ang="0">
                  <a:pos x="connsiteX0" y="connsiteY0"/>
                </a:cxn>
                <a:cxn ang="0">
                  <a:pos x="connsiteX1" y="connsiteY1"/>
                </a:cxn>
                <a:cxn ang="0">
                  <a:pos x="connsiteX2" y="connsiteY2"/>
                </a:cxn>
              </a:cxnLst>
              <a:rect l="l" t="t" r="r" b="b"/>
              <a:pathLst>
                <a:path w="228" h="3657">
                  <a:moveTo>
                    <a:pt x="0" y="0"/>
                  </a:moveTo>
                  <a:cubicBezTo>
                    <a:pt x="229" y="1143"/>
                    <a:pt x="229" y="2515"/>
                    <a:pt x="229" y="3658"/>
                  </a:cubicBezTo>
                  <a:cubicBezTo>
                    <a:pt x="229" y="2286"/>
                    <a:pt x="229" y="1143"/>
                    <a:pt x="0" y="0"/>
                  </a:cubicBezTo>
                  <a:close/>
                </a:path>
              </a:pathLst>
            </a:custGeom>
            <a:solidFill>
              <a:srgbClr val="FFFFFF"/>
            </a:solidFill>
            <a:ln w="2286" cap="flat">
              <a:noFill/>
              <a:prstDash val="solid"/>
              <a:miter/>
            </a:ln>
          </p:spPr>
          <p:txBody>
            <a:bodyPr rtlCol="0" anchor="ctr"/>
            <a:lstStyle/>
            <a:p>
              <a:endParaRPr lang="en-US"/>
            </a:p>
          </p:txBody>
        </p:sp>
        <p:sp>
          <p:nvSpPr>
            <p:cNvPr id="117" name="Freeform 420">
              <a:extLst>
                <a:ext uri="{FF2B5EF4-FFF2-40B4-BE49-F238E27FC236}">
                  <a16:creationId xmlns:a16="http://schemas.microsoft.com/office/drawing/2014/main" id="{39B394C8-15F8-FEE8-5109-F07B1A931EF3}"/>
                </a:ext>
              </a:extLst>
            </p:cNvPr>
            <p:cNvSpPr/>
            <p:nvPr/>
          </p:nvSpPr>
          <p:spPr>
            <a:xfrm>
              <a:off x="5521299" y="4258818"/>
              <a:ext cx="228" cy="3429"/>
            </a:xfrm>
            <a:custGeom>
              <a:avLst/>
              <a:gdLst>
                <a:gd name="connsiteX0" fmla="*/ 0 w 228"/>
                <a:gd name="connsiteY0" fmla="*/ 0 h 3429"/>
                <a:gd name="connsiteX1" fmla="*/ 229 w 228"/>
                <a:gd name="connsiteY1" fmla="*/ 3429 h 3429"/>
                <a:gd name="connsiteX2" fmla="*/ 0 w 228"/>
                <a:gd name="connsiteY2" fmla="*/ 0 h 3429"/>
              </a:gdLst>
              <a:ahLst/>
              <a:cxnLst>
                <a:cxn ang="0">
                  <a:pos x="connsiteX0" y="connsiteY0"/>
                </a:cxn>
                <a:cxn ang="0">
                  <a:pos x="connsiteX1" y="connsiteY1"/>
                </a:cxn>
                <a:cxn ang="0">
                  <a:pos x="connsiteX2" y="connsiteY2"/>
                </a:cxn>
              </a:cxnLst>
              <a:rect l="l" t="t" r="r" b="b"/>
              <a:pathLst>
                <a:path w="228" h="3429">
                  <a:moveTo>
                    <a:pt x="0" y="0"/>
                  </a:moveTo>
                  <a:cubicBezTo>
                    <a:pt x="0" y="1143"/>
                    <a:pt x="229" y="2286"/>
                    <a:pt x="229" y="3429"/>
                  </a:cubicBezTo>
                  <a:cubicBezTo>
                    <a:pt x="0" y="2286"/>
                    <a:pt x="0" y="1143"/>
                    <a:pt x="0" y="0"/>
                  </a:cubicBezTo>
                  <a:close/>
                </a:path>
              </a:pathLst>
            </a:custGeom>
            <a:solidFill>
              <a:srgbClr val="FFFFFF"/>
            </a:solidFill>
            <a:ln w="2286" cap="flat">
              <a:noFill/>
              <a:prstDash val="solid"/>
              <a:miter/>
            </a:ln>
          </p:spPr>
          <p:txBody>
            <a:bodyPr rtlCol="0" anchor="ctr"/>
            <a:lstStyle/>
            <a:p>
              <a:endParaRPr lang="en-US"/>
            </a:p>
          </p:txBody>
        </p:sp>
        <p:sp>
          <p:nvSpPr>
            <p:cNvPr id="118" name="Freeform 421">
              <a:extLst>
                <a:ext uri="{FF2B5EF4-FFF2-40B4-BE49-F238E27FC236}">
                  <a16:creationId xmlns:a16="http://schemas.microsoft.com/office/drawing/2014/main" id="{6A5E7303-8BB4-77D4-32E8-2CAB5125F2B9}"/>
                </a:ext>
              </a:extLst>
            </p:cNvPr>
            <p:cNvSpPr/>
            <p:nvPr/>
          </p:nvSpPr>
          <p:spPr>
            <a:xfrm>
              <a:off x="5232349" y="4331741"/>
              <a:ext cx="1600" cy="2971"/>
            </a:xfrm>
            <a:custGeom>
              <a:avLst/>
              <a:gdLst>
                <a:gd name="connsiteX0" fmla="*/ 1600 w 1600"/>
                <a:gd name="connsiteY0" fmla="*/ 2972 h 2971"/>
                <a:gd name="connsiteX1" fmla="*/ 0 w 1600"/>
                <a:gd name="connsiteY1" fmla="*/ 0 h 2971"/>
                <a:gd name="connsiteX2" fmla="*/ 1600 w 1600"/>
                <a:gd name="connsiteY2" fmla="*/ 2972 h 2971"/>
              </a:gdLst>
              <a:ahLst/>
              <a:cxnLst>
                <a:cxn ang="0">
                  <a:pos x="connsiteX0" y="connsiteY0"/>
                </a:cxn>
                <a:cxn ang="0">
                  <a:pos x="connsiteX1" y="connsiteY1"/>
                </a:cxn>
                <a:cxn ang="0">
                  <a:pos x="connsiteX2" y="connsiteY2"/>
                </a:cxn>
              </a:cxnLst>
              <a:rect l="l" t="t" r="r" b="b"/>
              <a:pathLst>
                <a:path w="1600" h="2971">
                  <a:moveTo>
                    <a:pt x="1600" y="2972"/>
                  </a:moveTo>
                  <a:cubicBezTo>
                    <a:pt x="1143" y="2057"/>
                    <a:pt x="686" y="1143"/>
                    <a:pt x="0" y="0"/>
                  </a:cubicBezTo>
                  <a:cubicBezTo>
                    <a:pt x="457" y="1143"/>
                    <a:pt x="914" y="2057"/>
                    <a:pt x="1600" y="2972"/>
                  </a:cubicBezTo>
                  <a:close/>
                </a:path>
              </a:pathLst>
            </a:custGeom>
            <a:solidFill>
              <a:srgbClr val="FFFFFF"/>
            </a:solidFill>
            <a:ln w="2286" cap="flat">
              <a:noFill/>
              <a:prstDash val="solid"/>
              <a:miter/>
            </a:ln>
          </p:spPr>
          <p:txBody>
            <a:bodyPr rtlCol="0" anchor="ctr"/>
            <a:lstStyle/>
            <a:p>
              <a:endParaRPr lang="en-US"/>
            </a:p>
          </p:txBody>
        </p:sp>
        <p:sp>
          <p:nvSpPr>
            <p:cNvPr id="119" name="Freeform 422">
              <a:extLst>
                <a:ext uri="{FF2B5EF4-FFF2-40B4-BE49-F238E27FC236}">
                  <a16:creationId xmlns:a16="http://schemas.microsoft.com/office/drawing/2014/main" id="{305F46A2-ADAC-0A75-C7CD-55D72CE6FAE9}"/>
                </a:ext>
              </a:extLst>
            </p:cNvPr>
            <p:cNvSpPr/>
            <p:nvPr/>
          </p:nvSpPr>
          <p:spPr>
            <a:xfrm>
              <a:off x="5229148" y="4325112"/>
              <a:ext cx="1600" cy="3429"/>
            </a:xfrm>
            <a:custGeom>
              <a:avLst/>
              <a:gdLst>
                <a:gd name="connsiteX0" fmla="*/ 1600 w 1600"/>
                <a:gd name="connsiteY0" fmla="*/ 3429 h 3429"/>
                <a:gd name="connsiteX1" fmla="*/ 0 w 1600"/>
                <a:gd name="connsiteY1" fmla="*/ 0 h 3429"/>
                <a:gd name="connsiteX2" fmla="*/ 1600 w 1600"/>
                <a:gd name="connsiteY2" fmla="*/ 3429 h 3429"/>
              </a:gdLst>
              <a:ahLst/>
              <a:cxnLst>
                <a:cxn ang="0">
                  <a:pos x="connsiteX0" y="connsiteY0"/>
                </a:cxn>
                <a:cxn ang="0">
                  <a:pos x="connsiteX1" y="connsiteY1"/>
                </a:cxn>
                <a:cxn ang="0">
                  <a:pos x="connsiteX2" y="connsiteY2"/>
                </a:cxn>
              </a:cxnLst>
              <a:rect l="l" t="t" r="r" b="b"/>
              <a:pathLst>
                <a:path w="1600" h="3429">
                  <a:moveTo>
                    <a:pt x="1600" y="3429"/>
                  </a:moveTo>
                  <a:cubicBezTo>
                    <a:pt x="1143" y="2286"/>
                    <a:pt x="457" y="1143"/>
                    <a:pt x="0" y="0"/>
                  </a:cubicBezTo>
                  <a:cubicBezTo>
                    <a:pt x="457" y="1143"/>
                    <a:pt x="914" y="2286"/>
                    <a:pt x="1600" y="3429"/>
                  </a:cubicBezTo>
                  <a:close/>
                </a:path>
              </a:pathLst>
            </a:custGeom>
            <a:solidFill>
              <a:srgbClr val="FFFFFF"/>
            </a:solidFill>
            <a:ln w="2286" cap="flat">
              <a:noFill/>
              <a:prstDash val="solid"/>
              <a:miter/>
            </a:ln>
          </p:spPr>
          <p:txBody>
            <a:bodyPr rtlCol="0" anchor="ctr"/>
            <a:lstStyle/>
            <a:p>
              <a:endParaRPr lang="en-US"/>
            </a:p>
          </p:txBody>
        </p:sp>
        <p:sp>
          <p:nvSpPr>
            <p:cNvPr id="120" name="Freeform 423">
              <a:extLst>
                <a:ext uri="{FF2B5EF4-FFF2-40B4-BE49-F238E27FC236}">
                  <a16:creationId xmlns:a16="http://schemas.microsoft.com/office/drawing/2014/main" id="{14DEA2F0-A62C-1B75-CE1A-AEEEE6EA49A9}"/>
                </a:ext>
              </a:extLst>
            </p:cNvPr>
            <p:cNvSpPr/>
            <p:nvPr/>
          </p:nvSpPr>
          <p:spPr>
            <a:xfrm>
              <a:off x="5236006" y="4338599"/>
              <a:ext cx="1371" cy="2286"/>
            </a:xfrm>
            <a:custGeom>
              <a:avLst/>
              <a:gdLst>
                <a:gd name="connsiteX0" fmla="*/ 1372 w 1371"/>
                <a:gd name="connsiteY0" fmla="*/ 2286 h 2286"/>
                <a:gd name="connsiteX1" fmla="*/ 0 w 1371"/>
                <a:gd name="connsiteY1" fmla="*/ 0 h 2286"/>
                <a:gd name="connsiteX2" fmla="*/ 1372 w 1371"/>
                <a:gd name="connsiteY2" fmla="*/ 2286 h 2286"/>
              </a:gdLst>
              <a:ahLst/>
              <a:cxnLst>
                <a:cxn ang="0">
                  <a:pos x="connsiteX0" y="connsiteY0"/>
                </a:cxn>
                <a:cxn ang="0">
                  <a:pos x="connsiteX1" y="connsiteY1"/>
                </a:cxn>
                <a:cxn ang="0">
                  <a:pos x="connsiteX2" y="connsiteY2"/>
                </a:cxn>
              </a:cxnLst>
              <a:rect l="l" t="t" r="r" b="b"/>
              <a:pathLst>
                <a:path w="1371" h="2286">
                  <a:moveTo>
                    <a:pt x="1372" y="2286"/>
                  </a:moveTo>
                  <a:cubicBezTo>
                    <a:pt x="914" y="1600"/>
                    <a:pt x="457" y="686"/>
                    <a:pt x="0" y="0"/>
                  </a:cubicBezTo>
                  <a:cubicBezTo>
                    <a:pt x="457" y="686"/>
                    <a:pt x="914" y="1600"/>
                    <a:pt x="1372" y="2286"/>
                  </a:cubicBezTo>
                  <a:close/>
                </a:path>
              </a:pathLst>
            </a:custGeom>
            <a:solidFill>
              <a:srgbClr val="FFFFFF"/>
            </a:solidFill>
            <a:ln w="2286" cap="flat">
              <a:noFill/>
              <a:prstDash val="solid"/>
              <a:miter/>
            </a:ln>
          </p:spPr>
          <p:txBody>
            <a:bodyPr rtlCol="0" anchor="ctr"/>
            <a:lstStyle/>
            <a:p>
              <a:endParaRPr lang="en-US"/>
            </a:p>
          </p:txBody>
        </p:sp>
        <p:sp>
          <p:nvSpPr>
            <p:cNvPr id="121" name="Freeform 424">
              <a:extLst>
                <a:ext uri="{FF2B5EF4-FFF2-40B4-BE49-F238E27FC236}">
                  <a16:creationId xmlns:a16="http://schemas.microsoft.com/office/drawing/2014/main" id="{BDA32620-9021-E52A-6C80-BBCC269E8B0A}"/>
                </a:ext>
              </a:extLst>
            </p:cNvPr>
            <p:cNvSpPr/>
            <p:nvPr/>
          </p:nvSpPr>
          <p:spPr>
            <a:xfrm>
              <a:off x="5417515" y="4403064"/>
              <a:ext cx="7086" cy="2743"/>
            </a:xfrm>
            <a:custGeom>
              <a:avLst/>
              <a:gdLst>
                <a:gd name="connsiteX0" fmla="*/ 7087 w 7086"/>
                <a:gd name="connsiteY0" fmla="*/ 0 h 2743"/>
                <a:gd name="connsiteX1" fmla="*/ 0 w 7086"/>
                <a:gd name="connsiteY1" fmla="*/ 2743 h 2743"/>
                <a:gd name="connsiteX2" fmla="*/ 7087 w 7086"/>
                <a:gd name="connsiteY2" fmla="*/ 0 h 2743"/>
              </a:gdLst>
              <a:ahLst/>
              <a:cxnLst>
                <a:cxn ang="0">
                  <a:pos x="connsiteX0" y="connsiteY0"/>
                </a:cxn>
                <a:cxn ang="0">
                  <a:pos x="connsiteX1" y="connsiteY1"/>
                </a:cxn>
                <a:cxn ang="0">
                  <a:pos x="connsiteX2" y="connsiteY2"/>
                </a:cxn>
              </a:cxnLst>
              <a:rect l="l" t="t" r="r" b="b"/>
              <a:pathLst>
                <a:path w="7086" h="2743">
                  <a:moveTo>
                    <a:pt x="7087" y="0"/>
                  </a:moveTo>
                  <a:cubicBezTo>
                    <a:pt x="4801" y="914"/>
                    <a:pt x="2286" y="1829"/>
                    <a:pt x="0" y="2743"/>
                  </a:cubicBezTo>
                  <a:cubicBezTo>
                    <a:pt x="2515" y="1829"/>
                    <a:pt x="4801" y="914"/>
                    <a:pt x="7087" y="0"/>
                  </a:cubicBezTo>
                  <a:close/>
                </a:path>
              </a:pathLst>
            </a:custGeom>
            <a:solidFill>
              <a:srgbClr val="FFFFFF"/>
            </a:solidFill>
            <a:ln w="2286" cap="flat">
              <a:noFill/>
              <a:prstDash val="solid"/>
              <a:miter/>
            </a:ln>
          </p:spPr>
          <p:txBody>
            <a:bodyPr rtlCol="0" anchor="ctr"/>
            <a:lstStyle/>
            <a:p>
              <a:endParaRPr lang="en-US"/>
            </a:p>
          </p:txBody>
        </p:sp>
        <p:sp>
          <p:nvSpPr>
            <p:cNvPr id="122" name="Freeform 425">
              <a:extLst>
                <a:ext uri="{FF2B5EF4-FFF2-40B4-BE49-F238E27FC236}">
                  <a16:creationId xmlns:a16="http://schemas.microsoft.com/office/drawing/2014/main" id="{ABE9C81B-FFAE-CDEF-7861-92579039C7F0}"/>
                </a:ext>
              </a:extLst>
            </p:cNvPr>
            <p:cNvSpPr/>
            <p:nvPr/>
          </p:nvSpPr>
          <p:spPr>
            <a:xfrm>
              <a:off x="5221605" y="4304995"/>
              <a:ext cx="1371" cy="4343"/>
            </a:xfrm>
            <a:custGeom>
              <a:avLst/>
              <a:gdLst>
                <a:gd name="connsiteX0" fmla="*/ 1372 w 1371"/>
                <a:gd name="connsiteY0" fmla="*/ 4343 h 4343"/>
                <a:gd name="connsiteX1" fmla="*/ 0 w 1371"/>
                <a:gd name="connsiteY1" fmla="*/ 0 h 4343"/>
                <a:gd name="connsiteX2" fmla="*/ 1372 w 1371"/>
                <a:gd name="connsiteY2" fmla="*/ 4343 h 4343"/>
              </a:gdLst>
              <a:ahLst/>
              <a:cxnLst>
                <a:cxn ang="0">
                  <a:pos x="connsiteX0" y="connsiteY0"/>
                </a:cxn>
                <a:cxn ang="0">
                  <a:pos x="connsiteX1" y="connsiteY1"/>
                </a:cxn>
                <a:cxn ang="0">
                  <a:pos x="connsiteX2" y="connsiteY2"/>
                </a:cxn>
              </a:cxnLst>
              <a:rect l="l" t="t" r="r" b="b"/>
              <a:pathLst>
                <a:path w="1371" h="4343">
                  <a:moveTo>
                    <a:pt x="1372" y="4343"/>
                  </a:moveTo>
                  <a:cubicBezTo>
                    <a:pt x="914" y="2972"/>
                    <a:pt x="457" y="1372"/>
                    <a:pt x="0" y="0"/>
                  </a:cubicBezTo>
                  <a:cubicBezTo>
                    <a:pt x="457" y="1372"/>
                    <a:pt x="914" y="2972"/>
                    <a:pt x="1372" y="4343"/>
                  </a:cubicBezTo>
                  <a:close/>
                </a:path>
              </a:pathLst>
            </a:custGeom>
            <a:solidFill>
              <a:srgbClr val="FFFFFF"/>
            </a:solidFill>
            <a:ln w="2286" cap="flat">
              <a:noFill/>
              <a:prstDash val="solid"/>
              <a:miter/>
            </a:ln>
          </p:spPr>
          <p:txBody>
            <a:bodyPr rtlCol="0" anchor="ctr"/>
            <a:lstStyle/>
            <a:p>
              <a:endParaRPr lang="en-US"/>
            </a:p>
          </p:txBody>
        </p:sp>
        <p:sp>
          <p:nvSpPr>
            <p:cNvPr id="123" name="Freeform 426">
              <a:extLst>
                <a:ext uri="{FF2B5EF4-FFF2-40B4-BE49-F238E27FC236}">
                  <a16:creationId xmlns:a16="http://schemas.microsoft.com/office/drawing/2014/main" id="{561B3187-6AE6-B826-1172-E4D605F9D5AD}"/>
                </a:ext>
              </a:extLst>
            </p:cNvPr>
            <p:cNvSpPr/>
            <p:nvPr/>
          </p:nvSpPr>
          <p:spPr>
            <a:xfrm>
              <a:off x="5219776" y="4298137"/>
              <a:ext cx="1371" cy="5029"/>
            </a:xfrm>
            <a:custGeom>
              <a:avLst/>
              <a:gdLst>
                <a:gd name="connsiteX0" fmla="*/ 1372 w 1371"/>
                <a:gd name="connsiteY0" fmla="*/ 5029 h 5029"/>
                <a:gd name="connsiteX1" fmla="*/ 0 w 1371"/>
                <a:gd name="connsiteY1" fmla="*/ 0 h 5029"/>
                <a:gd name="connsiteX2" fmla="*/ 1372 w 1371"/>
                <a:gd name="connsiteY2" fmla="*/ 5029 h 5029"/>
              </a:gdLst>
              <a:ahLst/>
              <a:cxnLst>
                <a:cxn ang="0">
                  <a:pos x="connsiteX0" y="connsiteY0"/>
                </a:cxn>
                <a:cxn ang="0">
                  <a:pos x="connsiteX1" y="connsiteY1"/>
                </a:cxn>
                <a:cxn ang="0">
                  <a:pos x="connsiteX2" y="connsiteY2"/>
                </a:cxn>
              </a:cxnLst>
              <a:rect l="l" t="t" r="r" b="b"/>
              <a:pathLst>
                <a:path w="1371" h="5029">
                  <a:moveTo>
                    <a:pt x="1372" y="5029"/>
                  </a:moveTo>
                  <a:cubicBezTo>
                    <a:pt x="914" y="3429"/>
                    <a:pt x="457" y="1600"/>
                    <a:pt x="0" y="0"/>
                  </a:cubicBezTo>
                  <a:cubicBezTo>
                    <a:pt x="457" y="1600"/>
                    <a:pt x="914" y="3429"/>
                    <a:pt x="1372" y="5029"/>
                  </a:cubicBezTo>
                  <a:close/>
                </a:path>
              </a:pathLst>
            </a:custGeom>
            <a:solidFill>
              <a:srgbClr val="FFFFFF"/>
            </a:solidFill>
            <a:ln w="2286" cap="flat">
              <a:noFill/>
              <a:prstDash val="solid"/>
              <a:miter/>
            </a:ln>
          </p:spPr>
          <p:txBody>
            <a:bodyPr rtlCol="0" anchor="ctr"/>
            <a:lstStyle/>
            <a:p>
              <a:endParaRPr lang="en-US"/>
            </a:p>
          </p:txBody>
        </p:sp>
        <p:sp>
          <p:nvSpPr>
            <p:cNvPr id="124" name="Freeform 427">
              <a:extLst>
                <a:ext uri="{FF2B5EF4-FFF2-40B4-BE49-F238E27FC236}">
                  <a16:creationId xmlns:a16="http://schemas.microsoft.com/office/drawing/2014/main" id="{8AFC6F64-6599-87C1-19ED-CA01B08E28CB}"/>
                </a:ext>
              </a:extLst>
            </p:cNvPr>
            <p:cNvSpPr/>
            <p:nvPr/>
          </p:nvSpPr>
          <p:spPr>
            <a:xfrm>
              <a:off x="5223891" y="4311624"/>
              <a:ext cx="1371" cy="4114"/>
            </a:xfrm>
            <a:custGeom>
              <a:avLst/>
              <a:gdLst>
                <a:gd name="connsiteX0" fmla="*/ 1372 w 1371"/>
                <a:gd name="connsiteY0" fmla="*/ 4115 h 4114"/>
                <a:gd name="connsiteX1" fmla="*/ 0 w 1371"/>
                <a:gd name="connsiteY1" fmla="*/ 0 h 4114"/>
                <a:gd name="connsiteX2" fmla="*/ 1372 w 1371"/>
                <a:gd name="connsiteY2" fmla="*/ 4115 h 4114"/>
              </a:gdLst>
              <a:ahLst/>
              <a:cxnLst>
                <a:cxn ang="0">
                  <a:pos x="connsiteX0" y="connsiteY0"/>
                </a:cxn>
                <a:cxn ang="0">
                  <a:pos x="connsiteX1" y="connsiteY1"/>
                </a:cxn>
                <a:cxn ang="0">
                  <a:pos x="connsiteX2" y="connsiteY2"/>
                </a:cxn>
              </a:cxnLst>
              <a:rect l="l" t="t" r="r" b="b"/>
              <a:pathLst>
                <a:path w="1371" h="4114">
                  <a:moveTo>
                    <a:pt x="1372" y="4115"/>
                  </a:moveTo>
                  <a:cubicBezTo>
                    <a:pt x="914" y="2743"/>
                    <a:pt x="457" y="1372"/>
                    <a:pt x="0" y="0"/>
                  </a:cubicBezTo>
                  <a:cubicBezTo>
                    <a:pt x="229" y="1372"/>
                    <a:pt x="914" y="2743"/>
                    <a:pt x="1372" y="4115"/>
                  </a:cubicBezTo>
                  <a:close/>
                </a:path>
              </a:pathLst>
            </a:custGeom>
            <a:solidFill>
              <a:srgbClr val="FFFFFF"/>
            </a:solidFill>
            <a:ln w="2286" cap="flat">
              <a:noFill/>
              <a:prstDash val="solid"/>
              <a:miter/>
            </a:ln>
          </p:spPr>
          <p:txBody>
            <a:bodyPr rtlCol="0" anchor="ctr"/>
            <a:lstStyle/>
            <a:p>
              <a:endParaRPr lang="en-US"/>
            </a:p>
          </p:txBody>
        </p:sp>
        <p:sp>
          <p:nvSpPr>
            <p:cNvPr id="125" name="Freeform 428">
              <a:extLst>
                <a:ext uri="{FF2B5EF4-FFF2-40B4-BE49-F238E27FC236}">
                  <a16:creationId xmlns:a16="http://schemas.microsoft.com/office/drawing/2014/main" id="{86BAC67A-F730-2C7A-A50C-E812B4BF2883}"/>
                </a:ext>
              </a:extLst>
            </p:cNvPr>
            <p:cNvSpPr/>
            <p:nvPr/>
          </p:nvSpPr>
          <p:spPr>
            <a:xfrm>
              <a:off x="5395341" y="4408779"/>
              <a:ext cx="11201" cy="1828"/>
            </a:xfrm>
            <a:custGeom>
              <a:avLst/>
              <a:gdLst>
                <a:gd name="connsiteX0" fmla="*/ 11201 w 11201"/>
                <a:gd name="connsiteY0" fmla="*/ 0 h 1828"/>
                <a:gd name="connsiteX1" fmla="*/ 0 w 11201"/>
                <a:gd name="connsiteY1" fmla="*/ 1829 h 1828"/>
                <a:gd name="connsiteX2" fmla="*/ 11201 w 11201"/>
                <a:gd name="connsiteY2" fmla="*/ 0 h 1828"/>
              </a:gdLst>
              <a:ahLst/>
              <a:cxnLst>
                <a:cxn ang="0">
                  <a:pos x="connsiteX0" y="connsiteY0"/>
                </a:cxn>
                <a:cxn ang="0">
                  <a:pos x="connsiteX1" y="connsiteY1"/>
                </a:cxn>
                <a:cxn ang="0">
                  <a:pos x="connsiteX2" y="connsiteY2"/>
                </a:cxn>
              </a:cxnLst>
              <a:rect l="l" t="t" r="r" b="b"/>
              <a:pathLst>
                <a:path w="11201" h="1828">
                  <a:moveTo>
                    <a:pt x="11201" y="0"/>
                  </a:moveTo>
                  <a:cubicBezTo>
                    <a:pt x="7544" y="914"/>
                    <a:pt x="3658" y="1372"/>
                    <a:pt x="0" y="1829"/>
                  </a:cubicBezTo>
                  <a:cubicBezTo>
                    <a:pt x="3886" y="1600"/>
                    <a:pt x="7544" y="914"/>
                    <a:pt x="11201" y="0"/>
                  </a:cubicBezTo>
                  <a:close/>
                </a:path>
              </a:pathLst>
            </a:custGeom>
            <a:solidFill>
              <a:srgbClr val="FFFFFF"/>
            </a:solidFill>
            <a:ln w="2286" cap="flat">
              <a:noFill/>
              <a:prstDash val="solid"/>
              <a:miter/>
            </a:ln>
          </p:spPr>
          <p:txBody>
            <a:bodyPr rtlCol="0" anchor="ctr"/>
            <a:lstStyle/>
            <a:p>
              <a:endParaRPr lang="en-US"/>
            </a:p>
          </p:txBody>
        </p:sp>
        <p:sp>
          <p:nvSpPr>
            <p:cNvPr id="126" name="Freeform 429">
              <a:extLst>
                <a:ext uri="{FF2B5EF4-FFF2-40B4-BE49-F238E27FC236}">
                  <a16:creationId xmlns:a16="http://schemas.microsoft.com/office/drawing/2014/main" id="{84B73C09-D5A9-62D4-9577-92F4F5730835}"/>
                </a:ext>
              </a:extLst>
            </p:cNvPr>
            <p:cNvSpPr/>
            <p:nvPr/>
          </p:nvSpPr>
          <p:spPr>
            <a:xfrm>
              <a:off x="5406542" y="4406950"/>
              <a:ext cx="7315" cy="1828"/>
            </a:xfrm>
            <a:custGeom>
              <a:avLst/>
              <a:gdLst>
                <a:gd name="connsiteX0" fmla="*/ 7315 w 7315"/>
                <a:gd name="connsiteY0" fmla="*/ 0 h 1828"/>
                <a:gd name="connsiteX1" fmla="*/ 0 w 7315"/>
                <a:gd name="connsiteY1" fmla="*/ 1829 h 1828"/>
                <a:gd name="connsiteX2" fmla="*/ 7315 w 7315"/>
                <a:gd name="connsiteY2" fmla="*/ 0 h 1828"/>
              </a:gdLst>
              <a:ahLst/>
              <a:cxnLst>
                <a:cxn ang="0">
                  <a:pos x="connsiteX0" y="connsiteY0"/>
                </a:cxn>
                <a:cxn ang="0">
                  <a:pos x="connsiteX1" y="connsiteY1"/>
                </a:cxn>
                <a:cxn ang="0">
                  <a:pos x="connsiteX2" y="connsiteY2"/>
                </a:cxn>
              </a:cxnLst>
              <a:rect l="l" t="t" r="r" b="b"/>
              <a:pathLst>
                <a:path w="7315" h="1828">
                  <a:moveTo>
                    <a:pt x="7315" y="0"/>
                  </a:moveTo>
                  <a:cubicBezTo>
                    <a:pt x="4801" y="686"/>
                    <a:pt x="2515" y="1372"/>
                    <a:pt x="0" y="1829"/>
                  </a:cubicBezTo>
                  <a:cubicBezTo>
                    <a:pt x="2515" y="1372"/>
                    <a:pt x="5029" y="686"/>
                    <a:pt x="7315" y="0"/>
                  </a:cubicBezTo>
                  <a:close/>
                </a:path>
              </a:pathLst>
            </a:custGeom>
            <a:solidFill>
              <a:srgbClr val="FFFFFF"/>
            </a:solidFill>
            <a:ln w="2286" cap="flat">
              <a:noFill/>
              <a:prstDash val="solid"/>
              <a:miter/>
            </a:ln>
          </p:spPr>
          <p:txBody>
            <a:bodyPr rtlCol="0" anchor="ctr"/>
            <a:lstStyle/>
            <a:p>
              <a:endParaRPr lang="en-US"/>
            </a:p>
          </p:txBody>
        </p:sp>
        <p:sp>
          <p:nvSpPr>
            <p:cNvPr id="127" name="Freeform 430">
              <a:extLst>
                <a:ext uri="{FF2B5EF4-FFF2-40B4-BE49-F238E27FC236}">
                  <a16:creationId xmlns:a16="http://schemas.microsoft.com/office/drawing/2014/main" id="{A91AB0C7-0EC2-1B5D-3E37-69A09B86CC52}"/>
                </a:ext>
              </a:extLst>
            </p:cNvPr>
            <p:cNvSpPr/>
            <p:nvPr/>
          </p:nvSpPr>
          <p:spPr>
            <a:xfrm>
              <a:off x="5297728" y="4394149"/>
              <a:ext cx="13487" cy="5257"/>
            </a:xfrm>
            <a:custGeom>
              <a:avLst/>
              <a:gdLst>
                <a:gd name="connsiteX0" fmla="*/ 13487 w 13487"/>
                <a:gd name="connsiteY0" fmla="*/ 5258 h 5257"/>
                <a:gd name="connsiteX1" fmla="*/ 0 w 13487"/>
                <a:gd name="connsiteY1" fmla="*/ 0 h 5257"/>
                <a:gd name="connsiteX2" fmla="*/ 13487 w 13487"/>
                <a:gd name="connsiteY2" fmla="*/ 5258 h 5257"/>
              </a:gdLst>
              <a:ahLst/>
              <a:cxnLst>
                <a:cxn ang="0">
                  <a:pos x="connsiteX0" y="connsiteY0"/>
                </a:cxn>
                <a:cxn ang="0">
                  <a:pos x="connsiteX1" y="connsiteY1"/>
                </a:cxn>
                <a:cxn ang="0">
                  <a:pos x="connsiteX2" y="connsiteY2"/>
                </a:cxn>
              </a:cxnLst>
              <a:rect l="l" t="t" r="r" b="b"/>
              <a:pathLst>
                <a:path w="13487" h="5257">
                  <a:moveTo>
                    <a:pt x="13487" y="5258"/>
                  </a:moveTo>
                  <a:cubicBezTo>
                    <a:pt x="8915" y="3658"/>
                    <a:pt x="4343" y="1829"/>
                    <a:pt x="0" y="0"/>
                  </a:cubicBezTo>
                  <a:cubicBezTo>
                    <a:pt x="4343" y="1829"/>
                    <a:pt x="8915" y="3658"/>
                    <a:pt x="13487" y="5258"/>
                  </a:cubicBezTo>
                  <a:close/>
                </a:path>
              </a:pathLst>
            </a:custGeom>
            <a:solidFill>
              <a:srgbClr val="FFFFFF"/>
            </a:solidFill>
            <a:ln w="2286" cap="flat">
              <a:noFill/>
              <a:prstDash val="solid"/>
              <a:miter/>
            </a:ln>
          </p:spPr>
          <p:txBody>
            <a:bodyPr rtlCol="0" anchor="ctr"/>
            <a:lstStyle/>
            <a:p>
              <a:endParaRPr lang="en-US"/>
            </a:p>
          </p:txBody>
        </p:sp>
        <p:sp>
          <p:nvSpPr>
            <p:cNvPr id="128" name="Freeform 431">
              <a:extLst>
                <a:ext uri="{FF2B5EF4-FFF2-40B4-BE49-F238E27FC236}">
                  <a16:creationId xmlns:a16="http://schemas.microsoft.com/office/drawing/2014/main" id="{60E11D2A-5A47-EF8E-EE03-87F721C318D6}"/>
                </a:ext>
              </a:extLst>
            </p:cNvPr>
            <p:cNvSpPr/>
            <p:nvPr/>
          </p:nvSpPr>
          <p:spPr>
            <a:xfrm>
              <a:off x="5491124" y="4344543"/>
              <a:ext cx="2971" cy="3657"/>
            </a:xfrm>
            <a:custGeom>
              <a:avLst/>
              <a:gdLst>
                <a:gd name="connsiteX0" fmla="*/ 0 w 2971"/>
                <a:gd name="connsiteY0" fmla="*/ 3658 h 3657"/>
                <a:gd name="connsiteX1" fmla="*/ 2972 w 2971"/>
                <a:gd name="connsiteY1" fmla="*/ 0 h 3657"/>
                <a:gd name="connsiteX2" fmla="*/ 2972 w 2971"/>
                <a:gd name="connsiteY2" fmla="*/ 0 h 3657"/>
                <a:gd name="connsiteX3" fmla="*/ 2972 w 2971"/>
                <a:gd name="connsiteY3" fmla="*/ 0 h 3657"/>
                <a:gd name="connsiteX4" fmla="*/ 0 w 2971"/>
                <a:gd name="connsiteY4" fmla="*/ 3658 h 36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 h="3657">
                  <a:moveTo>
                    <a:pt x="0" y="3658"/>
                  </a:moveTo>
                  <a:cubicBezTo>
                    <a:pt x="914" y="2515"/>
                    <a:pt x="2057" y="1143"/>
                    <a:pt x="2972" y="0"/>
                  </a:cubicBezTo>
                  <a:cubicBezTo>
                    <a:pt x="2972" y="0"/>
                    <a:pt x="2972" y="0"/>
                    <a:pt x="2972" y="0"/>
                  </a:cubicBezTo>
                  <a:cubicBezTo>
                    <a:pt x="2972" y="0"/>
                    <a:pt x="2972" y="0"/>
                    <a:pt x="2972" y="0"/>
                  </a:cubicBezTo>
                  <a:cubicBezTo>
                    <a:pt x="2057" y="1143"/>
                    <a:pt x="1143" y="2286"/>
                    <a:pt x="0" y="3658"/>
                  </a:cubicBezTo>
                  <a:close/>
                </a:path>
              </a:pathLst>
            </a:custGeom>
            <a:solidFill>
              <a:srgbClr val="FFFFFF"/>
            </a:solidFill>
            <a:ln w="2286" cap="flat">
              <a:noFill/>
              <a:prstDash val="solid"/>
              <a:miter/>
            </a:ln>
          </p:spPr>
          <p:txBody>
            <a:bodyPr rtlCol="0" anchor="ctr"/>
            <a:lstStyle/>
            <a:p>
              <a:endParaRPr lang="en-US"/>
            </a:p>
          </p:txBody>
        </p:sp>
        <p:sp>
          <p:nvSpPr>
            <p:cNvPr id="129" name="Freeform 432">
              <a:extLst>
                <a:ext uri="{FF2B5EF4-FFF2-40B4-BE49-F238E27FC236}">
                  <a16:creationId xmlns:a16="http://schemas.microsoft.com/office/drawing/2014/main" id="{2BC3D1F7-BCA9-9FA0-30E5-24FE3111CFEF}"/>
                </a:ext>
              </a:extLst>
            </p:cNvPr>
            <p:cNvSpPr/>
            <p:nvPr/>
          </p:nvSpPr>
          <p:spPr>
            <a:xfrm>
              <a:off x="5383682" y="4411065"/>
              <a:ext cx="7772" cy="457"/>
            </a:xfrm>
            <a:custGeom>
              <a:avLst/>
              <a:gdLst>
                <a:gd name="connsiteX0" fmla="*/ 7772 w 7772"/>
                <a:gd name="connsiteY0" fmla="*/ 0 h 457"/>
                <a:gd name="connsiteX1" fmla="*/ 0 w 7772"/>
                <a:gd name="connsiteY1" fmla="*/ 457 h 457"/>
                <a:gd name="connsiteX2" fmla="*/ 7772 w 7772"/>
                <a:gd name="connsiteY2" fmla="*/ 0 h 457"/>
              </a:gdLst>
              <a:ahLst/>
              <a:cxnLst>
                <a:cxn ang="0">
                  <a:pos x="connsiteX0" y="connsiteY0"/>
                </a:cxn>
                <a:cxn ang="0">
                  <a:pos x="connsiteX1" y="connsiteY1"/>
                </a:cxn>
                <a:cxn ang="0">
                  <a:pos x="connsiteX2" y="connsiteY2"/>
                </a:cxn>
              </a:cxnLst>
              <a:rect l="l" t="t" r="r" b="b"/>
              <a:pathLst>
                <a:path w="7772" h="457">
                  <a:moveTo>
                    <a:pt x="7772" y="0"/>
                  </a:moveTo>
                  <a:cubicBezTo>
                    <a:pt x="5258" y="229"/>
                    <a:pt x="2515" y="229"/>
                    <a:pt x="0" y="457"/>
                  </a:cubicBezTo>
                  <a:cubicBezTo>
                    <a:pt x="2743" y="457"/>
                    <a:pt x="5258" y="229"/>
                    <a:pt x="7772" y="0"/>
                  </a:cubicBezTo>
                  <a:close/>
                </a:path>
              </a:pathLst>
            </a:custGeom>
            <a:solidFill>
              <a:srgbClr val="FFFFFF"/>
            </a:solidFill>
            <a:ln w="2286" cap="flat">
              <a:noFill/>
              <a:prstDash val="solid"/>
              <a:miter/>
            </a:ln>
          </p:spPr>
          <p:txBody>
            <a:bodyPr rtlCol="0" anchor="ctr"/>
            <a:lstStyle/>
            <a:p>
              <a:endParaRPr lang="en-US"/>
            </a:p>
          </p:txBody>
        </p:sp>
        <p:sp>
          <p:nvSpPr>
            <p:cNvPr id="130" name="Freeform 433">
              <a:extLst>
                <a:ext uri="{FF2B5EF4-FFF2-40B4-BE49-F238E27FC236}">
                  <a16:creationId xmlns:a16="http://schemas.microsoft.com/office/drawing/2014/main" id="{0AFC1547-5AB2-DE51-82C6-945D30880C48}"/>
                </a:ext>
              </a:extLst>
            </p:cNvPr>
            <p:cNvSpPr/>
            <p:nvPr/>
          </p:nvSpPr>
          <p:spPr>
            <a:xfrm>
              <a:off x="5311216" y="4399407"/>
              <a:ext cx="18745" cy="5257"/>
            </a:xfrm>
            <a:custGeom>
              <a:avLst/>
              <a:gdLst>
                <a:gd name="connsiteX0" fmla="*/ 18745 w 18745"/>
                <a:gd name="connsiteY0" fmla="*/ 5258 h 5257"/>
                <a:gd name="connsiteX1" fmla="*/ 0 w 18745"/>
                <a:gd name="connsiteY1" fmla="*/ 0 h 5257"/>
                <a:gd name="connsiteX2" fmla="*/ 18745 w 18745"/>
                <a:gd name="connsiteY2" fmla="*/ 5258 h 5257"/>
              </a:gdLst>
              <a:ahLst/>
              <a:cxnLst>
                <a:cxn ang="0">
                  <a:pos x="connsiteX0" y="connsiteY0"/>
                </a:cxn>
                <a:cxn ang="0">
                  <a:pos x="connsiteX1" y="connsiteY1"/>
                </a:cxn>
                <a:cxn ang="0">
                  <a:pos x="connsiteX2" y="connsiteY2"/>
                </a:cxn>
              </a:cxnLst>
              <a:rect l="l" t="t" r="r" b="b"/>
              <a:pathLst>
                <a:path w="18745" h="5257">
                  <a:moveTo>
                    <a:pt x="18745" y="5258"/>
                  </a:moveTo>
                  <a:cubicBezTo>
                    <a:pt x="12344" y="3658"/>
                    <a:pt x="6172" y="2057"/>
                    <a:pt x="0" y="0"/>
                  </a:cubicBezTo>
                  <a:cubicBezTo>
                    <a:pt x="6172" y="2057"/>
                    <a:pt x="12344" y="3886"/>
                    <a:pt x="18745" y="5258"/>
                  </a:cubicBezTo>
                  <a:close/>
                </a:path>
              </a:pathLst>
            </a:custGeom>
            <a:solidFill>
              <a:srgbClr val="FFFFFF"/>
            </a:solidFill>
            <a:ln w="2286" cap="flat">
              <a:noFill/>
              <a:prstDash val="solid"/>
              <a:miter/>
            </a:ln>
          </p:spPr>
          <p:txBody>
            <a:bodyPr rtlCol="0" anchor="ctr"/>
            <a:lstStyle/>
            <a:p>
              <a:endParaRPr lang="en-US"/>
            </a:p>
          </p:txBody>
        </p:sp>
        <p:sp>
          <p:nvSpPr>
            <p:cNvPr id="131" name="Freeform 434">
              <a:extLst>
                <a:ext uri="{FF2B5EF4-FFF2-40B4-BE49-F238E27FC236}">
                  <a16:creationId xmlns:a16="http://schemas.microsoft.com/office/drawing/2014/main" id="{A548C9A3-55E6-DAD3-BB2A-59931E03B1CC}"/>
                </a:ext>
              </a:extLst>
            </p:cNvPr>
            <p:cNvSpPr/>
            <p:nvPr/>
          </p:nvSpPr>
          <p:spPr>
            <a:xfrm>
              <a:off x="5021580" y="3375564"/>
              <a:ext cx="325069" cy="203482"/>
            </a:xfrm>
            <a:custGeom>
              <a:avLst/>
              <a:gdLst>
                <a:gd name="connsiteX0" fmla="*/ 322326 w 325069"/>
                <a:gd name="connsiteY0" fmla="*/ 4515 h 203482"/>
                <a:gd name="connsiteX1" fmla="*/ 306553 w 325069"/>
                <a:gd name="connsiteY1" fmla="*/ 171 h 203482"/>
                <a:gd name="connsiteX2" fmla="*/ 291236 w 325069"/>
                <a:gd name="connsiteY2" fmla="*/ 171 h 203482"/>
                <a:gd name="connsiteX3" fmla="*/ 276606 w 325069"/>
                <a:gd name="connsiteY3" fmla="*/ 4286 h 203482"/>
                <a:gd name="connsiteX4" fmla="*/ 263119 w 325069"/>
                <a:gd name="connsiteY4" fmla="*/ 12287 h 203482"/>
                <a:gd name="connsiteX5" fmla="*/ 251460 w 325069"/>
                <a:gd name="connsiteY5" fmla="*/ 23946 h 203482"/>
                <a:gd name="connsiteX6" fmla="*/ 234315 w 325069"/>
                <a:gd name="connsiteY6" fmla="*/ 55721 h 203482"/>
                <a:gd name="connsiteX7" fmla="*/ 221285 w 325069"/>
                <a:gd name="connsiteY7" fmla="*/ 85439 h 203482"/>
                <a:gd name="connsiteX8" fmla="*/ 181737 w 325069"/>
                <a:gd name="connsiteY8" fmla="*/ 127959 h 203482"/>
                <a:gd name="connsiteX9" fmla="*/ 75438 w 325069"/>
                <a:gd name="connsiteY9" fmla="*/ 139617 h 203482"/>
                <a:gd name="connsiteX10" fmla="*/ 82296 w 325069"/>
                <a:gd name="connsiteY10" fmla="*/ 140532 h 203482"/>
                <a:gd name="connsiteX11" fmla="*/ 50749 w 325069"/>
                <a:gd name="connsiteY11" fmla="*/ 132759 h 203482"/>
                <a:gd name="connsiteX12" fmla="*/ 6629 w 325069"/>
                <a:gd name="connsiteY12" fmla="*/ 111271 h 203482"/>
                <a:gd name="connsiteX13" fmla="*/ 0 w 325069"/>
                <a:gd name="connsiteY13" fmla="*/ 106699 h 203482"/>
                <a:gd name="connsiteX14" fmla="*/ 0 w 325069"/>
                <a:gd name="connsiteY14" fmla="*/ 106699 h 203482"/>
                <a:gd name="connsiteX15" fmla="*/ 229 w 325069"/>
                <a:gd name="connsiteY15" fmla="*/ 108299 h 203482"/>
                <a:gd name="connsiteX16" fmla="*/ 457 w 325069"/>
                <a:gd name="connsiteY16" fmla="*/ 110585 h 203482"/>
                <a:gd name="connsiteX17" fmla="*/ 686 w 325069"/>
                <a:gd name="connsiteY17" fmla="*/ 112414 h 203482"/>
                <a:gd name="connsiteX18" fmla="*/ 1143 w 325069"/>
                <a:gd name="connsiteY18" fmla="*/ 114471 h 203482"/>
                <a:gd name="connsiteX19" fmla="*/ 1600 w 325069"/>
                <a:gd name="connsiteY19" fmla="*/ 116072 h 203482"/>
                <a:gd name="connsiteX20" fmla="*/ 2057 w 325069"/>
                <a:gd name="connsiteY20" fmla="*/ 118129 h 203482"/>
                <a:gd name="connsiteX21" fmla="*/ 2515 w 325069"/>
                <a:gd name="connsiteY21" fmla="*/ 119501 h 203482"/>
                <a:gd name="connsiteX22" fmla="*/ 3429 w 325069"/>
                <a:gd name="connsiteY22" fmla="*/ 122701 h 203482"/>
                <a:gd name="connsiteX23" fmla="*/ 3886 w 325069"/>
                <a:gd name="connsiteY23" fmla="*/ 124301 h 203482"/>
                <a:gd name="connsiteX24" fmla="*/ 4572 w 325069"/>
                <a:gd name="connsiteY24" fmla="*/ 126359 h 203482"/>
                <a:gd name="connsiteX25" fmla="*/ 5258 w 325069"/>
                <a:gd name="connsiteY25" fmla="*/ 127959 h 203482"/>
                <a:gd name="connsiteX26" fmla="*/ 6172 w 325069"/>
                <a:gd name="connsiteY26" fmla="*/ 129788 h 203482"/>
                <a:gd name="connsiteX27" fmla="*/ 6858 w 325069"/>
                <a:gd name="connsiteY27" fmla="*/ 131388 h 203482"/>
                <a:gd name="connsiteX28" fmla="*/ 8001 w 325069"/>
                <a:gd name="connsiteY28" fmla="*/ 133902 h 203482"/>
                <a:gd name="connsiteX29" fmla="*/ 8915 w 325069"/>
                <a:gd name="connsiteY29" fmla="*/ 135731 h 203482"/>
                <a:gd name="connsiteX30" fmla="*/ 10058 w 325069"/>
                <a:gd name="connsiteY30" fmla="*/ 138017 h 203482"/>
                <a:gd name="connsiteX31" fmla="*/ 10973 w 325069"/>
                <a:gd name="connsiteY31" fmla="*/ 139389 h 203482"/>
                <a:gd name="connsiteX32" fmla="*/ 12116 w 325069"/>
                <a:gd name="connsiteY32" fmla="*/ 141218 h 203482"/>
                <a:gd name="connsiteX33" fmla="*/ 13030 w 325069"/>
                <a:gd name="connsiteY33" fmla="*/ 142589 h 203482"/>
                <a:gd name="connsiteX34" fmla="*/ 14402 w 325069"/>
                <a:gd name="connsiteY34" fmla="*/ 144418 h 203482"/>
                <a:gd name="connsiteX35" fmla="*/ 15316 w 325069"/>
                <a:gd name="connsiteY35" fmla="*/ 145561 h 203482"/>
                <a:gd name="connsiteX36" fmla="*/ 17374 w 325069"/>
                <a:gd name="connsiteY36" fmla="*/ 148304 h 203482"/>
                <a:gd name="connsiteX37" fmla="*/ 18288 w 325069"/>
                <a:gd name="connsiteY37" fmla="*/ 149447 h 203482"/>
                <a:gd name="connsiteX38" fmla="*/ 19888 w 325069"/>
                <a:gd name="connsiteY38" fmla="*/ 151276 h 203482"/>
                <a:gd name="connsiteX39" fmla="*/ 20803 w 325069"/>
                <a:gd name="connsiteY39" fmla="*/ 152419 h 203482"/>
                <a:gd name="connsiteX40" fmla="*/ 22403 w 325069"/>
                <a:gd name="connsiteY40" fmla="*/ 154248 h 203482"/>
                <a:gd name="connsiteX41" fmla="*/ 23317 w 325069"/>
                <a:gd name="connsiteY41" fmla="*/ 155391 h 203482"/>
                <a:gd name="connsiteX42" fmla="*/ 25146 w 325069"/>
                <a:gd name="connsiteY42" fmla="*/ 157448 h 203482"/>
                <a:gd name="connsiteX43" fmla="*/ 25832 w 325069"/>
                <a:gd name="connsiteY43" fmla="*/ 158134 h 203482"/>
                <a:gd name="connsiteX44" fmla="*/ 28346 w 325069"/>
                <a:gd name="connsiteY44" fmla="*/ 160649 h 203482"/>
                <a:gd name="connsiteX45" fmla="*/ 29261 w 325069"/>
                <a:gd name="connsiteY45" fmla="*/ 161563 h 203482"/>
                <a:gd name="connsiteX46" fmla="*/ 31090 w 325069"/>
                <a:gd name="connsiteY46" fmla="*/ 163163 h 203482"/>
                <a:gd name="connsiteX47" fmla="*/ 32233 w 325069"/>
                <a:gd name="connsiteY47" fmla="*/ 164078 h 203482"/>
                <a:gd name="connsiteX48" fmla="*/ 34290 w 325069"/>
                <a:gd name="connsiteY48" fmla="*/ 165678 h 203482"/>
                <a:gd name="connsiteX49" fmla="*/ 35204 w 325069"/>
                <a:gd name="connsiteY49" fmla="*/ 166364 h 203482"/>
                <a:gd name="connsiteX50" fmla="*/ 38176 w 325069"/>
                <a:gd name="connsiteY50" fmla="*/ 168650 h 203482"/>
                <a:gd name="connsiteX51" fmla="*/ 38862 w 325069"/>
                <a:gd name="connsiteY51" fmla="*/ 169107 h 203482"/>
                <a:gd name="connsiteX52" fmla="*/ 41377 w 325069"/>
                <a:gd name="connsiteY52" fmla="*/ 170936 h 203482"/>
                <a:gd name="connsiteX53" fmla="*/ 42520 w 325069"/>
                <a:gd name="connsiteY53" fmla="*/ 171621 h 203482"/>
                <a:gd name="connsiteX54" fmla="*/ 44577 w 325069"/>
                <a:gd name="connsiteY54" fmla="*/ 172993 h 203482"/>
                <a:gd name="connsiteX55" fmla="*/ 45720 w 325069"/>
                <a:gd name="connsiteY55" fmla="*/ 173679 h 203482"/>
                <a:gd name="connsiteX56" fmla="*/ 48235 w 325069"/>
                <a:gd name="connsiteY56" fmla="*/ 175050 h 203482"/>
                <a:gd name="connsiteX57" fmla="*/ 48920 w 325069"/>
                <a:gd name="connsiteY57" fmla="*/ 175508 h 203482"/>
                <a:gd name="connsiteX58" fmla="*/ 52121 w 325069"/>
                <a:gd name="connsiteY58" fmla="*/ 177108 h 203482"/>
                <a:gd name="connsiteX59" fmla="*/ 53035 w 325069"/>
                <a:gd name="connsiteY59" fmla="*/ 177565 h 203482"/>
                <a:gd name="connsiteX60" fmla="*/ 55550 w 325069"/>
                <a:gd name="connsiteY60" fmla="*/ 178708 h 203482"/>
                <a:gd name="connsiteX61" fmla="*/ 56693 w 325069"/>
                <a:gd name="connsiteY61" fmla="*/ 179165 h 203482"/>
                <a:gd name="connsiteX62" fmla="*/ 58979 w 325069"/>
                <a:gd name="connsiteY62" fmla="*/ 180080 h 203482"/>
                <a:gd name="connsiteX63" fmla="*/ 59893 w 325069"/>
                <a:gd name="connsiteY63" fmla="*/ 180537 h 203482"/>
                <a:gd name="connsiteX64" fmla="*/ 63094 w 325069"/>
                <a:gd name="connsiteY64" fmla="*/ 181908 h 203482"/>
                <a:gd name="connsiteX65" fmla="*/ 70866 w 325069"/>
                <a:gd name="connsiteY65" fmla="*/ 184652 h 203482"/>
                <a:gd name="connsiteX66" fmla="*/ 92354 w 325069"/>
                <a:gd name="connsiteY66" fmla="*/ 191510 h 203482"/>
                <a:gd name="connsiteX67" fmla="*/ 95783 w 325069"/>
                <a:gd name="connsiteY67" fmla="*/ 192424 h 203482"/>
                <a:gd name="connsiteX68" fmla="*/ 124130 w 325069"/>
                <a:gd name="connsiteY68" fmla="*/ 199053 h 203482"/>
                <a:gd name="connsiteX69" fmla="*/ 126416 w 325069"/>
                <a:gd name="connsiteY69" fmla="*/ 199511 h 203482"/>
                <a:gd name="connsiteX70" fmla="*/ 149276 w 325069"/>
                <a:gd name="connsiteY70" fmla="*/ 202482 h 203482"/>
                <a:gd name="connsiteX71" fmla="*/ 165506 w 325069"/>
                <a:gd name="connsiteY71" fmla="*/ 203397 h 203482"/>
                <a:gd name="connsiteX72" fmla="*/ 190195 w 325069"/>
                <a:gd name="connsiteY72" fmla="*/ 202711 h 203482"/>
                <a:gd name="connsiteX73" fmla="*/ 240487 w 325069"/>
                <a:gd name="connsiteY73" fmla="*/ 183737 h 203482"/>
                <a:gd name="connsiteX74" fmla="*/ 244831 w 325069"/>
                <a:gd name="connsiteY74" fmla="*/ 179165 h 203482"/>
                <a:gd name="connsiteX75" fmla="*/ 246888 w 325069"/>
                <a:gd name="connsiteY75" fmla="*/ 176651 h 203482"/>
                <a:gd name="connsiteX76" fmla="*/ 250317 w 325069"/>
                <a:gd name="connsiteY76" fmla="*/ 171164 h 203482"/>
                <a:gd name="connsiteX77" fmla="*/ 251689 w 325069"/>
                <a:gd name="connsiteY77" fmla="*/ 168192 h 203482"/>
                <a:gd name="connsiteX78" fmla="*/ 254889 w 325069"/>
                <a:gd name="connsiteY78" fmla="*/ 158134 h 203482"/>
                <a:gd name="connsiteX79" fmla="*/ 255803 w 325069"/>
                <a:gd name="connsiteY79" fmla="*/ 150590 h 203482"/>
                <a:gd name="connsiteX80" fmla="*/ 254203 w 325069"/>
                <a:gd name="connsiteY80" fmla="*/ 128873 h 203482"/>
                <a:gd name="connsiteX81" fmla="*/ 253517 w 325069"/>
                <a:gd name="connsiteY81" fmla="*/ 125673 h 203482"/>
                <a:gd name="connsiteX82" fmla="*/ 253289 w 325069"/>
                <a:gd name="connsiteY82" fmla="*/ 124758 h 203482"/>
                <a:gd name="connsiteX83" fmla="*/ 252832 w 325069"/>
                <a:gd name="connsiteY83" fmla="*/ 122472 h 203482"/>
                <a:gd name="connsiteX84" fmla="*/ 252603 w 325069"/>
                <a:gd name="connsiteY84" fmla="*/ 121101 h 203482"/>
                <a:gd name="connsiteX85" fmla="*/ 252374 w 325069"/>
                <a:gd name="connsiteY85" fmla="*/ 118815 h 203482"/>
                <a:gd name="connsiteX86" fmla="*/ 252146 w 325069"/>
                <a:gd name="connsiteY86" fmla="*/ 117215 h 203482"/>
                <a:gd name="connsiteX87" fmla="*/ 251917 w 325069"/>
                <a:gd name="connsiteY87" fmla="*/ 115157 h 203482"/>
                <a:gd name="connsiteX88" fmla="*/ 251917 w 325069"/>
                <a:gd name="connsiteY88" fmla="*/ 113557 h 203482"/>
                <a:gd name="connsiteX89" fmla="*/ 251689 w 325069"/>
                <a:gd name="connsiteY89" fmla="*/ 111271 h 203482"/>
                <a:gd name="connsiteX90" fmla="*/ 251689 w 325069"/>
                <a:gd name="connsiteY90" fmla="*/ 109442 h 203482"/>
                <a:gd name="connsiteX91" fmla="*/ 251689 w 325069"/>
                <a:gd name="connsiteY91" fmla="*/ 107156 h 203482"/>
                <a:gd name="connsiteX92" fmla="*/ 251689 w 325069"/>
                <a:gd name="connsiteY92" fmla="*/ 105327 h 203482"/>
                <a:gd name="connsiteX93" fmla="*/ 251689 w 325069"/>
                <a:gd name="connsiteY93" fmla="*/ 103041 h 203482"/>
                <a:gd name="connsiteX94" fmla="*/ 251689 w 325069"/>
                <a:gd name="connsiteY94" fmla="*/ 100984 h 203482"/>
                <a:gd name="connsiteX95" fmla="*/ 251689 w 325069"/>
                <a:gd name="connsiteY95" fmla="*/ 98698 h 203482"/>
                <a:gd name="connsiteX96" fmla="*/ 251917 w 325069"/>
                <a:gd name="connsiteY96" fmla="*/ 96641 h 203482"/>
                <a:gd name="connsiteX97" fmla="*/ 252146 w 325069"/>
                <a:gd name="connsiteY97" fmla="*/ 94355 h 203482"/>
                <a:gd name="connsiteX98" fmla="*/ 252374 w 325069"/>
                <a:gd name="connsiteY98" fmla="*/ 92297 h 203482"/>
                <a:gd name="connsiteX99" fmla="*/ 252603 w 325069"/>
                <a:gd name="connsiteY99" fmla="*/ 90011 h 203482"/>
                <a:gd name="connsiteX100" fmla="*/ 252832 w 325069"/>
                <a:gd name="connsiteY100" fmla="*/ 87954 h 203482"/>
                <a:gd name="connsiteX101" fmla="*/ 253289 w 325069"/>
                <a:gd name="connsiteY101" fmla="*/ 85668 h 203482"/>
                <a:gd name="connsiteX102" fmla="*/ 253746 w 325069"/>
                <a:gd name="connsiteY102" fmla="*/ 83610 h 203482"/>
                <a:gd name="connsiteX103" fmla="*/ 254203 w 325069"/>
                <a:gd name="connsiteY103" fmla="*/ 81096 h 203482"/>
                <a:gd name="connsiteX104" fmla="*/ 254660 w 325069"/>
                <a:gd name="connsiteY104" fmla="*/ 79038 h 203482"/>
                <a:gd name="connsiteX105" fmla="*/ 255346 w 325069"/>
                <a:gd name="connsiteY105" fmla="*/ 76524 h 203482"/>
                <a:gd name="connsiteX106" fmla="*/ 255803 w 325069"/>
                <a:gd name="connsiteY106" fmla="*/ 74466 h 203482"/>
                <a:gd name="connsiteX107" fmla="*/ 256489 w 325069"/>
                <a:gd name="connsiteY107" fmla="*/ 71952 h 203482"/>
                <a:gd name="connsiteX108" fmla="*/ 257175 w 325069"/>
                <a:gd name="connsiteY108" fmla="*/ 69894 h 203482"/>
                <a:gd name="connsiteX109" fmla="*/ 258318 w 325069"/>
                <a:gd name="connsiteY109" fmla="*/ 66923 h 203482"/>
                <a:gd name="connsiteX110" fmla="*/ 259232 w 325069"/>
                <a:gd name="connsiteY110" fmla="*/ 64408 h 203482"/>
                <a:gd name="connsiteX111" fmla="*/ 260833 w 325069"/>
                <a:gd name="connsiteY111" fmla="*/ 60750 h 203482"/>
                <a:gd name="connsiteX112" fmla="*/ 261747 w 325069"/>
                <a:gd name="connsiteY112" fmla="*/ 58922 h 203482"/>
                <a:gd name="connsiteX113" fmla="*/ 262890 w 325069"/>
                <a:gd name="connsiteY113" fmla="*/ 56407 h 203482"/>
                <a:gd name="connsiteX114" fmla="*/ 264033 w 325069"/>
                <a:gd name="connsiteY114" fmla="*/ 54350 h 203482"/>
                <a:gd name="connsiteX115" fmla="*/ 265405 w 325069"/>
                <a:gd name="connsiteY115" fmla="*/ 52064 h 203482"/>
                <a:gd name="connsiteX116" fmla="*/ 266776 w 325069"/>
                <a:gd name="connsiteY116" fmla="*/ 50006 h 203482"/>
                <a:gd name="connsiteX117" fmla="*/ 268148 w 325069"/>
                <a:gd name="connsiteY117" fmla="*/ 47720 h 203482"/>
                <a:gd name="connsiteX118" fmla="*/ 269519 w 325069"/>
                <a:gd name="connsiteY118" fmla="*/ 45663 h 203482"/>
                <a:gd name="connsiteX119" fmla="*/ 271120 w 325069"/>
                <a:gd name="connsiteY119" fmla="*/ 43377 h 203482"/>
                <a:gd name="connsiteX120" fmla="*/ 272720 w 325069"/>
                <a:gd name="connsiteY120" fmla="*/ 41319 h 203482"/>
                <a:gd name="connsiteX121" fmla="*/ 274549 w 325069"/>
                <a:gd name="connsiteY121" fmla="*/ 39262 h 203482"/>
                <a:gd name="connsiteX122" fmla="*/ 276377 w 325069"/>
                <a:gd name="connsiteY122" fmla="*/ 37205 h 203482"/>
                <a:gd name="connsiteX123" fmla="*/ 278206 w 325069"/>
                <a:gd name="connsiteY123" fmla="*/ 35147 h 203482"/>
                <a:gd name="connsiteX124" fmla="*/ 280264 w 325069"/>
                <a:gd name="connsiteY124" fmla="*/ 33090 h 203482"/>
                <a:gd name="connsiteX125" fmla="*/ 282321 w 325069"/>
                <a:gd name="connsiteY125" fmla="*/ 31032 h 203482"/>
                <a:gd name="connsiteX126" fmla="*/ 284378 w 325069"/>
                <a:gd name="connsiteY126" fmla="*/ 29204 h 203482"/>
                <a:gd name="connsiteX127" fmla="*/ 286664 w 325069"/>
                <a:gd name="connsiteY127" fmla="*/ 27375 h 203482"/>
                <a:gd name="connsiteX128" fmla="*/ 288950 w 325069"/>
                <a:gd name="connsiteY128" fmla="*/ 25546 h 203482"/>
                <a:gd name="connsiteX129" fmla="*/ 291465 w 325069"/>
                <a:gd name="connsiteY129" fmla="*/ 23717 h 203482"/>
                <a:gd name="connsiteX130" fmla="*/ 293980 w 325069"/>
                <a:gd name="connsiteY130" fmla="*/ 21888 h 203482"/>
                <a:gd name="connsiteX131" fmla="*/ 296723 w 325069"/>
                <a:gd name="connsiteY131" fmla="*/ 20060 h 203482"/>
                <a:gd name="connsiteX132" fmla="*/ 299466 w 325069"/>
                <a:gd name="connsiteY132" fmla="*/ 18459 h 203482"/>
                <a:gd name="connsiteX133" fmla="*/ 302438 w 325069"/>
                <a:gd name="connsiteY133" fmla="*/ 16859 h 203482"/>
                <a:gd name="connsiteX134" fmla="*/ 305181 w 325069"/>
                <a:gd name="connsiteY134" fmla="*/ 15259 h 203482"/>
                <a:gd name="connsiteX135" fmla="*/ 308381 w 325069"/>
                <a:gd name="connsiteY135" fmla="*/ 13659 h 203482"/>
                <a:gd name="connsiteX136" fmla="*/ 311353 w 325069"/>
                <a:gd name="connsiteY136" fmla="*/ 12287 h 203482"/>
                <a:gd name="connsiteX137" fmla="*/ 315011 w 325069"/>
                <a:gd name="connsiteY137" fmla="*/ 10687 h 203482"/>
                <a:gd name="connsiteX138" fmla="*/ 317983 w 325069"/>
                <a:gd name="connsiteY138" fmla="*/ 9315 h 203482"/>
                <a:gd name="connsiteX139" fmla="*/ 322326 w 325069"/>
                <a:gd name="connsiteY139" fmla="*/ 7715 h 203482"/>
                <a:gd name="connsiteX140" fmla="*/ 325069 w 325069"/>
                <a:gd name="connsiteY140" fmla="*/ 6801 h 203482"/>
                <a:gd name="connsiteX141" fmla="*/ 325069 w 325069"/>
                <a:gd name="connsiteY141" fmla="*/ 6801 h 203482"/>
                <a:gd name="connsiteX142" fmla="*/ 322326 w 325069"/>
                <a:gd name="connsiteY142" fmla="*/ 4515 h 20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325069" h="203482">
                  <a:moveTo>
                    <a:pt x="322326" y="4515"/>
                  </a:moveTo>
                  <a:cubicBezTo>
                    <a:pt x="317068" y="2686"/>
                    <a:pt x="311810" y="1314"/>
                    <a:pt x="306553" y="171"/>
                  </a:cubicBezTo>
                  <a:cubicBezTo>
                    <a:pt x="301523" y="-57"/>
                    <a:pt x="296266" y="-57"/>
                    <a:pt x="291236" y="171"/>
                  </a:cubicBezTo>
                  <a:cubicBezTo>
                    <a:pt x="286207" y="1314"/>
                    <a:pt x="281407" y="2686"/>
                    <a:pt x="276606" y="4286"/>
                  </a:cubicBezTo>
                  <a:cubicBezTo>
                    <a:pt x="272034" y="6801"/>
                    <a:pt x="267462" y="9315"/>
                    <a:pt x="263119" y="12287"/>
                  </a:cubicBezTo>
                  <a:cubicBezTo>
                    <a:pt x="259004" y="15945"/>
                    <a:pt x="255118" y="19831"/>
                    <a:pt x="251460" y="23946"/>
                  </a:cubicBezTo>
                  <a:cubicBezTo>
                    <a:pt x="244831" y="34004"/>
                    <a:pt x="239344" y="44748"/>
                    <a:pt x="234315" y="55721"/>
                  </a:cubicBezTo>
                  <a:cubicBezTo>
                    <a:pt x="230200" y="65780"/>
                    <a:pt x="226314" y="75838"/>
                    <a:pt x="221285" y="85439"/>
                  </a:cubicBezTo>
                  <a:cubicBezTo>
                    <a:pt x="212141" y="103041"/>
                    <a:pt x="198196" y="116986"/>
                    <a:pt x="181737" y="127959"/>
                  </a:cubicBezTo>
                  <a:cubicBezTo>
                    <a:pt x="149276" y="149219"/>
                    <a:pt x="111557" y="146018"/>
                    <a:pt x="75438" y="139617"/>
                  </a:cubicBezTo>
                  <a:lnTo>
                    <a:pt x="82296" y="140532"/>
                  </a:lnTo>
                  <a:cubicBezTo>
                    <a:pt x="71552" y="138932"/>
                    <a:pt x="61265" y="136874"/>
                    <a:pt x="50749" y="132759"/>
                  </a:cubicBezTo>
                  <a:cubicBezTo>
                    <a:pt x="35433" y="126587"/>
                    <a:pt x="20345" y="120644"/>
                    <a:pt x="6629" y="111271"/>
                  </a:cubicBezTo>
                  <a:cubicBezTo>
                    <a:pt x="4343" y="109671"/>
                    <a:pt x="2057" y="108299"/>
                    <a:pt x="0" y="106699"/>
                  </a:cubicBezTo>
                  <a:cubicBezTo>
                    <a:pt x="0" y="106699"/>
                    <a:pt x="0" y="106699"/>
                    <a:pt x="0" y="106699"/>
                  </a:cubicBezTo>
                  <a:cubicBezTo>
                    <a:pt x="0" y="107156"/>
                    <a:pt x="229" y="107613"/>
                    <a:pt x="229" y="108299"/>
                  </a:cubicBezTo>
                  <a:cubicBezTo>
                    <a:pt x="229" y="108985"/>
                    <a:pt x="457" y="109899"/>
                    <a:pt x="457" y="110585"/>
                  </a:cubicBezTo>
                  <a:cubicBezTo>
                    <a:pt x="457" y="111271"/>
                    <a:pt x="686" y="111728"/>
                    <a:pt x="686" y="112414"/>
                  </a:cubicBezTo>
                  <a:cubicBezTo>
                    <a:pt x="914" y="113100"/>
                    <a:pt x="914" y="113786"/>
                    <a:pt x="1143" y="114471"/>
                  </a:cubicBezTo>
                  <a:cubicBezTo>
                    <a:pt x="1372" y="114929"/>
                    <a:pt x="1372" y="115614"/>
                    <a:pt x="1600" y="116072"/>
                  </a:cubicBezTo>
                  <a:cubicBezTo>
                    <a:pt x="1829" y="116757"/>
                    <a:pt x="2057" y="117443"/>
                    <a:pt x="2057" y="118129"/>
                  </a:cubicBezTo>
                  <a:cubicBezTo>
                    <a:pt x="2286" y="118586"/>
                    <a:pt x="2286" y="119043"/>
                    <a:pt x="2515" y="119501"/>
                  </a:cubicBezTo>
                  <a:cubicBezTo>
                    <a:pt x="2743" y="120644"/>
                    <a:pt x="3200" y="121787"/>
                    <a:pt x="3429" y="122701"/>
                  </a:cubicBezTo>
                  <a:cubicBezTo>
                    <a:pt x="3658" y="123158"/>
                    <a:pt x="3886" y="123844"/>
                    <a:pt x="3886" y="124301"/>
                  </a:cubicBezTo>
                  <a:cubicBezTo>
                    <a:pt x="4115" y="124987"/>
                    <a:pt x="4343" y="125673"/>
                    <a:pt x="4572" y="126359"/>
                  </a:cubicBezTo>
                  <a:cubicBezTo>
                    <a:pt x="4801" y="126816"/>
                    <a:pt x="5029" y="127502"/>
                    <a:pt x="5258" y="127959"/>
                  </a:cubicBezTo>
                  <a:cubicBezTo>
                    <a:pt x="5486" y="128645"/>
                    <a:pt x="5715" y="129330"/>
                    <a:pt x="6172" y="129788"/>
                  </a:cubicBezTo>
                  <a:cubicBezTo>
                    <a:pt x="6401" y="130245"/>
                    <a:pt x="6629" y="130702"/>
                    <a:pt x="6858" y="131388"/>
                  </a:cubicBezTo>
                  <a:cubicBezTo>
                    <a:pt x="7315" y="132302"/>
                    <a:pt x="7544" y="132988"/>
                    <a:pt x="8001" y="133902"/>
                  </a:cubicBezTo>
                  <a:cubicBezTo>
                    <a:pt x="8230" y="134588"/>
                    <a:pt x="8687" y="135045"/>
                    <a:pt x="8915" y="135731"/>
                  </a:cubicBezTo>
                  <a:cubicBezTo>
                    <a:pt x="9373" y="136417"/>
                    <a:pt x="9601" y="137103"/>
                    <a:pt x="10058" y="138017"/>
                  </a:cubicBezTo>
                  <a:cubicBezTo>
                    <a:pt x="10287" y="138474"/>
                    <a:pt x="10516" y="138932"/>
                    <a:pt x="10973" y="139389"/>
                  </a:cubicBezTo>
                  <a:cubicBezTo>
                    <a:pt x="11430" y="140075"/>
                    <a:pt x="11659" y="140532"/>
                    <a:pt x="12116" y="141218"/>
                  </a:cubicBezTo>
                  <a:cubicBezTo>
                    <a:pt x="12344" y="141675"/>
                    <a:pt x="12802" y="142132"/>
                    <a:pt x="13030" y="142589"/>
                  </a:cubicBezTo>
                  <a:cubicBezTo>
                    <a:pt x="13487" y="143275"/>
                    <a:pt x="13945" y="143961"/>
                    <a:pt x="14402" y="144418"/>
                  </a:cubicBezTo>
                  <a:cubicBezTo>
                    <a:pt x="14630" y="144875"/>
                    <a:pt x="14859" y="145104"/>
                    <a:pt x="15316" y="145561"/>
                  </a:cubicBezTo>
                  <a:cubicBezTo>
                    <a:pt x="16002" y="146475"/>
                    <a:pt x="16688" y="147390"/>
                    <a:pt x="17374" y="148304"/>
                  </a:cubicBezTo>
                  <a:cubicBezTo>
                    <a:pt x="17602" y="148761"/>
                    <a:pt x="17831" y="148990"/>
                    <a:pt x="18288" y="149447"/>
                  </a:cubicBezTo>
                  <a:cubicBezTo>
                    <a:pt x="18745" y="150133"/>
                    <a:pt x="19202" y="150819"/>
                    <a:pt x="19888" y="151276"/>
                  </a:cubicBezTo>
                  <a:cubicBezTo>
                    <a:pt x="20117" y="151733"/>
                    <a:pt x="20574" y="151962"/>
                    <a:pt x="20803" y="152419"/>
                  </a:cubicBezTo>
                  <a:cubicBezTo>
                    <a:pt x="21260" y="153105"/>
                    <a:pt x="21717" y="153562"/>
                    <a:pt x="22403" y="154248"/>
                  </a:cubicBezTo>
                  <a:cubicBezTo>
                    <a:pt x="22631" y="154705"/>
                    <a:pt x="23089" y="154934"/>
                    <a:pt x="23317" y="155391"/>
                  </a:cubicBezTo>
                  <a:cubicBezTo>
                    <a:pt x="24003" y="156077"/>
                    <a:pt x="24689" y="156762"/>
                    <a:pt x="25146" y="157448"/>
                  </a:cubicBezTo>
                  <a:cubicBezTo>
                    <a:pt x="25375" y="157677"/>
                    <a:pt x="25603" y="157905"/>
                    <a:pt x="25832" y="158134"/>
                  </a:cubicBezTo>
                  <a:cubicBezTo>
                    <a:pt x="26746" y="159048"/>
                    <a:pt x="27432" y="159734"/>
                    <a:pt x="28346" y="160649"/>
                  </a:cubicBezTo>
                  <a:cubicBezTo>
                    <a:pt x="28575" y="160877"/>
                    <a:pt x="29032" y="161334"/>
                    <a:pt x="29261" y="161563"/>
                  </a:cubicBezTo>
                  <a:cubicBezTo>
                    <a:pt x="29947" y="162020"/>
                    <a:pt x="30404" y="162706"/>
                    <a:pt x="31090" y="163163"/>
                  </a:cubicBezTo>
                  <a:cubicBezTo>
                    <a:pt x="31547" y="163392"/>
                    <a:pt x="31775" y="163849"/>
                    <a:pt x="32233" y="164078"/>
                  </a:cubicBezTo>
                  <a:cubicBezTo>
                    <a:pt x="32918" y="164535"/>
                    <a:pt x="33604" y="165221"/>
                    <a:pt x="34290" y="165678"/>
                  </a:cubicBezTo>
                  <a:cubicBezTo>
                    <a:pt x="34519" y="165906"/>
                    <a:pt x="34976" y="166135"/>
                    <a:pt x="35204" y="166364"/>
                  </a:cubicBezTo>
                  <a:cubicBezTo>
                    <a:pt x="36119" y="167049"/>
                    <a:pt x="37033" y="167964"/>
                    <a:pt x="38176" y="168650"/>
                  </a:cubicBezTo>
                  <a:cubicBezTo>
                    <a:pt x="38405" y="168878"/>
                    <a:pt x="38633" y="168878"/>
                    <a:pt x="38862" y="169107"/>
                  </a:cubicBezTo>
                  <a:cubicBezTo>
                    <a:pt x="39776" y="169793"/>
                    <a:pt x="40462" y="170250"/>
                    <a:pt x="41377" y="170936"/>
                  </a:cubicBezTo>
                  <a:cubicBezTo>
                    <a:pt x="41834" y="171164"/>
                    <a:pt x="42062" y="171393"/>
                    <a:pt x="42520" y="171621"/>
                  </a:cubicBezTo>
                  <a:cubicBezTo>
                    <a:pt x="43205" y="172079"/>
                    <a:pt x="43891" y="172536"/>
                    <a:pt x="44577" y="172993"/>
                  </a:cubicBezTo>
                  <a:cubicBezTo>
                    <a:pt x="45034" y="173222"/>
                    <a:pt x="45263" y="173450"/>
                    <a:pt x="45720" y="173679"/>
                  </a:cubicBezTo>
                  <a:cubicBezTo>
                    <a:pt x="46634" y="174136"/>
                    <a:pt x="47320" y="174593"/>
                    <a:pt x="48235" y="175050"/>
                  </a:cubicBezTo>
                  <a:cubicBezTo>
                    <a:pt x="48463" y="175279"/>
                    <a:pt x="48692" y="175279"/>
                    <a:pt x="48920" y="175508"/>
                  </a:cubicBezTo>
                  <a:cubicBezTo>
                    <a:pt x="50063" y="176193"/>
                    <a:pt x="50978" y="176651"/>
                    <a:pt x="52121" y="177108"/>
                  </a:cubicBezTo>
                  <a:cubicBezTo>
                    <a:pt x="52349" y="177336"/>
                    <a:pt x="52807" y="177336"/>
                    <a:pt x="53035" y="177565"/>
                  </a:cubicBezTo>
                  <a:cubicBezTo>
                    <a:pt x="53950" y="178022"/>
                    <a:pt x="54635" y="178251"/>
                    <a:pt x="55550" y="178708"/>
                  </a:cubicBezTo>
                  <a:cubicBezTo>
                    <a:pt x="56007" y="178937"/>
                    <a:pt x="56236" y="178937"/>
                    <a:pt x="56693" y="179165"/>
                  </a:cubicBezTo>
                  <a:cubicBezTo>
                    <a:pt x="57379" y="179622"/>
                    <a:pt x="58293" y="179851"/>
                    <a:pt x="58979" y="180080"/>
                  </a:cubicBezTo>
                  <a:cubicBezTo>
                    <a:pt x="59207" y="180308"/>
                    <a:pt x="59665" y="180308"/>
                    <a:pt x="59893" y="180537"/>
                  </a:cubicBezTo>
                  <a:cubicBezTo>
                    <a:pt x="61036" y="180994"/>
                    <a:pt x="62179" y="181451"/>
                    <a:pt x="63094" y="181908"/>
                  </a:cubicBezTo>
                  <a:cubicBezTo>
                    <a:pt x="65608" y="182823"/>
                    <a:pt x="68123" y="183737"/>
                    <a:pt x="70866" y="184652"/>
                  </a:cubicBezTo>
                  <a:cubicBezTo>
                    <a:pt x="77953" y="187166"/>
                    <a:pt x="85039" y="189452"/>
                    <a:pt x="92354" y="191510"/>
                  </a:cubicBezTo>
                  <a:cubicBezTo>
                    <a:pt x="93497" y="191738"/>
                    <a:pt x="94640" y="192195"/>
                    <a:pt x="95783" y="192424"/>
                  </a:cubicBezTo>
                  <a:cubicBezTo>
                    <a:pt x="105156" y="194939"/>
                    <a:pt x="114757" y="197225"/>
                    <a:pt x="124130" y="199053"/>
                  </a:cubicBezTo>
                  <a:cubicBezTo>
                    <a:pt x="124816" y="199282"/>
                    <a:pt x="125730" y="199282"/>
                    <a:pt x="126416" y="199511"/>
                  </a:cubicBezTo>
                  <a:cubicBezTo>
                    <a:pt x="133960" y="200882"/>
                    <a:pt x="141503" y="201797"/>
                    <a:pt x="149276" y="202482"/>
                  </a:cubicBezTo>
                  <a:cubicBezTo>
                    <a:pt x="154534" y="202940"/>
                    <a:pt x="160020" y="203168"/>
                    <a:pt x="165506" y="203397"/>
                  </a:cubicBezTo>
                  <a:cubicBezTo>
                    <a:pt x="173736" y="203625"/>
                    <a:pt x="181737" y="203397"/>
                    <a:pt x="190195" y="202711"/>
                  </a:cubicBezTo>
                  <a:cubicBezTo>
                    <a:pt x="209398" y="201111"/>
                    <a:pt x="228143" y="195396"/>
                    <a:pt x="240487" y="183737"/>
                  </a:cubicBezTo>
                  <a:cubicBezTo>
                    <a:pt x="242087" y="182366"/>
                    <a:pt x="243459" y="180765"/>
                    <a:pt x="244831" y="179165"/>
                  </a:cubicBezTo>
                  <a:cubicBezTo>
                    <a:pt x="245516" y="178251"/>
                    <a:pt x="246202" y="177565"/>
                    <a:pt x="246888" y="176651"/>
                  </a:cubicBezTo>
                  <a:cubicBezTo>
                    <a:pt x="248031" y="174822"/>
                    <a:pt x="249174" y="172993"/>
                    <a:pt x="250317" y="171164"/>
                  </a:cubicBezTo>
                  <a:cubicBezTo>
                    <a:pt x="250774" y="170250"/>
                    <a:pt x="251231" y="169107"/>
                    <a:pt x="251689" y="168192"/>
                  </a:cubicBezTo>
                  <a:cubicBezTo>
                    <a:pt x="253060" y="164992"/>
                    <a:pt x="253975" y="161792"/>
                    <a:pt x="254889" y="158134"/>
                  </a:cubicBezTo>
                  <a:cubicBezTo>
                    <a:pt x="255346" y="155848"/>
                    <a:pt x="255803" y="153333"/>
                    <a:pt x="255803" y="150590"/>
                  </a:cubicBezTo>
                  <a:cubicBezTo>
                    <a:pt x="256261" y="143961"/>
                    <a:pt x="255803" y="136874"/>
                    <a:pt x="254203" y="128873"/>
                  </a:cubicBezTo>
                  <a:cubicBezTo>
                    <a:pt x="253975" y="127959"/>
                    <a:pt x="253746" y="126816"/>
                    <a:pt x="253517" y="125673"/>
                  </a:cubicBezTo>
                  <a:cubicBezTo>
                    <a:pt x="253517" y="125444"/>
                    <a:pt x="253517" y="124987"/>
                    <a:pt x="253289" y="124758"/>
                  </a:cubicBezTo>
                  <a:cubicBezTo>
                    <a:pt x="253060" y="124073"/>
                    <a:pt x="253060" y="123158"/>
                    <a:pt x="252832" y="122472"/>
                  </a:cubicBezTo>
                  <a:cubicBezTo>
                    <a:pt x="252832" y="122015"/>
                    <a:pt x="252832" y="121558"/>
                    <a:pt x="252603" y="121101"/>
                  </a:cubicBezTo>
                  <a:cubicBezTo>
                    <a:pt x="252603" y="120415"/>
                    <a:pt x="252374" y="119729"/>
                    <a:pt x="252374" y="118815"/>
                  </a:cubicBezTo>
                  <a:cubicBezTo>
                    <a:pt x="252374" y="118358"/>
                    <a:pt x="252374" y="117900"/>
                    <a:pt x="252146" y="117215"/>
                  </a:cubicBezTo>
                  <a:cubicBezTo>
                    <a:pt x="252146" y="116529"/>
                    <a:pt x="251917" y="115843"/>
                    <a:pt x="251917" y="115157"/>
                  </a:cubicBezTo>
                  <a:cubicBezTo>
                    <a:pt x="251917" y="114700"/>
                    <a:pt x="251917" y="114014"/>
                    <a:pt x="251917" y="113557"/>
                  </a:cubicBezTo>
                  <a:cubicBezTo>
                    <a:pt x="251917" y="112871"/>
                    <a:pt x="251917" y="112185"/>
                    <a:pt x="251689" y="111271"/>
                  </a:cubicBezTo>
                  <a:cubicBezTo>
                    <a:pt x="251689" y="110585"/>
                    <a:pt x="251689" y="110128"/>
                    <a:pt x="251689" y="109442"/>
                  </a:cubicBezTo>
                  <a:cubicBezTo>
                    <a:pt x="251689" y="108756"/>
                    <a:pt x="251689" y="108071"/>
                    <a:pt x="251689" y="107156"/>
                  </a:cubicBezTo>
                  <a:cubicBezTo>
                    <a:pt x="251689" y="106470"/>
                    <a:pt x="251689" y="106013"/>
                    <a:pt x="251689" y="105327"/>
                  </a:cubicBezTo>
                  <a:cubicBezTo>
                    <a:pt x="251689" y="104642"/>
                    <a:pt x="251689" y="103727"/>
                    <a:pt x="251689" y="103041"/>
                  </a:cubicBezTo>
                  <a:cubicBezTo>
                    <a:pt x="251689" y="102356"/>
                    <a:pt x="251689" y="101670"/>
                    <a:pt x="251689" y="100984"/>
                  </a:cubicBezTo>
                  <a:cubicBezTo>
                    <a:pt x="251689" y="100298"/>
                    <a:pt x="251689" y="99384"/>
                    <a:pt x="251689" y="98698"/>
                  </a:cubicBezTo>
                  <a:cubicBezTo>
                    <a:pt x="251689" y="98012"/>
                    <a:pt x="251689" y="97326"/>
                    <a:pt x="251917" y="96641"/>
                  </a:cubicBezTo>
                  <a:cubicBezTo>
                    <a:pt x="251917" y="95955"/>
                    <a:pt x="252146" y="95040"/>
                    <a:pt x="252146" y="94355"/>
                  </a:cubicBezTo>
                  <a:cubicBezTo>
                    <a:pt x="252146" y="93669"/>
                    <a:pt x="252374" y="92983"/>
                    <a:pt x="252374" y="92297"/>
                  </a:cubicBezTo>
                  <a:cubicBezTo>
                    <a:pt x="252374" y="91611"/>
                    <a:pt x="252603" y="90697"/>
                    <a:pt x="252603" y="90011"/>
                  </a:cubicBezTo>
                  <a:cubicBezTo>
                    <a:pt x="252603" y="89325"/>
                    <a:pt x="252832" y="88640"/>
                    <a:pt x="252832" y="87954"/>
                  </a:cubicBezTo>
                  <a:cubicBezTo>
                    <a:pt x="253060" y="87268"/>
                    <a:pt x="253060" y="86354"/>
                    <a:pt x="253289" y="85668"/>
                  </a:cubicBezTo>
                  <a:cubicBezTo>
                    <a:pt x="253517" y="84982"/>
                    <a:pt x="253517" y="84296"/>
                    <a:pt x="253746" y="83610"/>
                  </a:cubicBezTo>
                  <a:cubicBezTo>
                    <a:pt x="253975" y="82696"/>
                    <a:pt x="253975" y="82010"/>
                    <a:pt x="254203" y="81096"/>
                  </a:cubicBezTo>
                  <a:cubicBezTo>
                    <a:pt x="254432" y="80410"/>
                    <a:pt x="254432" y="79724"/>
                    <a:pt x="254660" y="79038"/>
                  </a:cubicBezTo>
                  <a:cubicBezTo>
                    <a:pt x="254889" y="78124"/>
                    <a:pt x="255118" y="77438"/>
                    <a:pt x="255346" y="76524"/>
                  </a:cubicBezTo>
                  <a:cubicBezTo>
                    <a:pt x="255575" y="75838"/>
                    <a:pt x="255803" y="75152"/>
                    <a:pt x="255803" y="74466"/>
                  </a:cubicBezTo>
                  <a:cubicBezTo>
                    <a:pt x="256032" y="73552"/>
                    <a:pt x="256261" y="72866"/>
                    <a:pt x="256489" y="71952"/>
                  </a:cubicBezTo>
                  <a:cubicBezTo>
                    <a:pt x="256718" y="71266"/>
                    <a:pt x="256946" y="70580"/>
                    <a:pt x="257175" y="69894"/>
                  </a:cubicBezTo>
                  <a:cubicBezTo>
                    <a:pt x="257404" y="68980"/>
                    <a:pt x="257861" y="67837"/>
                    <a:pt x="258318" y="66923"/>
                  </a:cubicBezTo>
                  <a:cubicBezTo>
                    <a:pt x="258547" y="66008"/>
                    <a:pt x="259004" y="65322"/>
                    <a:pt x="259232" y="64408"/>
                  </a:cubicBezTo>
                  <a:cubicBezTo>
                    <a:pt x="259690" y="63265"/>
                    <a:pt x="260147" y="61893"/>
                    <a:pt x="260833" y="60750"/>
                  </a:cubicBezTo>
                  <a:cubicBezTo>
                    <a:pt x="261061" y="60065"/>
                    <a:pt x="261518" y="59379"/>
                    <a:pt x="261747" y="58922"/>
                  </a:cubicBezTo>
                  <a:cubicBezTo>
                    <a:pt x="262204" y="58007"/>
                    <a:pt x="262433" y="57093"/>
                    <a:pt x="262890" y="56407"/>
                  </a:cubicBezTo>
                  <a:cubicBezTo>
                    <a:pt x="263347" y="55721"/>
                    <a:pt x="263576" y="55035"/>
                    <a:pt x="264033" y="54350"/>
                  </a:cubicBezTo>
                  <a:cubicBezTo>
                    <a:pt x="264490" y="53664"/>
                    <a:pt x="264947" y="52749"/>
                    <a:pt x="265405" y="52064"/>
                  </a:cubicBezTo>
                  <a:cubicBezTo>
                    <a:pt x="265862" y="51378"/>
                    <a:pt x="266319" y="50692"/>
                    <a:pt x="266776" y="50006"/>
                  </a:cubicBezTo>
                  <a:cubicBezTo>
                    <a:pt x="267233" y="49320"/>
                    <a:pt x="267691" y="48406"/>
                    <a:pt x="268148" y="47720"/>
                  </a:cubicBezTo>
                  <a:cubicBezTo>
                    <a:pt x="268605" y="47034"/>
                    <a:pt x="269062" y="46349"/>
                    <a:pt x="269519" y="45663"/>
                  </a:cubicBezTo>
                  <a:cubicBezTo>
                    <a:pt x="269977" y="44977"/>
                    <a:pt x="270662" y="44291"/>
                    <a:pt x="271120" y="43377"/>
                  </a:cubicBezTo>
                  <a:cubicBezTo>
                    <a:pt x="271577" y="42691"/>
                    <a:pt x="272263" y="42005"/>
                    <a:pt x="272720" y="41319"/>
                  </a:cubicBezTo>
                  <a:cubicBezTo>
                    <a:pt x="273177" y="40634"/>
                    <a:pt x="273863" y="39948"/>
                    <a:pt x="274549" y="39262"/>
                  </a:cubicBezTo>
                  <a:cubicBezTo>
                    <a:pt x="275234" y="38576"/>
                    <a:pt x="275692" y="37890"/>
                    <a:pt x="276377" y="37205"/>
                  </a:cubicBezTo>
                  <a:cubicBezTo>
                    <a:pt x="277063" y="36519"/>
                    <a:pt x="277520" y="35833"/>
                    <a:pt x="278206" y="35147"/>
                  </a:cubicBezTo>
                  <a:cubicBezTo>
                    <a:pt x="278892" y="34461"/>
                    <a:pt x="279578" y="33776"/>
                    <a:pt x="280264" y="33090"/>
                  </a:cubicBezTo>
                  <a:cubicBezTo>
                    <a:pt x="280949" y="32404"/>
                    <a:pt x="281635" y="31718"/>
                    <a:pt x="282321" y="31032"/>
                  </a:cubicBezTo>
                  <a:cubicBezTo>
                    <a:pt x="283007" y="30347"/>
                    <a:pt x="283693" y="29661"/>
                    <a:pt x="284378" y="29204"/>
                  </a:cubicBezTo>
                  <a:cubicBezTo>
                    <a:pt x="285064" y="28518"/>
                    <a:pt x="285979" y="27832"/>
                    <a:pt x="286664" y="27375"/>
                  </a:cubicBezTo>
                  <a:cubicBezTo>
                    <a:pt x="287350" y="26689"/>
                    <a:pt x="288265" y="26232"/>
                    <a:pt x="288950" y="25546"/>
                  </a:cubicBezTo>
                  <a:cubicBezTo>
                    <a:pt x="289865" y="24860"/>
                    <a:pt x="290551" y="24403"/>
                    <a:pt x="291465" y="23717"/>
                  </a:cubicBezTo>
                  <a:cubicBezTo>
                    <a:pt x="292379" y="23031"/>
                    <a:pt x="293065" y="22574"/>
                    <a:pt x="293980" y="21888"/>
                  </a:cubicBezTo>
                  <a:cubicBezTo>
                    <a:pt x="294894" y="21203"/>
                    <a:pt x="295808" y="20745"/>
                    <a:pt x="296723" y="20060"/>
                  </a:cubicBezTo>
                  <a:cubicBezTo>
                    <a:pt x="297637" y="19602"/>
                    <a:pt x="298552" y="18917"/>
                    <a:pt x="299466" y="18459"/>
                  </a:cubicBezTo>
                  <a:cubicBezTo>
                    <a:pt x="300380" y="17774"/>
                    <a:pt x="301295" y="17316"/>
                    <a:pt x="302438" y="16859"/>
                  </a:cubicBezTo>
                  <a:cubicBezTo>
                    <a:pt x="303352" y="16402"/>
                    <a:pt x="304267" y="15716"/>
                    <a:pt x="305181" y="15259"/>
                  </a:cubicBezTo>
                  <a:cubicBezTo>
                    <a:pt x="306324" y="14802"/>
                    <a:pt x="307238" y="14116"/>
                    <a:pt x="308381" y="13659"/>
                  </a:cubicBezTo>
                  <a:cubicBezTo>
                    <a:pt x="309296" y="13202"/>
                    <a:pt x="310210" y="12744"/>
                    <a:pt x="311353" y="12287"/>
                  </a:cubicBezTo>
                  <a:cubicBezTo>
                    <a:pt x="312496" y="11830"/>
                    <a:pt x="313639" y="11144"/>
                    <a:pt x="315011" y="10687"/>
                  </a:cubicBezTo>
                  <a:cubicBezTo>
                    <a:pt x="315925" y="10230"/>
                    <a:pt x="317068" y="9773"/>
                    <a:pt x="317983" y="9315"/>
                  </a:cubicBezTo>
                  <a:cubicBezTo>
                    <a:pt x="319354" y="8858"/>
                    <a:pt x="320954" y="8172"/>
                    <a:pt x="322326" y="7715"/>
                  </a:cubicBezTo>
                  <a:cubicBezTo>
                    <a:pt x="323240" y="7487"/>
                    <a:pt x="324155" y="7029"/>
                    <a:pt x="325069" y="6801"/>
                  </a:cubicBezTo>
                  <a:cubicBezTo>
                    <a:pt x="325069" y="6801"/>
                    <a:pt x="325069" y="6801"/>
                    <a:pt x="325069" y="6801"/>
                  </a:cubicBezTo>
                  <a:cubicBezTo>
                    <a:pt x="323469" y="4972"/>
                    <a:pt x="323012" y="4743"/>
                    <a:pt x="322326" y="4515"/>
                  </a:cubicBezTo>
                  <a:close/>
                </a:path>
              </a:pathLst>
            </a:custGeom>
            <a:solidFill>
              <a:srgbClr val="FFFFFF"/>
            </a:solidFill>
            <a:ln w="2286" cap="flat">
              <a:noFill/>
              <a:prstDash val="solid"/>
              <a:miter/>
            </a:ln>
          </p:spPr>
          <p:txBody>
            <a:bodyPr rtlCol="0" anchor="ctr"/>
            <a:lstStyle/>
            <a:p>
              <a:endParaRPr lang="en-US"/>
            </a:p>
          </p:txBody>
        </p:sp>
        <p:sp>
          <p:nvSpPr>
            <p:cNvPr id="132" name="Freeform 435">
              <a:extLst>
                <a:ext uri="{FF2B5EF4-FFF2-40B4-BE49-F238E27FC236}">
                  <a16:creationId xmlns:a16="http://schemas.microsoft.com/office/drawing/2014/main" id="{1FC355A8-998A-1A88-AFFB-520C1B6D06CD}"/>
                </a:ext>
              </a:extLst>
            </p:cNvPr>
            <p:cNvSpPr/>
            <p:nvPr/>
          </p:nvSpPr>
          <p:spPr>
            <a:xfrm>
              <a:off x="5224805" y="3173425"/>
              <a:ext cx="483227" cy="878281"/>
            </a:xfrm>
            <a:custGeom>
              <a:avLst/>
              <a:gdLst>
                <a:gd name="connsiteX0" fmla="*/ 482117 w 483227"/>
                <a:gd name="connsiteY0" fmla="*/ 259461 h 878281"/>
                <a:gd name="connsiteX1" fmla="*/ 480060 w 483227"/>
                <a:gd name="connsiteY1" fmla="*/ 239573 h 878281"/>
                <a:gd name="connsiteX2" fmla="*/ 468173 w 483227"/>
                <a:gd name="connsiteY2" fmla="*/ 183794 h 878281"/>
                <a:gd name="connsiteX3" fmla="*/ 465430 w 483227"/>
                <a:gd name="connsiteY3" fmla="*/ 175108 h 878281"/>
                <a:gd name="connsiteX4" fmla="*/ 459029 w 483227"/>
                <a:gd name="connsiteY4" fmla="*/ 158191 h 878281"/>
                <a:gd name="connsiteX5" fmla="*/ 455371 w 483227"/>
                <a:gd name="connsiteY5" fmla="*/ 149962 h 878281"/>
                <a:gd name="connsiteX6" fmla="*/ 438683 w 483227"/>
                <a:gd name="connsiteY6" fmla="*/ 118415 h 878281"/>
                <a:gd name="connsiteX7" fmla="*/ 386791 w 483227"/>
                <a:gd name="connsiteY7" fmla="*/ 56693 h 878281"/>
                <a:gd name="connsiteX8" fmla="*/ 372389 w 483227"/>
                <a:gd name="connsiteY8" fmla="*/ 44577 h 878281"/>
                <a:gd name="connsiteX9" fmla="*/ 332156 w 483227"/>
                <a:gd name="connsiteY9" fmla="*/ 17145 h 878281"/>
                <a:gd name="connsiteX10" fmla="*/ 332156 w 483227"/>
                <a:gd name="connsiteY10" fmla="*/ 17145 h 878281"/>
                <a:gd name="connsiteX11" fmla="*/ 326441 w 483227"/>
                <a:gd name="connsiteY11" fmla="*/ 13945 h 878281"/>
                <a:gd name="connsiteX12" fmla="*/ 324612 w 483227"/>
                <a:gd name="connsiteY12" fmla="*/ 13030 h 878281"/>
                <a:gd name="connsiteX13" fmla="*/ 320497 w 483227"/>
                <a:gd name="connsiteY13" fmla="*/ 10973 h 878281"/>
                <a:gd name="connsiteX14" fmla="*/ 318211 w 483227"/>
                <a:gd name="connsiteY14" fmla="*/ 9830 h 878281"/>
                <a:gd name="connsiteX15" fmla="*/ 312953 w 483227"/>
                <a:gd name="connsiteY15" fmla="*/ 7544 h 878281"/>
                <a:gd name="connsiteX16" fmla="*/ 309296 w 483227"/>
                <a:gd name="connsiteY16" fmla="*/ 5944 h 878281"/>
                <a:gd name="connsiteX17" fmla="*/ 307467 w 483227"/>
                <a:gd name="connsiteY17" fmla="*/ 5258 h 878281"/>
                <a:gd name="connsiteX18" fmla="*/ 293294 w 483227"/>
                <a:gd name="connsiteY18" fmla="*/ 0 h 878281"/>
                <a:gd name="connsiteX19" fmla="*/ 381762 w 483227"/>
                <a:gd name="connsiteY19" fmla="*/ 95326 h 878281"/>
                <a:gd name="connsiteX20" fmla="*/ 422681 w 483227"/>
                <a:gd name="connsiteY20" fmla="*/ 354330 h 878281"/>
                <a:gd name="connsiteX21" fmla="*/ 284150 w 483227"/>
                <a:gd name="connsiteY21" fmla="*/ 584530 h 878281"/>
                <a:gd name="connsiteX22" fmla="*/ 268148 w 483227"/>
                <a:gd name="connsiteY22" fmla="*/ 611048 h 878281"/>
                <a:gd name="connsiteX23" fmla="*/ 241859 w 483227"/>
                <a:gd name="connsiteY23" fmla="*/ 703859 h 878281"/>
                <a:gd name="connsiteX24" fmla="*/ 214655 w 483227"/>
                <a:gd name="connsiteY24" fmla="*/ 763981 h 878281"/>
                <a:gd name="connsiteX25" fmla="*/ 159791 w 483227"/>
                <a:gd name="connsiteY25" fmla="*/ 817702 h 878281"/>
                <a:gd name="connsiteX26" fmla="*/ 43205 w 483227"/>
                <a:gd name="connsiteY26" fmla="*/ 851078 h 878281"/>
                <a:gd name="connsiteX27" fmla="*/ 0 w 483227"/>
                <a:gd name="connsiteY27" fmla="*/ 850849 h 878281"/>
                <a:gd name="connsiteX28" fmla="*/ 5029 w 483227"/>
                <a:gd name="connsiteY28" fmla="*/ 853364 h 878281"/>
                <a:gd name="connsiteX29" fmla="*/ 5258 w 483227"/>
                <a:gd name="connsiteY29" fmla="*/ 853592 h 878281"/>
                <a:gd name="connsiteX30" fmla="*/ 7087 w 483227"/>
                <a:gd name="connsiteY30" fmla="*/ 854278 h 878281"/>
                <a:gd name="connsiteX31" fmla="*/ 7772 w 483227"/>
                <a:gd name="connsiteY31" fmla="*/ 854507 h 878281"/>
                <a:gd name="connsiteX32" fmla="*/ 10744 w 483227"/>
                <a:gd name="connsiteY32" fmla="*/ 855421 h 878281"/>
                <a:gd name="connsiteX33" fmla="*/ 12573 w 483227"/>
                <a:gd name="connsiteY33" fmla="*/ 855878 h 878281"/>
                <a:gd name="connsiteX34" fmla="*/ 13716 w 483227"/>
                <a:gd name="connsiteY34" fmla="*/ 856336 h 878281"/>
                <a:gd name="connsiteX35" fmla="*/ 17145 w 483227"/>
                <a:gd name="connsiteY35" fmla="*/ 857250 h 878281"/>
                <a:gd name="connsiteX36" fmla="*/ 79324 w 483227"/>
                <a:gd name="connsiteY36" fmla="*/ 873023 h 878281"/>
                <a:gd name="connsiteX37" fmla="*/ 94640 w 483227"/>
                <a:gd name="connsiteY37" fmla="*/ 875767 h 878281"/>
                <a:gd name="connsiteX38" fmla="*/ 109957 w 483227"/>
                <a:gd name="connsiteY38" fmla="*/ 877595 h 878281"/>
                <a:gd name="connsiteX39" fmla="*/ 125044 w 483227"/>
                <a:gd name="connsiteY39" fmla="*/ 878281 h 878281"/>
                <a:gd name="connsiteX40" fmla="*/ 140132 w 483227"/>
                <a:gd name="connsiteY40" fmla="*/ 877595 h 878281"/>
                <a:gd name="connsiteX41" fmla="*/ 164363 w 483227"/>
                <a:gd name="connsiteY41" fmla="*/ 878281 h 878281"/>
                <a:gd name="connsiteX42" fmla="*/ 194996 w 483227"/>
                <a:gd name="connsiteY42" fmla="*/ 875767 h 878281"/>
                <a:gd name="connsiteX43" fmla="*/ 252374 w 483227"/>
                <a:gd name="connsiteY43" fmla="*/ 860679 h 878281"/>
                <a:gd name="connsiteX44" fmla="*/ 259232 w 483227"/>
                <a:gd name="connsiteY44" fmla="*/ 857936 h 878281"/>
                <a:gd name="connsiteX45" fmla="*/ 280721 w 483227"/>
                <a:gd name="connsiteY45" fmla="*/ 840791 h 878281"/>
                <a:gd name="connsiteX46" fmla="*/ 285064 w 483227"/>
                <a:gd name="connsiteY46" fmla="*/ 819760 h 878281"/>
                <a:gd name="connsiteX47" fmla="*/ 284607 w 483227"/>
                <a:gd name="connsiteY47" fmla="*/ 809701 h 878281"/>
                <a:gd name="connsiteX48" fmla="*/ 282092 w 483227"/>
                <a:gd name="connsiteY48" fmla="*/ 783869 h 878281"/>
                <a:gd name="connsiteX49" fmla="*/ 281178 w 483227"/>
                <a:gd name="connsiteY49" fmla="*/ 778840 h 878281"/>
                <a:gd name="connsiteX50" fmla="*/ 277749 w 483227"/>
                <a:gd name="connsiteY50" fmla="*/ 757352 h 878281"/>
                <a:gd name="connsiteX51" fmla="*/ 279121 w 483227"/>
                <a:gd name="connsiteY51" fmla="*/ 716432 h 878281"/>
                <a:gd name="connsiteX52" fmla="*/ 280949 w 483227"/>
                <a:gd name="connsiteY52" fmla="*/ 708660 h 878281"/>
                <a:gd name="connsiteX53" fmla="*/ 282550 w 483227"/>
                <a:gd name="connsiteY53" fmla="*/ 703631 h 878281"/>
                <a:gd name="connsiteX54" fmla="*/ 284836 w 483227"/>
                <a:gd name="connsiteY54" fmla="*/ 697459 h 878281"/>
                <a:gd name="connsiteX55" fmla="*/ 287579 w 483227"/>
                <a:gd name="connsiteY55" fmla="*/ 691286 h 878281"/>
                <a:gd name="connsiteX56" fmla="*/ 301752 w 483227"/>
                <a:gd name="connsiteY56" fmla="*/ 669569 h 878281"/>
                <a:gd name="connsiteX57" fmla="*/ 302666 w 483227"/>
                <a:gd name="connsiteY57" fmla="*/ 668655 h 878281"/>
                <a:gd name="connsiteX58" fmla="*/ 315468 w 483227"/>
                <a:gd name="connsiteY58" fmla="*/ 655853 h 878281"/>
                <a:gd name="connsiteX59" fmla="*/ 377876 w 483227"/>
                <a:gd name="connsiteY59" fmla="*/ 590931 h 878281"/>
                <a:gd name="connsiteX60" fmla="*/ 386105 w 483227"/>
                <a:gd name="connsiteY60" fmla="*/ 580873 h 878281"/>
                <a:gd name="connsiteX61" fmla="*/ 392506 w 483227"/>
                <a:gd name="connsiteY61" fmla="*/ 572872 h 878281"/>
                <a:gd name="connsiteX62" fmla="*/ 421996 w 483227"/>
                <a:gd name="connsiteY62" fmla="*/ 531495 h 878281"/>
                <a:gd name="connsiteX63" fmla="*/ 446456 w 483227"/>
                <a:gd name="connsiteY63" fmla="*/ 487375 h 878281"/>
                <a:gd name="connsiteX64" fmla="*/ 454457 w 483227"/>
                <a:gd name="connsiteY64" fmla="*/ 468859 h 878281"/>
                <a:gd name="connsiteX65" fmla="*/ 464058 w 483227"/>
                <a:gd name="connsiteY65" fmla="*/ 440055 h 878281"/>
                <a:gd name="connsiteX66" fmla="*/ 469544 w 483227"/>
                <a:gd name="connsiteY66" fmla="*/ 418109 h 878281"/>
                <a:gd name="connsiteX67" fmla="*/ 476174 w 483227"/>
                <a:gd name="connsiteY67" fmla="*/ 384734 h 878281"/>
                <a:gd name="connsiteX68" fmla="*/ 478003 w 483227"/>
                <a:gd name="connsiteY68" fmla="*/ 373532 h 878281"/>
                <a:gd name="connsiteX69" fmla="*/ 480746 w 483227"/>
                <a:gd name="connsiteY69" fmla="*/ 351130 h 878281"/>
                <a:gd name="connsiteX70" fmla="*/ 481660 w 483227"/>
                <a:gd name="connsiteY70" fmla="*/ 339928 h 878281"/>
                <a:gd name="connsiteX71" fmla="*/ 482346 w 483227"/>
                <a:gd name="connsiteY71" fmla="*/ 271348 h 878281"/>
                <a:gd name="connsiteX72" fmla="*/ 482117 w 483227"/>
                <a:gd name="connsiteY72" fmla="*/ 259461 h 878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83227" h="878281">
                  <a:moveTo>
                    <a:pt x="482117" y="259461"/>
                  </a:moveTo>
                  <a:cubicBezTo>
                    <a:pt x="481660" y="252832"/>
                    <a:pt x="480974" y="246202"/>
                    <a:pt x="480060" y="239573"/>
                  </a:cubicBezTo>
                  <a:cubicBezTo>
                    <a:pt x="477545" y="220142"/>
                    <a:pt x="473431" y="201397"/>
                    <a:pt x="468173" y="183794"/>
                  </a:cubicBezTo>
                  <a:cubicBezTo>
                    <a:pt x="467258" y="180823"/>
                    <a:pt x="466344" y="177851"/>
                    <a:pt x="465430" y="175108"/>
                  </a:cubicBezTo>
                  <a:cubicBezTo>
                    <a:pt x="463372" y="169393"/>
                    <a:pt x="461315" y="163678"/>
                    <a:pt x="459029" y="158191"/>
                  </a:cubicBezTo>
                  <a:cubicBezTo>
                    <a:pt x="457886" y="155448"/>
                    <a:pt x="456743" y="152705"/>
                    <a:pt x="455371" y="149962"/>
                  </a:cubicBezTo>
                  <a:cubicBezTo>
                    <a:pt x="450571" y="138989"/>
                    <a:pt x="444856" y="128702"/>
                    <a:pt x="438683" y="118415"/>
                  </a:cubicBezTo>
                  <a:cubicBezTo>
                    <a:pt x="424739" y="95783"/>
                    <a:pt x="407365" y="75209"/>
                    <a:pt x="386791" y="56693"/>
                  </a:cubicBezTo>
                  <a:cubicBezTo>
                    <a:pt x="382219" y="52578"/>
                    <a:pt x="377419" y="48692"/>
                    <a:pt x="372389" y="44577"/>
                  </a:cubicBezTo>
                  <a:cubicBezTo>
                    <a:pt x="360045" y="34747"/>
                    <a:pt x="346786" y="25603"/>
                    <a:pt x="332156" y="17145"/>
                  </a:cubicBezTo>
                  <a:cubicBezTo>
                    <a:pt x="332156" y="17145"/>
                    <a:pt x="332156" y="17145"/>
                    <a:pt x="332156" y="17145"/>
                  </a:cubicBezTo>
                  <a:cubicBezTo>
                    <a:pt x="330327" y="16002"/>
                    <a:pt x="328270" y="14859"/>
                    <a:pt x="326441" y="13945"/>
                  </a:cubicBezTo>
                  <a:cubicBezTo>
                    <a:pt x="325755" y="13487"/>
                    <a:pt x="325069" y="13259"/>
                    <a:pt x="324612" y="13030"/>
                  </a:cubicBezTo>
                  <a:cubicBezTo>
                    <a:pt x="323240" y="12344"/>
                    <a:pt x="321869" y="11659"/>
                    <a:pt x="320497" y="10973"/>
                  </a:cubicBezTo>
                  <a:cubicBezTo>
                    <a:pt x="319811" y="10516"/>
                    <a:pt x="319126" y="10287"/>
                    <a:pt x="318211" y="9830"/>
                  </a:cubicBezTo>
                  <a:cubicBezTo>
                    <a:pt x="316611" y="8915"/>
                    <a:pt x="314782" y="8230"/>
                    <a:pt x="312953" y="7544"/>
                  </a:cubicBezTo>
                  <a:cubicBezTo>
                    <a:pt x="311810" y="7087"/>
                    <a:pt x="310439" y="6401"/>
                    <a:pt x="309296" y="5944"/>
                  </a:cubicBezTo>
                  <a:cubicBezTo>
                    <a:pt x="308610" y="5715"/>
                    <a:pt x="308153" y="5486"/>
                    <a:pt x="307467" y="5258"/>
                  </a:cubicBezTo>
                  <a:cubicBezTo>
                    <a:pt x="302666" y="3429"/>
                    <a:pt x="298094" y="1600"/>
                    <a:pt x="293294" y="0"/>
                  </a:cubicBezTo>
                  <a:cubicBezTo>
                    <a:pt x="327127" y="27661"/>
                    <a:pt x="356845" y="58064"/>
                    <a:pt x="381762" y="95326"/>
                  </a:cubicBezTo>
                  <a:cubicBezTo>
                    <a:pt x="432511" y="170993"/>
                    <a:pt x="446227" y="266776"/>
                    <a:pt x="422681" y="354330"/>
                  </a:cubicBezTo>
                  <a:cubicBezTo>
                    <a:pt x="398907" y="442341"/>
                    <a:pt x="339471" y="514121"/>
                    <a:pt x="284150" y="584530"/>
                  </a:cubicBezTo>
                  <a:cubicBezTo>
                    <a:pt x="278206" y="592988"/>
                    <a:pt x="272720" y="601675"/>
                    <a:pt x="268148" y="611048"/>
                  </a:cubicBezTo>
                  <a:cubicBezTo>
                    <a:pt x="257404" y="641452"/>
                    <a:pt x="252374" y="673456"/>
                    <a:pt x="241859" y="703859"/>
                  </a:cubicBezTo>
                  <a:cubicBezTo>
                    <a:pt x="234772" y="724205"/>
                    <a:pt x="227000" y="746150"/>
                    <a:pt x="214655" y="763981"/>
                  </a:cubicBezTo>
                  <a:cubicBezTo>
                    <a:pt x="199339" y="786155"/>
                    <a:pt x="182423" y="803072"/>
                    <a:pt x="159791" y="817702"/>
                  </a:cubicBezTo>
                  <a:cubicBezTo>
                    <a:pt x="125044" y="840105"/>
                    <a:pt x="83439" y="846963"/>
                    <a:pt x="43205" y="851078"/>
                  </a:cubicBezTo>
                  <a:cubicBezTo>
                    <a:pt x="28575" y="852678"/>
                    <a:pt x="14173" y="852449"/>
                    <a:pt x="0" y="850849"/>
                  </a:cubicBezTo>
                  <a:cubicBezTo>
                    <a:pt x="1372" y="851764"/>
                    <a:pt x="3200" y="852449"/>
                    <a:pt x="5029" y="853364"/>
                  </a:cubicBezTo>
                  <a:cubicBezTo>
                    <a:pt x="5029" y="853364"/>
                    <a:pt x="5258" y="853364"/>
                    <a:pt x="5258" y="853592"/>
                  </a:cubicBezTo>
                  <a:cubicBezTo>
                    <a:pt x="5944" y="853821"/>
                    <a:pt x="6401" y="854050"/>
                    <a:pt x="7087" y="854278"/>
                  </a:cubicBezTo>
                  <a:cubicBezTo>
                    <a:pt x="7315" y="854278"/>
                    <a:pt x="7544" y="854507"/>
                    <a:pt x="7772" y="854507"/>
                  </a:cubicBezTo>
                  <a:cubicBezTo>
                    <a:pt x="8687" y="854735"/>
                    <a:pt x="9601" y="855193"/>
                    <a:pt x="10744" y="855421"/>
                  </a:cubicBezTo>
                  <a:cubicBezTo>
                    <a:pt x="11430" y="855650"/>
                    <a:pt x="11887" y="855878"/>
                    <a:pt x="12573" y="855878"/>
                  </a:cubicBezTo>
                  <a:cubicBezTo>
                    <a:pt x="13030" y="856107"/>
                    <a:pt x="13487" y="856107"/>
                    <a:pt x="13716" y="856336"/>
                  </a:cubicBezTo>
                  <a:cubicBezTo>
                    <a:pt x="14859" y="856564"/>
                    <a:pt x="15773" y="857021"/>
                    <a:pt x="17145" y="857250"/>
                  </a:cubicBezTo>
                  <a:cubicBezTo>
                    <a:pt x="37948" y="862965"/>
                    <a:pt x="58750" y="869137"/>
                    <a:pt x="79324" y="873023"/>
                  </a:cubicBezTo>
                  <a:cubicBezTo>
                    <a:pt x="84353" y="873938"/>
                    <a:pt x="89611" y="874852"/>
                    <a:pt x="94640" y="875767"/>
                  </a:cubicBezTo>
                  <a:cubicBezTo>
                    <a:pt x="99670" y="876452"/>
                    <a:pt x="104927" y="877138"/>
                    <a:pt x="109957" y="877595"/>
                  </a:cubicBezTo>
                  <a:cubicBezTo>
                    <a:pt x="114986" y="878053"/>
                    <a:pt x="120015" y="878281"/>
                    <a:pt x="125044" y="878281"/>
                  </a:cubicBezTo>
                  <a:cubicBezTo>
                    <a:pt x="130073" y="878281"/>
                    <a:pt x="135103" y="878053"/>
                    <a:pt x="140132" y="877595"/>
                  </a:cubicBezTo>
                  <a:cubicBezTo>
                    <a:pt x="148361" y="878281"/>
                    <a:pt x="156591" y="878281"/>
                    <a:pt x="164363" y="878281"/>
                  </a:cubicBezTo>
                  <a:cubicBezTo>
                    <a:pt x="174879" y="878053"/>
                    <a:pt x="185166" y="877367"/>
                    <a:pt x="194996" y="875767"/>
                  </a:cubicBezTo>
                  <a:cubicBezTo>
                    <a:pt x="214884" y="873023"/>
                    <a:pt x="233858" y="867766"/>
                    <a:pt x="252374" y="860679"/>
                  </a:cubicBezTo>
                  <a:cubicBezTo>
                    <a:pt x="254660" y="859765"/>
                    <a:pt x="256946" y="858850"/>
                    <a:pt x="259232" y="857936"/>
                  </a:cubicBezTo>
                  <a:cubicBezTo>
                    <a:pt x="269291" y="853821"/>
                    <a:pt x="276377" y="848335"/>
                    <a:pt x="280721" y="840791"/>
                  </a:cubicBezTo>
                  <a:cubicBezTo>
                    <a:pt x="283921" y="835076"/>
                    <a:pt x="285521" y="827989"/>
                    <a:pt x="285064" y="819760"/>
                  </a:cubicBezTo>
                  <a:cubicBezTo>
                    <a:pt x="284836" y="816331"/>
                    <a:pt x="284836" y="813130"/>
                    <a:pt x="284607" y="809701"/>
                  </a:cubicBezTo>
                  <a:cubicBezTo>
                    <a:pt x="284150" y="801014"/>
                    <a:pt x="283693" y="792556"/>
                    <a:pt x="282092" y="783869"/>
                  </a:cubicBezTo>
                  <a:cubicBezTo>
                    <a:pt x="281864" y="782269"/>
                    <a:pt x="281407" y="780440"/>
                    <a:pt x="281178" y="778840"/>
                  </a:cubicBezTo>
                  <a:cubicBezTo>
                    <a:pt x="279578" y="771525"/>
                    <a:pt x="278435" y="764210"/>
                    <a:pt x="277749" y="757352"/>
                  </a:cubicBezTo>
                  <a:cubicBezTo>
                    <a:pt x="276377" y="743179"/>
                    <a:pt x="276606" y="729463"/>
                    <a:pt x="279121" y="716432"/>
                  </a:cubicBezTo>
                  <a:cubicBezTo>
                    <a:pt x="279578" y="713918"/>
                    <a:pt x="280264" y="711175"/>
                    <a:pt x="280949" y="708660"/>
                  </a:cubicBezTo>
                  <a:cubicBezTo>
                    <a:pt x="281407" y="706831"/>
                    <a:pt x="281864" y="705231"/>
                    <a:pt x="282550" y="703631"/>
                  </a:cubicBezTo>
                  <a:cubicBezTo>
                    <a:pt x="283235" y="701573"/>
                    <a:pt x="283921" y="699516"/>
                    <a:pt x="284836" y="697459"/>
                  </a:cubicBezTo>
                  <a:cubicBezTo>
                    <a:pt x="285750" y="695401"/>
                    <a:pt x="286664" y="693344"/>
                    <a:pt x="287579" y="691286"/>
                  </a:cubicBezTo>
                  <a:cubicBezTo>
                    <a:pt x="291236" y="683743"/>
                    <a:pt x="296037" y="676427"/>
                    <a:pt x="301752" y="669569"/>
                  </a:cubicBezTo>
                  <a:cubicBezTo>
                    <a:pt x="301981" y="669341"/>
                    <a:pt x="302209" y="668884"/>
                    <a:pt x="302666" y="668655"/>
                  </a:cubicBezTo>
                  <a:cubicBezTo>
                    <a:pt x="306553" y="664312"/>
                    <a:pt x="310667" y="659968"/>
                    <a:pt x="315468" y="655853"/>
                  </a:cubicBezTo>
                  <a:cubicBezTo>
                    <a:pt x="337871" y="636194"/>
                    <a:pt x="358673" y="614020"/>
                    <a:pt x="377876" y="590931"/>
                  </a:cubicBezTo>
                  <a:cubicBezTo>
                    <a:pt x="380619" y="587502"/>
                    <a:pt x="383362" y="584302"/>
                    <a:pt x="386105" y="580873"/>
                  </a:cubicBezTo>
                  <a:cubicBezTo>
                    <a:pt x="388163" y="578129"/>
                    <a:pt x="390449" y="575615"/>
                    <a:pt x="392506" y="572872"/>
                  </a:cubicBezTo>
                  <a:cubicBezTo>
                    <a:pt x="403022" y="559384"/>
                    <a:pt x="412852" y="545668"/>
                    <a:pt x="421996" y="531495"/>
                  </a:cubicBezTo>
                  <a:cubicBezTo>
                    <a:pt x="431140" y="517322"/>
                    <a:pt x="439369" y="502691"/>
                    <a:pt x="446456" y="487375"/>
                  </a:cubicBezTo>
                  <a:cubicBezTo>
                    <a:pt x="449199" y="481203"/>
                    <a:pt x="451942" y="475031"/>
                    <a:pt x="454457" y="468859"/>
                  </a:cubicBezTo>
                  <a:cubicBezTo>
                    <a:pt x="458114" y="459486"/>
                    <a:pt x="461315" y="449885"/>
                    <a:pt x="464058" y="440055"/>
                  </a:cubicBezTo>
                  <a:cubicBezTo>
                    <a:pt x="466115" y="432740"/>
                    <a:pt x="467944" y="425425"/>
                    <a:pt x="469544" y="418109"/>
                  </a:cubicBezTo>
                  <a:cubicBezTo>
                    <a:pt x="472059" y="407137"/>
                    <a:pt x="474345" y="395935"/>
                    <a:pt x="476174" y="384734"/>
                  </a:cubicBezTo>
                  <a:cubicBezTo>
                    <a:pt x="476860" y="381076"/>
                    <a:pt x="477317" y="377190"/>
                    <a:pt x="478003" y="373532"/>
                  </a:cubicBezTo>
                  <a:cubicBezTo>
                    <a:pt x="479146" y="365989"/>
                    <a:pt x="480060" y="358673"/>
                    <a:pt x="480746" y="351130"/>
                  </a:cubicBezTo>
                  <a:cubicBezTo>
                    <a:pt x="481203" y="347472"/>
                    <a:pt x="481432" y="343586"/>
                    <a:pt x="481660" y="339928"/>
                  </a:cubicBezTo>
                  <a:cubicBezTo>
                    <a:pt x="483489" y="317297"/>
                    <a:pt x="483718" y="294437"/>
                    <a:pt x="482346" y="271348"/>
                  </a:cubicBezTo>
                  <a:cubicBezTo>
                    <a:pt x="482575" y="267233"/>
                    <a:pt x="482346" y="263347"/>
                    <a:pt x="482117" y="259461"/>
                  </a:cubicBezTo>
                  <a:close/>
                </a:path>
              </a:pathLst>
            </a:custGeom>
            <a:solidFill>
              <a:srgbClr val="FFFFFF"/>
            </a:solidFill>
            <a:ln w="2286" cap="flat">
              <a:noFill/>
              <a:prstDash val="solid"/>
              <a:miter/>
            </a:ln>
          </p:spPr>
          <p:txBody>
            <a:bodyPr rtlCol="0" anchor="ctr"/>
            <a:lstStyle/>
            <a:p>
              <a:endParaRPr lang="en-US"/>
            </a:p>
          </p:txBody>
        </p:sp>
        <p:sp>
          <p:nvSpPr>
            <p:cNvPr id="133" name="Freeform 436">
              <a:extLst>
                <a:ext uri="{FF2B5EF4-FFF2-40B4-BE49-F238E27FC236}">
                  <a16:creationId xmlns:a16="http://schemas.microsoft.com/office/drawing/2014/main" id="{455E8DC1-05E9-D5C7-687B-032A3FE7DDB5}"/>
                </a:ext>
              </a:extLst>
            </p:cNvPr>
            <p:cNvSpPr/>
            <p:nvPr/>
          </p:nvSpPr>
          <p:spPr>
            <a:xfrm>
              <a:off x="4518098" y="3422963"/>
              <a:ext cx="229201" cy="236310"/>
            </a:xfrm>
            <a:custGeom>
              <a:avLst/>
              <a:gdLst>
                <a:gd name="connsiteX0" fmla="*/ 209730 w 229201"/>
                <a:gd name="connsiteY0" fmla="*/ 181830 h 236310"/>
                <a:gd name="connsiteX1" fmla="*/ 208816 w 229201"/>
                <a:gd name="connsiteY1" fmla="*/ 153483 h 236310"/>
                <a:gd name="connsiteX2" fmla="*/ 217274 w 229201"/>
                <a:gd name="connsiteY2" fmla="*/ 103649 h 236310"/>
                <a:gd name="connsiteX3" fmla="*/ 227790 w 229201"/>
                <a:gd name="connsiteY3" fmla="*/ 75988 h 236310"/>
                <a:gd name="connsiteX4" fmla="*/ 108689 w 229201"/>
                <a:gd name="connsiteY4" fmla="*/ 550 h 236310"/>
                <a:gd name="connsiteX5" fmla="*/ 561 w 229201"/>
                <a:gd name="connsiteY5" fmla="*/ 123308 h 236310"/>
                <a:gd name="connsiteX6" fmla="*/ 13820 w 229201"/>
                <a:gd name="connsiteY6" fmla="*/ 173829 h 236310"/>
                <a:gd name="connsiteX7" fmla="*/ 113261 w 229201"/>
                <a:gd name="connsiteY7" fmla="*/ 236008 h 236310"/>
                <a:gd name="connsiteX8" fmla="*/ 209730 w 229201"/>
                <a:gd name="connsiteY8" fmla="*/ 181830 h 236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201" h="236310">
                  <a:moveTo>
                    <a:pt x="209730" y="181830"/>
                  </a:moveTo>
                  <a:cubicBezTo>
                    <a:pt x="215217" y="170400"/>
                    <a:pt x="216131" y="163999"/>
                    <a:pt x="208816" y="153483"/>
                  </a:cubicBezTo>
                  <a:cubicBezTo>
                    <a:pt x="194643" y="133138"/>
                    <a:pt x="196929" y="118736"/>
                    <a:pt x="217274" y="103649"/>
                  </a:cubicBezTo>
                  <a:cubicBezTo>
                    <a:pt x="228018" y="95648"/>
                    <a:pt x="231447" y="86504"/>
                    <a:pt x="227790" y="75988"/>
                  </a:cubicBezTo>
                  <a:cubicBezTo>
                    <a:pt x="215674" y="41469"/>
                    <a:pt x="193271" y="-5622"/>
                    <a:pt x="108689" y="550"/>
                  </a:cubicBezTo>
                  <a:cubicBezTo>
                    <a:pt x="41252" y="5808"/>
                    <a:pt x="1933" y="52671"/>
                    <a:pt x="561" y="123308"/>
                  </a:cubicBezTo>
                  <a:cubicBezTo>
                    <a:pt x="-2182" y="139996"/>
                    <a:pt x="5590" y="157141"/>
                    <a:pt x="13820" y="173829"/>
                  </a:cubicBezTo>
                  <a:cubicBezTo>
                    <a:pt x="35537" y="217949"/>
                    <a:pt x="68684" y="233036"/>
                    <a:pt x="113261" y="236008"/>
                  </a:cubicBezTo>
                  <a:cubicBezTo>
                    <a:pt x="154180" y="238980"/>
                    <a:pt x="191214" y="220006"/>
                    <a:pt x="209730" y="181830"/>
                  </a:cubicBezTo>
                  <a:close/>
                </a:path>
              </a:pathLst>
            </a:custGeom>
            <a:solidFill>
              <a:srgbClr val="335C42"/>
            </a:solidFill>
            <a:ln w="2286" cap="flat">
              <a:noFill/>
              <a:prstDash val="solid"/>
              <a:miter/>
            </a:ln>
          </p:spPr>
          <p:txBody>
            <a:bodyPr rtlCol="0" anchor="ctr"/>
            <a:lstStyle/>
            <a:p>
              <a:endParaRPr lang="en-US"/>
            </a:p>
          </p:txBody>
        </p:sp>
        <p:sp>
          <p:nvSpPr>
            <p:cNvPr id="134" name="Freeform 437">
              <a:extLst>
                <a:ext uri="{FF2B5EF4-FFF2-40B4-BE49-F238E27FC236}">
                  <a16:creationId xmlns:a16="http://schemas.microsoft.com/office/drawing/2014/main" id="{7CF5F8A2-15FA-F659-C1D2-9569B669661E}"/>
                </a:ext>
              </a:extLst>
            </p:cNvPr>
            <p:cNvSpPr/>
            <p:nvPr/>
          </p:nvSpPr>
          <p:spPr>
            <a:xfrm>
              <a:off x="5219776" y="4168749"/>
              <a:ext cx="301523" cy="242773"/>
            </a:xfrm>
            <a:custGeom>
              <a:avLst/>
              <a:gdLst>
                <a:gd name="connsiteX0" fmla="*/ 254660 w 301523"/>
                <a:gd name="connsiteY0" fmla="*/ 114071 h 242773"/>
                <a:gd name="connsiteX1" fmla="*/ 125959 w 301523"/>
                <a:gd name="connsiteY1" fmla="*/ 184480 h 242773"/>
                <a:gd name="connsiteX2" fmla="*/ 0 w 301523"/>
                <a:gd name="connsiteY2" fmla="*/ 129388 h 242773"/>
                <a:gd name="connsiteX3" fmla="*/ 0 w 301523"/>
                <a:gd name="connsiteY3" fmla="*/ 129388 h 242773"/>
                <a:gd name="connsiteX4" fmla="*/ 1372 w 301523"/>
                <a:gd name="connsiteY4" fmla="*/ 134417 h 242773"/>
                <a:gd name="connsiteX5" fmla="*/ 1829 w 301523"/>
                <a:gd name="connsiteY5" fmla="*/ 136246 h 242773"/>
                <a:gd name="connsiteX6" fmla="*/ 3200 w 301523"/>
                <a:gd name="connsiteY6" fmla="*/ 140589 h 242773"/>
                <a:gd name="connsiteX7" fmla="*/ 3886 w 301523"/>
                <a:gd name="connsiteY7" fmla="*/ 142875 h 242773"/>
                <a:gd name="connsiteX8" fmla="*/ 5258 w 301523"/>
                <a:gd name="connsiteY8" fmla="*/ 146990 h 242773"/>
                <a:gd name="connsiteX9" fmla="*/ 6401 w 301523"/>
                <a:gd name="connsiteY9" fmla="*/ 149733 h 242773"/>
                <a:gd name="connsiteX10" fmla="*/ 8001 w 301523"/>
                <a:gd name="connsiteY10" fmla="*/ 153391 h 242773"/>
                <a:gd name="connsiteX11" fmla="*/ 9373 w 301523"/>
                <a:gd name="connsiteY11" fmla="*/ 156362 h 242773"/>
                <a:gd name="connsiteX12" fmla="*/ 10973 w 301523"/>
                <a:gd name="connsiteY12" fmla="*/ 159791 h 242773"/>
                <a:gd name="connsiteX13" fmla="*/ 12573 w 301523"/>
                <a:gd name="connsiteY13" fmla="*/ 163220 h 242773"/>
                <a:gd name="connsiteX14" fmla="*/ 14173 w 301523"/>
                <a:gd name="connsiteY14" fmla="*/ 166192 h 242773"/>
                <a:gd name="connsiteX15" fmla="*/ 16459 w 301523"/>
                <a:gd name="connsiteY15" fmla="*/ 170078 h 242773"/>
                <a:gd name="connsiteX16" fmla="*/ 17831 w 301523"/>
                <a:gd name="connsiteY16" fmla="*/ 172364 h 242773"/>
                <a:gd name="connsiteX17" fmla="*/ 21717 w 301523"/>
                <a:gd name="connsiteY17" fmla="*/ 178308 h 242773"/>
                <a:gd name="connsiteX18" fmla="*/ 34747 w 301523"/>
                <a:gd name="connsiteY18" fmla="*/ 194767 h 242773"/>
                <a:gd name="connsiteX19" fmla="*/ 78181 w 301523"/>
                <a:gd name="connsiteY19" fmla="*/ 225400 h 242773"/>
                <a:gd name="connsiteX20" fmla="*/ 91669 w 301523"/>
                <a:gd name="connsiteY20" fmla="*/ 230657 h 242773"/>
                <a:gd name="connsiteX21" fmla="*/ 110414 w 301523"/>
                <a:gd name="connsiteY21" fmla="*/ 235915 h 242773"/>
                <a:gd name="connsiteX22" fmla="*/ 125044 w 301523"/>
                <a:gd name="connsiteY22" fmla="*/ 238887 h 242773"/>
                <a:gd name="connsiteX23" fmla="*/ 160249 w 301523"/>
                <a:gd name="connsiteY23" fmla="*/ 242773 h 242773"/>
                <a:gd name="connsiteX24" fmla="*/ 164135 w 301523"/>
                <a:gd name="connsiteY24" fmla="*/ 242773 h 242773"/>
                <a:gd name="connsiteX25" fmla="*/ 171907 w 301523"/>
                <a:gd name="connsiteY25" fmla="*/ 242316 h 242773"/>
                <a:gd name="connsiteX26" fmla="*/ 175793 w 301523"/>
                <a:gd name="connsiteY26" fmla="*/ 241859 h 242773"/>
                <a:gd name="connsiteX27" fmla="*/ 186995 w 301523"/>
                <a:gd name="connsiteY27" fmla="*/ 240030 h 242773"/>
                <a:gd name="connsiteX28" fmla="*/ 194310 w 301523"/>
                <a:gd name="connsiteY28" fmla="*/ 238201 h 242773"/>
                <a:gd name="connsiteX29" fmla="*/ 197968 w 301523"/>
                <a:gd name="connsiteY29" fmla="*/ 237058 h 242773"/>
                <a:gd name="connsiteX30" fmla="*/ 205054 w 301523"/>
                <a:gd name="connsiteY30" fmla="*/ 234315 h 242773"/>
                <a:gd name="connsiteX31" fmla="*/ 212141 w 301523"/>
                <a:gd name="connsiteY31" fmla="*/ 231115 h 242773"/>
                <a:gd name="connsiteX32" fmla="*/ 215570 w 301523"/>
                <a:gd name="connsiteY32" fmla="*/ 229286 h 242773"/>
                <a:gd name="connsiteX33" fmla="*/ 218999 w 301523"/>
                <a:gd name="connsiteY33" fmla="*/ 227457 h 242773"/>
                <a:gd name="connsiteX34" fmla="*/ 242316 w 301523"/>
                <a:gd name="connsiteY34" fmla="*/ 210541 h 242773"/>
                <a:gd name="connsiteX35" fmla="*/ 249174 w 301523"/>
                <a:gd name="connsiteY35" fmla="*/ 204140 h 242773"/>
                <a:gd name="connsiteX36" fmla="*/ 255803 w 301523"/>
                <a:gd name="connsiteY36" fmla="*/ 197282 h 242773"/>
                <a:gd name="connsiteX37" fmla="*/ 262204 w 301523"/>
                <a:gd name="connsiteY37" fmla="*/ 190195 h 242773"/>
                <a:gd name="connsiteX38" fmla="*/ 271348 w 301523"/>
                <a:gd name="connsiteY38" fmla="*/ 179222 h 242773"/>
                <a:gd name="connsiteX39" fmla="*/ 274320 w 301523"/>
                <a:gd name="connsiteY39" fmla="*/ 175565 h 242773"/>
                <a:gd name="connsiteX40" fmla="*/ 274320 w 301523"/>
                <a:gd name="connsiteY40" fmla="*/ 175565 h 242773"/>
                <a:gd name="connsiteX41" fmla="*/ 278435 w 301523"/>
                <a:gd name="connsiteY41" fmla="*/ 170078 h 242773"/>
                <a:gd name="connsiteX42" fmla="*/ 279806 w 301523"/>
                <a:gd name="connsiteY42" fmla="*/ 168250 h 242773"/>
                <a:gd name="connsiteX43" fmla="*/ 282321 w 301523"/>
                <a:gd name="connsiteY43" fmla="*/ 164363 h 242773"/>
                <a:gd name="connsiteX44" fmla="*/ 283693 w 301523"/>
                <a:gd name="connsiteY44" fmla="*/ 162077 h 242773"/>
                <a:gd name="connsiteX45" fmla="*/ 285750 w 301523"/>
                <a:gd name="connsiteY45" fmla="*/ 158648 h 242773"/>
                <a:gd name="connsiteX46" fmla="*/ 287122 w 301523"/>
                <a:gd name="connsiteY46" fmla="*/ 156134 h 242773"/>
                <a:gd name="connsiteX47" fmla="*/ 288950 w 301523"/>
                <a:gd name="connsiteY47" fmla="*/ 152933 h 242773"/>
                <a:gd name="connsiteX48" fmla="*/ 290093 w 301523"/>
                <a:gd name="connsiteY48" fmla="*/ 150190 h 242773"/>
                <a:gd name="connsiteX49" fmla="*/ 291465 w 301523"/>
                <a:gd name="connsiteY49" fmla="*/ 146990 h 242773"/>
                <a:gd name="connsiteX50" fmla="*/ 292608 w 301523"/>
                <a:gd name="connsiteY50" fmla="*/ 144247 h 242773"/>
                <a:gd name="connsiteX51" fmla="*/ 293751 w 301523"/>
                <a:gd name="connsiteY51" fmla="*/ 141046 h 242773"/>
                <a:gd name="connsiteX52" fmla="*/ 294665 w 301523"/>
                <a:gd name="connsiteY52" fmla="*/ 138303 h 242773"/>
                <a:gd name="connsiteX53" fmla="*/ 295808 w 301523"/>
                <a:gd name="connsiteY53" fmla="*/ 135103 h 242773"/>
                <a:gd name="connsiteX54" fmla="*/ 296723 w 301523"/>
                <a:gd name="connsiteY54" fmla="*/ 132131 h 242773"/>
                <a:gd name="connsiteX55" fmla="*/ 297637 w 301523"/>
                <a:gd name="connsiteY55" fmla="*/ 129159 h 242773"/>
                <a:gd name="connsiteX56" fmla="*/ 298323 w 301523"/>
                <a:gd name="connsiteY56" fmla="*/ 126187 h 242773"/>
                <a:gd name="connsiteX57" fmla="*/ 299009 w 301523"/>
                <a:gd name="connsiteY57" fmla="*/ 123215 h 242773"/>
                <a:gd name="connsiteX58" fmla="*/ 299695 w 301523"/>
                <a:gd name="connsiteY58" fmla="*/ 120244 h 242773"/>
                <a:gd name="connsiteX59" fmla="*/ 300152 w 301523"/>
                <a:gd name="connsiteY59" fmla="*/ 117272 h 242773"/>
                <a:gd name="connsiteX60" fmla="*/ 300609 w 301523"/>
                <a:gd name="connsiteY60" fmla="*/ 114300 h 242773"/>
                <a:gd name="connsiteX61" fmla="*/ 300838 w 301523"/>
                <a:gd name="connsiteY61" fmla="*/ 111328 h 242773"/>
                <a:gd name="connsiteX62" fmla="*/ 301066 w 301523"/>
                <a:gd name="connsiteY62" fmla="*/ 108128 h 242773"/>
                <a:gd name="connsiteX63" fmla="*/ 301295 w 301523"/>
                <a:gd name="connsiteY63" fmla="*/ 105385 h 242773"/>
                <a:gd name="connsiteX64" fmla="*/ 301523 w 301523"/>
                <a:gd name="connsiteY64" fmla="*/ 102184 h 242773"/>
                <a:gd name="connsiteX65" fmla="*/ 301523 w 301523"/>
                <a:gd name="connsiteY65" fmla="*/ 99441 h 242773"/>
                <a:gd name="connsiteX66" fmla="*/ 301523 w 301523"/>
                <a:gd name="connsiteY66" fmla="*/ 96012 h 242773"/>
                <a:gd name="connsiteX67" fmla="*/ 301523 w 301523"/>
                <a:gd name="connsiteY67" fmla="*/ 93497 h 242773"/>
                <a:gd name="connsiteX68" fmla="*/ 301295 w 301523"/>
                <a:gd name="connsiteY68" fmla="*/ 90068 h 242773"/>
                <a:gd name="connsiteX69" fmla="*/ 301066 w 301523"/>
                <a:gd name="connsiteY69" fmla="*/ 87782 h 242773"/>
                <a:gd name="connsiteX70" fmla="*/ 300838 w 301523"/>
                <a:gd name="connsiteY70" fmla="*/ 84125 h 242773"/>
                <a:gd name="connsiteX71" fmla="*/ 300609 w 301523"/>
                <a:gd name="connsiteY71" fmla="*/ 82296 h 242773"/>
                <a:gd name="connsiteX72" fmla="*/ 300152 w 301523"/>
                <a:gd name="connsiteY72" fmla="*/ 78181 h 242773"/>
                <a:gd name="connsiteX73" fmla="*/ 299923 w 301523"/>
                <a:gd name="connsiteY73" fmla="*/ 76810 h 242773"/>
                <a:gd name="connsiteX74" fmla="*/ 299009 w 301523"/>
                <a:gd name="connsiteY74" fmla="*/ 72238 h 242773"/>
                <a:gd name="connsiteX75" fmla="*/ 299009 w 301523"/>
                <a:gd name="connsiteY75" fmla="*/ 72009 h 242773"/>
                <a:gd name="connsiteX76" fmla="*/ 283235 w 301523"/>
                <a:gd name="connsiteY76" fmla="*/ 28804 h 242773"/>
                <a:gd name="connsiteX77" fmla="*/ 283235 w 301523"/>
                <a:gd name="connsiteY77" fmla="*/ 28804 h 242773"/>
                <a:gd name="connsiteX78" fmla="*/ 280492 w 301523"/>
                <a:gd name="connsiteY78" fmla="*/ 23774 h 242773"/>
                <a:gd name="connsiteX79" fmla="*/ 280492 w 301523"/>
                <a:gd name="connsiteY79" fmla="*/ 23546 h 242773"/>
                <a:gd name="connsiteX80" fmla="*/ 277520 w 301523"/>
                <a:gd name="connsiteY80" fmla="*/ 18745 h 242773"/>
                <a:gd name="connsiteX81" fmla="*/ 277520 w 301523"/>
                <a:gd name="connsiteY81" fmla="*/ 18517 h 242773"/>
                <a:gd name="connsiteX82" fmla="*/ 274549 w 301523"/>
                <a:gd name="connsiteY82" fmla="*/ 13716 h 242773"/>
                <a:gd name="connsiteX83" fmla="*/ 274549 w 301523"/>
                <a:gd name="connsiteY83" fmla="*/ 13487 h 242773"/>
                <a:gd name="connsiteX84" fmla="*/ 271348 w 301523"/>
                <a:gd name="connsiteY84" fmla="*/ 8915 h 242773"/>
                <a:gd name="connsiteX85" fmla="*/ 271348 w 301523"/>
                <a:gd name="connsiteY85" fmla="*/ 8915 h 242773"/>
                <a:gd name="connsiteX86" fmla="*/ 267919 w 301523"/>
                <a:gd name="connsiteY86" fmla="*/ 4343 h 242773"/>
                <a:gd name="connsiteX87" fmla="*/ 267919 w 301523"/>
                <a:gd name="connsiteY87" fmla="*/ 4343 h 242773"/>
                <a:gd name="connsiteX88" fmla="*/ 264262 w 301523"/>
                <a:gd name="connsiteY88" fmla="*/ 0 h 242773"/>
                <a:gd name="connsiteX89" fmla="*/ 254660 w 301523"/>
                <a:gd name="connsiteY89" fmla="*/ 114071 h 242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01523" h="242773">
                  <a:moveTo>
                    <a:pt x="254660" y="114071"/>
                  </a:moveTo>
                  <a:cubicBezTo>
                    <a:pt x="227000" y="157505"/>
                    <a:pt x="178079" y="185623"/>
                    <a:pt x="125959" y="184480"/>
                  </a:cubicBezTo>
                  <a:cubicBezTo>
                    <a:pt x="78867" y="183337"/>
                    <a:pt x="33376" y="162306"/>
                    <a:pt x="0" y="129388"/>
                  </a:cubicBezTo>
                  <a:cubicBezTo>
                    <a:pt x="0" y="129388"/>
                    <a:pt x="0" y="129388"/>
                    <a:pt x="0" y="129388"/>
                  </a:cubicBezTo>
                  <a:cubicBezTo>
                    <a:pt x="457" y="130988"/>
                    <a:pt x="914" y="132817"/>
                    <a:pt x="1372" y="134417"/>
                  </a:cubicBezTo>
                  <a:cubicBezTo>
                    <a:pt x="1600" y="135103"/>
                    <a:pt x="1600" y="135560"/>
                    <a:pt x="1829" y="136246"/>
                  </a:cubicBezTo>
                  <a:cubicBezTo>
                    <a:pt x="2286" y="137617"/>
                    <a:pt x="2743" y="139217"/>
                    <a:pt x="3200" y="140589"/>
                  </a:cubicBezTo>
                  <a:cubicBezTo>
                    <a:pt x="3429" y="141275"/>
                    <a:pt x="3658" y="142189"/>
                    <a:pt x="3886" y="142875"/>
                  </a:cubicBezTo>
                  <a:cubicBezTo>
                    <a:pt x="4343" y="144247"/>
                    <a:pt x="4801" y="145618"/>
                    <a:pt x="5258" y="146990"/>
                  </a:cubicBezTo>
                  <a:cubicBezTo>
                    <a:pt x="5486" y="147904"/>
                    <a:pt x="5944" y="148819"/>
                    <a:pt x="6401" y="149733"/>
                  </a:cubicBezTo>
                  <a:cubicBezTo>
                    <a:pt x="6858" y="150876"/>
                    <a:pt x="7315" y="152248"/>
                    <a:pt x="8001" y="153391"/>
                  </a:cubicBezTo>
                  <a:cubicBezTo>
                    <a:pt x="8458" y="154305"/>
                    <a:pt x="8915" y="155448"/>
                    <a:pt x="9373" y="156362"/>
                  </a:cubicBezTo>
                  <a:cubicBezTo>
                    <a:pt x="9830" y="157505"/>
                    <a:pt x="10287" y="158648"/>
                    <a:pt x="10973" y="159791"/>
                  </a:cubicBezTo>
                  <a:cubicBezTo>
                    <a:pt x="11430" y="160934"/>
                    <a:pt x="12116" y="162077"/>
                    <a:pt x="12573" y="163220"/>
                  </a:cubicBezTo>
                  <a:cubicBezTo>
                    <a:pt x="13030" y="164135"/>
                    <a:pt x="13487" y="165049"/>
                    <a:pt x="14173" y="166192"/>
                  </a:cubicBezTo>
                  <a:cubicBezTo>
                    <a:pt x="14859" y="167564"/>
                    <a:pt x="15545" y="168707"/>
                    <a:pt x="16459" y="170078"/>
                  </a:cubicBezTo>
                  <a:cubicBezTo>
                    <a:pt x="16916" y="170764"/>
                    <a:pt x="17374" y="171679"/>
                    <a:pt x="17831" y="172364"/>
                  </a:cubicBezTo>
                  <a:cubicBezTo>
                    <a:pt x="18974" y="174422"/>
                    <a:pt x="20345" y="176479"/>
                    <a:pt x="21717" y="178308"/>
                  </a:cubicBezTo>
                  <a:cubicBezTo>
                    <a:pt x="25832" y="184252"/>
                    <a:pt x="30175" y="189738"/>
                    <a:pt x="34747" y="194767"/>
                  </a:cubicBezTo>
                  <a:cubicBezTo>
                    <a:pt x="47549" y="208483"/>
                    <a:pt x="62179" y="218313"/>
                    <a:pt x="78181" y="225400"/>
                  </a:cubicBezTo>
                  <a:cubicBezTo>
                    <a:pt x="82525" y="227457"/>
                    <a:pt x="87097" y="229057"/>
                    <a:pt x="91669" y="230657"/>
                  </a:cubicBezTo>
                  <a:cubicBezTo>
                    <a:pt x="97841" y="232715"/>
                    <a:pt x="104013" y="234544"/>
                    <a:pt x="110414" y="235915"/>
                  </a:cubicBezTo>
                  <a:cubicBezTo>
                    <a:pt x="115214" y="237058"/>
                    <a:pt x="120015" y="237973"/>
                    <a:pt x="125044" y="238887"/>
                  </a:cubicBezTo>
                  <a:cubicBezTo>
                    <a:pt x="136474" y="240716"/>
                    <a:pt x="148361" y="242087"/>
                    <a:pt x="160249" y="242773"/>
                  </a:cubicBezTo>
                  <a:cubicBezTo>
                    <a:pt x="161620" y="242773"/>
                    <a:pt x="162992" y="242773"/>
                    <a:pt x="164135" y="242773"/>
                  </a:cubicBezTo>
                  <a:cubicBezTo>
                    <a:pt x="166649" y="242773"/>
                    <a:pt x="169393" y="242545"/>
                    <a:pt x="171907" y="242316"/>
                  </a:cubicBezTo>
                  <a:cubicBezTo>
                    <a:pt x="173279" y="242316"/>
                    <a:pt x="174422" y="242087"/>
                    <a:pt x="175793" y="241859"/>
                  </a:cubicBezTo>
                  <a:cubicBezTo>
                    <a:pt x="179680" y="241402"/>
                    <a:pt x="183337" y="240716"/>
                    <a:pt x="186995" y="240030"/>
                  </a:cubicBezTo>
                  <a:cubicBezTo>
                    <a:pt x="189509" y="239573"/>
                    <a:pt x="191795" y="238887"/>
                    <a:pt x="194310" y="238201"/>
                  </a:cubicBezTo>
                  <a:cubicBezTo>
                    <a:pt x="195453" y="237744"/>
                    <a:pt x="196825" y="237515"/>
                    <a:pt x="197968" y="237058"/>
                  </a:cubicBezTo>
                  <a:cubicBezTo>
                    <a:pt x="200482" y="236144"/>
                    <a:pt x="202768" y="235229"/>
                    <a:pt x="205054" y="234315"/>
                  </a:cubicBezTo>
                  <a:cubicBezTo>
                    <a:pt x="207340" y="233401"/>
                    <a:pt x="209855" y="232258"/>
                    <a:pt x="212141" y="231115"/>
                  </a:cubicBezTo>
                  <a:cubicBezTo>
                    <a:pt x="213284" y="230429"/>
                    <a:pt x="214427" y="229972"/>
                    <a:pt x="215570" y="229286"/>
                  </a:cubicBezTo>
                  <a:cubicBezTo>
                    <a:pt x="216713" y="228600"/>
                    <a:pt x="217856" y="228143"/>
                    <a:pt x="218999" y="227457"/>
                  </a:cubicBezTo>
                  <a:cubicBezTo>
                    <a:pt x="227457" y="222656"/>
                    <a:pt x="235229" y="216941"/>
                    <a:pt x="242316" y="210541"/>
                  </a:cubicBezTo>
                  <a:cubicBezTo>
                    <a:pt x="244602" y="208483"/>
                    <a:pt x="246888" y="206197"/>
                    <a:pt x="249174" y="204140"/>
                  </a:cubicBezTo>
                  <a:cubicBezTo>
                    <a:pt x="251460" y="202082"/>
                    <a:pt x="253517" y="199568"/>
                    <a:pt x="255803" y="197282"/>
                  </a:cubicBezTo>
                  <a:cubicBezTo>
                    <a:pt x="257861" y="194996"/>
                    <a:pt x="260147" y="192710"/>
                    <a:pt x="262204" y="190195"/>
                  </a:cubicBezTo>
                  <a:cubicBezTo>
                    <a:pt x="265405" y="186538"/>
                    <a:pt x="268376" y="182880"/>
                    <a:pt x="271348" y="179222"/>
                  </a:cubicBezTo>
                  <a:cubicBezTo>
                    <a:pt x="272263" y="178079"/>
                    <a:pt x="273406" y="176708"/>
                    <a:pt x="274320" y="175565"/>
                  </a:cubicBezTo>
                  <a:cubicBezTo>
                    <a:pt x="274320" y="175565"/>
                    <a:pt x="274320" y="175565"/>
                    <a:pt x="274320" y="175565"/>
                  </a:cubicBezTo>
                  <a:cubicBezTo>
                    <a:pt x="275692" y="173736"/>
                    <a:pt x="277063" y="171907"/>
                    <a:pt x="278435" y="170078"/>
                  </a:cubicBezTo>
                  <a:cubicBezTo>
                    <a:pt x="278892" y="169393"/>
                    <a:pt x="279349" y="168707"/>
                    <a:pt x="279806" y="168250"/>
                  </a:cubicBezTo>
                  <a:cubicBezTo>
                    <a:pt x="280721" y="167107"/>
                    <a:pt x="281635" y="165735"/>
                    <a:pt x="282321" y="164363"/>
                  </a:cubicBezTo>
                  <a:cubicBezTo>
                    <a:pt x="282778" y="163678"/>
                    <a:pt x="283235" y="162763"/>
                    <a:pt x="283693" y="162077"/>
                  </a:cubicBezTo>
                  <a:cubicBezTo>
                    <a:pt x="284378" y="160934"/>
                    <a:pt x="285064" y="159791"/>
                    <a:pt x="285750" y="158648"/>
                  </a:cubicBezTo>
                  <a:cubicBezTo>
                    <a:pt x="286207" y="157734"/>
                    <a:pt x="286664" y="157048"/>
                    <a:pt x="287122" y="156134"/>
                  </a:cubicBezTo>
                  <a:cubicBezTo>
                    <a:pt x="287807" y="154991"/>
                    <a:pt x="288265" y="153848"/>
                    <a:pt x="288950" y="152933"/>
                  </a:cubicBezTo>
                  <a:cubicBezTo>
                    <a:pt x="289408" y="152019"/>
                    <a:pt x="289865" y="151105"/>
                    <a:pt x="290093" y="150190"/>
                  </a:cubicBezTo>
                  <a:cubicBezTo>
                    <a:pt x="290551" y="149047"/>
                    <a:pt x="291008" y="148133"/>
                    <a:pt x="291465" y="146990"/>
                  </a:cubicBezTo>
                  <a:cubicBezTo>
                    <a:pt x="291922" y="146075"/>
                    <a:pt x="292151" y="145161"/>
                    <a:pt x="292608" y="144247"/>
                  </a:cubicBezTo>
                  <a:cubicBezTo>
                    <a:pt x="293065" y="143104"/>
                    <a:pt x="293522" y="142189"/>
                    <a:pt x="293751" y="141046"/>
                  </a:cubicBezTo>
                  <a:cubicBezTo>
                    <a:pt x="294208" y="140132"/>
                    <a:pt x="294437" y="139217"/>
                    <a:pt x="294665" y="138303"/>
                  </a:cubicBezTo>
                  <a:cubicBezTo>
                    <a:pt x="295123" y="137160"/>
                    <a:pt x="295351" y="136246"/>
                    <a:pt x="295808" y="135103"/>
                  </a:cubicBezTo>
                  <a:cubicBezTo>
                    <a:pt x="296037" y="134188"/>
                    <a:pt x="296494" y="133274"/>
                    <a:pt x="296723" y="132131"/>
                  </a:cubicBezTo>
                  <a:cubicBezTo>
                    <a:pt x="296951" y="131216"/>
                    <a:pt x="297409" y="130073"/>
                    <a:pt x="297637" y="129159"/>
                  </a:cubicBezTo>
                  <a:cubicBezTo>
                    <a:pt x="297866" y="128245"/>
                    <a:pt x="298094" y="127102"/>
                    <a:pt x="298323" y="126187"/>
                  </a:cubicBezTo>
                  <a:cubicBezTo>
                    <a:pt x="298552" y="125273"/>
                    <a:pt x="298780" y="124130"/>
                    <a:pt x="299009" y="123215"/>
                  </a:cubicBezTo>
                  <a:cubicBezTo>
                    <a:pt x="299237" y="122301"/>
                    <a:pt x="299466" y="121158"/>
                    <a:pt x="299695" y="120244"/>
                  </a:cubicBezTo>
                  <a:cubicBezTo>
                    <a:pt x="299923" y="119329"/>
                    <a:pt x="299923" y="118186"/>
                    <a:pt x="300152" y="117272"/>
                  </a:cubicBezTo>
                  <a:cubicBezTo>
                    <a:pt x="300380" y="116357"/>
                    <a:pt x="300380" y="115214"/>
                    <a:pt x="300609" y="114300"/>
                  </a:cubicBezTo>
                  <a:cubicBezTo>
                    <a:pt x="300838" y="113386"/>
                    <a:pt x="300838" y="112471"/>
                    <a:pt x="300838" y="111328"/>
                  </a:cubicBezTo>
                  <a:cubicBezTo>
                    <a:pt x="300838" y="110185"/>
                    <a:pt x="301066" y="109271"/>
                    <a:pt x="301066" y="108128"/>
                  </a:cubicBezTo>
                  <a:cubicBezTo>
                    <a:pt x="301066" y="107213"/>
                    <a:pt x="301295" y="106299"/>
                    <a:pt x="301295" y="105385"/>
                  </a:cubicBezTo>
                  <a:cubicBezTo>
                    <a:pt x="301295" y="104242"/>
                    <a:pt x="301295" y="103327"/>
                    <a:pt x="301523" y="102184"/>
                  </a:cubicBezTo>
                  <a:cubicBezTo>
                    <a:pt x="301523" y="101270"/>
                    <a:pt x="301523" y="100355"/>
                    <a:pt x="301523" y="99441"/>
                  </a:cubicBezTo>
                  <a:cubicBezTo>
                    <a:pt x="301523" y="98298"/>
                    <a:pt x="301523" y="97155"/>
                    <a:pt x="301523" y="96012"/>
                  </a:cubicBezTo>
                  <a:cubicBezTo>
                    <a:pt x="301523" y="95098"/>
                    <a:pt x="301523" y="94412"/>
                    <a:pt x="301523" y="93497"/>
                  </a:cubicBezTo>
                  <a:cubicBezTo>
                    <a:pt x="301523" y="92354"/>
                    <a:pt x="301523" y="91211"/>
                    <a:pt x="301295" y="90068"/>
                  </a:cubicBezTo>
                  <a:cubicBezTo>
                    <a:pt x="301295" y="89383"/>
                    <a:pt x="301066" y="88468"/>
                    <a:pt x="301066" y="87782"/>
                  </a:cubicBezTo>
                  <a:cubicBezTo>
                    <a:pt x="301066" y="86639"/>
                    <a:pt x="300838" y="85268"/>
                    <a:pt x="300838" y="84125"/>
                  </a:cubicBezTo>
                  <a:cubicBezTo>
                    <a:pt x="300838" y="83439"/>
                    <a:pt x="300609" y="82753"/>
                    <a:pt x="300609" y="82296"/>
                  </a:cubicBezTo>
                  <a:cubicBezTo>
                    <a:pt x="300380" y="80924"/>
                    <a:pt x="300380" y="79553"/>
                    <a:pt x="300152" y="78181"/>
                  </a:cubicBezTo>
                  <a:cubicBezTo>
                    <a:pt x="300152" y="77724"/>
                    <a:pt x="299923" y="77267"/>
                    <a:pt x="299923" y="76810"/>
                  </a:cubicBezTo>
                  <a:cubicBezTo>
                    <a:pt x="299695" y="75209"/>
                    <a:pt x="299466" y="73838"/>
                    <a:pt x="299009" y="72238"/>
                  </a:cubicBezTo>
                  <a:cubicBezTo>
                    <a:pt x="299009" y="72238"/>
                    <a:pt x="299009" y="72009"/>
                    <a:pt x="299009" y="72009"/>
                  </a:cubicBezTo>
                  <a:cubicBezTo>
                    <a:pt x="296037" y="56921"/>
                    <a:pt x="290551" y="42291"/>
                    <a:pt x="283235" y="28804"/>
                  </a:cubicBezTo>
                  <a:cubicBezTo>
                    <a:pt x="283235" y="28804"/>
                    <a:pt x="283235" y="28804"/>
                    <a:pt x="283235" y="28804"/>
                  </a:cubicBezTo>
                  <a:cubicBezTo>
                    <a:pt x="282321" y="27203"/>
                    <a:pt x="281407" y="25375"/>
                    <a:pt x="280492" y="23774"/>
                  </a:cubicBezTo>
                  <a:cubicBezTo>
                    <a:pt x="280492" y="23774"/>
                    <a:pt x="280492" y="23774"/>
                    <a:pt x="280492" y="23546"/>
                  </a:cubicBezTo>
                  <a:cubicBezTo>
                    <a:pt x="279578" y="21946"/>
                    <a:pt x="278663" y="20345"/>
                    <a:pt x="277520" y="18745"/>
                  </a:cubicBezTo>
                  <a:cubicBezTo>
                    <a:pt x="277520" y="18745"/>
                    <a:pt x="277520" y="18745"/>
                    <a:pt x="277520" y="18517"/>
                  </a:cubicBezTo>
                  <a:cubicBezTo>
                    <a:pt x="276606" y="16916"/>
                    <a:pt x="275463" y="15316"/>
                    <a:pt x="274549" y="13716"/>
                  </a:cubicBezTo>
                  <a:cubicBezTo>
                    <a:pt x="274549" y="13716"/>
                    <a:pt x="274549" y="13716"/>
                    <a:pt x="274549" y="13487"/>
                  </a:cubicBezTo>
                  <a:cubicBezTo>
                    <a:pt x="273406" y="11887"/>
                    <a:pt x="272491" y="10516"/>
                    <a:pt x="271348" y="8915"/>
                  </a:cubicBezTo>
                  <a:cubicBezTo>
                    <a:pt x="271348" y="8915"/>
                    <a:pt x="271348" y="8915"/>
                    <a:pt x="271348" y="8915"/>
                  </a:cubicBezTo>
                  <a:cubicBezTo>
                    <a:pt x="270205" y="7315"/>
                    <a:pt x="269062" y="5944"/>
                    <a:pt x="267919" y="4343"/>
                  </a:cubicBezTo>
                  <a:cubicBezTo>
                    <a:pt x="267919" y="4343"/>
                    <a:pt x="267919" y="4343"/>
                    <a:pt x="267919" y="4343"/>
                  </a:cubicBezTo>
                  <a:cubicBezTo>
                    <a:pt x="266776" y="2743"/>
                    <a:pt x="265633" y="1372"/>
                    <a:pt x="264262" y="0"/>
                  </a:cubicBezTo>
                  <a:cubicBezTo>
                    <a:pt x="279349" y="35890"/>
                    <a:pt x="276377" y="80010"/>
                    <a:pt x="254660" y="114071"/>
                  </a:cubicBezTo>
                  <a:close/>
                </a:path>
              </a:pathLst>
            </a:custGeom>
            <a:solidFill>
              <a:srgbClr val="FFFFFF"/>
            </a:solidFill>
            <a:ln w="2286" cap="flat">
              <a:noFill/>
              <a:prstDash val="solid"/>
              <a:miter/>
            </a:ln>
          </p:spPr>
          <p:txBody>
            <a:bodyPr rtlCol="0" anchor="ctr"/>
            <a:lstStyle/>
            <a:p>
              <a:endParaRPr lang="en-US"/>
            </a:p>
          </p:txBody>
        </p:sp>
        <p:sp>
          <p:nvSpPr>
            <p:cNvPr id="135" name="Freeform 438">
              <a:extLst>
                <a:ext uri="{FF2B5EF4-FFF2-40B4-BE49-F238E27FC236}">
                  <a16:creationId xmlns:a16="http://schemas.microsoft.com/office/drawing/2014/main" id="{5555EDBB-CF4C-37E4-7B52-72DAD8A22A00}"/>
                </a:ext>
              </a:extLst>
            </p:cNvPr>
            <p:cNvSpPr/>
            <p:nvPr/>
          </p:nvSpPr>
          <p:spPr>
            <a:xfrm>
              <a:off x="4509336" y="3539130"/>
              <a:ext cx="397279" cy="853057"/>
            </a:xfrm>
            <a:custGeom>
              <a:avLst/>
              <a:gdLst>
                <a:gd name="connsiteX0" fmla="*/ 286387 w 397279"/>
                <a:gd name="connsiteY0" fmla="*/ 247172 h 853057"/>
                <a:gd name="connsiteX1" fmla="*/ 393600 w 397279"/>
                <a:gd name="connsiteY1" fmla="*/ 167847 h 853057"/>
                <a:gd name="connsiteX2" fmla="*/ 372569 w 397279"/>
                <a:gd name="connsiteY2" fmla="*/ 114355 h 853057"/>
                <a:gd name="connsiteX3" fmla="*/ 301246 w 397279"/>
                <a:gd name="connsiteY3" fmla="*/ 32059 h 853057"/>
                <a:gd name="connsiteX4" fmla="*/ 273814 w 397279"/>
                <a:gd name="connsiteY4" fmla="*/ 5541 h 853057"/>
                <a:gd name="connsiteX5" fmla="*/ 235866 w 397279"/>
                <a:gd name="connsiteY5" fmla="*/ 7599 h 853057"/>
                <a:gd name="connsiteX6" fmla="*/ 242724 w 397279"/>
                <a:gd name="connsiteY6" fmla="*/ 38231 h 853057"/>
                <a:gd name="connsiteX7" fmla="*/ 311990 w 397279"/>
                <a:gd name="connsiteY7" fmla="*/ 126014 h 853057"/>
                <a:gd name="connsiteX8" fmla="*/ 318162 w 397279"/>
                <a:gd name="connsiteY8" fmla="*/ 144073 h 853057"/>
                <a:gd name="connsiteX9" fmla="*/ 300331 w 397279"/>
                <a:gd name="connsiteY9" fmla="*/ 144987 h 853057"/>
                <a:gd name="connsiteX10" fmla="*/ 216892 w 397279"/>
                <a:gd name="connsiteY10" fmla="*/ 128071 h 853057"/>
                <a:gd name="connsiteX11" fmla="*/ 100764 w 397279"/>
                <a:gd name="connsiteY11" fmla="*/ 155046 h 853057"/>
                <a:gd name="connsiteX12" fmla="*/ 36756 w 397279"/>
                <a:gd name="connsiteY12" fmla="*/ 229569 h 853057"/>
                <a:gd name="connsiteX13" fmla="*/ 408 w 397279"/>
                <a:gd name="connsiteY13" fmla="*/ 445825 h 853057"/>
                <a:gd name="connsiteX14" fmla="*/ 12067 w 397279"/>
                <a:gd name="connsiteY14" fmla="*/ 500232 h 853057"/>
                <a:gd name="connsiteX15" fmla="*/ 34698 w 397279"/>
                <a:gd name="connsiteY15" fmla="*/ 516234 h 853057"/>
                <a:gd name="connsiteX16" fmla="*/ 54358 w 397279"/>
                <a:gd name="connsiteY16" fmla="*/ 496574 h 853057"/>
                <a:gd name="connsiteX17" fmla="*/ 56187 w 397279"/>
                <a:gd name="connsiteY17" fmla="*/ 478972 h 853057"/>
                <a:gd name="connsiteX18" fmla="*/ 56187 w 397279"/>
                <a:gd name="connsiteY18" fmla="*/ 428909 h 853057"/>
                <a:gd name="connsiteX19" fmla="*/ 67388 w 397279"/>
                <a:gd name="connsiteY19" fmla="*/ 306151 h 853057"/>
                <a:gd name="connsiteX20" fmla="*/ 81333 w 397279"/>
                <a:gd name="connsiteY20" fmla="*/ 274147 h 853057"/>
                <a:gd name="connsiteX21" fmla="*/ 99392 w 397279"/>
                <a:gd name="connsiteY21" fmla="*/ 269117 h 853057"/>
                <a:gd name="connsiteX22" fmla="*/ 100306 w 397279"/>
                <a:gd name="connsiteY22" fmla="*/ 287177 h 853057"/>
                <a:gd name="connsiteX23" fmla="*/ 80418 w 397279"/>
                <a:gd name="connsiteY23" fmla="*/ 357357 h 853057"/>
                <a:gd name="connsiteX24" fmla="*/ 77218 w 397279"/>
                <a:gd name="connsiteY24" fmla="*/ 457484 h 853057"/>
                <a:gd name="connsiteX25" fmla="*/ 68760 w 397279"/>
                <a:gd name="connsiteY25" fmla="*/ 524235 h 853057"/>
                <a:gd name="connsiteX26" fmla="*/ 55044 w 397279"/>
                <a:gd name="connsiteY26" fmla="*/ 635106 h 853057"/>
                <a:gd name="connsiteX27" fmla="*/ 38127 w 397279"/>
                <a:gd name="connsiteY27" fmla="*/ 819586 h 853057"/>
                <a:gd name="connsiteX28" fmla="*/ 74246 w 397279"/>
                <a:gd name="connsiteY28" fmla="*/ 852505 h 853057"/>
                <a:gd name="connsiteX29" fmla="*/ 108307 w 397279"/>
                <a:gd name="connsiteY29" fmla="*/ 827130 h 853057"/>
                <a:gd name="connsiteX30" fmla="*/ 160428 w 397279"/>
                <a:gd name="connsiteY30" fmla="*/ 540694 h 853057"/>
                <a:gd name="connsiteX31" fmla="*/ 167515 w 397279"/>
                <a:gd name="connsiteY31" fmla="*/ 521492 h 853057"/>
                <a:gd name="connsiteX32" fmla="*/ 201348 w 397279"/>
                <a:gd name="connsiteY32" fmla="*/ 519892 h 853057"/>
                <a:gd name="connsiteX33" fmla="*/ 212549 w 397279"/>
                <a:gd name="connsiteY33" fmla="*/ 552810 h 853057"/>
                <a:gd name="connsiteX34" fmla="*/ 230380 w 397279"/>
                <a:gd name="connsiteY34" fmla="*/ 816843 h 853057"/>
                <a:gd name="connsiteX35" fmla="*/ 281815 w 397279"/>
                <a:gd name="connsiteY35" fmla="*/ 852047 h 853057"/>
                <a:gd name="connsiteX36" fmla="*/ 298274 w 397279"/>
                <a:gd name="connsiteY36" fmla="*/ 834902 h 853057"/>
                <a:gd name="connsiteX37" fmla="*/ 298731 w 397279"/>
                <a:gd name="connsiteY37" fmla="*/ 796726 h 853057"/>
                <a:gd name="connsiteX38" fmla="*/ 281815 w 397279"/>
                <a:gd name="connsiteY38" fmla="*/ 505718 h 853057"/>
                <a:gd name="connsiteX39" fmla="*/ 275185 w 397279"/>
                <a:gd name="connsiteY39" fmla="*/ 270260 h 853057"/>
                <a:gd name="connsiteX40" fmla="*/ 286387 w 397279"/>
                <a:gd name="connsiteY40" fmla="*/ 247172 h 8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97279" h="853057">
                  <a:moveTo>
                    <a:pt x="286387" y="247172"/>
                  </a:moveTo>
                  <a:cubicBezTo>
                    <a:pt x="303989" y="247629"/>
                    <a:pt x="376684" y="192308"/>
                    <a:pt x="393600" y="167847"/>
                  </a:cubicBezTo>
                  <a:cubicBezTo>
                    <a:pt x="405945" y="150017"/>
                    <a:pt x="384228" y="130128"/>
                    <a:pt x="372569" y="114355"/>
                  </a:cubicBezTo>
                  <a:cubicBezTo>
                    <a:pt x="350852" y="85094"/>
                    <a:pt x="325706" y="58805"/>
                    <a:pt x="301246" y="32059"/>
                  </a:cubicBezTo>
                  <a:cubicBezTo>
                    <a:pt x="292788" y="22686"/>
                    <a:pt x="283644" y="13314"/>
                    <a:pt x="273814" y="5541"/>
                  </a:cubicBezTo>
                  <a:cubicBezTo>
                    <a:pt x="263527" y="-2688"/>
                    <a:pt x="243639" y="-1545"/>
                    <a:pt x="235866" y="7599"/>
                  </a:cubicBezTo>
                  <a:cubicBezTo>
                    <a:pt x="225579" y="19715"/>
                    <a:pt x="235180" y="28859"/>
                    <a:pt x="242724" y="38231"/>
                  </a:cubicBezTo>
                  <a:cubicBezTo>
                    <a:pt x="265813" y="67492"/>
                    <a:pt x="288901" y="96753"/>
                    <a:pt x="311990" y="126014"/>
                  </a:cubicBezTo>
                  <a:cubicBezTo>
                    <a:pt x="316333" y="131500"/>
                    <a:pt x="322277" y="136758"/>
                    <a:pt x="318162" y="144073"/>
                  </a:cubicBezTo>
                  <a:cubicBezTo>
                    <a:pt x="313362" y="152760"/>
                    <a:pt x="306504" y="146588"/>
                    <a:pt x="300331" y="144987"/>
                  </a:cubicBezTo>
                  <a:cubicBezTo>
                    <a:pt x="272899" y="137444"/>
                    <a:pt x="245467" y="130814"/>
                    <a:pt x="216892" y="128071"/>
                  </a:cubicBezTo>
                  <a:cubicBezTo>
                    <a:pt x="195633" y="126014"/>
                    <a:pt x="116537" y="143387"/>
                    <a:pt x="100764" y="155046"/>
                  </a:cubicBezTo>
                  <a:cubicBezTo>
                    <a:pt x="75389" y="173562"/>
                    <a:pt x="48871" y="200080"/>
                    <a:pt x="36756" y="229569"/>
                  </a:cubicBezTo>
                  <a:cubicBezTo>
                    <a:pt x="8638" y="298607"/>
                    <a:pt x="-2335" y="371302"/>
                    <a:pt x="408" y="445825"/>
                  </a:cubicBezTo>
                  <a:cubicBezTo>
                    <a:pt x="1094" y="464113"/>
                    <a:pt x="4294" y="483087"/>
                    <a:pt x="12067" y="500232"/>
                  </a:cubicBezTo>
                  <a:cubicBezTo>
                    <a:pt x="16410" y="509833"/>
                    <a:pt x="23954" y="517148"/>
                    <a:pt x="34698" y="516234"/>
                  </a:cubicBezTo>
                  <a:cubicBezTo>
                    <a:pt x="45671" y="515548"/>
                    <a:pt x="50929" y="505947"/>
                    <a:pt x="54358" y="496574"/>
                  </a:cubicBezTo>
                  <a:cubicBezTo>
                    <a:pt x="56187" y="491317"/>
                    <a:pt x="56187" y="484916"/>
                    <a:pt x="56187" y="478972"/>
                  </a:cubicBezTo>
                  <a:cubicBezTo>
                    <a:pt x="56415" y="462284"/>
                    <a:pt x="56644" y="445597"/>
                    <a:pt x="56187" y="428909"/>
                  </a:cubicBezTo>
                  <a:cubicBezTo>
                    <a:pt x="55272" y="387532"/>
                    <a:pt x="57558" y="346384"/>
                    <a:pt x="67388" y="306151"/>
                  </a:cubicBezTo>
                  <a:cubicBezTo>
                    <a:pt x="70131" y="294721"/>
                    <a:pt x="72646" y="283062"/>
                    <a:pt x="81333" y="274147"/>
                  </a:cubicBezTo>
                  <a:cubicBezTo>
                    <a:pt x="86362" y="269117"/>
                    <a:pt x="92077" y="264317"/>
                    <a:pt x="99392" y="269117"/>
                  </a:cubicBezTo>
                  <a:cubicBezTo>
                    <a:pt x="106707" y="274147"/>
                    <a:pt x="104421" y="281233"/>
                    <a:pt x="100306" y="287177"/>
                  </a:cubicBezTo>
                  <a:cubicBezTo>
                    <a:pt x="86133" y="308437"/>
                    <a:pt x="83619" y="332897"/>
                    <a:pt x="80418" y="357357"/>
                  </a:cubicBezTo>
                  <a:cubicBezTo>
                    <a:pt x="76075" y="390733"/>
                    <a:pt x="76761" y="424108"/>
                    <a:pt x="77218" y="457484"/>
                  </a:cubicBezTo>
                  <a:cubicBezTo>
                    <a:pt x="77446" y="480115"/>
                    <a:pt x="77446" y="502747"/>
                    <a:pt x="68760" y="524235"/>
                  </a:cubicBezTo>
                  <a:cubicBezTo>
                    <a:pt x="65331" y="532693"/>
                    <a:pt x="59844" y="606988"/>
                    <a:pt x="55044" y="635106"/>
                  </a:cubicBezTo>
                  <a:cubicBezTo>
                    <a:pt x="44757" y="696142"/>
                    <a:pt x="40413" y="757864"/>
                    <a:pt x="38127" y="819586"/>
                  </a:cubicBezTo>
                  <a:cubicBezTo>
                    <a:pt x="37213" y="840846"/>
                    <a:pt x="48414" y="849990"/>
                    <a:pt x="74246" y="852505"/>
                  </a:cubicBezTo>
                  <a:cubicBezTo>
                    <a:pt x="98020" y="854791"/>
                    <a:pt x="103964" y="850676"/>
                    <a:pt x="108307" y="827130"/>
                  </a:cubicBezTo>
                  <a:cubicBezTo>
                    <a:pt x="115165" y="789411"/>
                    <a:pt x="141454" y="596930"/>
                    <a:pt x="160428" y="540694"/>
                  </a:cubicBezTo>
                  <a:cubicBezTo>
                    <a:pt x="162714" y="534293"/>
                    <a:pt x="163400" y="527207"/>
                    <a:pt x="167515" y="521492"/>
                  </a:cubicBezTo>
                  <a:cubicBezTo>
                    <a:pt x="177573" y="507319"/>
                    <a:pt x="190832" y="506633"/>
                    <a:pt x="201348" y="519892"/>
                  </a:cubicBezTo>
                  <a:cubicBezTo>
                    <a:pt x="208891" y="529493"/>
                    <a:pt x="211177" y="540923"/>
                    <a:pt x="212549" y="552810"/>
                  </a:cubicBezTo>
                  <a:cubicBezTo>
                    <a:pt x="216435" y="586186"/>
                    <a:pt x="222607" y="762436"/>
                    <a:pt x="230380" y="816843"/>
                  </a:cubicBezTo>
                  <a:cubicBezTo>
                    <a:pt x="234952" y="848847"/>
                    <a:pt x="242496" y="855705"/>
                    <a:pt x="281815" y="852047"/>
                  </a:cubicBezTo>
                  <a:cubicBezTo>
                    <a:pt x="292102" y="851133"/>
                    <a:pt x="298045" y="845418"/>
                    <a:pt x="298274" y="834902"/>
                  </a:cubicBezTo>
                  <a:cubicBezTo>
                    <a:pt x="298731" y="822101"/>
                    <a:pt x="299417" y="809299"/>
                    <a:pt x="298731" y="796726"/>
                  </a:cubicBezTo>
                  <a:cubicBezTo>
                    <a:pt x="293473" y="699800"/>
                    <a:pt x="289359" y="602645"/>
                    <a:pt x="281815" y="505718"/>
                  </a:cubicBezTo>
                  <a:cubicBezTo>
                    <a:pt x="275871" y="427309"/>
                    <a:pt x="283872" y="348442"/>
                    <a:pt x="275185" y="270260"/>
                  </a:cubicBezTo>
                  <a:cubicBezTo>
                    <a:pt x="274042" y="261573"/>
                    <a:pt x="278386" y="246943"/>
                    <a:pt x="286387" y="247172"/>
                  </a:cubicBezTo>
                  <a:close/>
                </a:path>
              </a:pathLst>
            </a:custGeom>
            <a:solidFill>
              <a:srgbClr val="FFFFFF"/>
            </a:solidFill>
            <a:ln w="2286" cap="flat">
              <a:noFill/>
              <a:prstDash val="solid"/>
              <a:miter/>
            </a:ln>
          </p:spPr>
          <p:txBody>
            <a:bodyPr rtlCol="0" anchor="ctr"/>
            <a:lstStyle/>
            <a:p>
              <a:endParaRPr lang="en-US"/>
            </a:p>
          </p:txBody>
        </p:sp>
        <p:sp>
          <p:nvSpPr>
            <p:cNvPr id="136" name="Freeform 439">
              <a:extLst>
                <a:ext uri="{FF2B5EF4-FFF2-40B4-BE49-F238E27FC236}">
                  <a16:creationId xmlns:a16="http://schemas.microsoft.com/office/drawing/2014/main" id="{8A0824E0-10A4-FA4C-CB51-38CC3E85E278}"/>
                </a:ext>
              </a:extLst>
            </p:cNvPr>
            <p:cNvSpPr/>
            <p:nvPr/>
          </p:nvSpPr>
          <p:spPr>
            <a:xfrm>
              <a:off x="4488993" y="3401748"/>
              <a:ext cx="441968" cy="1010926"/>
            </a:xfrm>
            <a:custGeom>
              <a:avLst/>
              <a:gdLst>
                <a:gd name="connsiteX0" fmla="*/ 332790 w 441968"/>
                <a:gd name="connsiteY0" fmla="*/ 399641 h 1010926"/>
                <a:gd name="connsiteX1" fmla="*/ 439775 w 441968"/>
                <a:gd name="connsiteY1" fmla="*/ 305457 h 1010926"/>
                <a:gd name="connsiteX2" fmla="*/ 418515 w 441968"/>
                <a:gd name="connsiteY2" fmla="*/ 255165 h 1010926"/>
                <a:gd name="connsiteX3" fmla="*/ 327533 w 441968"/>
                <a:gd name="connsiteY3" fmla="*/ 146809 h 1010926"/>
                <a:gd name="connsiteX4" fmla="*/ 298272 w 441968"/>
                <a:gd name="connsiteY4" fmla="*/ 122806 h 1010926"/>
                <a:gd name="connsiteX5" fmla="*/ 272440 w 441968"/>
                <a:gd name="connsiteY5" fmla="*/ 88745 h 1010926"/>
                <a:gd name="connsiteX6" fmla="*/ 207746 w 441968"/>
                <a:gd name="connsiteY6" fmla="*/ 9649 h 1010926"/>
                <a:gd name="connsiteX7" fmla="*/ 71729 w 441968"/>
                <a:gd name="connsiteY7" fmla="*/ 22908 h 1010926"/>
                <a:gd name="connsiteX8" fmla="*/ 8864 w 441968"/>
                <a:gd name="connsiteY8" fmla="*/ 141780 h 1010926"/>
                <a:gd name="connsiteX9" fmla="*/ 95732 w 441968"/>
                <a:gd name="connsiteY9" fmla="*/ 268196 h 1010926"/>
                <a:gd name="connsiteX10" fmla="*/ 118135 w 441968"/>
                <a:gd name="connsiteY10" fmla="*/ 273911 h 1010926"/>
                <a:gd name="connsiteX11" fmla="*/ 92989 w 441968"/>
                <a:gd name="connsiteY11" fmla="*/ 290141 h 1010926"/>
                <a:gd name="connsiteX12" fmla="*/ 22352 w 441968"/>
                <a:gd name="connsiteY12" fmla="*/ 396669 h 1010926"/>
                <a:gd name="connsiteX13" fmla="*/ 863 w 441968"/>
                <a:gd name="connsiteY13" fmla="*/ 589150 h 1010926"/>
                <a:gd name="connsiteX14" fmla="*/ 10922 w 441968"/>
                <a:gd name="connsiteY14" fmla="*/ 635099 h 1010926"/>
                <a:gd name="connsiteX15" fmla="*/ 50012 w 441968"/>
                <a:gd name="connsiteY15" fmla="*/ 673503 h 1010926"/>
                <a:gd name="connsiteX16" fmla="*/ 63728 w 441968"/>
                <a:gd name="connsiteY16" fmla="*/ 691334 h 1010926"/>
                <a:gd name="connsiteX17" fmla="*/ 55727 w 441968"/>
                <a:gd name="connsiteY17" fmla="*/ 767458 h 1010926"/>
                <a:gd name="connsiteX18" fmla="*/ 34467 w 441968"/>
                <a:gd name="connsiteY18" fmla="*/ 951710 h 1010926"/>
                <a:gd name="connsiteX19" fmla="*/ 84302 w 441968"/>
                <a:gd name="connsiteY19" fmla="*/ 1009545 h 1010926"/>
                <a:gd name="connsiteX20" fmla="*/ 149453 w 441968"/>
                <a:gd name="connsiteY20" fmla="*/ 963140 h 1010926"/>
                <a:gd name="connsiteX21" fmla="*/ 179857 w 441968"/>
                <a:gd name="connsiteY21" fmla="*/ 754199 h 1010926"/>
                <a:gd name="connsiteX22" fmla="*/ 205917 w 441968"/>
                <a:gd name="connsiteY22" fmla="*/ 678990 h 1010926"/>
                <a:gd name="connsiteX23" fmla="*/ 230835 w 441968"/>
                <a:gd name="connsiteY23" fmla="*/ 969083 h 1010926"/>
                <a:gd name="connsiteX24" fmla="*/ 275869 w 441968"/>
                <a:gd name="connsiteY24" fmla="*/ 1010003 h 1010926"/>
                <a:gd name="connsiteX25" fmla="*/ 325704 w 441968"/>
                <a:gd name="connsiteY25" fmla="*/ 1005659 h 1010926"/>
                <a:gd name="connsiteX26" fmla="*/ 342620 w 441968"/>
                <a:gd name="connsiteY26" fmla="*/ 986228 h 1010926"/>
                <a:gd name="connsiteX27" fmla="*/ 339191 w 441968"/>
                <a:gd name="connsiteY27" fmla="*/ 906904 h 1010926"/>
                <a:gd name="connsiteX28" fmla="*/ 330276 w 441968"/>
                <a:gd name="connsiteY28" fmla="*/ 742083 h 1010926"/>
                <a:gd name="connsiteX29" fmla="*/ 319303 w 441968"/>
                <a:gd name="connsiteY29" fmla="*/ 435988 h 1010926"/>
                <a:gd name="connsiteX30" fmla="*/ 332790 w 441968"/>
                <a:gd name="connsiteY30" fmla="*/ 399641 h 1010926"/>
                <a:gd name="connsiteX31" fmla="*/ 43154 w 441968"/>
                <a:gd name="connsiteY31" fmla="*/ 195272 h 1010926"/>
                <a:gd name="connsiteX32" fmla="*/ 29895 w 441968"/>
                <a:gd name="connsiteY32" fmla="*/ 144752 h 1010926"/>
                <a:gd name="connsiteX33" fmla="*/ 138023 w 441968"/>
                <a:gd name="connsiteY33" fmla="*/ 21993 h 1010926"/>
                <a:gd name="connsiteX34" fmla="*/ 257124 w 441968"/>
                <a:gd name="connsiteY34" fmla="*/ 97431 h 1010926"/>
                <a:gd name="connsiteX35" fmla="*/ 246608 w 441968"/>
                <a:gd name="connsiteY35" fmla="*/ 125092 h 1010926"/>
                <a:gd name="connsiteX36" fmla="*/ 238150 w 441968"/>
                <a:gd name="connsiteY36" fmla="*/ 174927 h 1010926"/>
                <a:gd name="connsiteX37" fmla="*/ 239064 w 441968"/>
                <a:gd name="connsiteY37" fmla="*/ 203273 h 1010926"/>
                <a:gd name="connsiteX38" fmla="*/ 142824 w 441968"/>
                <a:gd name="connsiteY38" fmla="*/ 257680 h 1010926"/>
                <a:gd name="connsiteX39" fmla="*/ 43154 w 441968"/>
                <a:gd name="connsiteY39" fmla="*/ 195272 h 1010926"/>
                <a:gd name="connsiteX40" fmla="*/ 258953 w 441968"/>
                <a:gd name="connsiteY40" fmla="*/ 206245 h 1010926"/>
                <a:gd name="connsiteX41" fmla="*/ 314502 w 441968"/>
                <a:gd name="connsiteY41" fmla="*/ 263395 h 1010926"/>
                <a:gd name="connsiteX42" fmla="*/ 239522 w 441968"/>
                <a:gd name="connsiteY42" fmla="*/ 245336 h 1010926"/>
                <a:gd name="connsiteX43" fmla="*/ 258953 w 441968"/>
                <a:gd name="connsiteY43" fmla="*/ 206245 h 1010926"/>
                <a:gd name="connsiteX44" fmla="*/ 295300 w 441968"/>
                <a:gd name="connsiteY44" fmla="*/ 407413 h 1010926"/>
                <a:gd name="connsiteX45" fmla="*/ 301929 w 441968"/>
                <a:gd name="connsiteY45" fmla="*/ 642871 h 1010926"/>
                <a:gd name="connsiteX46" fmla="*/ 318846 w 441968"/>
                <a:gd name="connsiteY46" fmla="*/ 933879 h 1010926"/>
                <a:gd name="connsiteX47" fmla="*/ 318389 w 441968"/>
                <a:gd name="connsiteY47" fmla="*/ 972055 h 1010926"/>
                <a:gd name="connsiteX48" fmla="*/ 301929 w 441968"/>
                <a:gd name="connsiteY48" fmla="*/ 989200 h 1010926"/>
                <a:gd name="connsiteX49" fmla="*/ 250494 w 441968"/>
                <a:gd name="connsiteY49" fmla="*/ 953996 h 1010926"/>
                <a:gd name="connsiteX50" fmla="*/ 232664 w 441968"/>
                <a:gd name="connsiteY50" fmla="*/ 689963 h 1010926"/>
                <a:gd name="connsiteX51" fmla="*/ 221462 w 441968"/>
                <a:gd name="connsiteY51" fmla="*/ 657044 h 1010926"/>
                <a:gd name="connsiteX52" fmla="*/ 187629 w 441968"/>
                <a:gd name="connsiteY52" fmla="*/ 658644 h 1010926"/>
                <a:gd name="connsiteX53" fmla="*/ 180543 w 441968"/>
                <a:gd name="connsiteY53" fmla="*/ 677847 h 1010926"/>
                <a:gd name="connsiteX54" fmla="*/ 128422 w 441968"/>
                <a:gd name="connsiteY54" fmla="*/ 964283 h 1010926"/>
                <a:gd name="connsiteX55" fmla="*/ 94361 w 441968"/>
                <a:gd name="connsiteY55" fmla="*/ 989657 h 1010926"/>
                <a:gd name="connsiteX56" fmla="*/ 58242 w 441968"/>
                <a:gd name="connsiteY56" fmla="*/ 956739 h 1010926"/>
                <a:gd name="connsiteX57" fmla="*/ 75158 w 441968"/>
                <a:gd name="connsiteY57" fmla="*/ 772259 h 1010926"/>
                <a:gd name="connsiteX58" fmla="*/ 88874 w 441968"/>
                <a:gd name="connsiteY58" fmla="*/ 661388 h 1010926"/>
                <a:gd name="connsiteX59" fmla="*/ 97332 w 441968"/>
                <a:gd name="connsiteY59" fmla="*/ 594636 h 1010926"/>
                <a:gd name="connsiteX60" fmla="*/ 100533 w 441968"/>
                <a:gd name="connsiteY60" fmla="*/ 494510 h 1010926"/>
                <a:gd name="connsiteX61" fmla="*/ 120421 w 441968"/>
                <a:gd name="connsiteY61" fmla="*/ 424329 h 1010926"/>
                <a:gd name="connsiteX62" fmla="*/ 119507 w 441968"/>
                <a:gd name="connsiteY62" fmla="*/ 406270 h 1010926"/>
                <a:gd name="connsiteX63" fmla="*/ 101447 w 441968"/>
                <a:gd name="connsiteY63" fmla="*/ 411299 h 1010926"/>
                <a:gd name="connsiteX64" fmla="*/ 87503 w 441968"/>
                <a:gd name="connsiteY64" fmla="*/ 443303 h 1010926"/>
                <a:gd name="connsiteX65" fmla="*/ 76301 w 441968"/>
                <a:gd name="connsiteY65" fmla="*/ 566061 h 1010926"/>
                <a:gd name="connsiteX66" fmla="*/ 76301 w 441968"/>
                <a:gd name="connsiteY66" fmla="*/ 616125 h 1010926"/>
                <a:gd name="connsiteX67" fmla="*/ 74472 w 441968"/>
                <a:gd name="connsiteY67" fmla="*/ 633727 h 1010926"/>
                <a:gd name="connsiteX68" fmla="*/ 54813 w 441968"/>
                <a:gd name="connsiteY68" fmla="*/ 653387 h 1010926"/>
                <a:gd name="connsiteX69" fmla="*/ 32181 w 441968"/>
                <a:gd name="connsiteY69" fmla="*/ 637385 h 1010926"/>
                <a:gd name="connsiteX70" fmla="*/ 20523 w 441968"/>
                <a:gd name="connsiteY70" fmla="*/ 582978 h 1010926"/>
                <a:gd name="connsiteX71" fmla="*/ 56870 w 441968"/>
                <a:gd name="connsiteY71" fmla="*/ 366722 h 1010926"/>
                <a:gd name="connsiteX72" fmla="*/ 120878 w 441968"/>
                <a:gd name="connsiteY72" fmla="*/ 292199 h 1010926"/>
                <a:gd name="connsiteX73" fmla="*/ 237007 w 441968"/>
                <a:gd name="connsiteY73" fmla="*/ 265224 h 1010926"/>
                <a:gd name="connsiteX74" fmla="*/ 320446 w 441968"/>
                <a:gd name="connsiteY74" fmla="*/ 282140 h 1010926"/>
                <a:gd name="connsiteX75" fmla="*/ 338277 w 441968"/>
                <a:gd name="connsiteY75" fmla="*/ 281226 h 1010926"/>
                <a:gd name="connsiteX76" fmla="*/ 332105 w 441968"/>
                <a:gd name="connsiteY76" fmla="*/ 263166 h 1010926"/>
                <a:gd name="connsiteX77" fmla="*/ 262839 w 441968"/>
                <a:gd name="connsiteY77" fmla="*/ 175384 h 1010926"/>
                <a:gd name="connsiteX78" fmla="*/ 255981 w 441968"/>
                <a:gd name="connsiteY78" fmla="*/ 144752 h 1010926"/>
                <a:gd name="connsiteX79" fmla="*/ 293928 w 441968"/>
                <a:gd name="connsiteY79" fmla="*/ 142694 h 1010926"/>
                <a:gd name="connsiteX80" fmla="*/ 321360 w 441968"/>
                <a:gd name="connsiteY80" fmla="*/ 169212 h 1010926"/>
                <a:gd name="connsiteX81" fmla="*/ 392684 w 441968"/>
                <a:gd name="connsiteY81" fmla="*/ 251508 h 1010926"/>
                <a:gd name="connsiteX82" fmla="*/ 413715 w 441968"/>
                <a:gd name="connsiteY82" fmla="*/ 305000 h 1010926"/>
                <a:gd name="connsiteX83" fmla="*/ 306501 w 441968"/>
                <a:gd name="connsiteY83" fmla="*/ 384324 h 1010926"/>
                <a:gd name="connsiteX84" fmla="*/ 295300 w 441968"/>
                <a:gd name="connsiteY84" fmla="*/ 407413 h 1010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441968" h="1010926">
                  <a:moveTo>
                    <a:pt x="332790" y="399641"/>
                  </a:moveTo>
                  <a:cubicBezTo>
                    <a:pt x="370281" y="369923"/>
                    <a:pt x="413258" y="344091"/>
                    <a:pt x="439775" y="305457"/>
                  </a:cubicBezTo>
                  <a:cubicBezTo>
                    <a:pt x="448462" y="292884"/>
                    <a:pt x="429260" y="268881"/>
                    <a:pt x="418515" y="255165"/>
                  </a:cubicBezTo>
                  <a:cubicBezTo>
                    <a:pt x="389483" y="217904"/>
                    <a:pt x="361365" y="179956"/>
                    <a:pt x="327533" y="146809"/>
                  </a:cubicBezTo>
                  <a:cubicBezTo>
                    <a:pt x="318389" y="137894"/>
                    <a:pt x="309473" y="126692"/>
                    <a:pt x="298272" y="122806"/>
                  </a:cubicBezTo>
                  <a:cubicBezTo>
                    <a:pt x="280441" y="116405"/>
                    <a:pt x="277926" y="104289"/>
                    <a:pt x="272440" y="88745"/>
                  </a:cubicBezTo>
                  <a:cubicBezTo>
                    <a:pt x="260324" y="55826"/>
                    <a:pt x="245237" y="23136"/>
                    <a:pt x="207746" y="9649"/>
                  </a:cubicBezTo>
                  <a:cubicBezTo>
                    <a:pt x="159512" y="-7725"/>
                    <a:pt x="113106" y="-638"/>
                    <a:pt x="71729" y="22908"/>
                  </a:cubicBezTo>
                  <a:cubicBezTo>
                    <a:pt x="28752" y="47139"/>
                    <a:pt x="9779" y="92402"/>
                    <a:pt x="8864" y="141780"/>
                  </a:cubicBezTo>
                  <a:cubicBezTo>
                    <a:pt x="7950" y="200073"/>
                    <a:pt x="40411" y="246479"/>
                    <a:pt x="95732" y="268196"/>
                  </a:cubicBezTo>
                  <a:cubicBezTo>
                    <a:pt x="101219" y="270253"/>
                    <a:pt x="108077" y="272996"/>
                    <a:pt x="118135" y="273911"/>
                  </a:cubicBezTo>
                  <a:cubicBezTo>
                    <a:pt x="117449" y="275739"/>
                    <a:pt x="97561" y="286712"/>
                    <a:pt x="92989" y="290141"/>
                  </a:cubicBezTo>
                  <a:cubicBezTo>
                    <a:pt x="58470" y="316659"/>
                    <a:pt x="33324" y="353463"/>
                    <a:pt x="22352" y="396669"/>
                  </a:cubicBezTo>
                  <a:cubicBezTo>
                    <a:pt x="6578" y="459991"/>
                    <a:pt x="-3023" y="523770"/>
                    <a:pt x="863" y="589150"/>
                  </a:cubicBezTo>
                  <a:cubicBezTo>
                    <a:pt x="1778" y="604923"/>
                    <a:pt x="6578" y="619782"/>
                    <a:pt x="10922" y="635099"/>
                  </a:cubicBezTo>
                  <a:cubicBezTo>
                    <a:pt x="16637" y="656130"/>
                    <a:pt x="27381" y="670989"/>
                    <a:pt x="50012" y="673503"/>
                  </a:cubicBezTo>
                  <a:cubicBezTo>
                    <a:pt x="61899" y="674875"/>
                    <a:pt x="64643" y="681276"/>
                    <a:pt x="63728" y="691334"/>
                  </a:cubicBezTo>
                  <a:cubicBezTo>
                    <a:pt x="61214" y="716709"/>
                    <a:pt x="60985" y="742541"/>
                    <a:pt x="55727" y="767458"/>
                  </a:cubicBezTo>
                  <a:cubicBezTo>
                    <a:pt x="42697" y="828266"/>
                    <a:pt x="41554" y="890445"/>
                    <a:pt x="34467" y="951710"/>
                  </a:cubicBezTo>
                  <a:cubicBezTo>
                    <a:pt x="30124" y="989429"/>
                    <a:pt x="46126" y="1005431"/>
                    <a:pt x="84302" y="1009545"/>
                  </a:cubicBezTo>
                  <a:cubicBezTo>
                    <a:pt x="130479" y="1014346"/>
                    <a:pt x="138938" y="1008402"/>
                    <a:pt x="149453" y="963140"/>
                  </a:cubicBezTo>
                  <a:cubicBezTo>
                    <a:pt x="165455" y="894102"/>
                    <a:pt x="169570" y="823922"/>
                    <a:pt x="179857" y="754199"/>
                  </a:cubicBezTo>
                  <a:cubicBezTo>
                    <a:pt x="183743" y="728596"/>
                    <a:pt x="193116" y="702536"/>
                    <a:pt x="205917" y="678990"/>
                  </a:cubicBezTo>
                  <a:cubicBezTo>
                    <a:pt x="217805" y="704136"/>
                    <a:pt x="221919" y="897989"/>
                    <a:pt x="230835" y="969083"/>
                  </a:cubicBezTo>
                  <a:cubicBezTo>
                    <a:pt x="234264" y="996058"/>
                    <a:pt x="248894" y="1009088"/>
                    <a:pt x="275869" y="1010003"/>
                  </a:cubicBezTo>
                  <a:cubicBezTo>
                    <a:pt x="292557" y="1010460"/>
                    <a:pt x="309245" y="1008631"/>
                    <a:pt x="325704" y="1005659"/>
                  </a:cubicBezTo>
                  <a:cubicBezTo>
                    <a:pt x="337362" y="1003602"/>
                    <a:pt x="341706" y="998573"/>
                    <a:pt x="342620" y="986228"/>
                  </a:cubicBezTo>
                  <a:cubicBezTo>
                    <a:pt x="344220" y="959482"/>
                    <a:pt x="340791" y="933422"/>
                    <a:pt x="339191" y="906904"/>
                  </a:cubicBezTo>
                  <a:cubicBezTo>
                    <a:pt x="335762" y="852040"/>
                    <a:pt x="335076" y="796947"/>
                    <a:pt x="330276" y="742083"/>
                  </a:cubicBezTo>
                  <a:cubicBezTo>
                    <a:pt x="321132" y="640128"/>
                    <a:pt x="318846" y="538172"/>
                    <a:pt x="319303" y="435988"/>
                  </a:cubicBezTo>
                  <a:cubicBezTo>
                    <a:pt x="318617" y="423186"/>
                    <a:pt x="322046" y="408099"/>
                    <a:pt x="332790" y="399641"/>
                  </a:cubicBezTo>
                  <a:close/>
                  <a:moveTo>
                    <a:pt x="43154" y="195272"/>
                  </a:moveTo>
                  <a:cubicBezTo>
                    <a:pt x="34925" y="178356"/>
                    <a:pt x="27381" y="161439"/>
                    <a:pt x="29895" y="144752"/>
                  </a:cubicBezTo>
                  <a:cubicBezTo>
                    <a:pt x="31267" y="73886"/>
                    <a:pt x="70358" y="27251"/>
                    <a:pt x="138023" y="21993"/>
                  </a:cubicBezTo>
                  <a:cubicBezTo>
                    <a:pt x="222605" y="15593"/>
                    <a:pt x="245008" y="62913"/>
                    <a:pt x="257124" y="97431"/>
                  </a:cubicBezTo>
                  <a:cubicBezTo>
                    <a:pt x="260781" y="107947"/>
                    <a:pt x="257352" y="117091"/>
                    <a:pt x="246608" y="125092"/>
                  </a:cubicBezTo>
                  <a:cubicBezTo>
                    <a:pt x="226034" y="140180"/>
                    <a:pt x="223748" y="154353"/>
                    <a:pt x="238150" y="174927"/>
                  </a:cubicBezTo>
                  <a:cubicBezTo>
                    <a:pt x="245465" y="185442"/>
                    <a:pt x="244551" y="191843"/>
                    <a:pt x="239064" y="203273"/>
                  </a:cubicBezTo>
                  <a:cubicBezTo>
                    <a:pt x="220548" y="241449"/>
                    <a:pt x="183515" y="260423"/>
                    <a:pt x="142824" y="257680"/>
                  </a:cubicBezTo>
                  <a:cubicBezTo>
                    <a:pt x="98018" y="254480"/>
                    <a:pt x="64871" y="239392"/>
                    <a:pt x="43154" y="195272"/>
                  </a:cubicBezTo>
                  <a:close/>
                  <a:moveTo>
                    <a:pt x="258953" y="206245"/>
                  </a:moveTo>
                  <a:cubicBezTo>
                    <a:pt x="273583" y="219504"/>
                    <a:pt x="293928" y="244193"/>
                    <a:pt x="314502" y="263395"/>
                  </a:cubicBezTo>
                  <a:cubicBezTo>
                    <a:pt x="288671" y="255394"/>
                    <a:pt x="257581" y="251279"/>
                    <a:pt x="239522" y="245336"/>
                  </a:cubicBezTo>
                  <a:cubicBezTo>
                    <a:pt x="246151" y="232077"/>
                    <a:pt x="252095" y="219961"/>
                    <a:pt x="258953" y="206245"/>
                  </a:cubicBezTo>
                  <a:close/>
                  <a:moveTo>
                    <a:pt x="295300" y="407413"/>
                  </a:moveTo>
                  <a:cubicBezTo>
                    <a:pt x="304215" y="485594"/>
                    <a:pt x="295986" y="564461"/>
                    <a:pt x="301929" y="642871"/>
                  </a:cubicBezTo>
                  <a:cubicBezTo>
                    <a:pt x="309245" y="739797"/>
                    <a:pt x="313588" y="836952"/>
                    <a:pt x="318846" y="933879"/>
                  </a:cubicBezTo>
                  <a:cubicBezTo>
                    <a:pt x="319532" y="946680"/>
                    <a:pt x="318846" y="959482"/>
                    <a:pt x="318389" y="972055"/>
                  </a:cubicBezTo>
                  <a:cubicBezTo>
                    <a:pt x="317931" y="982571"/>
                    <a:pt x="312216" y="988286"/>
                    <a:pt x="301929" y="989200"/>
                  </a:cubicBezTo>
                  <a:cubicBezTo>
                    <a:pt x="262382" y="992858"/>
                    <a:pt x="254838" y="986228"/>
                    <a:pt x="250494" y="953996"/>
                  </a:cubicBezTo>
                  <a:cubicBezTo>
                    <a:pt x="242722" y="899589"/>
                    <a:pt x="236550" y="723110"/>
                    <a:pt x="232664" y="689963"/>
                  </a:cubicBezTo>
                  <a:cubicBezTo>
                    <a:pt x="231292" y="678075"/>
                    <a:pt x="229006" y="666645"/>
                    <a:pt x="221462" y="657044"/>
                  </a:cubicBezTo>
                  <a:cubicBezTo>
                    <a:pt x="210718" y="643557"/>
                    <a:pt x="197688" y="644471"/>
                    <a:pt x="187629" y="658644"/>
                  </a:cubicBezTo>
                  <a:cubicBezTo>
                    <a:pt x="183515" y="664588"/>
                    <a:pt x="182829" y="671446"/>
                    <a:pt x="180543" y="677847"/>
                  </a:cubicBezTo>
                  <a:cubicBezTo>
                    <a:pt x="161340" y="734082"/>
                    <a:pt x="135280" y="926792"/>
                    <a:pt x="128422" y="964283"/>
                  </a:cubicBezTo>
                  <a:cubicBezTo>
                    <a:pt x="124079" y="987828"/>
                    <a:pt x="118135" y="991943"/>
                    <a:pt x="94361" y="989657"/>
                  </a:cubicBezTo>
                  <a:cubicBezTo>
                    <a:pt x="68757" y="987143"/>
                    <a:pt x="57556" y="977999"/>
                    <a:pt x="58242" y="956739"/>
                  </a:cubicBezTo>
                  <a:cubicBezTo>
                    <a:pt x="60528" y="895017"/>
                    <a:pt x="64871" y="833295"/>
                    <a:pt x="75158" y="772259"/>
                  </a:cubicBezTo>
                  <a:cubicBezTo>
                    <a:pt x="79959" y="744141"/>
                    <a:pt x="85445" y="670074"/>
                    <a:pt x="88874" y="661388"/>
                  </a:cubicBezTo>
                  <a:cubicBezTo>
                    <a:pt x="97332" y="639899"/>
                    <a:pt x="97561" y="617268"/>
                    <a:pt x="97332" y="594636"/>
                  </a:cubicBezTo>
                  <a:cubicBezTo>
                    <a:pt x="96875" y="561261"/>
                    <a:pt x="96418" y="527885"/>
                    <a:pt x="100533" y="494510"/>
                  </a:cubicBezTo>
                  <a:cubicBezTo>
                    <a:pt x="103733" y="470049"/>
                    <a:pt x="106248" y="445589"/>
                    <a:pt x="120421" y="424329"/>
                  </a:cubicBezTo>
                  <a:cubicBezTo>
                    <a:pt x="124536" y="418157"/>
                    <a:pt x="126822" y="411299"/>
                    <a:pt x="119507" y="406270"/>
                  </a:cubicBezTo>
                  <a:cubicBezTo>
                    <a:pt x="112420" y="401241"/>
                    <a:pt x="106476" y="406041"/>
                    <a:pt x="101447" y="411299"/>
                  </a:cubicBezTo>
                  <a:cubicBezTo>
                    <a:pt x="92760" y="420215"/>
                    <a:pt x="90246" y="431873"/>
                    <a:pt x="87503" y="443303"/>
                  </a:cubicBezTo>
                  <a:cubicBezTo>
                    <a:pt x="77673" y="483765"/>
                    <a:pt x="75387" y="524685"/>
                    <a:pt x="76301" y="566061"/>
                  </a:cubicBezTo>
                  <a:cubicBezTo>
                    <a:pt x="76758" y="582749"/>
                    <a:pt x="76530" y="599437"/>
                    <a:pt x="76301" y="616125"/>
                  </a:cubicBezTo>
                  <a:cubicBezTo>
                    <a:pt x="76301" y="622068"/>
                    <a:pt x="76530" y="628241"/>
                    <a:pt x="74472" y="633727"/>
                  </a:cubicBezTo>
                  <a:cubicBezTo>
                    <a:pt x="71043" y="643100"/>
                    <a:pt x="66014" y="652472"/>
                    <a:pt x="54813" y="653387"/>
                  </a:cubicBezTo>
                  <a:cubicBezTo>
                    <a:pt x="44069" y="654072"/>
                    <a:pt x="36525" y="646757"/>
                    <a:pt x="32181" y="637385"/>
                  </a:cubicBezTo>
                  <a:cubicBezTo>
                    <a:pt x="24409" y="620240"/>
                    <a:pt x="21209" y="601266"/>
                    <a:pt x="20523" y="582978"/>
                  </a:cubicBezTo>
                  <a:cubicBezTo>
                    <a:pt x="17780" y="508683"/>
                    <a:pt x="28752" y="435759"/>
                    <a:pt x="56870" y="366722"/>
                  </a:cubicBezTo>
                  <a:cubicBezTo>
                    <a:pt x="68986" y="337233"/>
                    <a:pt x="95504" y="310715"/>
                    <a:pt x="120878" y="292199"/>
                  </a:cubicBezTo>
                  <a:cubicBezTo>
                    <a:pt x="136652" y="280540"/>
                    <a:pt x="215747" y="263166"/>
                    <a:pt x="237007" y="265224"/>
                  </a:cubicBezTo>
                  <a:cubicBezTo>
                    <a:pt x="265582" y="267967"/>
                    <a:pt x="293014" y="274596"/>
                    <a:pt x="320446" y="282140"/>
                  </a:cubicBezTo>
                  <a:cubicBezTo>
                    <a:pt x="326847" y="283969"/>
                    <a:pt x="333476" y="289913"/>
                    <a:pt x="338277" y="281226"/>
                  </a:cubicBezTo>
                  <a:cubicBezTo>
                    <a:pt x="342392" y="273911"/>
                    <a:pt x="336448" y="268653"/>
                    <a:pt x="332105" y="263166"/>
                  </a:cubicBezTo>
                  <a:cubicBezTo>
                    <a:pt x="309016" y="233906"/>
                    <a:pt x="285927" y="204645"/>
                    <a:pt x="262839" y="175384"/>
                  </a:cubicBezTo>
                  <a:cubicBezTo>
                    <a:pt x="255524" y="166011"/>
                    <a:pt x="245694" y="156867"/>
                    <a:pt x="255981" y="144752"/>
                  </a:cubicBezTo>
                  <a:cubicBezTo>
                    <a:pt x="263753" y="135608"/>
                    <a:pt x="283641" y="134693"/>
                    <a:pt x="293928" y="142694"/>
                  </a:cubicBezTo>
                  <a:cubicBezTo>
                    <a:pt x="303987" y="150467"/>
                    <a:pt x="312902" y="159839"/>
                    <a:pt x="321360" y="169212"/>
                  </a:cubicBezTo>
                  <a:cubicBezTo>
                    <a:pt x="345821" y="196187"/>
                    <a:pt x="370967" y="222247"/>
                    <a:pt x="392684" y="251508"/>
                  </a:cubicBezTo>
                  <a:cubicBezTo>
                    <a:pt x="404571" y="267281"/>
                    <a:pt x="426288" y="286941"/>
                    <a:pt x="413715" y="305000"/>
                  </a:cubicBezTo>
                  <a:cubicBezTo>
                    <a:pt x="397027" y="329232"/>
                    <a:pt x="324104" y="384782"/>
                    <a:pt x="306501" y="384324"/>
                  </a:cubicBezTo>
                  <a:cubicBezTo>
                    <a:pt x="298729" y="384324"/>
                    <a:pt x="294386" y="398955"/>
                    <a:pt x="295300" y="407413"/>
                  </a:cubicBezTo>
                  <a:close/>
                </a:path>
              </a:pathLst>
            </a:custGeom>
            <a:solidFill>
              <a:srgbClr val="000000"/>
            </a:solidFill>
            <a:ln w="2286" cap="flat">
              <a:noFill/>
              <a:prstDash val="solid"/>
              <a:miter/>
            </a:ln>
          </p:spPr>
          <p:txBody>
            <a:bodyPr rtlCol="0" anchor="ctr"/>
            <a:lstStyle/>
            <a:p>
              <a:endParaRPr lang="en-US"/>
            </a:p>
          </p:txBody>
        </p:sp>
        <p:sp>
          <p:nvSpPr>
            <p:cNvPr id="137" name="Freeform 440">
              <a:extLst>
                <a:ext uri="{FF2B5EF4-FFF2-40B4-BE49-F238E27FC236}">
                  <a16:creationId xmlns:a16="http://schemas.microsoft.com/office/drawing/2014/main" id="{BCCB4249-29A4-8656-6590-5E2649D2643A}"/>
                </a:ext>
              </a:extLst>
            </p:cNvPr>
            <p:cNvSpPr/>
            <p:nvPr/>
          </p:nvSpPr>
          <p:spPr>
            <a:xfrm>
              <a:off x="5001084" y="3132520"/>
              <a:ext cx="729376" cy="941097"/>
            </a:xfrm>
            <a:custGeom>
              <a:avLst/>
              <a:gdLst>
                <a:gd name="connsiteX0" fmla="*/ 724127 w 729376"/>
                <a:gd name="connsiteY0" fmla="*/ 273163 h 941097"/>
                <a:gd name="connsiteX1" fmla="*/ 567307 w 729376"/>
                <a:gd name="connsiteY1" fmla="*/ 42048 h 941097"/>
                <a:gd name="connsiteX2" fmla="*/ 318133 w 729376"/>
                <a:gd name="connsiteY2" fmla="*/ 6386 h 941097"/>
                <a:gd name="connsiteX3" fmla="*/ 277671 w 729376"/>
                <a:gd name="connsiteY3" fmla="*/ 14845 h 941097"/>
                <a:gd name="connsiteX4" fmla="*/ 129995 w 729376"/>
                <a:gd name="connsiteY4" fmla="*/ 90283 h 941097"/>
                <a:gd name="connsiteX5" fmla="*/ 35355 w 729376"/>
                <a:gd name="connsiteY5" fmla="*/ 224014 h 941097"/>
                <a:gd name="connsiteX6" fmla="*/ 2665 w 729376"/>
                <a:gd name="connsiteY6" fmla="*/ 312253 h 941097"/>
                <a:gd name="connsiteX7" fmla="*/ 62330 w 729376"/>
                <a:gd name="connsiteY7" fmla="*/ 436383 h 941097"/>
                <a:gd name="connsiteX8" fmla="*/ 172515 w 729376"/>
                <a:gd name="connsiteY8" fmla="*/ 465415 h 941097"/>
                <a:gd name="connsiteX9" fmla="*/ 242695 w 729376"/>
                <a:gd name="connsiteY9" fmla="*/ 459472 h 941097"/>
                <a:gd name="connsiteX10" fmla="*/ 294587 w 729376"/>
                <a:gd name="connsiteY10" fmla="*/ 384719 h 941097"/>
                <a:gd name="connsiteX11" fmla="*/ 292758 w 729376"/>
                <a:gd name="connsiteY11" fmla="*/ 355230 h 941097"/>
                <a:gd name="connsiteX12" fmla="*/ 358138 w 729376"/>
                <a:gd name="connsiteY12" fmla="*/ 265847 h 941097"/>
                <a:gd name="connsiteX13" fmla="*/ 453921 w 729376"/>
                <a:gd name="connsiteY13" fmla="*/ 300823 h 941097"/>
                <a:gd name="connsiteX14" fmla="*/ 460094 w 729376"/>
                <a:gd name="connsiteY14" fmla="*/ 385862 h 941097"/>
                <a:gd name="connsiteX15" fmla="*/ 420089 w 729376"/>
                <a:gd name="connsiteY15" fmla="*/ 450785 h 941097"/>
                <a:gd name="connsiteX16" fmla="*/ 284986 w 729376"/>
                <a:gd name="connsiteY16" fmla="*/ 586345 h 941097"/>
                <a:gd name="connsiteX17" fmla="*/ 217092 w 729376"/>
                <a:gd name="connsiteY17" fmla="*/ 691272 h 941097"/>
                <a:gd name="connsiteX18" fmla="*/ 188517 w 729376"/>
                <a:gd name="connsiteY18" fmla="*/ 862493 h 941097"/>
                <a:gd name="connsiteX19" fmla="*/ 223493 w 729376"/>
                <a:gd name="connsiteY19" fmla="*/ 914157 h 941097"/>
                <a:gd name="connsiteX20" fmla="*/ 496441 w 729376"/>
                <a:gd name="connsiteY20" fmla="*/ 916443 h 941097"/>
                <a:gd name="connsiteX21" fmla="*/ 529817 w 729376"/>
                <a:gd name="connsiteY21" fmla="*/ 875752 h 941097"/>
                <a:gd name="connsiteX22" fmla="*/ 524787 w 729376"/>
                <a:gd name="connsiteY22" fmla="*/ 805801 h 941097"/>
                <a:gd name="connsiteX23" fmla="*/ 555648 w 729376"/>
                <a:gd name="connsiteY23" fmla="*/ 709560 h 941097"/>
                <a:gd name="connsiteX24" fmla="*/ 633144 w 729376"/>
                <a:gd name="connsiteY24" fmla="*/ 624978 h 941097"/>
                <a:gd name="connsiteX25" fmla="*/ 714068 w 729376"/>
                <a:gd name="connsiteY25" fmla="*/ 469073 h 941097"/>
                <a:gd name="connsiteX26" fmla="*/ 724127 w 729376"/>
                <a:gd name="connsiteY26" fmla="*/ 273163 h 941097"/>
                <a:gd name="connsiteX27" fmla="*/ 705839 w 729376"/>
                <a:gd name="connsiteY27" fmla="*/ 380376 h 941097"/>
                <a:gd name="connsiteX28" fmla="*/ 704924 w 729376"/>
                <a:gd name="connsiteY28" fmla="*/ 391577 h 941097"/>
                <a:gd name="connsiteX29" fmla="*/ 702181 w 729376"/>
                <a:gd name="connsiteY29" fmla="*/ 413980 h 941097"/>
                <a:gd name="connsiteX30" fmla="*/ 700352 w 729376"/>
                <a:gd name="connsiteY30" fmla="*/ 425182 h 941097"/>
                <a:gd name="connsiteX31" fmla="*/ 693723 w 729376"/>
                <a:gd name="connsiteY31" fmla="*/ 458557 h 941097"/>
                <a:gd name="connsiteX32" fmla="*/ 688236 w 729376"/>
                <a:gd name="connsiteY32" fmla="*/ 480503 h 941097"/>
                <a:gd name="connsiteX33" fmla="*/ 678635 w 729376"/>
                <a:gd name="connsiteY33" fmla="*/ 509306 h 941097"/>
                <a:gd name="connsiteX34" fmla="*/ 670634 w 729376"/>
                <a:gd name="connsiteY34" fmla="*/ 527823 h 941097"/>
                <a:gd name="connsiteX35" fmla="*/ 646174 w 729376"/>
                <a:gd name="connsiteY35" fmla="*/ 571943 h 941097"/>
                <a:gd name="connsiteX36" fmla="*/ 616685 w 729376"/>
                <a:gd name="connsiteY36" fmla="*/ 613319 h 941097"/>
                <a:gd name="connsiteX37" fmla="*/ 610284 w 729376"/>
                <a:gd name="connsiteY37" fmla="*/ 621320 h 941097"/>
                <a:gd name="connsiteX38" fmla="*/ 602054 w 729376"/>
                <a:gd name="connsiteY38" fmla="*/ 631379 h 941097"/>
                <a:gd name="connsiteX39" fmla="*/ 539646 w 729376"/>
                <a:gd name="connsiteY39" fmla="*/ 696301 h 941097"/>
                <a:gd name="connsiteX40" fmla="*/ 526845 w 729376"/>
                <a:gd name="connsiteY40" fmla="*/ 709103 h 941097"/>
                <a:gd name="connsiteX41" fmla="*/ 525930 w 729376"/>
                <a:gd name="connsiteY41" fmla="*/ 710017 h 941097"/>
                <a:gd name="connsiteX42" fmla="*/ 511757 w 729376"/>
                <a:gd name="connsiteY42" fmla="*/ 731734 h 941097"/>
                <a:gd name="connsiteX43" fmla="*/ 509014 w 729376"/>
                <a:gd name="connsiteY43" fmla="*/ 737906 h 941097"/>
                <a:gd name="connsiteX44" fmla="*/ 506728 w 729376"/>
                <a:gd name="connsiteY44" fmla="*/ 744079 h 941097"/>
                <a:gd name="connsiteX45" fmla="*/ 505128 w 729376"/>
                <a:gd name="connsiteY45" fmla="*/ 749108 h 941097"/>
                <a:gd name="connsiteX46" fmla="*/ 503299 w 729376"/>
                <a:gd name="connsiteY46" fmla="*/ 756880 h 941097"/>
                <a:gd name="connsiteX47" fmla="*/ 501927 w 729376"/>
                <a:gd name="connsiteY47" fmla="*/ 797800 h 941097"/>
                <a:gd name="connsiteX48" fmla="*/ 505356 w 729376"/>
                <a:gd name="connsiteY48" fmla="*/ 819288 h 941097"/>
                <a:gd name="connsiteX49" fmla="*/ 506271 w 729376"/>
                <a:gd name="connsiteY49" fmla="*/ 824317 h 941097"/>
                <a:gd name="connsiteX50" fmla="*/ 508785 w 729376"/>
                <a:gd name="connsiteY50" fmla="*/ 850149 h 941097"/>
                <a:gd name="connsiteX51" fmla="*/ 509243 w 729376"/>
                <a:gd name="connsiteY51" fmla="*/ 860207 h 941097"/>
                <a:gd name="connsiteX52" fmla="*/ 504899 w 729376"/>
                <a:gd name="connsiteY52" fmla="*/ 881239 h 941097"/>
                <a:gd name="connsiteX53" fmla="*/ 483411 w 729376"/>
                <a:gd name="connsiteY53" fmla="*/ 898384 h 941097"/>
                <a:gd name="connsiteX54" fmla="*/ 476553 w 729376"/>
                <a:gd name="connsiteY54" fmla="*/ 901127 h 941097"/>
                <a:gd name="connsiteX55" fmla="*/ 419174 w 729376"/>
                <a:gd name="connsiteY55" fmla="*/ 916214 h 941097"/>
                <a:gd name="connsiteX56" fmla="*/ 388542 w 729376"/>
                <a:gd name="connsiteY56" fmla="*/ 918729 h 941097"/>
                <a:gd name="connsiteX57" fmla="*/ 364310 w 729376"/>
                <a:gd name="connsiteY57" fmla="*/ 918043 h 941097"/>
                <a:gd name="connsiteX58" fmla="*/ 349223 w 729376"/>
                <a:gd name="connsiteY58" fmla="*/ 918729 h 941097"/>
                <a:gd name="connsiteX59" fmla="*/ 334135 w 729376"/>
                <a:gd name="connsiteY59" fmla="*/ 918043 h 941097"/>
                <a:gd name="connsiteX60" fmla="*/ 318819 w 729376"/>
                <a:gd name="connsiteY60" fmla="*/ 916214 h 941097"/>
                <a:gd name="connsiteX61" fmla="*/ 303503 w 729376"/>
                <a:gd name="connsiteY61" fmla="*/ 913471 h 941097"/>
                <a:gd name="connsiteX62" fmla="*/ 241323 w 729376"/>
                <a:gd name="connsiteY62" fmla="*/ 897698 h 941097"/>
                <a:gd name="connsiteX63" fmla="*/ 237894 w 729376"/>
                <a:gd name="connsiteY63" fmla="*/ 896783 h 941097"/>
                <a:gd name="connsiteX64" fmla="*/ 236751 w 729376"/>
                <a:gd name="connsiteY64" fmla="*/ 896326 h 941097"/>
                <a:gd name="connsiteX65" fmla="*/ 234923 w 729376"/>
                <a:gd name="connsiteY65" fmla="*/ 895869 h 941097"/>
                <a:gd name="connsiteX66" fmla="*/ 231951 w 729376"/>
                <a:gd name="connsiteY66" fmla="*/ 894955 h 941097"/>
                <a:gd name="connsiteX67" fmla="*/ 231265 w 729376"/>
                <a:gd name="connsiteY67" fmla="*/ 894726 h 941097"/>
                <a:gd name="connsiteX68" fmla="*/ 229436 w 729376"/>
                <a:gd name="connsiteY68" fmla="*/ 894040 h 941097"/>
                <a:gd name="connsiteX69" fmla="*/ 229208 w 729376"/>
                <a:gd name="connsiteY69" fmla="*/ 893812 h 941097"/>
                <a:gd name="connsiteX70" fmla="*/ 215034 w 729376"/>
                <a:gd name="connsiteY70" fmla="*/ 865008 h 941097"/>
                <a:gd name="connsiteX71" fmla="*/ 257097 w 729376"/>
                <a:gd name="connsiteY71" fmla="*/ 655610 h 941097"/>
                <a:gd name="connsiteX72" fmla="*/ 294816 w 729376"/>
                <a:gd name="connsiteY72" fmla="*/ 606919 h 941097"/>
                <a:gd name="connsiteX73" fmla="*/ 433119 w 729376"/>
                <a:gd name="connsiteY73" fmla="*/ 466101 h 941097"/>
                <a:gd name="connsiteX74" fmla="*/ 482496 w 729376"/>
                <a:gd name="connsiteY74" fmla="*/ 380147 h 941097"/>
                <a:gd name="connsiteX75" fmla="*/ 457808 w 729376"/>
                <a:gd name="connsiteY75" fmla="*/ 270648 h 941097"/>
                <a:gd name="connsiteX76" fmla="*/ 360653 w 729376"/>
                <a:gd name="connsiteY76" fmla="*/ 243216 h 941097"/>
                <a:gd name="connsiteX77" fmla="*/ 344879 w 729376"/>
                <a:gd name="connsiteY77" fmla="*/ 247559 h 941097"/>
                <a:gd name="connsiteX78" fmla="*/ 342136 w 729376"/>
                <a:gd name="connsiteY78" fmla="*/ 248474 h 941097"/>
                <a:gd name="connsiteX79" fmla="*/ 337793 w 729376"/>
                <a:gd name="connsiteY79" fmla="*/ 250074 h 941097"/>
                <a:gd name="connsiteX80" fmla="*/ 334821 w 729376"/>
                <a:gd name="connsiteY80" fmla="*/ 251446 h 941097"/>
                <a:gd name="connsiteX81" fmla="*/ 331163 w 729376"/>
                <a:gd name="connsiteY81" fmla="*/ 253046 h 941097"/>
                <a:gd name="connsiteX82" fmla="*/ 328191 w 729376"/>
                <a:gd name="connsiteY82" fmla="*/ 254417 h 941097"/>
                <a:gd name="connsiteX83" fmla="*/ 324991 w 729376"/>
                <a:gd name="connsiteY83" fmla="*/ 256018 h 941097"/>
                <a:gd name="connsiteX84" fmla="*/ 322248 w 729376"/>
                <a:gd name="connsiteY84" fmla="*/ 257618 h 941097"/>
                <a:gd name="connsiteX85" fmla="*/ 319276 w 729376"/>
                <a:gd name="connsiteY85" fmla="*/ 259218 h 941097"/>
                <a:gd name="connsiteX86" fmla="*/ 316533 w 729376"/>
                <a:gd name="connsiteY86" fmla="*/ 260818 h 941097"/>
                <a:gd name="connsiteX87" fmla="*/ 313790 w 729376"/>
                <a:gd name="connsiteY87" fmla="*/ 262647 h 941097"/>
                <a:gd name="connsiteX88" fmla="*/ 311275 w 729376"/>
                <a:gd name="connsiteY88" fmla="*/ 264476 h 941097"/>
                <a:gd name="connsiteX89" fmla="*/ 308760 w 729376"/>
                <a:gd name="connsiteY89" fmla="*/ 266305 h 941097"/>
                <a:gd name="connsiteX90" fmla="*/ 306474 w 729376"/>
                <a:gd name="connsiteY90" fmla="*/ 268133 h 941097"/>
                <a:gd name="connsiteX91" fmla="*/ 304188 w 729376"/>
                <a:gd name="connsiteY91" fmla="*/ 269962 h 941097"/>
                <a:gd name="connsiteX92" fmla="*/ 302131 w 729376"/>
                <a:gd name="connsiteY92" fmla="*/ 271791 h 941097"/>
                <a:gd name="connsiteX93" fmla="*/ 300074 w 729376"/>
                <a:gd name="connsiteY93" fmla="*/ 273848 h 941097"/>
                <a:gd name="connsiteX94" fmla="*/ 298016 w 729376"/>
                <a:gd name="connsiteY94" fmla="*/ 275906 h 941097"/>
                <a:gd name="connsiteX95" fmla="*/ 296187 w 729376"/>
                <a:gd name="connsiteY95" fmla="*/ 277963 h 941097"/>
                <a:gd name="connsiteX96" fmla="*/ 294359 w 729376"/>
                <a:gd name="connsiteY96" fmla="*/ 280021 h 941097"/>
                <a:gd name="connsiteX97" fmla="*/ 292530 w 729376"/>
                <a:gd name="connsiteY97" fmla="*/ 282078 h 941097"/>
                <a:gd name="connsiteX98" fmla="*/ 290930 w 729376"/>
                <a:gd name="connsiteY98" fmla="*/ 284135 h 941097"/>
                <a:gd name="connsiteX99" fmla="*/ 289329 w 729376"/>
                <a:gd name="connsiteY99" fmla="*/ 286421 h 941097"/>
                <a:gd name="connsiteX100" fmla="*/ 287958 w 729376"/>
                <a:gd name="connsiteY100" fmla="*/ 288479 h 941097"/>
                <a:gd name="connsiteX101" fmla="*/ 286586 w 729376"/>
                <a:gd name="connsiteY101" fmla="*/ 290765 h 941097"/>
                <a:gd name="connsiteX102" fmla="*/ 285215 w 729376"/>
                <a:gd name="connsiteY102" fmla="*/ 292822 h 941097"/>
                <a:gd name="connsiteX103" fmla="*/ 283843 w 729376"/>
                <a:gd name="connsiteY103" fmla="*/ 295108 h 941097"/>
                <a:gd name="connsiteX104" fmla="*/ 282700 w 729376"/>
                <a:gd name="connsiteY104" fmla="*/ 297166 h 941097"/>
                <a:gd name="connsiteX105" fmla="*/ 281557 w 729376"/>
                <a:gd name="connsiteY105" fmla="*/ 299680 h 941097"/>
                <a:gd name="connsiteX106" fmla="*/ 280643 w 729376"/>
                <a:gd name="connsiteY106" fmla="*/ 301509 h 941097"/>
                <a:gd name="connsiteX107" fmla="*/ 279042 w 729376"/>
                <a:gd name="connsiteY107" fmla="*/ 305167 h 941097"/>
                <a:gd name="connsiteX108" fmla="*/ 278128 w 729376"/>
                <a:gd name="connsiteY108" fmla="*/ 307681 h 941097"/>
                <a:gd name="connsiteX109" fmla="*/ 276985 w 729376"/>
                <a:gd name="connsiteY109" fmla="*/ 310653 h 941097"/>
                <a:gd name="connsiteX110" fmla="*/ 276299 w 729376"/>
                <a:gd name="connsiteY110" fmla="*/ 312710 h 941097"/>
                <a:gd name="connsiteX111" fmla="*/ 275613 w 729376"/>
                <a:gd name="connsiteY111" fmla="*/ 315225 h 941097"/>
                <a:gd name="connsiteX112" fmla="*/ 275156 w 729376"/>
                <a:gd name="connsiteY112" fmla="*/ 317282 h 941097"/>
                <a:gd name="connsiteX113" fmla="*/ 274470 w 729376"/>
                <a:gd name="connsiteY113" fmla="*/ 319797 h 941097"/>
                <a:gd name="connsiteX114" fmla="*/ 274013 w 729376"/>
                <a:gd name="connsiteY114" fmla="*/ 321854 h 941097"/>
                <a:gd name="connsiteX115" fmla="*/ 273556 w 729376"/>
                <a:gd name="connsiteY115" fmla="*/ 324369 h 941097"/>
                <a:gd name="connsiteX116" fmla="*/ 273099 w 729376"/>
                <a:gd name="connsiteY116" fmla="*/ 326426 h 941097"/>
                <a:gd name="connsiteX117" fmla="*/ 272642 w 729376"/>
                <a:gd name="connsiteY117" fmla="*/ 328712 h 941097"/>
                <a:gd name="connsiteX118" fmla="*/ 272413 w 729376"/>
                <a:gd name="connsiteY118" fmla="*/ 330770 h 941097"/>
                <a:gd name="connsiteX119" fmla="*/ 272184 w 729376"/>
                <a:gd name="connsiteY119" fmla="*/ 333056 h 941097"/>
                <a:gd name="connsiteX120" fmla="*/ 271956 w 729376"/>
                <a:gd name="connsiteY120" fmla="*/ 335113 h 941097"/>
                <a:gd name="connsiteX121" fmla="*/ 271727 w 729376"/>
                <a:gd name="connsiteY121" fmla="*/ 337399 h 941097"/>
                <a:gd name="connsiteX122" fmla="*/ 271499 w 729376"/>
                <a:gd name="connsiteY122" fmla="*/ 339457 h 941097"/>
                <a:gd name="connsiteX123" fmla="*/ 271499 w 729376"/>
                <a:gd name="connsiteY123" fmla="*/ 341743 h 941097"/>
                <a:gd name="connsiteX124" fmla="*/ 271499 w 729376"/>
                <a:gd name="connsiteY124" fmla="*/ 343800 h 941097"/>
                <a:gd name="connsiteX125" fmla="*/ 271499 w 729376"/>
                <a:gd name="connsiteY125" fmla="*/ 346086 h 941097"/>
                <a:gd name="connsiteX126" fmla="*/ 271499 w 729376"/>
                <a:gd name="connsiteY126" fmla="*/ 347915 h 941097"/>
                <a:gd name="connsiteX127" fmla="*/ 271499 w 729376"/>
                <a:gd name="connsiteY127" fmla="*/ 350201 h 941097"/>
                <a:gd name="connsiteX128" fmla="*/ 271499 w 729376"/>
                <a:gd name="connsiteY128" fmla="*/ 352030 h 941097"/>
                <a:gd name="connsiteX129" fmla="*/ 271727 w 729376"/>
                <a:gd name="connsiteY129" fmla="*/ 354316 h 941097"/>
                <a:gd name="connsiteX130" fmla="*/ 271727 w 729376"/>
                <a:gd name="connsiteY130" fmla="*/ 355916 h 941097"/>
                <a:gd name="connsiteX131" fmla="*/ 271956 w 729376"/>
                <a:gd name="connsiteY131" fmla="*/ 357973 h 941097"/>
                <a:gd name="connsiteX132" fmla="*/ 272184 w 729376"/>
                <a:gd name="connsiteY132" fmla="*/ 359573 h 941097"/>
                <a:gd name="connsiteX133" fmla="*/ 272413 w 729376"/>
                <a:gd name="connsiteY133" fmla="*/ 361859 h 941097"/>
                <a:gd name="connsiteX134" fmla="*/ 272642 w 729376"/>
                <a:gd name="connsiteY134" fmla="*/ 363231 h 941097"/>
                <a:gd name="connsiteX135" fmla="*/ 273099 w 729376"/>
                <a:gd name="connsiteY135" fmla="*/ 365517 h 941097"/>
                <a:gd name="connsiteX136" fmla="*/ 273327 w 729376"/>
                <a:gd name="connsiteY136" fmla="*/ 366431 h 941097"/>
                <a:gd name="connsiteX137" fmla="*/ 274013 w 729376"/>
                <a:gd name="connsiteY137" fmla="*/ 369632 h 941097"/>
                <a:gd name="connsiteX138" fmla="*/ 275613 w 729376"/>
                <a:gd name="connsiteY138" fmla="*/ 391349 h 941097"/>
                <a:gd name="connsiteX139" fmla="*/ 274699 w 729376"/>
                <a:gd name="connsiteY139" fmla="*/ 398893 h 941097"/>
                <a:gd name="connsiteX140" fmla="*/ 271499 w 729376"/>
                <a:gd name="connsiteY140" fmla="*/ 408951 h 941097"/>
                <a:gd name="connsiteX141" fmla="*/ 270127 w 729376"/>
                <a:gd name="connsiteY141" fmla="*/ 411923 h 941097"/>
                <a:gd name="connsiteX142" fmla="*/ 266698 w 729376"/>
                <a:gd name="connsiteY142" fmla="*/ 417409 h 941097"/>
                <a:gd name="connsiteX143" fmla="*/ 264641 w 729376"/>
                <a:gd name="connsiteY143" fmla="*/ 419924 h 941097"/>
                <a:gd name="connsiteX144" fmla="*/ 260297 w 729376"/>
                <a:gd name="connsiteY144" fmla="*/ 424496 h 941097"/>
                <a:gd name="connsiteX145" fmla="*/ 210005 w 729376"/>
                <a:gd name="connsiteY145" fmla="*/ 443470 h 941097"/>
                <a:gd name="connsiteX146" fmla="*/ 185316 w 729376"/>
                <a:gd name="connsiteY146" fmla="*/ 444155 h 941097"/>
                <a:gd name="connsiteX147" fmla="*/ 169086 w 729376"/>
                <a:gd name="connsiteY147" fmla="*/ 443241 h 941097"/>
                <a:gd name="connsiteX148" fmla="*/ 146226 w 729376"/>
                <a:gd name="connsiteY148" fmla="*/ 440269 h 941097"/>
                <a:gd name="connsiteX149" fmla="*/ 143940 w 729376"/>
                <a:gd name="connsiteY149" fmla="*/ 439812 h 941097"/>
                <a:gd name="connsiteX150" fmla="*/ 115593 w 729376"/>
                <a:gd name="connsiteY150" fmla="*/ 433183 h 941097"/>
                <a:gd name="connsiteX151" fmla="*/ 112164 w 729376"/>
                <a:gd name="connsiteY151" fmla="*/ 432268 h 941097"/>
                <a:gd name="connsiteX152" fmla="*/ 90676 w 729376"/>
                <a:gd name="connsiteY152" fmla="*/ 425410 h 941097"/>
                <a:gd name="connsiteX153" fmla="*/ 82904 w 729376"/>
                <a:gd name="connsiteY153" fmla="*/ 422667 h 941097"/>
                <a:gd name="connsiteX154" fmla="*/ 79703 w 729376"/>
                <a:gd name="connsiteY154" fmla="*/ 421295 h 941097"/>
                <a:gd name="connsiteX155" fmla="*/ 78789 w 729376"/>
                <a:gd name="connsiteY155" fmla="*/ 420838 h 941097"/>
                <a:gd name="connsiteX156" fmla="*/ 76503 w 729376"/>
                <a:gd name="connsiteY156" fmla="*/ 419924 h 941097"/>
                <a:gd name="connsiteX157" fmla="*/ 75360 w 729376"/>
                <a:gd name="connsiteY157" fmla="*/ 419467 h 941097"/>
                <a:gd name="connsiteX158" fmla="*/ 72845 w 729376"/>
                <a:gd name="connsiteY158" fmla="*/ 418324 h 941097"/>
                <a:gd name="connsiteX159" fmla="*/ 71931 w 729376"/>
                <a:gd name="connsiteY159" fmla="*/ 417866 h 941097"/>
                <a:gd name="connsiteX160" fmla="*/ 68730 w 729376"/>
                <a:gd name="connsiteY160" fmla="*/ 416266 h 941097"/>
                <a:gd name="connsiteX161" fmla="*/ 68045 w 729376"/>
                <a:gd name="connsiteY161" fmla="*/ 415809 h 941097"/>
                <a:gd name="connsiteX162" fmla="*/ 65530 w 729376"/>
                <a:gd name="connsiteY162" fmla="*/ 414437 h 941097"/>
                <a:gd name="connsiteX163" fmla="*/ 64387 w 729376"/>
                <a:gd name="connsiteY163" fmla="*/ 413752 h 941097"/>
                <a:gd name="connsiteX164" fmla="*/ 62330 w 729376"/>
                <a:gd name="connsiteY164" fmla="*/ 412380 h 941097"/>
                <a:gd name="connsiteX165" fmla="*/ 61187 w 729376"/>
                <a:gd name="connsiteY165" fmla="*/ 411694 h 941097"/>
                <a:gd name="connsiteX166" fmla="*/ 58672 w 729376"/>
                <a:gd name="connsiteY166" fmla="*/ 409865 h 941097"/>
                <a:gd name="connsiteX167" fmla="*/ 57986 w 729376"/>
                <a:gd name="connsiteY167" fmla="*/ 409408 h 941097"/>
                <a:gd name="connsiteX168" fmla="*/ 55014 w 729376"/>
                <a:gd name="connsiteY168" fmla="*/ 407122 h 941097"/>
                <a:gd name="connsiteX169" fmla="*/ 54100 w 729376"/>
                <a:gd name="connsiteY169" fmla="*/ 406436 h 941097"/>
                <a:gd name="connsiteX170" fmla="*/ 52043 w 729376"/>
                <a:gd name="connsiteY170" fmla="*/ 404836 h 941097"/>
                <a:gd name="connsiteX171" fmla="*/ 50900 w 729376"/>
                <a:gd name="connsiteY171" fmla="*/ 403922 h 941097"/>
                <a:gd name="connsiteX172" fmla="*/ 49071 w 729376"/>
                <a:gd name="connsiteY172" fmla="*/ 402322 h 941097"/>
                <a:gd name="connsiteX173" fmla="*/ 48156 w 729376"/>
                <a:gd name="connsiteY173" fmla="*/ 401407 h 941097"/>
                <a:gd name="connsiteX174" fmla="*/ 45642 w 729376"/>
                <a:gd name="connsiteY174" fmla="*/ 398893 h 941097"/>
                <a:gd name="connsiteX175" fmla="*/ 44956 w 729376"/>
                <a:gd name="connsiteY175" fmla="*/ 398207 h 941097"/>
                <a:gd name="connsiteX176" fmla="*/ 43127 w 729376"/>
                <a:gd name="connsiteY176" fmla="*/ 396149 h 941097"/>
                <a:gd name="connsiteX177" fmla="*/ 42213 w 729376"/>
                <a:gd name="connsiteY177" fmla="*/ 395006 h 941097"/>
                <a:gd name="connsiteX178" fmla="*/ 40613 w 729376"/>
                <a:gd name="connsiteY178" fmla="*/ 393178 h 941097"/>
                <a:gd name="connsiteX179" fmla="*/ 39698 w 729376"/>
                <a:gd name="connsiteY179" fmla="*/ 392035 h 941097"/>
                <a:gd name="connsiteX180" fmla="*/ 38098 w 729376"/>
                <a:gd name="connsiteY180" fmla="*/ 390206 h 941097"/>
                <a:gd name="connsiteX181" fmla="*/ 37184 w 729376"/>
                <a:gd name="connsiteY181" fmla="*/ 389063 h 941097"/>
                <a:gd name="connsiteX182" fmla="*/ 35126 w 729376"/>
                <a:gd name="connsiteY182" fmla="*/ 386320 h 941097"/>
                <a:gd name="connsiteX183" fmla="*/ 34212 w 729376"/>
                <a:gd name="connsiteY183" fmla="*/ 385177 h 941097"/>
                <a:gd name="connsiteX184" fmla="*/ 32840 w 729376"/>
                <a:gd name="connsiteY184" fmla="*/ 383348 h 941097"/>
                <a:gd name="connsiteX185" fmla="*/ 31926 w 729376"/>
                <a:gd name="connsiteY185" fmla="*/ 381976 h 941097"/>
                <a:gd name="connsiteX186" fmla="*/ 30783 w 729376"/>
                <a:gd name="connsiteY186" fmla="*/ 380147 h 941097"/>
                <a:gd name="connsiteX187" fmla="*/ 29868 w 729376"/>
                <a:gd name="connsiteY187" fmla="*/ 378776 h 941097"/>
                <a:gd name="connsiteX188" fmla="*/ 28725 w 729376"/>
                <a:gd name="connsiteY188" fmla="*/ 376490 h 941097"/>
                <a:gd name="connsiteX189" fmla="*/ 27811 w 729376"/>
                <a:gd name="connsiteY189" fmla="*/ 374661 h 941097"/>
                <a:gd name="connsiteX190" fmla="*/ 26668 w 729376"/>
                <a:gd name="connsiteY190" fmla="*/ 372146 h 941097"/>
                <a:gd name="connsiteX191" fmla="*/ 25982 w 729376"/>
                <a:gd name="connsiteY191" fmla="*/ 370546 h 941097"/>
                <a:gd name="connsiteX192" fmla="*/ 25068 w 729376"/>
                <a:gd name="connsiteY192" fmla="*/ 368717 h 941097"/>
                <a:gd name="connsiteX193" fmla="*/ 24382 w 729376"/>
                <a:gd name="connsiteY193" fmla="*/ 367117 h 941097"/>
                <a:gd name="connsiteX194" fmla="*/ 23696 w 729376"/>
                <a:gd name="connsiteY194" fmla="*/ 365060 h 941097"/>
                <a:gd name="connsiteX195" fmla="*/ 23239 w 729376"/>
                <a:gd name="connsiteY195" fmla="*/ 363460 h 941097"/>
                <a:gd name="connsiteX196" fmla="*/ 22325 w 729376"/>
                <a:gd name="connsiteY196" fmla="*/ 360259 h 941097"/>
                <a:gd name="connsiteX197" fmla="*/ 21867 w 729376"/>
                <a:gd name="connsiteY197" fmla="*/ 358888 h 941097"/>
                <a:gd name="connsiteX198" fmla="*/ 21410 w 729376"/>
                <a:gd name="connsiteY198" fmla="*/ 356830 h 941097"/>
                <a:gd name="connsiteX199" fmla="*/ 20953 w 729376"/>
                <a:gd name="connsiteY199" fmla="*/ 355230 h 941097"/>
                <a:gd name="connsiteX200" fmla="*/ 20496 w 729376"/>
                <a:gd name="connsiteY200" fmla="*/ 353173 h 941097"/>
                <a:gd name="connsiteX201" fmla="*/ 20267 w 729376"/>
                <a:gd name="connsiteY201" fmla="*/ 351344 h 941097"/>
                <a:gd name="connsiteX202" fmla="*/ 20039 w 729376"/>
                <a:gd name="connsiteY202" fmla="*/ 349058 h 941097"/>
                <a:gd name="connsiteX203" fmla="*/ 19810 w 729376"/>
                <a:gd name="connsiteY203" fmla="*/ 347458 h 941097"/>
                <a:gd name="connsiteX204" fmla="*/ 19810 w 729376"/>
                <a:gd name="connsiteY204" fmla="*/ 347458 h 941097"/>
                <a:gd name="connsiteX205" fmla="*/ 22553 w 729376"/>
                <a:gd name="connsiteY205" fmla="*/ 317054 h 941097"/>
                <a:gd name="connsiteX206" fmla="*/ 160628 w 729376"/>
                <a:gd name="connsiteY206" fmla="*/ 89825 h 941097"/>
                <a:gd name="connsiteX207" fmla="*/ 442949 w 729376"/>
                <a:gd name="connsiteY207" fmla="*/ 23989 h 941097"/>
                <a:gd name="connsiteX208" fmla="*/ 530960 w 729376"/>
                <a:gd name="connsiteY208" fmla="*/ 44563 h 941097"/>
                <a:gd name="connsiteX209" fmla="*/ 532788 w 729376"/>
                <a:gd name="connsiteY209" fmla="*/ 45248 h 941097"/>
                <a:gd name="connsiteX210" fmla="*/ 536446 w 729376"/>
                <a:gd name="connsiteY210" fmla="*/ 46849 h 941097"/>
                <a:gd name="connsiteX211" fmla="*/ 541704 w 729376"/>
                <a:gd name="connsiteY211" fmla="*/ 49135 h 941097"/>
                <a:gd name="connsiteX212" fmla="*/ 543990 w 729376"/>
                <a:gd name="connsiteY212" fmla="*/ 50278 h 941097"/>
                <a:gd name="connsiteX213" fmla="*/ 548105 w 729376"/>
                <a:gd name="connsiteY213" fmla="*/ 52335 h 941097"/>
                <a:gd name="connsiteX214" fmla="*/ 549933 w 729376"/>
                <a:gd name="connsiteY214" fmla="*/ 53249 h 941097"/>
                <a:gd name="connsiteX215" fmla="*/ 555648 w 729376"/>
                <a:gd name="connsiteY215" fmla="*/ 56450 h 941097"/>
                <a:gd name="connsiteX216" fmla="*/ 555648 w 729376"/>
                <a:gd name="connsiteY216" fmla="*/ 56450 h 941097"/>
                <a:gd name="connsiteX217" fmla="*/ 595882 w 729376"/>
                <a:gd name="connsiteY217" fmla="*/ 83882 h 941097"/>
                <a:gd name="connsiteX218" fmla="*/ 610284 w 729376"/>
                <a:gd name="connsiteY218" fmla="*/ 95998 h 941097"/>
                <a:gd name="connsiteX219" fmla="*/ 662176 w 729376"/>
                <a:gd name="connsiteY219" fmla="*/ 157720 h 941097"/>
                <a:gd name="connsiteX220" fmla="*/ 678864 w 729376"/>
                <a:gd name="connsiteY220" fmla="*/ 189266 h 941097"/>
                <a:gd name="connsiteX221" fmla="*/ 682521 w 729376"/>
                <a:gd name="connsiteY221" fmla="*/ 197496 h 941097"/>
                <a:gd name="connsiteX222" fmla="*/ 688922 w 729376"/>
                <a:gd name="connsiteY222" fmla="*/ 214412 h 941097"/>
                <a:gd name="connsiteX223" fmla="*/ 691665 w 729376"/>
                <a:gd name="connsiteY223" fmla="*/ 223099 h 941097"/>
                <a:gd name="connsiteX224" fmla="*/ 703553 w 729376"/>
                <a:gd name="connsiteY224" fmla="*/ 278878 h 941097"/>
                <a:gd name="connsiteX225" fmla="*/ 705610 w 729376"/>
                <a:gd name="connsiteY225" fmla="*/ 298766 h 941097"/>
                <a:gd name="connsiteX226" fmla="*/ 706296 w 729376"/>
                <a:gd name="connsiteY226" fmla="*/ 310424 h 941097"/>
                <a:gd name="connsiteX227" fmla="*/ 705839 w 729376"/>
                <a:gd name="connsiteY227" fmla="*/ 380376 h 941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729376" h="941097">
                  <a:moveTo>
                    <a:pt x="724127" y="273163"/>
                  </a:moveTo>
                  <a:cubicBezTo>
                    <a:pt x="710411" y="168692"/>
                    <a:pt x="659661" y="89597"/>
                    <a:pt x="567307" y="42048"/>
                  </a:cubicBezTo>
                  <a:cubicBezTo>
                    <a:pt x="489812" y="2272"/>
                    <a:pt x="405001" y="-8473"/>
                    <a:pt x="318133" y="6386"/>
                  </a:cubicBezTo>
                  <a:cubicBezTo>
                    <a:pt x="304646" y="8672"/>
                    <a:pt x="290930" y="11187"/>
                    <a:pt x="277671" y="14845"/>
                  </a:cubicBezTo>
                  <a:cubicBezTo>
                    <a:pt x="223035" y="29475"/>
                    <a:pt x="172743" y="52335"/>
                    <a:pt x="129995" y="90283"/>
                  </a:cubicBezTo>
                  <a:cubicBezTo>
                    <a:pt x="87933" y="127544"/>
                    <a:pt x="58443" y="173493"/>
                    <a:pt x="35355" y="224014"/>
                  </a:cubicBezTo>
                  <a:cubicBezTo>
                    <a:pt x="22325" y="252589"/>
                    <a:pt x="7923" y="280935"/>
                    <a:pt x="2665" y="312253"/>
                  </a:cubicBezTo>
                  <a:cubicBezTo>
                    <a:pt x="-6936" y="368946"/>
                    <a:pt x="8609" y="410780"/>
                    <a:pt x="62330" y="436383"/>
                  </a:cubicBezTo>
                  <a:cubicBezTo>
                    <a:pt x="97305" y="453071"/>
                    <a:pt x="134567" y="461300"/>
                    <a:pt x="172515" y="465415"/>
                  </a:cubicBezTo>
                  <a:cubicBezTo>
                    <a:pt x="196061" y="467930"/>
                    <a:pt x="219606" y="465415"/>
                    <a:pt x="242695" y="459472"/>
                  </a:cubicBezTo>
                  <a:cubicBezTo>
                    <a:pt x="277442" y="450556"/>
                    <a:pt x="298016" y="420838"/>
                    <a:pt x="294587" y="384719"/>
                  </a:cubicBezTo>
                  <a:cubicBezTo>
                    <a:pt x="293673" y="374890"/>
                    <a:pt x="292530" y="365060"/>
                    <a:pt x="292758" y="355230"/>
                  </a:cubicBezTo>
                  <a:cubicBezTo>
                    <a:pt x="293901" y="305852"/>
                    <a:pt x="313790" y="278878"/>
                    <a:pt x="358138" y="265847"/>
                  </a:cubicBezTo>
                  <a:cubicBezTo>
                    <a:pt x="391971" y="255789"/>
                    <a:pt x="439520" y="272020"/>
                    <a:pt x="453921" y="300823"/>
                  </a:cubicBezTo>
                  <a:cubicBezTo>
                    <a:pt x="467409" y="327798"/>
                    <a:pt x="472667" y="355916"/>
                    <a:pt x="460094" y="385862"/>
                  </a:cubicBezTo>
                  <a:cubicBezTo>
                    <a:pt x="450035" y="409865"/>
                    <a:pt x="435862" y="430668"/>
                    <a:pt x="420089" y="450785"/>
                  </a:cubicBezTo>
                  <a:cubicBezTo>
                    <a:pt x="380312" y="501077"/>
                    <a:pt x="331849" y="542911"/>
                    <a:pt x="284986" y="586345"/>
                  </a:cubicBezTo>
                  <a:cubicBezTo>
                    <a:pt x="253211" y="615834"/>
                    <a:pt x="229665" y="649438"/>
                    <a:pt x="217092" y="691272"/>
                  </a:cubicBezTo>
                  <a:cubicBezTo>
                    <a:pt x="200175" y="747050"/>
                    <a:pt x="196518" y="805115"/>
                    <a:pt x="188517" y="862493"/>
                  </a:cubicBezTo>
                  <a:cubicBezTo>
                    <a:pt x="184173" y="894726"/>
                    <a:pt x="191946" y="903413"/>
                    <a:pt x="223493" y="914157"/>
                  </a:cubicBezTo>
                  <a:cubicBezTo>
                    <a:pt x="264412" y="928102"/>
                    <a:pt x="370940" y="965821"/>
                    <a:pt x="496441" y="916443"/>
                  </a:cubicBezTo>
                  <a:cubicBezTo>
                    <a:pt x="516101" y="909128"/>
                    <a:pt x="525930" y="895869"/>
                    <a:pt x="529817" y="875752"/>
                  </a:cubicBezTo>
                  <a:cubicBezTo>
                    <a:pt x="534389" y="851749"/>
                    <a:pt x="528674" y="828889"/>
                    <a:pt x="524787" y="805801"/>
                  </a:cubicBezTo>
                  <a:cubicBezTo>
                    <a:pt x="518158" y="767853"/>
                    <a:pt x="527759" y="736763"/>
                    <a:pt x="555648" y="709560"/>
                  </a:cubicBezTo>
                  <a:cubicBezTo>
                    <a:pt x="583080" y="682814"/>
                    <a:pt x="609369" y="655153"/>
                    <a:pt x="633144" y="624978"/>
                  </a:cubicBezTo>
                  <a:cubicBezTo>
                    <a:pt x="670177" y="578115"/>
                    <a:pt x="698066" y="526451"/>
                    <a:pt x="714068" y="469073"/>
                  </a:cubicBezTo>
                  <a:cubicBezTo>
                    <a:pt x="731899" y="404379"/>
                    <a:pt x="732585" y="339457"/>
                    <a:pt x="724127" y="273163"/>
                  </a:cubicBezTo>
                  <a:close/>
                  <a:moveTo>
                    <a:pt x="705839" y="380376"/>
                  </a:moveTo>
                  <a:cubicBezTo>
                    <a:pt x="705610" y="384034"/>
                    <a:pt x="705153" y="387920"/>
                    <a:pt x="704924" y="391577"/>
                  </a:cubicBezTo>
                  <a:cubicBezTo>
                    <a:pt x="704238" y="399121"/>
                    <a:pt x="703324" y="406665"/>
                    <a:pt x="702181" y="413980"/>
                  </a:cubicBezTo>
                  <a:cubicBezTo>
                    <a:pt x="701724" y="417638"/>
                    <a:pt x="701038" y="421524"/>
                    <a:pt x="700352" y="425182"/>
                  </a:cubicBezTo>
                  <a:cubicBezTo>
                    <a:pt x="698523" y="436383"/>
                    <a:pt x="696237" y="447356"/>
                    <a:pt x="693723" y="458557"/>
                  </a:cubicBezTo>
                  <a:cubicBezTo>
                    <a:pt x="692123" y="465872"/>
                    <a:pt x="690065" y="473188"/>
                    <a:pt x="688236" y="480503"/>
                  </a:cubicBezTo>
                  <a:cubicBezTo>
                    <a:pt x="685493" y="490333"/>
                    <a:pt x="682293" y="499934"/>
                    <a:pt x="678635" y="509306"/>
                  </a:cubicBezTo>
                  <a:cubicBezTo>
                    <a:pt x="676121" y="515479"/>
                    <a:pt x="673606" y="521651"/>
                    <a:pt x="670634" y="527823"/>
                  </a:cubicBezTo>
                  <a:cubicBezTo>
                    <a:pt x="663548" y="543139"/>
                    <a:pt x="655318" y="557770"/>
                    <a:pt x="646174" y="571943"/>
                  </a:cubicBezTo>
                  <a:cubicBezTo>
                    <a:pt x="637030" y="586116"/>
                    <a:pt x="627200" y="599832"/>
                    <a:pt x="616685" y="613319"/>
                  </a:cubicBezTo>
                  <a:cubicBezTo>
                    <a:pt x="614627" y="616063"/>
                    <a:pt x="612570" y="618577"/>
                    <a:pt x="610284" y="621320"/>
                  </a:cubicBezTo>
                  <a:cubicBezTo>
                    <a:pt x="607541" y="624749"/>
                    <a:pt x="604797" y="627950"/>
                    <a:pt x="602054" y="631379"/>
                  </a:cubicBezTo>
                  <a:cubicBezTo>
                    <a:pt x="582852" y="654696"/>
                    <a:pt x="562049" y="676642"/>
                    <a:pt x="539646" y="696301"/>
                  </a:cubicBezTo>
                  <a:cubicBezTo>
                    <a:pt x="534846" y="700416"/>
                    <a:pt x="530502" y="704759"/>
                    <a:pt x="526845" y="709103"/>
                  </a:cubicBezTo>
                  <a:cubicBezTo>
                    <a:pt x="526616" y="709331"/>
                    <a:pt x="526388" y="709789"/>
                    <a:pt x="525930" y="710017"/>
                  </a:cubicBezTo>
                  <a:cubicBezTo>
                    <a:pt x="519987" y="717104"/>
                    <a:pt x="515415" y="724190"/>
                    <a:pt x="511757" y="731734"/>
                  </a:cubicBezTo>
                  <a:cubicBezTo>
                    <a:pt x="510843" y="733792"/>
                    <a:pt x="509700" y="735849"/>
                    <a:pt x="509014" y="737906"/>
                  </a:cubicBezTo>
                  <a:cubicBezTo>
                    <a:pt x="508100" y="739964"/>
                    <a:pt x="507414" y="742021"/>
                    <a:pt x="506728" y="744079"/>
                  </a:cubicBezTo>
                  <a:cubicBezTo>
                    <a:pt x="506271" y="745679"/>
                    <a:pt x="505585" y="747508"/>
                    <a:pt x="505128" y="749108"/>
                  </a:cubicBezTo>
                  <a:cubicBezTo>
                    <a:pt x="504442" y="751622"/>
                    <a:pt x="503756" y="754137"/>
                    <a:pt x="503299" y="756880"/>
                  </a:cubicBezTo>
                  <a:cubicBezTo>
                    <a:pt x="500784" y="769910"/>
                    <a:pt x="500556" y="783626"/>
                    <a:pt x="501927" y="797800"/>
                  </a:cubicBezTo>
                  <a:cubicBezTo>
                    <a:pt x="502613" y="804886"/>
                    <a:pt x="503756" y="811973"/>
                    <a:pt x="505356" y="819288"/>
                  </a:cubicBezTo>
                  <a:cubicBezTo>
                    <a:pt x="505814" y="820888"/>
                    <a:pt x="506042" y="822717"/>
                    <a:pt x="506271" y="824317"/>
                  </a:cubicBezTo>
                  <a:cubicBezTo>
                    <a:pt x="507642" y="833004"/>
                    <a:pt x="508328" y="841462"/>
                    <a:pt x="508785" y="850149"/>
                  </a:cubicBezTo>
                  <a:cubicBezTo>
                    <a:pt x="509014" y="853578"/>
                    <a:pt x="509014" y="856778"/>
                    <a:pt x="509243" y="860207"/>
                  </a:cubicBezTo>
                  <a:cubicBezTo>
                    <a:pt x="509700" y="868437"/>
                    <a:pt x="508100" y="875524"/>
                    <a:pt x="504899" y="881239"/>
                  </a:cubicBezTo>
                  <a:cubicBezTo>
                    <a:pt x="500556" y="888782"/>
                    <a:pt x="493469" y="894269"/>
                    <a:pt x="483411" y="898384"/>
                  </a:cubicBezTo>
                  <a:cubicBezTo>
                    <a:pt x="481125" y="899298"/>
                    <a:pt x="478839" y="900212"/>
                    <a:pt x="476553" y="901127"/>
                  </a:cubicBezTo>
                  <a:cubicBezTo>
                    <a:pt x="458036" y="908213"/>
                    <a:pt x="439062" y="913471"/>
                    <a:pt x="419174" y="916214"/>
                  </a:cubicBezTo>
                  <a:cubicBezTo>
                    <a:pt x="409116" y="917586"/>
                    <a:pt x="399057" y="918500"/>
                    <a:pt x="388542" y="918729"/>
                  </a:cubicBezTo>
                  <a:cubicBezTo>
                    <a:pt x="380541" y="918958"/>
                    <a:pt x="372540" y="918729"/>
                    <a:pt x="364310" y="918043"/>
                  </a:cubicBezTo>
                  <a:cubicBezTo>
                    <a:pt x="359281" y="918500"/>
                    <a:pt x="354252" y="918729"/>
                    <a:pt x="349223" y="918729"/>
                  </a:cubicBezTo>
                  <a:cubicBezTo>
                    <a:pt x="344193" y="918729"/>
                    <a:pt x="339164" y="918500"/>
                    <a:pt x="334135" y="918043"/>
                  </a:cubicBezTo>
                  <a:cubicBezTo>
                    <a:pt x="329106" y="917586"/>
                    <a:pt x="324077" y="917129"/>
                    <a:pt x="318819" y="916214"/>
                  </a:cubicBezTo>
                  <a:cubicBezTo>
                    <a:pt x="313790" y="915529"/>
                    <a:pt x="308532" y="914614"/>
                    <a:pt x="303503" y="913471"/>
                  </a:cubicBezTo>
                  <a:cubicBezTo>
                    <a:pt x="282929" y="909356"/>
                    <a:pt x="262126" y="903413"/>
                    <a:pt x="241323" y="897698"/>
                  </a:cubicBezTo>
                  <a:cubicBezTo>
                    <a:pt x="240180" y="897469"/>
                    <a:pt x="239037" y="897012"/>
                    <a:pt x="237894" y="896783"/>
                  </a:cubicBezTo>
                  <a:cubicBezTo>
                    <a:pt x="237437" y="896555"/>
                    <a:pt x="236980" y="896555"/>
                    <a:pt x="236751" y="896326"/>
                  </a:cubicBezTo>
                  <a:cubicBezTo>
                    <a:pt x="236066" y="896098"/>
                    <a:pt x="235608" y="895869"/>
                    <a:pt x="234923" y="895869"/>
                  </a:cubicBezTo>
                  <a:cubicBezTo>
                    <a:pt x="234008" y="895640"/>
                    <a:pt x="232865" y="895183"/>
                    <a:pt x="231951" y="894955"/>
                  </a:cubicBezTo>
                  <a:cubicBezTo>
                    <a:pt x="231722" y="894955"/>
                    <a:pt x="231494" y="894726"/>
                    <a:pt x="231265" y="894726"/>
                  </a:cubicBezTo>
                  <a:cubicBezTo>
                    <a:pt x="230579" y="894497"/>
                    <a:pt x="230122" y="894269"/>
                    <a:pt x="229436" y="894040"/>
                  </a:cubicBezTo>
                  <a:cubicBezTo>
                    <a:pt x="229436" y="894040"/>
                    <a:pt x="229208" y="894040"/>
                    <a:pt x="229208" y="893812"/>
                  </a:cubicBezTo>
                  <a:cubicBezTo>
                    <a:pt x="217320" y="889011"/>
                    <a:pt x="214577" y="882610"/>
                    <a:pt x="215034" y="865008"/>
                  </a:cubicBezTo>
                  <a:cubicBezTo>
                    <a:pt x="217778" y="792999"/>
                    <a:pt x="224864" y="721676"/>
                    <a:pt x="257097" y="655610"/>
                  </a:cubicBezTo>
                  <a:cubicBezTo>
                    <a:pt x="266012" y="637094"/>
                    <a:pt x="279728" y="621320"/>
                    <a:pt x="294816" y="606919"/>
                  </a:cubicBezTo>
                  <a:cubicBezTo>
                    <a:pt x="342365" y="561427"/>
                    <a:pt x="390599" y="516622"/>
                    <a:pt x="433119" y="466101"/>
                  </a:cubicBezTo>
                  <a:cubicBezTo>
                    <a:pt x="455064" y="440041"/>
                    <a:pt x="473352" y="412380"/>
                    <a:pt x="482496" y="380147"/>
                  </a:cubicBezTo>
                  <a:cubicBezTo>
                    <a:pt x="493698" y="339914"/>
                    <a:pt x="488669" y="299452"/>
                    <a:pt x="457808" y="270648"/>
                  </a:cubicBezTo>
                  <a:cubicBezTo>
                    <a:pt x="432890" y="247331"/>
                    <a:pt x="397686" y="236358"/>
                    <a:pt x="360653" y="243216"/>
                  </a:cubicBezTo>
                  <a:cubicBezTo>
                    <a:pt x="354938" y="244588"/>
                    <a:pt x="349680" y="245959"/>
                    <a:pt x="344879" y="247559"/>
                  </a:cubicBezTo>
                  <a:cubicBezTo>
                    <a:pt x="343965" y="247788"/>
                    <a:pt x="343050" y="248245"/>
                    <a:pt x="342136" y="248474"/>
                  </a:cubicBezTo>
                  <a:cubicBezTo>
                    <a:pt x="340764" y="248931"/>
                    <a:pt x="339164" y="249617"/>
                    <a:pt x="337793" y="250074"/>
                  </a:cubicBezTo>
                  <a:cubicBezTo>
                    <a:pt x="336650" y="250531"/>
                    <a:pt x="335735" y="250988"/>
                    <a:pt x="334821" y="251446"/>
                  </a:cubicBezTo>
                  <a:cubicBezTo>
                    <a:pt x="333678" y="251903"/>
                    <a:pt x="332306" y="252360"/>
                    <a:pt x="331163" y="253046"/>
                  </a:cubicBezTo>
                  <a:cubicBezTo>
                    <a:pt x="330249" y="253503"/>
                    <a:pt x="329106" y="253960"/>
                    <a:pt x="328191" y="254417"/>
                  </a:cubicBezTo>
                  <a:cubicBezTo>
                    <a:pt x="327048" y="254875"/>
                    <a:pt x="326134" y="255560"/>
                    <a:pt x="324991" y="256018"/>
                  </a:cubicBezTo>
                  <a:cubicBezTo>
                    <a:pt x="324077" y="256475"/>
                    <a:pt x="323162" y="257161"/>
                    <a:pt x="322248" y="257618"/>
                  </a:cubicBezTo>
                  <a:cubicBezTo>
                    <a:pt x="321333" y="258075"/>
                    <a:pt x="320190" y="258761"/>
                    <a:pt x="319276" y="259218"/>
                  </a:cubicBezTo>
                  <a:cubicBezTo>
                    <a:pt x="318362" y="259675"/>
                    <a:pt x="317447" y="260361"/>
                    <a:pt x="316533" y="260818"/>
                  </a:cubicBezTo>
                  <a:cubicBezTo>
                    <a:pt x="315618" y="261504"/>
                    <a:pt x="314704" y="261961"/>
                    <a:pt x="313790" y="262647"/>
                  </a:cubicBezTo>
                  <a:cubicBezTo>
                    <a:pt x="312875" y="263333"/>
                    <a:pt x="312189" y="263790"/>
                    <a:pt x="311275" y="264476"/>
                  </a:cubicBezTo>
                  <a:cubicBezTo>
                    <a:pt x="310361" y="265162"/>
                    <a:pt x="309675" y="265619"/>
                    <a:pt x="308760" y="266305"/>
                  </a:cubicBezTo>
                  <a:cubicBezTo>
                    <a:pt x="308075" y="266990"/>
                    <a:pt x="307160" y="267448"/>
                    <a:pt x="306474" y="268133"/>
                  </a:cubicBezTo>
                  <a:cubicBezTo>
                    <a:pt x="305789" y="268819"/>
                    <a:pt x="304874" y="269505"/>
                    <a:pt x="304188" y="269962"/>
                  </a:cubicBezTo>
                  <a:cubicBezTo>
                    <a:pt x="303503" y="270648"/>
                    <a:pt x="302817" y="271334"/>
                    <a:pt x="302131" y="271791"/>
                  </a:cubicBezTo>
                  <a:cubicBezTo>
                    <a:pt x="301445" y="272477"/>
                    <a:pt x="300759" y="273163"/>
                    <a:pt x="300074" y="273848"/>
                  </a:cubicBezTo>
                  <a:cubicBezTo>
                    <a:pt x="299388" y="274534"/>
                    <a:pt x="298702" y="275220"/>
                    <a:pt x="298016" y="275906"/>
                  </a:cubicBezTo>
                  <a:cubicBezTo>
                    <a:pt x="297330" y="276592"/>
                    <a:pt x="296645" y="277277"/>
                    <a:pt x="296187" y="277963"/>
                  </a:cubicBezTo>
                  <a:cubicBezTo>
                    <a:pt x="295502" y="278649"/>
                    <a:pt x="295044" y="279335"/>
                    <a:pt x="294359" y="280021"/>
                  </a:cubicBezTo>
                  <a:cubicBezTo>
                    <a:pt x="293673" y="280706"/>
                    <a:pt x="293216" y="281392"/>
                    <a:pt x="292530" y="282078"/>
                  </a:cubicBezTo>
                  <a:cubicBezTo>
                    <a:pt x="292073" y="282764"/>
                    <a:pt x="291387" y="283450"/>
                    <a:pt x="290930" y="284135"/>
                  </a:cubicBezTo>
                  <a:cubicBezTo>
                    <a:pt x="290472" y="284821"/>
                    <a:pt x="289787" y="285507"/>
                    <a:pt x="289329" y="286421"/>
                  </a:cubicBezTo>
                  <a:cubicBezTo>
                    <a:pt x="288872" y="287107"/>
                    <a:pt x="288415" y="287793"/>
                    <a:pt x="287958" y="288479"/>
                  </a:cubicBezTo>
                  <a:cubicBezTo>
                    <a:pt x="287501" y="289165"/>
                    <a:pt x="287043" y="290079"/>
                    <a:pt x="286586" y="290765"/>
                  </a:cubicBezTo>
                  <a:cubicBezTo>
                    <a:pt x="286129" y="291451"/>
                    <a:pt x="285672" y="292136"/>
                    <a:pt x="285215" y="292822"/>
                  </a:cubicBezTo>
                  <a:cubicBezTo>
                    <a:pt x="284757" y="293508"/>
                    <a:pt x="284300" y="294422"/>
                    <a:pt x="283843" y="295108"/>
                  </a:cubicBezTo>
                  <a:cubicBezTo>
                    <a:pt x="283386" y="295794"/>
                    <a:pt x="283157" y="296480"/>
                    <a:pt x="282700" y="297166"/>
                  </a:cubicBezTo>
                  <a:cubicBezTo>
                    <a:pt x="282243" y="298080"/>
                    <a:pt x="281786" y="298766"/>
                    <a:pt x="281557" y="299680"/>
                  </a:cubicBezTo>
                  <a:cubicBezTo>
                    <a:pt x="281328" y="300366"/>
                    <a:pt x="280871" y="301052"/>
                    <a:pt x="280643" y="301509"/>
                  </a:cubicBezTo>
                  <a:cubicBezTo>
                    <a:pt x="280185" y="302652"/>
                    <a:pt x="279728" y="303795"/>
                    <a:pt x="279042" y="305167"/>
                  </a:cubicBezTo>
                  <a:cubicBezTo>
                    <a:pt x="278814" y="306081"/>
                    <a:pt x="278357" y="306767"/>
                    <a:pt x="278128" y="307681"/>
                  </a:cubicBezTo>
                  <a:cubicBezTo>
                    <a:pt x="277671" y="308596"/>
                    <a:pt x="277442" y="309739"/>
                    <a:pt x="276985" y="310653"/>
                  </a:cubicBezTo>
                  <a:cubicBezTo>
                    <a:pt x="276756" y="311339"/>
                    <a:pt x="276528" y="312025"/>
                    <a:pt x="276299" y="312710"/>
                  </a:cubicBezTo>
                  <a:cubicBezTo>
                    <a:pt x="276071" y="313625"/>
                    <a:pt x="275842" y="314311"/>
                    <a:pt x="275613" y="315225"/>
                  </a:cubicBezTo>
                  <a:cubicBezTo>
                    <a:pt x="275385" y="315911"/>
                    <a:pt x="275156" y="316597"/>
                    <a:pt x="275156" y="317282"/>
                  </a:cubicBezTo>
                  <a:cubicBezTo>
                    <a:pt x="274928" y="318197"/>
                    <a:pt x="274699" y="318883"/>
                    <a:pt x="274470" y="319797"/>
                  </a:cubicBezTo>
                  <a:cubicBezTo>
                    <a:pt x="274242" y="320483"/>
                    <a:pt x="274242" y="321169"/>
                    <a:pt x="274013" y="321854"/>
                  </a:cubicBezTo>
                  <a:cubicBezTo>
                    <a:pt x="273785" y="322769"/>
                    <a:pt x="273556" y="323455"/>
                    <a:pt x="273556" y="324369"/>
                  </a:cubicBezTo>
                  <a:cubicBezTo>
                    <a:pt x="273327" y="325055"/>
                    <a:pt x="273327" y="325741"/>
                    <a:pt x="273099" y="326426"/>
                  </a:cubicBezTo>
                  <a:cubicBezTo>
                    <a:pt x="272870" y="327112"/>
                    <a:pt x="272870" y="328027"/>
                    <a:pt x="272642" y="328712"/>
                  </a:cubicBezTo>
                  <a:cubicBezTo>
                    <a:pt x="272642" y="329398"/>
                    <a:pt x="272413" y="330084"/>
                    <a:pt x="272413" y="330770"/>
                  </a:cubicBezTo>
                  <a:cubicBezTo>
                    <a:pt x="272413" y="331456"/>
                    <a:pt x="272184" y="332370"/>
                    <a:pt x="272184" y="333056"/>
                  </a:cubicBezTo>
                  <a:cubicBezTo>
                    <a:pt x="272184" y="333742"/>
                    <a:pt x="271956" y="334427"/>
                    <a:pt x="271956" y="335113"/>
                  </a:cubicBezTo>
                  <a:cubicBezTo>
                    <a:pt x="271956" y="335799"/>
                    <a:pt x="271727" y="336713"/>
                    <a:pt x="271727" y="337399"/>
                  </a:cubicBezTo>
                  <a:cubicBezTo>
                    <a:pt x="271727" y="338085"/>
                    <a:pt x="271727" y="338771"/>
                    <a:pt x="271499" y="339457"/>
                  </a:cubicBezTo>
                  <a:cubicBezTo>
                    <a:pt x="271499" y="340142"/>
                    <a:pt x="271499" y="341057"/>
                    <a:pt x="271499" y="341743"/>
                  </a:cubicBezTo>
                  <a:cubicBezTo>
                    <a:pt x="271499" y="342428"/>
                    <a:pt x="271499" y="343114"/>
                    <a:pt x="271499" y="343800"/>
                  </a:cubicBezTo>
                  <a:cubicBezTo>
                    <a:pt x="271499" y="344486"/>
                    <a:pt x="271499" y="345400"/>
                    <a:pt x="271499" y="346086"/>
                  </a:cubicBezTo>
                  <a:cubicBezTo>
                    <a:pt x="271499" y="346772"/>
                    <a:pt x="271499" y="347229"/>
                    <a:pt x="271499" y="347915"/>
                  </a:cubicBezTo>
                  <a:cubicBezTo>
                    <a:pt x="271499" y="348601"/>
                    <a:pt x="271499" y="349286"/>
                    <a:pt x="271499" y="350201"/>
                  </a:cubicBezTo>
                  <a:cubicBezTo>
                    <a:pt x="271499" y="350887"/>
                    <a:pt x="271499" y="351344"/>
                    <a:pt x="271499" y="352030"/>
                  </a:cubicBezTo>
                  <a:cubicBezTo>
                    <a:pt x="271499" y="352715"/>
                    <a:pt x="271499" y="353401"/>
                    <a:pt x="271727" y="354316"/>
                  </a:cubicBezTo>
                  <a:cubicBezTo>
                    <a:pt x="271727" y="354773"/>
                    <a:pt x="271727" y="355459"/>
                    <a:pt x="271727" y="355916"/>
                  </a:cubicBezTo>
                  <a:cubicBezTo>
                    <a:pt x="271727" y="356602"/>
                    <a:pt x="271956" y="357287"/>
                    <a:pt x="271956" y="357973"/>
                  </a:cubicBezTo>
                  <a:cubicBezTo>
                    <a:pt x="271956" y="358430"/>
                    <a:pt x="271956" y="358888"/>
                    <a:pt x="272184" y="359573"/>
                  </a:cubicBezTo>
                  <a:cubicBezTo>
                    <a:pt x="272184" y="360259"/>
                    <a:pt x="272413" y="360945"/>
                    <a:pt x="272413" y="361859"/>
                  </a:cubicBezTo>
                  <a:cubicBezTo>
                    <a:pt x="272413" y="362317"/>
                    <a:pt x="272413" y="362774"/>
                    <a:pt x="272642" y="363231"/>
                  </a:cubicBezTo>
                  <a:cubicBezTo>
                    <a:pt x="272642" y="363917"/>
                    <a:pt x="272870" y="364831"/>
                    <a:pt x="273099" y="365517"/>
                  </a:cubicBezTo>
                  <a:cubicBezTo>
                    <a:pt x="273099" y="365746"/>
                    <a:pt x="273099" y="366203"/>
                    <a:pt x="273327" y="366431"/>
                  </a:cubicBezTo>
                  <a:cubicBezTo>
                    <a:pt x="273556" y="367574"/>
                    <a:pt x="273785" y="368489"/>
                    <a:pt x="274013" y="369632"/>
                  </a:cubicBezTo>
                  <a:cubicBezTo>
                    <a:pt x="275613" y="377633"/>
                    <a:pt x="276071" y="384948"/>
                    <a:pt x="275613" y="391349"/>
                  </a:cubicBezTo>
                  <a:cubicBezTo>
                    <a:pt x="275385" y="393863"/>
                    <a:pt x="275156" y="396378"/>
                    <a:pt x="274699" y="398893"/>
                  </a:cubicBezTo>
                  <a:cubicBezTo>
                    <a:pt x="274013" y="402550"/>
                    <a:pt x="272870" y="405751"/>
                    <a:pt x="271499" y="408951"/>
                  </a:cubicBezTo>
                  <a:cubicBezTo>
                    <a:pt x="271041" y="410094"/>
                    <a:pt x="270584" y="411008"/>
                    <a:pt x="270127" y="411923"/>
                  </a:cubicBezTo>
                  <a:cubicBezTo>
                    <a:pt x="269213" y="413980"/>
                    <a:pt x="268070" y="415809"/>
                    <a:pt x="266698" y="417409"/>
                  </a:cubicBezTo>
                  <a:cubicBezTo>
                    <a:pt x="266012" y="418324"/>
                    <a:pt x="265326" y="419238"/>
                    <a:pt x="264641" y="419924"/>
                  </a:cubicBezTo>
                  <a:cubicBezTo>
                    <a:pt x="263269" y="421524"/>
                    <a:pt x="261897" y="423124"/>
                    <a:pt x="260297" y="424496"/>
                  </a:cubicBezTo>
                  <a:cubicBezTo>
                    <a:pt x="247724" y="436154"/>
                    <a:pt x="229208" y="441869"/>
                    <a:pt x="210005" y="443470"/>
                  </a:cubicBezTo>
                  <a:cubicBezTo>
                    <a:pt x="201776" y="444155"/>
                    <a:pt x="193546" y="444384"/>
                    <a:pt x="185316" y="444155"/>
                  </a:cubicBezTo>
                  <a:cubicBezTo>
                    <a:pt x="179830" y="444155"/>
                    <a:pt x="174572" y="443698"/>
                    <a:pt x="169086" y="443241"/>
                  </a:cubicBezTo>
                  <a:cubicBezTo>
                    <a:pt x="161313" y="442555"/>
                    <a:pt x="153770" y="441641"/>
                    <a:pt x="146226" y="440269"/>
                  </a:cubicBezTo>
                  <a:cubicBezTo>
                    <a:pt x="145540" y="440041"/>
                    <a:pt x="144626" y="440041"/>
                    <a:pt x="143940" y="439812"/>
                  </a:cubicBezTo>
                  <a:cubicBezTo>
                    <a:pt x="134339" y="437983"/>
                    <a:pt x="124966" y="435926"/>
                    <a:pt x="115593" y="433183"/>
                  </a:cubicBezTo>
                  <a:cubicBezTo>
                    <a:pt x="114450" y="432954"/>
                    <a:pt x="113307" y="432497"/>
                    <a:pt x="112164" y="432268"/>
                  </a:cubicBezTo>
                  <a:cubicBezTo>
                    <a:pt x="105078" y="430211"/>
                    <a:pt x="97763" y="427925"/>
                    <a:pt x="90676" y="425410"/>
                  </a:cubicBezTo>
                  <a:cubicBezTo>
                    <a:pt x="88161" y="424496"/>
                    <a:pt x="85647" y="423581"/>
                    <a:pt x="82904" y="422667"/>
                  </a:cubicBezTo>
                  <a:cubicBezTo>
                    <a:pt x="81761" y="422210"/>
                    <a:pt x="80618" y="421753"/>
                    <a:pt x="79703" y="421295"/>
                  </a:cubicBezTo>
                  <a:cubicBezTo>
                    <a:pt x="79475" y="421067"/>
                    <a:pt x="79017" y="421067"/>
                    <a:pt x="78789" y="420838"/>
                  </a:cubicBezTo>
                  <a:cubicBezTo>
                    <a:pt x="78103" y="420610"/>
                    <a:pt x="77189" y="420152"/>
                    <a:pt x="76503" y="419924"/>
                  </a:cubicBezTo>
                  <a:cubicBezTo>
                    <a:pt x="76046" y="419695"/>
                    <a:pt x="75817" y="419695"/>
                    <a:pt x="75360" y="419467"/>
                  </a:cubicBezTo>
                  <a:cubicBezTo>
                    <a:pt x="74445" y="419009"/>
                    <a:pt x="73760" y="418781"/>
                    <a:pt x="72845" y="418324"/>
                  </a:cubicBezTo>
                  <a:cubicBezTo>
                    <a:pt x="72617" y="418095"/>
                    <a:pt x="72159" y="418095"/>
                    <a:pt x="71931" y="417866"/>
                  </a:cubicBezTo>
                  <a:cubicBezTo>
                    <a:pt x="70788" y="417409"/>
                    <a:pt x="69873" y="416723"/>
                    <a:pt x="68730" y="416266"/>
                  </a:cubicBezTo>
                  <a:cubicBezTo>
                    <a:pt x="68502" y="416038"/>
                    <a:pt x="68273" y="416038"/>
                    <a:pt x="68045" y="415809"/>
                  </a:cubicBezTo>
                  <a:cubicBezTo>
                    <a:pt x="67130" y="415352"/>
                    <a:pt x="66444" y="414895"/>
                    <a:pt x="65530" y="414437"/>
                  </a:cubicBezTo>
                  <a:cubicBezTo>
                    <a:pt x="65073" y="414209"/>
                    <a:pt x="64844" y="413980"/>
                    <a:pt x="64387" y="413752"/>
                  </a:cubicBezTo>
                  <a:cubicBezTo>
                    <a:pt x="63701" y="413294"/>
                    <a:pt x="63015" y="412837"/>
                    <a:pt x="62330" y="412380"/>
                  </a:cubicBezTo>
                  <a:cubicBezTo>
                    <a:pt x="61872" y="412151"/>
                    <a:pt x="61644" y="411923"/>
                    <a:pt x="61187" y="411694"/>
                  </a:cubicBezTo>
                  <a:cubicBezTo>
                    <a:pt x="60272" y="411237"/>
                    <a:pt x="59586" y="410551"/>
                    <a:pt x="58672" y="409865"/>
                  </a:cubicBezTo>
                  <a:cubicBezTo>
                    <a:pt x="58443" y="409637"/>
                    <a:pt x="58215" y="409637"/>
                    <a:pt x="57986" y="409408"/>
                  </a:cubicBezTo>
                  <a:cubicBezTo>
                    <a:pt x="57072" y="408722"/>
                    <a:pt x="56157" y="408037"/>
                    <a:pt x="55014" y="407122"/>
                  </a:cubicBezTo>
                  <a:cubicBezTo>
                    <a:pt x="54786" y="406894"/>
                    <a:pt x="54329" y="406665"/>
                    <a:pt x="54100" y="406436"/>
                  </a:cubicBezTo>
                  <a:cubicBezTo>
                    <a:pt x="53414" y="405979"/>
                    <a:pt x="52728" y="405293"/>
                    <a:pt x="52043" y="404836"/>
                  </a:cubicBezTo>
                  <a:cubicBezTo>
                    <a:pt x="51585" y="404608"/>
                    <a:pt x="51357" y="404150"/>
                    <a:pt x="50900" y="403922"/>
                  </a:cubicBezTo>
                  <a:cubicBezTo>
                    <a:pt x="50214" y="403465"/>
                    <a:pt x="49757" y="402779"/>
                    <a:pt x="49071" y="402322"/>
                  </a:cubicBezTo>
                  <a:cubicBezTo>
                    <a:pt x="48842" y="402093"/>
                    <a:pt x="48385" y="401636"/>
                    <a:pt x="48156" y="401407"/>
                  </a:cubicBezTo>
                  <a:cubicBezTo>
                    <a:pt x="47242" y="400493"/>
                    <a:pt x="46328" y="399807"/>
                    <a:pt x="45642" y="398893"/>
                  </a:cubicBezTo>
                  <a:cubicBezTo>
                    <a:pt x="45413" y="398664"/>
                    <a:pt x="45185" y="398435"/>
                    <a:pt x="44956" y="398207"/>
                  </a:cubicBezTo>
                  <a:cubicBezTo>
                    <a:pt x="44270" y="397521"/>
                    <a:pt x="43584" y="396835"/>
                    <a:pt x="43127" y="396149"/>
                  </a:cubicBezTo>
                  <a:cubicBezTo>
                    <a:pt x="42899" y="395692"/>
                    <a:pt x="42441" y="395464"/>
                    <a:pt x="42213" y="395006"/>
                  </a:cubicBezTo>
                  <a:cubicBezTo>
                    <a:pt x="41756" y="394549"/>
                    <a:pt x="41298" y="393863"/>
                    <a:pt x="40613" y="393178"/>
                  </a:cubicBezTo>
                  <a:cubicBezTo>
                    <a:pt x="40384" y="392720"/>
                    <a:pt x="39927" y="392492"/>
                    <a:pt x="39698" y="392035"/>
                  </a:cubicBezTo>
                  <a:cubicBezTo>
                    <a:pt x="39241" y="391349"/>
                    <a:pt x="38784" y="390663"/>
                    <a:pt x="38098" y="390206"/>
                  </a:cubicBezTo>
                  <a:cubicBezTo>
                    <a:pt x="37869" y="389749"/>
                    <a:pt x="37641" y="389520"/>
                    <a:pt x="37184" y="389063"/>
                  </a:cubicBezTo>
                  <a:cubicBezTo>
                    <a:pt x="36498" y="388148"/>
                    <a:pt x="35812" y="387234"/>
                    <a:pt x="35126" y="386320"/>
                  </a:cubicBezTo>
                  <a:cubicBezTo>
                    <a:pt x="34898" y="385862"/>
                    <a:pt x="34669" y="385634"/>
                    <a:pt x="34212" y="385177"/>
                  </a:cubicBezTo>
                  <a:cubicBezTo>
                    <a:pt x="33755" y="384491"/>
                    <a:pt x="33297" y="383805"/>
                    <a:pt x="32840" y="383348"/>
                  </a:cubicBezTo>
                  <a:cubicBezTo>
                    <a:pt x="32612" y="382891"/>
                    <a:pt x="32154" y="382433"/>
                    <a:pt x="31926" y="381976"/>
                  </a:cubicBezTo>
                  <a:cubicBezTo>
                    <a:pt x="31469" y="381290"/>
                    <a:pt x="31240" y="380833"/>
                    <a:pt x="30783" y="380147"/>
                  </a:cubicBezTo>
                  <a:cubicBezTo>
                    <a:pt x="30554" y="379690"/>
                    <a:pt x="30326" y="379233"/>
                    <a:pt x="29868" y="378776"/>
                  </a:cubicBezTo>
                  <a:cubicBezTo>
                    <a:pt x="29411" y="378090"/>
                    <a:pt x="28954" y="377404"/>
                    <a:pt x="28725" y="376490"/>
                  </a:cubicBezTo>
                  <a:cubicBezTo>
                    <a:pt x="28497" y="375804"/>
                    <a:pt x="28040" y="375347"/>
                    <a:pt x="27811" y="374661"/>
                  </a:cubicBezTo>
                  <a:cubicBezTo>
                    <a:pt x="27354" y="373975"/>
                    <a:pt x="27125" y="373061"/>
                    <a:pt x="26668" y="372146"/>
                  </a:cubicBezTo>
                  <a:cubicBezTo>
                    <a:pt x="26439" y="371689"/>
                    <a:pt x="26211" y="371232"/>
                    <a:pt x="25982" y="370546"/>
                  </a:cubicBezTo>
                  <a:cubicBezTo>
                    <a:pt x="25754" y="369860"/>
                    <a:pt x="25525" y="369175"/>
                    <a:pt x="25068" y="368717"/>
                  </a:cubicBezTo>
                  <a:cubicBezTo>
                    <a:pt x="24839" y="368260"/>
                    <a:pt x="24611" y="367574"/>
                    <a:pt x="24382" y="367117"/>
                  </a:cubicBezTo>
                  <a:cubicBezTo>
                    <a:pt x="24153" y="366431"/>
                    <a:pt x="23925" y="365746"/>
                    <a:pt x="23696" y="365060"/>
                  </a:cubicBezTo>
                  <a:cubicBezTo>
                    <a:pt x="23468" y="364603"/>
                    <a:pt x="23239" y="364145"/>
                    <a:pt x="23239" y="363460"/>
                  </a:cubicBezTo>
                  <a:cubicBezTo>
                    <a:pt x="22782" y="362317"/>
                    <a:pt x="22553" y="361174"/>
                    <a:pt x="22325" y="360259"/>
                  </a:cubicBezTo>
                  <a:cubicBezTo>
                    <a:pt x="22096" y="359802"/>
                    <a:pt x="22096" y="359345"/>
                    <a:pt x="21867" y="358888"/>
                  </a:cubicBezTo>
                  <a:cubicBezTo>
                    <a:pt x="21639" y="358202"/>
                    <a:pt x="21410" y="357516"/>
                    <a:pt x="21410" y="356830"/>
                  </a:cubicBezTo>
                  <a:cubicBezTo>
                    <a:pt x="21182" y="356373"/>
                    <a:pt x="21182" y="355687"/>
                    <a:pt x="20953" y="355230"/>
                  </a:cubicBezTo>
                  <a:cubicBezTo>
                    <a:pt x="20724" y="354544"/>
                    <a:pt x="20724" y="353858"/>
                    <a:pt x="20496" y="353173"/>
                  </a:cubicBezTo>
                  <a:cubicBezTo>
                    <a:pt x="20496" y="352487"/>
                    <a:pt x="20267" y="352030"/>
                    <a:pt x="20267" y="351344"/>
                  </a:cubicBezTo>
                  <a:cubicBezTo>
                    <a:pt x="20039" y="350658"/>
                    <a:pt x="20039" y="349744"/>
                    <a:pt x="20039" y="349058"/>
                  </a:cubicBezTo>
                  <a:cubicBezTo>
                    <a:pt x="20039" y="348601"/>
                    <a:pt x="19810" y="348143"/>
                    <a:pt x="19810" y="347458"/>
                  </a:cubicBezTo>
                  <a:cubicBezTo>
                    <a:pt x="19810" y="347458"/>
                    <a:pt x="19810" y="347458"/>
                    <a:pt x="19810" y="347458"/>
                  </a:cubicBezTo>
                  <a:cubicBezTo>
                    <a:pt x="18667" y="337628"/>
                    <a:pt x="19581" y="327569"/>
                    <a:pt x="22553" y="317054"/>
                  </a:cubicBezTo>
                  <a:cubicBezTo>
                    <a:pt x="48385" y="229729"/>
                    <a:pt x="83818" y="146061"/>
                    <a:pt x="160628" y="89825"/>
                  </a:cubicBezTo>
                  <a:cubicBezTo>
                    <a:pt x="244981" y="28103"/>
                    <a:pt x="340536" y="9587"/>
                    <a:pt x="442949" y="23989"/>
                  </a:cubicBezTo>
                  <a:cubicBezTo>
                    <a:pt x="472895" y="28332"/>
                    <a:pt x="502842" y="33133"/>
                    <a:pt x="530960" y="44563"/>
                  </a:cubicBezTo>
                  <a:cubicBezTo>
                    <a:pt x="531645" y="44791"/>
                    <a:pt x="532103" y="45020"/>
                    <a:pt x="532788" y="45248"/>
                  </a:cubicBezTo>
                  <a:cubicBezTo>
                    <a:pt x="533931" y="45706"/>
                    <a:pt x="535303" y="46163"/>
                    <a:pt x="536446" y="46849"/>
                  </a:cubicBezTo>
                  <a:cubicBezTo>
                    <a:pt x="538275" y="47534"/>
                    <a:pt x="539875" y="48449"/>
                    <a:pt x="541704" y="49135"/>
                  </a:cubicBezTo>
                  <a:cubicBezTo>
                    <a:pt x="542390" y="49592"/>
                    <a:pt x="543075" y="49820"/>
                    <a:pt x="543990" y="50278"/>
                  </a:cubicBezTo>
                  <a:cubicBezTo>
                    <a:pt x="545361" y="50963"/>
                    <a:pt x="546733" y="51649"/>
                    <a:pt x="548105" y="52335"/>
                  </a:cubicBezTo>
                  <a:cubicBezTo>
                    <a:pt x="548790" y="52564"/>
                    <a:pt x="549476" y="53021"/>
                    <a:pt x="549933" y="53249"/>
                  </a:cubicBezTo>
                  <a:cubicBezTo>
                    <a:pt x="551762" y="54392"/>
                    <a:pt x="553820" y="55307"/>
                    <a:pt x="555648" y="56450"/>
                  </a:cubicBezTo>
                  <a:cubicBezTo>
                    <a:pt x="555648" y="56450"/>
                    <a:pt x="555648" y="56450"/>
                    <a:pt x="555648" y="56450"/>
                  </a:cubicBezTo>
                  <a:cubicBezTo>
                    <a:pt x="570050" y="64908"/>
                    <a:pt x="583538" y="74052"/>
                    <a:pt x="595882" y="83882"/>
                  </a:cubicBezTo>
                  <a:cubicBezTo>
                    <a:pt x="600911" y="87768"/>
                    <a:pt x="605483" y="91883"/>
                    <a:pt x="610284" y="95998"/>
                  </a:cubicBezTo>
                  <a:cubicBezTo>
                    <a:pt x="630858" y="114514"/>
                    <a:pt x="648231" y="135088"/>
                    <a:pt x="662176" y="157720"/>
                  </a:cubicBezTo>
                  <a:cubicBezTo>
                    <a:pt x="668348" y="167778"/>
                    <a:pt x="673835" y="178294"/>
                    <a:pt x="678864" y="189266"/>
                  </a:cubicBezTo>
                  <a:cubicBezTo>
                    <a:pt x="680007" y="192010"/>
                    <a:pt x="681378" y="194753"/>
                    <a:pt x="682521" y="197496"/>
                  </a:cubicBezTo>
                  <a:cubicBezTo>
                    <a:pt x="684807" y="202982"/>
                    <a:pt x="686865" y="208697"/>
                    <a:pt x="688922" y="214412"/>
                  </a:cubicBezTo>
                  <a:cubicBezTo>
                    <a:pt x="689837" y="217384"/>
                    <a:pt x="690751" y="220127"/>
                    <a:pt x="691665" y="223099"/>
                  </a:cubicBezTo>
                  <a:cubicBezTo>
                    <a:pt x="697152" y="240701"/>
                    <a:pt x="701038" y="259218"/>
                    <a:pt x="703553" y="278878"/>
                  </a:cubicBezTo>
                  <a:cubicBezTo>
                    <a:pt x="704467" y="285278"/>
                    <a:pt x="705153" y="291908"/>
                    <a:pt x="705610" y="298766"/>
                  </a:cubicBezTo>
                  <a:cubicBezTo>
                    <a:pt x="705839" y="302652"/>
                    <a:pt x="706296" y="306538"/>
                    <a:pt x="706296" y="310424"/>
                  </a:cubicBezTo>
                  <a:cubicBezTo>
                    <a:pt x="707896" y="334885"/>
                    <a:pt x="707439" y="357745"/>
                    <a:pt x="705839" y="380376"/>
                  </a:cubicBezTo>
                  <a:close/>
                </a:path>
              </a:pathLst>
            </a:custGeom>
            <a:solidFill>
              <a:srgbClr val="000000"/>
            </a:solidFill>
            <a:ln w="2286" cap="flat">
              <a:noFill/>
              <a:prstDash val="solid"/>
              <a:miter/>
            </a:ln>
          </p:spPr>
          <p:txBody>
            <a:bodyPr rtlCol="0" anchor="ctr"/>
            <a:lstStyle/>
            <a:p>
              <a:endParaRPr lang="en-US"/>
            </a:p>
          </p:txBody>
        </p:sp>
        <p:sp>
          <p:nvSpPr>
            <p:cNvPr id="138" name="Freeform 441">
              <a:extLst>
                <a:ext uri="{FF2B5EF4-FFF2-40B4-BE49-F238E27FC236}">
                  <a16:creationId xmlns:a16="http://schemas.microsoft.com/office/drawing/2014/main" id="{1958EBBF-960B-253A-8C42-4523A4B09C3A}"/>
                </a:ext>
              </a:extLst>
            </p:cNvPr>
            <p:cNvSpPr/>
            <p:nvPr/>
          </p:nvSpPr>
          <p:spPr>
            <a:xfrm>
              <a:off x="5193445" y="4098109"/>
              <a:ext cx="346440" cy="331982"/>
            </a:xfrm>
            <a:custGeom>
              <a:avLst/>
              <a:gdLst>
                <a:gd name="connsiteX0" fmla="*/ 44390 w 346440"/>
                <a:gd name="connsiteY0" fmla="*/ 279580 h 331982"/>
                <a:gd name="connsiteX1" fmla="*/ 158690 w 346440"/>
                <a:gd name="connsiteY1" fmla="*/ 331930 h 331982"/>
                <a:gd name="connsiteX2" fmla="*/ 337684 w 346440"/>
                <a:gd name="connsiteY2" fmla="*/ 221059 h 331982"/>
                <a:gd name="connsiteX3" fmla="*/ 307509 w 346440"/>
                <a:gd name="connsiteY3" fmla="*/ 62867 h 331982"/>
                <a:gd name="connsiteX4" fmla="*/ 174921 w 346440"/>
                <a:gd name="connsiteY4" fmla="*/ 231 h 331982"/>
                <a:gd name="connsiteX5" fmla="*/ 61535 w 346440"/>
                <a:gd name="connsiteY5" fmla="*/ 44122 h 331982"/>
                <a:gd name="connsiteX6" fmla="*/ 44390 w 346440"/>
                <a:gd name="connsiteY6" fmla="*/ 279580 h 331982"/>
                <a:gd name="connsiteX7" fmla="*/ 108170 w 346440"/>
                <a:gd name="connsiteY7" fmla="*/ 40465 h 331982"/>
                <a:gd name="connsiteX8" fmla="*/ 149546 w 346440"/>
                <a:gd name="connsiteY8" fmla="*/ 25834 h 331982"/>
                <a:gd name="connsiteX9" fmla="*/ 283963 w 346440"/>
                <a:gd name="connsiteY9" fmla="*/ 63782 h 331982"/>
                <a:gd name="connsiteX10" fmla="*/ 293793 w 346440"/>
                <a:gd name="connsiteY10" fmla="*/ 75212 h 331982"/>
                <a:gd name="connsiteX11" fmla="*/ 293793 w 346440"/>
                <a:gd name="connsiteY11" fmla="*/ 75212 h 331982"/>
                <a:gd name="connsiteX12" fmla="*/ 297222 w 346440"/>
                <a:gd name="connsiteY12" fmla="*/ 79784 h 331982"/>
                <a:gd name="connsiteX13" fmla="*/ 297222 w 346440"/>
                <a:gd name="connsiteY13" fmla="*/ 79784 h 331982"/>
                <a:gd name="connsiteX14" fmla="*/ 300422 w 346440"/>
                <a:gd name="connsiteY14" fmla="*/ 84356 h 331982"/>
                <a:gd name="connsiteX15" fmla="*/ 300422 w 346440"/>
                <a:gd name="connsiteY15" fmla="*/ 84584 h 331982"/>
                <a:gd name="connsiteX16" fmla="*/ 303394 w 346440"/>
                <a:gd name="connsiteY16" fmla="*/ 89385 h 331982"/>
                <a:gd name="connsiteX17" fmla="*/ 303394 w 346440"/>
                <a:gd name="connsiteY17" fmla="*/ 89614 h 331982"/>
                <a:gd name="connsiteX18" fmla="*/ 306366 w 346440"/>
                <a:gd name="connsiteY18" fmla="*/ 94414 h 331982"/>
                <a:gd name="connsiteX19" fmla="*/ 306366 w 346440"/>
                <a:gd name="connsiteY19" fmla="*/ 94643 h 331982"/>
                <a:gd name="connsiteX20" fmla="*/ 309109 w 346440"/>
                <a:gd name="connsiteY20" fmla="*/ 99672 h 331982"/>
                <a:gd name="connsiteX21" fmla="*/ 309109 w 346440"/>
                <a:gd name="connsiteY21" fmla="*/ 99672 h 331982"/>
                <a:gd name="connsiteX22" fmla="*/ 324883 w 346440"/>
                <a:gd name="connsiteY22" fmla="*/ 142877 h 331982"/>
                <a:gd name="connsiteX23" fmla="*/ 324883 w 346440"/>
                <a:gd name="connsiteY23" fmla="*/ 143106 h 331982"/>
                <a:gd name="connsiteX24" fmla="*/ 325797 w 346440"/>
                <a:gd name="connsiteY24" fmla="*/ 147678 h 331982"/>
                <a:gd name="connsiteX25" fmla="*/ 326026 w 346440"/>
                <a:gd name="connsiteY25" fmla="*/ 149050 h 331982"/>
                <a:gd name="connsiteX26" fmla="*/ 326483 w 346440"/>
                <a:gd name="connsiteY26" fmla="*/ 153164 h 331982"/>
                <a:gd name="connsiteX27" fmla="*/ 326711 w 346440"/>
                <a:gd name="connsiteY27" fmla="*/ 154993 h 331982"/>
                <a:gd name="connsiteX28" fmla="*/ 326940 w 346440"/>
                <a:gd name="connsiteY28" fmla="*/ 158651 h 331982"/>
                <a:gd name="connsiteX29" fmla="*/ 327169 w 346440"/>
                <a:gd name="connsiteY29" fmla="*/ 160937 h 331982"/>
                <a:gd name="connsiteX30" fmla="*/ 327397 w 346440"/>
                <a:gd name="connsiteY30" fmla="*/ 164366 h 331982"/>
                <a:gd name="connsiteX31" fmla="*/ 327397 w 346440"/>
                <a:gd name="connsiteY31" fmla="*/ 166880 h 331982"/>
                <a:gd name="connsiteX32" fmla="*/ 327397 w 346440"/>
                <a:gd name="connsiteY32" fmla="*/ 170309 h 331982"/>
                <a:gd name="connsiteX33" fmla="*/ 327397 w 346440"/>
                <a:gd name="connsiteY33" fmla="*/ 173053 h 331982"/>
                <a:gd name="connsiteX34" fmla="*/ 327169 w 346440"/>
                <a:gd name="connsiteY34" fmla="*/ 176253 h 331982"/>
                <a:gd name="connsiteX35" fmla="*/ 326940 w 346440"/>
                <a:gd name="connsiteY35" fmla="*/ 178996 h 331982"/>
                <a:gd name="connsiteX36" fmla="*/ 326711 w 346440"/>
                <a:gd name="connsiteY36" fmla="*/ 182197 h 331982"/>
                <a:gd name="connsiteX37" fmla="*/ 326483 w 346440"/>
                <a:gd name="connsiteY37" fmla="*/ 185168 h 331982"/>
                <a:gd name="connsiteX38" fmla="*/ 326026 w 346440"/>
                <a:gd name="connsiteY38" fmla="*/ 188140 h 331982"/>
                <a:gd name="connsiteX39" fmla="*/ 325568 w 346440"/>
                <a:gd name="connsiteY39" fmla="*/ 191112 h 331982"/>
                <a:gd name="connsiteX40" fmla="*/ 324883 w 346440"/>
                <a:gd name="connsiteY40" fmla="*/ 194084 h 331982"/>
                <a:gd name="connsiteX41" fmla="*/ 324197 w 346440"/>
                <a:gd name="connsiteY41" fmla="*/ 197056 h 331982"/>
                <a:gd name="connsiteX42" fmla="*/ 323511 w 346440"/>
                <a:gd name="connsiteY42" fmla="*/ 200027 h 331982"/>
                <a:gd name="connsiteX43" fmla="*/ 322597 w 346440"/>
                <a:gd name="connsiteY43" fmla="*/ 202999 h 331982"/>
                <a:gd name="connsiteX44" fmla="*/ 321682 w 346440"/>
                <a:gd name="connsiteY44" fmla="*/ 205971 h 331982"/>
                <a:gd name="connsiteX45" fmla="*/ 320539 w 346440"/>
                <a:gd name="connsiteY45" fmla="*/ 209171 h 331982"/>
                <a:gd name="connsiteX46" fmla="*/ 319625 w 346440"/>
                <a:gd name="connsiteY46" fmla="*/ 211915 h 331982"/>
                <a:gd name="connsiteX47" fmla="*/ 318482 w 346440"/>
                <a:gd name="connsiteY47" fmla="*/ 215115 h 331982"/>
                <a:gd name="connsiteX48" fmla="*/ 317339 w 346440"/>
                <a:gd name="connsiteY48" fmla="*/ 217858 h 331982"/>
                <a:gd name="connsiteX49" fmla="*/ 315967 w 346440"/>
                <a:gd name="connsiteY49" fmla="*/ 221059 h 331982"/>
                <a:gd name="connsiteX50" fmla="*/ 314824 w 346440"/>
                <a:gd name="connsiteY50" fmla="*/ 223802 h 331982"/>
                <a:gd name="connsiteX51" fmla="*/ 312995 w 346440"/>
                <a:gd name="connsiteY51" fmla="*/ 227002 h 331982"/>
                <a:gd name="connsiteX52" fmla="*/ 311624 w 346440"/>
                <a:gd name="connsiteY52" fmla="*/ 229517 h 331982"/>
                <a:gd name="connsiteX53" fmla="*/ 309566 w 346440"/>
                <a:gd name="connsiteY53" fmla="*/ 232946 h 331982"/>
                <a:gd name="connsiteX54" fmla="*/ 308195 w 346440"/>
                <a:gd name="connsiteY54" fmla="*/ 235232 h 331982"/>
                <a:gd name="connsiteX55" fmla="*/ 305680 w 346440"/>
                <a:gd name="connsiteY55" fmla="*/ 239118 h 331982"/>
                <a:gd name="connsiteX56" fmla="*/ 304309 w 346440"/>
                <a:gd name="connsiteY56" fmla="*/ 240947 h 331982"/>
                <a:gd name="connsiteX57" fmla="*/ 300194 w 346440"/>
                <a:gd name="connsiteY57" fmla="*/ 246433 h 331982"/>
                <a:gd name="connsiteX58" fmla="*/ 300194 w 346440"/>
                <a:gd name="connsiteY58" fmla="*/ 246433 h 331982"/>
                <a:gd name="connsiteX59" fmla="*/ 297222 w 346440"/>
                <a:gd name="connsiteY59" fmla="*/ 250091 h 331982"/>
                <a:gd name="connsiteX60" fmla="*/ 288078 w 346440"/>
                <a:gd name="connsiteY60" fmla="*/ 261064 h 331982"/>
                <a:gd name="connsiteX61" fmla="*/ 281677 w 346440"/>
                <a:gd name="connsiteY61" fmla="*/ 268150 h 331982"/>
                <a:gd name="connsiteX62" fmla="*/ 275048 w 346440"/>
                <a:gd name="connsiteY62" fmla="*/ 275008 h 331982"/>
                <a:gd name="connsiteX63" fmla="*/ 268190 w 346440"/>
                <a:gd name="connsiteY63" fmla="*/ 281409 h 331982"/>
                <a:gd name="connsiteX64" fmla="*/ 244873 w 346440"/>
                <a:gd name="connsiteY64" fmla="*/ 298325 h 331982"/>
                <a:gd name="connsiteX65" fmla="*/ 241444 w 346440"/>
                <a:gd name="connsiteY65" fmla="*/ 300154 h 331982"/>
                <a:gd name="connsiteX66" fmla="*/ 238015 w 346440"/>
                <a:gd name="connsiteY66" fmla="*/ 301983 h 331982"/>
                <a:gd name="connsiteX67" fmla="*/ 230928 w 346440"/>
                <a:gd name="connsiteY67" fmla="*/ 305183 h 331982"/>
                <a:gd name="connsiteX68" fmla="*/ 223841 w 346440"/>
                <a:gd name="connsiteY68" fmla="*/ 307927 h 331982"/>
                <a:gd name="connsiteX69" fmla="*/ 220184 w 346440"/>
                <a:gd name="connsiteY69" fmla="*/ 309070 h 331982"/>
                <a:gd name="connsiteX70" fmla="*/ 212869 w 346440"/>
                <a:gd name="connsiteY70" fmla="*/ 310898 h 331982"/>
                <a:gd name="connsiteX71" fmla="*/ 201667 w 346440"/>
                <a:gd name="connsiteY71" fmla="*/ 312727 h 331982"/>
                <a:gd name="connsiteX72" fmla="*/ 197781 w 346440"/>
                <a:gd name="connsiteY72" fmla="*/ 313184 h 331982"/>
                <a:gd name="connsiteX73" fmla="*/ 190009 w 346440"/>
                <a:gd name="connsiteY73" fmla="*/ 313642 h 331982"/>
                <a:gd name="connsiteX74" fmla="*/ 186122 w 346440"/>
                <a:gd name="connsiteY74" fmla="*/ 313642 h 331982"/>
                <a:gd name="connsiteX75" fmla="*/ 150918 w 346440"/>
                <a:gd name="connsiteY75" fmla="*/ 309755 h 331982"/>
                <a:gd name="connsiteX76" fmla="*/ 136288 w 346440"/>
                <a:gd name="connsiteY76" fmla="*/ 306784 h 331982"/>
                <a:gd name="connsiteX77" fmla="*/ 117542 w 346440"/>
                <a:gd name="connsiteY77" fmla="*/ 301526 h 331982"/>
                <a:gd name="connsiteX78" fmla="*/ 104055 w 346440"/>
                <a:gd name="connsiteY78" fmla="*/ 296268 h 331982"/>
                <a:gd name="connsiteX79" fmla="*/ 60621 w 346440"/>
                <a:gd name="connsiteY79" fmla="*/ 265636 h 331982"/>
                <a:gd name="connsiteX80" fmla="*/ 47591 w 346440"/>
                <a:gd name="connsiteY80" fmla="*/ 249176 h 331982"/>
                <a:gd name="connsiteX81" fmla="*/ 43705 w 346440"/>
                <a:gd name="connsiteY81" fmla="*/ 243233 h 331982"/>
                <a:gd name="connsiteX82" fmla="*/ 42333 w 346440"/>
                <a:gd name="connsiteY82" fmla="*/ 240947 h 331982"/>
                <a:gd name="connsiteX83" fmla="*/ 40047 w 346440"/>
                <a:gd name="connsiteY83" fmla="*/ 237061 h 331982"/>
                <a:gd name="connsiteX84" fmla="*/ 38447 w 346440"/>
                <a:gd name="connsiteY84" fmla="*/ 234089 h 331982"/>
                <a:gd name="connsiteX85" fmla="*/ 36847 w 346440"/>
                <a:gd name="connsiteY85" fmla="*/ 230660 h 331982"/>
                <a:gd name="connsiteX86" fmla="*/ 35246 w 346440"/>
                <a:gd name="connsiteY86" fmla="*/ 227231 h 331982"/>
                <a:gd name="connsiteX87" fmla="*/ 33875 w 346440"/>
                <a:gd name="connsiteY87" fmla="*/ 224259 h 331982"/>
                <a:gd name="connsiteX88" fmla="*/ 32275 w 346440"/>
                <a:gd name="connsiteY88" fmla="*/ 220601 h 331982"/>
                <a:gd name="connsiteX89" fmla="*/ 31132 w 346440"/>
                <a:gd name="connsiteY89" fmla="*/ 217858 h 331982"/>
                <a:gd name="connsiteX90" fmla="*/ 29760 w 346440"/>
                <a:gd name="connsiteY90" fmla="*/ 213743 h 331982"/>
                <a:gd name="connsiteX91" fmla="*/ 29074 w 346440"/>
                <a:gd name="connsiteY91" fmla="*/ 211457 h 331982"/>
                <a:gd name="connsiteX92" fmla="*/ 27703 w 346440"/>
                <a:gd name="connsiteY92" fmla="*/ 207114 h 331982"/>
                <a:gd name="connsiteX93" fmla="*/ 27245 w 346440"/>
                <a:gd name="connsiteY93" fmla="*/ 205285 h 331982"/>
                <a:gd name="connsiteX94" fmla="*/ 25874 w 346440"/>
                <a:gd name="connsiteY94" fmla="*/ 200256 h 331982"/>
                <a:gd name="connsiteX95" fmla="*/ 25874 w 346440"/>
                <a:gd name="connsiteY95" fmla="*/ 200256 h 331982"/>
                <a:gd name="connsiteX96" fmla="*/ 108170 w 346440"/>
                <a:gd name="connsiteY96" fmla="*/ 40465 h 331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346440" h="331982">
                  <a:moveTo>
                    <a:pt x="44390" y="279580"/>
                  </a:moveTo>
                  <a:cubicBezTo>
                    <a:pt x="83024" y="315242"/>
                    <a:pt x="129201" y="330787"/>
                    <a:pt x="158690" y="331930"/>
                  </a:cubicBezTo>
                  <a:cubicBezTo>
                    <a:pt x="251045" y="333758"/>
                    <a:pt x="314138" y="287581"/>
                    <a:pt x="337684" y="221059"/>
                  </a:cubicBezTo>
                  <a:cubicBezTo>
                    <a:pt x="358487" y="161851"/>
                    <a:pt x="339742" y="109273"/>
                    <a:pt x="307509" y="62867"/>
                  </a:cubicBezTo>
                  <a:cubicBezTo>
                    <a:pt x="277105" y="19205"/>
                    <a:pt x="229099" y="-2512"/>
                    <a:pt x="174921" y="231"/>
                  </a:cubicBezTo>
                  <a:cubicBezTo>
                    <a:pt x="133316" y="2517"/>
                    <a:pt x="96054" y="19205"/>
                    <a:pt x="61535" y="44122"/>
                  </a:cubicBezTo>
                  <a:cubicBezTo>
                    <a:pt x="-20989" y="103330"/>
                    <a:pt x="-14131" y="225631"/>
                    <a:pt x="44390" y="279580"/>
                  </a:cubicBezTo>
                  <a:close/>
                  <a:moveTo>
                    <a:pt x="108170" y="40465"/>
                  </a:moveTo>
                  <a:cubicBezTo>
                    <a:pt x="121657" y="34521"/>
                    <a:pt x="135373" y="29949"/>
                    <a:pt x="149546" y="25834"/>
                  </a:cubicBezTo>
                  <a:cubicBezTo>
                    <a:pt x="202353" y="10289"/>
                    <a:pt x="249445" y="26520"/>
                    <a:pt x="283963" y="63782"/>
                  </a:cubicBezTo>
                  <a:cubicBezTo>
                    <a:pt x="287392" y="67439"/>
                    <a:pt x="290593" y="71326"/>
                    <a:pt x="293793" y="75212"/>
                  </a:cubicBezTo>
                  <a:cubicBezTo>
                    <a:pt x="293793" y="75212"/>
                    <a:pt x="293793" y="75212"/>
                    <a:pt x="293793" y="75212"/>
                  </a:cubicBezTo>
                  <a:cubicBezTo>
                    <a:pt x="294936" y="76583"/>
                    <a:pt x="296079" y="78184"/>
                    <a:pt x="297222" y="79784"/>
                  </a:cubicBezTo>
                  <a:cubicBezTo>
                    <a:pt x="297222" y="79784"/>
                    <a:pt x="297222" y="79784"/>
                    <a:pt x="297222" y="79784"/>
                  </a:cubicBezTo>
                  <a:cubicBezTo>
                    <a:pt x="298365" y="81384"/>
                    <a:pt x="299279" y="82756"/>
                    <a:pt x="300422" y="84356"/>
                  </a:cubicBezTo>
                  <a:cubicBezTo>
                    <a:pt x="300422" y="84356"/>
                    <a:pt x="300422" y="84356"/>
                    <a:pt x="300422" y="84584"/>
                  </a:cubicBezTo>
                  <a:cubicBezTo>
                    <a:pt x="301565" y="86185"/>
                    <a:pt x="302480" y="87785"/>
                    <a:pt x="303394" y="89385"/>
                  </a:cubicBezTo>
                  <a:cubicBezTo>
                    <a:pt x="303394" y="89385"/>
                    <a:pt x="303394" y="89385"/>
                    <a:pt x="303394" y="89614"/>
                  </a:cubicBezTo>
                  <a:cubicBezTo>
                    <a:pt x="304309" y="91214"/>
                    <a:pt x="305452" y="92814"/>
                    <a:pt x="306366" y="94414"/>
                  </a:cubicBezTo>
                  <a:cubicBezTo>
                    <a:pt x="306366" y="94414"/>
                    <a:pt x="306366" y="94414"/>
                    <a:pt x="306366" y="94643"/>
                  </a:cubicBezTo>
                  <a:cubicBezTo>
                    <a:pt x="307280" y="96243"/>
                    <a:pt x="308195" y="97843"/>
                    <a:pt x="309109" y="99672"/>
                  </a:cubicBezTo>
                  <a:cubicBezTo>
                    <a:pt x="309109" y="99672"/>
                    <a:pt x="309109" y="99672"/>
                    <a:pt x="309109" y="99672"/>
                  </a:cubicBezTo>
                  <a:cubicBezTo>
                    <a:pt x="316424" y="113159"/>
                    <a:pt x="321911" y="127790"/>
                    <a:pt x="324883" y="142877"/>
                  </a:cubicBezTo>
                  <a:cubicBezTo>
                    <a:pt x="324883" y="142877"/>
                    <a:pt x="324883" y="143106"/>
                    <a:pt x="324883" y="143106"/>
                  </a:cubicBezTo>
                  <a:cubicBezTo>
                    <a:pt x="325111" y="144706"/>
                    <a:pt x="325340" y="146078"/>
                    <a:pt x="325797" y="147678"/>
                  </a:cubicBezTo>
                  <a:cubicBezTo>
                    <a:pt x="325797" y="148135"/>
                    <a:pt x="326026" y="148592"/>
                    <a:pt x="326026" y="149050"/>
                  </a:cubicBezTo>
                  <a:cubicBezTo>
                    <a:pt x="326254" y="150421"/>
                    <a:pt x="326483" y="151793"/>
                    <a:pt x="326483" y="153164"/>
                  </a:cubicBezTo>
                  <a:cubicBezTo>
                    <a:pt x="326483" y="153850"/>
                    <a:pt x="326711" y="154536"/>
                    <a:pt x="326711" y="154993"/>
                  </a:cubicBezTo>
                  <a:cubicBezTo>
                    <a:pt x="326940" y="156136"/>
                    <a:pt x="326940" y="157508"/>
                    <a:pt x="326940" y="158651"/>
                  </a:cubicBezTo>
                  <a:cubicBezTo>
                    <a:pt x="326940" y="159337"/>
                    <a:pt x="327169" y="160251"/>
                    <a:pt x="327169" y="160937"/>
                  </a:cubicBezTo>
                  <a:cubicBezTo>
                    <a:pt x="327169" y="162080"/>
                    <a:pt x="327397" y="163223"/>
                    <a:pt x="327397" y="164366"/>
                  </a:cubicBezTo>
                  <a:cubicBezTo>
                    <a:pt x="327397" y="165280"/>
                    <a:pt x="327397" y="165966"/>
                    <a:pt x="327397" y="166880"/>
                  </a:cubicBezTo>
                  <a:cubicBezTo>
                    <a:pt x="327397" y="168023"/>
                    <a:pt x="327397" y="169166"/>
                    <a:pt x="327397" y="170309"/>
                  </a:cubicBezTo>
                  <a:cubicBezTo>
                    <a:pt x="327397" y="171224"/>
                    <a:pt x="327397" y="172138"/>
                    <a:pt x="327397" y="173053"/>
                  </a:cubicBezTo>
                  <a:cubicBezTo>
                    <a:pt x="327397" y="174196"/>
                    <a:pt x="327397" y="175110"/>
                    <a:pt x="327169" y="176253"/>
                  </a:cubicBezTo>
                  <a:cubicBezTo>
                    <a:pt x="327169" y="177167"/>
                    <a:pt x="327169" y="178082"/>
                    <a:pt x="326940" y="178996"/>
                  </a:cubicBezTo>
                  <a:cubicBezTo>
                    <a:pt x="326940" y="180139"/>
                    <a:pt x="326711" y="181054"/>
                    <a:pt x="326711" y="182197"/>
                  </a:cubicBezTo>
                  <a:cubicBezTo>
                    <a:pt x="326711" y="183111"/>
                    <a:pt x="326483" y="184025"/>
                    <a:pt x="326483" y="185168"/>
                  </a:cubicBezTo>
                  <a:cubicBezTo>
                    <a:pt x="326254" y="186083"/>
                    <a:pt x="326254" y="187226"/>
                    <a:pt x="326026" y="188140"/>
                  </a:cubicBezTo>
                  <a:cubicBezTo>
                    <a:pt x="325797" y="189055"/>
                    <a:pt x="325797" y="190198"/>
                    <a:pt x="325568" y="191112"/>
                  </a:cubicBezTo>
                  <a:cubicBezTo>
                    <a:pt x="325340" y="192026"/>
                    <a:pt x="325111" y="193169"/>
                    <a:pt x="324883" y="194084"/>
                  </a:cubicBezTo>
                  <a:cubicBezTo>
                    <a:pt x="324654" y="194998"/>
                    <a:pt x="324425" y="196141"/>
                    <a:pt x="324197" y="197056"/>
                  </a:cubicBezTo>
                  <a:cubicBezTo>
                    <a:pt x="323968" y="197970"/>
                    <a:pt x="323740" y="199113"/>
                    <a:pt x="323511" y="200027"/>
                  </a:cubicBezTo>
                  <a:cubicBezTo>
                    <a:pt x="323282" y="200942"/>
                    <a:pt x="323054" y="202085"/>
                    <a:pt x="322597" y="202999"/>
                  </a:cubicBezTo>
                  <a:cubicBezTo>
                    <a:pt x="322368" y="203914"/>
                    <a:pt x="322139" y="204828"/>
                    <a:pt x="321682" y="205971"/>
                  </a:cubicBezTo>
                  <a:cubicBezTo>
                    <a:pt x="321454" y="207114"/>
                    <a:pt x="320996" y="208028"/>
                    <a:pt x="320539" y="209171"/>
                  </a:cubicBezTo>
                  <a:cubicBezTo>
                    <a:pt x="320311" y="210086"/>
                    <a:pt x="319853" y="211000"/>
                    <a:pt x="319625" y="211915"/>
                  </a:cubicBezTo>
                  <a:cubicBezTo>
                    <a:pt x="319168" y="213058"/>
                    <a:pt x="318710" y="213972"/>
                    <a:pt x="318482" y="215115"/>
                  </a:cubicBezTo>
                  <a:cubicBezTo>
                    <a:pt x="318025" y="216029"/>
                    <a:pt x="317796" y="216944"/>
                    <a:pt x="317339" y="217858"/>
                  </a:cubicBezTo>
                  <a:cubicBezTo>
                    <a:pt x="316882" y="219001"/>
                    <a:pt x="316424" y="219916"/>
                    <a:pt x="315967" y="221059"/>
                  </a:cubicBezTo>
                  <a:cubicBezTo>
                    <a:pt x="315510" y="221973"/>
                    <a:pt x="315053" y="222887"/>
                    <a:pt x="314824" y="223802"/>
                  </a:cubicBezTo>
                  <a:cubicBezTo>
                    <a:pt x="314367" y="224945"/>
                    <a:pt x="313681" y="226088"/>
                    <a:pt x="312995" y="227002"/>
                  </a:cubicBezTo>
                  <a:cubicBezTo>
                    <a:pt x="312538" y="227917"/>
                    <a:pt x="312081" y="228602"/>
                    <a:pt x="311624" y="229517"/>
                  </a:cubicBezTo>
                  <a:cubicBezTo>
                    <a:pt x="310938" y="230660"/>
                    <a:pt x="310252" y="231803"/>
                    <a:pt x="309566" y="232946"/>
                  </a:cubicBezTo>
                  <a:cubicBezTo>
                    <a:pt x="309109" y="233632"/>
                    <a:pt x="308652" y="234546"/>
                    <a:pt x="308195" y="235232"/>
                  </a:cubicBezTo>
                  <a:cubicBezTo>
                    <a:pt x="307280" y="236603"/>
                    <a:pt x="306595" y="237746"/>
                    <a:pt x="305680" y="239118"/>
                  </a:cubicBezTo>
                  <a:cubicBezTo>
                    <a:pt x="305223" y="239804"/>
                    <a:pt x="304766" y="240490"/>
                    <a:pt x="304309" y="240947"/>
                  </a:cubicBezTo>
                  <a:cubicBezTo>
                    <a:pt x="302937" y="242776"/>
                    <a:pt x="301565" y="244604"/>
                    <a:pt x="300194" y="246433"/>
                  </a:cubicBezTo>
                  <a:cubicBezTo>
                    <a:pt x="300194" y="246433"/>
                    <a:pt x="300194" y="246433"/>
                    <a:pt x="300194" y="246433"/>
                  </a:cubicBezTo>
                  <a:cubicBezTo>
                    <a:pt x="299279" y="247576"/>
                    <a:pt x="298136" y="248948"/>
                    <a:pt x="297222" y="250091"/>
                  </a:cubicBezTo>
                  <a:cubicBezTo>
                    <a:pt x="294250" y="253748"/>
                    <a:pt x="291278" y="257406"/>
                    <a:pt x="288078" y="261064"/>
                  </a:cubicBezTo>
                  <a:cubicBezTo>
                    <a:pt x="286021" y="263350"/>
                    <a:pt x="283963" y="265864"/>
                    <a:pt x="281677" y="268150"/>
                  </a:cubicBezTo>
                  <a:cubicBezTo>
                    <a:pt x="279620" y="270436"/>
                    <a:pt x="277334" y="272722"/>
                    <a:pt x="275048" y="275008"/>
                  </a:cubicBezTo>
                  <a:cubicBezTo>
                    <a:pt x="272762" y="277294"/>
                    <a:pt x="270476" y="279352"/>
                    <a:pt x="268190" y="281409"/>
                  </a:cubicBezTo>
                  <a:cubicBezTo>
                    <a:pt x="261103" y="287581"/>
                    <a:pt x="253331" y="293296"/>
                    <a:pt x="244873" y="298325"/>
                  </a:cubicBezTo>
                  <a:cubicBezTo>
                    <a:pt x="243730" y="299011"/>
                    <a:pt x="242587" y="299697"/>
                    <a:pt x="241444" y="300154"/>
                  </a:cubicBezTo>
                  <a:cubicBezTo>
                    <a:pt x="240301" y="300840"/>
                    <a:pt x="239158" y="301297"/>
                    <a:pt x="238015" y="301983"/>
                  </a:cubicBezTo>
                  <a:cubicBezTo>
                    <a:pt x="235729" y="303126"/>
                    <a:pt x="233214" y="304269"/>
                    <a:pt x="230928" y="305183"/>
                  </a:cubicBezTo>
                  <a:cubicBezTo>
                    <a:pt x="228642" y="306098"/>
                    <a:pt x="226127" y="307012"/>
                    <a:pt x="223841" y="307927"/>
                  </a:cubicBezTo>
                  <a:cubicBezTo>
                    <a:pt x="222698" y="308384"/>
                    <a:pt x="221327" y="308612"/>
                    <a:pt x="220184" y="309070"/>
                  </a:cubicBezTo>
                  <a:cubicBezTo>
                    <a:pt x="217669" y="309755"/>
                    <a:pt x="215383" y="310441"/>
                    <a:pt x="212869" y="310898"/>
                  </a:cubicBezTo>
                  <a:cubicBezTo>
                    <a:pt x="209211" y="311813"/>
                    <a:pt x="205325" y="312270"/>
                    <a:pt x="201667" y="312727"/>
                  </a:cubicBezTo>
                  <a:cubicBezTo>
                    <a:pt x="200296" y="312956"/>
                    <a:pt x="199153" y="312956"/>
                    <a:pt x="197781" y="313184"/>
                  </a:cubicBezTo>
                  <a:cubicBezTo>
                    <a:pt x="195266" y="313413"/>
                    <a:pt x="192523" y="313413"/>
                    <a:pt x="190009" y="313642"/>
                  </a:cubicBezTo>
                  <a:cubicBezTo>
                    <a:pt x="188637" y="313642"/>
                    <a:pt x="187265" y="313642"/>
                    <a:pt x="186122" y="313642"/>
                  </a:cubicBezTo>
                  <a:cubicBezTo>
                    <a:pt x="174235" y="312956"/>
                    <a:pt x="162348" y="311813"/>
                    <a:pt x="150918" y="309755"/>
                  </a:cubicBezTo>
                  <a:cubicBezTo>
                    <a:pt x="145889" y="308841"/>
                    <a:pt x="141088" y="307927"/>
                    <a:pt x="136288" y="306784"/>
                  </a:cubicBezTo>
                  <a:cubicBezTo>
                    <a:pt x="129887" y="305183"/>
                    <a:pt x="123715" y="303583"/>
                    <a:pt x="117542" y="301526"/>
                  </a:cubicBezTo>
                  <a:cubicBezTo>
                    <a:pt x="112970" y="299926"/>
                    <a:pt x="108398" y="298097"/>
                    <a:pt x="104055" y="296268"/>
                  </a:cubicBezTo>
                  <a:cubicBezTo>
                    <a:pt x="88053" y="289181"/>
                    <a:pt x="73194" y="279123"/>
                    <a:pt x="60621" y="265636"/>
                  </a:cubicBezTo>
                  <a:cubicBezTo>
                    <a:pt x="56049" y="260606"/>
                    <a:pt x="51706" y="255120"/>
                    <a:pt x="47591" y="249176"/>
                  </a:cubicBezTo>
                  <a:cubicBezTo>
                    <a:pt x="46219" y="247119"/>
                    <a:pt x="45076" y="245062"/>
                    <a:pt x="43705" y="243233"/>
                  </a:cubicBezTo>
                  <a:cubicBezTo>
                    <a:pt x="43247" y="242547"/>
                    <a:pt x="42790" y="241633"/>
                    <a:pt x="42333" y="240947"/>
                  </a:cubicBezTo>
                  <a:cubicBezTo>
                    <a:pt x="41647" y="239575"/>
                    <a:pt x="40733" y="238432"/>
                    <a:pt x="40047" y="237061"/>
                  </a:cubicBezTo>
                  <a:cubicBezTo>
                    <a:pt x="39590" y="236146"/>
                    <a:pt x="39133" y="235232"/>
                    <a:pt x="38447" y="234089"/>
                  </a:cubicBezTo>
                  <a:cubicBezTo>
                    <a:pt x="37761" y="232946"/>
                    <a:pt x="37304" y="231803"/>
                    <a:pt x="36847" y="230660"/>
                  </a:cubicBezTo>
                  <a:cubicBezTo>
                    <a:pt x="36389" y="229517"/>
                    <a:pt x="35704" y="228374"/>
                    <a:pt x="35246" y="227231"/>
                  </a:cubicBezTo>
                  <a:cubicBezTo>
                    <a:pt x="34789" y="226316"/>
                    <a:pt x="34332" y="225173"/>
                    <a:pt x="33875" y="224259"/>
                  </a:cubicBezTo>
                  <a:cubicBezTo>
                    <a:pt x="33418" y="223116"/>
                    <a:pt x="32960" y="221744"/>
                    <a:pt x="32275" y="220601"/>
                  </a:cubicBezTo>
                  <a:cubicBezTo>
                    <a:pt x="31817" y="219687"/>
                    <a:pt x="31589" y="218773"/>
                    <a:pt x="31132" y="217858"/>
                  </a:cubicBezTo>
                  <a:cubicBezTo>
                    <a:pt x="30674" y="216487"/>
                    <a:pt x="30217" y="215115"/>
                    <a:pt x="29760" y="213743"/>
                  </a:cubicBezTo>
                  <a:cubicBezTo>
                    <a:pt x="29531" y="213058"/>
                    <a:pt x="29303" y="212143"/>
                    <a:pt x="29074" y="211457"/>
                  </a:cubicBezTo>
                  <a:cubicBezTo>
                    <a:pt x="28617" y="210086"/>
                    <a:pt x="28160" y="208486"/>
                    <a:pt x="27703" y="207114"/>
                  </a:cubicBezTo>
                  <a:cubicBezTo>
                    <a:pt x="27474" y="206428"/>
                    <a:pt x="27474" y="205971"/>
                    <a:pt x="27245" y="205285"/>
                  </a:cubicBezTo>
                  <a:cubicBezTo>
                    <a:pt x="26788" y="203685"/>
                    <a:pt x="26331" y="201856"/>
                    <a:pt x="25874" y="200256"/>
                  </a:cubicBezTo>
                  <a:cubicBezTo>
                    <a:pt x="25874" y="200256"/>
                    <a:pt x="25874" y="200256"/>
                    <a:pt x="25874" y="200256"/>
                  </a:cubicBezTo>
                  <a:cubicBezTo>
                    <a:pt x="11929" y="139906"/>
                    <a:pt x="35018" y="72240"/>
                    <a:pt x="108170" y="40465"/>
                  </a:cubicBezTo>
                  <a:close/>
                </a:path>
              </a:pathLst>
            </a:custGeom>
            <a:solidFill>
              <a:srgbClr val="000000"/>
            </a:solidFill>
            <a:ln w="2286" cap="flat">
              <a:noFill/>
              <a:prstDash val="solid"/>
              <a:miter/>
            </a:ln>
          </p:spPr>
          <p:txBody>
            <a:bodyPr rtlCol="0" anchor="ctr"/>
            <a:lstStyle/>
            <a:p>
              <a:endParaRPr lang="en-US"/>
            </a:p>
          </p:txBody>
        </p:sp>
        <p:sp>
          <p:nvSpPr>
            <p:cNvPr id="139" name="Freeform 442">
              <a:extLst>
                <a:ext uri="{FF2B5EF4-FFF2-40B4-BE49-F238E27FC236}">
                  <a16:creationId xmlns:a16="http://schemas.microsoft.com/office/drawing/2014/main" id="{7F6A8DFC-70F3-5657-79FD-238403C2A3D3}"/>
                </a:ext>
              </a:extLst>
            </p:cNvPr>
            <p:cNvSpPr/>
            <p:nvPr/>
          </p:nvSpPr>
          <p:spPr>
            <a:xfrm>
              <a:off x="5781948" y="3283606"/>
              <a:ext cx="84357" cy="241633"/>
            </a:xfrm>
            <a:custGeom>
              <a:avLst/>
              <a:gdLst>
                <a:gd name="connsiteX0" fmla="*/ 20300 w 84357"/>
                <a:gd name="connsiteY0" fmla="*/ 4576 h 241633"/>
                <a:gd name="connsiteX1" fmla="*/ 2469 w 84357"/>
                <a:gd name="connsiteY1" fmla="*/ 4576 h 241633"/>
                <a:gd name="connsiteX2" fmla="*/ 4527 w 84357"/>
                <a:gd name="connsiteY2" fmla="*/ 20120 h 241633"/>
                <a:gd name="connsiteX3" fmla="*/ 24415 w 84357"/>
                <a:gd name="connsiteY3" fmla="*/ 41609 h 241633"/>
                <a:gd name="connsiteX4" fmla="*/ 49332 w 84357"/>
                <a:gd name="connsiteY4" fmla="*/ 206201 h 241633"/>
                <a:gd name="connsiteX5" fmla="*/ 36073 w 84357"/>
                <a:gd name="connsiteY5" fmla="*/ 241634 h 241633"/>
                <a:gd name="connsiteX6" fmla="*/ 43160 w 84357"/>
                <a:gd name="connsiteY6" fmla="*/ 239576 h 241633"/>
                <a:gd name="connsiteX7" fmla="*/ 67620 w 84357"/>
                <a:gd name="connsiteY7" fmla="*/ 71098 h 241633"/>
                <a:gd name="connsiteX8" fmla="*/ 20300 w 84357"/>
                <a:gd name="connsiteY8" fmla="*/ 4576 h 24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357" h="241633">
                  <a:moveTo>
                    <a:pt x="20300" y="4576"/>
                  </a:moveTo>
                  <a:cubicBezTo>
                    <a:pt x="14814" y="-454"/>
                    <a:pt x="8184" y="-2511"/>
                    <a:pt x="2469" y="4576"/>
                  </a:cubicBezTo>
                  <a:cubicBezTo>
                    <a:pt x="-1874" y="10062"/>
                    <a:pt x="-45" y="15320"/>
                    <a:pt x="4527" y="20120"/>
                  </a:cubicBezTo>
                  <a:cubicBezTo>
                    <a:pt x="11385" y="27207"/>
                    <a:pt x="18700" y="33836"/>
                    <a:pt x="24415" y="41609"/>
                  </a:cubicBezTo>
                  <a:cubicBezTo>
                    <a:pt x="61677" y="91901"/>
                    <a:pt x="77450" y="145622"/>
                    <a:pt x="49332" y="206201"/>
                  </a:cubicBezTo>
                  <a:cubicBezTo>
                    <a:pt x="44303" y="217174"/>
                    <a:pt x="36759" y="227689"/>
                    <a:pt x="36073" y="241634"/>
                  </a:cubicBezTo>
                  <a:cubicBezTo>
                    <a:pt x="39731" y="240719"/>
                    <a:pt x="42017" y="240719"/>
                    <a:pt x="43160" y="239576"/>
                  </a:cubicBezTo>
                  <a:cubicBezTo>
                    <a:pt x="90023" y="189056"/>
                    <a:pt x="95052" y="131906"/>
                    <a:pt x="67620" y="71098"/>
                  </a:cubicBezTo>
                  <a:cubicBezTo>
                    <a:pt x="56647" y="46181"/>
                    <a:pt x="40645" y="23549"/>
                    <a:pt x="20300" y="4576"/>
                  </a:cubicBezTo>
                  <a:close/>
                </a:path>
              </a:pathLst>
            </a:custGeom>
            <a:solidFill>
              <a:srgbClr val="000000"/>
            </a:solidFill>
            <a:ln w="2286" cap="flat">
              <a:noFill/>
              <a:prstDash val="solid"/>
              <a:miter/>
            </a:ln>
          </p:spPr>
          <p:txBody>
            <a:bodyPr rtlCol="0" anchor="ctr"/>
            <a:lstStyle/>
            <a:p>
              <a:endParaRPr lang="en-US"/>
            </a:p>
          </p:txBody>
        </p:sp>
        <p:sp>
          <p:nvSpPr>
            <p:cNvPr id="140" name="Freeform 443">
              <a:extLst>
                <a:ext uri="{FF2B5EF4-FFF2-40B4-BE49-F238E27FC236}">
                  <a16:creationId xmlns:a16="http://schemas.microsoft.com/office/drawing/2014/main" id="{C51C1C03-28B3-9F56-FCE8-D746426CEBB0}"/>
                </a:ext>
              </a:extLst>
            </p:cNvPr>
            <p:cNvSpPr/>
            <p:nvPr/>
          </p:nvSpPr>
          <p:spPr>
            <a:xfrm>
              <a:off x="5498106" y="4402475"/>
              <a:ext cx="222532" cy="32931"/>
            </a:xfrm>
            <a:custGeom>
              <a:avLst/>
              <a:gdLst>
                <a:gd name="connsiteX0" fmla="*/ 7191 w 222532"/>
                <a:gd name="connsiteY0" fmla="*/ 19792 h 32931"/>
                <a:gd name="connsiteX1" fmla="*/ 35538 w 222532"/>
                <a:gd name="connsiteY1" fmla="*/ 26650 h 32931"/>
                <a:gd name="connsiteX2" fmla="*/ 82401 w 222532"/>
                <a:gd name="connsiteY2" fmla="*/ 30536 h 32931"/>
                <a:gd name="connsiteX3" fmla="*/ 222533 w 222532"/>
                <a:gd name="connsiteY3" fmla="*/ 23221 h 32931"/>
                <a:gd name="connsiteX4" fmla="*/ 188928 w 222532"/>
                <a:gd name="connsiteY4" fmla="*/ 14077 h 32931"/>
                <a:gd name="connsiteX5" fmla="*/ 13592 w 222532"/>
                <a:gd name="connsiteY5" fmla="*/ 361 h 32931"/>
                <a:gd name="connsiteX6" fmla="*/ 333 w 222532"/>
                <a:gd name="connsiteY6" fmla="*/ 8362 h 32931"/>
                <a:gd name="connsiteX7" fmla="*/ 7191 w 222532"/>
                <a:gd name="connsiteY7" fmla="*/ 19792 h 32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532" h="32931">
                  <a:moveTo>
                    <a:pt x="7191" y="19792"/>
                  </a:moveTo>
                  <a:cubicBezTo>
                    <a:pt x="16335" y="22992"/>
                    <a:pt x="25479" y="27107"/>
                    <a:pt x="35538" y="26650"/>
                  </a:cubicBezTo>
                  <a:cubicBezTo>
                    <a:pt x="51311" y="26192"/>
                    <a:pt x="66856" y="29393"/>
                    <a:pt x="82401" y="30536"/>
                  </a:cubicBezTo>
                  <a:cubicBezTo>
                    <a:pt x="129264" y="33965"/>
                    <a:pt x="176127" y="35336"/>
                    <a:pt x="222533" y="23221"/>
                  </a:cubicBezTo>
                  <a:cubicBezTo>
                    <a:pt x="211788" y="17048"/>
                    <a:pt x="200587" y="14762"/>
                    <a:pt x="188928" y="14077"/>
                  </a:cubicBezTo>
                  <a:cubicBezTo>
                    <a:pt x="130407" y="10648"/>
                    <a:pt x="71428" y="12705"/>
                    <a:pt x="13592" y="361"/>
                  </a:cubicBezTo>
                  <a:cubicBezTo>
                    <a:pt x="6963" y="-1011"/>
                    <a:pt x="1705" y="1504"/>
                    <a:pt x="333" y="8362"/>
                  </a:cubicBezTo>
                  <a:cubicBezTo>
                    <a:pt x="-1038" y="13619"/>
                    <a:pt x="1934" y="17963"/>
                    <a:pt x="7191" y="19792"/>
                  </a:cubicBezTo>
                  <a:close/>
                </a:path>
              </a:pathLst>
            </a:custGeom>
            <a:solidFill>
              <a:srgbClr val="000000"/>
            </a:solidFill>
            <a:ln w="2286" cap="flat">
              <a:noFill/>
              <a:prstDash val="solid"/>
              <a:miter/>
            </a:ln>
          </p:spPr>
          <p:txBody>
            <a:bodyPr rtlCol="0" anchor="ctr"/>
            <a:lstStyle/>
            <a:p>
              <a:endParaRPr lang="en-US"/>
            </a:p>
          </p:txBody>
        </p:sp>
        <p:sp>
          <p:nvSpPr>
            <p:cNvPr id="141" name="Freeform 444">
              <a:extLst>
                <a:ext uri="{FF2B5EF4-FFF2-40B4-BE49-F238E27FC236}">
                  <a16:creationId xmlns:a16="http://schemas.microsoft.com/office/drawing/2014/main" id="{44F2E566-8102-D0EF-13ED-5A25C8247364}"/>
                </a:ext>
              </a:extLst>
            </p:cNvPr>
            <p:cNvSpPr/>
            <p:nvPr/>
          </p:nvSpPr>
          <p:spPr>
            <a:xfrm>
              <a:off x="4361900" y="3874495"/>
              <a:ext cx="60976" cy="182926"/>
            </a:xfrm>
            <a:custGeom>
              <a:avLst/>
              <a:gdLst>
                <a:gd name="connsiteX0" fmla="*/ 60976 w 60976"/>
                <a:gd name="connsiteY0" fmla="*/ 182926 h 182926"/>
                <a:gd name="connsiteX1" fmla="*/ 55261 w 60976"/>
                <a:gd name="connsiteY1" fmla="*/ 169439 h 182926"/>
                <a:gd name="connsiteX2" fmla="*/ 37659 w 60976"/>
                <a:gd name="connsiteY2" fmla="*/ 16505 h 182926"/>
                <a:gd name="connsiteX3" fmla="*/ 34459 w 60976"/>
                <a:gd name="connsiteY3" fmla="*/ 1646 h 182926"/>
                <a:gd name="connsiteX4" fmla="*/ 16171 w 60976"/>
                <a:gd name="connsiteY4" fmla="*/ 10105 h 182926"/>
                <a:gd name="connsiteX5" fmla="*/ 2455 w 60976"/>
                <a:gd name="connsiteY5" fmla="*/ 110460 h 182926"/>
                <a:gd name="connsiteX6" fmla="*/ 60976 w 60976"/>
                <a:gd name="connsiteY6" fmla="*/ 182926 h 18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76" h="182926">
                  <a:moveTo>
                    <a:pt x="60976" y="182926"/>
                  </a:moveTo>
                  <a:cubicBezTo>
                    <a:pt x="57547" y="174697"/>
                    <a:pt x="56861" y="171725"/>
                    <a:pt x="55261" y="169439"/>
                  </a:cubicBezTo>
                  <a:cubicBezTo>
                    <a:pt x="17542" y="122119"/>
                    <a:pt x="9770" y="71369"/>
                    <a:pt x="37659" y="16505"/>
                  </a:cubicBezTo>
                  <a:cubicBezTo>
                    <a:pt x="40859" y="10333"/>
                    <a:pt x="41088" y="4618"/>
                    <a:pt x="34459" y="1646"/>
                  </a:cubicBezTo>
                  <a:cubicBezTo>
                    <a:pt x="25772" y="-2468"/>
                    <a:pt x="19600" y="1418"/>
                    <a:pt x="16171" y="10105"/>
                  </a:cubicBezTo>
                  <a:cubicBezTo>
                    <a:pt x="3369" y="42566"/>
                    <a:pt x="-4175" y="76170"/>
                    <a:pt x="2455" y="110460"/>
                  </a:cubicBezTo>
                  <a:cubicBezTo>
                    <a:pt x="8398" y="142007"/>
                    <a:pt x="22114" y="169439"/>
                    <a:pt x="60976" y="182926"/>
                  </a:cubicBezTo>
                  <a:close/>
                </a:path>
              </a:pathLst>
            </a:custGeom>
            <a:solidFill>
              <a:srgbClr val="000000"/>
            </a:solidFill>
            <a:ln w="2286" cap="flat">
              <a:noFill/>
              <a:prstDash val="solid"/>
              <a:miter/>
            </a:ln>
          </p:spPr>
          <p:txBody>
            <a:bodyPr rtlCol="0" anchor="ctr"/>
            <a:lstStyle/>
            <a:p>
              <a:endParaRPr lang="en-US"/>
            </a:p>
          </p:txBody>
        </p:sp>
        <p:sp>
          <p:nvSpPr>
            <p:cNvPr id="142" name="Freeform 445">
              <a:extLst>
                <a:ext uri="{FF2B5EF4-FFF2-40B4-BE49-F238E27FC236}">
                  <a16:creationId xmlns:a16="http://schemas.microsoft.com/office/drawing/2014/main" id="{A1E11123-D44C-1F51-339A-3F76E185353A}"/>
                </a:ext>
              </a:extLst>
            </p:cNvPr>
            <p:cNvSpPr/>
            <p:nvPr/>
          </p:nvSpPr>
          <p:spPr>
            <a:xfrm>
              <a:off x="5074812" y="4409631"/>
              <a:ext cx="158908" cy="25436"/>
            </a:xfrm>
            <a:custGeom>
              <a:avLst/>
              <a:gdLst>
                <a:gd name="connsiteX0" fmla="*/ 8261 w 158908"/>
                <a:gd name="connsiteY0" fmla="*/ 62 h 25436"/>
                <a:gd name="connsiteX1" fmla="*/ 32 w 158908"/>
                <a:gd name="connsiteY1" fmla="*/ 6463 h 25436"/>
                <a:gd name="connsiteX2" fmla="*/ 8718 w 158908"/>
                <a:gd name="connsiteY2" fmla="*/ 16521 h 25436"/>
                <a:gd name="connsiteX3" fmla="*/ 69526 w 158908"/>
                <a:gd name="connsiteY3" fmla="*/ 25437 h 25436"/>
                <a:gd name="connsiteX4" fmla="*/ 158909 w 158908"/>
                <a:gd name="connsiteY4" fmla="*/ 18350 h 25436"/>
                <a:gd name="connsiteX5" fmla="*/ 156623 w 158908"/>
                <a:gd name="connsiteY5" fmla="*/ 13778 h 25436"/>
                <a:gd name="connsiteX6" fmla="*/ 8261 w 158908"/>
                <a:gd name="connsiteY6" fmla="*/ 62 h 2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908" h="25436">
                  <a:moveTo>
                    <a:pt x="8261" y="62"/>
                  </a:moveTo>
                  <a:cubicBezTo>
                    <a:pt x="4604" y="-395"/>
                    <a:pt x="489" y="1662"/>
                    <a:pt x="32" y="6463"/>
                  </a:cubicBezTo>
                  <a:cubicBezTo>
                    <a:pt x="-426" y="12407"/>
                    <a:pt x="4146" y="15378"/>
                    <a:pt x="8718" y="16521"/>
                  </a:cubicBezTo>
                  <a:cubicBezTo>
                    <a:pt x="28607" y="21551"/>
                    <a:pt x="48723" y="25437"/>
                    <a:pt x="69526" y="25437"/>
                  </a:cubicBezTo>
                  <a:cubicBezTo>
                    <a:pt x="98787" y="25437"/>
                    <a:pt x="127819" y="22008"/>
                    <a:pt x="158909" y="18350"/>
                  </a:cubicBezTo>
                  <a:cubicBezTo>
                    <a:pt x="157537" y="15378"/>
                    <a:pt x="157308" y="14007"/>
                    <a:pt x="156623" y="13778"/>
                  </a:cubicBezTo>
                  <a:cubicBezTo>
                    <a:pt x="108159" y="-624"/>
                    <a:pt x="57410" y="7606"/>
                    <a:pt x="8261" y="62"/>
                  </a:cubicBezTo>
                  <a:close/>
                </a:path>
              </a:pathLst>
            </a:custGeom>
            <a:solidFill>
              <a:srgbClr val="000000"/>
            </a:solidFill>
            <a:ln w="2286" cap="flat">
              <a:noFill/>
              <a:prstDash val="solid"/>
              <a:miter/>
            </a:ln>
          </p:spPr>
          <p:txBody>
            <a:bodyPr rtlCol="0" anchor="ctr"/>
            <a:lstStyle/>
            <a:p>
              <a:endParaRPr lang="en-US"/>
            </a:p>
          </p:txBody>
        </p:sp>
        <p:sp>
          <p:nvSpPr>
            <p:cNvPr id="143" name="Freeform 446">
              <a:extLst>
                <a:ext uri="{FF2B5EF4-FFF2-40B4-BE49-F238E27FC236}">
                  <a16:creationId xmlns:a16="http://schemas.microsoft.com/office/drawing/2014/main" id="{B447FD24-E200-A1AE-B6FA-CD69117DC834}"/>
                </a:ext>
              </a:extLst>
            </p:cNvPr>
            <p:cNvSpPr/>
            <p:nvPr/>
          </p:nvSpPr>
          <p:spPr>
            <a:xfrm>
              <a:off x="4359774" y="4376914"/>
              <a:ext cx="116822" cy="24069"/>
            </a:xfrm>
            <a:custGeom>
              <a:avLst/>
              <a:gdLst>
                <a:gd name="connsiteX0" fmla="*/ 9381 w 116822"/>
                <a:gd name="connsiteY0" fmla="*/ 18378 h 24069"/>
                <a:gd name="connsiteX1" fmla="*/ 116823 w 116822"/>
                <a:gd name="connsiteY1" fmla="*/ 12434 h 24069"/>
                <a:gd name="connsiteX2" fmla="*/ 95563 w 116822"/>
                <a:gd name="connsiteY2" fmla="*/ 4205 h 24069"/>
                <a:gd name="connsiteX3" fmla="*/ 22182 w 116822"/>
                <a:gd name="connsiteY3" fmla="*/ 547 h 24069"/>
                <a:gd name="connsiteX4" fmla="*/ 10524 w 116822"/>
                <a:gd name="connsiteY4" fmla="*/ 319 h 24069"/>
                <a:gd name="connsiteX5" fmla="*/ 8 w 116822"/>
                <a:gd name="connsiteY5" fmla="*/ 8548 h 24069"/>
                <a:gd name="connsiteX6" fmla="*/ 9381 w 116822"/>
                <a:gd name="connsiteY6" fmla="*/ 18378 h 24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822" h="24069">
                  <a:moveTo>
                    <a:pt x="9381" y="18378"/>
                  </a:moveTo>
                  <a:cubicBezTo>
                    <a:pt x="45042" y="24550"/>
                    <a:pt x="80475" y="29351"/>
                    <a:pt x="116823" y="12434"/>
                  </a:cubicBezTo>
                  <a:cubicBezTo>
                    <a:pt x="109279" y="2147"/>
                    <a:pt x="101964" y="4205"/>
                    <a:pt x="95563" y="4205"/>
                  </a:cubicBezTo>
                  <a:cubicBezTo>
                    <a:pt x="71103" y="4662"/>
                    <a:pt x="46643" y="5119"/>
                    <a:pt x="22182" y="547"/>
                  </a:cubicBezTo>
                  <a:cubicBezTo>
                    <a:pt x="18296" y="-139"/>
                    <a:pt x="14410" y="-139"/>
                    <a:pt x="10524" y="319"/>
                  </a:cubicBezTo>
                  <a:cubicBezTo>
                    <a:pt x="5723" y="1004"/>
                    <a:pt x="465" y="2833"/>
                    <a:pt x="8" y="8548"/>
                  </a:cubicBezTo>
                  <a:cubicBezTo>
                    <a:pt x="-220" y="14720"/>
                    <a:pt x="4352" y="17464"/>
                    <a:pt x="9381" y="18378"/>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13727723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EF574BB-2321-0173-FD18-9D88A9D9B89F}"/>
              </a:ext>
            </a:extLst>
          </p:cNvPr>
          <p:cNvSpPr>
            <a:spLocks noGrp="1"/>
          </p:cNvSpPr>
          <p:nvPr>
            <p:ph type="body" sz="quarter" idx="18"/>
          </p:nvPr>
        </p:nvSpPr>
        <p:spPr>
          <a:xfrm>
            <a:off x="2515038" y="1349668"/>
            <a:ext cx="9124949" cy="3849918"/>
          </a:xfrm>
        </p:spPr>
        <p:txBody>
          <a:bodyPr/>
          <a:lstStyle/>
          <a:p>
            <a:pPr marL="0" indent="0"/>
            <a:r>
              <a:rPr lang="en-US" sz="2100" dirty="0"/>
              <a:t>Mentoring, coaching, and networking activities can lead to professional development and provide pathways for talent development and career progression. SMEs can support people in their company to participate in mentoring or networking opportunities by taking the following steps: </a:t>
            </a:r>
          </a:p>
          <a:p>
            <a:pPr marL="0" indent="0"/>
            <a:r>
              <a:rPr lang="en-US" sz="2100" dirty="0">
                <a:solidFill>
                  <a:schemeClr val="bg1"/>
                </a:solidFill>
                <a:highlight>
                  <a:srgbClr val="0872B5"/>
                </a:highlight>
              </a:rPr>
              <a:t>Professional Development Plan. </a:t>
            </a:r>
            <a:r>
              <a:rPr lang="en-US" sz="2100" dirty="0"/>
              <a:t>Provide a professional development plan for all employees, including a professional development fund. </a:t>
            </a:r>
          </a:p>
          <a:p>
            <a:pPr marL="0" indent="0"/>
            <a:r>
              <a:rPr lang="en-US" sz="2100" dirty="0">
                <a:solidFill>
                  <a:schemeClr val="bg1"/>
                </a:solidFill>
                <a:highlight>
                  <a:srgbClr val="0872B5"/>
                </a:highlight>
              </a:rPr>
              <a:t>Leadership Programs. </a:t>
            </a:r>
            <a:r>
              <a:rPr lang="en-US" sz="2100" dirty="0"/>
              <a:t>Encourage women and other </a:t>
            </a:r>
            <a:r>
              <a:rPr lang="en-US" sz="2100" dirty="0" err="1"/>
              <a:t>marginalised</a:t>
            </a:r>
            <a:r>
              <a:rPr lang="en-US" sz="2100" dirty="0"/>
              <a:t> employees to participate in leadership programs. Read </a:t>
            </a:r>
            <a:r>
              <a:rPr lang="en-US" sz="2100" dirty="0">
                <a:solidFill>
                  <a:srgbClr val="335C42"/>
                </a:solidFill>
                <a:hlinkClick r:id="rId2">
                  <a:extLst>
                    <a:ext uri="{A12FA001-AC4F-418D-AE19-62706E023703}">
                      <ahyp:hlinkClr xmlns:ahyp="http://schemas.microsoft.com/office/drawing/2018/hyperlinkcolor" val="tx"/>
                    </a:ext>
                  </a:extLst>
                </a:hlinkClick>
              </a:rPr>
              <a:t>When Women Lead Workplaces Listen</a:t>
            </a:r>
            <a:endParaRPr lang="en-US" sz="2100" dirty="0">
              <a:solidFill>
                <a:srgbClr val="335C42"/>
              </a:solidFill>
            </a:endParaRPr>
          </a:p>
          <a:p>
            <a:pPr marL="0" indent="0"/>
            <a:r>
              <a:rPr lang="en-US" sz="2100" dirty="0">
                <a:solidFill>
                  <a:schemeClr val="bg1"/>
                </a:solidFill>
                <a:highlight>
                  <a:srgbClr val="0872B5"/>
                </a:highlight>
              </a:rPr>
              <a:t>Encourage informal mentoring </a:t>
            </a:r>
            <a:r>
              <a:rPr lang="en-US" sz="2100" dirty="0"/>
              <a:t>between employees with different levels of experience. Informal mentoring can encourage productive relationships, support employee’s skills and knowledge development, and encourage mentorship and coaching skills in mentors. </a:t>
            </a:r>
          </a:p>
          <a:p>
            <a:pPr marL="0" indent="0"/>
            <a:r>
              <a:rPr lang="en-US" sz="2100" dirty="0">
                <a:solidFill>
                  <a:schemeClr val="bg1"/>
                </a:solidFill>
                <a:highlight>
                  <a:srgbClr val="0872B5"/>
                </a:highlight>
              </a:rPr>
              <a:t>Invest in external mentoring </a:t>
            </a:r>
            <a:r>
              <a:rPr lang="en-US" sz="2100" dirty="0"/>
              <a:t>opportunities through several service providers, or watch for professional development, mentoring, and networking opportunities through local business development or D&amp;I companies.</a:t>
            </a:r>
          </a:p>
        </p:txBody>
      </p:sp>
      <p:sp>
        <p:nvSpPr>
          <p:cNvPr id="4" name="Text Placeholder 4">
            <a:extLst>
              <a:ext uri="{FF2B5EF4-FFF2-40B4-BE49-F238E27FC236}">
                <a16:creationId xmlns:a16="http://schemas.microsoft.com/office/drawing/2014/main" id="{D4261439-3A85-5143-C582-CDFF89B8A8EE}"/>
              </a:ext>
            </a:extLst>
          </p:cNvPr>
          <p:cNvSpPr txBox="1">
            <a:spLocks/>
          </p:cNvSpPr>
          <p:nvPr/>
        </p:nvSpPr>
        <p:spPr>
          <a:xfrm>
            <a:off x="2515038" y="546014"/>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000" dirty="0">
                <a:solidFill>
                  <a:srgbClr val="335C42"/>
                </a:solidFill>
              </a:rPr>
              <a:t>D&amp;I Talent Development: </a:t>
            </a:r>
            <a:r>
              <a:rPr lang="en-IE" sz="3000" b="0" dirty="0"/>
              <a:t>Mentoring and Professional Development </a:t>
            </a:r>
          </a:p>
        </p:txBody>
      </p:sp>
      <p:sp>
        <p:nvSpPr>
          <p:cNvPr id="5" name="Round Diagonal Corner Rectangle 9">
            <a:extLst>
              <a:ext uri="{FF2B5EF4-FFF2-40B4-BE49-F238E27FC236}">
                <a16:creationId xmlns:a16="http://schemas.microsoft.com/office/drawing/2014/main" id="{4866E73D-DF89-1D83-99CB-30B07629138D}"/>
              </a:ext>
            </a:extLst>
          </p:cNvPr>
          <p:cNvSpPr/>
          <p:nvPr/>
        </p:nvSpPr>
        <p:spPr>
          <a:xfrm rot="16200000">
            <a:off x="903820" y="-137334"/>
            <a:ext cx="969763" cy="2034452"/>
          </a:xfrm>
          <a:prstGeom prst="round2DiagRect">
            <a:avLst/>
          </a:prstGeom>
          <a:solidFill>
            <a:srgbClr val="08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C5097CE8-5C1E-CB8E-1489-40DC06372123}"/>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6</a:t>
            </a:r>
          </a:p>
        </p:txBody>
      </p:sp>
      <p:sp>
        <p:nvSpPr>
          <p:cNvPr id="3" name="TextBox 2">
            <a:extLst>
              <a:ext uri="{FF2B5EF4-FFF2-40B4-BE49-F238E27FC236}">
                <a16:creationId xmlns:a16="http://schemas.microsoft.com/office/drawing/2014/main" id="{675E0E67-1689-9982-06CE-2AF1BE46B127}"/>
              </a:ext>
            </a:extLst>
          </p:cNvPr>
          <p:cNvSpPr txBox="1"/>
          <p:nvPr/>
        </p:nvSpPr>
        <p:spPr>
          <a:xfrm>
            <a:off x="9105900" y="6391275"/>
            <a:ext cx="3295650"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SME Inclusion Toolkit</a:t>
            </a:r>
            <a:endParaRPr lang="en-IE" dirty="0">
              <a:solidFill>
                <a:schemeClr val="bg1"/>
              </a:solidFill>
            </a:endParaRPr>
          </a:p>
        </p:txBody>
      </p:sp>
      <p:grpSp>
        <p:nvGrpSpPr>
          <p:cNvPr id="7" name="Graphic 4">
            <a:extLst>
              <a:ext uri="{FF2B5EF4-FFF2-40B4-BE49-F238E27FC236}">
                <a16:creationId xmlns:a16="http://schemas.microsoft.com/office/drawing/2014/main" id="{C2615AEA-7FE9-884D-2C4D-160844F720D2}"/>
              </a:ext>
            </a:extLst>
          </p:cNvPr>
          <p:cNvGrpSpPr/>
          <p:nvPr/>
        </p:nvGrpSpPr>
        <p:grpSpPr>
          <a:xfrm>
            <a:off x="610949" y="2972080"/>
            <a:ext cx="1732892" cy="1766283"/>
            <a:chOff x="4359774" y="3132520"/>
            <a:chExt cx="1506531" cy="1302886"/>
          </a:xfrm>
        </p:grpSpPr>
        <p:sp>
          <p:nvSpPr>
            <p:cNvPr id="8" name="Freeform 312">
              <a:extLst>
                <a:ext uri="{FF2B5EF4-FFF2-40B4-BE49-F238E27FC236}">
                  <a16:creationId xmlns:a16="http://schemas.microsoft.com/office/drawing/2014/main" id="{CB52852E-5156-0BE5-C136-697B1D7D91BE}"/>
                </a:ext>
              </a:extLst>
            </p:cNvPr>
            <p:cNvSpPr/>
            <p:nvPr/>
          </p:nvSpPr>
          <p:spPr>
            <a:xfrm>
              <a:off x="5035524" y="3519297"/>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457" y="457"/>
                    <a:pt x="0" y="0"/>
                  </a:cubicBezTo>
                  <a:cubicBezTo>
                    <a:pt x="457" y="457"/>
                    <a:pt x="686" y="914"/>
                    <a:pt x="914" y="1143"/>
                  </a:cubicBezTo>
                  <a:close/>
                </a:path>
              </a:pathLst>
            </a:custGeom>
            <a:solidFill>
              <a:srgbClr val="FFFFFF"/>
            </a:solidFill>
            <a:ln w="2286" cap="flat">
              <a:noFill/>
              <a:prstDash val="solid"/>
              <a:miter/>
            </a:ln>
          </p:spPr>
          <p:txBody>
            <a:bodyPr rtlCol="0" anchor="ctr"/>
            <a:lstStyle/>
            <a:p>
              <a:endParaRPr lang="en-US"/>
            </a:p>
          </p:txBody>
        </p:sp>
        <p:sp>
          <p:nvSpPr>
            <p:cNvPr id="9" name="Freeform 313">
              <a:extLst>
                <a:ext uri="{FF2B5EF4-FFF2-40B4-BE49-F238E27FC236}">
                  <a16:creationId xmlns:a16="http://schemas.microsoft.com/office/drawing/2014/main" id="{836D9CD2-F5F6-2AF1-D23F-5596F1359EE8}"/>
                </a:ext>
              </a:extLst>
            </p:cNvPr>
            <p:cNvSpPr/>
            <p:nvPr/>
          </p:nvSpPr>
          <p:spPr>
            <a:xfrm>
              <a:off x="5033467" y="3516096"/>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4"/>
                    <a:pt x="229" y="457"/>
                    <a:pt x="0" y="0"/>
                  </a:cubicBezTo>
                  <a:cubicBezTo>
                    <a:pt x="229" y="457"/>
                    <a:pt x="457" y="914"/>
                    <a:pt x="914" y="1372"/>
                  </a:cubicBezTo>
                  <a:close/>
                </a:path>
              </a:pathLst>
            </a:custGeom>
            <a:solidFill>
              <a:srgbClr val="FFFFFF"/>
            </a:solidFill>
            <a:ln w="2286" cap="flat">
              <a:noFill/>
              <a:prstDash val="solid"/>
              <a:miter/>
            </a:ln>
          </p:spPr>
          <p:txBody>
            <a:bodyPr rtlCol="0" anchor="ctr"/>
            <a:lstStyle/>
            <a:p>
              <a:endParaRPr lang="en-US"/>
            </a:p>
          </p:txBody>
        </p:sp>
        <p:sp>
          <p:nvSpPr>
            <p:cNvPr id="10" name="Freeform 314">
              <a:extLst>
                <a:ext uri="{FF2B5EF4-FFF2-40B4-BE49-F238E27FC236}">
                  <a16:creationId xmlns:a16="http://schemas.microsoft.com/office/drawing/2014/main" id="{83BECEE0-C9CC-0CA4-B093-F5699E764A70}"/>
                </a:ext>
              </a:extLst>
            </p:cNvPr>
            <p:cNvSpPr/>
            <p:nvPr/>
          </p:nvSpPr>
          <p:spPr>
            <a:xfrm>
              <a:off x="5041011" y="3526383"/>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457"/>
                    <a:pt x="0" y="0"/>
                  </a:cubicBezTo>
                  <a:cubicBezTo>
                    <a:pt x="229" y="229"/>
                    <a:pt x="457" y="686"/>
                    <a:pt x="914" y="1143"/>
                  </a:cubicBezTo>
                  <a:close/>
                </a:path>
              </a:pathLst>
            </a:custGeom>
            <a:solidFill>
              <a:srgbClr val="FFFFFF"/>
            </a:solidFill>
            <a:ln w="2286" cap="flat">
              <a:noFill/>
              <a:prstDash val="solid"/>
              <a:miter/>
            </a:ln>
          </p:spPr>
          <p:txBody>
            <a:bodyPr rtlCol="0" anchor="ctr"/>
            <a:lstStyle/>
            <a:p>
              <a:endParaRPr lang="en-US"/>
            </a:p>
          </p:txBody>
        </p:sp>
        <p:sp>
          <p:nvSpPr>
            <p:cNvPr id="11" name="Freeform 315">
              <a:extLst>
                <a:ext uri="{FF2B5EF4-FFF2-40B4-BE49-F238E27FC236}">
                  <a16:creationId xmlns:a16="http://schemas.microsoft.com/office/drawing/2014/main" id="{599EF7D8-C8C7-901F-1DB5-10D549FFEF8E}"/>
                </a:ext>
              </a:extLst>
            </p:cNvPr>
            <p:cNvSpPr/>
            <p:nvPr/>
          </p:nvSpPr>
          <p:spPr>
            <a:xfrm>
              <a:off x="5038496" y="3523183"/>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457" y="457"/>
                    <a:pt x="0" y="0"/>
                  </a:cubicBezTo>
                  <a:cubicBezTo>
                    <a:pt x="229" y="457"/>
                    <a:pt x="457" y="914"/>
                    <a:pt x="914" y="1143"/>
                  </a:cubicBezTo>
                  <a:close/>
                </a:path>
              </a:pathLst>
            </a:custGeom>
            <a:solidFill>
              <a:srgbClr val="FFFFFF"/>
            </a:solidFill>
            <a:ln w="2286" cap="flat">
              <a:noFill/>
              <a:prstDash val="solid"/>
              <a:miter/>
            </a:ln>
          </p:spPr>
          <p:txBody>
            <a:bodyPr rtlCol="0" anchor="ctr"/>
            <a:lstStyle/>
            <a:p>
              <a:endParaRPr lang="en-US"/>
            </a:p>
          </p:txBody>
        </p:sp>
        <p:sp>
          <p:nvSpPr>
            <p:cNvPr id="12" name="Freeform 316">
              <a:extLst>
                <a:ext uri="{FF2B5EF4-FFF2-40B4-BE49-F238E27FC236}">
                  <a16:creationId xmlns:a16="http://schemas.microsoft.com/office/drawing/2014/main" id="{0E01E650-89B0-9A35-EE84-E5829BD7D2A1}"/>
                </a:ext>
              </a:extLst>
            </p:cNvPr>
            <p:cNvSpPr/>
            <p:nvPr/>
          </p:nvSpPr>
          <p:spPr>
            <a:xfrm>
              <a:off x="5026152" y="3501466"/>
              <a:ext cx="685" cy="1600"/>
            </a:xfrm>
            <a:custGeom>
              <a:avLst/>
              <a:gdLst>
                <a:gd name="connsiteX0" fmla="*/ 686 w 685"/>
                <a:gd name="connsiteY0" fmla="*/ 1600 h 1600"/>
                <a:gd name="connsiteX1" fmla="*/ 0 w 685"/>
                <a:gd name="connsiteY1" fmla="*/ 0 h 1600"/>
                <a:gd name="connsiteX2" fmla="*/ 686 w 685"/>
                <a:gd name="connsiteY2" fmla="*/ 1600 h 1600"/>
              </a:gdLst>
              <a:ahLst/>
              <a:cxnLst>
                <a:cxn ang="0">
                  <a:pos x="connsiteX0" y="connsiteY0"/>
                </a:cxn>
                <a:cxn ang="0">
                  <a:pos x="connsiteX1" y="connsiteY1"/>
                </a:cxn>
                <a:cxn ang="0">
                  <a:pos x="connsiteX2" y="connsiteY2"/>
                </a:cxn>
              </a:cxnLst>
              <a:rect l="l" t="t" r="r" b="b"/>
              <a:pathLst>
                <a:path w="685" h="1600">
                  <a:moveTo>
                    <a:pt x="686" y="1600"/>
                  </a:moveTo>
                  <a:cubicBezTo>
                    <a:pt x="457" y="1143"/>
                    <a:pt x="229" y="457"/>
                    <a:pt x="0" y="0"/>
                  </a:cubicBezTo>
                  <a:cubicBezTo>
                    <a:pt x="229" y="457"/>
                    <a:pt x="457" y="914"/>
                    <a:pt x="686" y="1600"/>
                  </a:cubicBezTo>
                  <a:close/>
                </a:path>
              </a:pathLst>
            </a:custGeom>
            <a:solidFill>
              <a:srgbClr val="FFFFFF"/>
            </a:solidFill>
            <a:ln w="2286" cap="flat">
              <a:noFill/>
              <a:prstDash val="solid"/>
              <a:miter/>
            </a:ln>
          </p:spPr>
          <p:txBody>
            <a:bodyPr rtlCol="0" anchor="ctr"/>
            <a:lstStyle/>
            <a:p>
              <a:endParaRPr lang="en-US"/>
            </a:p>
          </p:txBody>
        </p:sp>
        <p:sp>
          <p:nvSpPr>
            <p:cNvPr id="13" name="Freeform 317">
              <a:extLst>
                <a:ext uri="{FF2B5EF4-FFF2-40B4-BE49-F238E27FC236}">
                  <a16:creationId xmlns:a16="http://schemas.microsoft.com/office/drawing/2014/main" id="{9123A25E-2D6C-577B-98CE-5CD5EC339CED}"/>
                </a:ext>
              </a:extLst>
            </p:cNvPr>
            <p:cNvSpPr/>
            <p:nvPr/>
          </p:nvSpPr>
          <p:spPr>
            <a:xfrm>
              <a:off x="5027523" y="3504895"/>
              <a:ext cx="685" cy="1600"/>
            </a:xfrm>
            <a:custGeom>
              <a:avLst/>
              <a:gdLst>
                <a:gd name="connsiteX0" fmla="*/ 686 w 685"/>
                <a:gd name="connsiteY0" fmla="*/ 1600 h 1600"/>
                <a:gd name="connsiteX1" fmla="*/ 0 w 685"/>
                <a:gd name="connsiteY1" fmla="*/ 0 h 1600"/>
                <a:gd name="connsiteX2" fmla="*/ 686 w 685"/>
                <a:gd name="connsiteY2" fmla="*/ 1600 h 1600"/>
              </a:gdLst>
              <a:ahLst/>
              <a:cxnLst>
                <a:cxn ang="0">
                  <a:pos x="connsiteX0" y="connsiteY0"/>
                </a:cxn>
                <a:cxn ang="0">
                  <a:pos x="connsiteX1" y="connsiteY1"/>
                </a:cxn>
                <a:cxn ang="0">
                  <a:pos x="connsiteX2" y="connsiteY2"/>
                </a:cxn>
              </a:cxnLst>
              <a:rect l="l" t="t" r="r" b="b"/>
              <a:pathLst>
                <a:path w="685" h="1600">
                  <a:moveTo>
                    <a:pt x="686" y="1600"/>
                  </a:moveTo>
                  <a:cubicBezTo>
                    <a:pt x="457" y="1143"/>
                    <a:pt x="229" y="686"/>
                    <a:pt x="0" y="0"/>
                  </a:cubicBezTo>
                  <a:cubicBezTo>
                    <a:pt x="229" y="457"/>
                    <a:pt x="457" y="914"/>
                    <a:pt x="686" y="1600"/>
                  </a:cubicBezTo>
                  <a:close/>
                </a:path>
              </a:pathLst>
            </a:custGeom>
            <a:solidFill>
              <a:srgbClr val="FFFFFF"/>
            </a:solidFill>
            <a:ln w="2286" cap="flat">
              <a:noFill/>
              <a:prstDash val="solid"/>
              <a:miter/>
            </a:ln>
          </p:spPr>
          <p:txBody>
            <a:bodyPr rtlCol="0" anchor="ctr"/>
            <a:lstStyle/>
            <a:p>
              <a:endParaRPr lang="en-US"/>
            </a:p>
          </p:txBody>
        </p:sp>
        <p:sp>
          <p:nvSpPr>
            <p:cNvPr id="14" name="Freeform 318">
              <a:extLst>
                <a:ext uri="{FF2B5EF4-FFF2-40B4-BE49-F238E27FC236}">
                  <a16:creationId xmlns:a16="http://schemas.microsoft.com/office/drawing/2014/main" id="{3DEF5204-5A59-79F8-E990-38AEBFE9CE12}"/>
                </a:ext>
              </a:extLst>
            </p:cNvPr>
            <p:cNvSpPr/>
            <p:nvPr/>
          </p:nvSpPr>
          <p:spPr>
            <a:xfrm>
              <a:off x="5031409" y="3512896"/>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4"/>
                    <a:pt x="457" y="457"/>
                    <a:pt x="0" y="0"/>
                  </a:cubicBezTo>
                  <a:cubicBezTo>
                    <a:pt x="457" y="457"/>
                    <a:pt x="686" y="914"/>
                    <a:pt x="914" y="1372"/>
                  </a:cubicBezTo>
                  <a:close/>
                </a:path>
              </a:pathLst>
            </a:custGeom>
            <a:solidFill>
              <a:srgbClr val="FFFFFF"/>
            </a:solidFill>
            <a:ln w="2286" cap="flat">
              <a:noFill/>
              <a:prstDash val="solid"/>
              <a:miter/>
            </a:ln>
          </p:spPr>
          <p:txBody>
            <a:bodyPr rtlCol="0" anchor="ctr"/>
            <a:lstStyle/>
            <a:p>
              <a:endParaRPr lang="en-US"/>
            </a:p>
          </p:txBody>
        </p:sp>
        <p:sp>
          <p:nvSpPr>
            <p:cNvPr id="15" name="Freeform 319">
              <a:extLst>
                <a:ext uri="{FF2B5EF4-FFF2-40B4-BE49-F238E27FC236}">
                  <a16:creationId xmlns:a16="http://schemas.microsoft.com/office/drawing/2014/main" id="{D79F29CE-936F-2B76-1BBC-F1D9EFD667B1}"/>
                </a:ext>
              </a:extLst>
            </p:cNvPr>
            <p:cNvSpPr/>
            <p:nvPr/>
          </p:nvSpPr>
          <p:spPr>
            <a:xfrm>
              <a:off x="5043297" y="3529126"/>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457"/>
                    <a:pt x="0" y="0"/>
                  </a:cubicBezTo>
                  <a:cubicBezTo>
                    <a:pt x="457" y="457"/>
                    <a:pt x="686" y="686"/>
                    <a:pt x="914" y="1143"/>
                  </a:cubicBezTo>
                  <a:close/>
                </a:path>
              </a:pathLst>
            </a:custGeom>
            <a:solidFill>
              <a:srgbClr val="FFFFFF"/>
            </a:solidFill>
            <a:ln w="2286" cap="flat">
              <a:noFill/>
              <a:prstDash val="solid"/>
              <a:miter/>
            </a:ln>
          </p:spPr>
          <p:txBody>
            <a:bodyPr rtlCol="0" anchor="ctr"/>
            <a:lstStyle/>
            <a:p>
              <a:endParaRPr lang="en-US"/>
            </a:p>
          </p:txBody>
        </p:sp>
        <p:sp>
          <p:nvSpPr>
            <p:cNvPr id="16" name="Freeform 320">
              <a:extLst>
                <a:ext uri="{FF2B5EF4-FFF2-40B4-BE49-F238E27FC236}">
                  <a16:creationId xmlns:a16="http://schemas.microsoft.com/office/drawing/2014/main" id="{63D3F7A6-F30F-EC86-65A5-DA7E163BE2E7}"/>
                </a:ext>
              </a:extLst>
            </p:cNvPr>
            <p:cNvSpPr/>
            <p:nvPr/>
          </p:nvSpPr>
          <p:spPr>
            <a:xfrm>
              <a:off x="5029352" y="3508781"/>
              <a:ext cx="914" cy="1828"/>
            </a:xfrm>
            <a:custGeom>
              <a:avLst/>
              <a:gdLst>
                <a:gd name="connsiteX0" fmla="*/ 914 w 914"/>
                <a:gd name="connsiteY0" fmla="*/ 1829 h 1828"/>
                <a:gd name="connsiteX1" fmla="*/ 0 w 914"/>
                <a:gd name="connsiteY1" fmla="*/ 0 h 1828"/>
                <a:gd name="connsiteX2" fmla="*/ 914 w 914"/>
                <a:gd name="connsiteY2" fmla="*/ 1829 h 1828"/>
              </a:gdLst>
              <a:ahLst/>
              <a:cxnLst>
                <a:cxn ang="0">
                  <a:pos x="connsiteX0" y="connsiteY0"/>
                </a:cxn>
                <a:cxn ang="0">
                  <a:pos x="connsiteX1" y="connsiteY1"/>
                </a:cxn>
                <a:cxn ang="0">
                  <a:pos x="connsiteX2" y="connsiteY2"/>
                </a:cxn>
              </a:cxnLst>
              <a:rect l="l" t="t" r="r" b="b"/>
              <a:pathLst>
                <a:path w="914" h="1828">
                  <a:moveTo>
                    <a:pt x="914" y="1829"/>
                  </a:moveTo>
                  <a:cubicBezTo>
                    <a:pt x="686" y="1143"/>
                    <a:pt x="229" y="686"/>
                    <a:pt x="0" y="0"/>
                  </a:cubicBezTo>
                  <a:cubicBezTo>
                    <a:pt x="457" y="686"/>
                    <a:pt x="686" y="1143"/>
                    <a:pt x="914" y="1829"/>
                  </a:cubicBezTo>
                  <a:close/>
                </a:path>
              </a:pathLst>
            </a:custGeom>
            <a:solidFill>
              <a:srgbClr val="FFFFFF"/>
            </a:solidFill>
            <a:ln w="2286" cap="flat">
              <a:noFill/>
              <a:prstDash val="solid"/>
              <a:miter/>
            </a:ln>
          </p:spPr>
          <p:txBody>
            <a:bodyPr rtlCol="0" anchor="ctr"/>
            <a:lstStyle/>
            <a:p>
              <a:endParaRPr lang="en-US"/>
            </a:p>
          </p:txBody>
        </p:sp>
        <p:sp>
          <p:nvSpPr>
            <p:cNvPr id="17" name="Freeform 321">
              <a:extLst>
                <a:ext uri="{FF2B5EF4-FFF2-40B4-BE49-F238E27FC236}">
                  <a16:creationId xmlns:a16="http://schemas.microsoft.com/office/drawing/2014/main" id="{B634F89E-C2AB-FE54-D876-EB2958BABE28}"/>
                </a:ext>
              </a:extLst>
            </p:cNvPr>
            <p:cNvSpPr/>
            <p:nvPr/>
          </p:nvSpPr>
          <p:spPr>
            <a:xfrm>
              <a:off x="5046268" y="3532327"/>
              <a:ext cx="685" cy="685"/>
            </a:xfrm>
            <a:custGeom>
              <a:avLst/>
              <a:gdLst>
                <a:gd name="connsiteX0" fmla="*/ 686 w 685"/>
                <a:gd name="connsiteY0" fmla="*/ 686 h 685"/>
                <a:gd name="connsiteX1" fmla="*/ 0 w 685"/>
                <a:gd name="connsiteY1" fmla="*/ 0 h 685"/>
                <a:gd name="connsiteX2" fmla="*/ 686 w 685"/>
                <a:gd name="connsiteY2" fmla="*/ 686 h 685"/>
              </a:gdLst>
              <a:ahLst/>
              <a:cxnLst>
                <a:cxn ang="0">
                  <a:pos x="connsiteX0" y="connsiteY0"/>
                </a:cxn>
                <a:cxn ang="0">
                  <a:pos x="connsiteX1" y="connsiteY1"/>
                </a:cxn>
                <a:cxn ang="0">
                  <a:pos x="connsiteX2" y="connsiteY2"/>
                </a:cxn>
              </a:cxnLst>
              <a:rect l="l" t="t" r="r" b="b"/>
              <a:pathLst>
                <a:path w="685" h="685">
                  <a:moveTo>
                    <a:pt x="686" y="686"/>
                  </a:moveTo>
                  <a:cubicBezTo>
                    <a:pt x="457" y="457"/>
                    <a:pt x="229" y="229"/>
                    <a:pt x="0" y="0"/>
                  </a:cubicBezTo>
                  <a:cubicBezTo>
                    <a:pt x="229" y="229"/>
                    <a:pt x="457" y="457"/>
                    <a:pt x="686" y="686"/>
                  </a:cubicBezTo>
                  <a:close/>
                </a:path>
              </a:pathLst>
            </a:custGeom>
            <a:solidFill>
              <a:srgbClr val="FFFFFF"/>
            </a:solidFill>
            <a:ln w="2286" cap="flat">
              <a:noFill/>
              <a:prstDash val="solid"/>
              <a:miter/>
            </a:ln>
          </p:spPr>
          <p:txBody>
            <a:bodyPr rtlCol="0" anchor="ctr"/>
            <a:lstStyle/>
            <a:p>
              <a:endParaRPr lang="en-US"/>
            </a:p>
          </p:txBody>
        </p:sp>
        <p:sp>
          <p:nvSpPr>
            <p:cNvPr id="18" name="Freeform 322">
              <a:extLst>
                <a:ext uri="{FF2B5EF4-FFF2-40B4-BE49-F238E27FC236}">
                  <a16:creationId xmlns:a16="http://schemas.microsoft.com/office/drawing/2014/main" id="{2FE37F29-55E9-0F7F-4B7F-6B77ADFADB5D}"/>
                </a:ext>
              </a:extLst>
            </p:cNvPr>
            <p:cNvSpPr/>
            <p:nvPr/>
          </p:nvSpPr>
          <p:spPr>
            <a:xfrm>
              <a:off x="5062042" y="3545586"/>
              <a:ext cx="1143" cy="685"/>
            </a:xfrm>
            <a:custGeom>
              <a:avLst/>
              <a:gdLst>
                <a:gd name="connsiteX0" fmla="*/ 1143 w 1143"/>
                <a:gd name="connsiteY0" fmla="*/ 686 h 685"/>
                <a:gd name="connsiteX1" fmla="*/ 0 w 1143"/>
                <a:gd name="connsiteY1" fmla="*/ 0 h 685"/>
                <a:gd name="connsiteX2" fmla="*/ 1143 w 1143"/>
                <a:gd name="connsiteY2" fmla="*/ 686 h 685"/>
              </a:gdLst>
              <a:ahLst/>
              <a:cxnLst>
                <a:cxn ang="0">
                  <a:pos x="connsiteX0" y="connsiteY0"/>
                </a:cxn>
                <a:cxn ang="0">
                  <a:pos x="connsiteX1" y="connsiteY1"/>
                </a:cxn>
                <a:cxn ang="0">
                  <a:pos x="connsiteX2" y="connsiteY2"/>
                </a:cxn>
              </a:cxnLst>
              <a:rect l="l" t="t" r="r" b="b"/>
              <a:pathLst>
                <a:path w="1143" h="685">
                  <a:moveTo>
                    <a:pt x="1143" y="686"/>
                  </a:moveTo>
                  <a:cubicBezTo>
                    <a:pt x="686" y="457"/>
                    <a:pt x="457" y="229"/>
                    <a:pt x="0" y="0"/>
                  </a:cubicBezTo>
                  <a:cubicBezTo>
                    <a:pt x="457" y="229"/>
                    <a:pt x="686" y="457"/>
                    <a:pt x="1143" y="686"/>
                  </a:cubicBezTo>
                  <a:close/>
                </a:path>
              </a:pathLst>
            </a:custGeom>
            <a:solidFill>
              <a:srgbClr val="FFFFFF"/>
            </a:solidFill>
            <a:ln w="2286" cap="flat">
              <a:noFill/>
              <a:prstDash val="solid"/>
              <a:miter/>
            </a:ln>
          </p:spPr>
          <p:txBody>
            <a:bodyPr rtlCol="0" anchor="ctr"/>
            <a:lstStyle/>
            <a:p>
              <a:endParaRPr lang="en-US"/>
            </a:p>
          </p:txBody>
        </p:sp>
        <p:sp>
          <p:nvSpPr>
            <p:cNvPr id="19" name="Freeform 323">
              <a:extLst>
                <a:ext uri="{FF2B5EF4-FFF2-40B4-BE49-F238E27FC236}">
                  <a16:creationId xmlns:a16="http://schemas.microsoft.com/office/drawing/2014/main" id="{A7F7FD5F-4BCF-857D-BF32-A27C9378FC93}"/>
                </a:ext>
              </a:extLst>
            </p:cNvPr>
            <p:cNvSpPr/>
            <p:nvPr/>
          </p:nvSpPr>
          <p:spPr>
            <a:xfrm>
              <a:off x="5055184" y="3540556"/>
              <a:ext cx="914" cy="685"/>
            </a:xfrm>
            <a:custGeom>
              <a:avLst/>
              <a:gdLst>
                <a:gd name="connsiteX0" fmla="*/ 914 w 914"/>
                <a:gd name="connsiteY0" fmla="*/ 686 h 685"/>
                <a:gd name="connsiteX1" fmla="*/ 0 w 914"/>
                <a:gd name="connsiteY1" fmla="*/ 0 h 685"/>
                <a:gd name="connsiteX2" fmla="*/ 914 w 914"/>
                <a:gd name="connsiteY2" fmla="*/ 686 h 685"/>
              </a:gdLst>
              <a:ahLst/>
              <a:cxnLst>
                <a:cxn ang="0">
                  <a:pos x="connsiteX0" y="connsiteY0"/>
                </a:cxn>
                <a:cxn ang="0">
                  <a:pos x="connsiteX1" y="connsiteY1"/>
                </a:cxn>
                <a:cxn ang="0">
                  <a:pos x="connsiteX2" y="connsiteY2"/>
                </a:cxn>
              </a:cxnLst>
              <a:rect l="l" t="t" r="r" b="b"/>
              <a:pathLst>
                <a:path w="914" h="685">
                  <a:moveTo>
                    <a:pt x="914" y="686"/>
                  </a:moveTo>
                  <a:cubicBezTo>
                    <a:pt x="686" y="457"/>
                    <a:pt x="229" y="229"/>
                    <a:pt x="0" y="0"/>
                  </a:cubicBezTo>
                  <a:cubicBezTo>
                    <a:pt x="457" y="229"/>
                    <a:pt x="686" y="457"/>
                    <a:pt x="914" y="686"/>
                  </a:cubicBezTo>
                  <a:close/>
                </a:path>
              </a:pathLst>
            </a:custGeom>
            <a:solidFill>
              <a:srgbClr val="FFFFFF"/>
            </a:solidFill>
            <a:ln w="2286" cap="flat">
              <a:noFill/>
              <a:prstDash val="solid"/>
              <a:miter/>
            </a:ln>
          </p:spPr>
          <p:txBody>
            <a:bodyPr rtlCol="0" anchor="ctr"/>
            <a:lstStyle/>
            <a:p>
              <a:endParaRPr lang="en-US"/>
            </a:p>
          </p:txBody>
        </p:sp>
        <p:sp>
          <p:nvSpPr>
            <p:cNvPr id="20" name="Freeform 324">
              <a:extLst>
                <a:ext uri="{FF2B5EF4-FFF2-40B4-BE49-F238E27FC236}">
                  <a16:creationId xmlns:a16="http://schemas.microsoft.com/office/drawing/2014/main" id="{1A95A103-9485-7CE0-8B1B-B0FEBE24D6A6}"/>
                </a:ext>
              </a:extLst>
            </p:cNvPr>
            <p:cNvSpPr/>
            <p:nvPr/>
          </p:nvSpPr>
          <p:spPr>
            <a:xfrm>
              <a:off x="5065242" y="3547643"/>
              <a:ext cx="1143" cy="685"/>
            </a:xfrm>
            <a:custGeom>
              <a:avLst/>
              <a:gdLst>
                <a:gd name="connsiteX0" fmla="*/ 1143 w 1143"/>
                <a:gd name="connsiteY0" fmla="*/ 686 h 685"/>
                <a:gd name="connsiteX1" fmla="*/ 0 w 1143"/>
                <a:gd name="connsiteY1" fmla="*/ 0 h 685"/>
                <a:gd name="connsiteX2" fmla="*/ 1143 w 1143"/>
                <a:gd name="connsiteY2" fmla="*/ 686 h 685"/>
              </a:gdLst>
              <a:ahLst/>
              <a:cxnLst>
                <a:cxn ang="0">
                  <a:pos x="connsiteX0" y="connsiteY0"/>
                </a:cxn>
                <a:cxn ang="0">
                  <a:pos x="connsiteX1" y="connsiteY1"/>
                </a:cxn>
                <a:cxn ang="0">
                  <a:pos x="connsiteX2" y="connsiteY2"/>
                </a:cxn>
              </a:cxnLst>
              <a:rect l="l" t="t" r="r" b="b"/>
              <a:pathLst>
                <a:path w="1143" h="685">
                  <a:moveTo>
                    <a:pt x="1143" y="686"/>
                  </a:moveTo>
                  <a:cubicBezTo>
                    <a:pt x="686" y="457"/>
                    <a:pt x="457" y="229"/>
                    <a:pt x="0" y="0"/>
                  </a:cubicBezTo>
                  <a:cubicBezTo>
                    <a:pt x="457" y="229"/>
                    <a:pt x="686" y="457"/>
                    <a:pt x="1143" y="686"/>
                  </a:cubicBezTo>
                  <a:close/>
                </a:path>
              </a:pathLst>
            </a:custGeom>
            <a:solidFill>
              <a:srgbClr val="FFFFFF"/>
            </a:solidFill>
            <a:ln w="2286" cap="flat">
              <a:noFill/>
              <a:prstDash val="solid"/>
              <a:miter/>
            </a:ln>
          </p:spPr>
          <p:txBody>
            <a:bodyPr rtlCol="0" anchor="ctr"/>
            <a:lstStyle/>
            <a:p>
              <a:endParaRPr lang="en-US"/>
            </a:p>
          </p:txBody>
        </p:sp>
        <p:sp>
          <p:nvSpPr>
            <p:cNvPr id="21" name="Freeform 325">
              <a:extLst>
                <a:ext uri="{FF2B5EF4-FFF2-40B4-BE49-F238E27FC236}">
                  <a16:creationId xmlns:a16="http://schemas.microsoft.com/office/drawing/2014/main" id="{4F14DADC-B9E8-C514-7A4A-299E41B618D9}"/>
                </a:ext>
              </a:extLst>
            </p:cNvPr>
            <p:cNvSpPr/>
            <p:nvPr/>
          </p:nvSpPr>
          <p:spPr>
            <a:xfrm>
              <a:off x="5059070" y="3543528"/>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229"/>
                    <a:pt x="0" y="0"/>
                  </a:cubicBezTo>
                  <a:cubicBezTo>
                    <a:pt x="229" y="0"/>
                    <a:pt x="457" y="229"/>
                    <a:pt x="686" y="457"/>
                  </a:cubicBezTo>
                  <a:close/>
                </a:path>
              </a:pathLst>
            </a:custGeom>
            <a:solidFill>
              <a:srgbClr val="FFFFFF"/>
            </a:solidFill>
            <a:ln w="2286" cap="flat">
              <a:noFill/>
              <a:prstDash val="solid"/>
              <a:miter/>
            </a:ln>
          </p:spPr>
          <p:txBody>
            <a:bodyPr rtlCol="0" anchor="ctr"/>
            <a:lstStyle/>
            <a:p>
              <a:endParaRPr lang="en-US"/>
            </a:p>
          </p:txBody>
        </p:sp>
        <p:sp>
          <p:nvSpPr>
            <p:cNvPr id="22" name="Freeform 326">
              <a:extLst>
                <a:ext uri="{FF2B5EF4-FFF2-40B4-BE49-F238E27FC236}">
                  <a16:creationId xmlns:a16="http://schemas.microsoft.com/office/drawing/2014/main" id="{4A910BC1-DAF1-3741-145E-52B4CE158408}"/>
                </a:ext>
              </a:extLst>
            </p:cNvPr>
            <p:cNvSpPr/>
            <p:nvPr/>
          </p:nvSpPr>
          <p:spPr>
            <a:xfrm>
              <a:off x="5049469" y="3535527"/>
              <a:ext cx="914" cy="914"/>
            </a:xfrm>
            <a:custGeom>
              <a:avLst/>
              <a:gdLst>
                <a:gd name="connsiteX0" fmla="*/ 914 w 914"/>
                <a:gd name="connsiteY0" fmla="*/ 914 h 914"/>
                <a:gd name="connsiteX1" fmla="*/ 0 w 914"/>
                <a:gd name="connsiteY1" fmla="*/ 0 h 914"/>
                <a:gd name="connsiteX2" fmla="*/ 914 w 914"/>
                <a:gd name="connsiteY2" fmla="*/ 914 h 914"/>
              </a:gdLst>
              <a:ahLst/>
              <a:cxnLst>
                <a:cxn ang="0">
                  <a:pos x="connsiteX0" y="connsiteY0"/>
                </a:cxn>
                <a:cxn ang="0">
                  <a:pos x="connsiteX1" y="connsiteY1"/>
                </a:cxn>
                <a:cxn ang="0">
                  <a:pos x="connsiteX2" y="connsiteY2"/>
                </a:cxn>
              </a:cxnLst>
              <a:rect l="l" t="t" r="r" b="b"/>
              <a:pathLst>
                <a:path w="914" h="914">
                  <a:moveTo>
                    <a:pt x="914" y="914"/>
                  </a:moveTo>
                  <a:cubicBezTo>
                    <a:pt x="686" y="686"/>
                    <a:pt x="229" y="229"/>
                    <a:pt x="0" y="0"/>
                  </a:cubicBezTo>
                  <a:cubicBezTo>
                    <a:pt x="229" y="229"/>
                    <a:pt x="686" y="457"/>
                    <a:pt x="914" y="914"/>
                  </a:cubicBezTo>
                  <a:close/>
                </a:path>
              </a:pathLst>
            </a:custGeom>
            <a:solidFill>
              <a:srgbClr val="FFFFFF"/>
            </a:solidFill>
            <a:ln w="2286" cap="flat">
              <a:noFill/>
              <a:prstDash val="solid"/>
              <a:miter/>
            </a:ln>
          </p:spPr>
          <p:txBody>
            <a:bodyPr rtlCol="0" anchor="ctr"/>
            <a:lstStyle/>
            <a:p>
              <a:endParaRPr lang="en-US"/>
            </a:p>
          </p:txBody>
        </p:sp>
        <p:sp>
          <p:nvSpPr>
            <p:cNvPr id="23" name="Freeform 327">
              <a:extLst>
                <a:ext uri="{FF2B5EF4-FFF2-40B4-BE49-F238E27FC236}">
                  <a16:creationId xmlns:a16="http://schemas.microsoft.com/office/drawing/2014/main" id="{C4E29C0C-0764-A795-8EF7-8203C4A2829C}"/>
                </a:ext>
              </a:extLst>
            </p:cNvPr>
            <p:cNvSpPr/>
            <p:nvPr/>
          </p:nvSpPr>
          <p:spPr>
            <a:xfrm>
              <a:off x="5025009" y="3497808"/>
              <a:ext cx="457" cy="1600"/>
            </a:xfrm>
            <a:custGeom>
              <a:avLst/>
              <a:gdLst>
                <a:gd name="connsiteX0" fmla="*/ 457 w 457"/>
                <a:gd name="connsiteY0" fmla="*/ 1600 h 1600"/>
                <a:gd name="connsiteX1" fmla="*/ 0 w 457"/>
                <a:gd name="connsiteY1" fmla="*/ 0 h 1600"/>
                <a:gd name="connsiteX2" fmla="*/ 457 w 457"/>
                <a:gd name="connsiteY2" fmla="*/ 1600 h 1600"/>
              </a:gdLst>
              <a:ahLst/>
              <a:cxnLst>
                <a:cxn ang="0">
                  <a:pos x="connsiteX0" y="connsiteY0"/>
                </a:cxn>
                <a:cxn ang="0">
                  <a:pos x="connsiteX1" y="connsiteY1"/>
                </a:cxn>
                <a:cxn ang="0">
                  <a:pos x="connsiteX2" y="connsiteY2"/>
                </a:cxn>
              </a:cxnLst>
              <a:rect l="l" t="t" r="r" b="b"/>
              <a:pathLst>
                <a:path w="457" h="1600">
                  <a:moveTo>
                    <a:pt x="457" y="1600"/>
                  </a:moveTo>
                  <a:cubicBezTo>
                    <a:pt x="229" y="1143"/>
                    <a:pt x="0" y="686"/>
                    <a:pt x="0" y="0"/>
                  </a:cubicBezTo>
                  <a:cubicBezTo>
                    <a:pt x="0" y="686"/>
                    <a:pt x="229" y="1143"/>
                    <a:pt x="457" y="1600"/>
                  </a:cubicBezTo>
                  <a:close/>
                </a:path>
              </a:pathLst>
            </a:custGeom>
            <a:solidFill>
              <a:srgbClr val="FFFFFF"/>
            </a:solidFill>
            <a:ln w="2286" cap="flat">
              <a:noFill/>
              <a:prstDash val="solid"/>
              <a:miter/>
            </a:ln>
          </p:spPr>
          <p:txBody>
            <a:bodyPr rtlCol="0" anchor="ctr"/>
            <a:lstStyle/>
            <a:p>
              <a:endParaRPr lang="en-US"/>
            </a:p>
          </p:txBody>
        </p:sp>
        <p:sp>
          <p:nvSpPr>
            <p:cNvPr id="24" name="Freeform 328">
              <a:extLst>
                <a:ext uri="{FF2B5EF4-FFF2-40B4-BE49-F238E27FC236}">
                  <a16:creationId xmlns:a16="http://schemas.microsoft.com/office/drawing/2014/main" id="{9EA44E41-67D5-F255-B80A-2BBE3364C4D4}"/>
                </a:ext>
              </a:extLst>
            </p:cNvPr>
            <p:cNvSpPr/>
            <p:nvPr/>
          </p:nvSpPr>
          <p:spPr>
            <a:xfrm>
              <a:off x="5052212" y="3538042"/>
              <a:ext cx="1143" cy="914"/>
            </a:xfrm>
            <a:custGeom>
              <a:avLst/>
              <a:gdLst>
                <a:gd name="connsiteX0" fmla="*/ 1143 w 1143"/>
                <a:gd name="connsiteY0" fmla="*/ 914 h 914"/>
                <a:gd name="connsiteX1" fmla="*/ 0 w 1143"/>
                <a:gd name="connsiteY1" fmla="*/ 0 h 914"/>
                <a:gd name="connsiteX2" fmla="*/ 1143 w 1143"/>
                <a:gd name="connsiteY2" fmla="*/ 914 h 914"/>
              </a:gdLst>
              <a:ahLst/>
              <a:cxnLst>
                <a:cxn ang="0">
                  <a:pos x="connsiteX0" y="connsiteY0"/>
                </a:cxn>
                <a:cxn ang="0">
                  <a:pos x="connsiteX1" y="connsiteY1"/>
                </a:cxn>
                <a:cxn ang="0">
                  <a:pos x="connsiteX2" y="connsiteY2"/>
                </a:cxn>
              </a:cxnLst>
              <a:rect l="l" t="t" r="r" b="b"/>
              <a:pathLst>
                <a:path w="1143" h="914">
                  <a:moveTo>
                    <a:pt x="1143" y="914"/>
                  </a:moveTo>
                  <a:cubicBezTo>
                    <a:pt x="686" y="686"/>
                    <a:pt x="457" y="229"/>
                    <a:pt x="0" y="0"/>
                  </a:cubicBezTo>
                  <a:cubicBezTo>
                    <a:pt x="457" y="229"/>
                    <a:pt x="686" y="686"/>
                    <a:pt x="1143" y="914"/>
                  </a:cubicBezTo>
                  <a:close/>
                </a:path>
              </a:pathLst>
            </a:custGeom>
            <a:solidFill>
              <a:srgbClr val="FFFFFF"/>
            </a:solidFill>
            <a:ln w="2286" cap="flat">
              <a:noFill/>
              <a:prstDash val="solid"/>
              <a:miter/>
            </a:ln>
          </p:spPr>
          <p:txBody>
            <a:bodyPr rtlCol="0" anchor="ctr"/>
            <a:lstStyle/>
            <a:p>
              <a:endParaRPr lang="en-US"/>
            </a:p>
          </p:txBody>
        </p:sp>
        <p:sp>
          <p:nvSpPr>
            <p:cNvPr id="25" name="Freeform 329">
              <a:extLst>
                <a:ext uri="{FF2B5EF4-FFF2-40B4-BE49-F238E27FC236}">
                  <a16:creationId xmlns:a16="http://schemas.microsoft.com/office/drawing/2014/main" id="{663C4DCC-E111-B957-2821-841203B6B81E}"/>
                </a:ext>
              </a:extLst>
            </p:cNvPr>
            <p:cNvSpPr/>
            <p:nvPr/>
          </p:nvSpPr>
          <p:spPr>
            <a:xfrm>
              <a:off x="5300929" y="3405225"/>
              <a:ext cx="2057" cy="2057"/>
            </a:xfrm>
            <a:custGeom>
              <a:avLst/>
              <a:gdLst>
                <a:gd name="connsiteX0" fmla="*/ 0 w 2057"/>
                <a:gd name="connsiteY0" fmla="*/ 2057 h 2057"/>
                <a:gd name="connsiteX1" fmla="*/ 2057 w 2057"/>
                <a:gd name="connsiteY1" fmla="*/ 0 h 2057"/>
                <a:gd name="connsiteX2" fmla="*/ 0 w 2057"/>
                <a:gd name="connsiteY2" fmla="*/ 2057 h 2057"/>
              </a:gdLst>
              <a:ahLst/>
              <a:cxnLst>
                <a:cxn ang="0">
                  <a:pos x="connsiteX0" y="connsiteY0"/>
                </a:cxn>
                <a:cxn ang="0">
                  <a:pos x="connsiteX1" y="connsiteY1"/>
                </a:cxn>
                <a:cxn ang="0">
                  <a:pos x="connsiteX2" y="connsiteY2"/>
                </a:cxn>
              </a:cxnLst>
              <a:rect l="l" t="t" r="r" b="b"/>
              <a:pathLst>
                <a:path w="2057" h="2057">
                  <a:moveTo>
                    <a:pt x="0" y="2057"/>
                  </a:moveTo>
                  <a:cubicBezTo>
                    <a:pt x="686" y="1372"/>
                    <a:pt x="1372" y="686"/>
                    <a:pt x="2057" y="0"/>
                  </a:cubicBezTo>
                  <a:cubicBezTo>
                    <a:pt x="1372" y="686"/>
                    <a:pt x="686" y="1372"/>
                    <a:pt x="0" y="2057"/>
                  </a:cubicBezTo>
                  <a:close/>
                </a:path>
              </a:pathLst>
            </a:custGeom>
            <a:solidFill>
              <a:srgbClr val="FFFFFF"/>
            </a:solidFill>
            <a:ln w="2286" cap="flat">
              <a:noFill/>
              <a:prstDash val="solid"/>
              <a:miter/>
            </a:ln>
          </p:spPr>
          <p:txBody>
            <a:bodyPr rtlCol="0" anchor="ctr"/>
            <a:lstStyle/>
            <a:p>
              <a:endParaRPr lang="en-US"/>
            </a:p>
          </p:txBody>
        </p:sp>
        <p:sp>
          <p:nvSpPr>
            <p:cNvPr id="26" name="Freeform 330">
              <a:extLst>
                <a:ext uri="{FF2B5EF4-FFF2-40B4-BE49-F238E27FC236}">
                  <a16:creationId xmlns:a16="http://schemas.microsoft.com/office/drawing/2014/main" id="{F9C4BE77-4D84-A5D9-F9E9-C17E42C516B3}"/>
                </a:ext>
              </a:extLst>
            </p:cNvPr>
            <p:cNvSpPr/>
            <p:nvPr/>
          </p:nvSpPr>
          <p:spPr>
            <a:xfrm>
              <a:off x="5683605" y="3331616"/>
              <a:ext cx="6400" cy="16916"/>
            </a:xfrm>
            <a:custGeom>
              <a:avLst/>
              <a:gdLst>
                <a:gd name="connsiteX0" fmla="*/ 0 w 6400"/>
                <a:gd name="connsiteY0" fmla="*/ 0 h 16916"/>
                <a:gd name="connsiteX1" fmla="*/ 6401 w 6400"/>
                <a:gd name="connsiteY1" fmla="*/ 16916 h 16916"/>
                <a:gd name="connsiteX2" fmla="*/ 0 w 6400"/>
                <a:gd name="connsiteY2" fmla="*/ 0 h 16916"/>
              </a:gdLst>
              <a:ahLst/>
              <a:cxnLst>
                <a:cxn ang="0">
                  <a:pos x="connsiteX0" y="connsiteY0"/>
                </a:cxn>
                <a:cxn ang="0">
                  <a:pos x="connsiteX1" y="connsiteY1"/>
                </a:cxn>
                <a:cxn ang="0">
                  <a:pos x="connsiteX2" y="connsiteY2"/>
                </a:cxn>
              </a:cxnLst>
              <a:rect l="l" t="t" r="r" b="b"/>
              <a:pathLst>
                <a:path w="6400" h="16916">
                  <a:moveTo>
                    <a:pt x="0" y="0"/>
                  </a:moveTo>
                  <a:cubicBezTo>
                    <a:pt x="2286" y="5486"/>
                    <a:pt x="4343" y="11201"/>
                    <a:pt x="6401" y="16916"/>
                  </a:cubicBezTo>
                  <a:cubicBezTo>
                    <a:pt x="4343" y="11201"/>
                    <a:pt x="2286" y="5486"/>
                    <a:pt x="0" y="0"/>
                  </a:cubicBezTo>
                  <a:close/>
                </a:path>
              </a:pathLst>
            </a:custGeom>
            <a:solidFill>
              <a:srgbClr val="FFFFFF"/>
            </a:solidFill>
            <a:ln w="2286" cap="flat">
              <a:noFill/>
              <a:prstDash val="solid"/>
              <a:miter/>
            </a:ln>
          </p:spPr>
          <p:txBody>
            <a:bodyPr rtlCol="0" anchor="ctr"/>
            <a:lstStyle/>
            <a:p>
              <a:endParaRPr lang="en-US"/>
            </a:p>
          </p:txBody>
        </p:sp>
        <p:sp>
          <p:nvSpPr>
            <p:cNvPr id="27" name="Freeform 331">
              <a:extLst>
                <a:ext uri="{FF2B5EF4-FFF2-40B4-BE49-F238E27FC236}">
                  <a16:creationId xmlns:a16="http://schemas.microsoft.com/office/drawing/2014/main" id="{E132EBC9-006C-BCE9-B3BF-45DAF2DC50B6}"/>
                </a:ext>
              </a:extLst>
            </p:cNvPr>
            <p:cNvSpPr/>
            <p:nvPr/>
          </p:nvSpPr>
          <p:spPr>
            <a:xfrm>
              <a:off x="5274183" y="3500094"/>
              <a:ext cx="2453" cy="24917"/>
            </a:xfrm>
            <a:custGeom>
              <a:avLst/>
              <a:gdLst>
                <a:gd name="connsiteX0" fmla="*/ 2286 w 2453"/>
                <a:gd name="connsiteY0" fmla="*/ 24917 h 24917"/>
                <a:gd name="connsiteX1" fmla="*/ 686 w 2453"/>
                <a:gd name="connsiteY1" fmla="*/ 3200 h 24917"/>
                <a:gd name="connsiteX2" fmla="*/ 0 w 2453"/>
                <a:gd name="connsiteY2" fmla="*/ 0 h 24917"/>
                <a:gd name="connsiteX3" fmla="*/ 686 w 2453"/>
                <a:gd name="connsiteY3" fmla="*/ 3200 h 24917"/>
                <a:gd name="connsiteX4" fmla="*/ 2286 w 2453"/>
                <a:gd name="connsiteY4" fmla="*/ 24917 h 24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3" h="24917">
                  <a:moveTo>
                    <a:pt x="2286" y="24917"/>
                  </a:moveTo>
                  <a:cubicBezTo>
                    <a:pt x="2743" y="18288"/>
                    <a:pt x="2286" y="11201"/>
                    <a:pt x="686" y="3200"/>
                  </a:cubicBezTo>
                  <a:cubicBezTo>
                    <a:pt x="457" y="2286"/>
                    <a:pt x="229" y="1143"/>
                    <a:pt x="0" y="0"/>
                  </a:cubicBezTo>
                  <a:cubicBezTo>
                    <a:pt x="229" y="1143"/>
                    <a:pt x="457" y="2057"/>
                    <a:pt x="686" y="3200"/>
                  </a:cubicBezTo>
                  <a:cubicBezTo>
                    <a:pt x="2286" y="11201"/>
                    <a:pt x="2743" y="18517"/>
                    <a:pt x="2286" y="24917"/>
                  </a:cubicBezTo>
                  <a:close/>
                </a:path>
              </a:pathLst>
            </a:custGeom>
            <a:solidFill>
              <a:srgbClr val="FFFFFF"/>
            </a:solidFill>
            <a:ln w="2286" cap="flat">
              <a:noFill/>
              <a:prstDash val="solid"/>
              <a:miter/>
            </a:ln>
          </p:spPr>
          <p:txBody>
            <a:bodyPr rtlCol="0" anchor="ctr"/>
            <a:lstStyle/>
            <a:p>
              <a:endParaRPr lang="en-US"/>
            </a:p>
          </p:txBody>
        </p:sp>
        <p:sp>
          <p:nvSpPr>
            <p:cNvPr id="28" name="Freeform 332">
              <a:extLst>
                <a:ext uri="{FF2B5EF4-FFF2-40B4-BE49-F238E27FC236}">
                  <a16:creationId xmlns:a16="http://schemas.microsoft.com/office/drawing/2014/main" id="{CBA0CCF9-BCE4-4C09-E0D3-5FABA11723EA}"/>
                </a:ext>
              </a:extLst>
            </p:cNvPr>
            <p:cNvSpPr/>
            <p:nvPr/>
          </p:nvSpPr>
          <p:spPr>
            <a:xfrm>
              <a:off x="5261152" y="3553815"/>
              <a:ext cx="4343" cy="4572"/>
            </a:xfrm>
            <a:custGeom>
              <a:avLst/>
              <a:gdLst>
                <a:gd name="connsiteX0" fmla="*/ 0 w 4343"/>
                <a:gd name="connsiteY0" fmla="*/ 4572 h 4572"/>
                <a:gd name="connsiteX1" fmla="*/ 4343 w 4343"/>
                <a:gd name="connsiteY1" fmla="*/ 0 h 4572"/>
                <a:gd name="connsiteX2" fmla="*/ 0 w 4343"/>
                <a:gd name="connsiteY2" fmla="*/ 4572 h 4572"/>
              </a:gdLst>
              <a:ahLst/>
              <a:cxnLst>
                <a:cxn ang="0">
                  <a:pos x="connsiteX0" y="connsiteY0"/>
                </a:cxn>
                <a:cxn ang="0">
                  <a:pos x="connsiteX1" y="connsiteY1"/>
                </a:cxn>
                <a:cxn ang="0">
                  <a:pos x="connsiteX2" y="connsiteY2"/>
                </a:cxn>
              </a:cxnLst>
              <a:rect l="l" t="t" r="r" b="b"/>
              <a:pathLst>
                <a:path w="4343" h="4572">
                  <a:moveTo>
                    <a:pt x="0" y="4572"/>
                  </a:moveTo>
                  <a:cubicBezTo>
                    <a:pt x="1600" y="3200"/>
                    <a:pt x="2972" y="1600"/>
                    <a:pt x="4343" y="0"/>
                  </a:cubicBezTo>
                  <a:cubicBezTo>
                    <a:pt x="2972" y="1600"/>
                    <a:pt x="1372" y="2972"/>
                    <a:pt x="0" y="4572"/>
                  </a:cubicBezTo>
                  <a:close/>
                </a:path>
              </a:pathLst>
            </a:custGeom>
            <a:solidFill>
              <a:srgbClr val="FFFFFF"/>
            </a:solidFill>
            <a:ln w="2286" cap="flat">
              <a:noFill/>
              <a:prstDash val="solid"/>
              <a:miter/>
            </a:ln>
          </p:spPr>
          <p:txBody>
            <a:bodyPr rtlCol="0" anchor="ctr"/>
            <a:lstStyle/>
            <a:p>
              <a:endParaRPr lang="en-US"/>
            </a:p>
          </p:txBody>
        </p:sp>
        <p:sp>
          <p:nvSpPr>
            <p:cNvPr id="29" name="Freeform 333">
              <a:extLst>
                <a:ext uri="{FF2B5EF4-FFF2-40B4-BE49-F238E27FC236}">
                  <a16:creationId xmlns:a16="http://schemas.microsoft.com/office/drawing/2014/main" id="{7AC888A1-EF62-AB06-1834-525A5E78D410}"/>
                </a:ext>
              </a:extLst>
            </p:cNvPr>
            <p:cNvSpPr/>
            <p:nvPr/>
          </p:nvSpPr>
          <p:spPr>
            <a:xfrm>
              <a:off x="5556732" y="3190798"/>
              <a:ext cx="40233" cy="27432"/>
            </a:xfrm>
            <a:custGeom>
              <a:avLst/>
              <a:gdLst>
                <a:gd name="connsiteX0" fmla="*/ 40234 w 40233"/>
                <a:gd name="connsiteY0" fmla="*/ 27432 h 27432"/>
                <a:gd name="connsiteX1" fmla="*/ 0 w 40233"/>
                <a:gd name="connsiteY1" fmla="*/ 0 h 27432"/>
                <a:gd name="connsiteX2" fmla="*/ 0 w 40233"/>
                <a:gd name="connsiteY2" fmla="*/ 0 h 27432"/>
                <a:gd name="connsiteX3" fmla="*/ 0 w 40233"/>
                <a:gd name="connsiteY3" fmla="*/ 0 h 27432"/>
                <a:gd name="connsiteX4" fmla="*/ 40234 w 40233"/>
                <a:gd name="connsiteY4" fmla="*/ 27432 h 27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33" h="27432">
                  <a:moveTo>
                    <a:pt x="40234" y="27432"/>
                  </a:moveTo>
                  <a:cubicBezTo>
                    <a:pt x="27889" y="17602"/>
                    <a:pt x="14630" y="8458"/>
                    <a:pt x="0" y="0"/>
                  </a:cubicBezTo>
                  <a:cubicBezTo>
                    <a:pt x="0" y="0"/>
                    <a:pt x="0" y="0"/>
                    <a:pt x="0" y="0"/>
                  </a:cubicBezTo>
                  <a:cubicBezTo>
                    <a:pt x="0" y="0"/>
                    <a:pt x="0" y="0"/>
                    <a:pt x="0" y="0"/>
                  </a:cubicBezTo>
                  <a:cubicBezTo>
                    <a:pt x="14630" y="8687"/>
                    <a:pt x="27889" y="17831"/>
                    <a:pt x="40234" y="27432"/>
                  </a:cubicBezTo>
                  <a:close/>
                </a:path>
              </a:pathLst>
            </a:custGeom>
            <a:solidFill>
              <a:srgbClr val="FFFFFF"/>
            </a:solidFill>
            <a:ln w="2286" cap="flat">
              <a:noFill/>
              <a:prstDash val="solid"/>
              <a:miter/>
            </a:ln>
          </p:spPr>
          <p:txBody>
            <a:bodyPr rtlCol="0" anchor="ctr"/>
            <a:lstStyle/>
            <a:p>
              <a:endParaRPr lang="en-US"/>
            </a:p>
          </p:txBody>
        </p:sp>
        <p:sp>
          <p:nvSpPr>
            <p:cNvPr id="30" name="Freeform 334">
              <a:extLst>
                <a:ext uri="{FF2B5EF4-FFF2-40B4-BE49-F238E27FC236}">
                  <a16:creationId xmlns:a16="http://schemas.microsoft.com/office/drawing/2014/main" id="{BC0FB059-13CD-F11C-1E67-9EECCD4EBDC6}"/>
                </a:ext>
              </a:extLst>
            </p:cNvPr>
            <p:cNvSpPr/>
            <p:nvPr/>
          </p:nvSpPr>
          <p:spPr>
            <a:xfrm>
              <a:off x="5068900" y="3549700"/>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229"/>
                    <a:pt x="0" y="0"/>
                  </a:cubicBezTo>
                  <a:cubicBezTo>
                    <a:pt x="229" y="229"/>
                    <a:pt x="457" y="457"/>
                    <a:pt x="686" y="457"/>
                  </a:cubicBezTo>
                  <a:close/>
                </a:path>
              </a:pathLst>
            </a:custGeom>
            <a:solidFill>
              <a:srgbClr val="FFFFFF"/>
            </a:solidFill>
            <a:ln w="2286" cap="flat">
              <a:noFill/>
              <a:prstDash val="solid"/>
              <a:miter/>
            </a:ln>
          </p:spPr>
          <p:txBody>
            <a:bodyPr rtlCol="0" anchor="ctr"/>
            <a:lstStyle/>
            <a:p>
              <a:endParaRPr lang="en-US"/>
            </a:p>
          </p:txBody>
        </p:sp>
        <p:sp>
          <p:nvSpPr>
            <p:cNvPr id="31" name="Freeform 335">
              <a:extLst>
                <a:ext uri="{FF2B5EF4-FFF2-40B4-BE49-F238E27FC236}">
                  <a16:creationId xmlns:a16="http://schemas.microsoft.com/office/drawing/2014/main" id="{B36F5AD5-681C-E2D1-9C76-BCEAA7535ACC}"/>
                </a:ext>
              </a:extLst>
            </p:cNvPr>
            <p:cNvSpPr/>
            <p:nvPr/>
          </p:nvSpPr>
          <p:spPr>
            <a:xfrm>
              <a:off x="5501555" y="3890086"/>
              <a:ext cx="2370" cy="40919"/>
            </a:xfrm>
            <a:custGeom>
              <a:avLst/>
              <a:gdLst>
                <a:gd name="connsiteX0" fmla="*/ 999 w 2370"/>
                <a:gd name="connsiteY0" fmla="*/ 40919 h 40919"/>
                <a:gd name="connsiteX1" fmla="*/ 2370 w 2370"/>
                <a:gd name="connsiteY1" fmla="*/ 0 h 40919"/>
                <a:gd name="connsiteX2" fmla="*/ 999 w 2370"/>
                <a:gd name="connsiteY2" fmla="*/ 40919 h 40919"/>
              </a:gdLst>
              <a:ahLst/>
              <a:cxnLst>
                <a:cxn ang="0">
                  <a:pos x="connsiteX0" y="connsiteY0"/>
                </a:cxn>
                <a:cxn ang="0">
                  <a:pos x="connsiteX1" y="connsiteY1"/>
                </a:cxn>
                <a:cxn ang="0">
                  <a:pos x="connsiteX2" y="connsiteY2"/>
                </a:cxn>
              </a:cxnLst>
              <a:rect l="l" t="t" r="r" b="b"/>
              <a:pathLst>
                <a:path w="2370" h="40919">
                  <a:moveTo>
                    <a:pt x="999" y="40919"/>
                  </a:moveTo>
                  <a:cubicBezTo>
                    <a:pt x="-373" y="26746"/>
                    <a:pt x="-144" y="13030"/>
                    <a:pt x="2370" y="0"/>
                  </a:cubicBezTo>
                  <a:cubicBezTo>
                    <a:pt x="-373" y="13030"/>
                    <a:pt x="-602" y="26746"/>
                    <a:pt x="999" y="40919"/>
                  </a:cubicBezTo>
                  <a:close/>
                </a:path>
              </a:pathLst>
            </a:custGeom>
            <a:solidFill>
              <a:srgbClr val="FFFFFF"/>
            </a:solidFill>
            <a:ln w="2286" cap="flat">
              <a:noFill/>
              <a:prstDash val="solid"/>
              <a:miter/>
            </a:ln>
          </p:spPr>
          <p:txBody>
            <a:bodyPr rtlCol="0" anchor="ctr"/>
            <a:lstStyle/>
            <a:p>
              <a:endParaRPr lang="en-US"/>
            </a:p>
          </p:txBody>
        </p:sp>
        <p:sp>
          <p:nvSpPr>
            <p:cNvPr id="32" name="Freeform 336">
              <a:extLst>
                <a:ext uri="{FF2B5EF4-FFF2-40B4-BE49-F238E27FC236}">
                  <a16:creationId xmlns:a16="http://schemas.microsoft.com/office/drawing/2014/main" id="{EFB0296B-0ED3-73D0-E562-BCDD19CB90CB}"/>
                </a:ext>
              </a:extLst>
            </p:cNvPr>
            <p:cNvSpPr/>
            <p:nvPr/>
          </p:nvSpPr>
          <p:spPr>
            <a:xfrm>
              <a:off x="5502554" y="3931005"/>
              <a:ext cx="4343" cy="26517"/>
            </a:xfrm>
            <a:custGeom>
              <a:avLst/>
              <a:gdLst>
                <a:gd name="connsiteX0" fmla="*/ 4343 w 4343"/>
                <a:gd name="connsiteY0" fmla="*/ 26518 h 26517"/>
                <a:gd name="connsiteX1" fmla="*/ 3429 w 4343"/>
                <a:gd name="connsiteY1" fmla="*/ 21488 h 26517"/>
                <a:gd name="connsiteX2" fmla="*/ 0 w 4343"/>
                <a:gd name="connsiteY2" fmla="*/ 0 h 26517"/>
                <a:gd name="connsiteX3" fmla="*/ 3429 w 4343"/>
                <a:gd name="connsiteY3" fmla="*/ 21488 h 26517"/>
                <a:gd name="connsiteX4" fmla="*/ 4343 w 4343"/>
                <a:gd name="connsiteY4" fmla="*/ 26518 h 26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3" h="26517">
                  <a:moveTo>
                    <a:pt x="4343" y="26518"/>
                  </a:moveTo>
                  <a:cubicBezTo>
                    <a:pt x="4115" y="24917"/>
                    <a:pt x="3658" y="23089"/>
                    <a:pt x="3429" y="21488"/>
                  </a:cubicBezTo>
                  <a:cubicBezTo>
                    <a:pt x="1829" y="14173"/>
                    <a:pt x="686" y="6858"/>
                    <a:pt x="0" y="0"/>
                  </a:cubicBezTo>
                  <a:cubicBezTo>
                    <a:pt x="686" y="7087"/>
                    <a:pt x="1829" y="14173"/>
                    <a:pt x="3429" y="21488"/>
                  </a:cubicBezTo>
                  <a:cubicBezTo>
                    <a:pt x="3658" y="23317"/>
                    <a:pt x="4115" y="24917"/>
                    <a:pt x="4343" y="26518"/>
                  </a:cubicBezTo>
                  <a:close/>
                </a:path>
              </a:pathLst>
            </a:custGeom>
            <a:solidFill>
              <a:srgbClr val="FFFFFF"/>
            </a:solidFill>
            <a:ln w="2286" cap="flat">
              <a:noFill/>
              <a:prstDash val="solid"/>
              <a:miter/>
            </a:ln>
          </p:spPr>
          <p:txBody>
            <a:bodyPr rtlCol="0" anchor="ctr"/>
            <a:lstStyle/>
            <a:p>
              <a:endParaRPr lang="en-US"/>
            </a:p>
          </p:txBody>
        </p:sp>
        <p:sp>
          <p:nvSpPr>
            <p:cNvPr id="33" name="Freeform 337">
              <a:extLst>
                <a:ext uri="{FF2B5EF4-FFF2-40B4-BE49-F238E27FC236}">
                  <a16:creationId xmlns:a16="http://schemas.microsoft.com/office/drawing/2014/main" id="{5EC7B5C0-9E1B-48BB-51E7-6CD4678ADA85}"/>
                </a:ext>
              </a:extLst>
            </p:cNvPr>
            <p:cNvSpPr/>
            <p:nvPr/>
          </p:nvSpPr>
          <p:spPr>
            <a:xfrm>
              <a:off x="5020646" y="3153599"/>
              <a:ext cx="638006" cy="872960"/>
            </a:xfrm>
            <a:custGeom>
              <a:avLst/>
              <a:gdLst>
                <a:gd name="connsiteX0" fmla="*/ 247364 w 638006"/>
                <a:gd name="connsiteY0" fmla="*/ 871132 h 872960"/>
                <a:gd name="connsiteX1" fmla="*/ 363950 w 638006"/>
                <a:gd name="connsiteY1" fmla="*/ 837756 h 872960"/>
                <a:gd name="connsiteX2" fmla="*/ 418814 w 638006"/>
                <a:gd name="connsiteY2" fmla="*/ 784035 h 872960"/>
                <a:gd name="connsiteX3" fmla="*/ 446017 w 638006"/>
                <a:gd name="connsiteY3" fmla="*/ 723913 h 872960"/>
                <a:gd name="connsiteX4" fmla="*/ 472306 w 638006"/>
                <a:gd name="connsiteY4" fmla="*/ 631102 h 872960"/>
                <a:gd name="connsiteX5" fmla="*/ 488308 w 638006"/>
                <a:gd name="connsiteY5" fmla="*/ 604584 h 872960"/>
                <a:gd name="connsiteX6" fmla="*/ 626840 w 638006"/>
                <a:gd name="connsiteY6" fmla="*/ 374384 h 872960"/>
                <a:gd name="connsiteX7" fmla="*/ 585921 w 638006"/>
                <a:gd name="connsiteY7" fmla="*/ 115380 h 872960"/>
                <a:gd name="connsiteX8" fmla="*/ 497452 w 638006"/>
                <a:gd name="connsiteY8" fmla="*/ 20054 h 872960"/>
                <a:gd name="connsiteX9" fmla="*/ 511626 w 638006"/>
                <a:gd name="connsiteY9" fmla="*/ 25312 h 872960"/>
                <a:gd name="connsiteX10" fmla="*/ 423615 w 638006"/>
                <a:gd name="connsiteY10" fmla="*/ 4738 h 872960"/>
                <a:gd name="connsiteX11" fmla="*/ 141294 w 638006"/>
                <a:gd name="connsiteY11" fmla="*/ 70575 h 872960"/>
                <a:gd name="connsiteX12" fmla="*/ 3219 w 638006"/>
                <a:gd name="connsiteY12" fmla="*/ 297803 h 872960"/>
                <a:gd name="connsiteX13" fmla="*/ 476 w 638006"/>
                <a:gd name="connsiteY13" fmla="*/ 328207 h 872960"/>
                <a:gd name="connsiteX14" fmla="*/ 7105 w 638006"/>
                <a:gd name="connsiteY14" fmla="*/ 332779 h 872960"/>
                <a:gd name="connsiteX15" fmla="*/ 51225 w 638006"/>
                <a:gd name="connsiteY15" fmla="*/ 354267 h 872960"/>
                <a:gd name="connsiteX16" fmla="*/ 82772 w 638006"/>
                <a:gd name="connsiteY16" fmla="*/ 362040 h 872960"/>
                <a:gd name="connsiteX17" fmla="*/ 75914 w 638006"/>
                <a:gd name="connsiteY17" fmla="*/ 361125 h 872960"/>
                <a:gd name="connsiteX18" fmla="*/ 182213 w 638006"/>
                <a:gd name="connsiteY18" fmla="*/ 349467 h 872960"/>
                <a:gd name="connsiteX19" fmla="*/ 221761 w 638006"/>
                <a:gd name="connsiteY19" fmla="*/ 306947 h 872960"/>
                <a:gd name="connsiteX20" fmla="*/ 234791 w 638006"/>
                <a:gd name="connsiteY20" fmla="*/ 277229 h 872960"/>
                <a:gd name="connsiteX21" fmla="*/ 251936 w 638006"/>
                <a:gd name="connsiteY21" fmla="*/ 245454 h 872960"/>
                <a:gd name="connsiteX22" fmla="*/ 263595 w 638006"/>
                <a:gd name="connsiteY22" fmla="*/ 233795 h 872960"/>
                <a:gd name="connsiteX23" fmla="*/ 277082 w 638006"/>
                <a:gd name="connsiteY23" fmla="*/ 225794 h 872960"/>
                <a:gd name="connsiteX24" fmla="*/ 291712 w 638006"/>
                <a:gd name="connsiteY24" fmla="*/ 221679 h 872960"/>
                <a:gd name="connsiteX25" fmla="*/ 307029 w 638006"/>
                <a:gd name="connsiteY25" fmla="*/ 221679 h 872960"/>
                <a:gd name="connsiteX26" fmla="*/ 322802 w 638006"/>
                <a:gd name="connsiteY26" fmla="*/ 226023 h 872960"/>
                <a:gd name="connsiteX27" fmla="*/ 324174 w 638006"/>
                <a:gd name="connsiteY27" fmla="*/ 226708 h 872960"/>
                <a:gd name="connsiteX28" fmla="*/ 324174 w 638006"/>
                <a:gd name="connsiteY28" fmla="*/ 226708 h 872960"/>
                <a:gd name="connsiteX29" fmla="*/ 339947 w 638006"/>
                <a:gd name="connsiteY29" fmla="*/ 222365 h 872960"/>
                <a:gd name="connsiteX30" fmla="*/ 437102 w 638006"/>
                <a:gd name="connsiteY30" fmla="*/ 249797 h 872960"/>
                <a:gd name="connsiteX31" fmla="*/ 461791 w 638006"/>
                <a:gd name="connsiteY31" fmla="*/ 359296 h 872960"/>
                <a:gd name="connsiteX32" fmla="*/ 412413 w 638006"/>
                <a:gd name="connsiteY32" fmla="*/ 445250 h 872960"/>
                <a:gd name="connsiteX33" fmla="*/ 274110 w 638006"/>
                <a:gd name="connsiteY33" fmla="*/ 586068 h 872960"/>
                <a:gd name="connsiteX34" fmla="*/ 236391 w 638006"/>
                <a:gd name="connsiteY34" fmla="*/ 634759 h 872960"/>
                <a:gd name="connsiteX35" fmla="*/ 194329 w 638006"/>
                <a:gd name="connsiteY35" fmla="*/ 844157 h 872960"/>
                <a:gd name="connsiteX36" fmla="*/ 208502 w 638006"/>
                <a:gd name="connsiteY36" fmla="*/ 872961 h 872960"/>
                <a:gd name="connsiteX37" fmla="*/ 203473 w 638006"/>
                <a:gd name="connsiteY37" fmla="*/ 870446 h 872960"/>
                <a:gd name="connsiteX38" fmla="*/ 247364 w 638006"/>
                <a:gd name="connsiteY38" fmla="*/ 871132 h 8729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638006" h="872960">
                  <a:moveTo>
                    <a:pt x="247364" y="871132"/>
                  </a:moveTo>
                  <a:cubicBezTo>
                    <a:pt x="287598" y="867017"/>
                    <a:pt x="329203" y="860159"/>
                    <a:pt x="363950" y="837756"/>
                  </a:cubicBezTo>
                  <a:cubicBezTo>
                    <a:pt x="386581" y="823126"/>
                    <a:pt x="403498" y="805981"/>
                    <a:pt x="418814" y="784035"/>
                  </a:cubicBezTo>
                  <a:cubicBezTo>
                    <a:pt x="431158" y="766204"/>
                    <a:pt x="438931" y="744259"/>
                    <a:pt x="446017" y="723913"/>
                  </a:cubicBezTo>
                  <a:cubicBezTo>
                    <a:pt x="456533" y="693510"/>
                    <a:pt x="461562" y="661506"/>
                    <a:pt x="472306" y="631102"/>
                  </a:cubicBezTo>
                  <a:cubicBezTo>
                    <a:pt x="476878" y="621958"/>
                    <a:pt x="482136" y="613042"/>
                    <a:pt x="488308" y="604584"/>
                  </a:cubicBezTo>
                  <a:cubicBezTo>
                    <a:pt x="543858" y="534175"/>
                    <a:pt x="603066" y="462624"/>
                    <a:pt x="626840" y="374384"/>
                  </a:cubicBezTo>
                  <a:cubicBezTo>
                    <a:pt x="650386" y="286830"/>
                    <a:pt x="636670" y="191047"/>
                    <a:pt x="585921" y="115380"/>
                  </a:cubicBezTo>
                  <a:cubicBezTo>
                    <a:pt x="561003" y="78118"/>
                    <a:pt x="531285" y="47715"/>
                    <a:pt x="497452" y="20054"/>
                  </a:cubicBezTo>
                  <a:cubicBezTo>
                    <a:pt x="502253" y="21654"/>
                    <a:pt x="507054" y="23254"/>
                    <a:pt x="511626" y="25312"/>
                  </a:cubicBezTo>
                  <a:cubicBezTo>
                    <a:pt x="483508" y="13882"/>
                    <a:pt x="453561" y="8853"/>
                    <a:pt x="423615" y="4738"/>
                  </a:cubicBezTo>
                  <a:cubicBezTo>
                    <a:pt x="321202" y="-9893"/>
                    <a:pt x="225647" y="8624"/>
                    <a:pt x="141294" y="70575"/>
                  </a:cubicBezTo>
                  <a:cubicBezTo>
                    <a:pt x="64484" y="127039"/>
                    <a:pt x="28822" y="210478"/>
                    <a:pt x="3219" y="297803"/>
                  </a:cubicBezTo>
                  <a:cubicBezTo>
                    <a:pt x="247" y="308319"/>
                    <a:pt x="-667" y="318377"/>
                    <a:pt x="476" y="328207"/>
                  </a:cubicBezTo>
                  <a:cubicBezTo>
                    <a:pt x="2762" y="329807"/>
                    <a:pt x="5048" y="331407"/>
                    <a:pt x="7105" y="332779"/>
                  </a:cubicBezTo>
                  <a:cubicBezTo>
                    <a:pt x="20821" y="341923"/>
                    <a:pt x="35909" y="348095"/>
                    <a:pt x="51225" y="354267"/>
                  </a:cubicBezTo>
                  <a:cubicBezTo>
                    <a:pt x="61741" y="358382"/>
                    <a:pt x="72028" y="360439"/>
                    <a:pt x="82772" y="362040"/>
                  </a:cubicBezTo>
                  <a:lnTo>
                    <a:pt x="75914" y="361125"/>
                  </a:lnTo>
                  <a:cubicBezTo>
                    <a:pt x="112033" y="367526"/>
                    <a:pt x="149980" y="370726"/>
                    <a:pt x="182213" y="349467"/>
                  </a:cubicBezTo>
                  <a:cubicBezTo>
                    <a:pt x="198672" y="338722"/>
                    <a:pt x="212617" y="324549"/>
                    <a:pt x="221761" y="306947"/>
                  </a:cubicBezTo>
                  <a:cubicBezTo>
                    <a:pt x="226790" y="297346"/>
                    <a:pt x="230676" y="287287"/>
                    <a:pt x="234791" y="277229"/>
                  </a:cubicBezTo>
                  <a:cubicBezTo>
                    <a:pt x="239820" y="266256"/>
                    <a:pt x="245307" y="255512"/>
                    <a:pt x="251936" y="245454"/>
                  </a:cubicBezTo>
                  <a:cubicBezTo>
                    <a:pt x="255594" y="241339"/>
                    <a:pt x="259480" y="237453"/>
                    <a:pt x="263595" y="233795"/>
                  </a:cubicBezTo>
                  <a:cubicBezTo>
                    <a:pt x="267938" y="230823"/>
                    <a:pt x="272510" y="228309"/>
                    <a:pt x="277082" y="225794"/>
                  </a:cubicBezTo>
                  <a:cubicBezTo>
                    <a:pt x="281883" y="224194"/>
                    <a:pt x="286912" y="222822"/>
                    <a:pt x="291712" y="221679"/>
                  </a:cubicBezTo>
                  <a:cubicBezTo>
                    <a:pt x="296742" y="221451"/>
                    <a:pt x="301999" y="221451"/>
                    <a:pt x="307029" y="221679"/>
                  </a:cubicBezTo>
                  <a:cubicBezTo>
                    <a:pt x="312286" y="222822"/>
                    <a:pt x="317773" y="224422"/>
                    <a:pt x="322802" y="226023"/>
                  </a:cubicBezTo>
                  <a:cubicBezTo>
                    <a:pt x="323259" y="226251"/>
                    <a:pt x="323716" y="226480"/>
                    <a:pt x="324174" y="226708"/>
                  </a:cubicBezTo>
                  <a:cubicBezTo>
                    <a:pt x="324174" y="226708"/>
                    <a:pt x="324174" y="226708"/>
                    <a:pt x="324174" y="226708"/>
                  </a:cubicBezTo>
                  <a:cubicBezTo>
                    <a:pt x="329203" y="225108"/>
                    <a:pt x="334461" y="223508"/>
                    <a:pt x="339947" y="222365"/>
                  </a:cubicBezTo>
                  <a:cubicBezTo>
                    <a:pt x="376980" y="215507"/>
                    <a:pt x="412185" y="226480"/>
                    <a:pt x="437102" y="249797"/>
                  </a:cubicBezTo>
                  <a:cubicBezTo>
                    <a:pt x="467963" y="278601"/>
                    <a:pt x="472992" y="319063"/>
                    <a:pt x="461791" y="359296"/>
                  </a:cubicBezTo>
                  <a:cubicBezTo>
                    <a:pt x="452647" y="391758"/>
                    <a:pt x="434130" y="419190"/>
                    <a:pt x="412413" y="445250"/>
                  </a:cubicBezTo>
                  <a:cubicBezTo>
                    <a:pt x="369894" y="495999"/>
                    <a:pt x="321659" y="540576"/>
                    <a:pt x="274110" y="586068"/>
                  </a:cubicBezTo>
                  <a:cubicBezTo>
                    <a:pt x="259023" y="600469"/>
                    <a:pt x="245535" y="616243"/>
                    <a:pt x="236391" y="634759"/>
                  </a:cubicBezTo>
                  <a:cubicBezTo>
                    <a:pt x="204159" y="700596"/>
                    <a:pt x="197072" y="772148"/>
                    <a:pt x="194329" y="844157"/>
                  </a:cubicBezTo>
                  <a:cubicBezTo>
                    <a:pt x="193643" y="861759"/>
                    <a:pt x="196386" y="867931"/>
                    <a:pt x="208502" y="872961"/>
                  </a:cubicBezTo>
                  <a:cubicBezTo>
                    <a:pt x="206673" y="872275"/>
                    <a:pt x="205073" y="871360"/>
                    <a:pt x="203473" y="870446"/>
                  </a:cubicBezTo>
                  <a:cubicBezTo>
                    <a:pt x="218332" y="872503"/>
                    <a:pt x="232734" y="872503"/>
                    <a:pt x="247364" y="871132"/>
                  </a:cubicBezTo>
                  <a:close/>
                </a:path>
              </a:pathLst>
            </a:custGeom>
            <a:solidFill>
              <a:srgbClr val="FCB913"/>
            </a:solidFill>
            <a:ln w="2286" cap="flat">
              <a:noFill/>
              <a:prstDash val="solid"/>
              <a:miter/>
            </a:ln>
          </p:spPr>
          <p:txBody>
            <a:bodyPr rtlCol="0" anchor="ctr"/>
            <a:lstStyle/>
            <a:p>
              <a:endParaRPr lang="en-US"/>
            </a:p>
          </p:txBody>
        </p:sp>
        <p:sp>
          <p:nvSpPr>
            <p:cNvPr id="34" name="Freeform 338">
              <a:extLst>
                <a:ext uri="{FF2B5EF4-FFF2-40B4-BE49-F238E27FC236}">
                  <a16:creationId xmlns:a16="http://schemas.microsoft.com/office/drawing/2014/main" id="{B687582B-1880-3345-0F43-35B41FD71DFF}"/>
                </a:ext>
              </a:extLst>
            </p:cNvPr>
            <p:cNvSpPr/>
            <p:nvPr/>
          </p:nvSpPr>
          <p:spPr>
            <a:xfrm>
              <a:off x="5534101" y="3179597"/>
              <a:ext cx="3657" cy="1600"/>
            </a:xfrm>
            <a:custGeom>
              <a:avLst/>
              <a:gdLst>
                <a:gd name="connsiteX0" fmla="*/ 0 w 3657"/>
                <a:gd name="connsiteY0" fmla="*/ 0 h 1600"/>
                <a:gd name="connsiteX1" fmla="*/ 3658 w 3657"/>
                <a:gd name="connsiteY1" fmla="*/ 1600 h 1600"/>
                <a:gd name="connsiteX2" fmla="*/ 0 w 3657"/>
                <a:gd name="connsiteY2" fmla="*/ 0 h 1600"/>
              </a:gdLst>
              <a:ahLst/>
              <a:cxnLst>
                <a:cxn ang="0">
                  <a:pos x="connsiteX0" y="connsiteY0"/>
                </a:cxn>
                <a:cxn ang="0">
                  <a:pos x="connsiteX1" y="connsiteY1"/>
                </a:cxn>
                <a:cxn ang="0">
                  <a:pos x="connsiteX2" y="connsiteY2"/>
                </a:cxn>
              </a:cxnLst>
              <a:rect l="l" t="t" r="r" b="b"/>
              <a:pathLst>
                <a:path w="3657" h="1600">
                  <a:moveTo>
                    <a:pt x="0" y="0"/>
                  </a:moveTo>
                  <a:cubicBezTo>
                    <a:pt x="1143" y="457"/>
                    <a:pt x="2515" y="914"/>
                    <a:pt x="3658" y="1600"/>
                  </a:cubicBezTo>
                  <a:cubicBezTo>
                    <a:pt x="2515" y="1143"/>
                    <a:pt x="1143" y="457"/>
                    <a:pt x="0" y="0"/>
                  </a:cubicBezTo>
                  <a:close/>
                </a:path>
              </a:pathLst>
            </a:custGeom>
            <a:solidFill>
              <a:srgbClr val="FFFFFF"/>
            </a:solidFill>
            <a:ln w="2286" cap="flat">
              <a:noFill/>
              <a:prstDash val="solid"/>
              <a:miter/>
            </a:ln>
          </p:spPr>
          <p:txBody>
            <a:bodyPr rtlCol="0" anchor="ctr"/>
            <a:lstStyle/>
            <a:p>
              <a:endParaRPr lang="en-US"/>
            </a:p>
          </p:txBody>
        </p:sp>
        <p:sp>
          <p:nvSpPr>
            <p:cNvPr id="35" name="Freeform 339">
              <a:extLst>
                <a:ext uri="{FF2B5EF4-FFF2-40B4-BE49-F238E27FC236}">
                  <a16:creationId xmlns:a16="http://schemas.microsoft.com/office/drawing/2014/main" id="{59BB126B-672E-7663-8F4F-C21508BDABAF}"/>
                </a:ext>
              </a:extLst>
            </p:cNvPr>
            <p:cNvSpPr/>
            <p:nvPr/>
          </p:nvSpPr>
          <p:spPr>
            <a:xfrm>
              <a:off x="5021351" y="3481578"/>
              <a:ext cx="228" cy="1600"/>
            </a:xfrm>
            <a:custGeom>
              <a:avLst/>
              <a:gdLst>
                <a:gd name="connsiteX0" fmla="*/ 229 w 228"/>
                <a:gd name="connsiteY0" fmla="*/ 1600 h 1600"/>
                <a:gd name="connsiteX1" fmla="*/ 0 w 228"/>
                <a:gd name="connsiteY1" fmla="*/ 0 h 1600"/>
                <a:gd name="connsiteX2" fmla="*/ 229 w 228"/>
                <a:gd name="connsiteY2" fmla="*/ 1600 h 1600"/>
              </a:gdLst>
              <a:ahLst/>
              <a:cxnLst>
                <a:cxn ang="0">
                  <a:pos x="connsiteX0" y="connsiteY0"/>
                </a:cxn>
                <a:cxn ang="0">
                  <a:pos x="connsiteX1" y="connsiteY1"/>
                </a:cxn>
                <a:cxn ang="0">
                  <a:pos x="connsiteX2" y="connsiteY2"/>
                </a:cxn>
              </a:cxnLst>
              <a:rect l="l" t="t" r="r" b="b"/>
              <a:pathLst>
                <a:path w="228" h="1600">
                  <a:moveTo>
                    <a:pt x="229" y="1600"/>
                  </a:moveTo>
                  <a:cubicBezTo>
                    <a:pt x="229" y="1143"/>
                    <a:pt x="0" y="686"/>
                    <a:pt x="0" y="0"/>
                  </a:cubicBezTo>
                  <a:cubicBezTo>
                    <a:pt x="0" y="686"/>
                    <a:pt x="0" y="1143"/>
                    <a:pt x="229" y="1600"/>
                  </a:cubicBezTo>
                  <a:close/>
                </a:path>
              </a:pathLst>
            </a:custGeom>
            <a:solidFill>
              <a:srgbClr val="FFFFFF"/>
            </a:solidFill>
            <a:ln w="2286" cap="flat">
              <a:noFill/>
              <a:prstDash val="solid"/>
              <a:miter/>
            </a:ln>
          </p:spPr>
          <p:txBody>
            <a:bodyPr rtlCol="0" anchor="ctr"/>
            <a:lstStyle/>
            <a:p>
              <a:endParaRPr lang="en-US"/>
            </a:p>
          </p:txBody>
        </p:sp>
        <p:sp>
          <p:nvSpPr>
            <p:cNvPr id="36" name="Freeform 340">
              <a:extLst>
                <a:ext uri="{FF2B5EF4-FFF2-40B4-BE49-F238E27FC236}">
                  <a16:creationId xmlns:a16="http://schemas.microsoft.com/office/drawing/2014/main" id="{A9E5516C-3852-D8C4-791A-08DDE2055984}"/>
                </a:ext>
              </a:extLst>
            </p:cNvPr>
            <p:cNvSpPr/>
            <p:nvPr/>
          </p:nvSpPr>
          <p:spPr>
            <a:xfrm>
              <a:off x="5596966" y="3218230"/>
              <a:ext cx="14401" cy="12115"/>
            </a:xfrm>
            <a:custGeom>
              <a:avLst/>
              <a:gdLst>
                <a:gd name="connsiteX0" fmla="*/ 0 w 14401"/>
                <a:gd name="connsiteY0" fmla="*/ 0 h 12115"/>
                <a:gd name="connsiteX1" fmla="*/ 14402 w 14401"/>
                <a:gd name="connsiteY1" fmla="*/ 12116 h 12115"/>
                <a:gd name="connsiteX2" fmla="*/ 0 w 14401"/>
                <a:gd name="connsiteY2" fmla="*/ 0 h 12115"/>
              </a:gdLst>
              <a:ahLst/>
              <a:cxnLst>
                <a:cxn ang="0">
                  <a:pos x="connsiteX0" y="connsiteY0"/>
                </a:cxn>
                <a:cxn ang="0">
                  <a:pos x="connsiteX1" y="connsiteY1"/>
                </a:cxn>
                <a:cxn ang="0">
                  <a:pos x="connsiteX2" y="connsiteY2"/>
                </a:cxn>
              </a:cxnLst>
              <a:rect l="l" t="t" r="r" b="b"/>
              <a:pathLst>
                <a:path w="14401" h="12115">
                  <a:moveTo>
                    <a:pt x="0" y="0"/>
                  </a:moveTo>
                  <a:cubicBezTo>
                    <a:pt x="5029" y="3886"/>
                    <a:pt x="9601" y="8001"/>
                    <a:pt x="14402" y="12116"/>
                  </a:cubicBezTo>
                  <a:cubicBezTo>
                    <a:pt x="9830" y="8001"/>
                    <a:pt x="5029" y="3886"/>
                    <a:pt x="0" y="0"/>
                  </a:cubicBezTo>
                  <a:close/>
                </a:path>
              </a:pathLst>
            </a:custGeom>
            <a:solidFill>
              <a:srgbClr val="FFFFFF"/>
            </a:solidFill>
            <a:ln w="2286" cap="flat">
              <a:noFill/>
              <a:prstDash val="solid"/>
              <a:miter/>
            </a:ln>
          </p:spPr>
          <p:txBody>
            <a:bodyPr rtlCol="0" anchor="ctr"/>
            <a:lstStyle/>
            <a:p>
              <a:endParaRPr lang="en-US"/>
            </a:p>
          </p:txBody>
        </p:sp>
        <p:sp>
          <p:nvSpPr>
            <p:cNvPr id="37" name="Freeform 341">
              <a:extLst>
                <a:ext uri="{FF2B5EF4-FFF2-40B4-BE49-F238E27FC236}">
                  <a16:creationId xmlns:a16="http://schemas.microsoft.com/office/drawing/2014/main" id="{967A5558-DDEB-144E-B2A8-33FA437C4C83}"/>
                </a:ext>
              </a:extLst>
            </p:cNvPr>
            <p:cNvSpPr/>
            <p:nvPr/>
          </p:nvSpPr>
          <p:spPr>
            <a:xfrm>
              <a:off x="5022494" y="3489350"/>
              <a:ext cx="457" cy="1600"/>
            </a:xfrm>
            <a:custGeom>
              <a:avLst/>
              <a:gdLst>
                <a:gd name="connsiteX0" fmla="*/ 457 w 457"/>
                <a:gd name="connsiteY0" fmla="*/ 1600 h 1600"/>
                <a:gd name="connsiteX1" fmla="*/ 0 w 457"/>
                <a:gd name="connsiteY1" fmla="*/ 0 h 1600"/>
                <a:gd name="connsiteX2" fmla="*/ 457 w 457"/>
                <a:gd name="connsiteY2" fmla="*/ 1600 h 1600"/>
              </a:gdLst>
              <a:ahLst/>
              <a:cxnLst>
                <a:cxn ang="0">
                  <a:pos x="connsiteX0" y="connsiteY0"/>
                </a:cxn>
                <a:cxn ang="0">
                  <a:pos x="connsiteX1" y="connsiteY1"/>
                </a:cxn>
                <a:cxn ang="0">
                  <a:pos x="connsiteX2" y="connsiteY2"/>
                </a:cxn>
              </a:cxnLst>
              <a:rect l="l" t="t" r="r" b="b"/>
              <a:pathLst>
                <a:path w="457" h="1600">
                  <a:moveTo>
                    <a:pt x="457" y="1600"/>
                  </a:moveTo>
                  <a:cubicBezTo>
                    <a:pt x="229" y="1143"/>
                    <a:pt x="229" y="457"/>
                    <a:pt x="0" y="0"/>
                  </a:cubicBezTo>
                  <a:cubicBezTo>
                    <a:pt x="229" y="457"/>
                    <a:pt x="229" y="914"/>
                    <a:pt x="457" y="1600"/>
                  </a:cubicBezTo>
                  <a:close/>
                </a:path>
              </a:pathLst>
            </a:custGeom>
            <a:solidFill>
              <a:srgbClr val="FFFFFF"/>
            </a:solidFill>
            <a:ln w="2286" cap="flat">
              <a:noFill/>
              <a:prstDash val="solid"/>
              <a:miter/>
            </a:ln>
          </p:spPr>
          <p:txBody>
            <a:bodyPr rtlCol="0" anchor="ctr"/>
            <a:lstStyle/>
            <a:p>
              <a:endParaRPr lang="en-US"/>
            </a:p>
          </p:txBody>
        </p:sp>
        <p:sp>
          <p:nvSpPr>
            <p:cNvPr id="38" name="Freeform 342">
              <a:extLst>
                <a:ext uri="{FF2B5EF4-FFF2-40B4-BE49-F238E27FC236}">
                  <a16:creationId xmlns:a16="http://schemas.microsoft.com/office/drawing/2014/main" id="{AAC59EE5-E38A-897F-A6B4-5716D1C4013E}"/>
                </a:ext>
              </a:extLst>
            </p:cNvPr>
            <p:cNvSpPr/>
            <p:nvPr/>
          </p:nvSpPr>
          <p:spPr>
            <a:xfrm>
              <a:off x="5021808" y="3485464"/>
              <a:ext cx="228" cy="1828"/>
            </a:xfrm>
            <a:custGeom>
              <a:avLst/>
              <a:gdLst>
                <a:gd name="connsiteX0" fmla="*/ 229 w 228"/>
                <a:gd name="connsiteY0" fmla="*/ 1829 h 1828"/>
                <a:gd name="connsiteX1" fmla="*/ 0 w 228"/>
                <a:gd name="connsiteY1" fmla="*/ 0 h 1828"/>
                <a:gd name="connsiteX2" fmla="*/ 229 w 228"/>
                <a:gd name="connsiteY2" fmla="*/ 1829 h 1828"/>
              </a:gdLst>
              <a:ahLst/>
              <a:cxnLst>
                <a:cxn ang="0">
                  <a:pos x="connsiteX0" y="connsiteY0"/>
                </a:cxn>
                <a:cxn ang="0">
                  <a:pos x="connsiteX1" y="connsiteY1"/>
                </a:cxn>
                <a:cxn ang="0">
                  <a:pos x="connsiteX2" y="connsiteY2"/>
                </a:cxn>
              </a:cxnLst>
              <a:rect l="l" t="t" r="r" b="b"/>
              <a:pathLst>
                <a:path w="228" h="1828">
                  <a:moveTo>
                    <a:pt x="229" y="1829"/>
                  </a:moveTo>
                  <a:cubicBezTo>
                    <a:pt x="229" y="1143"/>
                    <a:pt x="0" y="686"/>
                    <a:pt x="0" y="0"/>
                  </a:cubicBezTo>
                  <a:cubicBezTo>
                    <a:pt x="0" y="686"/>
                    <a:pt x="229" y="1143"/>
                    <a:pt x="229" y="1829"/>
                  </a:cubicBezTo>
                  <a:close/>
                </a:path>
              </a:pathLst>
            </a:custGeom>
            <a:solidFill>
              <a:srgbClr val="FFFFFF"/>
            </a:solidFill>
            <a:ln w="2286" cap="flat">
              <a:noFill/>
              <a:prstDash val="solid"/>
              <a:miter/>
            </a:ln>
          </p:spPr>
          <p:txBody>
            <a:bodyPr rtlCol="0" anchor="ctr"/>
            <a:lstStyle/>
            <a:p>
              <a:endParaRPr lang="en-US"/>
            </a:p>
          </p:txBody>
        </p:sp>
        <p:sp>
          <p:nvSpPr>
            <p:cNvPr id="39" name="Freeform 343">
              <a:extLst>
                <a:ext uri="{FF2B5EF4-FFF2-40B4-BE49-F238E27FC236}">
                  <a16:creationId xmlns:a16="http://schemas.microsoft.com/office/drawing/2014/main" id="{E21DB308-EBCA-6FFA-298D-A58DFA8DE100}"/>
                </a:ext>
              </a:extLst>
            </p:cNvPr>
            <p:cNvSpPr/>
            <p:nvPr/>
          </p:nvSpPr>
          <p:spPr>
            <a:xfrm>
              <a:off x="5549188" y="3186684"/>
              <a:ext cx="1828" cy="914"/>
            </a:xfrm>
            <a:custGeom>
              <a:avLst/>
              <a:gdLst>
                <a:gd name="connsiteX0" fmla="*/ 0 w 1828"/>
                <a:gd name="connsiteY0" fmla="*/ 0 h 914"/>
                <a:gd name="connsiteX1" fmla="*/ 1829 w 1828"/>
                <a:gd name="connsiteY1" fmla="*/ 914 h 914"/>
                <a:gd name="connsiteX2" fmla="*/ 0 w 1828"/>
                <a:gd name="connsiteY2" fmla="*/ 0 h 914"/>
              </a:gdLst>
              <a:ahLst/>
              <a:cxnLst>
                <a:cxn ang="0">
                  <a:pos x="connsiteX0" y="connsiteY0"/>
                </a:cxn>
                <a:cxn ang="0">
                  <a:pos x="connsiteX1" y="connsiteY1"/>
                </a:cxn>
                <a:cxn ang="0">
                  <a:pos x="connsiteX2" y="connsiteY2"/>
                </a:cxn>
              </a:cxnLst>
              <a:rect l="l" t="t" r="r" b="b"/>
              <a:pathLst>
                <a:path w="1828" h="914">
                  <a:moveTo>
                    <a:pt x="0" y="0"/>
                  </a:moveTo>
                  <a:cubicBezTo>
                    <a:pt x="686" y="229"/>
                    <a:pt x="1372" y="686"/>
                    <a:pt x="1829" y="914"/>
                  </a:cubicBezTo>
                  <a:cubicBezTo>
                    <a:pt x="1372" y="686"/>
                    <a:pt x="686" y="229"/>
                    <a:pt x="0" y="0"/>
                  </a:cubicBezTo>
                  <a:close/>
                </a:path>
              </a:pathLst>
            </a:custGeom>
            <a:solidFill>
              <a:srgbClr val="FFFFFF"/>
            </a:solidFill>
            <a:ln w="2286" cap="flat">
              <a:noFill/>
              <a:prstDash val="solid"/>
              <a:miter/>
            </a:ln>
          </p:spPr>
          <p:txBody>
            <a:bodyPr rtlCol="0" anchor="ctr"/>
            <a:lstStyle/>
            <a:p>
              <a:endParaRPr lang="en-US"/>
            </a:p>
          </p:txBody>
        </p:sp>
        <p:sp>
          <p:nvSpPr>
            <p:cNvPr id="40" name="Freeform 344">
              <a:extLst>
                <a:ext uri="{FF2B5EF4-FFF2-40B4-BE49-F238E27FC236}">
                  <a16:creationId xmlns:a16="http://schemas.microsoft.com/office/drawing/2014/main" id="{FEC28388-65BC-17BB-E359-324805B4DDDA}"/>
                </a:ext>
              </a:extLst>
            </p:cNvPr>
            <p:cNvSpPr/>
            <p:nvPr/>
          </p:nvSpPr>
          <p:spPr>
            <a:xfrm>
              <a:off x="5543016" y="3183483"/>
              <a:ext cx="2286" cy="1143"/>
            </a:xfrm>
            <a:custGeom>
              <a:avLst/>
              <a:gdLst>
                <a:gd name="connsiteX0" fmla="*/ 0 w 2286"/>
                <a:gd name="connsiteY0" fmla="*/ 0 h 1143"/>
                <a:gd name="connsiteX1" fmla="*/ 2286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686" y="457"/>
                    <a:pt x="1372" y="686"/>
                    <a:pt x="2286" y="1143"/>
                  </a:cubicBezTo>
                  <a:cubicBezTo>
                    <a:pt x="1372" y="686"/>
                    <a:pt x="686" y="457"/>
                    <a:pt x="0" y="0"/>
                  </a:cubicBezTo>
                  <a:close/>
                </a:path>
              </a:pathLst>
            </a:custGeom>
            <a:solidFill>
              <a:srgbClr val="FFFFFF"/>
            </a:solidFill>
            <a:ln w="2286" cap="flat">
              <a:noFill/>
              <a:prstDash val="solid"/>
              <a:miter/>
            </a:ln>
          </p:spPr>
          <p:txBody>
            <a:bodyPr rtlCol="0" anchor="ctr"/>
            <a:lstStyle/>
            <a:p>
              <a:endParaRPr lang="en-US"/>
            </a:p>
          </p:txBody>
        </p:sp>
        <p:sp>
          <p:nvSpPr>
            <p:cNvPr id="41" name="Freeform 345">
              <a:extLst>
                <a:ext uri="{FF2B5EF4-FFF2-40B4-BE49-F238E27FC236}">
                  <a16:creationId xmlns:a16="http://schemas.microsoft.com/office/drawing/2014/main" id="{7A7B38C6-68F1-77AD-AFC2-22B770D58BB6}"/>
                </a:ext>
              </a:extLst>
            </p:cNvPr>
            <p:cNvSpPr/>
            <p:nvPr/>
          </p:nvSpPr>
          <p:spPr>
            <a:xfrm>
              <a:off x="5023408" y="3493236"/>
              <a:ext cx="457" cy="1371"/>
            </a:xfrm>
            <a:custGeom>
              <a:avLst/>
              <a:gdLst>
                <a:gd name="connsiteX0" fmla="*/ 457 w 457"/>
                <a:gd name="connsiteY0" fmla="*/ 1372 h 1371"/>
                <a:gd name="connsiteX1" fmla="*/ 0 w 457"/>
                <a:gd name="connsiteY1" fmla="*/ 0 h 1371"/>
                <a:gd name="connsiteX2" fmla="*/ 457 w 457"/>
                <a:gd name="connsiteY2" fmla="*/ 1372 h 1371"/>
              </a:gdLst>
              <a:ahLst/>
              <a:cxnLst>
                <a:cxn ang="0">
                  <a:pos x="connsiteX0" y="connsiteY0"/>
                </a:cxn>
                <a:cxn ang="0">
                  <a:pos x="connsiteX1" y="connsiteY1"/>
                </a:cxn>
                <a:cxn ang="0">
                  <a:pos x="connsiteX2" y="connsiteY2"/>
                </a:cxn>
              </a:cxnLst>
              <a:rect l="l" t="t" r="r" b="b"/>
              <a:pathLst>
                <a:path w="457" h="1371">
                  <a:moveTo>
                    <a:pt x="457" y="1372"/>
                  </a:moveTo>
                  <a:cubicBezTo>
                    <a:pt x="229" y="914"/>
                    <a:pt x="229" y="457"/>
                    <a:pt x="0" y="0"/>
                  </a:cubicBezTo>
                  <a:cubicBezTo>
                    <a:pt x="229" y="229"/>
                    <a:pt x="229" y="914"/>
                    <a:pt x="457" y="1372"/>
                  </a:cubicBezTo>
                  <a:close/>
                </a:path>
              </a:pathLst>
            </a:custGeom>
            <a:solidFill>
              <a:srgbClr val="FFFFFF"/>
            </a:solidFill>
            <a:ln w="2286" cap="flat">
              <a:noFill/>
              <a:prstDash val="solid"/>
              <a:miter/>
            </a:ln>
          </p:spPr>
          <p:txBody>
            <a:bodyPr rtlCol="0" anchor="ctr"/>
            <a:lstStyle/>
            <a:p>
              <a:endParaRPr lang="en-US"/>
            </a:p>
          </p:txBody>
        </p:sp>
        <p:sp>
          <p:nvSpPr>
            <p:cNvPr id="42" name="Freeform 346">
              <a:extLst>
                <a:ext uri="{FF2B5EF4-FFF2-40B4-BE49-F238E27FC236}">
                  <a16:creationId xmlns:a16="http://schemas.microsoft.com/office/drawing/2014/main" id="{E1590E6A-2852-3894-2228-9D3CF4371417}"/>
                </a:ext>
              </a:extLst>
            </p:cNvPr>
            <p:cNvSpPr/>
            <p:nvPr/>
          </p:nvSpPr>
          <p:spPr>
            <a:xfrm>
              <a:off x="5272582" y="3477463"/>
              <a:ext cx="2286" cy="2286"/>
            </a:xfrm>
            <a:custGeom>
              <a:avLst/>
              <a:gdLst>
                <a:gd name="connsiteX0" fmla="*/ 0 w 2286"/>
                <a:gd name="connsiteY0" fmla="*/ 2286 h 2286"/>
                <a:gd name="connsiteX1" fmla="*/ 0 w 2286"/>
                <a:gd name="connsiteY1" fmla="*/ 0 h 2286"/>
                <a:gd name="connsiteX2" fmla="*/ 0 w 2286"/>
                <a:gd name="connsiteY2" fmla="*/ 2286 h 2286"/>
              </a:gdLst>
              <a:ahLst/>
              <a:cxnLst>
                <a:cxn ang="0">
                  <a:pos x="connsiteX0" y="connsiteY0"/>
                </a:cxn>
                <a:cxn ang="0">
                  <a:pos x="connsiteX1" y="connsiteY1"/>
                </a:cxn>
                <a:cxn ang="0">
                  <a:pos x="connsiteX2" y="connsiteY2"/>
                </a:cxn>
              </a:cxnLst>
              <a:rect l="l" t="t" r="r" b="b"/>
              <a:pathLst>
                <a:path w="2286" h="2286">
                  <a:moveTo>
                    <a:pt x="0" y="2286"/>
                  </a:moveTo>
                  <a:cubicBezTo>
                    <a:pt x="0" y="1600"/>
                    <a:pt x="0" y="686"/>
                    <a:pt x="0" y="0"/>
                  </a:cubicBezTo>
                  <a:cubicBezTo>
                    <a:pt x="0" y="914"/>
                    <a:pt x="0" y="1600"/>
                    <a:pt x="0" y="2286"/>
                  </a:cubicBezTo>
                  <a:close/>
                </a:path>
              </a:pathLst>
            </a:custGeom>
            <a:solidFill>
              <a:srgbClr val="FFFFFF"/>
            </a:solidFill>
            <a:ln w="2286" cap="flat">
              <a:noFill/>
              <a:prstDash val="solid"/>
              <a:miter/>
            </a:ln>
          </p:spPr>
          <p:txBody>
            <a:bodyPr rtlCol="0" anchor="ctr"/>
            <a:lstStyle/>
            <a:p>
              <a:endParaRPr lang="en-US"/>
            </a:p>
          </p:txBody>
        </p:sp>
        <p:sp>
          <p:nvSpPr>
            <p:cNvPr id="43" name="Freeform 347">
              <a:extLst>
                <a:ext uri="{FF2B5EF4-FFF2-40B4-BE49-F238E27FC236}">
                  <a16:creationId xmlns:a16="http://schemas.microsoft.com/office/drawing/2014/main" id="{04845D2D-4FA1-AE56-CE3D-E8E37CAD08B3}"/>
                </a:ext>
              </a:extLst>
            </p:cNvPr>
            <p:cNvSpPr/>
            <p:nvPr/>
          </p:nvSpPr>
          <p:spPr>
            <a:xfrm>
              <a:off x="5319903" y="3390823"/>
              <a:ext cx="2971" cy="1600"/>
            </a:xfrm>
            <a:custGeom>
              <a:avLst/>
              <a:gdLst>
                <a:gd name="connsiteX0" fmla="*/ 2972 w 2971"/>
                <a:gd name="connsiteY0" fmla="*/ 0 h 1600"/>
                <a:gd name="connsiteX1" fmla="*/ 0 w 2971"/>
                <a:gd name="connsiteY1" fmla="*/ 1600 h 1600"/>
                <a:gd name="connsiteX2" fmla="*/ 2972 w 2971"/>
                <a:gd name="connsiteY2" fmla="*/ 0 h 1600"/>
              </a:gdLst>
              <a:ahLst/>
              <a:cxnLst>
                <a:cxn ang="0">
                  <a:pos x="connsiteX0" y="connsiteY0"/>
                </a:cxn>
                <a:cxn ang="0">
                  <a:pos x="connsiteX1" y="connsiteY1"/>
                </a:cxn>
                <a:cxn ang="0">
                  <a:pos x="connsiteX2" y="connsiteY2"/>
                </a:cxn>
              </a:cxnLst>
              <a:rect l="l" t="t" r="r" b="b"/>
              <a:pathLst>
                <a:path w="2971" h="1600">
                  <a:moveTo>
                    <a:pt x="2972" y="0"/>
                  </a:moveTo>
                  <a:cubicBezTo>
                    <a:pt x="2057" y="457"/>
                    <a:pt x="914" y="1143"/>
                    <a:pt x="0" y="1600"/>
                  </a:cubicBezTo>
                  <a:cubicBezTo>
                    <a:pt x="914" y="1143"/>
                    <a:pt x="2057" y="457"/>
                    <a:pt x="2972" y="0"/>
                  </a:cubicBezTo>
                  <a:close/>
                </a:path>
              </a:pathLst>
            </a:custGeom>
            <a:solidFill>
              <a:srgbClr val="FFFFFF"/>
            </a:solidFill>
            <a:ln w="2286" cap="flat">
              <a:noFill/>
              <a:prstDash val="solid"/>
              <a:miter/>
            </a:ln>
          </p:spPr>
          <p:txBody>
            <a:bodyPr rtlCol="0" anchor="ctr"/>
            <a:lstStyle/>
            <a:p>
              <a:endParaRPr lang="en-US"/>
            </a:p>
          </p:txBody>
        </p:sp>
        <p:sp>
          <p:nvSpPr>
            <p:cNvPr id="44" name="Freeform 348">
              <a:extLst>
                <a:ext uri="{FF2B5EF4-FFF2-40B4-BE49-F238E27FC236}">
                  <a16:creationId xmlns:a16="http://schemas.microsoft.com/office/drawing/2014/main" id="{B6DD44A0-36DF-2055-4140-FC3298BF3317}"/>
                </a:ext>
              </a:extLst>
            </p:cNvPr>
            <p:cNvSpPr/>
            <p:nvPr/>
          </p:nvSpPr>
          <p:spPr>
            <a:xfrm>
              <a:off x="5072557" y="3551986"/>
              <a:ext cx="914" cy="457"/>
            </a:xfrm>
            <a:custGeom>
              <a:avLst/>
              <a:gdLst>
                <a:gd name="connsiteX0" fmla="*/ 914 w 914"/>
                <a:gd name="connsiteY0" fmla="*/ 457 h 457"/>
                <a:gd name="connsiteX1" fmla="*/ 0 w 914"/>
                <a:gd name="connsiteY1" fmla="*/ 0 h 457"/>
                <a:gd name="connsiteX2" fmla="*/ 914 w 914"/>
                <a:gd name="connsiteY2" fmla="*/ 457 h 457"/>
              </a:gdLst>
              <a:ahLst/>
              <a:cxnLst>
                <a:cxn ang="0">
                  <a:pos x="connsiteX0" y="connsiteY0"/>
                </a:cxn>
                <a:cxn ang="0">
                  <a:pos x="connsiteX1" y="connsiteY1"/>
                </a:cxn>
                <a:cxn ang="0">
                  <a:pos x="connsiteX2" y="connsiteY2"/>
                </a:cxn>
              </a:cxnLst>
              <a:rect l="l" t="t" r="r" b="b"/>
              <a:pathLst>
                <a:path w="914" h="457">
                  <a:moveTo>
                    <a:pt x="914" y="457"/>
                  </a:moveTo>
                  <a:cubicBezTo>
                    <a:pt x="686" y="229"/>
                    <a:pt x="229" y="229"/>
                    <a:pt x="0" y="0"/>
                  </a:cubicBezTo>
                  <a:cubicBezTo>
                    <a:pt x="457" y="0"/>
                    <a:pt x="686" y="229"/>
                    <a:pt x="914" y="457"/>
                  </a:cubicBezTo>
                  <a:close/>
                </a:path>
              </a:pathLst>
            </a:custGeom>
            <a:solidFill>
              <a:srgbClr val="FFFFFF"/>
            </a:solidFill>
            <a:ln w="2286" cap="flat">
              <a:noFill/>
              <a:prstDash val="solid"/>
              <a:miter/>
            </a:ln>
          </p:spPr>
          <p:txBody>
            <a:bodyPr rtlCol="0" anchor="ctr"/>
            <a:lstStyle/>
            <a:p>
              <a:endParaRPr lang="en-US"/>
            </a:p>
          </p:txBody>
        </p:sp>
        <p:sp>
          <p:nvSpPr>
            <p:cNvPr id="45" name="Freeform 349">
              <a:extLst>
                <a:ext uri="{FF2B5EF4-FFF2-40B4-BE49-F238E27FC236}">
                  <a16:creationId xmlns:a16="http://schemas.microsoft.com/office/drawing/2014/main" id="{BDF0202E-5143-4774-731B-089355E7B0FD}"/>
                </a:ext>
              </a:extLst>
            </p:cNvPr>
            <p:cNvSpPr/>
            <p:nvPr/>
          </p:nvSpPr>
          <p:spPr>
            <a:xfrm>
              <a:off x="5314645" y="3394024"/>
              <a:ext cx="2743" cy="1828"/>
            </a:xfrm>
            <a:custGeom>
              <a:avLst/>
              <a:gdLst>
                <a:gd name="connsiteX0" fmla="*/ 2743 w 2743"/>
                <a:gd name="connsiteY0" fmla="*/ 0 h 1828"/>
                <a:gd name="connsiteX1" fmla="*/ 0 w 2743"/>
                <a:gd name="connsiteY1" fmla="*/ 1829 h 1828"/>
                <a:gd name="connsiteX2" fmla="*/ 2743 w 2743"/>
                <a:gd name="connsiteY2" fmla="*/ 0 h 1828"/>
              </a:gdLst>
              <a:ahLst/>
              <a:cxnLst>
                <a:cxn ang="0">
                  <a:pos x="connsiteX0" y="connsiteY0"/>
                </a:cxn>
                <a:cxn ang="0">
                  <a:pos x="connsiteX1" y="connsiteY1"/>
                </a:cxn>
                <a:cxn ang="0">
                  <a:pos x="connsiteX2" y="connsiteY2"/>
                </a:cxn>
              </a:cxnLst>
              <a:rect l="l" t="t" r="r" b="b"/>
              <a:pathLst>
                <a:path w="2743" h="1828">
                  <a:moveTo>
                    <a:pt x="2743" y="0"/>
                  </a:moveTo>
                  <a:cubicBezTo>
                    <a:pt x="1829" y="686"/>
                    <a:pt x="914" y="1143"/>
                    <a:pt x="0" y="1829"/>
                  </a:cubicBezTo>
                  <a:cubicBezTo>
                    <a:pt x="914" y="1372"/>
                    <a:pt x="1829" y="686"/>
                    <a:pt x="2743" y="0"/>
                  </a:cubicBezTo>
                  <a:close/>
                </a:path>
              </a:pathLst>
            </a:custGeom>
            <a:solidFill>
              <a:srgbClr val="FFFFFF"/>
            </a:solidFill>
            <a:ln w="2286" cap="flat">
              <a:noFill/>
              <a:prstDash val="solid"/>
              <a:miter/>
            </a:ln>
          </p:spPr>
          <p:txBody>
            <a:bodyPr rtlCol="0" anchor="ctr"/>
            <a:lstStyle/>
            <a:p>
              <a:endParaRPr lang="en-US"/>
            </a:p>
          </p:txBody>
        </p:sp>
        <p:sp>
          <p:nvSpPr>
            <p:cNvPr id="46" name="Freeform 350">
              <a:extLst>
                <a:ext uri="{FF2B5EF4-FFF2-40B4-BE49-F238E27FC236}">
                  <a16:creationId xmlns:a16="http://schemas.microsoft.com/office/drawing/2014/main" id="{33FB18D9-0CF5-A5D4-415E-7129A4ECA24F}"/>
                </a:ext>
              </a:extLst>
            </p:cNvPr>
            <p:cNvSpPr/>
            <p:nvPr/>
          </p:nvSpPr>
          <p:spPr>
            <a:xfrm>
              <a:off x="5331790" y="3384651"/>
              <a:ext cx="3657" cy="1600"/>
            </a:xfrm>
            <a:custGeom>
              <a:avLst/>
              <a:gdLst>
                <a:gd name="connsiteX0" fmla="*/ 3658 w 3657"/>
                <a:gd name="connsiteY0" fmla="*/ 0 h 1600"/>
                <a:gd name="connsiteX1" fmla="*/ 0 w 3657"/>
                <a:gd name="connsiteY1" fmla="*/ 1600 h 1600"/>
                <a:gd name="connsiteX2" fmla="*/ 3658 w 3657"/>
                <a:gd name="connsiteY2" fmla="*/ 0 h 1600"/>
              </a:gdLst>
              <a:ahLst/>
              <a:cxnLst>
                <a:cxn ang="0">
                  <a:pos x="connsiteX0" y="connsiteY0"/>
                </a:cxn>
                <a:cxn ang="0">
                  <a:pos x="connsiteX1" y="connsiteY1"/>
                </a:cxn>
                <a:cxn ang="0">
                  <a:pos x="connsiteX2" y="connsiteY2"/>
                </a:cxn>
              </a:cxnLst>
              <a:rect l="l" t="t" r="r" b="b"/>
              <a:pathLst>
                <a:path w="3657" h="1600">
                  <a:moveTo>
                    <a:pt x="3658" y="0"/>
                  </a:moveTo>
                  <a:cubicBezTo>
                    <a:pt x="2515" y="457"/>
                    <a:pt x="1143" y="914"/>
                    <a:pt x="0" y="1600"/>
                  </a:cubicBezTo>
                  <a:cubicBezTo>
                    <a:pt x="1143" y="914"/>
                    <a:pt x="2515" y="457"/>
                    <a:pt x="3658" y="0"/>
                  </a:cubicBezTo>
                  <a:close/>
                </a:path>
              </a:pathLst>
            </a:custGeom>
            <a:solidFill>
              <a:srgbClr val="FFFFFF"/>
            </a:solidFill>
            <a:ln w="2286" cap="flat">
              <a:noFill/>
              <a:prstDash val="solid"/>
              <a:miter/>
            </a:ln>
          </p:spPr>
          <p:txBody>
            <a:bodyPr rtlCol="0" anchor="ctr"/>
            <a:lstStyle/>
            <a:p>
              <a:endParaRPr lang="en-US"/>
            </a:p>
          </p:txBody>
        </p:sp>
        <p:sp>
          <p:nvSpPr>
            <p:cNvPr id="47" name="Freeform 351">
              <a:extLst>
                <a:ext uri="{FF2B5EF4-FFF2-40B4-BE49-F238E27FC236}">
                  <a16:creationId xmlns:a16="http://schemas.microsoft.com/office/drawing/2014/main" id="{167CF1B3-107D-E7D7-82EE-4B710678D9B8}"/>
                </a:ext>
              </a:extLst>
            </p:cNvPr>
            <p:cNvSpPr/>
            <p:nvPr/>
          </p:nvSpPr>
          <p:spPr>
            <a:xfrm>
              <a:off x="5325618" y="3387623"/>
              <a:ext cx="3200" cy="1600"/>
            </a:xfrm>
            <a:custGeom>
              <a:avLst/>
              <a:gdLst>
                <a:gd name="connsiteX0" fmla="*/ 3200 w 3200"/>
                <a:gd name="connsiteY0" fmla="*/ 0 h 1600"/>
                <a:gd name="connsiteX1" fmla="*/ 0 w 3200"/>
                <a:gd name="connsiteY1" fmla="*/ 1600 h 1600"/>
                <a:gd name="connsiteX2" fmla="*/ 3200 w 3200"/>
                <a:gd name="connsiteY2" fmla="*/ 0 h 1600"/>
              </a:gdLst>
              <a:ahLst/>
              <a:cxnLst>
                <a:cxn ang="0">
                  <a:pos x="connsiteX0" y="connsiteY0"/>
                </a:cxn>
                <a:cxn ang="0">
                  <a:pos x="connsiteX1" y="connsiteY1"/>
                </a:cxn>
                <a:cxn ang="0">
                  <a:pos x="connsiteX2" y="connsiteY2"/>
                </a:cxn>
              </a:cxnLst>
              <a:rect l="l" t="t" r="r" b="b"/>
              <a:pathLst>
                <a:path w="3200" h="1600">
                  <a:moveTo>
                    <a:pt x="3200" y="0"/>
                  </a:moveTo>
                  <a:cubicBezTo>
                    <a:pt x="2057" y="457"/>
                    <a:pt x="1143" y="1143"/>
                    <a:pt x="0" y="1600"/>
                  </a:cubicBezTo>
                  <a:cubicBezTo>
                    <a:pt x="1143" y="1143"/>
                    <a:pt x="2286" y="457"/>
                    <a:pt x="3200" y="0"/>
                  </a:cubicBezTo>
                  <a:close/>
                </a:path>
              </a:pathLst>
            </a:custGeom>
            <a:solidFill>
              <a:srgbClr val="FFFFFF"/>
            </a:solidFill>
            <a:ln w="2286" cap="flat">
              <a:noFill/>
              <a:prstDash val="solid"/>
              <a:miter/>
            </a:ln>
          </p:spPr>
          <p:txBody>
            <a:bodyPr rtlCol="0" anchor="ctr"/>
            <a:lstStyle/>
            <a:p>
              <a:endParaRPr lang="en-US"/>
            </a:p>
          </p:txBody>
        </p:sp>
        <p:sp>
          <p:nvSpPr>
            <p:cNvPr id="48" name="Freeform 352">
              <a:extLst>
                <a:ext uri="{FF2B5EF4-FFF2-40B4-BE49-F238E27FC236}">
                  <a16:creationId xmlns:a16="http://schemas.microsoft.com/office/drawing/2014/main" id="{BFB249F8-ADDA-110F-21E6-7973915DA3F7}"/>
                </a:ext>
              </a:extLst>
            </p:cNvPr>
            <p:cNvSpPr/>
            <p:nvPr/>
          </p:nvSpPr>
          <p:spPr>
            <a:xfrm>
              <a:off x="5297043" y="3409111"/>
              <a:ext cx="1828" cy="2057"/>
            </a:xfrm>
            <a:custGeom>
              <a:avLst/>
              <a:gdLst>
                <a:gd name="connsiteX0" fmla="*/ 1829 w 1828"/>
                <a:gd name="connsiteY0" fmla="*/ 0 h 2057"/>
                <a:gd name="connsiteX1" fmla="*/ 0 w 1828"/>
                <a:gd name="connsiteY1" fmla="*/ 2057 h 2057"/>
                <a:gd name="connsiteX2" fmla="*/ 1829 w 1828"/>
                <a:gd name="connsiteY2" fmla="*/ 0 h 2057"/>
              </a:gdLst>
              <a:ahLst/>
              <a:cxnLst>
                <a:cxn ang="0">
                  <a:pos x="connsiteX0" y="connsiteY0"/>
                </a:cxn>
                <a:cxn ang="0">
                  <a:pos x="connsiteX1" y="connsiteY1"/>
                </a:cxn>
                <a:cxn ang="0">
                  <a:pos x="connsiteX2" y="connsiteY2"/>
                </a:cxn>
              </a:cxnLst>
              <a:rect l="l" t="t" r="r" b="b"/>
              <a:pathLst>
                <a:path w="1828" h="2057">
                  <a:moveTo>
                    <a:pt x="1829" y="0"/>
                  </a:moveTo>
                  <a:cubicBezTo>
                    <a:pt x="1143" y="686"/>
                    <a:pt x="457" y="1372"/>
                    <a:pt x="0" y="2057"/>
                  </a:cubicBezTo>
                  <a:cubicBezTo>
                    <a:pt x="686" y="1600"/>
                    <a:pt x="1143" y="686"/>
                    <a:pt x="1829" y="0"/>
                  </a:cubicBezTo>
                  <a:close/>
                </a:path>
              </a:pathLst>
            </a:custGeom>
            <a:solidFill>
              <a:srgbClr val="FFFFFF"/>
            </a:solidFill>
            <a:ln w="2286" cap="flat">
              <a:noFill/>
              <a:prstDash val="solid"/>
              <a:miter/>
            </a:ln>
          </p:spPr>
          <p:txBody>
            <a:bodyPr rtlCol="0" anchor="ctr"/>
            <a:lstStyle/>
            <a:p>
              <a:endParaRPr lang="en-US"/>
            </a:p>
          </p:txBody>
        </p:sp>
        <p:sp>
          <p:nvSpPr>
            <p:cNvPr id="49" name="Freeform 353">
              <a:extLst>
                <a:ext uri="{FF2B5EF4-FFF2-40B4-BE49-F238E27FC236}">
                  <a16:creationId xmlns:a16="http://schemas.microsoft.com/office/drawing/2014/main" id="{39E7322A-197F-BDF8-6977-24BEB9543817}"/>
                </a:ext>
              </a:extLst>
            </p:cNvPr>
            <p:cNvSpPr/>
            <p:nvPr/>
          </p:nvSpPr>
          <p:spPr>
            <a:xfrm>
              <a:off x="5305044" y="3401339"/>
              <a:ext cx="2286" cy="1828"/>
            </a:xfrm>
            <a:custGeom>
              <a:avLst/>
              <a:gdLst>
                <a:gd name="connsiteX0" fmla="*/ 2286 w 2286"/>
                <a:gd name="connsiteY0" fmla="*/ 0 h 1828"/>
                <a:gd name="connsiteX1" fmla="*/ 0 w 2286"/>
                <a:gd name="connsiteY1" fmla="*/ 1829 h 1828"/>
                <a:gd name="connsiteX2" fmla="*/ 2286 w 2286"/>
                <a:gd name="connsiteY2" fmla="*/ 0 h 1828"/>
              </a:gdLst>
              <a:ahLst/>
              <a:cxnLst>
                <a:cxn ang="0">
                  <a:pos x="connsiteX0" y="connsiteY0"/>
                </a:cxn>
                <a:cxn ang="0">
                  <a:pos x="connsiteX1" y="connsiteY1"/>
                </a:cxn>
                <a:cxn ang="0">
                  <a:pos x="connsiteX2" y="connsiteY2"/>
                </a:cxn>
              </a:cxnLst>
              <a:rect l="l" t="t" r="r" b="b"/>
              <a:pathLst>
                <a:path w="2286" h="1828">
                  <a:moveTo>
                    <a:pt x="2286" y="0"/>
                  </a:moveTo>
                  <a:cubicBezTo>
                    <a:pt x="1600" y="686"/>
                    <a:pt x="686" y="1372"/>
                    <a:pt x="0" y="1829"/>
                  </a:cubicBezTo>
                  <a:cubicBezTo>
                    <a:pt x="686" y="1372"/>
                    <a:pt x="1600" y="686"/>
                    <a:pt x="2286" y="0"/>
                  </a:cubicBezTo>
                  <a:close/>
                </a:path>
              </a:pathLst>
            </a:custGeom>
            <a:solidFill>
              <a:srgbClr val="FFFFFF"/>
            </a:solidFill>
            <a:ln w="2286" cap="flat">
              <a:noFill/>
              <a:prstDash val="solid"/>
              <a:miter/>
            </a:ln>
          </p:spPr>
          <p:txBody>
            <a:bodyPr rtlCol="0" anchor="ctr"/>
            <a:lstStyle/>
            <a:p>
              <a:endParaRPr lang="en-US"/>
            </a:p>
          </p:txBody>
        </p:sp>
        <p:sp>
          <p:nvSpPr>
            <p:cNvPr id="50" name="Freeform 354">
              <a:extLst>
                <a:ext uri="{FF2B5EF4-FFF2-40B4-BE49-F238E27FC236}">
                  <a16:creationId xmlns:a16="http://schemas.microsoft.com/office/drawing/2014/main" id="{27A0CFE6-9164-141B-54C8-238AF5953E90}"/>
                </a:ext>
              </a:extLst>
            </p:cNvPr>
            <p:cNvSpPr/>
            <p:nvPr/>
          </p:nvSpPr>
          <p:spPr>
            <a:xfrm>
              <a:off x="5290185" y="3417570"/>
              <a:ext cx="1600" cy="2286"/>
            </a:xfrm>
            <a:custGeom>
              <a:avLst/>
              <a:gdLst>
                <a:gd name="connsiteX0" fmla="*/ 1600 w 1600"/>
                <a:gd name="connsiteY0" fmla="*/ 0 h 2286"/>
                <a:gd name="connsiteX1" fmla="*/ 0 w 1600"/>
                <a:gd name="connsiteY1" fmla="*/ 2286 h 2286"/>
                <a:gd name="connsiteX2" fmla="*/ 1600 w 1600"/>
                <a:gd name="connsiteY2" fmla="*/ 0 h 2286"/>
              </a:gdLst>
              <a:ahLst/>
              <a:cxnLst>
                <a:cxn ang="0">
                  <a:pos x="connsiteX0" y="connsiteY0"/>
                </a:cxn>
                <a:cxn ang="0">
                  <a:pos x="connsiteX1" y="connsiteY1"/>
                </a:cxn>
                <a:cxn ang="0">
                  <a:pos x="connsiteX2" y="connsiteY2"/>
                </a:cxn>
              </a:cxnLst>
              <a:rect l="l" t="t" r="r" b="b"/>
              <a:pathLst>
                <a:path w="1600" h="2286">
                  <a:moveTo>
                    <a:pt x="1600" y="0"/>
                  </a:moveTo>
                  <a:cubicBezTo>
                    <a:pt x="1143" y="686"/>
                    <a:pt x="457" y="1372"/>
                    <a:pt x="0" y="2286"/>
                  </a:cubicBezTo>
                  <a:cubicBezTo>
                    <a:pt x="686" y="1372"/>
                    <a:pt x="1143" y="686"/>
                    <a:pt x="1600" y="0"/>
                  </a:cubicBezTo>
                  <a:close/>
                </a:path>
              </a:pathLst>
            </a:custGeom>
            <a:solidFill>
              <a:srgbClr val="FFFFFF"/>
            </a:solidFill>
            <a:ln w="2286" cap="flat">
              <a:noFill/>
              <a:prstDash val="solid"/>
              <a:miter/>
            </a:ln>
          </p:spPr>
          <p:txBody>
            <a:bodyPr rtlCol="0" anchor="ctr"/>
            <a:lstStyle/>
            <a:p>
              <a:endParaRPr lang="en-US"/>
            </a:p>
          </p:txBody>
        </p:sp>
        <p:sp>
          <p:nvSpPr>
            <p:cNvPr id="51" name="Freeform 355">
              <a:extLst>
                <a:ext uri="{FF2B5EF4-FFF2-40B4-BE49-F238E27FC236}">
                  <a16:creationId xmlns:a16="http://schemas.microsoft.com/office/drawing/2014/main" id="{F1301C54-338B-650D-7C1F-57F61A9B1C9C}"/>
                </a:ext>
              </a:extLst>
            </p:cNvPr>
            <p:cNvSpPr/>
            <p:nvPr/>
          </p:nvSpPr>
          <p:spPr>
            <a:xfrm>
              <a:off x="5287441" y="3421913"/>
              <a:ext cx="1371" cy="2286"/>
            </a:xfrm>
            <a:custGeom>
              <a:avLst/>
              <a:gdLst>
                <a:gd name="connsiteX0" fmla="*/ 1372 w 1371"/>
                <a:gd name="connsiteY0" fmla="*/ 0 h 2286"/>
                <a:gd name="connsiteX1" fmla="*/ 0 w 1371"/>
                <a:gd name="connsiteY1" fmla="*/ 2286 h 2286"/>
                <a:gd name="connsiteX2" fmla="*/ 1372 w 1371"/>
                <a:gd name="connsiteY2" fmla="*/ 0 h 2286"/>
              </a:gdLst>
              <a:ahLst/>
              <a:cxnLst>
                <a:cxn ang="0">
                  <a:pos x="connsiteX0" y="connsiteY0"/>
                </a:cxn>
                <a:cxn ang="0">
                  <a:pos x="connsiteX1" y="connsiteY1"/>
                </a:cxn>
                <a:cxn ang="0">
                  <a:pos x="connsiteX2" y="connsiteY2"/>
                </a:cxn>
              </a:cxnLst>
              <a:rect l="l" t="t" r="r" b="b"/>
              <a:pathLst>
                <a:path w="1371" h="2286">
                  <a:moveTo>
                    <a:pt x="1372" y="0"/>
                  </a:moveTo>
                  <a:cubicBezTo>
                    <a:pt x="914" y="686"/>
                    <a:pt x="457" y="1600"/>
                    <a:pt x="0" y="2286"/>
                  </a:cubicBezTo>
                  <a:cubicBezTo>
                    <a:pt x="457" y="1600"/>
                    <a:pt x="914" y="686"/>
                    <a:pt x="1372" y="0"/>
                  </a:cubicBezTo>
                  <a:close/>
                </a:path>
              </a:pathLst>
            </a:custGeom>
            <a:solidFill>
              <a:srgbClr val="FFFFFF"/>
            </a:solidFill>
            <a:ln w="2286" cap="flat">
              <a:noFill/>
              <a:prstDash val="solid"/>
              <a:miter/>
            </a:ln>
          </p:spPr>
          <p:txBody>
            <a:bodyPr rtlCol="0" anchor="ctr"/>
            <a:lstStyle/>
            <a:p>
              <a:endParaRPr lang="en-US"/>
            </a:p>
          </p:txBody>
        </p:sp>
        <p:sp>
          <p:nvSpPr>
            <p:cNvPr id="52" name="Freeform 356">
              <a:extLst>
                <a:ext uri="{FF2B5EF4-FFF2-40B4-BE49-F238E27FC236}">
                  <a16:creationId xmlns:a16="http://schemas.microsoft.com/office/drawing/2014/main" id="{F0A59902-E210-93EA-8236-971764AC3281}"/>
                </a:ext>
              </a:extLst>
            </p:cNvPr>
            <p:cNvSpPr/>
            <p:nvPr/>
          </p:nvSpPr>
          <p:spPr>
            <a:xfrm>
              <a:off x="5338419" y="3381679"/>
              <a:ext cx="4343" cy="1600"/>
            </a:xfrm>
            <a:custGeom>
              <a:avLst/>
              <a:gdLst>
                <a:gd name="connsiteX0" fmla="*/ 4343 w 4343"/>
                <a:gd name="connsiteY0" fmla="*/ 0 h 1600"/>
                <a:gd name="connsiteX1" fmla="*/ 0 w 4343"/>
                <a:gd name="connsiteY1" fmla="*/ 1600 h 1600"/>
                <a:gd name="connsiteX2" fmla="*/ 4343 w 4343"/>
                <a:gd name="connsiteY2" fmla="*/ 0 h 1600"/>
              </a:gdLst>
              <a:ahLst/>
              <a:cxnLst>
                <a:cxn ang="0">
                  <a:pos x="connsiteX0" y="connsiteY0"/>
                </a:cxn>
                <a:cxn ang="0">
                  <a:pos x="connsiteX1" y="connsiteY1"/>
                </a:cxn>
                <a:cxn ang="0">
                  <a:pos x="connsiteX2" y="connsiteY2"/>
                </a:cxn>
              </a:cxnLst>
              <a:rect l="l" t="t" r="r" b="b"/>
              <a:pathLst>
                <a:path w="4343" h="1600">
                  <a:moveTo>
                    <a:pt x="4343" y="0"/>
                  </a:moveTo>
                  <a:cubicBezTo>
                    <a:pt x="2972" y="457"/>
                    <a:pt x="1372" y="1143"/>
                    <a:pt x="0" y="1600"/>
                  </a:cubicBezTo>
                  <a:cubicBezTo>
                    <a:pt x="1372" y="1143"/>
                    <a:pt x="2972" y="686"/>
                    <a:pt x="4343" y="0"/>
                  </a:cubicBezTo>
                  <a:close/>
                </a:path>
              </a:pathLst>
            </a:custGeom>
            <a:solidFill>
              <a:srgbClr val="FFFFFF"/>
            </a:solidFill>
            <a:ln w="2286" cap="flat">
              <a:noFill/>
              <a:prstDash val="solid"/>
              <a:miter/>
            </a:ln>
          </p:spPr>
          <p:txBody>
            <a:bodyPr rtlCol="0" anchor="ctr"/>
            <a:lstStyle/>
            <a:p>
              <a:endParaRPr lang="en-US"/>
            </a:p>
          </p:txBody>
        </p:sp>
        <p:sp>
          <p:nvSpPr>
            <p:cNvPr id="53" name="Freeform 357">
              <a:extLst>
                <a:ext uri="{FF2B5EF4-FFF2-40B4-BE49-F238E27FC236}">
                  <a16:creationId xmlns:a16="http://schemas.microsoft.com/office/drawing/2014/main" id="{344BE705-AE17-1BB5-3DF4-7D42D1FBC266}"/>
                </a:ext>
              </a:extLst>
            </p:cNvPr>
            <p:cNvSpPr/>
            <p:nvPr/>
          </p:nvSpPr>
          <p:spPr>
            <a:xfrm>
              <a:off x="5293385" y="3413455"/>
              <a:ext cx="1828" cy="2057"/>
            </a:xfrm>
            <a:custGeom>
              <a:avLst/>
              <a:gdLst>
                <a:gd name="connsiteX0" fmla="*/ 1829 w 1828"/>
                <a:gd name="connsiteY0" fmla="*/ 0 h 2057"/>
                <a:gd name="connsiteX1" fmla="*/ 0 w 1828"/>
                <a:gd name="connsiteY1" fmla="*/ 2057 h 2057"/>
                <a:gd name="connsiteX2" fmla="*/ 1829 w 1828"/>
                <a:gd name="connsiteY2" fmla="*/ 0 h 2057"/>
              </a:gdLst>
              <a:ahLst/>
              <a:cxnLst>
                <a:cxn ang="0">
                  <a:pos x="connsiteX0" y="connsiteY0"/>
                </a:cxn>
                <a:cxn ang="0">
                  <a:pos x="connsiteX1" y="connsiteY1"/>
                </a:cxn>
                <a:cxn ang="0">
                  <a:pos x="connsiteX2" y="connsiteY2"/>
                </a:cxn>
              </a:cxnLst>
              <a:rect l="l" t="t" r="r" b="b"/>
              <a:pathLst>
                <a:path w="1828" h="2057">
                  <a:moveTo>
                    <a:pt x="1829" y="0"/>
                  </a:moveTo>
                  <a:cubicBezTo>
                    <a:pt x="1143" y="686"/>
                    <a:pt x="686" y="1372"/>
                    <a:pt x="0" y="2057"/>
                  </a:cubicBezTo>
                  <a:cubicBezTo>
                    <a:pt x="686" y="1372"/>
                    <a:pt x="1143" y="686"/>
                    <a:pt x="1829" y="0"/>
                  </a:cubicBezTo>
                  <a:close/>
                </a:path>
              </a:pathLst>
            </a:custGeom>
            <a:solidFill>
              <a:srgbClr val="FFFFFF"/>
            </a:solidFill>
            <a:ln w="2286" cap="flat">
              <a:noFill/>
              <a:prstDash val="solid"/>
              <a:miter/>
            </a:ln>
          </p:spPr>
          <p:txBody>
            <a:bodyPr rtlCol="0" anchor="ctr"/>
            <a:lstStyle/>
            <a:p>
              <a:endParaRPr lang="en-US"/>
            </a:p>
          </p:txBody>
        </p:sp>
        <p:sp>
          <p:nvSpPr>
            <p:cNvPr id="54" name="Freeform 358">
              <a:extLst>
                <a:ext uri="{FF2B5EF4-FFF2-40B4-BE49-F238E27FC236}">
                  <a16:creationId xmlns:a16="http://schemas.microsoft.com/office/drawing/2014/main" id="{AAE59FFB-3DEA-6AE3-2C66-CEF5DBD9D66A}"/>
                </a:ext>
              </a:extLst>
            </p:cNvPr>
            <p:cNvSpPr/>
            <p:nvPr/>
          </p:nvSpPr>
          <p:spPr>
            <a:xfrm>
              <a:off x="5284698" y="3426256"/>
              <a:ext cx="1371" cy="2286"/>
            </a:xfrm>
            <a:custGeom>
              <a:avLst/>
              <a:gdLst>
                <a:gd name="connsiteX0" fmla="*/ 1372 w 1371"/>
                <a:gd name="connsiteY0" fmla="*/ 0 h 2286"/>
                <a:gd name="connsiteX1" fmla="*/ 0 w 1371"/>
                <a:gd name="connsiteY1" fmla="*/ 2286 h 2286"/>
                <a:gd name="connsiteX2" fmla="*/ 1372 w 1371"/>
                <a:gd name="connsiteY2" fmla="*/ 0 h 2286"/>
              </a:gdLst>
              <a:ahLst/>
              <a:cxnLst>
                <a:cxn ang="0">
                  <a:pos x="connsiteX0" y="connsiteY0"/>
                </a:cxn>
                <a:cxn ang="0">
                  <a:pos x="connsiteX1" y="connsiteY1"/>
                </a:cxn>
                <a:cxn ang="0">
                  <a:pos x="connsiteX2" y="connsiteY2"/>
                </a:cxn>
              </a:cxnLst>
              <a:rect l="l" t="t" r="r" b="b"/>
              <a:pathLst>
                <a:path w="1371" h="2286">
                  <a:moveTo>
                    <a:pt x="1372" y="0"/>
                  </a:moveTo>
                  <a:cubicBezTo>
                    <a:pt x="914" y="686"/>
                    <a:pt x="457" y="1600"/>
                    <a:pt x="0" y="2286"/>
                  </a:cubicBezTo>
                  <a:cubicBezTo>
                    <a:pt x="457" y="1600"/>
                    <a:pt x="914" y="914"/>
                    <a:pt x="1372" y="0"/>
                  </a:cubicBezTo>
                  <a:close/>
                </a:path>
              </a:pathLst>
            </a:custGeom>
            <a:solidFill>
              <a:srgbClr val="FFFFFF"/>
            </a:solidFill>
            <a:ln w="2286" cap="flat">
              <a:noFill/>
              <a:prstDash val="solid"/>
              <a:miter/>
            </a:ln>
          </p:spPr>
          <p:txBody>
            <a:bodyPr rtlCol="0" anchor="ctr"/>
            <a:lstStyle/>
            <a:p>
              <a:endParaRPr lang="en-US"/>
            </a:p>
          </p:txBody>
        </p:sp>
        <p:sp>
          <p:nvSpPr>
            <p:cNvPr id="55" name="Freeform 359">
              <a:extLst>
                <a:ext uri="{FF2B5EF4-FFF2-40B4-BE49-F238E27FC236}">
                  <a16:creationId xmlns:a16="http://schemas.microsoft.com/office/drawing/2014/main" id="{E19F3446-375B-FFE8-CF66-10BEF93EBE4A}"/>
                </a:ext>
              </a:extLst>
            </p:cNvPr>
            <p:cNvSpPr/>
            <p:nvPr/>
          </p:nvSpPr>
          <p:spPr>
            <a:xfrm>
              <a:off x="5509641" y="3864711"/>
              <a:ext cx="2743" cy="6172"/>
            </a:xfrm>
            <a:custGeom>
              <a:avLst/>
              <a:gdLst>
                <a:gd name="connsiteX0" fmla="*/ 2743 w 2743"/>
                <a:gd name="connsiteY0" fmla="*/ 0 h 6172"/>
                <a:gd name="connsiteX1" fmla="*/ 0 w 2743"/>
                <a:gd name="connsiteY1" fmla="*/ 6172 h 6172"/>
                <a:gd name="connsiteX2" fmla="*/ 2743 w 2743"/>
                <a:gd name="connsiteY2" fmla="*/ 0 h 6172"/>
              </a:gdLst>
              <a:ahLst/>
              <a:cxnLst>
                <a:cxn ang="0">
                  <a:pos x="connsiteX0" y="connsiteY0"/>
                </a:cxn>
                <a:cxn ang="0">
                  <a:pos x="connsiteX1" y="connsiteY1"/>
                </a:cxn>
                <a:cxn ang="0">
                  <a:pos x="connsiteX2" y="connsiteY2"/>
                </a:cxn>
              </a:cxnLst>
              <a:rect l="l" t="t" r="r" b="b"/>
              <a:pathLst>
                <a:path w="2743" h="6172">
                  <a:moveTo>
                    <a:pt x="2743" y="0"/>
                  </a:moveTo>
                  <a:cubicBezTo>
                    <a:pt x="1829" y="2057"/>
                    <a:pt x="686" y="4115"/>
                    <a:pt x="0" y="6172"/>
                  </a:cubicBezTo>
                  <a:cubicBezTo>
                    <a:pt x="914" y="4115"/>
                    <a:pt x="1829" y="2057"/>
                    <a:pt x="2743" y="0"/>
                  </a:cubicBezTo>
                  <a:close/>
                </a:path>
              </a:pathLst>
            </a:custGeom>
            <a:solidFill>
              <a:srgbClr val="FFFFFF"/>
            </a:solidFill>
            <a:ln w="2286" cap="flat">
              <a:noFill/>
              <a:prstDash val="solid"/>
              <a:miter/>
            </a:ln>
          </p:spPr>
          <p:txBody>
            <a:bodyPr rtlCol="0" anchor="ctr"/>
            <a:lstStyle/>
            <a:p>
              <a:endParaRPr lang="en-US"/>
            </a:p>
          </p:txBody>
        </p:sp>
        <p:sp>
          <p:nvSpPr>
            <p:cNvPr id="56" name="Freeform 360">
              <a:extLst>
                <a:ext uri="{FF2B5EF4-FFF2-40B4-BE49-F238E27FC236}">
                  <a16:creationId xmlns:a16="http://schemas.microsoft.com/office/drawing/2014/main" id="{F263B26A-5210-4234-7FC5-524F74091ADE}"/>
                </a:ext>
              </a:extLst>
            </p:cNvPr>
            <p:cNvSpPr/>
            <p:nvPr/>
          </p:nvSpPr>
          <p:spPr>
            <a:xfrm>
              <a:off x="5526557" y="3842080"/>
              <a:ext cx="914" cy="914"/>
            </a:xfrm>
            <a:custGeom>
              <a:avLst/>
              <a:gdLst>
                <a:gd name="connsiteX0" fmla="*/ 914 w 914"/>
                <a:gd name="connsiteY0" fmla="*/ 0 h 914"/>
                <a:gd name="connsiteX1" fmla="*/ 0 w 914"/>
                <a:gd name="connsiteY1" fmla="*/ 914 h 914"/>
                <a:gd name="connsiteX2" fmla="*/ 914 w 914"/>
                <a:gd name="connsiteY2" fmla="*/ 0 h 914"/>
              </a:gdLst>
              <a:ahLst/>
              <a:cxnLst>
                <a:cxn ang="0">
                  <a:pos x="connsiteX0" y="connsiteY0"/>
                </a:cxn>
                <a:cxn ang="0">
                  <a:pos x="connsiteX1" y="connsiteY1"/>
                </a:cxn>
                <a:cxn ang="0">
                  <a:pos x="connsiteX2" y="connsiteY2"/>
                </a:cxn>
              </a:cxnLst>
              <a:rect l="l" t="t" r="r" b="b"/>
              <a:pathLst>
                <a:path w="914" h="914">
                  <a:moveTo>
                    <a:pt x="914" y="0"/>
                  </a:moveTo>
                  <a:cubicBezTo>
                    <a:pt x="686" y="229"/>
                    <a:pt x="457" y="686"/>
                    <a:pt x="0" y="914"/>
                  </a:cubicBezTo>
                  <a:cubicBezTo>
                    <a:pt x="457" y="686"/>
                    <a:pt x="686" y="229"/>
                    <a:pt x="914" y="0"/>
                  </a:cubicBezTo>
                  <a:close/>
                </a:path>
              </a:pathLst>
            </a:custGeom>
            <a:solidFill>
              <a:srgbClr val="FFFFFF"/>
            </a:solidFill>
            <a:ln w="2286" cap="flat">
              <a:noFill/>
              <a:prstDash val="solid"/>
              <a:miter/>
            </a:ln>
          </p:spPr>
          <p:txBody>
            <a:bodyPr rtlCol="0" anchor="ctr"/>
            <a:lstStyle/>
            <a:p>
              <a:endParaRPr lang="en-US"/>
            </a:p>
          </p:txBody>
        </p:sp>
        <p:sp>
          <p:nvSpPr>
            <p:cNvPr id="57" name="Freeform 361">
              <a:extLst>
                <a:ext uri="{FF2B5EF4-FFF2-40B4-BE49-F238E27FC236}">
                  <a16:creationId xmlns:a16="http://schemas.microsoft.com/office/drawing/2014/main" id="{11D49795-50D6-7A36-690C-C386D232E7CF}"/>
                </a:ext>
              </a:extLst>
            </p:cNvPr>
            <p:cNvSpPr/>
            <p:nvPr/>
          </p:nvSpPr>
          <p:spPr>
            <a:xfrm>
              <a:off x="5507355" y="3870883"/>
              <a:ext cx="2286" cy="6172"/>
            </a:xfrm>
            <a:custGeom>
              <a:avLst/>
              <a:gdLst>
                <a:gd name="connsiteX0" fmla="*/ 2286 w 2286"/>
                <a:gd name="connsiteY0" fmla="*/ 0 h 6172"/>
                <a:gd name="connsiteX1" fmla="*/ 0 w 2286"/>
                <a:gd name="connsiteY1" fmla="*/ 6172 h 6172"/>
                <a:gd name="connsiteX2" fmla="*/ 2286 w 2286"/>
                <a:gd name="connsiteY2" fmla="*/ 0 h 6172"/>
              </a:gdLst>
              <a:ahLst/>
              <a:cxnLst>
                <a:cxn ang="0">
                  <a:pos x="connsiteX0" y="connsiteY0"/>
                </a:cxn>
                <a:cxn ang="0">
                  <a:pos x="connsiteX1" y="connsiteY1"/>
                </a:cxn>
                <a:cxn ang="0">
                  <a:pos x="connsiteX2" y="connsiteY2"/>
                </a:cxn>
              </a:cxnLst>
              <a:rect l="l" t="t" r="r" b="b"/>
              <a:pathLst>
                <a:path w="2286" h="6172">
                  <a:moveTo>
                    <a:pt x="2286" y="0"/>
                  </a:moveTo>
                  <a:cubicBezTo>
                    <a:pt x="1372" y="2057"/>
                    <a:pt x="686" y="4115"/>
                    <a:pt x="0" y="6172"/>
                  </a:cubicBezTo>
                  <a:cubicBezTo>
                    <a:pt x="686" y="4343"/>
                    <a:pt x="1372" y="2057"/>
                    <a:pt x="2286" y="0"/>
                  </a:cubicBezTo>
                  <a:close/>
                </a:path>
              </a:pathLst>
            </a:custGeom>
            <a:solidFill>
              <a:srgbClr val="FFFFFF"/>
            </a:solidFill>
            <a:ln w="2286" cap="flat">
              <a:noFill/>
              <a:prstDash val="solid"/>
              <a:miter/>
            </a:ln>
          </p:spPr>
          <p:txBody>
            <a:bodyPr rtlCol="0" anchor="ctr"/>
            <a:lstStyle/>
            <a:p>
              <a:endParaRPr lang="en-US"/>
            </a:p>
          </p:txBody>
        </p:sp>
        <p:sp>
          <p:nvSpPr>
            <p:cNvPr id="58" name="Freeform 362">
              <a:extLst>
                <a:ext uri="{FF2B5EF4-FFF2-40B4-BE49-F238E27FC236}">
                  <a16:creationId xmlns:a16="http://schemas.microsoft.com/office/drawing/2014/main" id="{B5FCD43D-E573-0752-D8A4-BF87FD7F725C}"/>
                </a:ext>
              </a:extLst>
            </p:cNvPr>
            <p:cNvSpPr/>
            <p:nvPr/>
          </p:nvSpPr>
          <p:spPr>
            <a:xfrm>
              <a:off x="5617311" y="3704691"/>
              <a:ext cx="29489" cy="41376"/>
            </a:xfrm>
            <a:custGeom>
              <a:avLst/>
              <a:gdLst>
                <a:gd name="connsiteX0" fmla="*/ 29489 w 29489"/>
                <a:gd name="connsiteY0" fmla="*/ 0 h 41376"/>
                <a:gd name="connsiteX1" fmla="*/ 0 w 29489"/>
                <a:gd name="connsiteY1" fmla="*/ 41377 h 41376"/>
                <a:gd name="connsiteX2" fmla="*/ 29489 w 29489"/>
                <a:gd name="connsiteY2" fmla="*/ 0 h 41376"/>
              </a:gdLst>
              <a:ahLst/>
              <a:cxnLst>
                <a:cxn ang="0">
                  <a:pos x="connsiteX0" y="connsiteY0"/>
                </a:cxn>
                <a:cxn ang="0">
                  <a:pos x="connsiteX1" y="connsiteY1"/>
                </a:cxn>
                <a:cxn ang="0">
                  <a:pos x="connsiteX2" y="connsiteY2"/>
                </a:cxn>
              </a:cxnLst>
              <a:rect l="l" t="t" r="r" b="b"/>
              <a:pathLst>
                <a:path w="29489" h="41376">
                  <a:moveTo>
                    <a:pt x="29489" y="0"/>
                  </a:moveTo>
                  <a:cubicBezTo>
                    <a:pt x="20345" y="14173"/>
                    <a:pt x="10516" y="27889"/>
                    <a:pt x="0" y="41377"/>
                  </a:cubicBezTo>
                  <a:cubicBezTo>
                    <a:pt x="10516" y="28118"/>
                    <a:pt x="20574" y="14173"/>
                    <a:pt x="29489" y="0"/>
                  </a:cubicBezTo>
                  <a:close/>
                </a:path>
              </a:pathLst>
            </a:custGeom>
            <a:solidFill>
              <a:srgbClr val="FFFFFF"/>
            </a:solidFill>
            <a:ln w="2286" cap="flat">
              <a:noFill/>
              <a:prstDash val="solid"/>
              <a:miter/>
            </a:ln>
          </p:spPr>
          <p:txBody>
            <a:bodyPr rtlCol="0" anchor="ctr"/>
            <a:lstStyle/>
            <a:p>
              <a:endParaRPr lang="en-US"/>
            </a:p>
          </p:txBody>
        </p:sp>
        <p:sp>
          <p:nvSpPr>
            <p:cNvPr id="59" name="Freeform 363">
              <a:extLst>
                <a:ext uri="{FF2B5EF4-FFF2-40B4-BE49-F238E27FC236}">
                  <a16:creationId xmlns:a16="http://schemas.microsoft.com/office/drawing/2014/main" id="{BC6F46F2-DB43-6398-2ADB-069CB47480ED}"/>
                </a:ext>
              </a:extLst>
            </p:cNvPr>
            <p:cNvSpPr/>
            <p:nvPr/>
          </p:nvSpPr>
          <p:spPr>
            <a:xfrm>
              <a:off x="5230063" y="4027017"/>
              <a:ext cx="1828" cy="685"/>
            </a:xfrm>
            <a:custGeom>
              <a:avLst/>
              <a:gdLst>
                <a:gd name="connsiteX0" fmla="*/ 1829 w 1828"/>
                <a:gd name="connsiteY0" fmla="*/ 686 h 685"/>
                <a:gd name="connsiteX1" fmla="*/ 0 w 1828"/>
                <a:gd name="connsiteY1" fmla="*/ 0 h 685"/>
                <a:gd name="connsiteX2" fmla="*/ 1829 w 1828"/>
                <a:gd name="connsiteY2" fmla="*/ 686 h 685"/>
              </a:gdLst>
              <a:ahLst/>
              <a:cxnLst>
                <a:cxn ang="0">
                  <a:pos x="connsiteX0" y="connsiteY0"/>
                </a:cxn>
                <a:cxn ang="0">
                  <a:pos x="connsiteX1" y="connsiteY1"/>
                </a:cxn>
                <a:cxn ang="0">
                  <a:pos x="connsiteX2" y="connsiteY2"/>
                </a:cxn>
              </a:cxnLst>
              <a:rect l="l" t="t" r="r" b="b"/>
              <a:pathLst>
                <a:path w="1828" h="685">
                  <a:moveTo>
                    <a:pt x="1829" y="686"/>
                  </a:moveTo>
                  <a:cubicBezTo>
                    <a:pt x="1143" y="457"/>
                    <a:pt x="686" y="229"/>
                    <a:pt x="0" y="0"/>
                  </a:cubicBezTo>
                  <a:cubicBezTo>
                    <a:pt x="457" y="229"/>
                    <a:pt x="1143" y="457"/>
                    <a:pt x="1829" y="686"/>
                  </a:cubicBezTo>
                  <a:close/>
                </a:path>
              </a:pathLst>
            </a:custGeom>
            <a:solidFill>
              <a:srgbClr val="FFFFFF"/>
            </a:solidFill>
            <a:ln w="2286" cap="flat">
              <a:noFill/>
              <a:prstDash val="solid"/>
              <a:miter/>
            </a:ln>
          </p:spPr>
          <p:txBody>
            <a:bodyPr rtlCol="0" anchor="ctr"/>
            <a:lstStyle/>
            <a:p>
              <a:endParaRPr lang="en-US"/>
            </a:p>
          </p:txBody>
        </p:sp>
        <p:sp>
          <p:nvSpPr>
            <p:cNvPr id="60" name="Freeform 364">
              <a:extLst>
                <a:ext uri="{FF2B5EF4-FFF2-40B4-BE49-F238E27FC236}">
                  <a16:creationId xmlns:a16="http://schemas.microsoft.com/office/drawing/2014/main" id="{148A04BE-F5FF-3326-C5AE-7EAC85E80F62}"/>
                </a:ext>
              </a:extLst>
            </p:cNvPr>
            <p:cNvSpPr/>
            <p:nvPr/>
          </p:nvSpPr>
          <p:spPr>
            <a:xfrm>
              <a:off x="5703036" y="3524326"/>
              <a:ext cx="2743" cy="22402"/>
            </a:xfrm>
            <a:custGeom>
              <a:avLst/>
              <a:gdLst>
                <a:gd name="connsiteX0" fmla="*/ 2743 w 2743"/>
                <a:gd name="connsiteY0" fmla="*/ 0 h 22402"/>
                <a:gd name="connsiteX1" fmla="*/ 0 w 2743"/>
                <a:gd name="connsiteY1" fmla="*/ 22403 h 22402"/>
                <a:gd name="connsiteX2" fmla="*/ 2743 w 2743"/>
                <a:gd name="connsiteY2" fmla="*/ 0 h 22402"/>
              </a:gdLst>
              <a:ahLst/>
              <a:cxnLst>
                <a:cxn ang="0">
                  <a:pos x="connsiteX0" y="connsiteY0"/>
                </a:cxn>
                <a:cxn ang="0">
                  <a:pos x="connsiteX1" y="connsiteY1"/>
                </a:cxn>
                <a:cxn ang="0">
                  <a:pos x="connsiteX2" y="connsiteY2"/>
                </a:cxn>
              </a:cxnLst>
              <a:rect l="l" t="t" r="r" b="b"/>
              <a:pathLst>
                <a:path w="2743" h="22402">
                  <a:moveTo>
                    <a:pt x="2743" y="0"/>
                  </a:moveTo>
                  <a:cubicBezTo>
                    <a:pt x="2057" y="7544"/>
                    <a:pt x="1143" y="15088"/>
                    <a:pt x="0" y="22403"/>
                  </a:cubicBezTo>
                  <a:cubicBezTo>
                    <a:pt x="1143" y="14859"/>
                    <a:pt x="2057" y="7315"/>
                    <a:pt x="2743" y="0"/>
                  </a:cubicBezTo>
                  <a:close/>
                </a:path>
              </a:pathLst>
            </a:custGeom>
            <a:solidFill>
              <a:srgbClr val="FFFFFF"/>
            </a:solidFill>
            <a:ln w="2286" cap="flat">
              <a:noFill/>
              <a:prstDash val="solid"/>
              <a:miter/>
            </a:ln>
          </p:spPr>
          <p:txBody>
            <a:bodyPr rtlCol="0" anchor="ctr"/>
            <a:lstStyle/>
            <a:p>
              <a:endParaRPr lang="en-US"/>
            </a:p>
          </p:txBody>
        </p:sp>
        <p:sp>
          <p:nvSpPr>
            <p:cNvPr id="61" name="Freeform 365">
              <a:extLst>
                <a:ext uri="{FF2B5EF4-FFF2-40B4-BE49-F238E27FC236}">
                  <a16:creationId xmlns:a16="http://schemas.microsoft.com/office/drawing/2014/main" id="{0E2F959E-1078-B09C-F16C-258928D2B02E}"/>
                </a:ext>
              </a:extLst>
            </p:cNvPr>
            <p:cNvSpPr/>
            <p:nvPr/>
          </p:nvSpPr>
          <p:spPr>
            <a:xfrm>
              <a:off x="5237149" y="4029532"/>
              <a:ext cx="1143" cy="457"/>
            </a:xfrm>
            <a:custGeom>
              <a:avLst/>
              <a:gdLst>
                <a:gd name="connsiteX0" fmla="*/ 1143 w 1143"/>
                <a:gd name="connsiteY0" fmla="*/ 457 h 457"/>
                <a:gd name="connsiteX1" fmla="*/ 0 w 1143"/>
                <a:gd name="connsiteY1" fmla="*/ 0 h 457"/>
                <a:gd name="connsiteX2" fmla="*/ 1143 w 1143"/>
                <a:gd name="connsiteY2" fmla="*/ 457 h 457"/>
              </a:gdLst>
              <a:ahLst/>
              <a:cxnLst>
                <a:cxn ang="0">
                  <a:pos x="connsiteX0" y="connsiteY0"/>
                </a:cxn>
                <a:cxn ang="0">
                  <a:pos x="connsiteX1" y="connsiteY1"/>
                </a:cxn>
                <a:cxn ang="0">
                  <a:pos x="connsiteX2" y="connsiteY2"/>
                </a:cxn>
              </a:cxnLst>
              <a:rect l="l" t="t" r="r" b="b"/>
              <a:pathLst>
                <a:path w="1143" h="457">
                  <a:moveTo>
                    <a:pt x="1143" y="457"/>
                  </a:moveTo>
                  <a:cubicBezTo>
                    <a:pt x="686" y="229"/>
                    <a:pt x="229" y="229"/>
                    <a:pt x="0" y="0"/>
                  </a:cubicBezTo>
                  <a:cubicBezTo>
                    <a:pt x="457" y="0"/>
                    <a:pt x="914" y="229"/>
                    <a:pt x="1143" y="457"/>
                  </a:cubicBezTo>
                  <a:close/>
                </a:path>
              </a:pathLst>
            </a:custGeom>
            <a:solidFill>
              <a:srgbClr val="FFFFFF"/>
            </a:solidFill>
            <a:ln w="2286" cap="flat">
              <a:noFill/>
              <a:prstDash val="solid"/>
              <a:miter/>
            </a:ln>
          </p:spPr>
          <p:txBody>
            <a:bodyPr rtlCol="0" anchor="ctr"/>
            <a:lstStyle/>
            <a:p>
              <a:endParaRPr lang="en-US"/>
            </a:p>
          </p:txBody>
        </p:sp>
        <p:sp>
          <p:nvSpPr>
            <p:cNvPr id="62" name="Freeform 366">
              <a:extLst>
                <a:ext uri="{FF2B5EF4-FFF2-40B4-BE49-F238E27FC236}">
                  <a16:creationId xmlns:a16="http://schemas.microsoft.com/office/drawing/2014/main" id="{F71ADEDF-F2AA-B9EB-90CD-795835FB7F93}"/>
                </a:ext>
              </a:extLst>
            </p:cNvPr>
            <p:cNvSpPr/>
            <p:nvPr/>
          </p:nvSpPr>
          <p:spPr>
            <a:xfrm>
              <a:off x="5232349" y="4027932"/>
              <a:ext cx="2971" cy="914"/>
            </a:xfrm>
            <a:custGeom>
              <a:avLst/>
              <a:gdLst>
                <a:gd name="connsiteX0" fmla="*/ 2972 w 2971"/>
                <a:gd name="connsiteY0" fmla="*/ 914 h 914"/>
                <a:gd name="connsiteX1" fmla="*/ 0 w 2971"/>
                <a:gd name="connsiteY1" fmla="*/ 0 h 914"/>
                <a:gd name="connsiteX2" fmla="*/ 2972 w 2971"/>
                <a:gd name="connsiteY2" fmla="*/ 914 h 914"/>
              </a:gdLst>
              <a:ahLst/>
              <a:cxnLst>
                <a:cxn ang="0">
                  <a:pos x="connsiteX0" y="connsiteY0"/>
                </a:cxn>
                <a:cxn ang="0">
                  <a:pos x="connsiteX1" y="connsiteY1"/>
                </a:cxn>
                <a:cxn ang="0">
                  <a:pos x="connsiteX2" y="connsiteY2"/>
                </a:cxn>
              </a:cxnLst>
              <a:rect l="l" t="t" r="r" b="b"/>
              <a:pathLst>
                <a:path w="2971" h="914">
                  <a:moveTo>
                    <a:pt x="2972" y="914"/>
                  </a:moveTo>
                  <a:cubicBezTo>
                    <a:pt x="2057" y="686"/>
                    <a:pt x="914" y="229"/>
                    <a:pt x="0" y="0"/>
                  </a:cubicBezTo>
                  <a:cubicBezTo>
                    <a:pt x="914" y="457"/>
                    <a:pt x="2057" y="686"/>
                    <a:pt x="2972" y="914"/>
                  </a:cubicBezTo>
                  <a:close/>
                </a:path>
              </a:pathLst>
            </a:custGeom>
            <a:solidFill>
              <a:srgbClr val="FFFFFF"/>
            </a:solidFill>
            <a:ln w="2286" cap="flat">
              <a:noFill/>
              <a:prstDash val="solid"/>
              <a:miter/>
            </a:ln>
          </p:spPr>
          <p:txBody>
            <a:bodyPr rtlCol="0" anchor="ctr"/>
            <a:lstStyle/>
            <a:p>
              <a:endParaRPr lang="en-US"/>
            </a:p>
          </p:txBody>
        </p:sp>
        <p:sp>
          <p:nvSpPr>
            <p:cNvPr id="63" name="Freeform 367">
              <a:extLst>
                <a:ext uri="{FF2B5EF4-FFF2-40B4-BE49-F238E27FC236}">
                  <a16:creationId xmlns:a16="http://schemas.microsoft.com/office/drawing/2014/main" id="{A1D8CF93-59DE-70A9-DFB5-A4A2EB9D313A}"/>
                </a:ext>
              </a:extLst>
            </p:cNvPr>
            <p:cNvSpPr/>
            <p:nvPr/>
          </p:nvSpPr>
          <p:spPr>
            <a:xfrm>
              <a:off x="5506897" y="3957523"/>
              <a:ext cx="2514" cy="25831"/>
            </a:xfrm>
            <a:custGeom>
              <a:avLst/>
              <a:gdLst>
                <a:gd name="connsiteX0" fmla="*/ 0 w 2514"/>
                <a:gd name="connsiteY0" fmla="*/ 0 h 25831"/>
                <a:gd name="connsiteX1" fmla="*/ 2515 w 2514"/>
                <a:gd name="connsiteY1" fmla="*/ 25832 h 25831"/>
                <a:gd name="connsiteX2" fmla="*/ 0 w 2514"/>
                <a:gd name="connsiteY2" fmla="*/ 0 h 25831"/>
              </a:gdLst>
              <a:ahLst/>
              <a:cxnLst>
                <a:cxn ang="0">
                  <a:pos x="connsiteX0" y="connsiteY0"/>
                </a:cxn>
                <a:cxn ang="0">
                  <a:pos x="connsiteX1" y="connsiteY1"/>
                </a:cxn>
                <a:cxn ang="0">
                  <a:pos x="connsiteX2" y="connsiteY2"/>
                </a:cxn>
              </a:cxnLst>
              <a:rect l="l" t="t" r="r" b="b"/>
              <a:pathLst>
                <a:path w="2514" h="25831">
                  <a:moveTo>
                    <a:pt x="0" y="0"/>
                  </a:moveTo>
                  <a:cubicBezTo>
                    <a:pt x="1372" y="8687"/>
                    <a:pt x="2057" y="17145"/>
                    <a:pt x="2515" y="25832"/>
                  </a:cubicBezTo>
                  <a:cubicBezTo>
                    <a:pt x="2057" y="17374"/>
                    <a:pt x="1372" y="8687"/>
                    <a:pt x="0" y="0"/>
                  </a:cubicBezTo>
                  <a:close/>
                </a:path>
              </a:pathLst>
            </a:custGeom>
            <a:solidFill>
              <a:srgbClr val="FFFFFF"/>
            </a:solidFill>
            <a:ln w="2286" cap="flat">
              <a:noFill/>
              <a:prstDash val="solid"/>
              <a:miter/>
            </a:ln>
          </p:spPr>
          <p:txBody>
            <a:bodyPr rtlCol="0" anchor="ctr"/>
            <a:lstStyle/>
            <a:p>
              <a:endParaRPr lang="en-US"/>
            </a:p>
          </p:txBody>
        </p:sp>
        <p:sp>
          <p:nvSpPr>
            <p:cNvPr id="64" name="Freeform 368">
              <a:extLst>
                <a:ext uri="{FF2B5EF4-FFF2-40B4-BE49-F238E27FC236}">
                  <a16:creationId xmlns:a16="http://schemas.microsoft.com/office/drawing/2014/main" id="{7924B346-BFFC-B6C9-F16C-695C8EA4B540}"/>
                </a:ext>
              </a:extLst>
            </p:cNvPr>
            <p:cNvSpPr/>
            <p:nvPr/>
          </p:nvSpPr>
          <p:spPr>
            <a:xfrm>
              <a:off x="5319217" y="4049420"/>
              <a:ext cx="15316" cy="1828"/>
            </a:xfrm>
            <a:custGeom>
              <a:avLst/>
              <a:gdLst>
                <a:gd name="connsiteX0" fmla="*/ 15316 w 15316"/>
                <a:gd name="connsiteY0" fmla="*/ 1829 h 1828"/>
                <a:gd name="connsiteX1" fmla="*/ 0 w 15316"/>
                <a:gd name="connsiteY1" fmla="*/ 0 h 1828"/>
                <a:gd name="connsiteX2" fmla="*/ 15316 w 15316"/>
                <a:gd name="connsiteY2" fmla="*/ 1829 h 1828"/>
              </a:gdLst>
              <a:ahLst/>
              <a:cxnLst>
                <a:cxn ang="0">
                  <a:pos x="connsiteX0" y="connsiteY0"/>
                </a:cxn>
                <a:cxn ang="0">
                  <a:pos x="connsiteX1" y="connsiteY1"/>
                </a:cxn>
                <a:cxn ang="0">
                  <a:pos x="connsiteX2" y="connsiteY2"/>
                </a:cxn>
              </a:cxnLst>
              <a:rect l="l" t="t" r="r" b="b"/>
              <a:pathLst>
                <a:path w="15316" h="1828">
                  <a:moveTo>
                    <a:pt x="15316" y="1829"/>
                  </a:moveTo>
                  <a:cubicBezTo>
                    <a:pt x="10287" y="1372"/>
                    <a:pt x="5258" y="914"/>
                    <a:pt x="0" y="0"/>
                  </a:cubicBezTo>
                  <a:cubicBezTo>
                    <a:pt x="5029" y="686"/>
                    <a:pt x="10287" y="1372"/>
                    <a:pt x="15316" y="1829"/>
                  </a:cubicBezTo>
                  <a:close/>
                </a:path>
              </a:pathLst>
            </a:custGeom>
            <a:solidFill>
              <a:srgbClr val="FFFFFF"/>
            </a:solidFill>
            <a:ln w="2286" cap="flat">
              <a:noFill/>
              <a:prstDash val="solid"/>
              <a:miter/>
            </a:ln>
          </p:spPr>
          <p:txBody>
            <a:bodyPr rtlCol="0" anchor="ctr"/>
            <a:lstStyle/>
            <a:p>
              <a:endParaRPr lang="en-US"/>
            </a:p>
          </p:txBody>
        </p:sp>
        <p:sp>
          <p:nvSpPr>
            <p:cNvPr id="65" name="Freeform 369">
              <a:extLst>
                <a:ext uri="{FF2B5EF4-FFF2-40B4-BE49-F238E27FC236}">
                  <a16:creationId xmlns:a16="http://schemas.microsoft.com/office/drawing/2014/main" id="{4A14E852-8B92-2757-2F19-1B142C1B76D8}"/>
                </a:ext>
              </a:extLst>
            </p:cNvPr>
            <p:cNvSpPr/>
            <p:nvPr/>
          </p:nvSpPr>
          <p:spPr>
            <a:xfrm>
              <a:off x="5303901" y="4046677"/>
              <a:ext cx="15316" cy="2743"/>
            </a:xfrm>
            <a:custGeom>
              <a:avLst/>
              <a:gdLst>
                <a:gd name="connsiteX0" fmla="*/ 15316 w 15316"/>
                <a:gd name="connsiteY0" fmla="*/ 2743 h 2743"/>
                <a:gd name="connsiteX1" fmla="*/ 0 w 15316"/>
                <a:gd name="connsiteY1" fmla="*/ 0 h 2743"/>
                <a:gd name="connsiteX2" fmla="*/ 15316 w 15316"/>
                <a:gd name="connsiteY2" fmla="*/ 2743 h 2743"/>
              </a:gdLst>
              <a:ahLst/>
              <a:cxnLst>
                <a:cxn ang="0">
                  <a:pos x="connsiteX0" y="connsiteY0"/>
                </a:cxn>
                <a:cxn ang="0">
                  <a:pos x="connsiteX1" y="connsiteY1"/>
                </a:cxn>
                <a:cxn ang="0">
                  <a:pos x="connsiteX2" y="connsiteY2"/>
                </a:cxn>
              </a:cxnLst>
              <a:rect l="l" t="t" r="r" b="b"/>
              <a:pathLst>
                <a:path w="15316" h="2743">
                  <a:moveTo>
                    <a:pt x="15316" y="2743"/>
                  </a:moveTo>
                  <a:cubicBezTo>
                    <a:pt x="10287" y="2057"/>
                    <a:pt x="5029" y="1143"/>
                    <a:pt x="0" y="0"/>
                  </a:cubicBezTo>
                  <a:cubicBezTo>
                    <a:pt x="5029" y="1143"/>
                    <a:pt x="10287" y="2057"/>
                    <a:pt x="15316" y="2743"/>
                  </a:cubicBezTo>
                  <a:close/>
                </a:path>
              </a:pathLst>
            </a:custGeom>
            <a:solidFill>
              <a:srgbClr val="FFFFFF"/>
            </a:solidFill>
            <a:ln w="2286" cap="flat">
              <a:noFill/>
              <a:prstDash val="solid"/>
              <a:miter/>
            </a:ln>
          </p:spPr>
          <p:txBody>
            <a:bodyPr rtlCol="0" anchor="ctr"/>
            <a:lstStyle/>
            <a:p>
              <a:endParaRPr lang="en-US"/>
            </a:p>
          </p:txBody>
        </p:sp>
        <p:sp>
          <p:nvSpPr>
            <p:cNvPr id="66" name="Freeform 370">
              <a:extLst>
                <a:ext uri="{FF2B5EF4-FFF2-40B4-BE49-F238E27FC236}">
                  <a16:creationId xmlns:a16="http://schemas.microsoft.com/office/drawing/2014/main" id="{ED3A0ABE-588C-0B71-D7DC-833900A3B6A9}"/>
                </a:ext>
              </a:extLst>
            </p:cNvPr>
            <p:cNvSpPr/>
            <p:nvPr/>
          </p:nvSpPr>
          <p:spPr>
            <a:xfrm>
              <a:off x="5309616" y="3397681"/>
              <a:ext cx="2514" cy="1828"/>
            </a:xfrm>
            <a:custGeom>
              <a:avLst/>
              <a:gdLst>
                <a:gd name="connsiteX0" fmla="*/ 2515 w 2514"/>
                <a:gd name="connsiteY0" fmla="*/ 0 h 1828"/>
                <a:gd name="connsiteX1" fmla="*/ 0 w 2514"/>
                <a:gd name="connsiteY1" fmla="*/ 1829 h 1828"/>
                <a:gd name="connsiteX2" fmla="*/ 2515 w 2514"/>
                <a:gd name="connsiteY2" fmla="*/ 0 h 1828"/>
              </a:gdLst>
              <a:ahLst/>
              <a:cxnLst>
                <a:cxn ang="0">
                  <a:pos x="connsiteX0" y="connsiteY0"/>
                </a:cxn>
                <a:cxn ang="0">
                  <a:pos x="connsiteX1" y="connsiteY1"/>
                </a:cxn>
                <a:cxn ang="0">
                  <a:pos x="connsiteX2" y="connsiteY2"/>
                </a:cxn>
              </a:cxnLst>
              <a:rect l="l" t="t" r="r" b="b"/>
              <a:pathLst>
                <a:path w="2514" h="1828">
                  <a:moveTo>
                    <a:pt x="2515" y="0"/>
                  </a:moveTo>
                  <a:cubicBezTo>
                    <a:pt x="1600" y="686"/>
                    <a:pt x="914" y="1143"/>
                    <a:pt x="0" y="1829"/>
                  </a:cubicBezTo>
                  <a:cubicBezTo>
                    <a:pt x="914" y="1143"/>
                    <a:pt x="1600" y="686"/>
                    <a:pt x="2515" y="0"/>
                  </a:cubicBezTo>
                  <a:close/>
                </a:path>
              </a:pathLst>
            </a:custGeom>
            <a:solidFill>
              <a:srgbClr val="FFFFFF"/>
            </a:solidFill>
            <a:ln w="2286" cap="flat">
              <a:noFill/>
              <a:prstDash val="solid"/>
              <a:miter/>
            </a:ln>
          </p:spPr>
          <p:txBody>
            <a:bodyPr rtlCol="0" anchor="ctr"/>
            <a:lstStyle/>
            <a:p>
              <a:endParaRPr lang="en-US"/>
            </a:p>
          </p:txBody>
        </p:sp>
        <p:sp>
          <p:nvSpPr>
            <p:cNvPr id="67" name="Freeform 371">
              <a:extLst>
                <a:ext uri="{FF2B5EF4-FFF2-40B4-BE49-F238E27FC236}">
                  <a16:creationId xmlns:a16="http://schemas.microsoft.com/office/drawing/2014/main" id="{AB17C32E-254F-722A-9459-2A8FA361C949}"/>
                </a:ext>
              </a:extLst>
            </p:cNvPr>
            <p:cNvSpPr/>
            <p:nvPr/>
          </p:nvSpPr>
          <p:spPr>
            <a:xfrm>
              <a:off x="5272125" y="3532555"/>
              <a:ext cx="3200" cy="10058"/>
            </a:xfrm>
            <a:custGeom>
              <a:avLst/>
              <a:gdLst>
                <a:gd name="connsiteX0" fmla="*/ 3200 w 3200"/>
                <a:gd name="connsiteY0" fmla="*/ 0 h 10058"/>
                <a:gd name="connsiteX1" fmla="*/ 0 w 3200"/>
                <a:gd name="connsiteY1" fmla="*/ 10058 h 10058"/>
                <a:gd name="connsiteX2" fmla="*/ 3200 w 3200"/>
                <a:gd name="connsiteY2" fmla="*/ 0 h 10058"/>
              </a:gdLst>
              <a:ahLst/>
              <a:cxnLst>
                <a:cxn ang="0">
                  <a:pos x="connsiteX0" y="connsiteY0"/>
                </a:cxn>
                <a:cxn ang="0">
                  <a:pos x="connsiteX1" y="connsiteY1"/>
                </a:cxn>
                <a:cxn ang="0">
                  <a:pos x="connsiteX2" y="connsiteY2"/>
                </a:cxn>
              </a:cxnLst>
              <a:rect l="l" t="t" r="r" b="b"/>
              <a:pathLst>
                <a:path w="3200" h="10058">
                  <a:moveTo>
                    <a:pt x="3200" y="0"/>
                  </a:moveTo>
                  <a:cubicBezTo>
                    <a:pt x="2515" y="3658"/>
                    <a:pt x="1372" y="6858"/>
                    <a:pt x="0" y="10058"/>
                  </a:cubicBezTo>
                  <a:cubicBezTo>
                    <a:pt x="1600" y="6858"/>
                    <a:pt x="2515" y="3658"/>
                    <a:pt x="3200" y="0"/>
                  </a:cubicBezTo>
                  <a:close/>
                </a:path>
              </a:pathLst>
            </a:custGeom>
            <a:solidFill>
              <a:srgbClr val="FFFFFF"/>
            </a:solidFill>
            <a:ln w="2286" cap="flat">
              <a:noFill/>
              <a:prstDash val="solid"/>
              <a:miter/>
            </a:ln>
          </p:spPr>
          <p:txBody>
            <a:bodyPr rtlCol="0" anchor="ctr"/>
            <a:lstStyle/>
            <a:p>
              <a:endParaRPr lang="en-US"/>
            </a:p>
          </p:txBody>
        </p:sp>
        <p:sp>
          <p:nvSpPr>
            <p:cNvPr id="68" name="Freeform 372">
              <a:extLst>
                <a:ext uri="{FF2B5EF4-FFF2-40B4-BE49-F238E27FC236}">
                  <a16:creationId xmlns:a16="http://schemas.microsoft.com/office/drawing/2014/main" id="{E4ADC06C-4C53-7260-7CC7-C023AB759639}"/>
                </a:ext>
              </a:extLst>
            </p:cNvPr>
            <p:cNvSpPr/>
            <p:nvPr/>
          </p:nvSpPr>
          <p:spPr>
            <a:xfrm>
              <a:off x="5267325" y="3545586"/>
              <a:ext cx="3429" cy="5486"/>
            </a:xfrm>
            <a:custGeom>
              <a:avLst/>
              <a:gdLst>
                <a:gd name="connsiteX0" fmla="*/ 3429 w 3429"/>
                <a:gd name="connsiteY0" fmla="*/ 0 h 5486"/>
                <a:gd name="connsiteX1" fmla="*/ 0 w 3429"/>
                <a:gd name="connsiteY1" fmla="*/ 5486 h 5486"/>
                <a:gd name="connsiteX2" fmla="*/ 3429 w 3429"/>
                <a:gd name="connsiteY2" fmla="*/ 0 h 5486"/>
              </a:gdLst>
              <a:ahLst/>
              <a:cxnLst>
                <a:cxn ang="0">
                  <a:pos x="connsiteX0" y="connsiteY0"/>
                </a:cxn>
                <a:cxn ang="0">
                  <a:pos x="connsiteX1" y="connsiteY1"/>
                </a:cxn>
                <a:cxn ang="0">
                  <a:pos x="connsiteX2" y="connsiteY2"/>
                </a:cxn>
              </a:cxnLst>
              <a:rect l="l" t="t" r="r" b="b"/>
              <a:pathLst>
                <a:path w="3429" h="5486">
                  <a:moveTo>
                    <a:pt x="3429" y="0"/>
                  </a:moveTo>
                  <a:cubicBezTo>
                    <a:pt x="2515" y="2057"/>
                    <a:pt x="1372" y="3886"/>
                    <a:pt x="0" y="5486"/>
                  </a:cubicBezTo>
                  <a:cubicBezTo>
                    <a:pt x="1372" y="3658"/>
                    <a:pt x="2515" y="1829"/>
                    <a:pt x="3429" y="0"/>
                  </a:cubicBezTo>
                  <a:close/>
                </a:path>
              </a:pathLst>
            </a:custGeom>
            <a:solidFill>
              <a:srgbClr val="FFFFFF"/>
            </a:solidFill>
            <a:ln w="2286" cap="flat">
              <a:noFill/>
              <a:prstDash val="solid"/>
              <a:miter/>
            </a:ln>
          </p:spPr>
          <p:txBody>
            <a:bodyPr rtlCol="0" anchor="ctr"/>
            <a:lstStyle/>
            <a:p>
              <a:endParaRPr lang="en-US"/>
            </a:p>
          </p:txBody>
        </p:sp>
        <p:sp>
          <p:nvSpPr>
            <p:cNvPr id="69" name="Freeform 373">
              <a:extLst>
                <a:ext uri="{FF2B5EF4-FFF2-40B4-BE49-F238E27FC236}">
                  <a16:creationId xmlns:a16="http://schemas.microsoft.com/office/drawing/2014/main" id="{C6D03F40-B135-E678-C9F8-847CB34C0975}"/>
                </a:ext>
              </a:extLst>
            </p:cNvPr>
            <p:cNvSpPr/>
            <p:nvPr/>
          </p:nvSpPr>
          <p:spPr>
            <a:xfrm>
              <a:off x="5273725" y="3496665"/>
              <a:ext cx="457" cy="2286"/>
            </a:xfrm>
            <a:custGeom>
              <a:avLst/>
              <a:gdLst>
                <a:gd name="connsiteX0" fmla="*/ 0 w 457"/>
                <a:gd name="connsiteY0" fmla="*/ 0 h 2286"/>
                <a:gd name="connsiteX1" fmla="*/ 457 w 457"/>
                <a:gd name="connsiteY1" fmla="*/ 2286 h 2286"/>
                <a:gd name="connsiteX2" fmla="*/ 0 w 457"/>
                <a:gd name="connsiteY2" fmla="*/ 0 h 2286"/>
              </a:gdLst>
              <a:ahLst/>
              <a:cxnLst>
                <a:cxn ang="0">
                  <a:pos x="connsiteX0" y="connsiteY0"/>
                </a:cxn>
                <a:cxn ang="0">
                  <a:pos x="connsiteX1" y="connsiteY1"/>
                </a:cxn>
                <a:cxn ang="0">
                  <a:pos x="connsiteX2" y="connsiteY2"/>
                </a:cxn>
              </a:cxnLst>
              <a:rect l="l" t="t" r="r" b="b"/>
              <a:pathLst>
                <a:path w="457" h="2286">
                  <a:moveTo>
                    <a:pt x="0" y="0"/>
                  </a:moveTo>
                  <a:cubicBezTo>
                    <a:pt x="0" y="686"/>
                    <a:pt x="229" y="1600"/>
                    <a:pt x="457" y="2286"/>
                  </a:cubicBezTo>
                  <a:cubicBezTo>
                    <a:pt x="229" y="1600"/>
                    <a:pt x="0" y="914"/>
                    <a:pt x="0" y="0"/>
                  </a:cubicBezTo>
                  <a:close/>
                </a:path>
              </a:pathLst>
            </a:custGeom>
            <a:solidFill>
              <a:srgbClr val="FFFFFF"/>
            </a:solidFill>
            <a:ln w="2286" cap="flat">
              <a:noFill/>
              <a:prstDash val="solid"/>
              <a:miter/>
            </a:ln>
          </p:spPr>
          <p:txBody>
            <a:bodyPr rtlCol="0" anchor="ctr"/>
            <a:lstStyle/>
            <a:p>
              <a:endParaRPr lang="en-US"/>
            </a:p>
          </p:txBody>
        </p:sp>
        <p:sp>
          <p:nvSpPr>
            <p:cNvPr id="70" name="Freeform 374">
              <a:extLst>
                <a:ext uri="{FF2B5EF4-FFF2-40B4-BE49-F238E27FC236}">
                  <a16:creationId xmlns:a16="http://schemas.microsoft.com/office/drawing/2014/main" id="{85CD2C87-7528-93E1-0BF3-71C94842097C}"/>
                </a:ext>
              </a:extLst>
            </p:cNvPr>
            <p:cNvSpPr/>
            <p:nvPr/>
          </p:nvSpPr>
          <p:spPr>
            <a:xfrm>
              <a:off x="5272582" y="3485692"/>
              <a:ext cx="228" cy="2286"/>
            </a:xfrm>
            <a:custGeom>
              <a:avLst/>
              <a:gdLst>
                <a:gd name="connsiteX0" fmla="*/ 0 w 228"/>
                <a:gd name="connsiteY0" fmla="*/ 0 h 2286"/>
                <a:gd name="connsiteX1" fmla="*/ 229 w 228"/>
                <a:gd name="connsiteY1" fmla="*/ 2286 h 2286"/>
                <a:gd name="connsiteX2" fmla="*/ 0 w 228"/>
                <a:gd name="connsiteY2" fmla="*/ 0 h 2286"/>
              </a:gdLst>
              <a:ahLst/>
              <a:cxnLst>
                <a:cxn ang="0">
                  <a:pos x="connsiteX0" y="connsiteY0"/>
                </a:cxn>
                <a:cxn ang="0">
                  <a:pos x="connsiteX1" y="connsiteY1"/>
                </a:cxn>
                <a:cxn ang="0">
                  <a:pos x="connsiteX2" y="connsiteY2"/>
                </a:cxn>
              </a:cxnLst>
              <a:rect l="l" t="t" r="r" b="b"/>
              <a:pathLst>
                <a:path w="228" h="2286">
                  <a:moveTo>
                    <a:pt x="0" y="0"/>
                  </a:moveTo>
                  <a:cubicBezTo>
                    <a:pt x="0" y="686"/>
                    <a:pt x="0" y="1372"/>
                    <a:pt x="229" y="2286"/>
                  </a:cubicBezTo>
                  <a:cubicBezTo>
                    <a:pt x="229"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71" name="Freeform 375">
              <a:extLst>
                <a:ext uri="{FF2B5EF4-FFF2-40B4-BE49-F238E27FC236}">
                  <a16:creationId xmlns:a16="http://schemas.microsoft.com/office/drawing/2014/main" id="{D154E0D6-6143-DF90-D085-89500E804CF8}"/>
                </a:ext>
              </a:extLst>
            </p:cNvPr>
            <p:cNvSpPr/>
            <p:nvPr/>
          </p:nvSpPr>
          <p:spPr>
            <a:xfrm>
              <a:off x="5282641" y="3430828"/>
              <a:ext cx="1143" cy="2514"/>
            </a:xfrm>
            <a:custGeom>
              <a:avLst/>
              <a:gdLst>
                <a:gd name="connsiteX0" fmla="*/ 1143 w 1143"/>
                <a:gd name="connsiteY0" fmla="*/ 0 h 2514"/>
                <a:gd name="connsiteX1" fmla="*/ 0 w 1143"/>
                <a:gd name="connsiteY1" fmla="*/ 2515 h 2514"/>
                <a:gd name="connsiteX2" fmla="*/ 1143 w 1143"/>
                <a:gd name="connsiteY2" fmla="*/ 0 h 2514"/>
              </a:gdLst>
              <a:ahLst/>
              <a:cxnLst>
                <a:cxn ang="0">
                  <a:pos x="connsiteX0" y="connsiteY0"/>
                </a:cxn>
                <a:cxn ang="0">
                  <a:pos x="connsiteX1" y="connsiteY1"/>
                </a:cxn>
                <a:cxn ang="0">
                  <a:pos x="connsiteX2" y="connsiteY2"/>
                </a:cxn>
              </a:cxnLst>
              <a:rect l="l" t="t" r="r" b="b"/>
              <a:pathLst>
                <a:path w="1143" h="2514">
                  <a:moveTo>
                    <a:pt x="1143" y="0"/>
                  </a:moveTo>
                  <a:cubicBezTo>
                    <a:pt x="686" y="914"/>
                    <a:pt x="229" y="1600"/>
                    <a:pt x="0" y="2515"/>
                  </a:cubicBezTo>
                  <a:cubicBezTo>
                    <a:pt x="229" y="1600"/>
                    <a:pt x="686" y="686"/>
                    <a:pt x="1143" y="0"/>
                  </a:cubicBezTo>
                  <a:close/>
                </a:path>
              </a:pathLst>
            </a:custGeom>
            <a:solidFill>
              <a:srgbClr val="FFFFFF"/>
            </a:solidFill>
            <a:ln w="2286" cap="flat">
              <a:noFill/>
              <a:prstDash val="solid"/>
              <a:miter/>
            </a:ln>
          </p:spPr>
          <p:txBody>
            <a:bodyPr rtlCol="0" anchor="ctr"/>
            <a:lstStyle/>
            <a:p>
              <a:endParaRPr lang="en-US"/>
            </a:p>
          </p:txBody>
        </p:sp>
        <p:sp>
          <p:nvSpPr>
            <p:cNvPr id="72" name="Freeform 376">
              <a:extLst>
                <a:ext uri="{FF2B5EF4-FFF2-40B4-BE49-F238E27FC236}">
                  <a16:creationId xmlns:a16="http://schemas.microsoft.com/office/drawing/2014/main" id="{4FD7FD88-2365-16CF-40BA-7208CF9F3031}"/>
                </a:ext>
              </a:extLst>
            </p:cNvPr>
            <p:cNvSpPr/>
            <p:nvPr/>
          </p:nvSpPr>
          <p:spPr>
            <a:xfrm>
              <a:off x="5272811" y="3489579"/>
              <a:ext cx="228" cy="2057"/>
            </a:xfrm>
            <a:custGeom>
              <a:avLst/>
              <a:gdLst>
                <a:gd name="connsiteX0" fmla="*/ 0 w 228"/>
                <a:gd name="connsiteY0" fmla="*/ 0 h 2057"/>
                <a:gd name="connsiteX1" fmla="*/ 229 w 228"/>
                <a:gd name="connsiteY1" fmla="*/ 2057 h 2057"/>
                <a:gd name="connsiteX2" fmla="*/ 0 w 228"/>
                <a:gd name="connsiteY2" fmla="*/ 0 h 2057"/>
              </a:gdLst>
              <a:ahLst/>
              <a:cxnLst>
                <a:cxn ang="0">
                  <a:pos x="connsiteX0" y="connsiteY0"/>
                </a:cxn>
                <a:cxn ang="0">
                  <a:pos x="connsiteX1" y="connsiteY1"/>
                </a:cxn>
                <a:cxn ang="0">
                  <a:pos x="connsiteX2" y="connsiteY2"/>
                </a:cxn>
              </a:cxnLst>
              <a:rect l="l" t="t" r="r" b="b"/>
              <a:pathLst>
                <a:path w="228" h="2057">
                  <a:moveTo>
                    <a:pt x="0" y="0"/>
                  </a:moveTo>
                  <a:cubicBezTo>
                    <a:pt x="0" y="686"/>
                    <a:pt x="229" y="1372"/>
                    <a:pt x="229" y="2057"/>
                  </a:cubicBezTo>
                  <a:cubicBezTo>
                    <a:pt x="229"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73" name="Freeform 377">
              <a:extLst>
                <a:ext uri="{FF2B5EF4-FFF2-40B4-BE49-F238E27FC236}">
                  <a16:creationId xmlns:a16="http://schemas.microsoft.com/office/drawing/2014/main" id="{BF6F8778-7987-1BB3-55CE-CDC0820B5E17}"/>
                </a:ext>
              </a:extLst>
            </p:cNvPr>
            <p:cNvSpPr/>
            <p:nvPr/>
          </p:nvSpPr>
          <p:spPr>
            <a:xfrm>
              <a:off x="5169941" y="3577132"/>
              <a:ext cx="16230" cy="914"/>
            </a:xfrm>
            <a:custGeom>
              <a:avLst/>
              <a:gdLst>
                <a:gd name="connsiteX0" fmla="*/ 16231 w 16230"/>
                <a:gd name="connsiteY0" fmla="*/ 914 h 914"/>
                <a:gd name="connsiteX1" fmla="*/ 0 w 16230"/>
                <a:gd name="connsiteY1" fmla="*/ 0 h 914"/>
                <a:gd name="connsiteX2" fmla="*/ 16231 w 16230"/>
                <a:gd name="connsiteY2" fmla="*/ 914 h 914"/>
              </a:gdLst>
              <a:ahLst/>
              <a:cxnLst>
                <a:cxn ang="0">
                  <a:pos x="connsiteX0" y="connsiteY0"/>
                </a:cxn>
                <a:cxn ang="0">
                  <a:pos x="connsiteX1" y="connsiteY1"/>
                </a:cxn>
                <a:cxn ang="0">
                  <a:pos x="connsiteX2" y="connsiteY2"/>
                </a:cxn>
              </a:cxnLst>
              <a:rect l="l" t="t" r="r" b="b"/>
              <a:pathLst>
                <a:path w="16230" h="914">
                  <a:moveTo>
                    <a:pt x="16231" y="914"/>
                  </a:moveTo>
                  <a:cubicBezTo>
                    <a:pt x="10744" y="914"/>
                    <a:pt x="5486" y="457"/>
                    <a:pt x="0" y="0"/>
                  </a:cubicBezTo>
                  <a:cubicBezTo>
                    <a:pt x="5258" y="686"/>
                    <a:pt x="10744" y="914"/>
                    <a:pt x="16231" y="914"/>
                  </a:cubicBezTo>
                  <a:close/>
                </a:path>
              </a:pathLst>
            </a:custGeom>
            <a:solidFill>
              <a:srgbClr val="FFFFFF"/>
            </a:solidFill>
            <a:ln w="2286" cap="flat">
              <a:noFill/>
              <a:prstDash val="solid"/>
              <a:miter/>
            </a:ln>
          </p:spPr>
          <p:txBody>
            <a:bodyPr rtlCol="0" anchor="ctr"/>
            <a:lstStyle/>
            <a:p>
              <a:endParaRPr lang="en-US"/>
            </a:p>
          </p:txBody>
        </p:sp>
        <p:sp>
          <p:nvSpPr>
            <p:cNvPr id="74" name="Freeform 378">
              <a:extLst>
                <a:ext uri="{FF2B5EF4-FFF2-40B4-BE49-F238E27FC236}">
                  <a16:creationId xmlns:a16="http://schemas.microsoft.com/office/drawing/2014/main" id="{B14FFDA7-0AE1-C48D-69F8-9641B990778F}"/>
                </a:ext>
              </a:extLst>
            </p:cNvPr>
            <p:cNvSpPr/>
            <p:nvPr/>
          </p:nvSpPr>
          <p:spPr>
            <a:xfrm>
              <a:off x="5079415" y="3554958"/>
              <a:ext cx="914" cy="457"/>
            </a:xfrm>
            <a:custGeom>
              <a:avLst/>
              <a:gdLst>
                <a:gd name="connsiteX0" fmla="*/ 914 w 914"/>
                <a:gd name="connsiteY0" fmla="*/ 457 h 457"/>
                <a:gd name="connsiteX1" fmla="*/ 0 w 914"/>
                <a:gd name="connsiteY1" fmla="*/ 0 h 457"/>
                <a:gd name="connsiteX2" fmla="*/ 914 w 914"/>
                <a:gd name="connsiteY2" fmla="*/ 457 h 457"/>
              </a:gdLst>
              <a:ahLst/>
              <a:cxnLst>
                <a:cxn ang="0">
                  <a:pos x="connsiteX0" y="connsiteY0"/>
                </a:cxn>
                <a:cxn ang="0">
                  <a:pos x="connsiteX1" y="connsiteY1"/>
                </a:cxn>
                <a:cxn ang="0">
                  <a:pos x="connsiteX2" y="connsiteY2"/>
                </a:cxn>
              </a:cxnLst>
              <a:rect l="l" t="t" r="r" b="b"/>
              <a:pathLst>
                <a:path w="914" h="457">
                  <a:moveTo>
                    <a:pt x="914" y="457"/>
                  </a:moveTo>
                  <a:cubicBezTo>
                    <a:pt x="686" y="229"/>
                    <a:pt x="229" y="229"/>
                    <a:pt x="0" y="0"/>
                  </a:cubicBezTo>
                  <a:cubicBezTo>
                    <a:pt x="229" y="229"/>
                    <a:pt x="686" y="457"/>
                    <a:pt x="914" y="457"/>
                  </a:cubicBezTo>
                  <a:close/>
                </a:path>
              </a:pathLst>
            </a:custGeom>
            <a:solidFill>
              <a:srgbClr val="FFFFFF"/>
            </a:solidFill>
            <a:ln w="2286" cap="flat">
              <a:noFill/>
              <a:prstDash val="solid"/>
              <a:miter/>
            </a:ln>
          </p:spPr>
          <p:txBody>
            <a:bodyPr rtlCol="0" anchor="ctr"/>
            <a:lstStyle/>
            <a:p>
              <a:endParaRPr lang="en-US"/>
            </a:p>
          </p:txBody>
        </p:sp>
        <p:sp>
          <p:nvSpPr>
            <p:cNvPr id="75" name="Freeform 379">
              <a:extLst>
                <a:ext uri="{FF2B5EF4-FFF2-40B4-BE49-F238E27FC236}">
                  <a16:creationId xmlns:a16="http://schemas.microsoft.com/office/drawing/2014/main" id="{447CB849-88E1-E312-4EF0-2A1A070C7498}"/>
                </a:ext>
              </a:extLst>
            </p:cNvPr>
            <p:cNvSpPr/>
            <p:nvPr/>
          </p:nvSpPr>
          <p:spPr>
            <a:xfrm>
              <a:off x="5075986" y="3553587"/>
              <a:ext cx="1143" cy="457"/>
            </a:xfrm>
            <a:custGeom>
              <a:avLst/>
              <a:gdLst>
                <a:gd name="connsiteX0" fmla="*/ 1143 w 1143"/>
                <a:gd name="connsiteY0" fmla="*/ 457 h 457"/>
                <a:gd name="connsiteX1" fmla="*/ 0 w 1143"/>
                <a:gd name="connsiteY1" fmla="*/ 0 h 457"/>
                <a:gd name="connsiteX2" fmla="*/ 1143 w 1143"/>
                <a:gd name="connsiteY2" fmla="*/ 457 h 457"/>
              </a:gdLst>
              <a:ahLst/>
              <a:cxnLst>
                <a:cxn ang="0">
                  <a:pos x="connsiteX0" y="connsiteY0"/>
                </a:cxn>
                <a:cxn ang="0">
                  <a:pos x="connsiteX1" y="connsiteY1"/>
                </a:cxn>
                <a:cxn ang="0">
                  <a:pos x="connsiteX2" y="connsiteY2"/>
                </a:cxn>
              </a:cxnLst>
              <a:rect l="l" t="t" r="r" b="b"/>
              <a:pathLst>
                <a:path w="1143" h="457">
                  <a:moveTo>
                    <a:pt x="1143" y="457"/>
                  </a:moveTo>
                  <a:cubicBezTo>
                    <a:pt x="686" y="229"/>
                    <a:pt x="457" y="229"/>
                    <a:pt x="0" y="0"/>
                  </a:cubicBezTo>
                  <a:cubicBezTo>
                    <a:pt x="457" y="0"/>
                    <a:pt x="686" y="229"/>
                    <a:pt x="1143" y="457"/>
                  </a:cubicBezTo>
                  <a:close/>
                </a:path>
              </a:pathLst>
            </a:custGeom>
            <a:solidFill>
              <a:srgbClr val="FFFFFF"/>
            </a:solidFill>
            <a:ln w="2286" cap="flat">
              <a:noFill/>
              <a:prstDash val="solid"/>
              <a:miter/>
            </a:ln>
          </p:spPr>
          <p:txBody>
            <a:bodyPr rtlCol="0" anchor="ctr"/>
            <a:lstStyle/>
            <a:p>
              <a:endParaRPr lang="en-US"/>
            </a:p>
          </p:txBody>
        </p:sp>
        <p:sp>
          <p:nvSpPr>
            <p:cNvPr id="76" name="Freeform 380">
              <a:extLst>
                <a:ext uri="{FF2B5EF4-FFF2-40B4-BE49-F238E27FC236}">
                  <a16:creationId xmlns:a16="http://schemas.microsoft.com/office/drawing/2014/main" id="{12D827CC-770E-F5CE-7752-4EB8BBE5C59D}"/>
                </a:ext>
              </a:extLst>
            </p:cNvPr>
            <p:cNvSpPr/>
            <p:nvPr/>
          </p:nvSpPr>
          <p:spPr>
            <a:xfrm>
              <a:off x="5144795" y="3573703"/>
              <a:ext cx="2286" cy="457"/>
            </a:xfrm>
            <a:custGeom>
              <a:avLst/>
              <a:gdLst>
                <a:gd name="connsiteX0" fmla="*/ 2286 w 2286"/>
                <a:gd name="connsiteY0" fmla="*/ 457 h 457"/>
                <a:gd name="connsiteX1" fmla="*/ 0 w 2286"/>
                <a:gd name="connsiteY1" fmla="*/ 0 h 457"/>
                <a:gd name="connsiteX2" fmla="*/ 2286 w 2286"/>
                <a:gd name="connsiteY2" fmla="*/ 457 h 457"/>
              </a:gdLst>
              <a:ahLst/>
              <a:cxnLst>
                <a:cxn ang="0">
                  <a:pos x="connsiteX0" y="connsiteY0"/>
                </a:cxn>
                <a:cxn ang="0">
                  <a:pos x="connsiteX1" y="connsiteY1"/>
                </a:cxn>
                <a:cxn ang="0">
                  <a:pos x="connsiteX2" y="connsiteY2"/>
                </a:cxn>
              </a:cxnLst>
              <a:rect l="l" t="t" r="r" b="b"/>
              <a:pathLst>
                <a:path w="2286" h="457">
                  <a:moveTo>
                    <a:pt x="2286" y="457"/>
                  </a:moveTo>
                  <a:cubicBezTo>
                    <a:pt x="1600" y="229"/>
                    <a:pt x="686" y="229"/>
                    <a:pt x="0" y="0"/>
                  </a:cubicBezTo>
                  <a:cubicBezTo>
                    <a:pt x="686" y="229"/>
                    <a:pt x="1600" y="457"/>
                    <a:pt x="2286" y="457"/>
                  </a:cubicBezTo>
                  <a:close/>
                </a:path>
              </a:pathLst>
            </a:custGeom>
            <a:solidFill>
              <a:srgbClr val="FFFFFF"/>
            </a:solidFill>
            <a:ln w="2286" cap="flat">
              <a:noFill/>
              <a:prstDash val="solid"/>
              <a:miter/>
            </a:ln>
          </p:spPr>
          <p:txBody>
            <a:bodyPr rtlCol="0" anchor="ctr"/>
            <a:lstStyle/>
            <a:p>
              <a:endParaRPr lang="en-US"/>
            </a:p>
          </p:txBody>
        </p:sp>
        <p:sp>
          <p:nvSpPr>
            <p:cNvPr id="77" name="Freeform 381">
              <a:extLst>
                <a:ext uri="{FF2B5EF4-FFF2-40B4-BE49-F238E27FC236}">
                  <a16:creationId xmlns:a16="http://schemas.microsoft.com/office/drawing/2014/main" id="{543F840C-E23C-D11D-6843-9DD600BA0488}"/>
                </a:ext>
              </a:extLst>
            </p:cNvPr>
            <p:cNvSpPr/>
            <p:nvPr/>
          </p:nvSpPr>
          <p:spPr>
            <a:xfrm>
              <a:off x="5112791" y="3566388"/>
              <a:ext cx="3429" cy="914"/>
            </a:xfrm>
            <a:custGeom>
              <a:avLst/>
              <a:gdLst>
                <a:gd name="connsiteX0" fmla="*/ 3429 w 3429"/>
                <a:gd name="connsiteY0" fmla="*/ 914 h 914"/>
                <a:gd name="connsiteX1" fmla="*/ 0 w 3429"/>
                <a:gd name="connsiteY1" fmla="*/ 0 h 914"/>
                <a:gd name="connsiteX2" fmla="*/ 3429 w 3429"/>
                <a:gd name="connsiteY2" fmla="*/ 914 h 914"/>
              </a:gdLst>
              <a:ahLst/>
              <a:cxnLst>
                <a:cxn ang="0">
                  <a:pos x="connsiteX0" y="connsiteY0"/>
                </a:cxn>
                <a:cxn ang="0">
                  <a:pos x="connsiteX1" y="connsiteY1"/>
                </a:cxn>
                <a:cxn ang="0">
                  <a:pos x="connsiteX2" y="connsiteY2"/>
                </a:cxn>
              </a:cxnLst>
              <a:rect l="l" t="t" r="r" b="b"/>
              <a:pathLst>
                <a:path w="3429" h="914">
                  <a:moveTo>
                    <a:pt x="3429" y="914"/>
                  </a:moveTo>
                  <a:cubicBezTo>
                    <a:pt x="2286" y="686"/>
                    <a:pt x="1143" y="229"/>
                    <a:pt x="0" y="0"/>
                  </a:cubicBezTo>
                  <a:cubicBezTo>
                    <a:pt x="1143" y="229"/>
                    <a:pt x="2286" y="457"/>
                    <a:pt x="3429" y="914"/>
                  </a:cubicBezTo>
                  <a:close/>
                </a:path>
              </a:pathLst>
            </a:custGeom>
            <a:solidFill>
              <a:srgbClr val="FFFFFF"/>
            </a:solidFill>
            <a:ln w="2286" cap="flat">
              <a:noFill/>
              <a:prstDash val="solid"/>
              <a:miter/>
            </a:ln>
          </p:spPr>
          <p:txBody>
            <a:bodyPr rtlCol="0" anchor="ctr"/>
            <a:lstStyle/>
            <a:p>
              <a:endParaRPr lang="en-US"/>
            </a:p>
          </p:txBody>
        </p:sp>
        <p:sp>
          <p:nvSpPr>
            <p:cNvPr id="78" name="Freeform 382">
              <a:extLst>
                <a:ext uri="{FF2B5EF4-FFF2-40B4-BE49-F238E27FC236}">
                  <a16:creationId xmlns:a16="http://schemas.microsoft.com/office/drawing/2014/main" id="{8C75D9FD-7314-C598-218A-AA07A96E79A1}"/>
                </a:ext>
              </a:extLst>
            </p:cNvPr>
            <p:cNvSpPr/>
            <p:nvPr/>
          </p:nvSpPr>
          <p:spPr>
            <a:xfrm>
              <a:off x="5273268" y="3493236"/>
              <a:ext cx="228" cy="2286"/>
            </a:xfrm>
            <a:custGeom>
              <a:avLst/>
              <a:gdLst>
                <a:gd name="connsiteX0" fmla="*/ 0 w 228"/>
                <a:gd name="connsiteY0" fmla="*/ 0 h 2286"/>
                <a:gd name="connsiteX1" fmla="*/ 229 w 228"/>
                <a:gd name="connsiteY1" fmla="*/ 2286 h 2286"/>
                <a:gd name="connsiteX2" fmla="*/ 0 w 228"/>
                <a:gd name="connsiteY2" fmla="*/ 0 h 2286"/>
              </a:gdLst>
              <a:ahLst/>
              <a:cxnLst>
                <a:cxn ang="0">
                  <a:pos x="connsiteX0" y="connsiteY0"/>
                </a:cxn>
                <a:cxn ang="0">
                  <a:pos x="connsiteX1" y="connsiteY1"/>
                </a:cxn>
                <a:cxn ang="0">
                  <a:pos x="connsiteX2" y="connsiteY2"/>
                </a:cxn>
              </a:cxnLst>
              <a:rect l="l" t="t" r="r" b="b"/>
              <a:pathLst>
                <a:path w="228" h="2286">
                  <a:moveTo>
                    <a:pt x="0" y="0"/>
                  </a:moveTo>
                  <a:cubicBezTo>
                    <a:pt x="0" y="686"/>
                    <a:pt x="229" y="1372"/>
                    <a:pt x="229" y="2286"/>
                  </a:cubicBezTo>
                  <a:cubicBezTo>
                    <a:pt x="229" y="1372"/>
                    <a:pt x="0" y="686"/>
                    <a:pt x="0" y="0"/>
                  </a:cubicBezTo>
                  <a:close/>
                </a:path>
              </a:pathLst>
            </a:custGeom>
            <a:solidFill>
              <a:srgbClr val="FFFFFF"/>
            </a:solidFill>
            <a:ln w="2286" cap="flat">
              <a:noFill/>
              <a:prstDash val="solid"/>
              <a:miter/>
            </a:ln>
          </p:spPr>
          <p:txBody>
            <a:bodyPr rtlCol="0" anchor="ctr"/>
            <a:lstStyle/>
            <a:p>
              <a:endParaRPr lang="en-US"/>
            </a:p>
          </p:txBody>
        </p:sp>
        <p:sp>
          <p:nvSpPr>
            <p:cNvPr id="79" name="Freeform 383">
              <a:extLst>
                <a:ext uri="{FF2B5EF4-FFF2-40B4-BE49-F238E27FC236}">
                  <a16:creationId xmlns:a16="http://schemas.microsoft.com/office/drawing/2014/main" id="{011E04E1-A7CC-2C93-B893-5DAB3213CDD3}"/>
                </a:ext>
              </a:extLst>
            </p:cNvPr>
            <p:cNvSpPr/>
            <p:nvPr/>
          </p:nvSpPr>
          <p:spPr>
            <a:xfrm>
              <a:off x="5275326" y="3450945"/>
              <a:ext cx="685" cy="2514"/>
            </a:xfrm>
            <a:custGeom>
              <a:avLst/>
              <a:gdLst>
                <a:gd name="connsiteX0" fmla="*/ 686 w 685"/>
                <a:gd name="connsiteY0" fmla="*/ 0 h 2514"/>
                <a:gd name="connsiteX1" fmla="*/ 0 w 685"/>
                <a:gd name="connsiteY1" fmla="*/ 2515 h 2514"/>
                <a:gd name="connsiteX2" fmla="*/ 686 w 685"/>
                <a:gd name="connsiteY2" fmla="*/ 0 h 2514"/>
              </a:gdLst>
              <a:ahLst/>
              <a:cxnLst>
                <a:cxn ang="0">
                  <a:pos x="connsiteX0" y="connsiteY0"/>
                </a:cxn>
                <a:cxn ang="0">
                  <a:pos x="connsiteX1" y="connsiteY1"/>
                </a:cxn>
                <a:cxn ang="0">
                  <a:pos x="connsiteX2" y="connsiteY2"/>
                </a:cxn>
              </a:cxnLst>
              <a:rect l="l" t="t" r="r" b="b"/>
              <a:pathLst>
                <a:path w="685" h="2514">
                  <a:moveTo>
                    <a:pt x="686" y="0"/>
                  </a:moveTo>
                  <a:cubicBezTo>
                    <a:pt x="457" y="914"/>
                    <a:pt x="229" y="1600"/>
                    <a:pt x="0" y="2515"/>
                  </a:cubicBezTo>
                  <a:cubicBezTo>
                    <a:pt x="457" y="1829"/>
                    <a:pt x="457" y="914"/>
                    <a:pt x="686" y="0"/>
                  </a:cubicBezTo>
                  <a:close/>
                </a:path>
              </a:pathLst>
            </a:custGeom>
            <a:solidFill>
              <a:srgbClr val="FFFFFF"/>
            </a:solidFill>
            <a:ln w="2286" cap="flat">
              <a:noFill/>
              <a:prstDash val="solid"/>
              <a:miter/>
            </a:ln>
          </p:spPr>
          <p:txBody>
            <a:bodyPr rtlCol="0" anchor="ctr"/>
            <a:lstStyle/>
            <a:p>
              <a:endParaRPr lang="en-US"/>
            </a:p>
          </p:txBody>
        </p:sp>
        <p:sp>
          <p:nvSpPr>
            <p:cNvPr id="80" name="Freeform 384">
              <a:extLst>
                <a:ext uri="{FF2B5EF4-FFF2-40B4-BE49-F238E27FC236}">
                  <a16:creationId xmlns:a16="http://schemas.microsoft.com/office/drawing/2014/main" id="{1DC7D8C5-9140-A8F2-EFC4-6E7B0C7413F5}"/>
                </a:ext>
              </a:extLst>
            </p:cNvPr>
            <p:cNvSpPr/>
            <p:nvPr/>
          </p:nvSpPr>
          <p:spPr>
            <a:xfrm>
              <a:off x="5276697" y="3446373"/>
              <a:ext cx="685" cy="2514"/>
            </a:xfrm>
            <a:custGeom>
              <a:avLst/>
              <a:gdLst>
                <a:gd name="connsiteX0" fmla="*/ 686 w 685"/>
                <a:gd name="connsiteY0" fmla="*/ 0 h 2514"/>
                <a:gd name="connsiteX1" fmla="*/ 0 w 685"/>
                <a:gd name="connsiteY1" fmla="*/ 2515 h 2514"/>
                <a:gd name="connsiteX2" fmla="*/ 686 w 685"/>
                <a:gd name="connsiteY2" fmla="*/ 0 h 2514"/>
              </a:gdLst>
              <a:ahLst/>
              <a:cxnLst>
                <a:cxn ang="0">
                  <a:pos x="connsiteX0" y="connsiteY0"/>
                </a:cxn>
                <a:cxn ang="0">
                  <a:pos x="connsiteX1" y="connsiteY1"/>
                </a:cxn>
                <a:cxn ang="0">
                  <a:pos x="connsiteX2" y="connsiteY2"/>
                </a:cxn>
              </a:cxnLst>
              <a:rect l="l" t="t" r="r" b="b"/>
              <a:pathLst>
                <a:path w="685" h="2514">
                  <a:moveTo>
                    <a:pt x="686" y="0"/>
                  </a:moveTo>
                  <a:cubicBezTo>
                    <a:pt x="457" y="914"/>
                    <a:pt x="229" y="1600"/>
                    <a:pt x="0" y="2515"/>
                  </a:cubicBezTo>
                  <a:cubicBezTo>
                    <a:pt x="229" y="1600"/>
                    <a:pt x="457" y="914"/>
                    <a:pt x="686" y="0"/>
                  </a:cubicBezTo>
                  <a:close/>
                </a:path>
              </a:pathLst>
            </a:custGeom>
            <a:solidFill>
              <a:srgbClr val="FFFFFF"/>
            </a:solidFill>
            <a:ln w="2286" cap="flat">
              <a:noFill/>
              <a:prstDash val="solid"/>
              <a:miter/>
            </a:ln>
          </p:spPr>
          <p:txBody>
            <a:bodyPr rtlCol="0" anchor="ctr"/>
            <a:lstStyle/>
            <a:p>
              <a:endParaRPr lang="en-US"/>
            </a:p>
          </p:txBody>
        </p:sp>
        <p:sp>
          <p:nvSpPr>
            <p:cNvPr id="81" name="Freeform 385">
              <a:extLst>
                <a:ext uri="{FF2B5EF4-FFF2-40B4-BE49-F238E27FC236}">
                  <a16:creationId xmlns:a16="http://schemas.microsoft.com/office/drawing/2014/main" id="{190579C3-158B-65A8-F1B2-05485F57F3EA}"/>
                </a:ext>
              </a:extLst>
            </p:cNvPr>
            <p:cNvSpPr/>
            <p:nvPr/>
          </p:nvSpPr>
          <p:spPr>
            <a:xfrm>
              <a:off x="5279898" y="3435172"/>
              <a:ext cx="1600" cy="3657"/>
            </a:xfrm>
            <a:custGeom>
              <a:avLst/>
              <a:gdLst>
                <a:gd name="connsiteX0" fmla="*/ 1600 w 1600"/>
                <a:gd name="connsiteY0" fmla="*/ 0 h 3657"/>
                <a:gd name="connsiteX1" fmla="*/ 0 w 1600"/>
                <a:gd name="connsiteY1" fmla="*/ 3658 h 3657"/>
                <a:gd name="connsiteX2" fmla="*/ 1600 w 1600"/>
                <a:gd name="connsiteY2" fmla="*/ 0 h 3657"/>
              </a:gdLst>
              <a:ahLst/>
              <a:cxnLst>
                <a:cxn ang="0">
                  <a:pos x="connsiteX0" y="connsiteY0"/>
                </a:cxn>
                <a:cxn ang="0">
                  <a:pos x="connsiteX1" y="connsiteY1"/>
                </a:cxn>
                <a:cxn ang="0">
                  <a:pos x="connsiteX2" y="connsiteY2"/>
                </a:cxn>
              </a:cxnLst>
              <a:rect l="l" t="t" r="r" b="b"/>
              <a:pathLst>
                <a:path w="1600" h="3657">
                  <a:moveTo>
                    <a:pt x="1600" y="0"/>
                  </a:moveTo>
                  <a:cubicBezTo>
                    <a:pt x="1143" y="1143"/>
                    <a:pt x="686" y="2286"/>
                    <a:pt x="0" y="3658"/>
                  </a:cubicBezTo>
                  <a:cubicBezTo>
                    <a:pt x="686" y="2515"/>
                    <a:pt x="1143" y="1372"/>
                    <a:pt x="1600" y="0"/>
                  </a:cubicBezTo>
                  <a:close/>
                </a:path>
              </a:pathLst>
            </a:custGeom>
            <a:solidFill>
              <a:srgbClr val="FFFFFF"/>
            </a:solidFill>
            <a:ln w="2286" cap="flat">
              <a:noFill/>
              <a:prstDash val="solid"/>
              <a:miter/>
            </a:ln>
          </p:spPr>
          <p:txBody>
            <a:bodyPr rtlCol="0" anchor="ctr"/>
            <a:lstStyle/>
            <a:p>
              <a:endParaRPr lang="en-US"/>
            </a:p>
          </p:txBody>
        </p:sp>
        <p:sp>
          <p:nvSpPr>
            <p:cNvPr id="82" name="Freeform 386">
              <a:extLst>
                <a:ext uri="{FF2B5EF4-FFF2-40B4-BE49-F238E27FC236}">
                  <a16:creationId xmlns:a16="http://schemas.microsoft.com/office/drawing/2014/main" id="{D41F1B8B-6587-7068-D85E-B5513DB5B67C}"/>
                </a:ext>
              </a:extLst>
            </p:cNvPr>
            <p:cNvSpPr/>
            <p:nvPr/>
          </p:nvSpPr>
          <p:spPr>
            <a:xfrm>
              <a:off x="5278069" y="3441344"/>
              <a:ext cx="1143" cy="2971"/>
            </a:xfrm>
            <a:custGeom>
              <a:avLst/>
              <a:gdLst>
                <a:gd name="connsiteX0" fmla="*/ 1143 w 1143"/>
                <a:gd name="connsiteY0" fmla="*/ 0 h 2971"/>
                <a:gd name="connsiteX1" fmla="*/ 0 w 1143"/>
                <a:gd name="connsiteY1" fmla="*/ 2972 h 2971"/>
                <a:gd name="connsiteX2" fmla="*/ 1143 w 1143"/>
                <a:gd name="connsiteY2" fmla="*/ 0 h 2971"/>
              </a:gdLst>
              <a:ahLst/>
              <a:cxnLst>
                <a:cxn ang="0">
                  <a:pos x="connsiteX0" y="connsiteY0"/>
                </a:cxn>
                <a:cxn ang="0">
                  <a:pos x="connsiteX1" y="connsiteY1"/>
                </a:cxn>
                <a:cxn ang="0">
                  <a:pos x="connsiteX2" y="connsiteY2"/>
                </a:cxn>
              </a:cxnLst>
              <a:rect l="l" t="t" r="r" b="b"/>
              <a:pathLst>
                <a:path w="1143" h="2971">
                  <a:moveTo>
                    <a:pt x="1143" y="0"/>
                  </a:moveTo>
                  <a:cubicBezTo>
                    <a:pt x="686" y="914"/>
                    <a:pt x="457" y="2057"/>
                    <a:pt x="0" y="2972"/>
                  </a:cubicBezTo>
                  <a:cubicBezTo>
                    <a:pt x="229" y="2057"/>
                    <a:pt x="686" y="914"/>
                    <a:pt x="1143" y="0"/>
                  </a:cubicBezTo>
                  <a:close/>
                </a:path>
              </a:pathLst>
            </a:custGeom>
            <a:solidFill>
              <a:srgbClr val="FFFFFF"/>
            </a:solidFill>
            <a:ln w="2286" cap="flat">
              <a:noFill/>
              <a:prstDash val="solid"/>
              <a:miter/>
            </a:ln>
          </p:spPr>
          <p:txBody>
            <a:bodyPr rtlCol="0" anchor="ctr"/>
            <a:lstStyle/>
            <a:p>
              <a:endParaRPr lang="en-US"/>
            </a:p>
          </p:txBody>
        </p:sp>
        <p:sp>
          <p:nvSpPr>
            <p:cNvPr id="83" name="Freeform 387">
              <a:extLst>
                <a:ext uri="{FF2B5EF4-FFF2-40B4-BE49-F238E27FC236}">
                  <a16:creationId xmlns:a16="http://schemas.microsoft.com/office/drawing/2014/main" id="{91D0EBB3-AEBB-A6EA-4BC9-60D5107D500D}"/>
                </a:ext>
              </a:extLst>
            </p:cNvPr>
            <p:cNvSpPr/>
            <p:nvPr/>
          </p:nvSpPr>
          <p:spPr>
            <a:xfrm>
              <a:off x="5272582" y="3481806"/>
              <a:ext cx="2286" cy="2286"/>
            </a:xfrm>
            <a:custGeom>
              <a:avLst/>
              <a:gdLst>
                <a:gd name="connsiteX0" fmla="*/ 0 w 2286"/>
                <a:gd name="connsiteY0" fmla="*/ 0 h 2286"/>
                <a:gd name="connsiteX1" fmla="*/ 0 w 2286"/>
                <a:gd name="connsiteY1" fmla="*/ 2286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686"/>
                    <a:pt x="0" y="1372"/>
                    <a:pt x="0" y="2286"/>
                  </a:cubicBezTo>
                  <a:cubicBezTo>
                    <a:pt x="0" y="1372"/>
                    <a:pt x="0" y="686"/>
                    <a:pt x="0" y="0"/>
                  </a:cubicBezTo>
                  <a:close/>
                </a:path>
              </a:pathLst>
            </a:custGeom>
            <a:solidFill>
              <a:srgbClr val="FFFFFF"/>
            </a:solidFill>
            <a:ln w="2286" cap="flat">
              <a:noFill/>
              <a:prstDash val="solid"/>
              <a:miter/>
            </a:ln>
          </p:spPr>
          <p:txBody>
            <a:bodyPr rtlCol="0" anchor="ctr"/>
            <a:lstStyle/>
            <a:p>
              <a:endParaRPr lang="en-US"/>
            </a:p>
          </p:txBody>
        </p:sp>
        <p:sp>
          <p:nvSpPr>
            <p:cNvPr id="84" name="Freeform 388">
              <a:extLst>
                <a:ext uri="{FF2B5EF4-FFF2-40B4-BE49-F238E27FC236}">
                  <a16:creationId xmlns:a16="http://schemas.microsoft.com/office/drawing/2014/main" id="{49FA607D-83A8-C491-CB24-89BA3829EC6E}"/>
                </a:ext>
              </a:extLst>
            </p:cNvPr>
            <p:cNvSpPr/>
            <p:nvPr/>
          </p:nvSpPr>
          <p:spPr>
            <a:xfrm>
              <a:off x="5274640" y="3455517"/>
              <a:ext cx="457" cy="2514"/>
            </a:xfrm>
            <a:custGeom>
              <a:avLst/>
              <a:gdLst>
                <a:gd name="connsiteX0" fmla="*/ 457 w 457"/>
                <a:gd name="connsiteY0" fmla="*/ 0 h 2514"/>
                <a:gd name="connsiteX1" fmla="*/ 0 w 457"/>
                <a:gd name="connsiteY1" fmla="*/ 2515 h 2514"/>
                <a:gd name="connsiteX2" fmla="*/ 457 w 457"/>
                <a:gd name="connsiteY2" fmla="*/ 0 h 2514"/>
              </a:gdLst>
              <a:ahLst/>
              <a:cxnLst>
                <a:cxn ang="0">
                  <a:pos x="connsiteX0" y="connsiteY0"/>
                </a:cxn>
                <a:cxn ang="0">
                  <a:pos x="connsiteX1" y="connsiteY1"/>
                </a:cxn>
                <a:cxn ang="0">
                  <a:pos x="connsiteX2" y="connsiteY2"/>
                </a:cxn>
              </a:cxnLst>
              <a:rect l="l" t="t" r="r" b="b"/>
              <a:pathLst>
                <a:path w="457" h="2514">
                  <a:moveTo>
                    <a:pt x="457" y="0"/>
                  </a:moveTo>
                  <a:cubicBezTo>
                    <a:pt x="229" y="914"/>
                    <a:pt x="0" y="1600"/>
                    <a:pt x="0" y="2515"/>
                  </a:cubicBezTo>
                  <a:cubicBezTo>
                    <a:pt x="0" y="1600"/>
                    <a:pt x="229" y="914"/>
                    <a:pt x="457" y="0"/>
                  </a:cubicBezTo>
                  <a:close/>
                </a:path>
              </a:pathLst>
            </a:custGeom>
            <a:solidFill>
              <a:srgbClr val="FFFFFF"/>
            </a:solidFill>
            <a:ln w="2286" cap="flat">
              <a:noFill/>
              <a:prstDash val="solid"/>
              <a:miter/>
            </a:ln>
          </p:spPr>
          <p:txBody>
            <a:bodyPr rtlCol="0" anchor="ctr"/>
            <a:lstStyle/>
            <a:p>
              <a:endParaRPr lang="en-US"/>
            </a:p>
          </p:txBody>
        </p:sp>
        <p:sp>
          <p:nvSpPr>
            <p:cNvPr id="85" name="Freeform 389">
              <a:extLst>
                <a:ext uri="{FF2B5EF4-FFF2-40B4-BE49-F238E27FC236}">
                  <a16:creationId xmlns:a16="http://schemas.microsoft.com/office/drawing/2014/main" id="{7BBAC584-039F-8D47-6800-0C6B3A6D3597}"/>
                </a:ext>
              </a:extLst>
            </p:cNvPr>
            <p:cNvSpPr/>
            <p:nvPr/>
          </p:nvSpPr>
          <p:spPr>
            <a:xfrm>
              <a:off x="5272640" y="3473348"/>
              <a:ext cx="171" cy="2286"/>
            </a:xfrm>
            <a:custGeom>
              <a:avLst/>
              <a:gdLst>
                <a:gd name="connsiteX0" fmla="*/ 171 w 171"/>
                <a:gd name="connsiteY0" fmla="*/ 0 h 2286"/>
                <a:gd name="connsiteX1" fmla="*/ 171 w 171"/>
                <a:gd name="connsiteY1" fmla="*/ 2286 h 2286"/>
                <a:gd name="connsiteX2" fmla="*/ 171 w 171"/>
                <a:gd name="connsiteY2" fmla="*/ 0 h 2286"/>
              </a:gdLst>
              <a:ahLst/>
              <a:cxnLst>
                <a:cxn ang="0">
                  <a:pos x="connsiteX0" y="connsiteY0"/>
                </a:cxn>
                <a:cxn ang="0">
                  <a:pos x="connsiteX1" y="connsiteY1"/>
                </a:cxn>
                <a:cxn ang="0">
                  <a:pos x="connsiteX2" y="connsiteY2"/>
                </a:cxn>
              </a:cxnLst>
              <a:rect l="l" t="t" r="r" b="b"/>
              <a:pathLst>
                <a:path w="171" h="2286">
                  <a:moveTo>
                    <a:pt x="171" y="0"/>
                  </a:moveTo>
                  <a:cubicBezTo>
                    <a:pt x="171" y="686"/>
                    <a:pt x="171" y="1600"/>
                    <a:pt x="171" y="2286"/>
                  </a:cubicBezTo>
                  <a:cubicBezTo>
                    <a:pt x="-57" y="1600"/>
                    <a:pt x="-57" y="686"/>
                    <a:pt x="171" y="0"/>
                  </a:cubicBezTo>
                  <a:close/>
                </a:path>
              </a:pathLst>
            </a:custGeom>
            <a:solidFill>
              <a:srgbClr val="FFFFFF"/>
            </a:solidFill>
            <a:ln w="2286" cap="flat">
              <a:noFill/>
              <a:prstDash val="solid"/>
              <a:miter/>
            </a:ln>
          </p:spPr>
          <p:txBody>
            <a:bodyPr rtlCol="0" anchor="ctr"/>
            <a:lstStyle/>
            <a:p>
              <a:endParaRPr lang="en-US"/>
            </a:p>
          </p:txBody>
        </p:sp>
        <p:sp>
          <p:nvSpPr>
            <p:cNvPr id="86" name="Freeform 390">
              <a:extLst>
                <a:ext uri="{FF2B5EF4-FFF2-40B4-BE49-F238E27FC236}">
                  <a16:creationId xmlns:a16="http://schemas.microsoft.com/office/drawing/2014/main" id="{2C6C5A7C-E4BD-A343-261D-39B0604FA282}"/>
                </a:ext>
              </a:extLst>
            </p:cNvPr>
            <p:cNvSpPr/>
            <p:nvPr/>
          </p:nvSpPr>
          <p:spPr>
            <a:xfrm>
              <a:off x="5273725" y="3460089"/>
              <a:ext cx="457" cy="2286"/>
            </a:xfrm>
            <a:custGeom>
              <a:avLst/>
              <a:gdLst>
                <a:gd name="connsiteX0" fmla="*/ 457 w 457"/>
                <a:gd name="connsiteY0" fmla="*/ 0 h 2286"/>
                <a:gd name="connsiteX1" fmla="*/ 0 w 457"/>
                <a:gd name="connsiteY1" fmla="*/ 2286 h 2286"/>
                <a:gd name="connsiteX2" fmla="*/ 457 w 457"/>
                <a:gd name="connsiteY2" fmla="*/ 0 h 2286"/>
              </a:gdLst>
              <a:ahLst/>
              <a:cxnLst>
                <a:cxn ang="0">
                  <a:pos x="connsiteX0" y="connsiteY0"/>
                </a:cxn>
                <a:cxn ang="0">
                  <a:pos x="connsiteX1" y="connsiteY1"/>
                </a:cxn>
                <a:cxn ang="0">
                  <a:pos x="connsiteX2" y="connsiteY2"/>
                </a:cxn>
              </a:cxnLst>
              <a:rect l="l" t="t" r="r" b="b"/>
              <a:pathLst>
                <a:path w="457" h="2286">
                  <a:moveTo>
                    <a:pt x="457" y="0"/>
                  </a:moveTo>
                  <a:cubicBezTo>
                    <a:pt x="229" y="686"/>
                    <a:pt x="229" y="1600"/>
                    <a:pt x="0" y="2286"/>
                  </a:cubicBezTo>
                  <a:cubicBezTo>
                    <a:pt x="229" y="1600"/>
                    <a:pt x="229" y="914"/>
                    <a:pt x="457" y="0"/>
                  </a:cubicBezTo>
                  <a:close/>
                </a:path>
              </a:pathLst>
            </a:custGeom>
            <a:solidFill>
              <a:srgbClr val="FFFFFF"/>
            </a:solidFill>
            <a:ln w="2286" cap="flat">
              <a:noFill/>
              <a:prstDash val="solid"/>
              <a:miter/>
            </a:ln>
          </p:spPr>
          <p:txBody>
            <a:bodyPr rtlCol="0" anchor="ctr"/>
            <a:lstStyle/>
            <a:p>
              <a:endParaRPr lang="en-US"/>
            </a:p>
          </p:txBody>
        </p:sp>
        <p:sp>
          <p:nvSpPr>
            <p:cNvPr id="87" name="Freeform 391">
              <a:extLst>
                <a:ext uri="{FF2B5EF4-FFF2-40B4-BE49-F238E27FC236}">
                  <a16:creationId xmlns:a16="http://schemas.microsoft.com/office/drawing/2014/main" id="{E04368C3-B991-B583-E12A-4AB20988FA4B}"/>
                </a:ext>
              </a:extLst>
            </p:cNvPr>
            <p:cNvSpPr/>
            <p:nvPr/>
          </p:nvSpPr>
          <p:spPr>
            <a:xfrm>
              <a:off x="5272811" y="3469005"/>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6"/>
                    <a:pt x="0" y="1600"/>
                    <a:pt x="0" y="2286"/>
                  </a:cubicBezTo>
                  <a:cubicBezTo>
                    <a:pt x="0" y="1600"/>
                    <a:pt x="229" y="914"/>
                    <a:pt x="229" y="0"/>
                  </a:cubicBezTo>
                  <a:close/>
                </a:path>
              </a:pathLst>
            </a:custGeom>
            <a:solidFill>
              <a:srgbClr val="FFFFFF"/>
            </a:solidFill>
            <a:ln w="2286" cap="flat">
              <a:noFill/>
              <a:prstDash val="solid"/>
              <a:miter/>
            </a:ln>
          </p:spPr>
          <p:txBody>
            <a:bodyPr rtlCol="0" anchor="ctr"/>
            <a:lstStyle/>
            <a:p>
              <a:endParaRPr lang="en-US"/>
            </a:p>
          </p:txBody>
        </p:sp>
        <p:sp>
          <p:nvSpPr>
            <p:cNvPr id="88" name="Freeform 392">
              <a:extLst>
                <a:ext uri="{FF2B5EF4-FFF2-40B4-BE49-F238E27FC236}">
                  <a16:creationId xmlns:a16="http://schemas.microsoft.com/office/drawing/2014/main" id="{BACFE4D4-9E07-5128-D40D-27CB41DCD02E}"/>
                </a:ext>
              </a:extLst>
            </p:cNvPr>
            <p:cNvSpPr/>
            <p:nvPr/>
          </p:nvSpPr>
          <p:spPr>
            <a:xfrm>
              <a:off x="5273268" y="3464661"/>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6"/>
                    <a:pt x="0" y="1600"/>
                    <a:pt x="0" y="2286"/>
                  </a:cubicBezTo>
                  <a:cubicBezTo>
                    <a:pt x="0" y="1600"/>
                    <a:pt x="229" y="686"/>
                    <a:pt x="229" y="0"/>
                  </a:cubicBezTo>
                  <a:close/>
                </a:path>
              </a:pathLst>
            </a:custGeom>
            <a:solidFill>
              <a:srgbClr val="FFFFFF"/>
            </a:solidFill>
            <a:ln w="2286" cap="flat">
              <a:noFill/>
              <a:prstDash val="solid"/>
              <a:miter/>
            </a:ln>
          </p:spPr>
          <p:txBody>
            <a:bodyPr rtlCol="0" anchor="ctr"/>
            <a:lstStyle/>
            <a:p>
              <a:endParaRPr lang="en-US"/>
            </a:p>
          </p:txBody>
        </p:sp>
        <p:sp>
          <p:nvSpPr>
            <p:cNvPr id="89" name="Freeform 393">
              <a:extLst>
                <a:ext uri="{FF2B5EF4-FFF2-40B4-BE49-F238E27FC236}">
                  <a16:creationId xmlns:a16="http://schemas.microsoft.com/office/drawing/2014/main" id="{41B458D4-DE66-27A4-80F2-EBA7140D1CE8}"/>
                </a:ext>
              </a:extLst>
            </p:cNvPr>
            <p:cNvSpPr/>
            <p:nvPr/>
          </p:nvSpPr>
          <p:spPr>
            <a:xfrm>
              <a:off x="5226177" y="4318482"/>
              <a:ext cx="1600" cy="3657"/>
            </a:xfrm>
            <a:custGeom>
              <a:avLst/>
              <a:gdLst>
                <a:gd name="connsiteX0" fmla="*/ 1600 w 1600"/>
                <a:gd name="connsiteY0" fmla="*/ 3658 h 3657"/>
                <a:gd name="connsiteX1" fmla="*/ 0 w 1600"/>
                <a:gd name="connsiteY1" fmla="*/ 0 h 3657"/>
                <a:gd name="connsiteX2" fmla="*/ 1600 w 1600"/>
                <a:gd name="connsiteY2" fmla="*/ 3658 h 3657"/>
              </a:gdLst>
              <a:ahLst/>
              <a:cxnLst>
                <a:cxn ang="0">
                  <a:pos x="connsiteX0" y="connsiteY0"/>
                </a:cxn>
                <a:cxn ang="0">
                  <a:pos x="connsiteX1" y="connsiteY1"/>
                </a:cxn>
                <a:cxn ang="0">
                  <a:pos x="connsiteX2" y="connsiteY2"/>
                </a:cxn>
              </a:cxnLst>
              <a:rect l="l" t="t" r="r" b="b"/>
              <a:pathLst>
                <a:path w="1600" h="3657">
                  <a:moveTo>
                    <a:pt x="1600" y="3658"/>
                  </a:moveTo>
                  <a:cubicBezTo>
                    <a:pt x="1143" y="2515"/>
                    <a:pt x="686" y="1143"/>
                    <a:pt x="0" y="0"/>
                  </a:cubicBezTo>
                  <a:cubicBezTo>
                    <a:pt x="686" y="1143"/>
                    <a:pt x="1143" y="2515"/>
                    <a:pt x="1600" y="3658"/>
                  </a:cubicBezTo>
                  <a:close/>
                </a:path>
              </a:pathLst>
            </a:custGeom>
            <a:solidFill>
              <a:srgbClr val="FFFFFF"/>
            </a:solidFill>
            <a:ln w="2286" cap="flat">
              <a:noFill/>
              <a:prstDash val="solid"/>
              <a:miter/>
            </a:ln>
          </p:spPr>
          <p:txBody>
            <a:bodyPr rtlCol="0" anchor="ctr"/>
            <a:lstStyle/>
            <a:p>
              <a:endParaRPr lang="en-US"/>
            </a:p>
          </p:txBody>
        </p:sp>
        <p:sp>
          <p:nvSpPr>
            <p:cNvPr id="90" name="Freeform 394">
              <a:extLst>
                <a:ext uri="{FF2B5EF4-FFF2-40B4-BE49-F238E27FC236}">
                  <a16:creationId xmlns:a16="http://schemas.microsoft.com/office/drawing/2014/main" id="{3AA7C298-0F17-5CE7-7A00-3B58692F5084}"/>
                </a:ext>
              </a:extLst>
            </p:cNvPr>
            <p:cNvSpPr/>
            <p:nvPr/>
          </p:nvSpPr>
          <p:spPr>
            <a:xfrm>
              <a:off x="5520842" y="4276877"/>
              <a:ext cx="228" cy="3200"/>
            </a:xfrm>
            <a:custGeom>
              <a:avLst/>
              <a:gdLst>
                <a:gd name="connsiteX0" fmla="*/ 229 w 228"/>
                <a:gd name="connsiteY0" fmla="*/ 0 h 3200"/>
                <a:gd name="connsiteX1" fmla="*/ 0 w 228"/>
                <a:gd name="connsiteY1" fmla="*/ 3200 h 3200"/>
                <a:gd name="connsiteX2" fmla="*/ 229 w 228"/>
                <a:gd name="connsiteY2" fmla="*/ 0 h 3200"/>
              </a:gdLst>
              <a:ahLst/>
              <a:cxnLst>
                <a:cxn ang="0">
                  <a:pos x="connsiteX0" y="connsiteY0"/>
                </a:cxn>
                <a:cxn ang="0">
                  <a:pos x="connsiteX1" y="connsiteY1"/>
                </a:cxn>
                <a:cxn ang="0">
                  <a:pos x="connsiteX2" y="connsiteY2"/>
                </a:cxn>
              </a:cxnLst>
              <a:rect l="l" t="t" r="r" b="b"/>
              <a:pathLst>
                <a:path w="228" h="3200">
                  <a:moveTo>
                    <a:pt x="229" y="0"/>
                  </a:moveTo>
                  <a:cubicBezTo>
                    <a:pt x="229" y="1143"/>
                    <a:pt x="0" y="2057"/>
                    <a:pt x="0" y="3200"/>
                  </a:cubicBezTo>
                  <a:cubicBezTo>
                    <a:pt x="0" y="2057"/>
                    <a:pt x="229" y="914"/>
                    <a:pt x="229" y="0"/>
                  </a:cubicBezTo>
                  <a:close/>
                </a:path>
              </a:pathLst>
            </a:custGeom>
            <a:solidFill>
              <a:srgbClr val="FFFFFF"/>
            </a:solidFill>
            <a:ln w="2286" cap="flat">
              <a:noFill/>
              <a:prstDash val="solid"/>
              <a:miter/>
            </a:ln>
          </p:spPr>
          <p:txBody>
            <a:bodyPr rtlCol="0" anchor="ctr"/>
            <a:lstStyle/>
            <a:p>
              <a:endParaRPr lang="en-US"/>
            </a:p>
          </p:txBody>
        </p:sp>
        <p:sp>
          <p:nvSpPr>
            <p:cNvPr id="91" name="Freeform 395">
              <a:extLst>
                <a:ext uri="{FF2B5EF4-FFF2-40B4-BE49-F238E27FC236}">
                  <a16:creationId xmlns:a16="http://schemas.microsoft.com/office/drawing/2014/main" id="{17CD616D-7603-EC31-F03C-AEFB610D7528}"/>
                </a:ext>
              </a:extLst>
            </p:cNvPr>
            <p:cNvSpPr/>
            <p:nvPr/>
          </p:nvSpPr>
          <p:spPr>
            <a:xfrm>
              <a:off x="5515813" y="4300880"/>
              <a:ext cx="914" cy="2971"/>
            </a:xfrm>
            <a:custGeom>
              <a:avLst/>
              <a:gdLst>
                <a:gd name="connsiteX0" fmla="*/ 914 w 914"/>
                <a:gd name="connsiteY0" fmla="*/ 0 h 2971"/>
                <a:gd name="connsiteX1" fmla="*/ 0 w 914"/>
                <a:gd name="connsiteY1" fmla="*/ 2972 h 2971"/>
                <a:gd name="connsiteX2" fmla="*/ 914 w 914"/>
                <a:gd name="connsiteY2" fmla="*/ 0 h 2971"/>
              </a:gdLst>
              <a:ahLst/>
              <a:cxnLst>
                <a:cxn ang="0">
                  <a:pos x="connsiteX0" y="connsiteY0"/>
                </a:cxn>
                <a:cxn ang="0">
                  <a:pos x="connsiteX1" y="connsiteY1"/>
                </a:cxn>
                <a:cxn ang="0">
                  <a:pos x="connsiteX2" y="connsiteY2"/>
                </a:cxn>
              </a:cxnLst>
              <a:rect l="l" t="t" r="r" b="b"/>
              <a:pathLst>
                <a:path w="914" h="2971">
                  <a:moveTo>
                    <a:pt x="914" y="0"/>
                  </a:moveTo>
                  <a:cubicBezTo>
                    <a:pt x="686" y="914"/>
                    <a:pt x="457" y="1829"/>
                    <a:pt x="0" y="2972"/>
                  </a:cubicBezTo>
                  <a:cubicBezTo>
                    <a:pt x="457" y="2057"/>
                    <a:pt x="686" y="1143"/>
                    <a:pt x="914" y="0"/>
                  </a:cubicBezTo>
                  <a:close/>
                </a:path>
              </a:pathLst>
            </a:custGeom>
            <a:solidFill>
              <a:srgbClr val="FFFFFF"/>
            </a:solidFill>
            <a:ln w="2286" cap="flat">
              <a:noFill/>
              <a:prstDash val="solid"/>
              <a:miter/>
            </a:ln>
          </p:spPr>
          <p:txBody>
            <a:bodyPr rtlCol="0" anchor="ctr"/>
            <a:lstStyle/>
            <a:p>
              <a:endParaRPr lang="en-US"/>
            </a:p>
          </p:txBody>
        </p:sp>
        <p:sp>
          <p:nvSpPr>
            <p:cNvPr id="92" name="Freeform 396">
              <a:extLst>
                <a:ext uri="{FF2B5EF4-FFF2-40B4-BE49-F238E27FC236}">
                  <a16:creationId xmlns:a16="http://schemas.microsoft.com/office/drawing/2014/main" id="{016CDD33-3453-AAA4-D9C2-761FFAD44B89}"/>
                </a:ext>
              </a:extLst>
            </p:cNvPr>
            <p:cNvSpPr/>
            <p:nvPr/>
          </p:nvSpPr>
          <p:spPr>
            <a:xfrm>
              <a:off x="5513984" y="4307052"/>
              <a:ext cx="914" cy="2743"/>
            </a:xfrm>
            <a:custGeom>
              <a:avLst/>
              <a:gdLst>
                <a:gd name="connsiteX0" fmla="*/ 914 w 914"/>
                <a:gd name="connsiteY0" fmla="*/ 0 h 2743"/>
                <a:gd name="connsiteX1" fmla="*/ 0 w 914"/>
                <a:gd name="connsiteY1" fmla="*/ 2743 h 2743"/>
                <a:gd name="connsiteX2" fmla="*/ 914 w 914"/>
                <a:gd name="connsiteY2" fmla="*/ 0 h 2743"/>
              </a:gdLst>
              <a:ahLst/>
              <a:cxnLst>
                <a:cxn ang="0">
                  <a:pos x="connsiteX0" y="connsiteY0"/>
                </a:cxn>
                <a:cxn ang="0">
                  <a:pos x="connsiteX1" y="connsiteY1"/>
                </a:cxn>
                <a:cxn ang="0">
                  <a:pos x="connsiteX2" y="connsiteY2"/>
                </a:cxn>
              </a:cxnLst>
              <a:rect l="l" t="t" r="r" b="b"/>
              <a:pathLst>
                <a:path w="914" h="2743">
                  <a:moveTo>
                    <a:pt x="914" y="0"/>
                  </a:moveTo>
                  <a:cubicBezTo>
                    <a:pt x="686" y="914"/>
                    <a:pt x="229" y="1829"/>
                    <a:pt x="0" y="2743"/>
                  </a:cubicBezTo>
                  <a:cubicBezTo>
                    <a:pt x="229" y="1829"/>
                    <a:pt x="457" y="914"/>
                    <a:pt x="914" y="0"/>
                  </a:cubicBezTo>
                  <a:close/>
                </a:path>
              </a:pathLst>
            </a:custGeom>
            <a:solidFill>
              <a:srgbClr val="FFFFFF"/>
            </a:solidFill>
            <a:ln w="2286" cap="flat">
              <a:noFill/>
              <a:prstDash val="solid"/>
              <a:miter/>
            </a:ln>
          </p:spPr>
          <p:txBody>
            <a:bodyPr rtlCol="0" anchor="ctr"/>
            <a:lstStyle/>
            <a:p>
              <a:endParaRPr lang="en-US"/>
            </a:p>
          </p:txBody>
        </p:sp>
        <p:sp>
          <p:nvSpPr>
            <p:cNvPr id="93" name="Freeform 397">
              <a:extLst>
                <a:ext uri="{FF2B5EF4-FFF2-40B4-BE49-F238E27FC236}">
                  <a16:creationId xmlns:a16="http://schemas.microsoft.com/office/drawing/2014/main" id="{3BEBC88E-4F13-BB4C-05D4-72151107B9A4}"/>
                </a:ext>
              </a:extLst>
            </p:cNvPr>
            <p:cNvSpPr/>
            <p:nvPr/>
          </p:nvSpPr>
          <p:spPr>
            <a:xfrm>
              <a:off x="5517642" y="4294936"/>
              <a:ext cx="685" cy="2971"/>
            </a:xfrm>
            <a:custGeom>
              <a:avLst/>
              <a:gdLst>
                <a:gd name="connsiteX0" fmla="*/ 686 w 685"/>
                <a:gd name="connsiteY0" fmla="*/ 0 h 2971"/>
                <a:gd name="connsiteX1" fmla="*/ 0 w 685"/>
                <a:gd name="connsiteY1" fmla="*/ 2972 h 2971"/>
                <a:gd name="connsiteX2" fmla="*/ 686 w 685"/>
                <a:gd name="connsiteY2" fmla="*/ 0 h 2971"/>
              </a:gdLst>
              <a:ahLst/>
              <a:cxnLst>
                <a:cxn ang="0">
                  <a:pos x="connsiteX0" y="connsiteY0"/>
                </a:cxn>
                <a:cxn ang="0">
                  <a:pos x="connsiteX1" y="connsiteY1"/>
                </a:cxn>
                <a:cxn ang="0">
                  <a:pos x="connsiteX2" y="connsiteY2"/>
                </a:cxn>
              </a:cxnLst>
              <a:rect l="l" t="t" r="r" b="b"/>
              <a:pathLst>
                <a:path w="685" h="2971">
                  <a:moveTo>
                    <a:pt x="686" y="0"/>
                  </a:moveTo>
                  <a:cubicBezTo>
                    <a:pt x="457" y="914"/>
                    <a:pt x="229" y="2057"/>
                    <a:pt x="0" y="2972"/>
                  </a:cubicBezTo>
                  <a:cubicBezTo>
                    <a:pt x="229" y="2057"/>
                    <a:pt x="457" y="914"/>
                    <a:pt x="686" y="0"/>
                  </a:cubicBezTo>
                  <a:close/>
                </a:path>
              </a:pathLst>
            </a:custGeom>
            <a:solidFill>
              <a:srgbClr val="FFFFFF"/>
            </a:solidFill>
            <a:ln w="2286" cap="flat">
              <a:noFill/>
              <a:prstDash val="solid"/>
              <a:miter/>
            </a:ln>
          </p:spPr>
          <p:txBody>
            <a:bodyPr rtlCol="0" anchor="ctr"/>
            <a:lstStyle/>
            <a:p>
              <a:endParaRPr lang="en-US"/>
            </a:p>
          </p:txBody>
        </p:sp>
        <p:sp>
          <p:nvSpPr>
            <p:cNvPr id="94" name="Freeform 398">
              <a:extLst>
                <a:ext uri="{FF2B5EF4-FFF2-40B4-BE49-F238E27FC236}">
                  <a16:creationId xmlns:a16="http://schemas.microsoft.com/office/drawing/2014/main" id="{43359053-2AAD-D9C9-399D-1161C386D164}"/>
                </a:ext>
              </a:extLst>
            </p:cNvPr>
            <p:cNvSpPr/>
            <p:nvPr/>
          </p:nvSpPr>
          <p:spPr>
            <a:xfrm>
              <a:off x="5519928" y="4282821"/>
              <a:ext cx="457" cy="2971"/>
            </a:xfrm>
            <a:custGeom>
              <a:avLst/>
              <a:gdLst>
                <a:gd name="connsiteX0" fmla="*/ 457 w 457"/>
                <a:gd name="connsiteY0" fmla="*/ 0 h 2971"/>
                <a:gd name="connsiteX1" fmla="*/ 0 w 457"/>
                <a:gd name="connsiteY1" fmla="*/ 2972 h 2971"/>
                <a:gd name="connsiteX2" fmla="*/ 457 w 457"/>
                <a:gd name="connsiteY2" fmla="*/ 0 h 2971"/>
              </a:gdLst>
              <a:ahLst/>
              <a:cxnLst>
                <a:cxn ang="0">
                  <a:pos x="connsiteX0" y="connsiteY0"/>
                </a:cxn>
                <a:cxn ang="0">
                  <a:pos x="connsiteX1" y="connsiteY1"/>
                </a:cxn>
                <a:cxn ang="0">
                  <a:pos x="connsiteX2" y="connsiteY2"/>
                </a:cxn>
              </a:cxnLst>
              <a:rect l="l" t="t" r="r" b="b"/>
              <a:pathLst>
                <a:path w="457" h="2971">
                  <a:moveTo>
                    <a:pt x="457" y="0"/>
                  </a:moveTo>
                  <a:cubicBezTo>
                    <a:pt x="229" y="914"/>
                    <a:pt x="229" y="2057"/>
                    <a:pt x="0" y="2972"/>
                  </a:cubicBezTo>
                  <a:cubicBezTo>
                    <a:pt x="229" y="2057"/>
                    <a:pt x="457" y="1143"/>
                    <a:pt x="457" y="0"/>
                  </a:cubicBezTo>
                  <a:close/>
                </a:path>
              </a:pathLst>
            </a:custGeom>
            <a:solidFill>
              <a:srgbClr val="FFFFFF"/>
            </a:solidFill>
            <a:ln w="2286" cap="flat">
              <a:noFill/>
              <a:prstDash val="solid"/>
              <a:miter/>
            </a:ln>
          </p:spPr>
          <p:txBody>
            <a:bodyPr rtlCol="0" anchor="ctr"/>
            <a:lstStyle/>
            <a:p>
              <a:endParaRPr lang="en-US"/>
            </a:p>
          </p:txBody>
        </p:sp>
        <p:sp>
          <p:nvSpPr>
            <p:cNvPr id="95" name="Freeform 399">
              <a:extLst>
                <a:ext uri="{FF2B5EF4-FFF2-40B4-BE49-F238E27FC236}">
                  <a16:creationId xmlns:a16="http://schemas.microsoft.com/office/drawing/2014/main" id="{F7F58047-200A-44F1-0914-C5275F59CE2B}"/>
                </a:ext>
              </a:extLst>
            </p:cNvPr>
            <p:cNvSpPr/>
            <p:nvPr/>
          </p:nvSpPr>
          <p:spPr>
            <a:xfrm>
              <a:off x="5518785" y="4288993"/>
              <a:ext cx="685" cy="2971"/>
            </a:xfrm>
            <a:custGeom>
              <a:avLst/>
              <a:gdLst>
                <a:gd name="connsiteX0" fmla="*/ 686 w 685"/>
                <a:gd name="connsiteY0" fmla="*/ 0 h 2971"/>
                <a:gd name="connsiteX1" fmla="*/ 0 w 685"/>
                <a:gd name="connsiteY1" fmla="*/ 2972 h 2971"/>
                <a:gd name="connsiteX2" fmla="*/ 686 w 685"/>
                <a:gd name="connsiteY2" fmla="*/ 0 h 2971"/>
              </a:gdLst>
              <a:ahLst/>
              <a:cxnLst>
                <a:cxn ang="0">
                  <a:pos x="connsiteX0" y="connsiteY0"/>
                </a:cxn>
                <a:cxn ang="0">
                  <a:pos x="connsiteX1" y="connsiteY1"/>
                </a:cxn>
                <a:cxn ang="0">
                  <a:pos x="connsiteX2" y="connsiteY2"/>
                </a:cxn>
              </a:cxnLst>
              <a:rect l="l" t="t" r="r" b="b"/>
              <a:pathLst>
                <a:path w="685" h="2971">
                  <a:moveTo>
                    <a:pt x="686" y="0"/>
                  </a:moveTo>
                  <a:cubicBezTo>
                    <a:pt x="457" y="914"/>
                    <a:pt x="229" y="2057"/>
                    <a:pt x="0" y="2972"/>
                  </a:cubicBezTo>
                  <a:cubicBezTo>
                    <a:pt x="457" y="1829"/>
                    <a:pt x="686" y="914"/>
                    <a:pt x="686" y="0"/>
                  </a:cubicBezTo>
                  <a:close/>
                </a:path>
              </a:pathLst>
            </a:custGeom>
            <a:solidFill>
              <a:srgbClr val="FFFFFF"/>
            </a:solidFill>
            <a:ln w="2286" cap="flat">
              <a:noFill/>
              <a:prstDash val="solid"/>
              <a:miter/>
            </a:ln>
          </p:spPr>
          <p:txBody>
            <a:bodyPr rtlCol="0" anchor="ctr"/>
            <a:lstStyle/>
            <a:p>
              <a:endParaRPr lang="en-US"/>
            </a:p>
          </p:txBody>
        </p:sp>
        <p:sp>
          <p:nvSpPr>
            <p:cNvPr id="96" name="Freeform 400">
              <a:extLst>
                <a:ext uri="{FF2B5EF4-FFF2-40B4-BE49-F238E27FC236}">
                  <a16:creationId xmlns:a16="http://schemas.microsoft.com/office/drawing/2014/main" id="{9E8F28B1-41D4-B3F8-F277-8562229682A6}"/>
                </a:ext>
              </a:extLst>
            </p:cNvPr>
            <p:cNvSpPr/>
            <p:nvPr/>
          </p:nvSpPr>
          <p:spPr>
            <a:xfrm>
              <a:off x="5511469" y="4312996"/>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457" y="1829"/>
                    <a:pt x="0" y="2743"/>
                  </a:cubicBezTo>
                  <a:cubicBezTo>
                    <a:pt x="457" y="1829"/>
                    <a:pt x="686" y="914"/>
                    <a:pt x="1143" y="0"/>
                  </a:cubicBezTo>
                  <a:close/>
                </a:path>
              </a:pathLst>
            </a:custGeom>
            <a:solidFill>
              <a:srgbClr val="FFFFFF"/>
            </a:solidFill>
            <a:ln w="2286" cap="flat">
              <a:noFill/>
              <a:prstDash val="solid"/>
              <a:miter/>
            </a:ln>
          </p:spPr>
          <p:txBody>
            <a:bodyPr rtlCol="0" anchor="ctr"/>
            <a:lstStyle/>
            <a:p>
              <a:endParaRPr lang="en-US"/>
            </a:p>
          </p:txBody>
        </p:sp>
        <p:sp>
          <p:nvSpPr>
            <p:cNvPr id="97" name="Freeform 401">
              <a:extLst>
                <a:ext uri="{FF2B5EF4-FFF2-40B4-BE49-F238E27FC236}">
                  <a16:creationId xmlns:a16="http://schemas.microsoft.com/office/drawing/2014/main" id="{3A4A5C61-AFA1-F2BE-F524-675098CDE8F5}"/>
                </a:ext>
              </a:extLst>
            </p:cNvPr>
            <p:cNvSpPr/>
            <p:nvPr/>
          </p:nvSpPr>
          <p:spPr>
            <a:xfrm>
              <a:off x="5481980" y="4348200"/>
              <a:ext cx="9144" cy="10972"/>
            </a:xfrm>
            <a:custGeom>
              <a:avLst/>
              <a:gdLst>
                <a:gd name="connsiteX0" fmla="*/ 9144 w 9144"/>
                <a:gd name="connsiteY0" fmla="*/ 0 h 10972"/>
                <a:gd name="connsiteX1" fmla="*/ 0 w 9144"/>
                <a:gd name="connsiteY1" fmla="*/ 10973 h 10972"/>
                <a:gd name="connsiteX2" fmla="*/ 9144 w 9144"/>
                <a:gd name="connsiteY2" fmla="*/ 0 h 10972"/>
              </a:gdLst>
              <a:ahLst/>
              <a:cxnLst>
                <a:cxn ang="0">
                  <a:pos x="connsiteX0" y="connsiteY0"/>
                </a:cxn>
                <a:cxn ang="0">
                  <a:pos x="connsiteX1" y="connsiteY1"/>
                </a:cxn>
                <a:cxn ang="0">
                  <a:pos x="connsiteX2" y="connsiteY2"/>
                </a:cxn>
              </a:cxnLst>
              <a:rect l="l" t="t" r="r" b="b"/>
              <a:pathLst>
                <a:path w="9144" h="10972">
                  <a:moveTo>
                    <a:pt x="9144" y="0"/>
                  </a:moveTo>
                  <a:cubicBezTo>
                    <a:pt x="6172" y="3658"/>
                    <a:pt x="3200" y="7315"/>
                    <a:pt x="0" y="10973"/>
                  </a:cubicBezTo>
                  <a:cubicBezTo>
                    <a:pt x="3200" y="7315"/>
                    <a:pt x="6172" y="3658"/>
                    <a:pt x="9144" y="0"/>
                  </a:cubicBezTo>
                  <a:close/>
                </a:path>
              </a:pathLst>
            </a:custGeom>
            <a:solidFill>
              <a:srgbClr val="FFFFFF"/>
            </a:solidFill>
            <a:ln w="2286" cap="flat">
              <a:noFill/>
              <a:prstDash val="solid"/>
              <a:miter/>
            </a:ln>
          </p:spPr>
          <p:txBody>
            <a:bodyPr rtlCol="0" anchor="ctr"/>
            <a:lstStyle/>
            <a:p>
              <a:endParaRPr lang="en-US"/>
            </a:p>
          </p:txBody>
        </p:sp>
        <p:sp>
          <p:nvSpPr>
            <p:cNvPr id="98" name="Freeform 402">
              <a:extLst>
                <a:ext uri="{FF2B5EF4-FFF2-40B4-BE49-F238E27FC236}">
                  <a16:creationId xmlns:a16="http://schemas.microsoft.com/office/drawing/2014/main" id="{CB558CBD-2888-DDE5-111B-1BCFA83EDCD1}"/>
                </a:ext>
              </a:extLst>
            </p:cNvPr>
            <p:cNvSpPr/>
            <p:nvPr/>
          </p:nvSpPr>
          <p:spPr>
            <a:xfrm>
              <a:off x="5475579" y="4359173"/>
              <a:ext cx="6400" cy="7086"/>
            </a:xfrm>
            <a:custGeom>
              <a:avLst/>
              <a:gdLst>
                <a:gd name="connsiteX0" fmla="*/ 6401 w 6400"/>
                <a:gd name="connsiteY0" fmla="*/ 0 h 7086"/>
                <a:gd name="connsiteX1" fmla="*/ 0 w 6400"/>
                <a:gd name="connsiteY1" fmla="*/ 7087 h 7086"/>
                <a:gd name="connsiteX2" fmla="*/ 6401 w 6400"/>
                <a:gd name="connsiteY2" fmla="*/ 0 h 7086"/>
              </a:gdLst>
              <a:ahLst/>
              <a:cxnLst>
                <a:cxn ang="0">
                  <a:pos x="connsiteX0" y="connsiteY0"/>
                </a:cxn>
                <a:cxn ang="0">
                  <a:pos x="connsiteX1" y="connsiteY1"/>
                </a:cxn>
                <a:cxn ang="0">
                  <a:pos x="connsiteX2" y="connsiteY2"/>
                </a:cxn>
              </a:cxnLst>
              <a:rect l="l" t="t" r="r" b="b"/>
              <a:pathLst>
                <a:path w="6400" h="7086">
                  <a:moveTo>
                    <a:pt x="6401" y="0"/>
                  </a:moveTo>
                  <a:cubicBezTo>
                    <a:pt x="4343" y="2286"/>
                    <a:pt x="2286" y="4801"/>
                    <a:pt x="0" y="7087"/>
                  </a:cubicBezTo>
                  <a:cubicBezTo>
                    <a:pt x="2286" y="4572"/>
                    <a:pt x="4343" y="2286"/>
                    <a:pt x="6401" y="0"/>
                  </a:cubicBezTo>
                  <a:close/>
                </a:path>
              </a:pathLst>
            </a:custGeom>
            <a:solidFill>
              <a:srgbClr val="FFFFFF"/>
            </a:solidFill>
            <a:ln w="2286" cap="flat">
              <a:noFill/>
              <a:prstDash val="solid"/>
              <a:miter/>
            </a:ln>
          </p:spPr>
          <p:txBody>
            <a:bodyPr rtlCol="0" anchor="ctr"/>
            <a:lstStyle/>
            <a:p>
              <a:endParaRPr lang="en-US"/>
            </a:p>
          </p:txBody>
        </p:sp>
        <p:sp>
          <p:nvSpPr>
            <p:cNvPr id="99" name="Freeform 403">
              <a:extLst>
                <a:ext uri="{FF2B5EF4-FFF2-40B4-BE49-F238E27FC236}">
                  <a16:creationId xmlns:a16="http://schemas.microsoft.com/office/drawing/2014/main" id="{D0F5D8F3-4E95-2113-ECC9-C34D82F85B39}"/>
                </a:ext>
              </a:extLst>
            </p:cNvPr>
            <p:cNvSpPr/>
            <p:nvPr/>
          </p:nvSpPr>
          <p:spPr>
            <a:xfrm>
              <a:off x="5508955" y="4318939"/>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229" y="1829"/>
                    <a:pt x="0" y="2743"/>
                  </a:cubicBezTo>
                  <a:cubicBezTo>
                    <a:pt x="229" y="1829"/>
                    <a:pt x="686" y="914"/>
                    <a:pt x="1143" y="0"/>
                  </a:cubicBezTo>
                  <a:close/>
                </a:path>
              </a:pathLst>
            </a:custGeom>
            <a:solidFill>
              <a:srgbClr val="FFFFFF"/>
            </a:solidFill>
            <a:ln w="2286" cap="flat">
              <a:noFill/>
              <a:prstDash val="solid"/>
              <a:miter/>
            </a:ln>
          </p:spPr>
          <p:txBody>
            <a:bodyPr rtlCol="0" anchor="ctr"/>
            <a:lstStyle/>
            <a:p>
              <a:endParaRPr lang="en-US"/>
            </a:p>
          </p:txBody>
        </p:sp>
        <p:sp>
          <p:nvSpPr>
            <p:cNvPr id="100" name="Freeform 404">
              <a:extLst>
                <a:ext uri="{FF2B5EF4-FFF2-40B4-BE49-F238E27FC236}">
                  <a16:creationId xmlns:a16="http://schemas.microsoft.com/office/drawing/2014/main" id="{B78A1CC8-D73F-C3A2-1BB8-D66B0CE8321A}"/>
                </a:ext>
              </a:extLst>
            </p:cNvPr>
            <p:cNvSpPr/>
            <p:nvPr/>
          </p:nvSpPr>
          <p:spPr>
            <a:xfrm>
              <a:off x="5498211" y="4336770"/>
              <a:ext cx="1371" cy="1828"/>
            </a:xfrm>
            <a:custGeom>
              <a:avLst/>
              <a:gdLst>
                <a:gd name="connsiteX0" fmla="*/ 1372 w 1371"/>
                <a:gd name="connsiteY0" fmla="*/ 0 h 1828"/>
                <a:gd name="connsiteX1" fmla="*/ 0 w 1371"/>
                <a:gd name="connsiteY1" fmla="*/ 1829 h 1828"/>
                <a:gd name="connsiteX2" fmla="*/ 1372 w 1371"/>
                <a:gd name="connsiteY2" fmla="*/ 0 h 1828"/>
              </a:gdLst>
              <a:ahLst/>
              <a:cxnLst>
                <a:cxn ang="0">
                  <a:pos x="connsiteX0" y="connsiteY0"/>
                </a:cxn>
                <a:cxn ang="0">
                  <a:pos x="connsiteX1" y="connsiteY1"/>
                </a:cxn>
                <a:cxn ang="0">
                  <a:pos x="connsiteX2" y="connsiteY2"/>
                </a:cxn>
              </a:cxnLst>
              <a:rect l="l" t="t" r="r" b="b"/>
              <a:pathLst>
                <a:path w="1371" h="1828">
                  <a:moveTo>
                    <a:pt x="1372" y="0"/>
                  </a:moveTo>
                  <a:cubicBezTo>
                    <a:pt x="914" y="686"/>
                    <a:pt x="457" y="1372"/>
                    <a:pt x="0" y="1829"/>
                  </a:cubicBezTo>
                  <a:cubicBezTo>
                    <a:pt x="686" y="1372"/>
                    <a:pt x="914" y="686"/>
                    <a:pt x="1372" y="0"/>
                  </a:cubicBezTo>
                  <a:close/>
                </a:path>
              </a:pathLst>
            </a:custGeom>
            <a:solidFill>
              <a:srgbClr val="FFFFFF"/>
            </a:solidFill>
            <a:ln w="2286" cap="flat">
              <a:noFill/>
              <a:prstDash val="solid"/>
              <a:miter/>
            </a:ln>
          </p:spPr>
          <p:txBody>
            <a:bodyPr rtlCol="0" anchor="ctr"/>
            <a:lstStyle/>
            <a:p>
              <a:endParaRPr lang="en-US"/>
            </a:p>
          </p:txBody>
        </p:sp>
        <p:sp>
          <p:nvSpPr>
            <p:cNvPr id="101" name="Freeform 405">
              <a:extLst>
                <a:ext uri="{FF2B5EF4-FFF2-40B4-BE49-F238E27FC236}">
                  <a16:creationId xmlns:a16="http://schemas.microsoft.com/office/drawing/2014/main" id="{6B51555B-708B-7EE4-D151-8A1CFD19D252}"/>
                </a:ext>
              </a:extLst>
            </p:cNvPr>
            <p:cNvSpPr/>
            <p:nvPr/>
          </p:nvSpPr>
          <p:spPr>
            <a:xfrm>
              <a:off x="5505754" y="4324883"/>
              <a:ext cx="1371" cy="2514"/>
            </a:xfrm>
            <a:custGeom>
              <a:avLst/>
              <a:gdLst>
                <a:gd name="connsiteX0" fmla="*/ 1372 w 1371"/>
                <a:gd name="connsiteY0" fmla="*/ 0 h 2514"/>
                <a:gd name="connsiteX1" fmla="*/ 0 w 1371"/>
                <a:gd name="connsiteY1" fmla="*/ 2515 h 2514"/>
                <a:gd name="connsiteX2" fmla="*/ 1372 w 1371"/>
                <a:gd name="connsiteY2" fmla="*/ 0 h 2514"/>
              </a:gdLst>
              <a:ahLst/>
              <a:cxnLst>
                <a:cxn ang="0">
                  <a:pos x="connsiteX0" y="connsiteY0"/>
                </a:cxn>
                <a:cxn ang="0">
                  <a:pos x="connsiteX1" y="connsiteY1"/>
                </a:cxn>
                <a:cxn ang="0">
                  <a:pos x="connsiteX2" y="connsiteY2"/>
                </a:cxn>
              </a:cxnLst>
              <a:rect l="l" t="t" r="r" b="b"/>
              <a:pathLst>
                <a:path w="1371" h="2514">
                  <a:moveTo>
                    <a:pt x="1372" y="0"/>
                  </a:moveTo>
                  <a:cubicBezTo>
                    <a:pt x="914" y="914"/>
                    <a:pt x="457" y="1600"/>
                    <a:pt x="0" y="2515"/>
                  </a:cubicBezTo>
                  <a:cubicBezTo>
                    <a:pt x="457" y="1600"/>
                    <a:pt x="914" y="686"/>
                    <a:pt x="1372" y="0"/>
                  </a:cubicBezTo>
                  <a:close/>
                </a:path>
              </a:pathLst>
            </a:custGeom>
            <a:solidFill>
              <a:srgbClr val="FFFFFF"/>
            </a:solidFill>
            <a:ln w="2286" cap="flat">
              <a:noFill/>
              <a:prstDash val="solid"/>
              <a:miter/>
            </a:ln>
          </p:spPr>
          <p:txBody>
            <a:bodyPr rtlCol="0" anchor="ctr"/>
            <a:lstStyle/>
            <a:p>
              <a:endParaRPr lang="en-US"/>
            </a:p>
          </p:txBody>
        </p:sp>
        <p:sp>
          <p:nvSpPr>
            <p:cNvPr id="102" name="Freeform 406">
              <a:extLst>
                <a:ext uri="{FF2B5EF4-FFF2-40B4-BE49-F238E27FC236}">
                  <a16:creationId xmlns:a16="http://schemas.microsoft.com/office/drawing/2014/main" id="{3E9B0618-77B7-3520-CA64-4C32347BDE5A}"/>
                </a:ext>
              </a:extLst>
            </p:cNvPr>
            <p:cNvSpPr/>
            <p:nvPr/>
          </p:nvSpPr>
          <p:spPr>
            <a:xfrm>
              <a:off x="5462092" y="4372889"/>
              <a:ext cx="6858" cy="6400"/>
            </a:xfrm>
            <a:custGeom>
              <a:avLst/>
              <a:gdLst>
                <a:gd name="connsiteX0" fmla="*/ 6858 w 6858"/>
                <a:gd name="connsiteY0" fmla="*/ 0 h 6400"/>
                <a:gd name="connsiteX1" fmla="*/ 0 w 6858"/>
                <a:gd name="connsiteY1" fmla="*/ 6401 h 6400"/>
                <a:gd name="connsiteX2" fmla="*/ 6858 w 6858"/>
                <a:gd name="connsiteY2" fmla="*/ 0 h 6400"/>
              </a:gdLst>
              <a:ahLst/>
              <a:cxnLst>
                <a:cxn ang="0">
                  <a:pos x="connsiteX0" y="connsiteY0"/>
                </a:cxn>
                <a:cxn ang="0">
                  <a:pos x="connsiteX1" y="connsiteY1"/>
                </a:cxn>
                <a:cxn ang="0">
                  <a:pos x="connsiteX2" y="connsiteY2"/>
                </a:cxn>
              </a:cxnLst>
              <a:rect l="l" t="t" r="r" b="b"/>
              <a:pathLst>
                <a:path w="6858" h="6400">
                  <a:moveTo>
                    <a:pt x="6858" y="0"/>
                  </a:moveTo>
                  <a:cubicBezTo>
                    <a:pt x="4572" y="2286"/>
                    <a:pt x="2286" y="4343"/>
                    <a:pt x="0" y="6401"/>
                  </a:cubicBezTo>
                  <a:cubicBezTo>
                    <a:pt x="2515" y="4343"/>
                    <a:pt x="4801" y="2286"/>
                    <a:pt x="6858" y="0"/>
                  </a:cubicBezTo>
                  <a:close/>
                </a:path>
              </a:pathLst>
            </a:custGeom>
            <a:solidFill>
              <a:srgbClr val="FFFFFF"/>
            </a:solidFill>
            <a:ln w="2286" cap="flat">
              <a:noFill/>
              <a:prstDash val="solid"/>
              <a:miter/>
            </a:ln>
          </p:spPr>
          <p:txBody>
            <a:bodyPr rtlCol="0" anchor="ctr"/>
            <a:lstStyle/>
            <a:p>
              <a:endParaRPr lang="en-US"/>
            </a:p>
          </p:txBody>
        </p:sp>
        <p:sp>
          <p:nvSpPr>
            <p:cNvPr id="103" name="Freeform 407">
              <a:extLst>
                <a:ext uri="{FF2B5EF4-FFF2-40B4-BE49-F238E27FC236}">
                  <a16:creationId xmlns:a16="http://schemas.microsoft.com/office/drawing/2014/main" id="{2C5CBEB4-5053-EE3E-41A1-D86980AE9F49}"/>
                </a:ext>
              </a:extLst>
            </p:cNvPr>
            <p:cNvSpPr/>
            <p:nvPr/>
          </p:nvSpPr>
          <p:spPr>
            <a:xfrm>
              <a:off x="5502325" y="4330827"/>
              <a:ext cx="1371" cy="2286"/>
            </a:xfrm>
            <a:custGeom>
              <a:avLst/>
              <a:gdLst>
                <a:gd name="connsiteX0" fmla="*/ 1372 w 1371"/>
                <a:gd name="connsiteY0" fmla="*/ 0 h 2286"/>
                <a:gd name="connsiteX1" fmla="*/ 0 w 1371"/>
                <a:gd name="connsiteY1" fmla="*/ 2286 h 2286"/>
                <a:gd name="connsiteX2" fmla="*/ 1372 w 1371"/>
                <a:gd name="connsiteY2" fmla="*/ 0 h 2286"/>
              </a:gdLst>
              <a:ahLst/>
              <a:cxnLst>
                <a:cxn ang="0">
                  <a:pos x="connsiteX0" y="connsiteY0"/>
                </a:cxn>
                <a:cxn ang="0">
                  <a:pos x="connsiteX1" y="connsiteY1"/>
                </a:cxn>
                <a:cxn ang="0">
                  <a:pos x="connsiteX2" y="connsiteY2"/>
                </a:cxn>
              </a:cxnLst>
              <a:rect l="l" t="t" r="r" b="b"/>
              <a:pathLst>
                <a:path w="1371" h="2286">
                  <a:moveTo>
                    <a:pt x="1372" y="0"/>
                  </a:moveTo>
                  <a:cubicBezTo>
                    <a:pt x="914" y="686"/>
                    <a:pt x="457" y="1600"/>
                    <a:pt x="0" y="2286"/>
                  </a:cubicBezTo>
                  <a:cubicBezTo>
                    <a:pt x="457" y="1600"/>
                    <a:pt x="914" y="686"/>
                    <a:pt x="1372" y="0"/>
                  </a:cubicBezTo>
                  <a:close/>
                </a:path>
              </a:pathLst>
            </a:custGeom>
            <a:solidFill>
              <a:srgbClr val="FFFFFF"/>
            </a:solidFill>
            <a:ln w="2286" cap="flat">
              <a:noFill/>
              <a:prstDash val="solid"/>
              <a:miter/>
            </a:ln>
          </p:spPr>
          <p:txBody>
            <a:bodyPr rtlCol="0" anchor="ctr"/>
            <a:lstStyle/>
            <a:p>
              <a:endParaRPr lang="en-US"/>
            </a:p>
          </p:txBody>
        </p:sp>
        <p:sp>
          <p:nvSpPr>
            <p:cNvPr id="104" name="Freeform 408">
              <a:extLst>
                <a:ext uri="{FF2B5EF4-FFF2-40B4-BE49-F238E27FC236}">
                  <a16:creationId xmlns:a16="http://schemas.microsoft.com/office/drawing/2014/main" id="{98B7C47E-A395-01F0-A65A-0E4F2A70E6F8}"/>
                </a:ext>
              </a:extLst>
            </p:cNvPr>
            <p:cNvSpPr/>
            <p:nvPr/>
          </p:nvSpPr>
          <p:spPr>
            <a:xfrm>
              <a:off x="5494096" y="4182694"/>
              <a:ext cx="2971" cy="4800"/>
            </a:xfrm>
            <a:custGeom>
              <a:avLst/>
              <a:gdLst>
                <a:gd name="connsiteX0" fmla="*/ 0 w 2971"/>
                <a:gd name="connsiteY0" fmla="*/ 0 h 4800"/>
                <a:gd name="connsiteX1" fmla="*/ 2972 w 2971"/>
                <a:gd name="connsiteY1" fmla="*/ 4801 h 4800"/>
                <a:gd name="connsiteX2" fmla="*/ 0 w 2971"/>
                <a:gd name="connsiteY2" fmla="*/ 0 h 4800"/>
              </a:gdLst>
              <a:ahLst/>
              <a:cxnLst>
                <a:cxn ang="0">
                  <a:pos x="connsiteX0" y="connsiteY0"/>
                </a:cxn>
                <a:cxn ang="0">
                  <a:pos x="connsiteX1" y="connsiteY1"/>
                </a:cxn>
                <a:cxn ang="0">
                  <a:pos x="connsiteX2" y="connsiteY2"/>
                </a:cxn>
              </a:cxnLst>
              <a:rect l="l" t="t" r="r" b="b"/>
              <a:pathLst>
                <a:path w="2971" h="4800">
                  <a:moveTo>
                    <a:pt x="0" y="0"/>
                  </a:moveTo>
                  <a:cubicBezTo>
                    <a:pt x="1143" y="1600"/>
                    <a:pt x="2057" y="3200"/>
                    <a:pt x="2972" y="4801"/>
                  </a:cubicBezTo>
                  <a:cubicBezTo>
                    <a:pt x="2057" y="2972"/>
                    <a:pt x="914" y="1372"/>
                    <a:pt x="0" y="0"/>
                  </a:cubicBezTo>
                  <a:close/>
                </a:path>
              </a:pathLst>
            </a:custGeom>
            <a:solidFill>
              <a:srgbClr val="FFFFFF"/>
            </a:solidFill>
            <a:ln w="2286" cap="flat">
              <a:noFill/>
              <a:prstDash val="solid"/>
              <a:miter/>
            </a:ln>
          </p:spPr>
          <p:txBody>
            <a:bodyPr rtlCol="0" anchor="ctr"/>
            <a:lstStyle/>
            <a:p>
              <a:endParaRPr lang="en-US"/>
            </a:p>
          </p:txBody>
        </p:sp>
        <p:sp>
          <p:nvSpPr>
            <p:cNvPr id="105" name="Freeform 409">
              <a:extLst>
                <a:ext uri="{FF2B5EF4-FFF2-40B4-BE49-F238E27FC236}">
                  <a16:creationId xmlns:a16="http://schemas.microsoft.com/office/drawing/2014/main" id="{6FF5D196-F4B0-981B-C5DC-C5089FCA92A9}"/>
                </a:ext>
              </a:extLst>
            </p:cNvPr>
            <p:cNvSpPr/>
            <p:nvPr/>
          </p:nvSpPr>
          <p:spPr>
            <a:xfrm>
              <a:off x="5503011" y="4197324"/>
              <a:ext cx="15773" cy="43205"/>
            </a:xfrm>
            <a:custGeom>
              <a:avLst/>
              <a:gdLst>
                <a:gd name="connsiteX0" fmla="*/ 0 w 15773"/>
                <a:gd name="connsiteY0" fmla="*/ 0 h 43205"/>
                <a:gd name="connsiteX1" fmla="*/ 15773 w 15773"/>
                <a:gd name="connsiteY1" fmla="*/ 43205 h 43205"/>
                <a:gd name="connsiteX2" fmla="*/ 0 w 15773"/>
                <a:gd name="connsiteY2" fmla="*/ 0 h 43205"/>
              </a:gdLst>
              <a:ahLst/>
              <a:cxnLst>
                <a:cxn ang="0">
                  <a:pos x="connsiteX0" y="connsiteY0"/>
                </a:cxn>
                <a:cxn ang="0">
                  <a:pos x="connsiteX1" y="connsiteY1"/>
                </a:cxn>
                <a:cxn ang="0">
                  <a:pos x="connsiteX2" y="connsiteY2"/>
                </a:cxn>
              </a:cxnLst>
              <a:rect l="l" t="t" r="r" b="b"/>
              <a:pathLst>
                <a:path w="15773" h="43205">
                  <a:moveTo>
                    <a:pt x="0" y="0"/>
                  </a:moveTo>
                  <a:cubicBezTo>
                    <a:pt x="7315" y="13487"/>
                    <a:pt x="12802" y="28118"/>
                    <a:pt x="15773" y="43205"/>
                  </a:cubicBezTo>
                  <a:cubicBezTo>
                    <a:pt x="12802" y="28118"/>
                    <a:pt x="7315" y="13487"/>
                    <a:pt x="0" y="0"/>
                  </a:cubicBezTo>
                  <a:close/>
                </a:path>
              </a:pathLst>
            </a:custGeom>
            <a:solidFill>
              <a:srgbClr val="FFFFFF"/>
            </a:solidFill>
            <a:ln w="2286" cap="flat">
              <a:noFill/>
              <a:prstDash val="solid"/>
              <a:miter/>
            </a:ln>
          </p:spPr>
          <p:txBody>
            <a:bodyPr rtlCol="0" anchor="ctr"/>
            <a:lstStyle/>
            <a:p>
              <a:endParaRPr lang="en-US"/>
            </a:p>
          </p:txBody>
        </p:sp>
        <p:sp>
          <p:nvSpPr>
            <p:cNvPr id="106" name="Freeform 410">
              <a:extLst>
                <a:ext uri="{FF2B5EF4-FFF2-40B4-BE49-F238E27FC236}">
                  <a16:creationId xmlns:a16="http://schemas.microsoft.com/office/drawing/2014/main" id="{988902E1-0654-5640-4661-8E88C6D59454}"/>
                </a:ext>
              </a:extLst>
            </p:cNvPr>
            <p:cNvSpPr/>
            <p:nvPr/>
          </p:nvSpPr>
          <p:spPr>
            <a:xfrm>
              <a:off x="5500039" y="4192295"/>
              <a:ext cx="2743" cy="5029"/>
            </a:xfrm>
            <a:custGeom>
              <a:avLst/>
              <a:gdLst>
                <a:gd name="connsiteX0" fmla="*/ 0 w 2743"/>
                <a:gd name="connsiteY0" fmla="*/ 0 h 5029"/>
                <a:gd name="connsiteX1" fmla="*/ 2743 w 2743"/>
                <a:gd name="connsiteY1" fmla="*/ 5029 h 5029"/>
                <a:gd name="connsiteX2" fmla="*/ 0 w 2743"/>
                <a:gd name="connsiteY2" fmla="*/ 0 h 5029"/>
              </a:gdLst>
              <a:ahLst/>
              <a:cxnLst>
                <a:cxn ang="0">
                  <a:pos x="connsiteX0" y="connsiteY0"/>
                </a:cxn>
                <a:cxn ang="0">
                  <a:pos x="connsiteX1" y="connsiteY1"/>
                </a:cxn>
                <a:cxn ang="0">
                  <a:pos x="connsiteX2" y="connsiteY2"/>
                </a:cxn>
              </a:cxnLst>
              <a:rect l="l" t="t" r="r" b="b"/>
              <a:pathLst>
                <a:path w="2743" h="5029">
                  <a:moveTo>
                    <a:pt x="0" y="0"/>
                  </a:moveTo>
                  <a:cubicBezTo>
                    <a:pt x="914" y="1600"/>
                    <a:pt x="1829" y="3200"/>
                    <a:pt x="2743" y="5029"/>
                  </a:cubicBezTo>
                  <a:cubicBezTo>
                    <a:pt x="2057" y="3429"/>
                    <a:pt x="1143" y="1600"/>
                    <a:pt x="0" y="0"/>
                  </a:cubicBezTo>
                  <a:close/>
                </a:path>
              </a:pathLst>
            </a:custGeom>
            <a:solidFill>
              <a:srgbClr val="FFFFFF"/>
            </a:solidFill>
            <a:ln w="2286" cap="flat">
              <a:noFill/>
              <a:prstDash val="solid"/>
              <a:miter/>
            </a:ln>
          </p:spPr>
          <p:txBody>
            <a:bodyPr rtlCol="0" anchor="ctr"/>
            <a:lstStyle/>
            <a:p>
              <a:endParaRPr lang="en-US"/>
            </a:p>
          </p:txBody>
        </p:sp>
        <p:sp>
          <p:nvSpPr>
            <p:cNvPr id="107" name="Freeform 411">
              <a:extLst>
                <a:ext uri="{FF2B5EF4-FFF2-40B4-BE49-F238E27FC236}">
                  <a16:creationId xmlns:a16="http://schemas.microsoft.com/office/drawing/2014/main" id="{FC7FAF8C-5754-2036-20E3-E1CBA77D49C2}"/>
                </a:ext>
              </a:extLst>
            </p:cNvPr>
            <p:cNvSpPr/>
            <p:nvPr/>
          </p:nvSpPr>
          <p:spPr>
            <a:xfrm>
              <a:off x="5497068" y="4187494"/>
              <a:ext cx="2971" cy="4800"/>
            </a:xfrm>
            <a:custGeom>
              <a:avLst/>
              <a:gdLst>
                <a:gd name="connsiteX0" fmla="*/ 0 w 2971"/>
                <a:gd name="connsiteY0" fmla="*/ 0 h 4800"/>
                <a:gd name="connsiteX1" fmla="*/ 2972 w 2971"/>
                <a:gd name="connsiteY1" fmla="*/ 4801 h 4800"/>
                <a:gd name="connsiteX2" fmla="*/ 0 w 2971"/>
                <a:gd name="connsiteY2" fmla="*/ 0 h 4800"/>
              </a:gdLst>
              <a:ahLst/>
              <a:cxnLst>
                <a:cxn ang="0">
                  <a:pos x="connsiteX0" y="connsiteY0"/>
                </a:cxn>
                <a:cxn ang="0">
                  <a:pos x="connsiteX1" y="connsiteY1"/>
                </a:cxn>
                <a:cxn ang="0">
                  <a:pos x="connsiteX2" y="connsiteY2"/>
                </a:cxn>
              </a:cxnLst>
              <a:rect l="l" t="t" r="r" b="b"/>
              <a:pathLst>
                <a:path w="2971" h="4800">
                  <a:moveTo>
                    <a:pt x="0" y="0"/>
                  </a:moveTo>
                  <a:cubicBezTo>
                    <a:pt x="914" y="1600"/>
                    <a:pt x="2057" y="3200"/>
                    <a:pt x="2972" y="4801"/>
                  </a:cubicBezTo>
                  <a:cubicBezTo>
                    <a:pt x="2057" y="3200"/>
                    <a:pt x="1143" y="1600"/>
                    <a:pt x="0" y="0"/>
                  </a:cubicBezTo>
                  <a:close/>
                </a:path>
              </a:pathLst>
            </a:custGeom>
            <a:solidFill>
              <a:srgbClr val="FFFFFF"/>
            </a:solidFill>
            <a:ln w="2286" cap="flat">
              <a:noFill/>
              <a:prstDash val="solid"/>
              <a:miter/>
            </a:ln>
          </p:spPr>
          <p:txBody>
            <a:bodyPr rtlCol="0" anchor="ctr"/>
            <a:lstStyle/>
            <a:p>
              <a:endParaRPr lang="en-US"/>
            </a:p>
          </p:txBody>
        </p:sp>
        <p:sp>
          <p:nvSpPr>
            <p:cNvPr id="108" name="Freeform 412">
              <a:extLst>
                <a:ext uri="{FF2B5EF4-FFF2-40B4-BE49-F238E27FC236}">
                  <a16:creationId xmlns:a16="http://schemas.microsoft.com/office/drawing/2014/main" id="{30D1625A-8F91-9AD9-1436-CE34514D1C70}"/>
                </a:ext>
              </a:extLst>
            </p:cNvPr>
            <p:cNvSpPr/>
            <p:nvPr/>
          </p:nvSpPr>
          <p:spPr>
            <a:xfrm>
              <a:off x="5490667" y="4177893"/>
              <a:ext cx="3200" cy="4572"/>
            </a:xfrm>
            <a:custGeom>
              <a:avLst/>
              <a:gdLst>
                <a:gd name="connsiteX0" fmla="*/ 0 w 3200"/>
                <a:gd name="connsiteY0" fmla="*/ 0 h 4572"/>
                <a:gd name="connsiteX1" fmla="*/ 3200 w 3200"/>
                <a:gd name="connsiteY1" fmla="*/ 4572 h 4572"/>
                <a:gd name="connsiteX2" fmla="*/ 0 w 3200"/>
                <a:gd name="connsiteY2" fmla="*/ 0 h 4572"/>
              </a:gdLst>
              <a:ahLst/>
              <a:cxnLst>
                <a:cxn ang="0">
                  <a:pos x="connsiteX0" y="connsiteY0"/>
                </a:cxn>
                <a:cxn ang="0">
                  <a:pos x="connsiteX1" y="connsiteY1"/>
                </a:cxn>
                <a:cxn ang="0">
                  <a:pos x="connsiteX2" y="connsiteY2"/>
                </a:cxn>
              </a:cxnLst>
              <a:rect l="l" t="t" r="r" b="b"/>
              <a:pathLst>
                <a:path w="3200" h="4572">
                  <a:moveTo>
                    <a:pt x="0" y="0"/>
                  </a:moveTo>
                  <a:cubicBezTo>
                    <a:pt x="1143" y="1600"/>
                    <a:pt x="2057" y="2972"/>
                    <a:pt x="3200" y="4572"/>
                  </a:cubicBezTo>
                  <a:cubicBezTo>
                    <a:pt x="2057" y="2972"/>
                    <a:pt x="1143" y="1372"/>
                    <a:pt x="0" y="0"/>
                  </a:cubicBezTo>
                  <a:close/>
                </a:path>
              </a:pathLst>
            </a:custGeom>
            <a:solidFill>
              <a:srgbClr val="FFFFFF"/>
            </a:solidFill>
            <a:ln w="2286" cap="flat">
              <a:noFill/>
              <a:prstDash val="solid"/>
              <a:miter/>
            </a:ln>
          </p:spPr>
          <p:txBody>
            <a:bodyPr rtlCol="0" anchor="ctr"/>
            <a:lstStyle/>
            <a:p>
              <a:endParaRPr lang="en-US"/>
            </a:p>
          </p:txBody>
        </p:sp>
        <p:sp>
          <p:nvSpPr>
            <p:cNvPr id="109" name="Freeform 413">
              <a:extLst>
                <a:ext uri="{FF2B5EF4-FFF2-40B4-BE49-F238E27FC236}">
                  <a16:creationId xmlns:a16="http://schemas.microsoft.com/office/drawing/2014/main" id="{2368A46E-BADC-D361-4765-8B5490FBFE0E}"/>
                </a:ext>
              </a:extLst>
            </p:cNvPr>
            <p:cNvSpPr/>
            <p:nvPr/>
          </p:nvSpPr>
          <p:spPr>
            <a:xfrm>
              <a:off x="5487238" y="4173321"/>
              <a:ext cx="3429" cy="4572"/>
            </a:xfrm>
            <a:custGeom>
              <a:avLst/>
              <a:gdLst>
                <a:gd name="connsiteX0" fmla="*/ 0 w 3429"/>
                <a:gd name="connsiteY0" fmla="*/ 0 h 4572"/>
                <a:gd name="connsiteX1" fmla="*/ 3429 w 3429"/>
                <a:gd name="connsiteY1" fmla="*/ 4572 h 4572"/>
                <a:gd name="connsiteX2" fmla="*/ 0 w 3429"/>
                <a:gd name="connsiteY2" fmla="*/ 0 h 4572"/>
              </a:gdLst>
              <a:ahLst/>
              <a:cxnLst>
                <a:cxn ang="0">
                  <a:pos x="connsiteX0" y="connsiteY0"/>
                </a:cxn>
                <a:cxn ang="0">
                  <a:pos x="connsiteX1" y="connsiteY1"/>
                </a:cxn>
                <a:cxn ang="0">
                  <a:pos x="connsiteX2" y="connsiteY2"/>
                </a:cxn>
              </a:cxnLst>
              <a:rect l="l" t="t" r="r" b="b"/>
              <a:pathLst>
                <a:path w="3429" h="4572">
                  <a:moveTo>
                    <a:pt x="0" y="0"/>
                  </a:moveTo>
                  <a:cubicBezTo>
                    <a:pt x="1143" y="1372"/>
                    <a:pt x="2286" y="2972"/>
                    <a:pt x="3429" y="4572"/>
                  </a:cubicBezTo>
                  <a:cubicBezTo>
                    <a:pt x="2286" y="2972"/>
                    <a:pt x="1143" y="1372"/>
                    <a:pt x="0" y="0"/>
                  </a:cubicBezTo>
                  <a:close/>
                </a:path>
              </a:pathLst>
            </a:custGeom>
            <a:solidFill>
              <a:srgbClr val="FFFFFF"/>
            </a:solidFill>
            <a:ln w="2286" cap="flat">
              <a:noFill/>
              <a:prstDash val="solid"/>
              <a:miter/>
            </a:ln>
          </p:spPr>
          <p:txBody>
            <a:bodyPr rtlCol="0" anchor="ctr"/>
            <a:lstStyle/>
            <a:p>
              <a:endParaRPr lang="en-US"/>
            </a:p>
          </p:txBody>
        </p:sp>
        <p:sp>
          <p:nvSpPr>
            <p:cNvPr id="110" name="Freeform 414">
              <a:extLst>
                <a:ext uri="{FF2B5EF4-FFF2-40B4-BE49-F238E27FC236}">
                  <a16:creationId xmlns:a16="http://schemas.microsoft.com/office/drawing/2014/main" id="{DA29001C-3288-D480-ECE8-2404CE33C94C}"/>
                </a:ext>
              </a:extLst>
            </p:cNvPr>
            <p:cNvSpPr/>
            <p:nvPr/>
          </p:nvSpPr>
          <p:spPr>
            <a:xfrm>
              <a:off x="5215711" y="4118105"/>
              <a:ext cx="277639" cy="235157"/>
            </a:xfrm>
            <a:custGeom>
              <a:avLst/>
              <a:gdLst>
                <a:gd name="connsiteX0" fmla="*/ 130023 w 277639"/>
                <a:gd name="connsiteY0" fmla="*/ 235124 h 235157"/>
                <a:gd name="connsiteX1" fmla="*/ 258725 w 277639"/>
                <a:gd name="connsiteY1" fmla="*/ 164715 h 235157"/>
                <a:gd name="connsiteX2" fmla="*/ 267869 w 277639"/>
                <a:gd name="connsiteY2" fmla="*/ 50872 h 235157"/>
                <a:gd name="connsiteX3" fmla="*/ 271526 w 277639"/>
                <a:gd name="connsiteY3" fmla="*/ 55216 h 235157"/>
                <a:gd name="connsiteX4" fmla="*/ 261697 w 277639"/>
                <a:gd name="connsiteY4" fmla="*/ 43786 h 235157"/>
                <a:gd name="connsiteX5" fmla="*/ 127280 w 277639"/>
                <a:gd name="connsiteY5" fmla="*/ 5838 h 235157"/>
                <a:gd name="connsiteX6" fmla="*/ 85903 w 277639"/>
                <a:gd name="connsiteY6" fmla="*/ 20469 h 235157"/>
                <a:gd name="connsiteX7" fmla="*/ 4064 w 277639"/>
                <a:gd name="connsiteY7" fmla="*/ 180031 h 235157"/>
                <a:gd name="connsiteX8" fmla="*/ 130023 w 277639"/>
                <a:gd name="connsiteY8" fmla="*/ 235124 h 235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77639" h="235157">
                  <a:moveTo>
                    <a:pt x="130023" y="235124"/>
                  </a:moveTo>
                  <a:cubicBezTo>
                    <a:pt x="182144" y="236267"/>
                    <a:pt x="231064" y="208149"/>
                    <a:pt x="258725" y="164715"/>
                  </a:cubicBezTo>
                  <a:cubicBezTo>
                    <a:pt x="280442" y="130654"/>
                    <a:pt x="283414" y="86763"/>
                    <a:pt x="267869" y="50872"/>
                  </a:cubicBezTo>
                  <a:cubicBezTo>
                    <a:pt x="269012" y="52244"/>
                    <a:pt x="270155" y="53844"/>
                    <a:pt x="271526" y="55216"/>
                  </a:cubicBezTo>
                  <a:cubicBezTo>
                    <a:pt x="268326" y="51330"/>
                    <a:pt x="265126" y="47443"/>
                    <a:pt x="261697" y="43786"/>
                  </a:cubicBezTo>
                  <a:cubicBezTo>
                    <a:pt x="226949" y="6753"/>
                    <a:pt x="179858" y="-9707"/>
                    <a:pt x="127280" y="5838"/>
                  </a:cubicBezTo>
                  <a:cubicBezTo>
                    <a:pt x="113335" y="9953"/>
                    <a:pt x="99619" y="14754"/>
                    <a:pt x="85903" y="20469"/>
                  </a:cubicBezTo>
                  <a:cubicBezTo>
                    <a:pt x="12751" y="52244"/>
                    <a:pt x="-10337" y="119910"/>
                    <a:pt x="4064" y="180031"/>
                  </a:cubicBezTo>
                  <a:cubicBezTo>
                    <a:pt x="37440" y="212950"/>
                    <a:pt x="82931" y="233981"/>
                    <a:pt x="130023" y="235124"/>
                  </a:cubicBezTo>
                  <a:close/>
                </a:path>
              </a:pathLst>
            </a:custGeom>
            <a:solidFill>
              <a:srgbClr val="FFFFFF"/>
            </a:solidFill>
            <a:ln w="2286" cap="flat">
              <a:noFill/>
              <a:prstDash val="solid"/>
              <a:miter/>
            </a:ln>
          </p:spPr>
          <p:txBody>
            <a:bodyPr rtlCol="0" anchor="ctr"/>
            <a:lstStyle/>
            <a:p>
              <a:endParaRPr lang="en-US"/>
            </a:p>
          </p:txBody>
        </p:sp>
        <p:sp>
          <p:nvSpPr>
            <p:cNvPr id="111" name="Freeform 415">
              <a:extLst>
                <a:ext uri="{FF2B5EF4-FFF2-40B4-BE49-F238E27FC236}">
                  <a16:creationId xmlns:a16="http://schemas.microsoft.com/office/drawing/2014/main" id="{E0A8D1FE-B31D-8A08-9B89-72D8964642C0}"/>
                </a:ext>
              </a:extLst>
            </p:cNvPr>
            <p:cNvSpPr/>
            <p:nvPr/>
          </p:nvSpPr>
          <p:spPr>
            <a:xfrm>
              <a:off x="5521528" y="4264761"/>
              <a:ext cx="2286" cy="3429"/>
            </a:xfrm>
            <a:custGeom>
              <a:avLst/>
              <a:gdLst>
                <a:gd name="connsiteX0" fmla="*/ 0 w 2286"/>
                <a:gd name="connsiteY0" fmla="*/ 0 h 3429"/>
                <a:gd name="connsiteX1" fmla="*/ 0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0" y="1143"/>
                    <a:pt x="0" y="2286"/>
                    <a:pt x="0" y="3429"/>
                  </a:cubicBezTo>
                  <a:cubicBezTo>
                    <a:pt x="0" y="2286"/>
                    <a:pt x="0" y="1143"/>
                    <a:pt x="0" y="0"/>
                  </a:cubicBezTo>
                  <a:close/>
                </a:path>
              </a:pathLst>
            </a:custGeom>
            <a:solidFill>
              <a:srgbClr val="FFFFFF"/>
            </a:solidFill>
            <a:ln w="2286" cap="flat">
              <a:noFill/>
              <a:prstDash val="solid"/>
              <a:miter/>
            </a:ln>
          </p:spPr>
          <p:txBody>
            <a:bodyPr rtlCol="0" anchor="ctr"/>
            <a:lstStyle/>
            <a:p>
              <a:endParaRPr lang="en-US"/>
            </a:p>
          </p:txBody>
        </p:sp>
        <p:sp>
          <p:nvSpPr>
            <p:cNvPr id="112" name="Freeform 416">
              <a:extLst>
                <a:ext uri="{FF2B5EF4-FFF2-40B4-BE49-F238E27FC236}">
                  <a16:creationId xmlns:a16="http://schemas.microsoft.com/office/drawing/2014/main" id="{DFF6709D-AAC7-A6A1-30A1-7F8A10FADB86}"/>
                </a:ext>
              </a:extLst>
            </p:cNvPr>
            <p:cNvSpPr/>
            <p:nvPr/>
          </p:nvSpPr>
          <p:spPr>
            <a:xfrm>
              <a:off x="5521299" y="4270705"/>
              <a:ext cx="228" cy="3200"/>
            </a:xfrm>
            <a:custGeom>
              <a:avLst/>
              <a:gdLst>
                <a:gd name="connsiteX0" fmla="*/ 229 w 228"/>
                <a:gd name="connsiteY0" fmla="*/ 0 h 3200"/>
                <a:gd name="connsiteX1" fmla="*/ 0 w 228"/>
                <a:gd name="connsiteY1" fmla="*/ 3200 h 3200"/>
                <a:gd name="connsiteX2" fmla="*/ 229 w 228"/>
                <a:gd name="connsiteY2" fmla="*/ 0 h 3200"/>
              </a:gdLst>
              <a:ahLst/>
              <a:cxnLst>
                <a:cxn ang="0">
                  <a:pos x="connsiteX0" y="connsiteY0"/>
                </a:cxn>
                <a:cxn ang="0">
                  <a:pos x="connsiteX1" y="connsiteY1"/>
                </a:cxn>
                <a:cxn ang="0">
                  <a:pos x="connsiteX2" y="connsiteY2"/>
                </a:cxn>
              </a:cxnLst>
              <a:rect l="l" t="t" r="r" b="b"/>
              <a:pathLst>
                <a:path w="228" h="3200">
                  <a:moveTo>
                    <a:pt x="229" y="0"/>
                  </a:moveTo>
                  <a:cubicBezTo>
                    <a:pt x="229" y="1143"/>
                    <a:pt x="229" y="2057"/>
                    <a:pt x="0" y="3200"/>
                  </a:cubicBezTo>
                  <a:cubicBezTo>
                    <a:pt x="0" y="2286"/>
                    <a:pt x="0" y="1143"/>
                    <a:pt x="229" y="0"/>
                  </a:cubicBezTo>
                  <a:close/>
                </a:path>
              </a:pathLst>
            </a:custGeom>
            <a:solidFill>
              <a:srgbClr val="FFFFFF"/>
            </a:solidFill>
            <a:ln w="2286" cap="flat">
              <a:noFill/>
              <a:prstDash val="solid"/>
              <a:miter/>
            </a:ln>
          </p:spPr>
          <p:txBody>
            <a:bodyPr rtlCol="0" anchor="ctr"/>
            <a:lstStyle/>
            <a:p>
              <a:endParaRPr lang="en-US"/>
            </a:p>
          </p:txBody>
        </p:sp>
        <p:sp>
          <p:nvSpPr>
            <p:cNvPr id="113" name="Freeform 417">
              <a:extLst>
                <a:ext uri="{FF2B5EF4-FFF2-40B4-BE49-F238E27FC236}">
                  <a16:creationId xmlns:a16="http://schemas.microsoft.com/office/drawing/2014/main" id="{50F6D06F-A22F-6C23-600C-2966521898A9}"/>
                </a:ext>
              </a:extLst>
            </p:cNvPr>
            <p:cNvSpPr/>
            <p:nvPr/>
          </p:nvSpPr>
          <p:spPr>
            <a:xfrm>
              <a:off x="5519928" y="4246702"/>
              <a:ext cx="457" cy="4114"/>
            </a:xfrm>
            <a:custGeom>
              <a:avLst/>
              <a:gdLst>
                <a:gd name="connsiteX0" fmla="*/ 0 w 457"/>
                <a:gd name="connsiteY0" fmla="*/ 0 h 4114"/>
                <a:gd name="connsiteX1" fmla="*/ 457 w 457"/>
                <a:gd name="connsiteY1" fmla="*/ 4115 h 4114"/>
                <a:gd name="connsiteX2" fmla="*/ 0 w 457"/>
                <a:gd name="connsiteY2" fmla="*/ 0 h 4114"/>
              </a:gdLst>
              <a:ahLst/>
              <a:cxnLst>
                <a:cxn ang="0">
                  <a:pos x="connsiteX0" y="connsiteY0"/>
                </a:cxn>
                <a:cxn ang="0">
                  <a:pos x="connsiteX1" y="connsiteY1"/>
                </a:cxn>
                <a:cxn ang="0">
                  <a:pos x="connsiteX2" y="connsiteY2"/>
                </a:cxn>
              </a:cxnLst>
              <a:rect l="l" t="t" r="r" b="b"/>
              <a:pathLst>
                <a:path w="457" h="4114">
                  <a:moveTo>
                    <a:pt x="0" y="0"/>
                  </a:moveTo>
                  <a:cubicBezTo>
                    <a:pt x="229" y="1372"/>
                    <a:pt x="457" y="2743"/>
                    <a:pt x="457" y="4115"/>
                  </a:cubicBezTo>
                  <a:cubicBezTo>
                    <a:pt x="229" y="2743"/>
                    <a:pt x="229" y="1372"/>
                    <a:pt x="0" y="0"/>
                  </a:cubicBezTo>
                  <a:close/>
                </a:path>
              </a:pathLst>
            </a:custGeom>
            <a:solidFill>
              <a:srgbClr val="FFFFFF"/>
            </a:solidFill>
            <a:ln w="2286" cap="flat">
              <a:noFill/>
              <a:prstDash val="solid"/>
              <a:miter/>
            </a:ln>
          </p:spPr>
          <p:txBody>
            <a:bodyPr rtlCol="0" anchor="ctr"/>
            <a:lstStyle/>
            <a:p>
              <a:endParaRPr lang="en-US"/>
            </a:p>
          </p:txBody>
        </p:sp>
        <p:sp>
          <p:nvSpPr>
            <p:cNvPr id="114" name="Freeform 418">
              <a:extLst>
                <a:ext uri="{FF2B5EF4-FFF2-40B4-BE49-F238E27FC236}">
                  <a16:creationId xmlns:a16="http://schemas.microsoft.com/office/drawing/2014/main" id="{E572A837-9B4A-A2B5-1B53-4025B982357E}"/>
                </a:ext>
              </a:extLst>
            </p:cNvPr>
            <p:cNvSpPr/>
            <p:nvPr/>
          </p:nvSpPr>
          <p:spPr>
            <a:xfrm>
              <a:off x="5518785" y="4240987"/>
              <a:ext cx="914" cy="4572"/>
            </a:xfrm>
            <a:custGeom>
              <a:avLst/>
              <a:gdLst>
                <a:gd name="connsiteX0" fmla="*/ 0 w 914"/>
                <a:gd name="connsiteY0" fmla="*/ 0 h 4572"/>
                <a:gd name="connsiteX1" fmla="*/ 914 w 914"/>
                <a:gd name="connsiteY1" fmla="*/ 4572 h 4572"/>
                <a:gd name="connsiteX2" fmla="*/ 0 w 914"/>
                <a:gd name="connsiteY2" fmla="*/ 0 h 4572"/>
              </a:gdLst>
              <a:ahLst/>
              <a:cxnLst>
                <a:cxn ang="0">
                  <a:pos x="connsiteX0" y="connsiteY0"/>
                </a:cxn>
                <a:cxn ang="0">
                  <a:pos x="connsiteX1" y="connsiteY1"/>
                </a:cxn>
                <a:cxn ang="0">
                  <a:pos x="connsiteX2" y="connsiteY2"/>
                </a:cxn>
              </a:cxnLst>
              <a:rect l="l" t="t" r="r" b="b"/>
              <a:pathLst>
                <a:path w="914" h="4572">
                  <a:moveTo>
                    <a:pt x="0" y="0"/>
                  </a:moveTo>
                  <a:cubicBezTo>
                    <a:pt x="229" y="1600"/>
                    <a:pt x="457" y="2972"/>
                    <a:pt x="914" y="4572"/>
                  </a:cubicBezTo>
                  <a:cubicBezTo>
                    <a:pt x="686"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115" name="Freeform 419">
              <a:extLst>
                <a:ext uri="{FF2B5EF4-FFF2-40B4-BE49-F238E27FC236}">
                  <a16:creationId xmlns:a16="http://schemas.microsoft.com/office/drawing/2014/main" id="{5A895972-B22F-5D37-9712-4B6D667844C0}"/>
                </a:ext>
              </a:extLst>
            </p:cNvPr>
            <p:cNvSpPr/>
            <p:nvPr/>
          </p:nvSpPr>
          <p:spPr>
            <a:xfrm>
              <a:off x="5520613" y="4252874"/>
              <a:ext cx="228" cy="3657"/>
            </a:xfrm>
            <a:custGeom>
              <a:avLst/>
              <a:gdLst>
                <a:gd name="connsiteX0" fmla="*/ 0 w 228"/>
                <a:gd name="connsiteY0" fmla="*/ 0 h 3657"/>
                <a:gd name="connsiteX1" fmla="*/ 229 w 228"/>
                <a:gd name="connsiteY1" fmla="*/ 3658 h 3657"/>
                <a:gd name="connsiteX2" fmla="*/ 0 w 228"/>
                <a:gd name="connsiteY2" fmla="*/ 0 h 3657"/>
              </a:gdLst>
              <a:ahLst/>
              <a:cxnLst>
                <a:cxn ang="0">
                  <a:pos x="connsiteX0" y="connsiteY0"/>
                </a:cxn>
                <a:cxn ang="0">
                  <a:pos x="connsiteX1" y="connsiteY1"/>
                </a:cxn>
                <a:cxn ang="0">
                  <a:pos x="connsiteX2" y="connsiteY2"/>
                </a:cxn>
              </a:cxnLst>
              <a:rect l="l" t="t" r="r" b="b"/>
              <a:pathLst>
                <a:path w="228" h="3657">
                  <a:moveTo>
                    <a:pt x="0" y="0"/>
                  </a:moveTo>
                  <a:cubicBezTo>
                    <a:pt x="229" y="1143"/>
                    <a:pt x="229" y="2515"/>
                    <a:pt x="229" y="3658"/>
                  </a:cubicBezTo>
                  <a:cubicBezTo>
                    <a:pt x="229" y="2286"/>
                    <a:pt x="229" y="1143"/>
                    <a:pt x="0" y="0"/>
                  </a:cubicBezTo>
                  <a:close/>
                </a:path>
              </a:pathLst>
            </a:custGeom>
            <a:solidFill>
              <a:srgbClr val="FFFFFF"/>
            </a:solidFill>
            <a:ln w="2286" cap="flat">
              <a:noFill/>
              <a:prstDash val="solid"/>
              <a:miter/>
            </a:ln>
          </p:spPr>
          <p:txBody>
            <a:bodyPr rtlCol="0" anchor="ctr"/>
            <a:lstStyle/>
            <a:p>
              <a:endParaRPr lang="en-US"/>
            </a:p>
          </p:txBody>
        </p:sp>
        <p:sp>
          <p:nvSpPr>
            <p:cNvPr id="116" name="Freeform 420">
              <a:extLst>
                <a:ext uri="{FF2B5EF4-FFF2-40B4-BE49-F238E27FC236}">
                  <a16:creationId xmlns:a16="http://schemas.microsoft.com/office/drawing/2014/main" id="{1516F472-5281-2F7A-8F9D-40C19F2E78DF}"/>
                </a:ext>
              </a:extLst>
            </p:cNvPr>
            <p:cNvSpPr/>
            <p:nvPr/>
          </p:nvSpPr>
          <p:spPr>
            <a:xfrm>
              <a:off x="5521299" y="4258818"/>
              <a:ext cx="228" cy="3429"/>
            </a:xfrm>
            <a:custGeom>
              <a:avLst/>
              <a:gdLst>
                <a:gd name="connsiteX0" fmla="*/ 0 w 228"/>
                <a:gd name="connsiteY0" fmla="*/ 0 h 3429"/>
                <a:gd name="connsiteX1" fmla="*/ 229 w 228"/>
                <a:gd name="connsiteY1" fmla="*/ 3429 h 3429"/>
                <a:gd name="connsiteX2" fmla="*/ 0 w 228"/>
                <a:gd name="connsiteY2" fmla="*/ 0 h 3429"/>
              </a:gdLst>
              <a:ahLst/>
              <a:cxnLst>
                <a:cxn ang="0">
                  <a:pos x="connsiteX0" y="connsiteY0"/>
                </a:cxn>
                <a:cxn ang="0">
                  <a:pos x="connsiteX1" y="connsiteY1"/>
                </a:cxn>
                <a:cxn ang="0">
                  <a:pos x="connsiteX2" y="connsiteY2"/>
                </a:cxn>
              </a:cxnLst>
              <a:rect l="l" t="t" r="r" b="b"/>
              <a:pathLst>
                <a:path w="228" h="3429">
                  <a:moveTo>
                    <a:pt x="0" y="0"/>
                  </a:moveTo>
                  <a:cubicBezTo>
                    <a:pt x="0" y="1143"/>
                    <a:pt x="229" y="2286"/>
                    <a:pt x="229" y="3429"/>
                  </a:cubicBezTo>
                  <a:cubicBezTo>
                    <a:pt x="0" y="2286"/>
                    <a:pt x="0" y="1143"/>
                    <a:pt x="0" y="0"/>
                  </a:cubicBezTo>
                  <a:close/>
                </a:path>
              </a:pathLst>
            </a:custGeom>
            <a:solidFill>
              <a:srgbClr val="FFFFFF"/>
            </a:solidFill>
            <a:ln w="2286" cap="flat">
              <a:noFill/>
              <a:prstDash val="solid"/>
              <a:miter/>
            </a:ln>
          </p:spPr>
          <p:txBody>
            <a:bodyPr rtlCol="0" anchor="ctr"/>
            <a:lstStyle/>
            <a:p>
              <a:endParaRPr lang="en-US"/>
            </a:p>
          </p:txBody>
        </p:sp>
        <p:sp>
          <p:nvSpPr>
            <p:cNvPr id="117" name="Freeform 421">
              <a:extLst>
                <a:ext uri="{FF2B5EF4-FFF2-40B4-BE49-F238E27FC236}">
                  <a16:creationId xmlns:a16="http://schemas.microsoft.com/office/drawing/2014/main" id="{D4A429BF-5A09-E363-C3D2-5A2E7A798BE3}"/>
                </a:ext>
              </a:extLst>
            </p:cNvPr>
            <p:cNvSpPr/>
            <p:nvPr/>
          </p:nvSpPr>
          <p:spPr>
            <a:xfrm>
              <a:off x="5232349" y="4331741"/>
              <a:ext cx="1600" cy="2971"/>
            </a:xfrm>
            <a:custGeom>
              <a:avLst/>
              <a:gdLst>
                <a:gd name="connsiteX0" fmla="*/ 1600 w 1600"/>
                <a:gd name="connsiteY0" fmla="*/ 2972 h 2971"/>
                <a:gd name="connsiteX1" fmla="*/ 0 w 1600"/>
                <a:gd name="connsiteY1" fmla="*/ 0 h 2971"/>
                <a:gd name="connsiteX2" fmla="*/ 1600 w 1600"/>
                <a:gd name="connsiteY2" fmla="*/ 2972 h 2971"/>
              </a:gdLst>
              <a:ahLst/>
              <a:cxnLst>
                <a:cxn ang="0">
                  <a:pos x="connsiteX0" y="connsiteY0"/>
                </a:cxn>
                <a:cxn ang="0">
                  <a:pos x="connsiteX1" y="connsiteY1"/>
                </a:cxn>
                <a:cxn ang="0">
                  <a:pos x="connsiteX2" y="connsiteY2"/>
                </a:cxn>
              </a:cxnLst>
              <a:rect l="l" t="t" r="r" b="b"/>
              <a:pathLst>
                <a:path w="1600" h="2971">
                  <a:moveTo>
                    <a:pt x="1600" y="2972"/>
                  </a:moveTo>
                  <a:cubicBezTo>
                    <a:pt x="1143" y="2057"/>
                    <a:pt x="686" y="1143"/>
                    <a:pt x="0" y="0"/>
                  </a:cubicBezTo>
                  <a:cubicBezTo>
                    <a:pt x="457" y="1143"/>
                    <a:pt x="914" y="2057"/>
                    <a:pt x="1600" y="2972"/>
                  </a:cubicBezTo>
                  <a:close/>
                </a:path>
              </a:pathLst>
            </a:custGeom>
            <a:solidFill>
              <a:srgbClr val="FFFFFF"/>
            </a:solidFill>
            <a:ln w="2286" cap="flat">
              <a:noFill/>
              <a:prstDash val="solid"/>
              <a:miter/>
            </a:ln>
          </p:spPr>
          <p:txBody>
            <a:bodyPr rtlCol="0" anchor="ctr"/>
            <a:lstStyle/>
            <a:p>
              <a:endParaRPr lang="en-US"/>
            </a:p>
          </p:txBody>
        </p:sp>
        <p:sp>
          <p:nvSpPr>
            <p:cNvPr id="118" name="Freeform 422">
              <a:extLst>
                <a:ext uri="{FF2B5EF4-FFF2-40B4-BE49-F238E27FC236}">
                  <a16:creationId xmlns:a16="http://schemas.microsoft.com/office/drawing/2014/main" id="{EB996098-0088-5264-C0D3-FCC828BCBA61}"/>
                </a:ext>
              </a:extLst>
            </p:cNvPr>
            <p:cNvSpPr/>
            <p:nvPr/>
          </p:nvSpPr>
          <p:spPr>
            <a:xfrm>
              <a:off x="5229148" y="4325112"/>
              <a:ext cx="1600" cy="3429"/>
            </a:xfrm>
            <a:custGeom>
              <a:avLst/>
              <a:gdLst>
                <a:gd name="connsiteX0" fmla="*/ 1600 w 1600"/>
                <a:gd name="connsiteY0" fmla="*/ 3429 h 3429"/>
                <a:gd name="connsiteX1" fmla="*/ 0 w 1600"/>
                <a:gd name="connsiteY1" fmla="*/ 0 h 3429"/>
                <a:gd name="connsiteX2" fmla="*/ 1600 w 1600"/>
                <a:gd name="connsiteY2" fmla="*/ 3429 h 3429"/>
              </a:gdLst>
              <a:ahLst/>
              <a:cxnLst>
                <a:cxn ang="0">
                  <a:pos x="connsiteX0" y="connsiteY0"/>
                </a:cxn>
                <a:cxn ang="0">
                  <a:pos x="connsiteX1" y="connsiteY1"/>
                </a:cxn>
                <a:cxn ang="0">
                  <a:pos x="connsiteX2" y="connsiteY2"/>
                </a:cxn>
              </a:cxnLst>
              <a:rect l="l" t="t" r="r" b="b"/>
              <a:pathLst>
                <a:path w="1600" h="3429">
                  <a:moveTo>
                    <a:pt x="1600" y="3429"/>
                  </a:moveTo>
                  <a:cubicBezTo>
                    <a:pt x="1143" y="2286"/>
                    <a:pt x="457" y="1143"/>
                    <a:pt x="0" y="0"/>
                  </a:cubicBezTo>
                  <a:cubicBezTo>
                    <a:pt x="457" y="1143"/>
                    <a:pt x="914" y="2286"/>
                    <a:pt x="1600" y="3429"/>
                  </a:cubicBezTo>
                  <a:close/>
                </a:path>
              </a:pathLst>
            </a:custGeom>
            <a:solidFill>
              <a:srgbClr val="FFFFFF"/>
            </a:solidFill>
            <a:ln w="2286" cap="flat">
              <a:noFill/>
              <a:prstDash val="solid"/>
              <a:miter/>
            </a:ln>
          </p:spPr>
          <p:txBody>
            <a:bodyPr rtlCol="0" anchor="ctr"/>
            <a:lstStyle/>
            <a:p>
              <a:endParaRPr lang="en-US"/>
            </a:p>
          </p:txBody>
        </p:sp>
        <p:sp>
          <p:nvSpPr>
            <p:cNvPr id="119" name="Freeform 423">
              <a:extLst>
                <a:ext uri="{FF2B5EF4-FFF2-40B4-BE49-F238E27FC236}">
                  <a16:creationId xmlns:a16="http://schemas.microsoft.com/office/drawing/2014/main" id="{3CD0FBA9-65BE-CE31-8791-247D7C6E1C75}"/>
                </a:ext>
              </a:extLst>
            </p:cNvPr>
            <p:cNvSpPr/>
            <p:nvPr/>
          </p:nvSpPr>
          <p:spPr>
            <a:xfrm>
              <a:off x="5236006" y="4338599"/>
              <a:ext cx="1371" cy="2286"/>
            </a:xfrm>
            <a:custGeom>
              <a:avLst/>
              <a:gdLst>
                <a:gd name="connsiteX0" fmla="*/ 1372 w 1371"/>
                <a:gd name="connsiteY0" fmla="*/ 2286 h 2286"/>
                <a:gd name="connsiteX1" fmla="*/ 0 w 1371"/>
                <a:gd name="connsiteY1" fmla="*/ 0 h 2286"/>
                <a:gd name="connsiteX2" fmla="*/ 1372 w 1371"/>
                <a:gd name="connsiteY2" fmla="*/ 2286 h 2286"/>
              </a:gdLst>
              <a:ahLst/>
              <a:cxnLst>
                <a:cxn ang="0">
                  <a:pos x="connsiteX0" y="connsiteY0"/>
                </a:cxn>
                <a:cxn ang="0">
                  <a:pos x="connsiteX1" y="connsiteY1"/>
                </a:cxn>
                <a:cxn ang="0">
                  <a:pos x="connsiteX2" y="connsiteY2"/>
                </a:cxn>
              </a:cxnLst>
              <a:rect l="l" t="t" r="r" b="b"/>
              <a:pathLst>
                <a:path w="1371" h="2286">
                  <a:moveTo>
                    <a:pt x="1372" y="2286"/>
                  </a:moveTo>
                  <a:cubicBezTo>
                    <a:pt x="914" y="1600"/>
                    <a:pt x="457" y="686"/>
                    <a:pt x="0" y="0"/>
                  </a:cubicBezTo>
                  <a:cubicBezTo>
                    <a:pt x="457" y="686"/>
                    <a:pt x="914" y="1600"/>
                    <a:pt x="1372" y="2286"/>
                  </a:cubicBezTo>
                  <a:close/>
                </a:path>
              </a:pathLst>
            </a:custGeom>
            <a:solidFill>
              <a:srgbClr val="FFFFFF"/>
            </a:solidFill>
            <a:ln w="2286" cap="flat">
              <a:noFill/>
              <a:prstDash val="solid"/>
              <a:miter/>
            </a:ln>
          </p:spPr>
          <p:txBody>
            <a:bodyPr rtlCol="0" anchor="ctr"/>
            <a:lstStyle/>
            <a:p>
              <a:endParaRPr lang="en-US"/>
            </a:p>
          </p:txBody>
        </p:sp>
        <p:sp>
          <p:nvSpPr>
            <p:cNvPr id="120" name="Freeform 424">
              <a:extLst>
                <a:ext uri="{FF2B5EF4-FFF2-40B4-BE49-F238E27FC236}">
                  <a16:creationId xmlns:a16="http://schemas.microsoft.com/office/drawing/2014/main" id="{A25AC370-FBBE-83FA-DDD4-FB9BDE603552}"/>
                </a:ext>
              </a:extLst>
            </p:cNvPr>
            <p:cNvSpPr/>
            <p:nvPr/>
          </p:nvSpPr>
          <p:spPr>
            <a:xfrm>
              <a:off x="5417515" y="4403064"/>
              <a:ext cx="7086" cy="2743"/>
            </a:xfrm>
            <a:custGeom>
              <a:avLst/>
              <a:gdLst>
                <a:gd name="connsiteX0" fmla="*/ 7087 w 7086"/>
                <a:gd name="connsiteY0" fmla="*/ 0 h 2743"/>
                <a:gd name="connsiteX1" fmla="*/ 0 w 7086"/>
                <a:gd name="connsiteY1" fmla="*/ 2743 h 2743"/>
                <a:gd name="connsiteX2" fmla="*/ 7087 w 7086"/>
                <a:gd name="connsiteY2" fmla="*/ 0 h 2743"/>
              </a:gdLst>
              <a:ahLst/>
              <a:cxnLst>
                <a:cxn ang="0">
                  <a:pos x="connsiteX0" y="connsiteY0"/>
                </a:cxn>
                <a:cxn ang="0">
                  <a:pos x="connsiteX1" y="connsiteY1"/>
                </a:cxn>
                <a:cxn ang="0">
                  <a:pos x="connsiteX2" y="connsiteY2"/>
                </a:cxn>
              </a:cxnLst>
              <a:rect l="l" t="t" r="r" b="b"/>
              <a:pathLst>
                <a:path w="7086" h="2743">
                  <a:moveTo>
                    <a:pt x="7087" y="0"/>
                  </a:moveTo>
                  <a:cubicBezTo>
                    <a:pt x="4801" y="914"/>
                    <a:pt x="2286" y="1829"/>
                    <a:pt x="0" y="2743"/>
                  </a:cubicBezTo>
                  <a:cubicBezTo>
                    <a:pt x="2515" y="1829"/>
                    <a:pt x="4801" y="914"/>
                    <a:pt x="7087" y="0"/>
                  </a:cubicBezTo>
                  <a:close/>
                </a:path>
              </a:pathLst>
            </a:custGeom>
            <a:solidFill>
              <a:srgbClr val="FFFFFF"/>
            </a:solidFill>
            <a:ln w="2286" cap="flat">
              <a:noFill/>
              <a:prstDash val="solid"/>
              <a:miter/>
            </a:ln>
          </p:spPr>
          <p:txBody>
            <a:bodyPr rtlCol="0" anchor="ctr"/>
            <a:lstStyle/>
            <a:p>
              <a:endParaRPr lang="en-US"/>
            </a:p>
          </p:txBody>
        </p:sp>
        <p:sp>
          <p:nvSpPr>
            <p:cNvPr id="121" name="Freeform 425">
              <a:extLst>
                <a:ext uri="{FF2B5EF4-FFF2-40B4-BE49-F238E27FC236}">
                  <a16:creationId xmlns:a16="http://schemas.microsoft.com/office/drawing/2014/main" id="{3874413B-2846-3A4B-8DB8-605399C1D5FB}"/>
                </a:ext>
              </a:extLst>
            </p:cNvPr>
            <p:cNvSpPr/>
            <p:nvPr/>
          </p:nvSpPr>
          <p:spPr>
            <a:xfrm>
              <a:off x="5221605" y="4304995"/>
              <a:ext cx="1371" cy="4343"/>
            </a:xfrm>
            <a:custGeom>
              <a:avLst/>
              <a:gdLst>
                <a:gd name="connsiteX0" fmla="*/ 1372 w 1371"/>
                <a:gd name="connsiteY0" fmla="*/ 4343 h 4343"/>
                <a:gd name="connsiteX1" fmla="*/ 0 w 1371"/>
                <a:gd name="connsiteY1" fmla="*/ 0 h 4343"/>
                <a:gd name="connsiteX2" fmla="*/ 1372 w 1371"/>
                <a:gd name="connsiteY2" fmla="*/ 4343 h 4343"/>
              </a:gdLst>
              <a:ahLst/>
              <a:cxnLst>
                <a:cxn ang="0">
                  <a:pos x="connsiteX0" y="connsiteY0"/>
                </a:cxn>
                <a:cxn ang="0">
                  <a:pos x="connsiteX1" y="connsiteY1"/>
                </a:cxn>
                <a:cxn ang="0">
                  <a:pos x="connsiteX2" y="connsiteY2"/>
                </a:cxn>
              </a:cxnLst>
              <a:rect l="l" t="t" r="r" b="b"/>
              <a:pathLst>
                <a:path w="1371" h="4343">
                  <a:moveTo>
                    <a:pt x="1372" y="4343"/>
                  </a:moveTo>
                  <a:cubicBezTo>
                    <a:pt x="914" y="2972"/>
                    <a:pt x="457" y="1372"/>
                    <a:pt x="0" y="0"/>
                  </a:cubicBezTo>
                  <a:cubicBezTo>
                    <a:pt x="457" y="1372"/>
                    <a:pt x="914" y="2972"/>
                    <a:pt x="1372" y="4343"/>
                  </a:cubicBezTo>
                  <a:close/>
                </a:path>
              </a:pathLst>
            </a:custGeom>
            <a:solidFill>
              <a:srgbClr val="FFFFFF"/>
            </a:solidFill>
            <a:ln w="2286" cap="flat">
              <a:noFill/>
              <a:prstDash val="solid"/>
              <a:miter/>
            </a:ln>
          </p:spPr>
          <p:txBody>
            <a:bodyPr rtlCol="0" anchor="ctr"/>
            <a:lstStyle/>
            <a:p>
              <a:endParaRPr lang="en-US"/>
            </a:p>
          </p:txBody>
        </p:sp>
        <p:sp>
          <p:nvSpPr>
            <p:cNvPr id="122" name="Freeform 426">
              <a:extLst>
                <a:ext uri="{FF2B5EF4-FFF2-40B4-BE49-F238E27FC236}">
                  <a16:creationId xmlns:a16="http://schemas.microsoft.com/office/drawing/2014/main" id="{3A80944D-90E0-25DE-48CC-1076C2D62F34}"/>
                </a:ext>
              </a:extLst>
            </p:cNvPr>
            <p:cNvSpPr/>
            <p:nvPr/>
          </p:nvSpPr>
          <p:spPr>
            <a:xfrm>
              <a:off x="5219776" y="4298137"/>
              <a:ext cx="1371" cy="5029"/>
            </a:xfrm>
            <a:custGeom>
              <a:avLst/>
              <a:gdLst>
                <a:gd name="connsiteX0" fmla="*/ 1372 w 1371"/>
                <a:gd name="connsiteY0" fmla="*/ 5029 h 5029"/>
                <a:gd name="connsiteX1" fmla="*/ 0 w 1371"/>
                <a:gd name="connsiteY1" fmla="*/ 0 h 5029"/>
                <a:gd name="connsiteX2" fmla="*/ 1372 w 1371"/>
                <a:gd name="connsiteY2" fmla="*/ 5029 h 5029"/>
              </a:gdLst>
              <a:ahLst/>
              <a:cxnLst>
                <a:cxn ang="0">
                  <a:pos x="connsiteX0" y="connsiteY0"/>
                </a:cxn>
                <a:cxn ang="0">
                  <a:pos x="connsiteX1" y="connsiteY1"/>
                </a:cxn>
                <a:cxn ang="0">
                  <a:pos x="connsiteX2" y="connsiteY2"/>
                </a:cxn>
              </a:cxnLst>
              <a:rect l="l" t="t" r="r" b="b"/>
              <a:pathLst>
                <a:path w="1371" h="5029">
                  <a:moveTo>
                    <a:pt x="1372" y="5029"/>
                  </a:moveTo>
                  <a:cubicBezTo>
                    <a:pt x="914" y="3429"/>
                    <a:pt x="457" y="1600"/>
                    <a:pt x="0" y="0"/>
                  </a:cubicBezTo>
                  <a:cubicBezTo>
                    <a:pt x="457" y="1600"/>
                    <a:pt x="914" y="3429"/>
                    <a:pt x="1372" y="5029"/>
                  </a:cubicBezTo>
                  <a:close/>
                </a:path>
              </a:pathLst>
            </a:custGeom>
            <a:solidFill>
              <a:srgbClr val="FFFFFF"/>
            </a:solidFill>
            <a:ln w="2286" cap="flat">
              <a:noFill/>
              <a:prstDash val="solid"/>
              <a:miter/>
            </a:ln>
          </p:spPr>
          <p:txBody>
            <a:bodyPr rtlCol="0" anchor="ctr"/>
            <a:lstStyle/>
            <a:p>
              <a:endParaRPr lang="en-US"/>
            </a:p>
          </p:txBody>
        </p:sp>
        <p:sp>
          <p:nvSpPr>
            <p:cNvPr id="123" name="Freeform 427">
              <a:extLst>
                <a:ext uri="{FF2B5EF4-FFF2-40B4-BE49-F238E27FC236}">
                  <a16:creationId xmlns:a16="http://schemas.microsoft.com/office/drawing/2014/main" id="{8B6CC335-FAC3-649C-F786-0A71721F93C2}"/>
                </a:ext>
              </a:extLst>
            </p:cNvPr>
            <p:cNvSpPr/>
            <p:nvPr/>
          </p:nvSpPr>
          <p:spPr>
            <a:xfrm>
              <a:off x="5223891" y="4311624"/>
              <a:ext cx="1371" cy="4114"/>
            </a:xfrm>
            <a:custGeom>
              <a:avLst/>
              <a:gdLst>
                <a:gd name="connsiteX0" fmla="*/ 1372 w 1371"/>
                <a:gd name="connsiteY0" fmla="*/ 4115 h 4114"/>
                <a:gd name="connsiteX1" fmla="*/ 0 w 1371"/>
                <a:gd name="connsiteY1" fmla="*/ 0 h 4114"/>
                <a:gd name="connsiteX2" fmla="*/ 1372 w 1371"/>
                <a:gd name="connsiteY2" fmla="*/ 4115 h 4114"/>
              </a:gdLst>
              <a:ahLst/>
              <a:cxnLst>
                <a:cxn ang="0">
                  <a:pos x="connsiteX0" y="connsiteY0"/>
                </a:cxn>
                <a:cxn ang="0">
                  <a:pos x="connsiteX1" y="connsiteY1"/>
                </a:cxn>
                <a:cxn ang="0">
                  <a:pos x="connsiteX2" y="connsiteY2"/>
                </a:cxn>
              </a:cxnLst>
              <a:rect l="l" t="t" r="r" b="b"/>
              <a:pathLst>
                <a:path w="1371" h="4114">
                  <a:moveTo>
                    <a:pt x="1372" y="4115"/>
                  </a:moveTo>
                  <a:cubicBezTo>
                    <a:pt x="914" y="2743"/>
                    <a:pt x="457" y="1372"/>
                    <a:pt x="0" y="0"/>
                  </a:cubicBezTo>
                  <a:cubicBezTo>
                    <a:pt x="229" y="1372"/>
                    <a:pt x="914" y="2743"/>
                    <a:pt x="1372" y="4115"/>
                  </a:cubicBezTo>
                  <a:close/>
                </a:path>
              </a:pathLst>
            </a:custGeom>
            <a:solidFill>
              <a:srgbClr val="FFFFFF"/>
            </a:solidFill>
            <a:ln w="2286" cap="flat">
              <a:noFill/>
              <a:prstDash val="solid"/>
              <a:miter/>
            </a:ln>
          </p:spPr>
          <p:txBody>
            <a:bodyPr rtlCol="0" anchor="ctr"/>
            <a:lstStyle/>
            <a:p>
              <a:endParaRPr lang="en-US"/>
            </a:p>
          </p:txBody>
        </p:sp>
        <p:sp>
          <p:nvSpPr>
            <p:cNvPr id="124" name="Freeform 428">
              <a:extLst>
                <a:ext uri="{FF2B5EF4-FFF2-40B4-BE49-F238E27FC236}">
                  <a16:creationId xmlns:a16="http://schemas.microsoft.com/office/drawing/2014/main" id="{A6463C45-5696-A9AA-15B7-BA421F944206}"/>
                </a:ext>
              </a:extLst>
            </p:cNvPr>
            <p:cNvSpPr/>
            <p:nvPr/>
          </p:nvSpPr>
          <p:spPr>
            <a:xfrm>
              <a:off x="5395341" y="4408779"/>
              <a:ext cx="11201" cy="1828"/>
            </a:xfrm>
            <a:custGeom>
              <a:avLst/>
              <a:gdLst>
                <a:gd name="connsiteX0" fmla="*/ 11201 w 11201"/>
                <a:gd name="connsiteY0" fmla="*/ 0 h 1828"/>
                <a:gd name="connsiteX1" fmla="*/ 0 w 11201"/>
                <a:gd name="connsiteY1" fmla="*/ 1829 h 1828"/>
                <a:gd name="connsiteX2" fmla="*/ 11201 w 11201"/>
                <a:gd name="connsiteY2" fmla="*/ 0 h 1828"/>
              </a:gdLst>
              <a:ahLst/>
              <a:cxnLst>
                <a:cxn ang="0">
                  <a:pos x="connsiteX0" y="connsiteY0"/>
                </a:cxn>
                <a:cxn ang="0">
                  <a:pos x="connsiteX1" y="connsiteY1"/>
                </a:cxn>
                <a:cxn ang="0">
                  <a:pos x="connsiteX2" y="connsiteY2"/>
                </a:cxn>
              </a:cxnLst>
              <a:rect l="l" t="t" r="r" b="b"/>
              <a:pathLst>
                <a:path w="11201" h="1828">
                  <a:moveTo>
                    <a:pt x="11201" y="0"/>
                  </a:moveTo>
                  <a:cubicBezTo>
                    <a:pt x="7544" y="914"/>
                    <a:pt x="3658" y="1372"/>
                    <a:pt x="0" y="1829"/>
                  </a:cubicBezTo>
                  <a:cubicBezTo>
                    <a:pt x="3886" y="1600"/>
                    <a:pt x="7544" y="914"/>
                    <a:pt x="11201" y="0"/>
                  </a:cubicBezTo>
                  <a:close/>
                </a:path>
              </a:pathLst>
            </a:custGeom>
            <a:solidFill>
              <a:srgbClr val="FFFFFF"/>
            </a:solidFill>
            <a:ln w="2286" cap="flat">
              <a:noFill/>
              <a:prstDash val="solid"/>
              <a:miter/>
            </a:ln>
          </p:spPr>
          <p:txBody>
            <a:bodyPr rtlCol="0" anchor="ctr"/>
            <a:lstStyle/>
            <a:p>
              <a:endParaRPr lang="en-US"/>
            </a:p>
          </p:txBody>
        </p:sp>
        <p:sp>
          <p:nvSpPr>
            <p:cNvPr id="125" name="Freeform 429">
              <a:extLst>
                <a:ext uri="{FF2B5EF4-FFF2-40B4-BE49-F238E27FC236}">
                  <a16:creationId xmlns:a16="http://schemas.microsoft.com/office/drawing/2014/main" id="{C69B2C8F-9726-FBA8-0FB3-C8C870191FA9}"/>
                </a:ext>
              </a:extLst>
            </p:cNvPr>
            <p:cNvSpPr/>
            <p:nvPr/>
          </p:nvSpPr>
          <p:spPr>
            <a:xfrm>
              <a:off x="5406542" y="4406950"/>
              <a:ext cx="7315" cy="1828"/>
            </a:xfrm>
            <a:custGeom>
              <a:avLst/>
              <a:gdLst>
                <a:gd name="connsiteX0" fmla="*/ 7315 w 7315"/>
                <a:gd name="connsiteY0" fmla="*/ 0 h 1828"/>
                <a:gd name="connsiteX1" fmla="*/ 0 w 7315"/>
                <a:gd name="connsiteY1" fmla="*/ 1829 h 1828"/>
                <a:gd name="connsiteX2" fmla="*/ 7315 w 7315"/>
                <a:gd name="connsiteY2" fmla="*/ 0 h 1828"/>
              </a:gdLst>
              <a:ahLst/>
              <a:cxnLst>
                <a:cxn ang="0">
                  <a:pos x="connsiteX0" y="connsiteY0"/>
                </a:cxn>
                <a:cxn ang="0">
                  <a:pos x="connsiteX1" y="connsiteY1"/>
                </a:cxn>
                <a:cxn ang="0">
                  <a:pos x="connsiteX2" y="connsiteY2"/>
                </a:cxn>
              </a:cxnLst>
              <a:rect l="l" t="t" r="r" b="b"/>
              <a:pathLst>
                <a:path w="7315" h="1828">
                  <a:moveTo>
                    <a:pt x="7315" y="0"/>
                  </a:moveTo>
                  <a:cubicBezTo>
                    <a:pt x="4801" y="686"/>
                    <a:pt x="2515" y="1372"/>
                    <a:pt x="0" y="1829"/>
                  </a:cubicBezTo>
                  <a:cubicBezTo>
                    <a:pt x="2515" y="1372"/>
                    <a:pt x="5029" y="686"/>
                    <a:pt x="7315" y="0"/>
                  </a:cubicBezTo>
                  <a:close/>
                </a:path>
              </a:pathLst>
            </a:custGeom>
            <a:solidFill>
              <a:srgbClr val="FFFFFF"/>
            </a:solidFill>
            <a:ln w="2286" cap="flat">
              <a:noFill/>
              <a:prstDash val="solid"/>
              <a:miter/>
            </a:ln>
          </p:spPr>
          <p:txBody>
            <a:bodyPr rtlCol="0" anchor="ctr"/>
            <a:lstStyle/>
            <a:p>
              <a:endParaRPr lang="en-US"/>
            </a:p>
          </p:txBody>
        </p:sp>
        <p:sp>
          <p:nvSpPr>
            <p:cNvPr id="126" name="Freeform 430">
              <a:extLst>
                <a:ext uri="{FF2B5EF4-FFF2-40B4-BE49-F238E27FC236}">
                  <a16:creationId xmlns:a16="http://schemas.microsoft.com/office/drawing/2014/main" id="{E7C8E9D4-AE53-04DF-DD5B-5A2629CFC2FD}"/>
                </a:ext>
              </a:extLst>
            </p:cNvPr>
            <p:cNvSpPr/>
            <p:nvPr/>
          </p:nvSpPr>
          <p:spPr>
            <a:xfrm>
              <a:off x="5297728" y="4394149"/>
              <a:ext cx="13487" cy="5257"/>
            </a:xfrm>
            <a:custGeom>
              <a:avLst/>
              <a:gdLst>
                <a:gd name="connsiteX0" fmla="*/ 13487 w 13487"/>
                <a:gd name="connsiteY0" fmla="*/ 5258 h 5257"/>
                <a:gd name="connsiteX1" fmla="*/ 0 w 13487"/>
                <a:gd name="connsiteY1" fmla="*/ 0 h 5257"/>
                <a:gd name="connsiteX2" fmla="*/ 13487 w 13487"/>
                <a:gd name="connsiteY2" fmla="*/ 5258 h 5257"/>
              </a:gdLst>
              <a:ahLst/>
              <a:cxnLst>
                <a:cxn ang="0">
                  <a:pos x="connsiteX0" y="connsiteY0"/>
                </a:cxn>
                <a:cxn ang="0">
                  <a:pos x="connsiteX1" y="connsiteY1"/>
                </a:cxn>
                <a:cxn ang="0">
                  <a:pos x="connsiteX2" y="connsiteY2"/>
                </a:cxn>
              </a:cxnLst>
              <a:rect l="l" t="t" r="r" b="b"/>
              <a:pathLst>
                <a:path w="13487" h="5257">
                  <a:moveTo>
                    <a:pt x="13487" y="5258"/>
                  </a:moveTo>
                  <a:cubicBezTo>
                    <a:pt x="8915" y="3658"/>
                    <a:pt x="4343" y="1829"/>
                    <a:pt x="0" y="0"/>
                  </a:cubicBezTo>
                  <a:cubicBezTo>
                    <a:pt x="4343" y="1829"/>
                    <a:pt x="8915" y="3658"/>
                    <a:pt x="13487" y="5258"/>
                  </a:cubicBezTo>
                  <a:close/>
                </a:path>
              </a:pathLst>
            </a:custGeom>
            <a:solidFill>
              <a:srgbClr val="FFFFFF"/>
            </a:solidFill>
            <a:ln w="2286" cap="flat">
              <a:noFill/>
              <a:prstDash val="solid"/>
              <a:miter/>
            </a:ln>
          </p:spPr>
          <p:txBody>
            <a:bodyPr rtlCol="0" anchor="ctr"/>
            <a:lstStyle/>
            <a:p>
              <a:endParaRPr lang="en-US"/>
            </a:p>
          </p:txBody>
        </p:sp>
        <p:sp>
          <p:nvSpPr>
            <p:cNvPr id="127" name="Freeform 431">
              <a:extLst>
                <a:ext uri="{FF2B5EF4-FFF2-40B4-BE49-F238E27FC236}">
                  <a16:creationId xmlns:a16="http://schemas.microsoft.com/office/drawing/2014/main" id="{E3230AA6-FA46-8296-2ACD-46DCD64D7038}"/>
                </a:ext>
              </a:extLst>
            </p:cNvPr>
            <p:cNvSpPr/>
            <p:nvPr/>
          </p:nvSpPr>
          <p:spPr>
            <a:xfrm>
              <a:off x="5491124" y="4344543"/>
              <a:ext cx="2971" cy="3657"/>
            </a:xfrm>
            <a:custGeom>
              <a:avLst/>
              <a:gdLst>
                <a:gd name="connsiteX0" fmla="*/ 0 w 2971"/>
                <a:gd name="connsiteY0" fmla="*/ 3658 h 3657"/>
                <a:gd name="connsiteX1" fmla="*/ 2972 w 2971"/>
                <a:gd name="connsiteY1" fmla="*/ 0 h 3657"/>
                <a:gd name="connsiteX2" fmla="*/ 2972 w 2971"/>
                <a:gd name="connsiteY2" fmla="*/ 0 h 3657"/>
                <a:gd name="connsiteX3" fmla="*/ 2972 w 2971"/>
                <a:gd name="connsiteY3" fmla="*/ 0 h 3657"/>
                <a:gd name="connsiteX4" fmla="*/ 0 w 2971"/>
                <a:gd name="connsiteY4" fmla="*/ 3658 h 36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 h="3657">
                  <a:moveTo>
                    <a:pt x="0" y="3658"/>
                  </a:moveTo>
                  <a:cubicBezTo>
                    <a:pt x="914" y="2515"/>
                    <a:pt x="2057" y="1143"/>
                    <a:pt x="2972" y="0"/>
                  </a:cubicBezTo>
                  <a:cubicBezTo>
                    <a:pt x="2972" y="0"/>
                    <a:pt x="2972" y="0"/>
                    <a:pt x="2972" y="0"/>
                  </a:cubicBezTo>
                  <a:cubicBezTo>
                    <a:pt x="2972" y="0"/>
                    <a:pt x="2972" y="0"/>
                    <a:pt x="2972" y="0"/>
                  </a:cubicBezTo>
                  <a:cubicBezTo>
                    <a:pt x="2057" y="1143"/>
                    <a:pt x="1143" y="2286"/>
                    <a:pt x="0" y="3658"/>
                  </a:cubicBezTo>
                  <a:close/>
                </a:path>
              </a:pathLst>
            </a:custGeom>
            <a:solidFill>
              <a:srgbClr val="FFFFFF"/>
            </a:solidFill>
            <a:ln w="2286" cap="flat">
              <a:noFill/>
              <a:prstDash val="solid"/>
              <a:miter/>
            </a:ln>
          </p:spPr>
          <p:txBody>
            <a:bodyPr rtlCol="0" anchor="ctr"/>
            <a:lstStyle/>
            <a:p>
              <a:endParaRPr lang="en-US"/>
            </a:p>
          </p:txBody>
        </p:sp>
        <p:sp>
          <p:nvSpPr>
            <p:cNvPr id="128" name="Freeform 432">
              <a:extLst>
                <a:ext uri="{FF2B5EF4-FFF2-40B4-BE49-F238E27FC236}">
                  <a16:creationId xmlns:a16="http://schemas.microsoft.com/office/drawing/2014/main" id="{D47C9744-330C-CBAD-B0CC-993E319FE67E}"/>
                </a:ext>
              </a:extLst>
            </p:cNvPr>
            <p:cNvSpPr/>
            <p:nvPr/>
          </p:nvSpPr>
          <p:spPr>
            <a:xfrm>
              <a:off x="5383682" y="4411065"/>
              <a:ext cx="7772" cy="457"/>
            </a:xfrm>
            <a:custGeom>
              <a:avLst/>
              <a:gdLst>
                <a:gd name="connsiteX0" fmla="*/ 7772 w 7772"/>
                <a:gd name="connsiteY0" fmla="*/ 0 h 457"/>
                <a:gd name="connsiteX1" fmla="*/ 0 w 7772"/>
                <a:gd name="connsiteY1" fmla="*/ 457 h 457"/>
                <a:gd name="connsiteX2" fmla="*/ 7772 w 7772"/>
                <a:gd name="connsiteY2" fmla="*/ 0 h 457"/>
              </a:gdLst>
              <a:ahLst/>
              <a:cxnLst>
                <a:cxn ang="0">
                  <a:pos x="connsiteX0" y="connsiteY0"/>
                </a:cxn>
                <a:cxn ang="0">
                  <a:pos x="connsiteX1" y="connsiteY1"/>
                </a:cxn>
                <a:cxn ang="0">
                  <a:pos x="connsiteX2" y="connsiteY2"/>
                </a:cxn>
              </a:cxnLst>
              <a:rect l="l" t="t" r="r" b="b"/>
              <a:pathLst>
                <a:path w="7772" h="457">
                  <a:moveTo>
                    <a:pt x="7772" y="0"/>
                  </a:moveTo>
                  <a:cubicBezTo>
                    <a:pt x="5258" y="229"/>
                    <a:pt x="2515" y="229"/>
                    <a:pt x="0" y="457"/>
                  </a:cubicBezTo>
                  <a:cubicBezTo>
                    <a:pt x="2743" y="457"/>
                    <a:pt x="5258" y="229"/>
                    <a:pt x="7772" y="0"/>
                  </a:cubicBezTo>
                  <a:close/>
                </a:path>
              </a:pathLst>
            </a:custGeom>
            <a:solidFill>
              <a:srgbClr val="FFFFFF"/>
            </a:solidFill>
            <a:ln w="2286" cap="flat">
              <a:noFill/>
              <a:prstDash val="solid"/>
              <a:miter/>
            </a:ln>
          </p:spPr>
          <p:txBody>
            <a:bodyPr rtlCol="0" anchor="ctr"/>
            <a:lstStyle/>
            <a:p>
              <a:endParaRPr lang="en-US"/>
            </a:p>
          </p:txBody>
        </p:sp>
        <p:sp>
          <p:nvSpPr>
            <p:cNvPr id="129" name="Freeform 433">
              <a:extLst>
                <a:ext uri="{FF2B5EF4-FFF2-40B4-BE49-F238E27FC236}">
                  <a16:creationId xmlns:a16="http://schemas.microsoft.com/office/drawing/2014/main" id="{65A6B1A6-9465-BD60-D785-DB7AA6871951}"/>
                </a:ext>
              </a:extLst>
            </p:cNvPr>
            <p:cNvSpPr/>
            <p:nvPr/>
          </p:nvSpPr>
          <p:spPr>
            <a:xfrm>
              <a:off x="5311216" y="4399407"/>
              <a:ext cx="18745" cy="5257"/>
            </a:xfrm>
            <a:custGeom>
              <a:avLst/>
              <a:gdLst>
                <a:gd name="connsiteX0" fmla="*/ 18745 w 18745"/>
                <a:gd name="connsiteY0" fmla="*/ 5258 h 5257"/>
                <a:gd name="connsiteX1" fmla="*/ 0 w 18745"/>
                <a:gd name="connsiteY1" fmla="*/ 0 h 5257"/>
                <a:gd name="connsiteX2" fmla="*/ 18745 w 18745"/>
                <a:gd name="connsiteY2" fmla="*/ 5258 h 5257"/>
              </a:gdLst>
              <a:ahLst/>
              <a:cxnLst>
                <a:cxn ang="0">
                  <a:pos x="connsiteX0" y="connsiteY0"/>
                </a:cxn>
                <a:cxn ang="0">
                  <a:pos x="connsiteX1" y="connsiteY1"/>
                </a:cxn>
                <a:cxn ang="0">
                  <a:pos x="connsiteX2" y="connsiteY2"/>
                </a:cxn>
              </a:cxnLst>
              <a:rect l="l" t="t" r="r" b="b"/>
              <a:pathLst>
                <a:path w="18745" h="5257">
                  <a:moveTo>
                    <a:pt x="18745" y="5258"/>
                  </a:moveTo>
                  <a:cubicBezTo>
                    <a:pt x="12344" y="3658"/>
                    <a:pt x="6172" y="2057"/>
                    <a:pt x="0" y="0"/>
                  </a:cubicBezTo>
                  <a:cubicBezTo>
                    <a:pt x="6172" y="2057"/>
                    <a:pt x="12344" y="3886"/>
                    <a:pt x="18745" y="5258"/>
                  </a:cubicBezTo>
                  <a:close/>
                </a:path>
              </a:pathLst>
            </a:custGeom>
            <a:solidFill>
              <a:srgbClr val="FFFFFF"/>
            </a:solidFill>
            <a:ln w="2286" cap="flat">
              <a:noFill/>
              <a:prstDash val="solid"/>
              <a:miter/>
            </a:ln>
          </p:spPr>
          <p:txBody>
            <a:bodyPr rtlCol="0" anchor="ctr"/>
            <a:lstStyle/>
            <a:p>
              <a:endParaRPr lang="en-US"/>
            </a:p>
          </p:txBody>
        </p:sp>
        <p:sp>
          <p:nvSpPr>
            <p:cNvPr id="130" name="Freeform 434">
              <a:extLst>
                <a:ext uri="{FF2B5EF4-FFF2-40B4-BE49-F238E27FC236}">
                  <a16:creationId xmlns:a16="http://schemas.microsoft.com/office/drawing/2014/main" id="{31987650-A14A-5239-088D-9BCD4169C55D}"/>
                </a:ext>
              </a:extLst>
            </p:cNvPr>
            <p:cNvSpPr/>
            <p:nvPr/>
          </p:nvSpPr>
          <p:spPr>
            <a:xfrm>
              <a:off x="5021580" y="3375564"/>
              <a:ext cx="325069" cy="203482"/>
            </a:xfrm>
            <a:custGeom>
              <a:avLst/>
              <a:gdLst>
                <a:gd name="connsiteX0" fmla="*/ 322326 w 325069"/>
                <a:gd name="connsiteY0" fmla="*/ 4515 h 203482"/>
                <a:gd name="connsiteX1" fmla="*/ 306553 w 325069"/>
                <a:gd name="connsiteY1" fmla="*/ 171 h 203482"/>
                <a:gd name="connsiteX2" fmla="*/ 291236 w 325069"/>
                <a:gd name="connsiteY2" fmla="*/ 171 h 203482"/>
                <a:gd name="connsiteX3" fmla="*/ 276606 w 325069"/>
                <a:gd name="connsiteY3" fmla="*/ 4286 h 203482"/>
                <a:gd name="connsiteX4" fmla="*/ 263119 w 325069"/>
                <a:gd name="connsiteY4" fmla="*/ 12287 h 203482"/>
                <a:gd name="connsiteX5" fmla="*/ 251460 w 325069"/>
                <a:gd name="connsiteY5" fmla="*/ 23946 h 203482"/>
                <a:gd name="connsiteX6" fmla="*/ 234315 w 325069"/>
                <a:gd name="connsiteY6" fmla="*/ 55721 h 203482"/>
                <a:gd name="connsiteX7" fmla="*/ 221285 w 325069"/>
                <a:gd name="connsiteY7" fmla="*/ 85439 h 203482"/>
                <a:gd name="connsiteX8" fmla="*/ 181737 w 325069"/>
                <a:gd name="connsiteY8" fmla="*/ 127959 h 203482"/>
                <a:gd name="connsiteX9" fmla="*/ 75438 w 325069"/>
                <a:gd name="connsiteY9" fmla="*/ 139617 h 203482"/>
                <a:gd name="connsiteX10" fmla="*/ 82296 w 325069"/>
                <a:gd name="connsiteY10" fmla="*/ 140532 h 203482"/>
                <a:gd name="connsiteX11" fmla="*/ 50749 w 325069"/>
                <a:gd name="connsiteY11" fmla="*/ 132759 h 203482"/>
                <a:gd name="connsiteX12" fmla="*/ 6629 w 325069"/>
                <a:gd name="connsiteY12" fmla="*/ 111271 h 203482"/>
                <a:gd name="connsiteX13" fmla="*/ 0 w 325069"/>
                <a:gd name="connsiteY13" fmla="*/ 106699 h 203482"/>
                <a:gd name="connsiteX14" fmla="*/ 0 w 325069"/>
                <a:gd name="connsiteY14" fmla="*/ 106699 h 203482"/>
                <a:gd name="connsiteX15" fmla="*/ 229 w 325069"/>
                <a:gd name="connsiteY15" fmla="*/ 108299 h 203482"/>
                <a:gd name="connsiteX16" fmla="*/ 457 w 325069"/>
                <a:gd name="connsiteY16" fmla="*/ 110585 h 203482"/>
                <a:gd name="connsiteX17" fmla="*/ 686 w 325069"/>
                <a:gd name="connsiteY17" fmla="*/ 112414 h 203482"/>
                <a:gd name="connsiteX18" fmla="*/ 1143 w 325069"/>
                <a:gd name="connsiteY18" fmla="*/ 114471 h 203482"/>
                <a:gd name="connsiteX19" fmla="*/ 1600 w 325069"/>
                <a:gd name="connsiteY19" fmla="*/ 116072 h 203482"/>
                <a:gd name="connsiteX20" fmla="*/ 2057 w 325069"/>
                <a:gd name="connsiteY20" fmla="*/ 118129 h 203482"/>
                <a:gd name="connsiteX21" fmla="*/ 2515 w 325069"/>
                <a:gd name="connsiteY21" fmla="*/ 119501 h 203482"/>
                <a:gd name="connsiteX22" fmla="*/ 3429 w 325069"/>
                <a:gd name="connsiteY22" fmla="*/ 122701 h 203482"/>
                <a:gd name="connsiteX23" fmla="*/ 3886 w 325069"/>
                <a:gd name="connsiteY23" fmla="*/ 124301 h 203482"/>
                <a:gd name="connsiteX24" fmla="*/ 4572 w 325069"/>
                <a:gd name="connsiteY24" fmla="*/ 126359 h 203482"/>
                <a:gd name="connsiteX25" fmla="*/ 5258 w 325069"/>
                <a:gd name="connsiteY25" fmla="*/ 127959 h 203482"/>
                <a:gd name="connsiteX26" fmla="*/ 6172 w 325069"/>
                <a:gd name="connsiteY26" fmla="*/ 129788 h 203482"/>
                <a:gd name="connsiteX27" fmla="*/ 6858 w 325069"/>
                <a:gd name="connsiteY27" fmla="*/ 131388 h 203482"/>
                <a:gd name="connsiteX28" fmla="*/ 8001 w 325069"/>
                <a:gd name="connsiteY28" fmla="*/ 133902 h 203482"/>
                <a:gd name="connsiteX29" fmla="*/ 8915 w 325069"/>
                <a:gd name="connsiteY29" fmla="*/ 135731 h 203482"/>
                <a:gd name="connsiteX30" fmla="*/ 10058 w 325069"/>
                <a:gd name="connsiteY30" fmla="*/ 138017 h 203482"/>
                <a:gd name="connsiteX31" fmla="*/ 10973 w 325069"/>
                <a:gd name="connsiteY31" fmla="*/ 139389 h 203482"/>
                <a:gd name="connsiteX32" fmla="*/ 12116 w 325069"/>
                <a:gd name="connsiteY32" fmla="*/ 141218 h 203482"/>
                <a:gd name="connsiteX33" fmla="*/ 13030 w 325069"/>
                <a:gd name="connsiteY33" fmla="*/ 142589 h 203482"/>
                <a:gd name="connsiteX34" fmla="*/ 14402 w 325069"/>
                <a:gd name="connsiteY34" fmla="*/ 144418 h 203482"/>
                <a:gd name="connsiteX35" fmla="*/ 15316 w 325069"/>
                <a:gd name="connsiteY35" fmla="*/ 145561 h 203482"/>
                <a:gd name="connsiteX36" fmla="*/ 17374 w 325069"/>
                <a:gd name="connsiteY36" fmla="*/ 148304 h 203482"/>
                <a:gd name="connsiteX37" fmla="*/ 18288 w 325069"/>
                <a:gd name="connsiteY37" fmla="*/ 149447 h 203482"/>
                <a:gd name="connsiteX38" fmla="*/ 19888 w 325069"/>
                <a:gd name="connsiteY38" fmla="*/ 151276 h 203482"/>
                <a:gd name="connsiteX39" fmla="*/ 20803 w 325069"/>
                <a:gd name="connsiteY39" fmla="*/ 152419 h 203482"/>
                <a:gd name="connsiteX40" fmla="*/ 22403 w 325069"/>
                <a:gd name="connsiteY40" fmla="*/ 154248 h 203482"/>
                <a:gd name="connsiteX41" fmla="*/ 23317 w 325069"/>
                <a:gd name="connsiteY41" fmla="*/ 155391 h 203482"/>
                <a:gd name="connsiteX42" fmla="*/ 25146 w 325069"/>
                <a:gd name="connsiteY42" fmla="*/ 157448 h 203482"/>
                <a:gd name="connsiteX43" fmla="*/ 25832 w 325069"/>
                <a:gd name="connsiteY43" fmla="*/ 158134 h 203482"/>
                <a:gd name="connsiteX44" fmla="*/ 28346 w 325069"/>
                <a:gd name="connsiteY44" fmla="*/ 160649 h 203482"/>
                <a:gd name="connsiteX45" fmla="*/ 29261 w 325069"/>
                <a:gd name="connsiteY45" fmla="*/ 161563 h 203482"/>
                <a:gd name="connsiteX46" fmla="*/ 31090 w 325069"/>
                <a:gd name="connsiteY46" fmla="*/ 163163 h 203482"/>
                <a:gd name="connsiteX47" fmla="*/ 32233 w 325069"/>
                <a:gd name="connsiteY47" fmla="*/ 164078 h 203482"/>
                <a:gd name="connsiteX48" fmla="*/ 34290 w 325069"/>
                <a:gd name="connsiteY48" fmla="*/ 165678 h 203482"/>
                <a:gd name="connsiteX49" fmla="*/ 35204 w 325069"/>
                <a:gd name="connsiteY49" fmla="*/ 166364 h 203482"/>
                <a:gd name="connsiteX50" fmla="*/ 38176 w 325069"/>
                <a:gd name="connsiteY50" fmla="*/ 168650 h 203482"/>
                <a:gd name="connsiteX51" fmla="*/ 38862 w 325069"/>
                <a:gd name="connsiteY51" fmla="*/ 169107 h 203482"/>
                <a:gd name="connsiteX52" fmla="*/ 41377 w 325069"/>
                <a:gd name="connsiteY52" fmla="*/ 170936 h 203482"/>
                <a:gd name="connsiteX53" fmla="*/ 42520 w 325069"/>
                <a:gd name="connsiteY53" fmla="*/ 171621 h 203482"/>
                <a:gd name="connsiteX54" fmla="*/ 44577 w 325069"/>
                <a:gd name="connsiteY54" fmla="*/ 172993 h 203482"/>
                <a:gd name="connsiteX55" fmla="*/ 45720 w 325069"/>
                <a:gd name="connsiteY55" fmla="*/ 173679 h 203482"/>
                <a:gd name="connsiteX56" fmla="*/ 48235 w 325069"/>
                <a:gd name="connsiteY56" fmla="*/ 175050 h 203482"/>
                <a:gd name="connsiteX57" fmla="*/ 48920 w 325069"/>
                <a:gd name="connsiteY57" fmla="*/ 175508 h 203482"/>
                <a:gd name="connsiteX58" fmla="*/ 52121 w 325069"/>
                <a:gd name="connsiteY58" fmla="*/ 177108 h 203482"/>
                <a:gd name="connsiteX59" fmla="*/ 53035 w 325069"/>
                <a:gd name="connsiteY59" fmla="*/ 177565 h 203482"/>
                <a:gd name="connsiteX60" fmla="*/ 55550 w 325069"/>
                <a:gd name="connsiteY60" fmla="*/ 178708 h 203482"/>
                <a:gd name="connsiteX61" fmla="*/ 56693 w 325069"/>
                <a:gd name="connsiteY61" fmla="*/ 179165 h 203482"/>
                <a:gd name="connsiteX62" fmla="*/ 58979 w 325069"/>
                <a:gd name="connsiteY62" fmla="*/ 180080 h 203482"/>
                <a:gd name="connsiteX63" fmla="*/ 59893 w 325069"/>
                <a:gd name="connsiteY63" fmla="*/ 180537 h 203482"/>
                <a:gd name="connsiteX64" fmla="*/ 63094 w 325069"/>
                <a:gd name="connsiteY64" fmla="*/ 181908 h 203482"/>
                <a:gd name="connsiteX65" fmla="*/ 70866 w 325069"/>
                <a:gd name="connsiteY65" fmla="*/ 184652 h 203482"/>
                <a:gd name="connsiteX66" fmla="*/ 92354 w 325069"/>
                <a:gd name="connsiteY66" fmla="*/ 191510 h 203482"/>
                <a:gd name="connsiteX67" fmla="*/ 95783 w 325069"/>
                <a:gd name="connsiteY67" fmla="*/ 192424 h 203482"/>
                <a:gd name="connsiteX68" fmla="*/ 124130 w 325069"/>
                <a:gd name="connsiteY68" fmla="*/ 199053 h 203482"/>
                <a:gd name="connsiteX69" fmla="*/ 126416 w 325069"/>
                <a:gd name="connsiteY69" fmla="*/ 199511 h 203482"/>
                <a:gd name="connsiteX70" fmla="*/ 149276 w 325069"/>
                <a:gd name="connsiteY70" fmla="*/ 202482 h 203482"/>
                <a:gd name="connsiteX71" fmla="*/ 165506 w 325069"/>
                <a:gd name="connsiteY71" fmla="*/ 203397 h 203482"/>
                <a:gd name="connsiteX72" fmla="*/ 190195 w 325069"/>
                <a:gd name="connsiteY72" fmla="*/ 202711 h 203482"/>
                <a:gd name="connsiteX73" fmla="*/ 240487 w 325069"/>
                <a:gd name="connsiteY73" fmla="*/ 183737 h 203482"/>
                <a:gd name="connsiteX74" fmla="*/ 244831 w 325069"/>
                <a:gd name="connsiteY74" fmla="*/ 179165 h 203482"/>
                <a:gd name="connsiteX75" fmla="*/ 246888 w 325069"/>
                <a:gd name="connsiteY75" fmla="*/ 176651 h 203482"/>
                <a:gd name="connsiteX76" fmla="*/ 250317 w 325069"/>
                <a:gd name="connsiteY76" fmla="*/ 171164 h 203482"/>
                <a:gd name="connsiteX77" fmla="*/ 251689 w 325069"/>
                <a:gd name="connsiteY77" fmla="*/ 168192 h 203482"/>
                <a:gd name="connsiteX78" fmla="*/ 254889 w 325069"/>
                <a:gd name="connsiteY78" fmla="*/ 158134 h 203482"/>
                <a:gd name="connsiteX79" fmla="*/ 255803 w 325069"/>
                <a:gd name="connsiteY79" fmla="*/ 150590 h 203482"/>
                <a:gd name="connsiteX80" fmla="*/ 254203 w 325069"/>
                <a:gd name="connsiteY80" fmla="*/ 128873 h 203482"/>
                <a:gd name="connsiteX81" fmla="*/ 253517 w 325069"/>
                <a:gd name="connsiteY81" fmla="*/ 125673 h 203482"/>
                <a:gd name="connsiteX82" fmla="*/ 253289 w 325069"/>
                <a:gd name="connsiteY82" fmla="*/ 124758 h 203482"/>
                <a:gd name="connsiteX83" fmla="*/ 252832 w 325069"/>
                <a:gd name="connsiteY83" fmla="*/ 122472 h 203482"/>
                <a:gd name="connsiteX84" fmla="*/ 252603 w 325069"/>
                <a:gd name="connsiteY84" fmla="*/ 121101 h 203482"/>
                <a:gd name="connsiteX85" fmla="*/ 252374 w 325069"/>
                <a:gd name="connsiteY85" fmla="*/ 118815 h 203482"/>
                <a:gd name="connsiteX86" fmla="*/ 252146 w 325069"/>
                <a:gd name="connsiteY86" fmla="*/ 117215 h 203482"/>
                <a:gd name="connsiteX87" fmla="*/ 251917 w 325069"/>
                <a:gd name="connsiteY87" fmla="*/ 115157 h 203482"/>
                <a:gd name="connsiteX88" fmla="*/ 251917 w 325069"/>
                <a:gd name="connsiteY88" fmla="*/ 113557 h 203482"/>
                <a:gd name="connsiteX89" fmla="*/ 251689 w 325069"/>
                <a:gd name="connsiteY89" fmla="*/ 111271 h 203482"/>
                <a:gd name="connsiteX90" fmla="*/ 251689 w 325069"/>
                <a:gd name="connsiteY90" fmla="*/ 109442 h 203482"/>
                <a:gd name="connsiteX91" fmla="*/ 251689 w 325069"/>
                <a:gd name="connsiteY91" fmla="*/ 107156 h 203482"/>
                <a:gd name="connsiteX92" fmla="*/ 251689 w 325069"/>
                <a:gd name="connsiteY92" fmla="*/ 105327 h 203482"/>
                <a:gd name="connsiteX93" fmla="*/ 251689 w 325069"/>
                <a:gd name="connsiteY93" fmla="*/ 103041 h 203482"/>
                <a:gd name="connsiteX94" fmla="*/ 251689 w 325069"/>
                <a:gd name="connsiteY94" fmla="*/ 100984 h 203482"/>
                <a:gd name="connsiteX95" fmla="*/ 251689 w 325069"/>
                <a:gd name="connsiteY95" fmla="*/ 98698 h 203482"/>
                <a:gd name="connsiteX96" fmla="*/ 251917 w 325069"/>
                <a:gd name="connsiteY96" fmla="*/ 96641 h 203482"/>
                <a:gd name="connsiteX97" fmla="*/ 252146 w 325069"/>
                <a:gd name="connsiteY97" fmla="*/ 94355 h 203482"/>
                <a:gd name="connsiteX98" fmla="*/ 252374 w 325069"/>
                <a:gd name="connsiteY98" fmla="*/ 92297 h 203482"/>
                <a:gd name="connsiteX99" fmla="*/ 252603 w 325069"/>
                <a:gd name="connsiteY99" fmla="*/ 90011 h 203482"/>
                <a:gd name="connsiteX100" fmla="*/ 252832 w 325069"/>
                <a:gd name="connsiteY100" fmla="*/ 87954 h 203482"/>
                <a:gd name="connsiteX101" fmla="*/ 253289 w 325069"/>
                <a:gd name="connsiteY101" fmla="*/ 85668 h 203482"/>
                <a:gd name="connsiteX102" fmla="*/ 253746 w 325069"/>
                <a:gd name="connsiteY102" fmla="*/ 83610 h 203482"/>
                <a:gd name="connsiteX103" fmla="*/ 254203 w 325069"/>
                <a:gd name="connsiteY103" fmla="*/ 81096 h 203482"/>
                <a:gd name="connsiteX104" fmla="*/ 254660 w 325069"/>
                <a:gd name="connsiteY104" fmla="*/ 79038 h 203482"/>
                <a:gd name="connsiteX105" fmla="*/ 255346 w 325069"/>
                <a:gd name="connsiteY105" fmla="*/ 76524 h 203482"/>
                <a:gd name="connsiteX106" fmla="*/ 255803 w 325069"/>
                <a:gd name="connsiteY106" fmla="*/ 74466 h 203482"/>
                <a:gd name="connsiteX107" fmla="*/ 256489 w 325069"/>
                <a:gd name="connsiteY107" fmla="*/ 71952 h 203482"/>
                <a:gd name="connsiteX108" fmla="*/ 257175 w 325069"/>
                <a:gd name="connsiteY108" fmla="*/ 69894 h 203482"/>
                <a:gd name="connsiteX109" fmla="*/ 258318 w 325069"/>
                <a:gd name="connsiteY109" fmla="*/ 66923 h 203482"/>
                <a:gd name="connsiteX110" fmla="*/ 259232 w 325069"/>
                <a:gd name="connsiteY110" fmla="*/ 64408 h 203482"/>
                <a:gd name="connsiteX111" fmla="*/ 260833 w 325069"/>
                <a:gd name="connsiteY111" fmla="*/ 60750 h 203482"/>
                <a:gd name="connsiteX112" fmla="*/ 261747 w 325069"/>
                <a:gd name="connsiteY112" fmla="*/ 58922 h 203482"/>
                <a:gd name="connsiteX113" fmla="*/ 262890 w 325069"/>
                <a:gd name="connsiteY113" fmla="*/ 56407 h 203482"/>
                <a:gd name="connsiteX114" fmla="*/ 264033 w 325069"/>
                <a:gd name="connsiteY114" fmla="*/ 54350 h 203482"/>
                <a:gd name="connsiteX115" fmla="*/ 265405 w 325069"/>
                <a:gd name="connsiteY115" fmla="*/ 52064 h 203482"/>
                <a:gd name="connsiteX116" fmla="*/ 266776 w 325069"/>
                <a:gd name="connsiteY116" fmla="*/ 50006 h 203482"/>
                <a:gd name="connsiteX117" fmla="*/ 268148 w 325069"/>
                <a:gd name="connsiteY117" fmla="*/ 47720 h 203482"/>
                <a:gd name="connsiteX118" fmla="*/ 269519 w 325069"/>
                <a:gd name="connsiteY118" fmla="*/ 45663 h 203482"/>
                <a:gd name="connsiteX119" fmla="*/ 271120 w 325069"/>
                <a:gd name="connsiteY119" fmla="*/ 43377 h 203482"/>
                <a:gd name="connsiteX120" fmla="*/ 272720 w 325069"/>
                <a:gd name="connsiteY120" fmla="*/ 41319 h 203482"/>
                <a:gd name="connsiteX121" fmla="*/ 274549 w 325069"/>
                <a:gd name="connsiteY121" fmla="*/ 39262 h 203482"/>
                <a:gd name="connsiteX122" fmla="*/ 276377 w 325069"/>
                <a:gd name="connsiteY122" fmla="*/ 37205 h 203482"/>
                <a:gd name="connsiteX123" fmla="*/ 278206 w 325069"/>
                <a:gd name="connsiteY123" fmla="*/ 35147 h 203482"/>
                <a:gd name="connsiteX124" fmla="*/ 280264 w 325069"/>
                <a:gd name="connsiteY124" fmla="*/ 33090 h 203482"/>
                <a:gd name="connsiteX125" fmla="*/ 282321 w 325069"/>
                <a:gd name="connsiteY125" fmla="*/ 31032 h 203482"/>
                <a:gd name="connsiteX126" fmla="*/ 284378 w 325069"/>
                <a:gd name="connsiteY126" fmla="*/ 29204 h 203482"/>
                <a:gd name="connsiteX127" fmla="*/ 286664 w 325069"/>
                <a:gd name="connsiteY127" fmla="*/ 27375 h 203482"/>
                <a:gd name="connsiteX128" fmla="*/ 288950 w 325069"/>
                <a:gd name="connsiteY128" fmla="*/ 25546 h 203482"/>
                <a:gd name="connsiteX129" fmla="*/ 291465 w 325069"/>
                <a:gd name="connsiteY129" fmla="*/ 23717 h 203482"/>
                <a:gd name="connsiteX130" fmla="*/ 293980 w 325069"/>
                <a:gd name="connsiteY130" fmla="*/ 21888 h 203482"/>
                <a:gd name="connsiteX131" fmla="*/ 296723 w 325069"/>
                <a:gd name="connsiteY131" fmla="*/ 20060 h 203482"/>
                <a:gd name="connsiteX132" fmla="*/ 299466 w 325069"/>
                <a:gd name="connsiteY132" fmla="*/ 18459 h 203482"/>
                <a:gd name="connsiteX133" fmla="*/ 302438 w 325069"/>
                <a:gd name="connsiteY133" fmla="*/ 16859 h 203482"/>
                <a:gd name="connsiteX134" fmla="*/ 305181 w 325069"/>
                <a:gd name="connsiteY134" fmla="*/ 15259 h 203482"/>
                <a:gd name="connsiteX135" fmla="*/ 308381 w 325069"/>
                <a:gd name="connsiteY135" fmla="*/ 13659 h 203482"/>
                <a:gd name="connsiteX136" fmla="*/ 311353 w 325069"/>
                <a:gd name="connsiteY136" fmla="*/ 12287 h 203482"/>
                <a:gd name="connsiteX137" fmla="*/ 315011 w 325069"/>
                <a:gd name="connsiteY137" fmla="*/ 10687 h 203482"/>
                <a:gd name="connsiteX138" fmla="*/ 317983 w 325069"/>
                <a:gd name="connsiteY138" fmla="*/ 9315 h 203482"/>
                <a:gd name="connsiteX139" fmla="*/ 322326 w 325069"/>
                <a:gd name="connsiteY139" fmla="*/ 7715 h 203482"/>
                <a:gd name="connsiteX140" fmla="*/ 325069 w 325069"/>
                <a:gd name="connsiteY140" fmla="*/ 6801 h 203482"/>
                <a:gd name="connsiteX141" fmla="*/ 325069 w 325069"/>
                <a:gd name="connsiteY141" fmla="*/ 6801 h 203482"/>
                <a:gd name="connsiteX142" fmla="*/ 322326 w 325069"/>
                <a:gd name="connsiteY142" fmla="*/ 4515 h 20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325069" h="203482">
                  <a:moveTo>
                    <a:pt x="322326" y="4515"/>
                  </a:moveTo>
                  <a:cubicBezTo>
                    <a:pt x="317068" y="2686"/>
                    <a:pt x="311810" y="1314"/>
                    <a:pt x="306553" y="171"/>
                  </a:cubicBezTo>
                  <a:cubicBezTo>
                    <a:pt x="301523" y="-57"/>
                    <a:pt x="296266" y="-57"/>
                    <a:pt x="291236" y="171"/>
                  </a:cubicBezTo>
                  <a:cubicBezTo>
                    <a:pt x="286207" y="1314"/>
                    <a:pt x="281407" y="2686"/>
                    <a:pt x="276606" y="4286"/>
                  </a:cubicBezTo>
                  <a:cubicBezTo>
                    <a:pt x="272034" y="6801"/>
                    <a:pt x="267462" y="9315"/>
                    <a:pt x="263119" y="12287"/>
                  </a:cubicBezTo>
                  <a:cubicBezTo>
                    <a:pt x="259004" y="15945"/>
                    <a:pt x="255118" y="19831"/>
                    <a:pt x="251460" y="23946"/>
                  </a:cubicBezTo>
                  <a:cubicBezTo>
                    <a:pt x="244831" y="34004"/>
                    <a:pt x="239344" y="44748"/>
                    <a:pt x="234315" y="55721"/>
                  </a:cubicBezTo>
                  <a:cubicBezTo>
                    <a:pt x="230200" y="65780"/>
                    <a:pt x="226314" y="75838"/>
                    <a:pt x="221285" y="85439"/>
                  </a:cubicBezTo>
                  <a:cubicBezTo>
                    <a:pt x="212141" y="103041"/>
                    <a:pt x="198196" y="116986"/>
                    <a:pt x="181737" y="127959"/>
                  </a:cubicBezTo>
                  <a:cubicBezTo>
                    <a:pt x="149276" y="149219"/>
                    <a:pt x="111557" y="146018"/>
                    <a:pt x="75438" y="139617"/>
                  </a:cubicBezTo>
                  <a:lnTo>
                    <a:pt x="82296" y="140532"/>
                  </a:lnTo>
                  <a:cubicBezTo>
                    <a:pt x="71552" y="138932"/>
                    <a:pt x="61265" y="136874"/>
                    <a:pt x="50749" y="132759"/>
                  </a:cubicBezTo>
                  <a:cubicBezTo>
                    <a:pt x="35433" y="126587"/>
                    <a:pt x="20345" y="120644"/>
                    <a:pt x="6629" y="111271"/>
                  </a:cubicBezTo>
                  <a:cubicBezTo>
                    <a:pt x="4343" y="109671"/>
                    <a:pt x="2057" y="108299"/>
                    <a:pt x="0" y="106699"/>
                  </a:cubicBezTo>
                  <a:cubicBezTo>
                    <a:pt x="0" y="106699"/>
                    <a:pt x="0" y="106699"/>
                    <a:pt x="0" y="106699"/>
                  </a:cubicBezTo>
                  <a:cubicBezTo>
                    <a:pt x="0" y="107156"/>
                    <a:pt x="229" y="107613"/>
                    <a:pt x="229" y="108299"/>
                  </a:cubicBezTo>
                  <a:cubicBezTo>
                    <a:pt x="229" y="108985"/>
                    <a:pt x="457" y="109899"/>
                    <a:pt x="457" y="110585"/>
                  </a:cubicBezTo>
                  <a:cubicBezTo>
                    <a:pt x="457" y="111271"/>
                    <a:pt x="686" y="111728"/>
                    <a:pt x="686" y="112414"/>
                  </a:cubicBezTo>
                  <a:cubicBezTo>
                    <a:pt x="914" y="113100"/>
                    <a:pt x="914" y="113786"/>
                    <a:pt x="1143" y="114471"/>
                  </a:cubicBezTo>
                  <a:cubicBezTo>
                    <a:pt x="1372" y="114929"/>
                    <a:pt x="1372" y="115614"/>
                    <a:pt x="1600" y="116072"/>
                  </a:cubicBezTo>
                  <a:cubicBezTo>
                    <a:pt x="1829" y="116757"/>
                    <a:pt x="2057" y="117443"/>
                    <a:pt x="2057" y="118129"/>
                  </a:cubicBezTo>
                  <a:cubicBezTo>
                    <a:pt x="2286" y="118586"/>
                    <a:pt x="2286" y="119043"/>
                    <a:pt x="2515" y="119501"/>
                  </a:cubicBezTo>
                  <a:cubicBezTo>
                    <a:pt x="2743" y="120644"/>
                    <a:pt x="3200" y="121787"/>
                    <a:pt x="3429" y="122701"/>
                  </a:cubicBezTo>
                  <a:cubicBezTo>
                    <a:pt x="3658" y="123158"/>
                    <a:pt x="3886" y="123844"/>
                    <a:pt x="3886" y="124301"/>
                  </a:cubicBezTo>
                  <a:cubicBezTo>
                    <a:pt x="4115" y="124987"/>
                    <a:pt x="4343" y="125673"/>
                    <a:pt x="4572" y="126359"/>
                  </a:cubicBezTo>
                  <a:cubicBezTo>
                    <a:pt x="4801" y="126816"/>
                    <a:pt x="5029" y="127502"/>
                    <a:pt x="5258" y="127959"/>
                  </a:cubicBezTo>
                  <a:cubicBezTo>
                    <a:pt x="5486" y="128645"/>
                    <a:pt x="5715" y="129330"/>
                    <a:pt x="6172" y="129788"/>
                  </a:cubicBezTo>
                  <a:cubicBezTo>
                    <a:pt x="6401" y="130245"/>
                    <a:pt x="6629" y="130702"/>
                    <a:pt x="6858" y="131388"/>
                  </a:cubicBezTo>
                  <a:cubicBezTo>
                    <a:pt x="7315" y="132302"/>
                    <a:pt x="7544" y="132988"/>
                    <a:pt x="8001" y="133902"/>
                  </a:cubicBezTo>
                  <a:cubicBezTo>
                    <a:pt x="8230" y="134588"/>
                    <a:pt x="8687" y="135045"/>
                    <a:pt x="8915" y="135731"/>
                  </a:cubicBezTo>
                  <a:cubicBezTo>
                    <a:pt x="9373" y="136417"/>
                    <a:pt x="9601" y="137103"/>
                    <a:pt x="10058" y="138017"/>
                  </a:cubicBezTo>
                  <a:cubicBezTo>
                    <a:pt x="10287" y="138474"/>
                    <a:pt x="10516" y="138932"/>
                    <a:pt x="10973" y="139389"/>
                  </a:cubicBezTo>
                  <a:cubicBezTo>
                    <a:pt x="11430" y="140075"/>
                    <a:pt x="11659" y="140532"/>
                    <a:pt x="12116" y="141218"/>
                  </a:cubicBezTo>
                  <a:cubicBezTo>
                    <a:pt x="12344" y="141675"/>
                    <a:pt x="12802" y="142132"/>
                    <a:pt x="13030" y="142589"/>
                  </a:cubicBezTo>
                  <a:cubicBezTo>
                    <a:pt x="13487" y="143275"/>
                    <a:pt x="13945" y="143961"/>
                    <a:pt x="14402" y="144418"/>
                  </a:cubicBezTo>
                  <a:cubicBezTo>
                    <a:pt x="14630" y="144875"/>
                    <a:pt x="14859" y="145104"/>
                    <a:pt x="15316" y="145561"/>
                  </a:cubicBezTo>
                  <a:cubicBezTo>
                    <a:pt x="16002" y="146475"/>
                    <a:pt x="16688" y="147390"/>
                    <a:pt x="17374" y="148304"/>
                  </a:cubicBezTo>
                  <a:cubicBezTo>
                    <a:pt x="17602" y="148761"/>
                    <a:pt x="17831" y="148990"/>
                    <a:pt x="18288" y="149447"/>
                  </a:cubicBezTo>
                  <a:cubicBezTo>
                    <a:pt x="18745" y="150133"/>
                    <a:pt x="19202" y="150819"/>
                    <a:pt x="19888" y="151276"/>
                  </a:cubicBezTo>
                  <a:cubicBezTo>
                    <a:pt x="20117" y="151733"/>
                    <a:pt x="20574" y="151962"/>
                    <a:pt x="20803" y="152419"/>
                  </a:cubicBezTo>
                  <a:cubicBezTo>
                    <a:pt x="21260" y="153105"/>
                    <a:pt x="21717" y="153562"/>
                    <a:pt x="22403" y="154248"/>
                  </a:cubicBezTo>
                  <a:cubicBezTo>
                    <a:pt x="22631" y="154705"/>
                    <a:pt x="23089" y="154934"/>
                    <a:pt x="23317" y="155391"/>
                  </a:cubicBezTo>
                  <a:cubicBezTo>
                    <a:pt x="24003" y="156077"/>
                    <a:pt x="24689" y="156762"/>
                    <a:pt x="25146" y="157448"/>
                  </a:cubicBezTo>
                  <a:cubicBezTo>
                    <a:pt x="25375" y="157677"/>
                    <a:pt x="25603" y="157905"/>
                    <a:pt x="25832" y="158134"/>
                  </a:cubicBezTo>
                  <a:cubicBezTo>
                    <a:pt x="26746" y="159048"/>
                    <a:pt x="27432" y="159734"/>
                    <a:pt x="28346" y="160649"/>
                  </a:cubicBezTo>
                  <a:cubicBezTo>
                    <a:pt x="28575" y="160877"/>
                    <a:pt x="29032" y="161334"/>
                    <a:pt x="29261" y="161563"/>
                  </a:cubicBezTo>
                  <a:cubicBezTo>
                    <a:pt x="29947" y="162020"/>
                    <a:pt x="30404" y="162706"/>
                    <a:pt x="31090" y="163163"/>
                  </a:cubicBezTo>
                  <a:cubicBezTo>
                    <a:pt x="31547" y="163392"/>
                    <a:pt x="31775" y="163849"/>
                    <a:pt x="32233" y="164078"/>
                  </a:cubicBezTo>
                  <a:cubicBezTo>
                    <a:pt x="32918" y="164535"/>
                    <a:pt x="33604" y="165221"/>
                    <a:pt x="34290" y="165678"/>
                  </a:cubicBezTo>
                  <a:cubicBezTo>
                    <a:pt x="34519" y="165906"/>
                    <a:pt x="34976" y="166135"/>
                    <a:pt x="35204" y="166364"/>
                  </a:cubicBezTo>
                  <a:cubicBezTo>
                    <a:pt x="36119" y="167049"/>
                    <a:pt x="37033" y="167964"/>
                    <a:pt x="38176" y="168650"/>
                  </a:cubicBezTo>
                  <a:cubicBezTo>
                    <a:pt x="38405" y="168878"/>
                    <a:pt x="38633" y="168878"/>
                    <a:pt x="38862" y="169107"/>
                  </a:cubicBezTo>
                  <a:cubicBezTo>
                    <a:pt x="39776" y="169793"/>
                    <a:pt x="40462" y="170250"/>
                    <a:pt x="41377" y="170936"/>
                  </a:cubicBezTo>
                  <a:cubicBezTo>
                    <a:pt x="41834" y="171164"/>
                    <a:pt x="42062" y="171393"/>
                    <a:pt x="42520" y="171621"/>
                  </a:cubicBezTo>
                  <a:cubicBezTo>
                    <a:pt x="43205" y="172079"/>
                    <a:pt x="43891" y="172536"/>
                    <a:pt x="44577" y="172993"/>
                  </a:cubicBezTo>
                  <a:cubicBezTo>
                    <a:pt x="45034" y="173222"/>
                    <a:pt x="45263" y="173450"/>
                    <a:pt x="45720" y="173679"/>
                  </a:cubicBezTo>
                  <a:cubicBezTo>
                    <a:pt x="46634" y="174136"/>
                    <a:pt x="47320" y="174593"/>
                    <a:pt x="48235" y="175050"/>
                  </a:cubicBezTo>
                  <a:cubicBezTo>
                    <a:pt x="48463" y="175279"/>
                    <a:pt x="48692" y="175279"/>
                    <a:pt x="48920" y="175508"/>
                  </a:cubicBezTo>
                  <a:cubicBezTo>
                    <a:pt x="50063" y="176193"/>
                    <a:pt x="50978" y="176651"/>
                    <a:pt x="52121" y="177108"/>
                  </a:cubicBezTo>
                  <a:cubicBezTo>
                    <a:pt x="52349" y="177336"/>
                    <a:pt x="52807" y="177336"/>
                    <a:pt x="53035" y="177565"/>
                  </a:cubicBezTo>
                  <a:cubicBezTo>
                    <a:pt x="53950" y="178022"/>
                    <a:pt x="54635" y="178251"/>
                    <a:pt x="55550" y="178708"/>
                  </a:cubicBezTo>
                  <a:cubicBezTo>
                    <a:pt x="56007" y="178937"/>
                    <a:pt x="56236" y="178937"/>
                    <a:pt x="56693" y="179165"/>
                  </a:cubicBezTo>
                  <a:cubicBezTo>
                    <a:pt x="57379" y="179622"/>
                    <a:pt x="58293" y="179851"/>
                    <a:pt x="58979" y="180080"/>
                  </a:cubicBezTo>
                  <a:cubicBezTo>
                    <a:pt x="59207" y="180308"/>
                    <a:pt x="59665" y="180308"/>
                    <a:pt x="59893" y="180537"/>
                  </a:cubicBezTo>
                  <a:cubicBezTo>
                    <a:pt x="61036" y="180994"/>
                    <a:pt x="62179" y="181451"/>
                    <a:pt x="63094" y="181908"/>
                  </a:cubicBezTo>
                  <a:cubicBezTo>
                    <a:pt x="65608" y="182823"/>
                    <a:pt x="68123" y="183737"/>
                    <a:pt x="70866" y="184652"/>
                  </a:cubicBezTo>
                  <a:cubicBezTo>
                    <a:pt x="77953" y="187166"/>
                    <a:pt x="85039" y="189452"/>
                    <a:pt x="92354" y="191510"/>
                  </a:cubicBezTo>
                  <a:cubicBezTo>
                    <a:pt x="93497" y="191738"/>
                    <a:pt x="94640" y="192195"/>
                    <a:pt x="95783" y="192424"/>
                  </a:cubicBezTo>
                  <a:cubicBezTo>
                    <a:pt x="105156" y="194939"/>
                    <a:pt x="114757" y="197225"/>
                    <a:pt x="124130" y="199053"/>
                  </a:cubicBezTo>
                  <a:cubicBezTo>
                    <a:pt x="124816" y="199282"/>
                    <a:pt x="125730" y="199282"/>
                    <a:pt x="126416" y="199511"/>
                  </a:cubicBezTo>
                  <a:cubicBezTo>
                    <a:pt x="133960" y="200882"/>
                    <a:pt x="141503" y="201797"/>
                    <a:pt x="149276" y="202482"/>
                  </a:cubicBezTo>
                  <a:cubicBezTo>
                    <a:pt x="154534" y="202940"/>
                    <a:pt x="160020" y="203168"/>
                    <a:pt x="165506" y="203397"/>
                  </a:cubicBezTo>
                  <a:cubicBezTo>
                    <a:pt x="173736" y="203625"/>
                    <a:pt x="181737" y="203397"/>
                    <a:pt x="190195" y="202711"/>
                  </a:cubicBezTo>
                  <a:cubicBezTo>
                    <a:pt x="209398" y="201111"/>
                    <a:pt x="228143" y="195396"/>
                    <a:pt x="240487" y="183737"/>
                  </a:cubicBezTo>
                  <a:cubicBezTo>
                    <a:pt x="242087" y="182366"/>
                    <a:pt x="243459" y="180765"/>
                    <a:pt x="244831" y="179165"/>
                  </a:cubicBezTo>
                  <a:cubicBezTo>
                    <a:pt x="245516" y="178251"/>
                    <a:pt x="246202" y="177565"/>
                    <a:pt x="246888" y="176651"/>
                  </a:cubicBezTo>
                  <a:cubicBezTo>
                    <a:pt x="248031" y="174822"/>
                    <a:pt x="249174" y="172993"/>
                    <a:pt x="250317" y="171164"/>
                  </a:cubicBezTo>
                  <a:cubicBezTo>
                    <a:pt x="250774" y="170250"/>
                    <a:pt x="251231" y="169107"/>
                    <a:pt x="251689" y="168192"/>
                  </a:cubicBezTo>
                  <a:cubicBezTo>
                    <a:pt x="253060" y="164992"/>
                    <a:pt x="253975" y="161792"/>
                    <a:pt x="254889" y="158134"/>
                  </a:cubicBezTo>
                  <a:cubicBezTo>
                    <a:pt x="255346" y="155848"/>
                    <a:pt x="255803" y="153333"/>
                    <a:pt x="255803" y="150590"/>
                  </a:cubicBezTo>
                  <a:cubicBezTo>
                    <a:pt x="256261" y="143961"/>
                    <a:pt x="255803" y="136874"/>
                    <a:pt x="254203" y="128873"/>
                  </a:cubicBezTo>
                  <a:cubicBezTo>
                    <a:pt x="253975" y="127959"/>
                    <a:pt x="253746" y="126816"/>
                    <a:pt x="253517" y="125673"/>
                  </a:cubicBezTo>
                  <a:cubicBezTo>
                    <a:pt x="253517" y="125444"/>
                    <a:pt x="253517" y="124987"/>
                    <a:pt x="253289" y="124758"/>
                  </a:cubicBezTo>
                  <a:cubicBezTo>
                    <a:pt x="253060" y="124073"/>
                    <a:pt x="253060" y="123158"/>
                    <a:pt x="252832" y="122472"/>
                  </a:cubicBezTo>
                  <a:cubicBezTo>
                    <a:pt x="252832" y="122015"/>
                    <a:pt x="252832" y="121558"/>
                    <a:pt x="252603" y="121101"/>
                  </a:cubicBezTo>
                  <a:cubicBezTo>
                    <a:pt x="252603" y="120415"/>
                    <a:pt x="252374" y="119729"/>
                    <a:pt x="252374" y="118815"/>
                  </a:cubicBezTo>
                  <a:cubicBezTo>
                    <a:pt x="252374" y="118358"/>
                    <a:pt x="252374" y="117900"/>
                    <a:pt x="252146" y="117215"/>
                  </a:cubicBezTo>
                  <a:cubicBezTo>
                    <a:pt x="252146" y="116529"/>
                    <a:pt x="251917" y="115843"/>
                    <a:pt x="251917" y="115157"/>
                  </a:cubicBezTo>
                  <a:cubicBezTo>
                    <a:pt x="251917" y="114700"/>
                    <a:pt x="251917" y="114014"/>
                    <a:pt x="251917" y="113557"/>
                  </a:cubicBezTo>
                  <a:cubicBezTo>
                    <a:pt x="251917" y="112871"/>
                    <a:pt x="251917" y="112185"/>
                    <a:pt x="251689" y="111271"/>
                  </a:cubicBezTo>
                  <a:cubicBezTo>
                    <a:pt x="251689" y="110585"/>
                    <a:pt x="251689" y="110128"/>
                    <a:pt x="251689" y="109442"/>
                  </a:cubicBezTo>
                  <a:cubicBezTo>
                    <a:pt x="251689" y="108756"/>
                    <a:pt x="251689" y="108071"/>
                    <a:pt x="251689" y="107156"/>
                  </a:cubicBezTo>
                  <a:cubicBezTo>
                    <a:pt x="251689" y="106470"/>
                    <a:pt x="251689" y="106013"/>
                    <a:pt x="251689" y="105327"/>
                  </a:cubicBezTo>
                  <a:cubicBezTo>
                    <a:pt x="251689" y="104642"/>
                    <a:pt x="251689" y="103727"/>
                    <a:pt x="251689" y="103041"/>
                  </a:cubicBezTo>
                  <a:cubicBezTo>
                    <a:pt x="251689" y="102356"/>
                    <a:pt x="251689" y="101670"/>
                    <a:pt x="251689" y="100984"/>
                  </a:cubicBezTo>
                  <a:cubicBezTo>
                    <a:pt x="251689" y="100298"/>
                    <a:pt x="251689" y="99384"/>
                    <a:pt x="251689" y="98698"/>
                  </a:cubicBezTo>
                  <a:cubicBezTo>
                    <a:pt x="251689" y="98012"/>
                    <a:pt x="251689" y="97326"/>
                    <a:pt x="251917" y="96641"/>
                  </a:cubicBezTo>
                  <a:cubicBezTo>
                    <a:pt x="251917" y="95955"/>
                    <a:pt x="252146" y="95040"/>
                    <a:pt x="252146" y="94355"/>
                  </a:cubicBezTo>
                  <a:cubicBezTo>
                    <a:pt x="252146" y="93669"/>
                    <a:pt x="252374" y="92983"/>
                    <a:pt x="252374" y="92297"/>
                  </a:cubicBezTo>
                  <a:cubicBezTo>
                    <a:pt x="252374" y="91611"/>
                    <a:pt x="252603" y="90697"/>
                    <a:pt x="252603" y="90011"/>
                  </a:cubicBezTo>
                  <a:cubicBezTo>
                    <a:pt x="252603" y="89325"/>
                    <a:pt x="252832" y="88640"/>
                    <a:pt x="252832" y="87954"/>
                  </a:cubicBezTo>
                  <a:cubicBezTo>
                    <a:pt x="253060" y="87268"/>
                    <a:pt x="253060" y="86354"/>
                    <a:pt x="253289" y="85668"/>
                  </a:cubicBezTo>
                  <a:cubicBezTo>
                    <a:pt x="253517" y="84982"/>
                    <a:pt x="253517" y="84296"/>
                    <a:pt x="253746" y="83610"/>
                  </a:cubicBezTo>
                  <a:cubicBezTo>
                    <a:pt x="253975" y="82696"/>
                    <a:pt x="253975" y="82010"/>
                    <a:pt x="254203" y="81096"/>
                  </a:cubicBezTo>
                  <a:cubicBezTo>
                    <a:pt x="254432" y="80410"/>
                    <a:pt x="254432" y="79724"/>
                    <a:pt x="254660" y="79038"/>
                  </a:cubicBezTo>
                  <a:cubicBezTo>
                    <a:pt x="254889" y="78124"/>
                    <a:pt x="255118" y="77438"/>
                    <a:pt x="255346" y="76524"/>
                  </a:cubicBezTo>
                  <a:cubicBezTo>
                    <a:pt x="255575" y="75838"/>
                    <a:pt x="255803" y="75152"/>
                    <a:pt x="255803" y="74466"/>
                  </a:cubicBezTo>
                  <a:cubicBezTo>
                    <a:pt x="256032" y="73552"/>
                    <a:pt x="256261" y="72866"/>
                    <a:pt x="256489" y="71952"/>
                  </a:cubicBezTo>
                  <a:cubicBezTo>
                    <a:pt x="256718" y="71266"/>
                    <a:pt x="256946" y="70580"/>
                    <a:pt x="257175" y="69894"/>
                  </a:cubicBezTo>
                  <a:cubicBezTo>
                    <a:pt x="257404" y="68980"/>
                    <a:pt x="257861" y="67837"/>
                    <a:pt x="258318" y="66923"/>
                  </a:cubicBezTo>
                  <a:cubicBezTo>
                    <a:pt x="258547" y="66008"/>
                    <a:pt x="259004" y="65322"/>
                    <a:pt x="259232" y="64408"/>
                  </a:cubicBezTo>
                  <a:cubicBezTo>
                    <a:pt x="259690" y="63265"/>
                    <a:pt x="260147" y="61893"/>
                    <a:pt x="260833" y="60750"/>
                  </a:cubicBezTo>
                  <a:cubicBezTo>
                    <a:pt x="261061" y="60065"/>
                    <a:pt x="261518" y="59379"/>
                    <a:pt x="261747" y="58922"/>
                  </a:cubicBezTo>
                  <a:cubicBezTo>
                    <a:pt x="262204" y="58007"/>
                    <a:pt x="262433" y="57093"/>
                    <a:pt x="262890" y="56407"/>
                  </a:cubicBezTo>
                  <a:cubicBezTo>
                    <a:pt x="263347" y="55721"/>
                    <a:pt x="263576" y="55035"/>
                    <a:pt x="264033" y="54350"/>
                  </a:cubicBezTo>
                  <a:cubicBezTo>
                    <a:pt x="264490" y="53664"/>
                    <a:pt x="264947" y="52749"/>
                    <a:pt x="265405" y="52064"/>
                  </a:cubicBezTo>
                  <a:cubicBezTo>
                    <a:pt x="265862" y="51378"/>
                    <a:pt x="266319" y="50692"/>
                    <a:pt x="266776" y="50006"/>
                  </a:cubicBezTo>
                  <a:cubicBezTo>
                    <a:pt x="267233" y="49320"/>
                    <a:pt x="267691" y="48406"/>
                    <a:pt x="268148" y="47720"/>
                  </a:cubicBezTo>
                  <a:cubicBezTo>
                    <a:pt x="268605" y="47034"/>
                    <a:pt x="269062" y="46349"/>
                    <a:pt x="269519" y="45663"/>
                  </a:cubicBezTo>
                  <a:cubicBezTo>
                    <a:pt x="269977" y="44977"/>
                    <a:pt x="270662" y="44291"/>
                    <a:pt x="271120" y="43377"/>
                  </a:cubicBezTo>
                  <a:cubicBezTo>
                    <a:pt x="271577" y="42691"/>
                    <a:pt x="272263" y="42005"/>
                    <a:pt x="272720" y="41319"/>
                  </a:cubicBezTo>
                  <a:cubicBezTo>
                    <a:pt x="273177" y="40634"/>
                    <a:pt x="273863" y="39948"/>
                    <a:pt x="274549" y="39262"/>
                  </a:cubicBezTo>
                  <a:cubicBezTo>
                    <a:pt x="275234" y="38576"/>
                    <a:pt x="275692" y="37890"/>
                    <a:pt x="276377" y="37205"/>
                  </a:cubicBezTo>
                  <a:cubicBezTo>
                    <a:pt x="277063" y="36519"/>
                    <a:pt x="277520" y="35833"/>
                    <a:pt x="278206" y="35147"/>
                  </a:cubicBezTo>
                  <a:cubicBezTo>
                    <a:pt x="278892" y="34461"/>
                    <a:pt x="279578" y="33776"/>
                    <a:pt x="280264" y="33090"/>
                  </a:cubicBezTo>
                  <a:cubicBezTo>
                    <a:pt x="280949" y="32404"/>
                    <a:pt x="281635" y="31718"/>
                    <a:pt x="282321" y="31032"/>
                  </a:cubicBezTo>
                  <a:cubicBezTo>
                    <a:pt x="283007" y="30347"/>
                    <a:pt x="283693" y="29661"/>
                    <a:pt x="284378" y="29204"/>
                  </a:cubicBezTo>
                  <a:cubicBezTo>
                    <a:pt x="285064" y="28518"/>
                    <a:pt x="285979" y="27832"/>
                    <a:pt x="286664" y="27375"/>
                  </a:cubicBezTo>
                  <a:cubicBezTo>
                    <a:pt x="287350" y="26689"/>
                    <a:pt x="288265" y="26232"/>
                    <a:pt x="288950" y="25546"/>
                  </a:cubicBezTo>
                  <a:cubicBezTo>
                    <a:pt x="289865" y="24860"/>
                    <a:pt x="290551" y="24403"/>
                    <a:pt x="291465" y="23717"/>
                  </a:cubicBezTo>
                  <a:cubicBezTo>
                    <a:pt x="292379" y="23031"/>
                    <a:pt x="293065" y="22574"/>
                    <a:pt x="293980" y="21888"/>
                  </a:cubicBezTo>
                  <a:cubicBezTo>
                    <a:pt x="294894" y="21203"/>
                    <a:pt x="295808" y="20745"/>
                    <a:pt x="296723" y="20060"/>
                  </a:cubicBezTo>
                  <a:cubicBezTo>
                    <a:pt x="297637" y="19602"/>
                    <a:pt x="298552" y="18917"/>
                    <a:pt x="299466" y="18459"/>
                  </a:cubicBezTo>
                  <a:cubicBezTo>
                    <a:pt x="300380" y="17774"/>
                    <a:pt x="301295" y="17316"/>
                    <a:pt x="302438" y="16859"/>
                  </a:cubicBezTo>
                  <a:cubicBezTo>
                    <a:pt x="303352" y="16402"/>
                    <a:pt x="304267" y="15716"/>
                    <a:pt x="305181" y="15259"/>
                  </a:cubicBezTo>
                  <a:cubicBezTo>
                    <a:pt x="306324" y="14802"/>
                    <a:pt x="307238" y="14116"/>
                    <a:pt x="308381" y="13659"/>
                  </a:cubicBezTo>
                  <a:cubicBezTo>
                    <a:pt x="309296" y="13202"/>
                    <a:pt x="310210" y="12744"/>
                    <a:pt x="311353" y="12287"/>
                  </a:cubicBezTo>
                  <a:cubicBezTo>
                    <a:pt x="312496" y="11830"/>
                    <a:pt x="313639" y="11144"/>
                    <a:pt x="315011" y="10687"/>
                  </a:cubicBezTo>
                  <a:cubicBezTo>
                    <a:pt x="315925" y="10230"/>
                    <a:pt x="317068" y="9773"/>
                    <a:pt x="317983" y="9315"/>
                  </a:cubicBezTo>
                  <a:cubicBezTo>
                    <a:pt x="319354" y="8858"/>
                    <a:pt x="320954" y="8172"/>
                    <a:pt x="322326" y="7715"/>
                  </a:cubicBezTo>
                  <a:cubicBezTo>
                    <a:pt x="323240" y="7487"/>
                    <a:pt x="324155" y="7029"/>
                    <a:pt x="325069" y="6801"/>
                  </a:cubicBezTo>
                  <a:cubicBezTo>
                    <a:pt x="325069" y="6801"/>
                    <a:pt x="325069" y="6801"/>
                    <a:pt x="325069" y="6801"/>
                  </a:cubicBezTo>
                  <a:cubicBezTo>
                    <a:pt x="323469" y="4972"/>
                    <a:pt x="323012" y="4743"/>
                    <a:pt x="322326" y="4515"/>
                  </a:cubicBezTo>
                  <a:close/>
                </a:path>
              </a:pathLst>
            </a:custGeom>
            <a:solidFill>
              <a:srgbClr val="FFFFFF"/>
            </a:solidFill>
            <a:ln w="2286" cap="flat">
              <a:noFill/>
              <a:prstDash val="solid"/>
              <a:miter/>
            </a:ln>
          </p:spPr>
          <p:txBody>
            <a:bodyPr rtlCol="0" anchor="ctr"/>
            <a:lstStyle/>
            <a:p>
              <a:endParaRPr lang="en-US"/>
            </a:p>
          </p:txBody>
        </p:sp>
        <p:sp>
          <p:nvSpPr>
            <p:cNvPr id="131" name="Freeform 435">
              <a:extLst>
                <a:ext uri="{FF2B5EF4-FFF2-40B4-BE49-F238E27FC236}">
                  <a16:creationId xmlns:a16="http://schemas.microsoft.com/office/drawing/2014/main" id="{7589EC41-5AD0-D801-1F89-04AE9C36E71F}"/>
                </a:ext>
              </a:extLst>
            </p:cNvPr>
            <p:cNvSpPr/>
            <p:nvPr/>
          </p:nvSpPr>
          <p:spPr>
            <a:xfrm>
              <a:off x="5224805" y="3173425"/>
              <a:ext cx="483227" cy="878281"/>
            </a:xfrm>
            <a:custGeom>
              <a:avLst/>
              <a:gdLst>
                <a:gd name="connsiteX0" fmla="*/ 482117 w 483227"/>
                <a:gd name="connsiteY0" fmla="*/ 259461 h 878281"/>
                <a:gd name="connsiteX1" fmla="*/ 480060 w 483227"/>
                <a:gd name="connsiteY1" fmla="*/ 239573 h 878281"/>
                <a:gd name="connsiteX2" fmla="*/ 468173 w 483227"/>
                <a:gd name="connsiteY2" fmla="*/ 183794 h 878281"/>
                <a:gd name="connsiteX3" fmla="*/ 465430 w 483227"/>
                <a:gd name="connsiteY3" fmla="*/ 175108 h 878281"/>
                <a:gd name="connsiteX4" fmla="*/ 459029 w 483227"/>
                <a:gd name="connsiteY4" fmla="*/ 158191 h 878281"/>
                <a:gd name="connsiteX5" fmla="*/ 455371 w 483227"/>
                <a:gd name="connsiteY5" fmla="*/ 149962 h 878281"/>
                <a:gd name="connsiteX6" fmla="*/ 438683 w 483227"/>
                <a:gd name="connsiteY6" fmla="*/ 118415 h 878281"/>
                <a:gd name="connsiteX7" fmla="*/ 386791 w 483227"/>
                <a:gd name="connsiteY7" fmla="*/ 56693 h 878281"/>
                <a:gd name="connsiteX8" fmla="*/ 372389 w 483227"/>
                <a:gd name="connsiteY8" fmla="*/ 44577 h 878281"/>
                <a:gd name="connsiteX9" fmla="*/ 332156 w 483227"/>
                <a:gd name="connsiteY9" fmla="*/ 17145 h 878281"/>
                <a:gd name="connsiteX10" fmla="*/ 332156 w 483227"/>
                <a:gd name="connsiteY10" fmla="*/ 17145 h 878281"/>
                <a:gd name="connsiteX11" fmla="*/ 326441 w 483227"/>
                <a:gd name="connsiteY11" fmla="*/ 13945 h 878281"/>
                <a:gd name="connsiteX12" fmla="*/ 324612 w 483227"/>
                <a:gd name="connsiteY12" fmla="*/ 13030 h 878281"/>
                <a:gd name="connsiteX13" fmla="*/ 320497 w 483227"/>
                <a:gd name="connsiteY13" fmla="*/ 10973 h 878281"/>
                <a:gd name="connsiteX14" fmla="*/ 318211 w 483227"/>
                <a:gd name="connsiteY14" fmla="*/ 9830 h 878281"/>
                <a:gd name="connsiteX15" fmla="*/ 312953 w 483227"/>
                <a:gd name="connsiteY15" fmla="*/ 7544 h 878281"/>
                <a:gd name="connsiteX16" fmla="*/ 309296 w 483227"/>
                <a:gd name="connsiteY16" fmla="*/ 5944 h 878281"/>
                <a:gd name="connsiteX17" fmla="*/ 307467 w 483227"/>
                <a:gd name="connsiteY17" fmla="*/ 5258 h 878281"/>
                <a:gd name="connsiteX18" fmla="*/ 293294 w 483227"/>
                <a:gd name="connsiteY18" fmla="*/ 0 h 878281"/>
                <a:gd name="connsiteX19" fmla="*/ 381762 w 483227"/>
                <a:gd name="connsiteY19" fmla="*/ 95326 h 878281"/>
                <a:gd name="connsiteX20" fmla="*/ 422681 w 483227"/>
                <a:gd name="connsiteY20" fmla="*/ 354330 h 878281"/>
                <a:gd name="connsiteX21" fmla="*/ 284150 w 483227"/>
                <a:gd name="connsiteY21" fmla="*/ 584530 h 878281"/>
                <a:gd name="connsiteX22" fmla="*/ 268148 w 483227"/>
                <a:gd name="connsiteY22" fmla="*/ 611048 h 878281"/>
                <a:gd name="connsiteX23" fmla="*/ 241859 w 483227"/>
                <a:gd name="connsiteY23" fmla="*/ 703859 h 878281"/>
                <a:gd name="connsiteX24" fmla="*/ 214655 w 483227"/>
                <a:gd name="connsiteY24" fmla="*/ 763981 h 878281"/>
                <a:gd name="connsiteX25" fmla="*/ 159791 w 483227"/>
                <a:gd name="connsiteY25" fmla="*/ 817702 h 878281"/>
                <a:gd name="connsiteX26" fmla="*/ 43205 w 483227"/>
                <a:gd name="connsiteY26" fmla="*/ 851078 h 878281"/>
                <a:gd name="connsiteX27" fmla="*/ 0 w 483227"/>
                <a:gd name="connsiteY27" fmla="*/ 850849 h 878281"/>
                <a:gd name="connsiteX28" fmla="*/ 5029 w 483227"/>
                <a:gd name="connsiteY28" fmla="*/ 853364 h 878281"/>
                <a:gd name="connsiteX29" fmla="*/ 5258 w 483227"/>
                <a:gd name="connsiteY29" fmla="*/ 853592 h 878281"/>
                <a:gd name="connsiteX30" fmla="*/ 7087 w 483227"/>
                <a:gd name="connsiteY30" fmla="*/ 854278 h 878281"/>
                <a:gd name="connsiteX31" fmla="*/ 7772 w 483227"/>
                <a:gd name="connsiteY31" fmla="*/ 854507 h 878281"/>
                <a:gd name="connsiteX32" fmla="*/ 10744 w 483227"/>
                <a:gd name="connsiteY32" fmla="*/ 855421 h 878281"/>
                <a:gd name="connsiteX33" fmla="*/ 12573 w 483227"/>
                <a:gd name="connsiteY33" fmla="*/ 855878 h 878281"/>
                <a:gd name="connsiteX34" fmla="*/ 13716 w 483227"/>
                <a:gd name="connsiteY34" fmla="*/ 856336 h 878281"/>
                <a:gd name="connsiteX35" fmla="*/ 17145 w 483227"/>
                <a:gd name="connsiteY35" fmla="*/ 857250 h 878281"/>
                <a:gd name="connsiteX36" fmla="*/ 79324 w 483227"/>
                <a:gd name="connsiteY36" fmla="*/ 873023 h 878281"/>
                <a:gd name="connsiteX37" fmla="*/ 94640 w 483227"/>
                <a:gd name="connsiteY37" fmla="*/ 875767 h 878281"/>
                <a:gd name="connsiteX38" fmla="*/ 109957 w 483227"/>
                <a:gd name="connsiteY38" fmla="*/ 877595 h 878281"/>
                <a:gd name="connsiteX39" fmla="*/ 125044 w 483227"/>
                <a:gd name="connsiteY39" fmla="*/ 878281 h 878281"/>
                <a:gd name="connsiteX40" fmla="*/ 140132 w 483227"/>
                <a:gd name="connsiteY40" fmla="*/ 877595 h 878281"/>
                <a:gd name="connsiteX41" fmla="*/ 164363 w 483227"/>
                <a:gd name="connsiteY41" fmla="*/ 878281 h 878281"/>
                <a:gd name="connsiteX42" fmla="*/ 194996 w 483227"/>
                <a:gd name="connsiteY42" fmla="*/ 875767 h 878281"/>
                <a:gd name="connsiteX43" fmla="*/ 252374 w 483227"/>
                <a:gd name="connsiteY43" fmla="*/ 860679 h 878281"/>
                <a:gd name="connsiteX44" fmla="*/ 259232 w 483227"/>
                <a:gd name="connsiteY44" fmla="*/ 857936 h 878281"/>
                <a:gd name="connsiteX45" fmla="*/ 280721 w 483227"/>
                <a:gd name="connsiteY45" fmla="*/ 840791 h 878281"/>
                <a:gd name="connsiteX46" fmla="*/ 285064 w 483227"/>
                <a:gd name="connsiteY46" fmla="*/ 819760 h 878281"/>
                <a:gd name="connsiteX47" fmla="*/ 284607 w 483227"/>
                <a:gd name="connsiteY47" fmla="*/ 809701 h 878281"/>
                <a:gd name="connsiteX48" fmla="*/ 282092 w 483227"/>
                <a:gd name="connsiteY48" fmla="*/ 783869 h 878281"/>
                <a:gd name="connsiteX49" fmla="*/ 281178 w 483227"/>
                <a:gd name="connsiteY49" fmla="*/ 778840 h 878281"/>
                <a:gd name="connsiteX50" fmla="*/ 277749 w 483227"/>
                <a:gd name="connsiteY50" fmla="*/ 757352 h 878281"/>
                <a:gd name="connsiteX51" fmla="*/ 279121 w 483227"/>
                <a:gd name="connsiteY51" fmla="*/ 716432 h 878281"/>
                <a:gd name="connsiteX52" fmla="*/ 280949 w 483227"/>
                <a:gd name="connsiteY52" fmla="*/ 708660 h 878281"/>
                <a:gd name="connsiteX53" fmla="*/ 282550 w 483227"/>
                <a:gd name="connsiteY53" fmla="*/ 703631 h 878281"/>
                <a:gd name="connsiteX54" fmla="*/ 284836 w 483227"/>
                <a:gd name="connsiteY54" fmla="*/ 697459 h 878281"/>
                <a:gd name="connsiteX55" fmla="*/ 287579 w 483227"/>
                <a:gd name="connsiteY55" fmla="*/ 691286 h 878281"/>
                <a:gd name="connsiteX56" fmla="*/ 301752 w 483227"/>
                <a:gd name="connsiteY56" fmla="*/ 669569 h 878281"/>
                <a:gd name="connsiteX57" fmla="*/ 302666 w 483227"/>
                <a:gd name="connsiteY57" fmla="*/ 668655 h 878281"/>
                <a:gd name="connsiteX58" fmla="*/ 315468 w 483227"/>
                <a:gd name="connsiteY58" fmla="*/ 655853 h 878281"/>
                <a:gd name="connsiteX59" fmla="*/ 377876 w 483227"/>
                <a:gd name="connsiteY59" fmla="*/ 590931 h 878281"/>
                <a:gd name="connsiteX60" fmla="*/ 386105 w 483227"/>
                <a:gd name="connsiteY60" fmla="*/ 580873 h 878281"/>
                <a:gd name="connsiteX61" fmla="*/ 392506 w 483227"/>
                <a:gd name="connsiteY61" fmla="*/ 572872 h 878281"/>
                <a:gd name="connsiteX62" fmla="*/ 421996 w 483227"/>
                <a:gd name="connsiteY62" fmla="*/ 531495 h 878281"/>
                <a:gd name="connsiteX63" fmla="*/ 446456 w 483227"/>
                <a:gd name="connsiteY63" fmla="*/ 487375 h 878281"/>
                <a:gd name="connsiteX64" fmla="*/ 454457 w 483227"/>
                <a:gd name="connsiteY64" fmla="*/ 468859 h 878281"/>
                <a:gd name="connsiteX65" fmla="*/ 464058 w 483227"/>
                <a:gd name="connsiteY65" fmla="*/ 440055 h 878281"/>
                <a:gd name="connsiteX66" fmla="*/ 469544 w 483227"/>
                <a:gd name="connsiteY66" fmla="*/ 418109 h 878281"/>
                <a:gd name="connsiteX67" fmla="*/ 476174 w 483227"/>
                <a:gd name="connsiteY67" fmla="*/ 384734 h 878281"/>
                <a:gd name="connsiteX68" fmla="*/ 478003 w 483227"/>
                <a:gd name="connsiteY68" fmla="*/ 373532 h 878281"/>
                <a:gd name="connsiteX69" fmla="*/ 480746 w 483227"/>
                <a:gd name="connsiteY69" fmla="*/ 351130 h 878281"/>
                <a:gd name="connsiteX70" fmla="*/ 481660 w 483227"/>
                <a:gd name="connsiteY70" fmla="*/ 339928 h 878281"/>
                <a:gd name="connsiteX71" fmla="*/ 482346 w 483227"/>
                <a:gd name="connsiteY71" fmla="*/ 271348 h 878281"/>
                <a:gd name="connsiteX72" fmla="*/ 482117 w 483227"/>
                <a:gd name="connsiteY72" fmla="*/ 259461 h 878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83227" h="878281">
                  <a:moveTo>
                    <a:pt x="482117" y="259461"/>
                  </a:moveTo>
                  <a:cubicBezTo>
                    <a:pt x="481660" y="252832"/>
                    <a:pt x="480974" y="246202"/>
                    <a:pt x="480060" y="239573"/>
                  </a:cubicBezTo>
                  <a:cubicBezTo>
                    <a:pt x="477545" y="220142"/>
                    <a:pt x="473431" y="201397"/>
                    <a:pt x="468173" y="183794"/>
                  </a:cubicBezTo>
                  <a:cubicBezTo>
                    <a:pt x="467258" y="180823"/>
                    <a:pt x="466344" y="177851"/>
                    <a:pt x="465430" y="175108"/>
                  </a:cubicBezTo>
                  <a:cubicBezTo>
                    <a:pt x="463372" y="169393"/>
                    <a:pt x="461315" y="163678"/>
                    <a:pt x="459029" y="158191"/>
                  </a:cubicBezTo>
                  <a:cubicBezTo>
                    <a:pt x="457886" y="155448"/>
                    <a:pt x="456743" y="152705"/>
                    <a:pt x="455371" y="149962"/>
                  </a:cubicBezTo>
                  <a:cubicBezTo>
                    <a:pt x="450571" y="138989"/>
                    <a:pt x="444856" y="128702"/>
                    <a:pt x="438683" y="118415"/>
                  </a:cubicBezTo>
                  <a:cubicBezTo>
                    <a:pt x="424739" y="95783"/>
                    <a:pt x="407365" y="75209"/>
                    <a:pt x="386791" y="56693"/>
                  </a:cubicBezTo>
                  <a:cubicBezTo>
                    <a:pt x="382219" y="52578"/>
                    <a:pt x="377419" y="48692"/>
                    <a:pt x="372389" y="44577"/>
                  </a:cubicBezTo>
                  <a:cubicBezTo>
                    <a:pt x="360045" y="34747"/>
                    <a:pt x="346786" y="25603"/>
                    <a:pt x="332156" y="17145"/>
                  </a:cubicBezTo>
                  <a:cubicBezTo>
                    <a:pt x="332156" y="17145"/>
                    <a:pt x="332156" y="17145"/>
                    <a:pt x="332156" y="17145"/>
                  </a:cubicBezTo>
                  <a:cubicBezTo>
                    <a:pt x="330327" y="16002"/>
                    <a:pt x="328270" y="14859"/>
                    <a:pt x="326441" y="13945"/>
                  </a:cubicBezTo>
                  <a:cubicBezTo>
                    <a:pt x="325755" y="13487"/>
                    <a:pt x="325069" y="13259"/>
                    <a:pt x="324612" y="13030"/>
                  </a:cubicBezTo>
                  <a:cubicBezTo>
                    <a:pt x="323240" y="12344"/>
                    <a:pt x="321869" y="11659"/>
                    <a:pt x="320497" y="10973"/>
                  </a:cubicBezTo>
                  <a:cubicBezTo>
                    <a:pt x="319811" y="10516"/>
                    <a:pt x="319126" y="10287"/>
                    <a:pt x="318211" y="9830"/>
                  </a:cubicBezTo>
                  <a:cubicBezTo>
                    <a:pt x="316611" y="8915"/>
                    <a:pt x="314782" y="8230"/>
                    <a:pt x="312953" y="7544"/>
                  </a:cubicBezTo>
                  <a:cubicBezTo>
                    <a:pt x="311810" y="7087"/>
                    <a:pt x="310439" y="6401"/>
                    <a:pt x="309296" y="5944"/>
                  </a:cubicBezTo>
                  <a:cubicBezTo>
                    <a:pt x="308610" y="5715"/>
                    <a:pt x="308153" y="5486"/>
                    <a:pt x="307467" y="5258"/>
                  </a:cubicBezTo>
                  <a:cubicBezTo>
                    <a:pt x="302666" y="3429"/>
                    <a:pt x="298094" y="1600"/>
                    <a:pt x="293294" y="0"/>
                  </a:cubicBezTo>
                  <a:cubicBezTo>
                    <a:pt x="327127" y="27661"/>
                    <a:pt x="356845" y="58064"/>
                    <a:pt x="381762" y="95326"/>
                  </a:cubicBezTo>
                  <a:cubicBezTo>
                    <a:pt x="432511" y="170993"/>
                    <a:pt x="446227" y="266776"/>
                    <a:pt x="422681" y="354330"/>
                  </a:cubicBezTo>
                  <a:cubicBezTo>
                    <a:pt x="398907" y="442341"/>
                    <a:pt x="339471" y="514121"/>
                    <a:pt x="284150" y="584530"/>
                  </a:cubicBezTo>
                  <a:cubicBezTo>
                    <a:pt x="278206" y="592988"/>
                    <a:pt x="272720" y="601675"/>
                    <a:pt x="268148" y="611048"/>
                  </a:cubicBezTo>
                  <a:cubicBezTo>
                    <a:pt x="257404" y="641452"/>
                    <a:pt x="252374" y="673456"/>
                    <a:pt x="241859" y="703859"/>
                  </a:cubicBezTo>
                  <a:cubicBezTo>
                    <a:pt x="234772" y="724205"/>
                    <a:pt x="227000" y="746150"/>
                    <a:pt x="214655" y="763981"/>
                  </a:cubicBezTo>
                  <a:cubicBezTo>
                    <a:pt x="199339" y="786155"/>
                    <a:pt x="182423" y="803072"/>
                    <a:pt x="159791" y="817702"/>
                  </a:cubicBezTo>
                  <a:cubicBezTo>
                    <a:pt x="125044" y="840105"/>
                    <a:pt x="83439" y="846963"/>
                    <a:pt x="43205" y="851078"/>
                  </a:cubicBezTo>
                  <a:cubicBezTo>
                    <a:pt x="28575" y="852678"/>
                    <a:pt x="14173" y="852449"/>
                    <a:pt x="0" y="850849"/>
                  </a:cubicBezTo>
                  <a:cubicBezTo>
                    <a:pt x="1372" y="851764"/>
                    <a:pt x="3200" y="852449"/>
                    <a:pt x="5029" y="853364"/>
                  </a:cubicBezTo>
                  <a:cubicBezTo>
                    <a:pt x="5029" y="853364"/>
                    <a:pt x="5258" y="853364"/>
                    <a:pt x="5258" y="853592"/>
                  </a:cubicBezTo>
                  <a:cubicBezTo>
                    <a:pt x="5944" y="853821"/>
                    <a:pt x="6401" y="854050"/>
                    <a:pt x="7087" y="854278"/>
                  </a:cubicBezTo>
                  <a:cubicBezTo>
                    <a:pt x="7315" y="854278"/>
                    <a:pt x="7544" y="854507"/>
                    <a:pt x="7772" y="854507"/>
                  </a:cubicBezTo>
                  <a:cubicBezTo>
                    <a:pt x="8687" y="854735"/>
                    <a:pt x="9601" y="855193"/>
                    <a:pt x="10744" y="855421"/>
                  </a:cubicBezTo>
                  <a:cubicBezTo>
                    <a:pt x="11430" y="855650"/>
                    <a:pt x="11887" y="855878"/>
                    <a:pt x="12573" y="855878"/>
                  </a:cubicBezTo>
                  <a:cubicBezTo>
                    <a:pt x="13030" y="856107"/>
                    <a:pt x="13487" y="856107"/>
                    <a:pt x="13716" y="856336"/>
                  </a:cubicBezTo>
                  <a:cubicBezTo>
                    <a:pt x="14859" y="856564"/>
                    <a:pt x="15773" y="857021"/>
                    <a:pt x="17145" y="857250"/>
                  </a:cubicBezTo>
                  <a:cubicBezTo>
                    <a:pt x="37948" y="862965"/>
                    <a:pt x="58750" y="869137"/>
                    <a:pt x="79324" y="873023"/>
                  </a:cubicBezTo>
                  <a:cubicBezTo>
                    <a:pt x="84353" y="873938"/>
                    <a:pt x="89611" y="874852"/>
                    <a:pt x="94640" y="875767"/>
                  </a:cubicBezTo>
                  <a:cubicBezTo>
                    <a:pt x="99670" y="876452"/>
                    <a:pt x="104927" y="877138"/>
                    <a:pt x="109957" y="877595"/>
                  </a:cubicBezTo>
                  <a:cubicBezTo>
                    <a:pt x="114986" y="878053"/>
                    <a:pt x="120015" y="878281"/>
                    <a:pt x="125044" y="878281"/>
                  </a:cubicBezTo>
                  <a:cubicBezTo>
                    <a:pt x="130073" y="878281"/>
                    <a:pt x="135103" y="878053"/>
                    <a:pt x="140132" y="877595"/>
                  </a:cubicBezTo>
                  <a:cubicBezTo>
                    <a:pt x="148361" y="878281"/>
                    <a:pt x="156591" y="878281"/>
                    <a:pt x="164363" y="878281"/>
                  </a:cubicBezTo>
                  <a:cubicBezTo>
                    <a:pt x="174879" y="878053"/>
                    <a:pt x="185166" y="877367"/>
                    <a:pt x="194996" y="875767"/>
                  </a:cubicBezTo>
                  <a:cubicBezTo>
                    <a:pt x="214884" y="873023"/>
                    <a:pt x="233858" y="867766"/>
                    <a:pt x="252374" y="860679"/>
                  </a:cubicBezTo>
                  <a:cubicBezTo>
                    <a:pt x="254660" y="859765"/>
                    <a:pt x="256946" y="858850"/>
                    <a:pt x="259232" y="857936"/>
                  </a:cubicBezTo>
                  <a:cubicBezTo>
                    <a:pt x="269291" y="853821"/>
                    <a:pt x="276377" y="848335"/>
                    <a:pt x="280721" y="840791"/>
                  </a:cubicBezTo>
                  <a:cubicBezTo>
                    <a:pt x="283921" y="835076"/>
                    <a:pt x="285521" y="827989"/>
                    <a:pt x="285064" y="819760"/>
                  </a:cubicBezTo>
                  <a:cubicBezTo>
                    <a:pt x="284836" y="816331"/>
                    <a:pt x="284836" y="813130"/>
                    <a:pt x="284607" y="809701"/>
                  </a:cubicBezTo>
                  <a:cubicBezTo>
                    <a:pt x="284150" y="801014"/>
                    <a:pt x="283693" y="792556"/>
                    <a:pt x="282092" y="783869"/>
                  </a:cubicBezTo>
                  <a:cubicBezTo>
                    <a:pt x="281864" y="782269"/>
                    <a:pt x="281407" y="780440"/>
                    <a:pt x="281178" y="778840"/>
                  </a:cubicBezTo>
                  <a:cubicBezTo>
                    <a:pt x="279578" y="771525"/>
                    <a:pt x="278435" y="764210"/>
                    <a:pt x="277749" y="757352"/>
                  </a:cubicBezTo>
                  <a:cubicBezTo>
                    <a:pt x="276377" y="743179"/>
                    <a:pt x="276606" y="729463"/>
                    <a:pt x="279121" y="716432"/>
                  </a:cubicBezTo>
                  <a:cubicBezTo>
                    <a:pt x="279578" y="713918"/>
                    <a:pt x="280264" y="711175"/>
                    <a:pt x="280949" y="708660"/>
                  </a:cubicBezTo>
                  <a:cubicBezTo>
                    <a:pt x="281407" y="706831"/>
                    <a:pt x="281864" y="705231"/>
                    <a:pt x="282550" y="703631"/>
                  </a:cubicBezTo>
                  <a:cubicBezTo>
                    <a:pt x="283235" y="701573"/>
                    <a:pt x="283921" y="699516"/>
                    <a:pt x="284836" y="697459"/>
                  </a:cubicBezTo>
                  <a:cubicBezTo>
                    <a:pt x="285750" y="695401"/>
                    <a:pt x="286664" y="693344"/>
                    <a:pt x="287579" y="691286"/>
                  </a:cubicBezTo>
                  <a:cubicBezTo>
                    <a:pt x="291236" y="683743"/>
                    <a:pt x="296037" y="676427"/>
                    <a:pt x="301752" y="669569"/>
                  </a:cubicBezTo>
                  <a:cubicBezTo>
                    <a:pt x="301981" y="669341"/>
                    <a:pt x="302209" y="668884"/>
                    <a:pt x="302666" y="668655"/>
                  </a:cubicBezTo>
                  <a:cubicBezTo>
                    <a:pt x="306553" y="664312"/>
                    <a:pt x="310667" y="659968"/>
                    <a:pt x="315468" y="655853"/>
                  </a:cubicBezTo>
                  <a:cubicBezTo>
                    <a:pt x="337871" y="636194"/>
                    <a:pt x="358673" y="614020"/>
                    <a:pt x="377876" y="590931"/>
                  </a:cubicBezTo>
                  <a:cubicBezTo>
                    <a:pt x="380619" y="587502"/>
                    <a:pt x="383362" y="584302"/>
                    <a:pt x="386105" y="580873"/>
                  </a:cubicBezTo>
                  <a:cubicBezTo>
                    <a:pt x="388163" y="578129"/>
                    <a:pt x="390449" y="575615"/>
                    <a:pt x="392506" y="572872"/>
                  </a:cubicBezTo>
                  <a:cubicBezTo>
                    <a:pt x="403022" y="559384"/>
                    <a:pt x="412852" y="545668"/>
                    <a:pt x="421996" y="531495"/>
                  </a:cubicBezTo>
                  <a:cubicBezTo>
                    <a:pt x="431140" y="517322"/>
                    <a:pt x="439369" y="502691"/>
                    <a:pt x="446456" y="487375"/>
                  </a:cubicBezTo>
                  <a:cubicBezTo>
                    <a:pt x="449199" y="481203"/>
                    <a:pt x="451942" y="475031"/>
                    <a:pt x="454457" y="468859"/>
                  </a:cubicBezTo>
                  <a:cubicBezTo>
                    <a:pt x="458114" y="459486"/>
                    <a:pt x="461315" y="449885"/>
                    <a:pt x="464058" y="440055"/>
                  </a:cubicBezTo>
                  <a:cubicBezTo>
                    <a:pt x="466115" y="432740"/>
                    <a:pt x="467944" y="425425"/>
                    <a:pt x="469544" y="418109"/>
                  </a:cubicBezTo>
                  <a:cubicBezTo>
                    <a:pt x="472059" y="407137"/>
                    <a:pt x="474345" y="395935"/>
                    <a:pt x="476174" y="384734"/>
                  </a:cubicBezTo>
                  <a:cubicBezTo>
                    <a:pt x="476860" y="381076"/>
                    <a:pt x="477317" y="377190"/>
                    <a:pt x="478003" y="373532"/>
                  </a:cubicBezTo>
                  <a:cubicBezTo>
                    <a:pt x="479146" y="365989"/>
                    <a:pt x="480060" y="358673"/>
                    <a:pt x="480746" y="351130"/>
                  </a:cubicBezTo>
                  <a:cubicBezTo>
                    <a:pt x="481203" y="347472"/>
                    <a:pt x="481432" y="343586"/>
                    <a:pt x="481660" y="339928"/>
                  </a:cubicBezTo>
                  <a:cubicBezTo>
                    <a:pt x="483489" y="317297"/>
                    <a:pt x="483718" y="294437"/>
                    <a:pt x="482346" y="271348"/>
                  </a:cubicBezTo>
                  <a:cubicBezTo>
                    <a:pt x="482575" y="267233"/>
                    <a:pt x="482346" y="263347"/>
                    <a:pt x="482117" y="259461"/>
                  </a:cubicBezTo>
                  <a:close/>
                </a:path>
              </a:pathLst>
            </a:custGeom>
            <a:solidFill>
              <a:srgbClr val="FFFFFF"/>
            </a:solidFill>
            <a:ln w="2286" cap="flat">
              <a:noFill/>
              <a:prstDash val="solid"/>
              <a:miter/>
            </a:ln>
          </p:spPr>
          <p:txBody>
            <a:bodyPr rtlCol="0" anchor="ctr"/>
            <a:lstStyle/>
            <a:p>
              <a:endParaRPr lang="en-US"/>
            </a:p>
          </p:txBody>
        </p:sp>
        <p:sp>
          <p:nvSpPr>
            <p:cNvPr id="132" name="Freeform 436">
              <a:extLst>
                <a:ext uri="{FF2B5EF4-FFF2-40B4-BE49-F238E27FC236}">
                  <a16:creationId xmlns:a16="http://schemas.microsoft.com/office/drawing/2014/main" id="{4D82E61B-9C33-813E-4F4F-8FE10716CD45}"/>
                </a:ext>
              </a:extLst>
            </p:cNvPr>
            <p:cNvSpPr/>
            <p:nvPr/>
          </p:nvSpPr>
          <p:spPr>
            <a:xfrm>
              <a:off x="4518098" y="3422963"/>
              <a:ext cx="229201" cy="236310"/>
            </a:xfrm>
            <a:custGeom>
              <a:avLst/>
              <a:gdLst>
                <a:gd name="connsiteX0" fmla="*/ 209730 w 229201"/>
                <a:gd name="connsiteY0" fmla="*/ 181830 h 236310"/>
                <a:gd name="connsiteX1" fmla="*/ 208816 w 229201"/>
                <a:gd name="connsiteY1" fmla="*/ 153483 h 236310"/>
                <a:gd name="connsiteX2" fmla="*/ 217274 w 229201"/>
                <a:gd name="connsiteY2" fmla="*/ 103649 h 236310"/>
                <a:gd name="connsiteX3" fmla="*/ 227790 w 229201"/>
                <a:gd name="connsiteY3" fmla="*/ 75988 h 236310"/>
                <a:gd name="connsiteX4" fmla="*/ 108689 w 229201"/>
                <a:gd name="connsiteY4" fmla="*/ 550 h 236310"/>
                <a:gd name="connsiteX5" fmla="*/ 561 w 229201"/>
                <a:gd name="connsiteY5" fmla="*/ 123308 h 236310"/>
                <a:gd name="connsiteX6" fmla="*/ 13820 w 229201"/>
                <a:gd name="connsiteY6" fmla="*/ 173829 h 236310"/>
                <a:gd name="connsiteX7" fmla="*/ 113261 w 229201"/>
                <a:gd name="connsiteY7" fmla="*/ 236008 h 236310"/>
                <a:gd name="connsiteX8" fmla="*/ 209730 w 229201"/>
                <a:gd name="connsiteY8" fmla="*/ 181830 h 236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9201" h="236310">
                  <a:moveTo>
                    <a:pt x="209730" y="181830"/>
                  </a:moveTo>
                  <a:cubicBezTo>
                    <a:pt x="215217" y="170400"/>
                    <a:pt x="216131" y="163999"/>
                    <a:pt x="208816" y="153483"/>
                  </a:cubicBezTo>
                  <a:cubicBezTo>
                    <a:pt x="194643" y="133138"/>
                    <a:pt x="196929" y="118736"/>
                    <a:pt x="217274" y="103649"/>
                  </a:cubicBezTo>
                  <a:cubicBezTo>
                    <a:pt x="228018" y="95648"/>
                    <a:pt x="231447" y="86504"/>
                    <a:pt x="227790" y="75988"/>
                  </a:cubicBezTo>
                  <a:cubicBezTo>
                    <a:pt x="215674" y="41469"/>
                    <a:pt x="193271" y="-5622"/>
                    <a:pt x="108689" y="550"/>
                  </a:cubicBezTo>
                  <a:cubicBezTo>
                    <a:pt x="41252" y="5808"/>
                    <a:pt x="1933" y="52671"/>
                    <a:pt x="561" y="123308"/>
                  </a:cubicBezTo>
                  <a:cubicBezTo>
                    <a:pt x="-2182" y="139996"/>
                    <a:pt x="5590" y="157141"/>
                    <a:pt x="13820" y="173829"/>
                  </a:cubicBezTo>
                  <a:cubicBezTo>
                    <a:pt x="35537" y="217949"/>
                    <a:pt x="68684" y="233036"/>
                    <a:pt x="113261" y="236008"/>
                  </a:cubicBezTo>
                  <a:cubicBezTo>
                    <a:pt x="154180" y="238980"/>
                    <a:pt x="191214" y="220006"/>
                    <a:pt x="209730" y="181830"/>
                  </a:cubicBezTo>
                  <a:close/>
                </a:path>
              </a:pathLst>
            </a:custGeom>
            <a:solidFill>
              <a:srgbClr val="335C42"/>
            </a:solidFill>
            <a:ln w="2286" cap="flat">
              <a:noFill/>
              <a:prstDash val="solid"/>
              <a:miter/>
            </a:ln>
          </p:spPr>
          <p:txBody>
            <a:bodyPr rtlCol="0" anchor="ctr"/>
            <a:lstStyle/>
            <a:p>
              <a:endParaRPr lang="en-US"/>
            </a:p>
          </p:txBody>
        </p:sp>
        <p:sp>
          <p:nvSpPr>
            <p:cNvPr id="133" name="Freeform 437">
              <a:extLst>
                <a:ext uri="{FF2B5EF4-FFF2-40B4-BE49-F238E27FC236}">
                  <a16:creationId xmlns:a16="http://schemas.microsoft.com/office/drawing/2014/main" id="{D4E120A0-7E90-A0B3-499D-AC3C4EEA4313}"/>
                </a:ext>
              </a:extLst>
            </p:cNvPr>
            <p:cNvSpPr/>
            <p:nvPr/>
          </p:nvSpPr>
          <p:spPr>
            <a:xfrm>
              <a:off x="5219776" y="4168749"/>
              <a:ext cx="301523" cy="242773"/>
            </a:xfrm>
            <a:custGeom>
              <a:avLst/>
              <a:gdLst>
                <a:gd name="connsiteX0" fmla="*/ 254660 w 301523"/>
                <a:gd name="connsiteY0" fmla="*/ 114071 h 242773"/>
                <a:gd name="connsiteX1" fmla="*/ 125959 w 301523"/>
                <a:gd name="connsiteY1" fmla="*/ 184480 h 242773"/>
                <a:gd name="connsiteX2" fmla="*/ 0 w 301523"/>
                <a:gd name="connsiteY2" fmla="*/ 129388 h 242773"/>
                <a:gd name="connsiteX3" fmla="*/ 0 w 301523"/>
                <a:gd name="connsiteY3" fmla="*/ 129388 h 242773"/>
                <a:gd name="connsiteX4" fmla="*/ 1372 w 301523"/>
                <a:gd name="connsiteY4" fmla="*/ 134417 h 242773"/>
                <a:gd name="connsiteX5" fmla="*/ 1829 w 301523"/>
                <a:gd name="connsiteY5" fmla="*/ 136246 h 242773"/>
                <a:gd name="connsiteX6" fmla="*/ 3200 w 301523"/>
                <a:gd name="connsiteY6" fmla="*/ 140589 h 242773"/>
                <a:gd name="connsiteX7" fmla="*/ 3886 w 301523"/>
                <a:gd name="connsiteY7" fmla="*/ 142875 h 242773"/>
                <a:gd name="connsiteX8" fmla="*/ 5258 w 301523"/>
                <a:gd name="connsiteY8" fmla="*/ 146990 h 242773"/>
                <a:gd name="connsiteX9" fmla="*/ 6401 w 301523"/>
                <a:gd name="connsiteY9" fmla="*/ 149733 h 242773"/>
                <a:gd name="connsiteX10" fmla="*/ 8001 w 301523"/>
                <a:gd name="connsiteY10" fmla="*/ 153391 h 242773"/>
                <a:gd name="connsiteX11" fmla="*/ 9373 w 301523"/>
                <a:gd name="connsiteY11" fmla="*/ 156362 h 242773"/>
                <a:gd name="connsiteX12" fmla="*/ 10973 w 301523"/>
                <a:gd name="connsiteY12" fmla="*/ 159791 h 242773"/>
                <a:gd name="connsiteX13" fmla="*/ 12573 w 301523"/>
                <a:gd name="connsiteY13" fmla="*/ 163220 h 242773"/>
                <a:gd name="connsiteX14" fmla="*/ 14173 w 301523"/>
                <a:gd name="connsiteY14" fmla="*/ 166192 h 242773"/>
                <a:gd name="connsiteX15" fmla="*/ 16459 w 301523"/>
                <a:gd name="connsiteY15" fmla="*/ 170078 h 242773"/>
                <a:gd name="connsiteX16" fmla="*/ 17831 w 301523"/>
                <a:gd name="connsiteY16" fmla="*/ 172364 h 242773"/>
                <a:gd name="connsiteX17" fmla="*/ 21717 w 301523"/>
                <a:gd name="connsiteY17" fmla="*/ 178308 h 242773"/>
                <a:gd name="connsiteX18" fmla="*/ 34747 w 301523"/>
                <a:gd name="connsiteY18" fmla="*/ 194767 h 242773"/>
                <a:gd name="connsiteX19" fmla="*/ 78181 w 301523"/>
                <a:gd name="connsiteY19" fmla="*/ 225400 h 242773"/>
                <a:gd name="connsiteX20" fmla="*/ 91669 w 301523"/>
                <a:gd name="connsiteY20" fmla="*/ 230657 h 242773"/>
                <a:gd name="connsiteX21" fmla="*/ 110414 w 301523"/>
                <a:gd name="connsiteY21" fmla="*/ 235915 h 242773"/>
                <a:gd name="connsiteX22" fmla="*/ 125044 w 301523"/>
                <a:gd name="connsiteY22" fmla="*/ 238887 h 242773"/>
                <a:gd name="connsiteX23" fmla="*/ 160249 w 301523"/>
                <a:gd name="connsiteY23" fmla="*/ 242773 h 242773"/>
                <a:gd name="connsiteX24" fmla="*/ 164135 w 301523"/>
                <a:gd name="connsiteY24" fmla="*/ 242773 h 242773"/>
                <a:gd name="connsiteX25" fmla="*/ 171907 w 301523"/>
                <a:gd name="connsiteY25" fmla="*/ 242316 h 242773"/>
                <a:gd name="connsiteX26" fmla="*/ 175793 w 301523"/>
                <a:gd name="connsiteY26" fmla="*/ 241859 h 242773"/>
                <a:gd name="connsiteX27" fmla="*/ 186995 w 301523"/>
                <a:gd name="connsiteY27" fmla="*/ 240030 h 242773"/>
                <a:gd name="connsiteX28" fmla="*/ 194310 w 301523"/>
                <a:gd name="connsiteY28" fmla="*/ 238201 h 242773"/>
                <a:gd name="connsiteX29" fmla="*/ 197968 w 301523"/>
                <a:gd name="connsiteY29" fmla="*/ 237058 h 242773"/>
                <a:gd name="connsiteX30" fmla="*/ 205054 w 301523"/>
                <a:gd name="connsiteY30" fmla="*/ 234315 h 242773"/>
                <a:gd name="connsiteX31" fmla="*/ 212141 w 301523"/>
                <a:gd name="connsiteY31" fmla="*/ 231115 h 242773"/>
                <a:gd name="connsiteX32" fmla="*/ 215570 w 301523"/>
                <a:gd name="connsiteY32" fmla="*/ 229286 h 242773"/>
                <a:gd name="connsiteX33" fmla="*/ 218999 w 301523"/>
                <a:gd name="connsiteY33" fmla="*/ 227457 h 242773"/>
                <a:gd name="connsiteX34" fmla="*/ 242316 w 301523"/>
                <a:gd name="connsiteY34" fmla="*/ 210541 h 242773"/>
                <a:gd name="connsiteX35" fmla="*/ 249174 w 301523"/>
                <a:gd name="connsiteY35" fmla="*/ 204140 h 242773"/>
                <a:gd name="connsiteX36" fmla="*/ 255803 w 301523"/>
                <a:gd name="connsiteY36" fmla="*/ 197282 h 242773"/>
                <a:gd name="connsiteX37" fmla="*/ 262204 w 301523"/>
                <a:gd name="connsiteY37" fmla="*/ 190195 h 242773"/>
                <a:gd name="connsiteX38" fmla="*/ 271348 w 301523"/>
                <a:gd name="connsiteY38" fmla="*/ 179222 h 242773"/>
                <a:gd name="connsiteX39" fmla="*/ 274320 w 301523"/>
                <a:gd name="connsiteY39" fmla="*/ 175565 h 242773"/>
                <a:gd name="connsiteX40" fmla="*/ 274320 w 301523"/>
                <a:gd name="connsiteY40" fmla="*/ 175565 h 242773"/>
                <a:gd name="connsiteX41" fmla="*/ 278435 w 301523"/>
                <a:gd name="connsiteY41" fmla="*/ 170078 h 242773"/>
                <a:gd name="connsiteX42" fmla="*/ 279806 w 301523"/>
                <a:gd name="connsiteY42" fmla="*/ 168250 h 242773"/>
                <a:gd name="connsiteX43" fmla="*/ 282321 w 301523"/>
                <a:gd name="connsiteY43" fmla="*/ 164363 h 242773"/>
                <a:gd name="connsiteX44" fmla="*/ 283693 w 301523"/>
                <a:gd name="connsiteY44" fmla="*/ 162077 h 242773"/>
                <a:gd name="connsiteX45" fmla="*/ 285750 w 301523"/>
                <a:gd name="connsiteY45" fmla="*/ 158648 h 242773"/>
                <a:gd name="connsiteX46" fmla="*/ 287122 w 301523"/>
                <a:gd name="connsiteY46" fmla="*/ 156134 h 242773"/>
                <a:gd name="connsiteX47" fmla="*/ 288950 w 301523"/>
                <a:gd name="connsiteY47" fmla="*/ 152933 h 242773"/>
                <a:gd name="connsiteX48" fmla="*/ 290093 w 301523"/>
                <a:gd name="connsiteY48" fmla="*/ 150190 h 242773"/>
                <a:gd name="connsiteX49" fmla="*/ 291465 w 301523"/>
                <a:gd name="connsiteY49" fmla="*/ 146990 h 242773"/>
                <a:gd name="connsiteX50" fmla="*/ 292608 w 301523"/>
                <a:gd name="connsiteY50" fmla="*/ 144247 h 242773"/>
                <a:gd name="connsiteX51" fmla="*/ 293751 w 301523"/>
                <a:gd name="connsiteY51" fmla="*/ 141046 h 242773"/>
                <a:gd name="connsiteX52" fmla="*/ 294665 w 301523"/>
                <a:gd name="connsiteY52" fmla="*/ 138303 h 242773"/>
                <a:gd name="connsiteX53" fmla="*/ 295808 w 301523"/>
                <a:gd name="connsiteY53" fmla="*/ 135103 h 242773"/>
                <a:gd name="connsiteX54" fmla="*/ 296723 w 301523"/>
                <a:gd name="connsiteY54" fmla="*/ 132131 h 242773"/>
                <a:gd name="connsiteX55" fmla="*/ 297637 w 301523"/>
                <a:gd name="connsiteY55" fmla="*/ 129159 h 242773"/>
                <a:gd name="connsiteX56" fmla="*/ 298323 w 301523"/>
                <a:gd name="connsiteY56" fmla="*/ 126187 h 242773"/>
                <a:gd name="connsiteX57" fmla="*/ 299009 w 301523"/>
                <a:gd name="connsiteY57" fmla="*/ 123215 h 242773"/>
                <a:gd name="connsiteX58" fmla="*/ 299695 w 301523"/>
                <a:gd name="connsiteY58" fmla="*/ 120244 h 242773"/>
                <a:gd name="connsiteX59" fmla="*/ 300152 w 301523"/>
                <a:gd name="connsiteY59" fmla="*/ 117272 h 242773"/>
                <a:gd name="connsiteX60" fmla="*/ 300609 w 301523"/>
                <a:gd name="connsiteY60" fmla="*/ 114300 h 242773"/>
                <a:gd name="connsiteX61" fmla="*/ 300838 w 301523"/>
                <a:gd name="connsiteY61" fmla="*/ 111328 h 242773"/>
                <a:gd name="connsiteX62" fmla="*/ 301066 w 301523"/>
                <a:gd name="connsiteY62" fmla="*/ 108128 h 242773"/>
                <a:gd name="connsiteX63" fmla="*/ 301295 w 301523"/>
                <a:gd name="connsiteY63" fmla="*/ 105385 h 242773"/>
                <a:gd name="connsiteX64" fmla="*/ 301523 w 301523"/>
                <a:gd name="connsiteY64" fmla="*/ 102184 h 242773"/>
                <a:gd name="connsiteX65" fmla="*/ 301523 w 301523"/>
                <a:gd name="connsiteY65" fmla="*/ 99441 h 242773"/>
                <a:gd name="connsiteX66" fmla="*/ 301523 w 301523"/>
                <a:gd name="connsiteY66" fmla="*/ 96012 h 242773"/>
                <a:gd name="connsiteX67" fmla="*/ 301523 w 301523"/>
                <a:gd name="connsiteY67" fmla="*/ 93497 h 242773"/>
                <a:gd name="connsiteX68" fmla="*/ 301295 w 301523"/>
                <a:gd name="connsiteY68" fmla="*/ 90068 h 242773"/>
                <a:gd name="connsiteX69" fmla="*/ 301066 w 301523"/>
                <a:gd name="connsiteY69" fmla="*/ 87782 h 242773"/>
                <a:gd name="connsiteX70" fmla="*/ 300838 w 301523"/>
                <a:gd name="connsiteY70" fmla="*/ 84125 h 242773"/>
                <a:gd name="connsiteX71" fmla="*/ 300609 w 301523"/>
                <a:gd name="connsiteY71" fmla="*/ 82296 h 242773"/>
                <a:gd name="connsiteX72" fmla="*/ 300152 w 301523"/>
                <a:gd name="connsiteY72" fmla="*/ 78181 h 242773"/>
                <a:gd name="connsiteX73" fmla="*/ 299923 w 301523"/>
                <a:gd name="connsiteY73" fmla="*/ 76810 h 242773"/>
                <a:gd name="connsiteX74" fmla="*/ 299009 w 301523"/>
                <a:gd name="connsiteY74" fmla="*/ 72238 h 242773"/>
                <a:gd name="connsiteX75" fmla="*/ 299009 w 301523"/>
                <a:gd name="connsiteY75" fmla="*/ 72009 h 242773"/>
                <a:gd name="connsiteX76" fmla="*/ 283235 w 301523"/>
                <a:gd name="connsiteY76" fmla="*/ 28804 h 242773"/>
                <a:gd name="connsiteX77" fmla="*/ 283235 w 301523"/>
                <a:gd name="connsiteY77" fmla="*/ 28804 h 242773"/>
                <a:gd name="connsiteX78" fmla="*/ 280492 w 301523"/>
                <a:gd name="connsiteY78" fmla="*/ 23774 h 242773"/>
                <a:gd name="connsiteX79" fmla="*/ 280492 w 301523"/>
                <a:gd name="connsiteY79" fmla="*/ 23546 h 242773"/>
                <a:gd name="connsiteX80" fmla="*/ 277520 w 301523"/>
                <a:gd name="connsiteY80" fmla="*/ 18745 h 242773"/>
                <a:gd name="connsiteX81" fmla="*/ 277520 w 301523"/>
                <a:gd name="connsiteY81" fmla="*/ 18517 h 242773"/>
                <a:gd name="connsiteX82" fmla="*/ 274549 w 301523"/>
                <a:gd name="connsiteY82" fmla="*/ 13716 h 242773"/>
                <a:gd name="connsiteX83" fmla="*/ 274549 w 301523"/>
                <a:gd name="connsiteY83" fmla="*/ 13487 h 242773"/>
                <a:gd name="connsiteX84" fmla="*/ 271348 w 301523"/>
                <a:gd name="connsiteY84" fmla="*/ 8915 h 242773"/>
                <a:gd name="connsiteX85" fmla="*/ 271348 w 301523"/>
                <a:gd name="connsiteY85" fmla="*/ 8915 h 242773"/>
                <a:gd name="connsiteX86" fmla="*/ 267919 w 301523"/>
                <a:gd name="connsiteY86" fmla="*/ 4343 h 242773"/>
                <a:gd name="connsiteX87" fmla="*/ 267919 w 301523"/>
                <a:gd name="connsiteY87" fmla="*/ 4343 h 242773"/>
                <a:gd name="connsiteX88" fmla="*/ 264262 w 301523"/>
                <a:gd name="connsiteY88" fmla="*/ 0 h 242773"/>
                <a:gd name="connsiteX89" fmla="*/ 254660 w 301523"/>
                <a:gd name="connsiteY89" fmla="*/ 114071 h 242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301523" h="242773">
                  <a:moveTo>
                    <a:pt x="254660" y="114071"/>
                  </a:moveTo>
                  <a:cubicBezTo>
                    <a:pt x="227000" y="157505"/>
                    <a:pt x="178079" y="185623"/>
                    <a:pt x="125959" y="184480"/>
                  </a:cubicBezTo>
                  <a:cubicBezTo>
                    <a:pt x="78867" y="183337"/>
                    <a:pt x="33376" y="162306"/>
                    <a:pt x="0" y="129388"/>
                  </a:cubicBezTo>
                  <a:cubicBezTo>
                    <a:pt x="0" y="129388"/>
                    <a:pt x="0" y="129388"/>
                    <a:pt x="0" y="129388"/>
                  </a:cubicBezTo>
                  <a:cubicBezTo>
                    <a:pt x="457" y="130988"/>
                    <a:pt x="914" y="132817"/>
                    <a:pt x="1372" y="134417"/>
                  </a:cubicBezTo>
                  <a:cubicBezTo>
                    <a:pt x="1600" y="135103"/>
                    <a:pt x="1600" y="135560"/>
                    <a:pt x="1829" y="136246"/>
                  </a:cubicBezTo>
                  <a:cubicBezTo>
                    <a:pt x="2286" y="137617"/>
                    <a:pt x="2743" y="139217"/>
                    <a:pt x="3200" y="140589"/>
                  </a:cubicBezTo>
                  <a:cubicBezTo>
                    <a:pt x="3429" y="141275"/>
                    <a:pt x="3658" y="142189"/>
                    <a:pt x="3886" y="142875"/>
                  </a:cubicBezTo>
                  <a:cubicBezTo>
                    <a:pt x="4343" y="144247"/>
                    <a:pt x="4801" y="145618"/>
                    <a:pt x="5258" y="146990"/>
                  </a:cubicBezTo>
                  <a:cubicBezTo>
                    <a:pt x="5486" y="147904"/>
                    <a:pt x="5944" y="148819"/>
                    <a:pt x="6401" y="149733"/>
                  </a:cubicBezTo>
                  <a:cubicBezTo>
                    <a:pt x="6858" y="150876"/>
                    <a:pt x="7315" y="152248"/>
                    <a:pt x="8001" y="153391"/>
                  </a:cubicBezTo>
                  <a:cubicBezTo>
                    <a:pt x="8458" y="154305"/>
                    <a:pt x="8915" y="155448"/>
                    <a:pt x="9373" y="156362"/>
                  </a:cubicBezTo>
                  <a:cubicBezTo>
                    <a:pt x="9830" y="157505"/>
                    <a:pt x="10287" y="158648"/>
                    <a:pt x="10973" y="159791"/>
                  </a:cubicBezTo>
                  <a:cubicBezTo>
                    <a:pt x="11430" y="160934"/>
                    <a:pt x="12116" y="162077"/>
                    <a:pt x="12573" y="163220"/>
                  </a:cubicBezTo>
                  <a:cubicBezTo>
                    <a:pt x="13030" y="164135"/>
                    <a:pt x="13487" y="165049"/>
                    <a:pt x="14173" y="166192"/>
                  </a:cubicBezTo>
                  <a:cubicBezTo>
                    <a:pt x="14859" y="167564"/>
                    <a:pt x="15545" y="168707"/>
                    <a:pt x="16459" y="170078"/>
                  </a:cubicBezTo>
                  <a:cubicBezTo>
                    <a:pt x="16916" y="170764"/>
                    <a:pt x="17374" y="171679"/>
                    <a:pt x="17831" y="172364"/>
                  </a:cubicBezTo>
                  <a:cubicBezTo>
                    <a:pt x="18974" y="174422"/>
                    <a:pt x="20345" y="176479"/>
                    <a:pt x="21717" y="178308"/>
                  </a:cubicBezTo>
                  <a:cubicBezTo>
                    <a:pt x="25832" y="184252"/>
                    <a:pt x="30175" y="189738"/>
                    <a:pt x="34747" y="194767"/>
                  </a:cubicBezTo>
                  <a:cubicBezTo>
                    <a:pt x="47549" y="208483"/>
                    <a:pt x="62179" y="218313"/>
                    <a:pt x="78181" y="225400"/>
                  </a:cubicBezTo>
                  <a:cubicBezTo>
                    <a:pt x="82525" y="227457"/>
                    <a:pt x="87097" y="229057"/>
                    <a:pt x="91669" y="230657"/>
                  </a:cubicBezTo>
                  <a:cubicBezTo>
                    <a:pt x="97841" y="232715"/>
                    <a:pt x="104013" y="234544"/>
                    <a:pt x="110414" y="235915"/>
                  </a:cubicBezTo>
                  <a:cubicBezTo>
                    <a:pt x="115214" y="237058"/>
                    <a:pt x="120015" y="237973"/>
                    <a:pt x="125044" y="238887"/>
                  </a:cubicBezTo>
                  <a:cubicBezTo>
                    <a:pt x="136474" y="240716"/>
                    <a:pt x="148361" y="242087"/>
                    <a:pt x="160249" y="242773"/>
                  </a:cubicBezTo>
                  <a:cubicBezTo>
                    <a:pt x="161620" y="242773"/>
                    <a:pt x="162992" y="242773"/>
                    <a:pt x="164135" y="242773"/>
                  </a:cubicBezTo>
                  <a:cubicBezTo>
                    <a:pt x="166649" y="242773"/>
                    <a:pt x="169393" y="242545"/>
                    <a:pt x="171907" y="242316"/>
                  </a:cubicBezTo>
                  <a:cubicBezTo>
                    <a:pt x="173279" y="242316"/>
                    <a:pt x="174422" y="242087"/>
                    <a:pt x="175793" y="241859"/>
                  </a:cubicBezTo>
                  <a:cubicBezTo>
                    <a:pt x="179680" y="241402"/>
                    <a:pt x="183337" y="240716"/>
                    <a:pt x="186995" y="240030"/>
                  </a:cubicBezTo>
                  <a:cubicBezTo>
                    <a:pt x="189509" y="239573"/>
                    <a:pt x="191795" y="238887"/>
                    <a:pt x="194310" y="238201"/>
                  </a:cubicBezTo>
                  <a:cubicBezTo>
                    <a:pt x="195453" y="237744"/>
                    <a:pt x="196825" y="237515"/>
                    <a:pt x="197968" y="237058"/>
                  </a:cubicBezTo>
                  <a:cubicBezTo>
                    <a:pt x="200482" y="236144"/>
                    <a:pt x="202768" y="235229"/>
                    <a:pt x="205054" y="234315"/>
                  </a:cubicBezTo>
                  <a:cubicBezTo>
                    <a:pt x="207340" y="233401"/>
                    <a:pt x="209855" y="232258"/>
                    <a:pt x="212141" y="231115"/>
                  </a:cubicBezTo>
                  <a:cubicBezTo>
                    <a:pt x="213284" y="230429"/>
                    <a:pt x="214427" y="229972"/>
                    <a:pt x="215570" y="229286"/>
                  </a:cubicBezTo>
                  <a:cubicBezTo>
                    <a:pt x="216713" y="228600"/>
                    <a:pt x="217856" y="228143"/>
                    <a:pt x="218999" y="227457"/>
                  </a:cubicBezTo>
                  <a:cubicBezTo>
                    <a:pt x="227457" y="222656"/>
                    <a:pt x="235229" y="216941"/>
                    <a:pt x="242316" y="210541"/>
                  </a:cubicBezTo>
                  <a:cubicBezTo>
                    <a:pt x="244602" y="208483"/>
                    <a:pt x="246888" y="206197"/>
                    <a:pt x="249174" y="204140"/>
                  </a:cubicBezTo>
                  <a:cubicBezTo>
                    <a:pt x="251460" y="202082"/>
                    <a:pt x="253517" y="199568"/>
                    <a:pt x="255803" y="197282"/>
                  </a:cubicBezTo>
                  <a:cubicBezTo>
                    <a:pt x="257861" y="194996"/>
                    <a:pt x="260147" y="192710"/>
                    <a:pt x="262204" y="190195"/>
                  </a:cubicBezTo>
                  <a:cubicBezTo>
                    <a:pt x="265405" y="186538"/>
                    <a:pt x="268376" y="182880"/>
                    <a:pt x="271348" y="179222"/>
                  </a:cubicBezTo>
                  <a:cubicBezTo>
                    <a:pt x="272263" y="178079"/>
                    <a:pt x="273406" y="176708"/>
                    <a:pt x="274320" y="175565"/>
                  </a:cubicBezTo>
                  <a:cubicBezTo>
                    <a:pt x="274320" y="175565"/>
                    <a:pt x="274320" y="175565"/>
                    <a:pt x="274320" y="175565"/>
                  </a:cubicBezTo>
                  <a:cubicBezTo>
                    <a:pt x="275692" y="173736"/>
                    <a:pt x="277063" y="171907"/>
                    <a:pt x="278435" y="170078"/>
                  </a:cubicBezTo>
                  <a:cubicBezTo>
                    <a:pt x="278892" y="169393"/>
                    <a:pt x="279349" y="168707"/>
                    <a:pt x="279806" y="168250"/>
                  </a:cubicBezTo>
                  <a:cubicBezTo>
                    <a:pt x="280721" y="167107"/>
                    <a:pt x="281635" y="165735"/>
                    <a:pt x="282321" y="164363"/>
                  </a:cubicBezTo>
                  <a:cubicBezTo>
                    <a:pt x="282778" y="163678"/>
                    <a:pt x="283235" y="162763"/>
                    <a:pt x="283693" y="162077"/>
                  </a:cubicBezTo>
                  <a:cubicBezTo>
                    <a:pt x="284378" y="160934"/>
                    <a:pt x="285064" y="159791"/>
                    <a:pt x="285750" y="158648"/>
                  </a:cubicBezTo>
                  <a:cubicBezTo>
                    <a:pt x="286207" y="157734"/>
                    <a:pt x="286664" y="157048"/>
                    <a:pt x="287122" y="156134"/>
                  </a:cubicBezTo>
                  <a:cubicBezTo>
                    <a:pt x="287807" y="154991"/>
                    <a:pt x="288265" y="153848"/>
                    <a:pt x="288950" y="152933"/>
                  </a:cubicBezTo>
                  <a:cubicBezTo>
                    <a:pt x="289408" y="152019"/>
                    <a:pt x="289865" y="151105"/>
                    <a:pt x="290093" y="150190"/>
                  </a:cubicBezTo>
                  <a:cubicBezTo>
                    <a:pt x="290551" y="149047"/>
                    <a:pt x="291008" y="148133"/>
                    <a:pt x="291465" y="146990"/>
                  </a:cubicBezTo>
                  <a:cubicBezTo>
                    <a:pt x="291922" y="146075"/>
                    <a:pt x="292151" y="145161"/>
                    <a:pt x="292608" y="144247"/>
                  </a:cubicBezTo>
                  <a:cubicBezTo>
                    <a:pt x="293065" y="143104"/>
                    <a:pt x="293522" y="142189"/>
                    <a:pt x="293751" y="141046"/>
                  </a:cubicBezTo>
                  <a:cubicBezTo>
                    <a:pt x="294208" y="140132"/>
                    <a:pt x="294437" y="139217"/>
                    <a:pt x="294665" y="138303"/>
                  </a:cubicBezTo>
                  <a:cubicBezTo>
                    <a:pt x="295123" y="137160"/>
                    <a:pt x="295351" y="136246"/>
                    <a:pt x="295808" y="135103"/>
                  </a:cubicBezTo>
                  <a:cubicBezTo>
                    <a:pt x="296037" y="134188"/>
                    <a:pt x="296494" y="133274"/>
                    <a:pt x="296723" y="132131"/>
                  </a:cubicBezTo>
                  <a:cubicBezTo>
                    <a:pt x="296951" y="131216"/>
                    <a:pt x="297409" y="130073"/>
                    <a:pt x="297637" y="129159"/>
                  </a:cubicBezTo>
                  <a:cubicBezTo>
                    <a:pt x="297866" y="128245"/>
                    <a:pt x="298094" y="127102"/>
                    <a:pt x="298323" y="126187"/>
                  </a:cubicBezTo>
                  <a:cubicBezTo>
                    <a:pt x="298552" y="125273"/>
                    <a:pt x="298780" y="124130"/>
                    <a:pt x="299009" y="123215"/>
                  </a:cubicBezTo>
                  <a:cubicBezTo>
                    <a:pt x="299237" y="122301"/>
                    <a:pt x="299466" y="121158"/>
                    <a:pt x="299695" y="120244"/>
                  </a:cubicBezTo>
                  <a:cubicBezTo>
                    <a:pt x="299923" y="119329"/>
                    <a:pt x="299923" y="118186"/>
                    <a:pt x="300152" y="117272"/>
                  </a:cubicBezTo>
                  <a:cubicBezTo>
                    <a:pt x="300380" y="116357"/>
                    <a:pt x="300380" y="115214"/>
                    <a:pt x="300609" y="114300"/>
                  </a:cubicBezTo>
                  <a:cubicBezTo>
                    <a:pt x="300838" y="113386"/>
                    <a:pt x="300838" y="112471"/>
                    <a:pt x="300838" y="111328"/>
                  </a:cubicBezTo>
                  <a:cubicBezTo>
                    <a:pt x="300838" y="110185"/>
                    <a:pt x="301066" y="109271"/>
                    <a:pt x="301066" y="108128"/>
                  </a:cubicBezTo>
                  <a:cubicBezTo>
                    <a:pt x="301066" y="107213"/>
                    <a:pt x="301295" y="106299"/>
                    <a:pt x="301295" y="105385"/>
                  </a:cubicBezTo>
                  <a:cubicBezTo>
                    <a:pt x="301295" y="104242"/>
                    <a:pt x="301295" y="103327"/>
                    <a:pt x="301523" y="102184"/>
                  </a:cubicBezTo>
                  <a:cubicBezTo>
                    <a:pt x="301523" y="101270"/>
                    <a:pt x="301523" y="100355"/>
                    <a:pt x="301523" y="99441"/>
                  </a:cubicBezTo>
                  <a:cubicBezTo>
                    <a:pt x="301523" y="98298"/>
                    <a:pt x="301523" y="97155"/>
                    <a:pt x="301523" y="96012"/>
                  </a:cubicBezTo>
                  <a:cubicBezTo>
                    <a:pt x="301523" y="95098"/>
                    <a:pt x="301523" y="94412"/>
                    <a:pt x="301523" y="93497"/>
                  </a:cubicBezTo>
                  <a:cubicBezTo>
                    <a:pt x="301523" y="92354"/>
                    <a:pt x="301523" y="91211"/>
                    <a:pt x="301295" y="90068"/>
                  </a:cubicBezTo>
                  <a:cubicBezTo>
                    <a:pt x="301295" y="89383"/>
                    <a:pt x="301066" y="88468"/>
                    <a:pt x="301066" y="87782"/>
                  </a:cubicBezTo>
                  <a:cubicBezTo>
                    <a:pt x="301066" y="86639"/>
                    <a:pt x="300838" y="85268"/>
                    <a:pt x="300838" y="84125"/>
                  </a:cubicBezTo>
                  <a:cubicBezTo>
                    <a:pt x="300838" y="83439"/>
                    <a:pt x="300609" y="82753"/>
                    <a:pt x="300609" y="82296"/>
                  </a:cubicBezTo>
                  <a:cubicBezTo>
                    <a:pt x="300380" y="80924"/>
                    <a:pt x="300380" y="79553"/>
                    <a:pt x="300152" y="78181"/>
                  </a:cubicBezTo>
                  <a:cubicBezTo>
                    <a:pt x="300152" y="77724"/>
                    <a:pt x="299923" y="77267"/>
                    <a:pt x="299923" y="76810"/>
                  </a:cubicBezTo>
                  <a:cubicBezTo>
                    <a:pt x="299695" y="75209"/>
                    <a:pt x="299466" y="73838"/>
                    <a:pt x="299009" y="72238"/>
                  </a:cubicBezTo>
                  <a:cubicBezTo>
                    <a:pt x="299009" y="72238"/>
                    <a:pt x="299009" y="72009"/>
                    <a:pt x="299009" y="72009"/>
                  </a:cubicBezTo>
                  <a:cubicBezTo>
                    <a:pt x="296037" y="56921"/>
                    <a:pt x="290551" y="42291"/>
                    <a:pt x="283235" y="28804"/>
                  </a:cubicBezTo>
                  <a:cubicBezTo>
                    <a:pt x="283235" y="28804"/>
                    <a:pt x="283235" y="28804"/>
                    <a:pt x="283235" y="28804"/>
                  </a:cubicBezTo>
                  <a:cubicBezTo>
                    <a:pt x="282321" y="27203"/>
                    <a:pt x="281407" y="25375"/>
                    <a:pt x="280492" y="23774"/>
                  </a:cubicBezTo>
                  <a:cubicBezTo>
                    <a:pt x="280492" y="23774"/>
                    <a:pt x="280492" y="23774"/>
                    <a:pt x="280492" y="23546"/>
                  </a:cubicBezTo>
                  <a:cubicBezTo>
                    <a:pt x="279578" y="21946"/>
                    <a:pt x="278663" y="20345"/>
                    <a:pt x="277520" y="18745"/>
                  </a:cubicBezTo>
                  <a:cubicBezTo>
                    <a:pt x="277520" y="18745"/>
                    <a:pt x="277520" y="18745"/>
                    <a:pt x="277520" y="18517"/>
                  </a:cubicBezTo>
                  <a:cubicBezTo>
                    <a:pt x="276606" y="16916"/>
                    <a:pt x="275463" y="15316"/>
                    <a:pt x="274549" y="13716"/>
                  </a:cubicBezTo>
                  <a:cubicBezTo>
                    <a:pt x="274549" y="13716"/>
                    <a:pt x="274549" y="13716"/>
                    <a:pt x="274549" y="13487"/>
                  </a:cubicBezTo>
                  <a:cubicBezTo>
                    <a:pt x="273406" y="11887"/>
                    <a:pt x="272491" y="10516"/>
                    <a:pt x="271348" y="8915"/>
                  </a:cubicBezTo>
                  <a:cubicBezTo>
                    <a:pt x="271348" y="8915"/>
                    <a:pt x="271348" y="8915"/>
                    <a:pt x="271348" y="8915"/>
                  </a:cubicBezTo>
                  <a:cubicBezTo>
                    <a:pt x="270205" y="7315"/>
                    <a:pt x="269062" y="5944"/>
                    <a:pt x="267919" y="4343"/>
                  </a:cubicBezTo>
                  <a:cubicBezTo>
                    <a:pt x="267919" y="4343"/>
                    <a:pt x="267919" y="4343"/>
                    <a:pt x="267919" y="4343"/>
                  </a:cubicBezTo>
                  <a:cubicBezTo>
                    <a:pt x="266776" y="2743"/>
                    <a:pt x="265633" y="1372"/>
                    <a:pt x="264262" y="0"/>
                  </a:cubicBezTo>
                  <a:cubicBezTo>
                    <a:pt x="279349" y="35890"/>
                    <a:pt x="276377" y="80010"/>
                    <a:pt x="254660" y="114071"/>
                  </a:cubicBezTo>
                  <a:close/>
                </a:path>
              </a:pathLst>
            </a:custGeom>
            <a:solidFill>
              <a:srgbClr val="FFFFFF"/>
            </a:solidFill>
            <a:ln w="2286" cap="flat">
              <a:noFill/>
              <a:prstDash val="solid"/>
              <a:miter/>
            </a:ln>
          </p:spPr>
          <p:txBody>
            <a:bodyPr rtlCol="0" anchor="ctr"/>
            <a:lstStyle/>
            <a:p>
              <a:endParaRPr lang="en-US"/>
            </a:p>
          </p:txBody>
        </p:sp>
        <p:sp>
          <p:nvSpPr>
            <p:cNvPr id="134" name="Freeform 438">
              <a:extLst>
                <a:ext uri="{FF2B5EF4-FFF2-40B4-BE49-F238E27FC236}">
                  <a16:creationId xmlns:a16="http://schemas.microsoft.com/office/drawing/2014/main" id="{3B76B3ED-8FBD-4ACB-1B08-6FE11962CCB9}"/>
                </a:ext>
              </a:extLst>
            </p:cNvPr>
            <p:cNvSpPr/>
            <p:nvPr/>
          </p:nvSpPr>
          <p:spPr>
            <a:xfrm>
              <a:off x="4509336" y="3539130"/>
              <a:ext cx="397279" cy="853057"/>
            </a:xfrm>
            <a:custGeom>
              <a:avLst/>
              <a:gdLst>
                <a:gd name="connsiteX0" fmla="*/ 286387 w 397279"/>
                <a:gd name="connsiteY0" fmla="*/ 247172 h 853057"/>
                <a:gd name="connsiteX1" fmla="*/ 393600 w 397279"/>
                <a:gd name="connsiteY1" fmla="*/ 167847 h 853057"/>
                <a:gd name="connsiteX2" fmla="*/ 372569 w 397279"/>
                <a:gd name="connsiteY2" fmla="*/ 114355 h 853057"/>
                <a:gd name="connsiteX3" fmla="*/ 301246 w 397279"/>
                <a:gd name="connsiteY3" fmla="*/ 32059 h 853057"/>
                <a:gd name="connsiteX4" fmla="*/ 273814 w 397279"/>
                <a:gd name="connsiteY4" fmla="*/ 5541 h 853057"/>
                <a:gd name="connsiteX5" fmla="*/ 235866 w 397279"/>
                <a:gd name="connsiteY5" fmla="*/ 7599 h 853057"/>
                <a:gd name="connsiteX6" fmla="*/ 242724 w 397279"/>
                <a:gd name="connsiteY6" fmla="*/ 38231 h 853057"/>
                <a:gd name="connsiteX7" fmla="*/ 311990 w 397279"/>
                <a:gd name="connsiteY7" fmla="*/ 126014 h 853057"/>
                <a:gd name="connsiteX8" fmla="*/ 318162 w 397279"/>
                <a:gd name="connsiteY8" fmla="*/ 144073 h 853057"/>
                <a:gd name="connsiteX9" fmla="*/ 300331 w 397279"/>
                <a:gd name="connsiteY9" fmla="*/ 144987 h 853057"/>
                <a:gd name="connsiteX10" fmla="*/ 216892 w 397279"/>
                <a:gd name="connsiteY10" fmla="*/ 128071 h 853057"/>
                <a:gd name="connsiteX11" fmla="*/ 100764 w 397279"/>
                <a:gd name="connsiteY11" fmla="*/ 155046 h 853057"/>
                <a:gd name="connsiteX12" fmla="*/ 36756 w 397279"/>
                <a:gd name="connsiteY12" fmla="*/ 229569 h 853057"/>
                <a:gd name="connsiteX13" fmla="*/ 408 w 397279"/>
                <a:gd name="connsiteY13" fmla="*/ 445825 h 853057"/>
                <a:gd name="connsiteX14" fmla="*/ 12067 w 397279"/>
                <a:gd name="connsiteY14" fmla="*/ 500232 h 853057"/>
                <a:gd name="connsiteX15" fmla="*/ 34698 w 397279"/>
                <a:gd name="connsiteY15" fmla="*/ 516234 h 853057"/>
                <a:gd name="connsiteX16" fmla="*/ 54358 w 397279"/>
                <a:gd name="connsiteY16" fmla="*/ 496574 h 853057"/>
                <a:gd name="connsiteX17" fmla="*/ 56187 w 397279"/>
                <a:gd name="connsiteY17" fmla="*/ 478972 h 853057"/>
                <a:gd name="connsiteX18" fmla="*/ 56187 w 397279"/>
                <a:gd name="connsiteY18" fmla="*/ 428909 h 853057"/>
                <a:gd name="connsiteX19" fmla="*/ 67388 w 397279"/>
                <a:gd name="connsiteY19" fmla="*/ 306151 h 853057"/>
                <a:gd name="connsiteX20" fmla="*/ 81333 w 397279"/>
                <a:gd name="connsiteY20" fmla="*/ 274147 h 853057"/>
                <a:gd name="connsiteX21" fmla="*/ 99392 w 397279"/>
                <a:gd name="connsiteY21" fmla="*/ 269117 h 853057"/>
                <a:gd name="connsiteX22" fmla="*/ 100306 w 397279"/>
                <a:gd name="connsiteY22" fmla="*/ 287177 h 853057"/>
                <a:gd name="connsiteX23" fmla="*/ 80418 w 397279"/>
                <a:gd name="connsiteY23" fmla="*/ 357357 h 853057"/>
                <a:gd name="connsiteX24" fmla="*/ 77218 w 397279"/>
                <a:gd name="connsiteY24" fmla="*/ 457484 h 853057"/>
                <a:gd name="connsiteX25" fmla="*/ 68760 w 397279"/>
                <a:gd name="connsiteY25" fmla="*/ 524235 h 853057"/>
                <a:gd name="connsiteX26" fmla="*/ 55044 w 397279"/>
                <a:gd name="connsiteY26" fmla="*/ 635106 h 853057"/>
                <a:gd name="connsiteX27" fmla="*/ 38127 w 397279"/>
                <a:gd name="connsiteY27" fmla="*/ 819586 h 853057"/>
                <a:gd name="connsiteX28" fmla="*/ 74246 w 397279"/>
                <a:gd name="connsiteY28" fmla="*/ 852505 h 853057"/>
                <a:gd name="connsiteX29" fmla="*/ 108307 w 397279"/>
                <a:gd name="connsiteY29" fmla="*/ 827130 h 853057"/>
                <a:gd name="connsiteX30" fmla="*/ 160428 w 397279"/>
                <a:gd name="connsiteY30" fmla="*/ 540694 h 853057"/>
                <a:gd name="connsiteX31" fmla="*/ 167515 w 397279"/>
                <a:gd name="connsiteY31" fmla="*/ 521492 h 853057"/>
                <a:gd name="connsiteX32" fmla="*/ 201348 w 397279"/>
                <a:gd name="connsiteY32" fmla="*/ 519892 h 853057"/>
                <a:gd name="connsiteX33" fmla="*/ 212549 w 397279"/>
                <a:gd name="connsiteY33" fmla="*/ 552810 h 853057"/>
                <a:gd name="connsiteX34" fmla="*/ 230380 w 397279"/>
                <a:gd name="connsiteY34" fmla="*/ 816843 h 853057"/>
                <a:gd name="connsiteX35" fmla="*/ 281815 w 397279"/>
                <a:gd name="connsiteY35" fmla="*/ 852047 h 853057"/>
                <a:gd name="connsiteX36" fmla="*/ 298274 w 397279"/>
                <a:gd name="connsiteY36" fmla="*/ 834902 h 853057"/>
                <a:gd name="connsiteX37" fmla="*/ 298731 w 397279"/>
                <a:gd name="connsiteY37" fmla="*/ 796726 h 853057"/>
                <a:gd name="connsiteX38" fmla="*/ 281815 w 397279"/>
                <a:gd name="connsiteY38" fmla="*/ 505718 h 853057"/>
                <a:gd name="connsiteX39" fmla="*/ 275185 w 397279"/>
                <a:gd name="connsiteY39" fmla="*/ 270260 h 853057"/>
                <a:gd name="connsiteX40" fmla="*/ 286387 w 397279"/>
                <a:gd name="connsiteY40" fmla="*/ 247172 h 853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97279" h="853057">
                  <a:moveTo>
                    <a:pt x="286387" y="247172"/>
                  </a:moveTo>
                  <a:cubicBezTo>
                    <a:pt x="303989" y="247629"/>
                    <a:pt x="376684" y="192308"/>
                    <a:pt x="393600" y="167847"/>
                  </a:cubicBezTo>
                  <a:cubicBezTo>
                    <a:pt x="405945" y="150017"/>
                    <a:pt x="384228" y="130128"/>
                    <a:pt x="372569" y="114355"/>
                  </a:cubicBezTo>
                  <a:cubicBezTo>
                    <a:pt x="350852" y="85094"/>
                    <a:pt x="325706" y="58805"/>
                    <a:pt x="301246" y="32059"/>
                  </a:cubicBezTo>
                  <a:cubicBezTo>
                    <a:pt x="292788" y="22686"/>
                    <a:pt x="283644" y="13314"/>
                    <a:pt x="273814" y="5541"/>
                  </a:cubicBezTo>
                  <a:cubicBezTo>
                    <a:pt x="263527" y="-2688"/>
                    <a:pt x="243639" y="-1545"/>
                    <a:pt x="235866" y="7599"/>
                  </a:cubicBezTo>
                  <a:cubicBezTo>
                    <a:pt x="225579" y="19715"/>
                    <a:pt x="235180" y="28859"/>
                    <a:pt x="242724" y="38231"/>
                  </a:cubicBezTo>
                  <a:cubicBezTo>
                    <a:pt x="265813" y="67492"/>
                    <a:pt x="288901" y="96753"/>
                    <a:pt x="311990" y="126014"/>
                  </a:cubicBezTo>
                  <a:cubicBezTo>
                    <a:pt x="316333" y="131500"/>
                    <a:pt x="322277" y="136758"/>
                    <a:pt x="318162" y="144073"/>
                  </a:cubicBezTo>
                  <a:cubicBezTo>
                    <a:pt x="313362" y="152760"/>
                    <a:pt x="306504" y="146588"/>
                    <a:pt x="300331" y="144987"/>
                  </a:cubicBezTo>
                  <a:cubicBezTo>
                    <a:pt x="272899" y="137444"/>
                    <a:pt x="245467" y="130814"/>
                    <a:pt x="216892" y="128071"/>
                  </a:cubicBezTo>
                  <a:cubicBezTo>
                    <a:pt x="195633" y="126014"/>
                    <a:pt x="116537" y="143387"/>
                    <a:pt x="100764" y="155046"/>
                  </a:cubicBezTo>
                  <a:cubicBezTo>
                    <a:pt x="75389" y="173562"/>
                    <a:pt x="48871" y="200080"/>
                    <a:pt x="36756" y="229569"/>
                  </a:cubicBezTo>
                  <a:cubicBezTo>
                    <a:pt x="8638" y="298607"/>
                    <a:pt x="-2335" y="371302"/>
                    <a:pt x="408" y="445825"/>
                  </a:cubicBezTo>
                  <a:cubicBezTo>
                    <a:pt x="1094" y="464113"/>
                    <a:pt x="4294" y="483087"/>
                    <a:pt x="12067" y="500232"/>
                  </a:cubicBezTo>
                  <a:cubicBezTo>
                    <a:pt x="16410" y="509833"/>
                    <a:pt x="23954" y="517148"/>
                    <a:pt x="34698" y="516234"/>
                  </a:cubicBezTo>
                  <a:cubicBezTo>
                    <a:pt x="45671" y="515548"/>
                    <a:pt x="50929" y="505947"/>
                    <a:pt x="54358" y="496574"/>
                  </a:cubicBezTo>
                  <a:cubicBezTo>
                    <a:pt x="56187" y="491317"/>
                    <a:pt x="56187" y="484916"/>
                    <a:pt x="56187" y="478972"/>
                  </a:cubicBezTo>
                  <a:cubicBezTo>
                    <a:pt x="56415" y="462284"/>
                    <a:pt x="56644" y="445597"/>
                    <a:pt x="56187" y="428909"/>
                  </a:cubicBezTo>
                  <a:cubicBezTo>
                    <a:pt x="55272" y="387532"/>
                    <a:pt x="57558" y="346384"/>
                    <a:pt x="67388" y="306151"/>
                  </a:cubicBezTo>
                  <a:cubicBezTo>
                    <a:pt x="70131" y="294721"/>
                    <a:pt x="72646" y="283062"/>
                    <a:pt x="81333" y="274147"/>
                  </a:cubicBezTo>
                  <a:cubicBezTo>
                    <a:pt x="86362" y="269117"/>
                    <a:pt x="92077" y="264317"/>
                    <a:pt x="99392" y="269117"/>
                  </a:cubicBezTo>
                  <a:cubicBezTo>
                    <a:pt x="106707" y="274147"/>
                    <a:pt x="104421" y="281233"/>
                    <a:pt x="100306" y="287177"/>
                  </a:cubicBezTo>
                  <a:cubicBezTo>
                    <a:pt x="86133" y="308437"/>
                    <a:pt x="83619" y="332897"/>
                    <a:pt x="80418" y="357357"/>
                  </a:cubicBezTo>
                  <a:cubicBezTo>
                    <a:pt x="76075" y="390733"/>
                    <a:pt x="76761" y="424108"/>
                    <a:pt x="77218" y="457484"/>
                  </a:cubicBezTo>
                  <a:cubicBezTo>
                    <a:pt x="77446" y="480115"/>
                    <a:pt x="77446" y="502747"/>
                    <a:pt x="68760" y="524235"/>
                  </a:cubicBezTo>
                  <a:cubicBezTo>
                    <a:pt x="65331" y="532693"/>
                    <a:pt x="59844" y="606988"/>
                    <a:pt x="55044" y="635106"/>
                  </a:cubicBezTo>
                  <a:cubicBezTo>
                    <a:pt x="44757" y="696142"/>
                    <a:pt x="40413" y="757864"/>
                    <a:pt x="38127" y="819586"/>
                  </a:cubicBezTo>
                  <a:cubicBezTo>
                    <a:pt x="37213" y="840846"/>
                    <a:pt x="48414" y="849990"/>
                    <a:pt x="74246" y="852505"/>
                  </a:cubicBezTo>
                  <a:cubicBezTo>
                    <a:pt x="98020" y="854791"/>
                    <a:pt x="103964" y="850676"/>
                    <a:pt x="108307" y="827130"/>
                  </a:cubicBezTo>
                  <a:cubicBezTo>
                    <a:pt x="115165" y="789411"/>
                    <a:pt x="141454" y="596930"/>
                    <a:pt x="160428" y="540694"/>
                  </a:cubicBezTo>
                  <a:cubicBezTo>
                    <a:pt x="162714" y="534293"/>
                    <a:pt x="163400" y="527207"/>
                    <a:pt x="167515" y="521492"/>
                  </a:cubicBezTo>
                  <a:cubicBezTo>
                    <a:pt x="177573" y="507319"/>
                    <a:pt x="190832" y="506633"/>
                    <a:pt x="201348" y="519892"/>
                  </a:cubicBezTo>
                  <a:cubicBezTo>
                    <a:pt x="208891" y="529493"/>
                    <a:pt x="211177" y="540923"/>
                    <a:pt x="212549" y="552810"/>
                  </a:cubicBezTo>
                  <a:cubicBezTo>
                    <a:pt x="216435" y="586186"/>
                    <a:pt x="222607" y="762436"/>
                    <a:pt x="230380" y="816843"/>
                  </a:cubicBezTo>
                  <a:cubicBezTo>
                    <a:pt x="234952" y="848847"/>
                    <a:pt x="242496" y="855705"/>
                    <a:pt x="281815" y="852047"/>
                  </a:cubicBezTo>
                  <a:cubicBezTo>
                    <a:pt x="292102" y="851133"/>
                    <a:pt x="298045" y="845418"/>
                    <a:pt x="298274" y="834902"/>
                  </a:cubicBezTo>
                  <a:cubicBezTo>
                    <a:pt x="298731" y="822101"/>
                    <a:pt x="299417" y="809299"/>
                    <a:pt x="298731" y="796726"/>
                  </a:cubicBezTo>
                  <a:cubicBezTo>
                    <a:pt x="293473" y="699800"/>
                    <a:pt x="289359" y="602645"/>
                    <a:pt x="281815" y="505718"/>
                  </a:cubicBezTo>
                  <a:cubicBezTo>
                    <a:pt x="275871" y="427309"/>
                    <a:pt x="283872" y="348442"/>
                    <a:pt x="275185" y="270260"/>
                  </a:cubicBezTo>
                  <a:cubicBezTo>
                    <a:pt x="274042" y="261573"/>
                    <a:pt x="278386" y="246943"/>
                    <a:pt x="286387" y="247172"/>
                  </a:cubicBezTo>
                  <a:close/>
                </a:path>
              </a:pathLst>
            </a:custGeom>
            <a:solidFill>
              <a:srgbClr val="FFFFFF"/>
            </a:solidFill>
            <a:ln w="2286" cap="flat">
              <a:noFill/>
              <a:prstDash val="solid"/>
              <a:miter/>
            </a:ln>
          </p:spPr>
          <p:txBody>
            <a:bodyPr rtlCol="0" anchor="ctr"/>
            <a:lstStyle/>
            <a:p>
              <a:endParaRPr lang="en-US"/>
            </a:p>
          </p:txBody>
        </p:sp>
        <p:sp>
          <p:nvSpPr>
            <p:cNvPr id="135" name="Freeform 439">
              <a:extLst>
                <a:ext uri="{FF2B5EF4-FFF2-40B4-BE49-F238E27FC236}">
                  <a16:creationId xmlns:a16="http://schemas.microsoft.com/office/drawing/2014/main" id="{FA38002F-E05E-8644-AC62-C85D5627A4C4}"/>
                </a:ext>
              </a:extLst>
            </p:cNvPr>
            <p:cNvSpPr/>
            <p:nvPr/>
          </p:nvSpPr>
          <p:spPr>
            <a:xfrm>
              <a:off x="4488993" y="3401748"/>
              <a:ext cx="441968" cy="1010926"/>
            </a:xfrm>
            <a:custGeom>
              <a:avLst/>
              <a:gdLst>
                <a:gd name="connsiteX0" fmla="*/ 332790 w 441968"/>
                <a:gd name="connsiteY0" fmla="*/ 399641 h 1010926"/>
                <a:gd name="connsiteX1" fmla="*/ 439775 w 441968"/>
                <a:gd name="connsiteY1" fmla="*/ 305457 h 1010926"/>
                <a:gd name="connsiteX2" fmla="*/ 418515 w 441968"/>
                <a:gd name="connsiteY2" fmla="*/ 255165 h 1010926"/>
                <a:gd name="connsiteX3" fmla="*/ 327533 w 441968"/>
                <a:gd name="connsiteY3" fmla="*/ 146809 h 1010926"/>
                <a:gd name="connsiteX4" fmla="*/ 298272 w 441968"/>
                <a:gd name="connsiteY4" fmla="*/ 122806 h 1010926"/>
                <a:gd name="connsiteX5" fmla="*/ 272440 w 441968"/>
                <a:gd name="connsiteY5" fmla="*/ 88745 h 1010926"/>
                <a:gd name="connsiteX6" fmla="*/ 207746 w 441968"/>
                <a:gd name="connsiteY6" fmla="*/ 9649 h 1010926"/>
                <a:gd name="connsiteX7" fmla="*/ 71729 w 441968"/>
                <a:gd name="connsiteY7" fmla="*/ 22908 h 1010926"/>
                <a:gd name="connsiteX8" fmla="*/ 8864 w 441968"/>
                <a:gd name="connsiteY8" fmla="*/ 141780 h 1010926"/>
                <a:gd name="connsiteX9" fmla="*/ 95732 w 441968"/>
                <a:gd name="connsiteY9" fmla="*/ 268196 h 1010926"/>
                <a:gd name="connsiteX10" fmla="*/ 118135 w 441968"/>
                <a:gd name="connsiteY10" fmla="*/ 273911 h 1010926"/>
                <a:gd name="connsiteX11" fmla="*/ 92989 w 441968"/>
                <a:gd name="connsiteY11" fmla="*/ 290141 h 1010926"/>
                <a:gd name="connsiteX12" fmla="*/ 22352 w 441968"/>
                <a:gd name="connsiteY12" fmla="*/ 396669 h 1010926"/>
                <a:gd name="connsiteX13" fmla="*/ 863 w 441968"/>
                <a:gd name="connsiteY13" fmla="*/ 589150 h 1010926"/>
                <a:gd name="connsiteX14" fmla="*/ 10922 w 441968"/>
                <a:gd name="connsiteY14" fmla="*/ 635099 h 1010926"/>
                <a:gd name="connsiteX15" fmla="*/ 50012 w 441968"/>
                <a:gd name="connsiteY15" fmla="*/ 673503 h 1010926"/>
                <a:gd name="connsiteX16" fmla="*/ 63728 w 441968"/>
                <a:gd name="connsiteY16" fmla="*/ 691334 h 1010926"/>
                <a:gd name="connsiteX17" fmla="*/ 55727 w 441968"/>
                <a:gd name="connsiteY17" fmla="*/ 767458 h 1010926"/>
                <a:gd name="connsiteX18" fmla="*/ 34467 w 441968"/>
                <a:gd name="connsiteY18" fmla="*/ 951710 h 1010926"/>
                <a:gd name="connsiteX19" fmla="*/ 84302 w 441968"/>
                <a:gd name="connsiteY19" fmla="*/ 1009545 h 1010926"/>
                <a:gd name="connsiteX20" fmla="*/ 149453 w 441968"/>
                <a:gd name="connsiteY20" fmla="*/ 963140 h 1010926"/>
                <a:gd name="connsiteX21" fmla="*/ 179857 w 441968"/>
                <a:gd name="connsiteY21" fmla="*/ 754199 h 1010926"/>
                <a:gd name="connsiteX22" fmla="*/ 205917 w 441968"/>
                <a:gd name="connsiteY22" fmla="*/ 678990 h 1010926"/>
                <a:gd name="connsiteX23" fmla="*/ 230835 w 441968"/>
                <a:gd name="connsiteY23" fmla="*/ 969083 h 1010926"/>
                <a:gd name="connsiteX24" fmla="*/ 275869 w 441968"/>
                <a:gd name="connsiteY24" fmla="*/ 1010003 h 1010926"/>
                <a:gd name="connsiteX25" fmla="*/ 325704 w 441968"/>
                <a:gd name="connsiteY25" fmla="*/ 1005659 h 1010926"/>
                <a:gd name="connsiteX26" fmla="*/ 342620 w 441968"/>
                <a:gd name="connsiteY26" fmla="*/ 986228 h 1010926"/>
                <a:gd name="connsiteX27" fmla="*/ 339191 w 441968"/>
                <a:gd name="connsiteY27" fmla="*/ 906904 h 1010926"/>
                <a:gd name="connsiteX28" fmla="*/ 330276 w 441968"/>
                <a:gd name="connsiteY28" fmla="*/ 742083 h 1010926"/>
                <a:gd name="connsiteX29" fmla="*/ 319303 w 441968"/>
                <a:gd name="connsiteY29" fmla="*/ 435988 h 1010926"/>
                <a:gd name="connsiteX30" fmla="*/ 332790 w 441968"/>
                <a:gd name="connsiteY30" fmla="*/ 399641 h 1010926"/>
                <a:gd name="connsiteX31" fmla="*/ 43154 w 441968"/>
                <a:gd name="connsiteY31" fmla="*/ 195272 h 1010926"/>
                <a:gd name="connsiteX32" fmla="*/ 29895 w 441968"/>
                <a:gd name="connsiteY32" fmla="*/ 144752 h 1010926"/>
                <a:gd name="connsiteX33" fmla="*/ 138023 w 441968"/>
                <a:gd name="connsiteY33" fmla="*/ 21993 h 1010926"/>
                <a:gd name="connsiteX34" fmla="*/ 257124 w 441968"/>
                <a:gd name="connsiteY34" fmla="*/ 97431 h 1010926"/>
                <a:gd name="connsiteX35" fmla="*/ 246608 w 441968"/>
                <a:gd name="connsiteY35" fmla="*/ 125092 h 1010926"/>
                <a:gd name="connsiteX36" fmla="*/ 238150 w 441968"/>
                <a:gd name="connsiteY36" fmla="*/ 174927 h 1010926"/>
                <a:gd name="connsiteX37" fmla="*/ 239064 w 441968"/>
                <a:gd name="connsiteY37" fmla="*/ 203273 h 1010926"/>
                <a:gd name="connsiteX38" fmla="*/ 142824 w 441968"/>
                <a:gd name="connsiteY38" fmla="*/ 257680 h 1010926"/>
                <a:gd name="connsiteX39" fmla="*/ 43154 w 441968"/>
                <a:gd name="connsiteY39" fmla="*/ 195272 h 1010926"/>
                <a:gd name="connsiteX40" fmla="*/ 258953 w 441968"/>
                <a:gd name="connsiteY40" fmla="*/ 206245 h 1010926"/>
                <a:gd name="connsiteX41" fmla="*/ 314502 w 441968"/>
                <a:gd name="connsiteY41" fmla="*/ 263395 h 1010926"/>
                <a:gd name="connsiteX42" fmla="*/ 239522 w 441968"/>
                <a:gd name="connsiteY42" fmla="*/ 245336 h 1010926"/>
                <a:gd name="connsiteX43" fmla="*/ 258953 w 441968"/>
                <a:gd name="connsiteY43" fmla="*/ 206245 h 1010926"/>
                <a:gd name="connsiteX44" fmla="*/ 295300 w 441968"/>
                <a:gd name="connsiteY44" fmla="*/ 407413 h 1010926"/>
                <a:gd name="connsiteX45" fmla="*/ 301929 w 441968"/>
                <a:gd name="connsiteY45" fmla="*/ 642871 h 1010926"/>
                <a:gd name="connsiteX46" fmla="*/ 318846 w 441968"/>
                <a:gd name="connsiteY46" fmla="*/ 933879 h 1010926"/>
                <a:gd name="connsiteX47" fmla="*/ 318389 w 441968"/>
                <a:gd name="connsiteY47" fmla="*/ 972055 h 1010926"/>
                <a:gd name="connsiteX48" fmla="*/ 301929 w 441968"/>
                <a:gd name="connsiteY48" fmla="*/ 989200 h 1010926"/>
                <a:gd name="connsiteX49" fmla="*/ 250494 w 441968"/>
                <a:gd name="connsiteY49" fmla="*/ 953996 h 1010926"/>
                <a:gd name="connsiteX50" fmla="*/ 232664 w 441968"/>
                <a:gd name="connsiteY50" fmla="*/ 689963 h 1010926"/>
                <a:gd name="connsiteX51" fmla="*/ 221462 w 441968"/>
                <a:gd name="connsiteY51" fmla="*/ 657044 h 1010926"/>
                <a:gd name="connsiteX52" fmla="*/ 187629 w 441968"/>
                <a:gd name="connsiteY52" fmla="*/ 658644 h 1010926"/>
                <a:gd name="connsiteX53" fmla="*/ 180543 w 441968"/>
                <a:gd name="connsiteY53" fmla="*/ 677847 h 1010926"/>
                <a:gd name="connsiteX54" fmla="*/ 128422 w 441968"/>
                <a:gd name="connsiteY54" fmla="*/ 964283 h 1010926"/>
                <a:gd name="connsiteX55" fmla="*/ 94361 w 441968"/>
                <a:gd name="connsiteY55" fmla="*/ 989657 h 1010926"/>
                <a:gd name="connsiteX56" fmla="*/ 58242 w 441968"/>
                <a:gd name="connsiteY56" fmla="*/ 956739 h 1010926"/>
                <a:gd name="connsiteX57" fmla="*/ 75158 w 441968"/>
                <a:gd name="connsiteY57" fmla="*/ 772259 h 1010926"/>
                <a:gd name="connsiteX58" fmla="*/ 88874 w 441968"/>
                <a:gd name="connsiteY58" fmla="*/ 661388 h 1010926"/>
                <a:gd name="connsiteX59" fmla="*/ 97332 w 441968"/>
                <a:gd name="connsiteY59" fmla="*/ 594636 h 1010926"/>
                <a:gd name="connsiteX60" fmla="*/ 100533 w 441968"/>
                <a:gd name="connsiteY60" fmla="*/ 494510 h 1010926"/>
                <a:gd name="connsiteX61" fmla="*/ 120421 w 441968"/>
                <a:gd name="connsiteY61" fmla="*/ 424329 h 1010926"/>
                <a:gd name="connsiteX62" fmla="*/ 119507 w 441968"/>
                <a:gd name="connsiteY62" fmla="*/ 406270 h 1010926"/>
                <a:gd name="connsiteX63" fmla="*/ 101447 w 441968"/>
                <a:gd name="connsiteY63" fmla="*/ 411299 h 1010926"/>
                <a:gd name="connsiteX64" fmla="*/ 87503 w 441968"/>
                <a:gd name="connsiteY64" fmla="*/ 443303 h 1010926"/>
                <a:gd name="connsiteX65" fmla="*/ 76301 w 441968"/>
                <a:gd name="connsiteY65" fmla="*/ 566061 h 1010926"/>
                <a:gd name="connsiteX66" fmla="*/ 76301 w 441968"/>
                <a:gd name="connsiteY66" fmla="*/ 616125 h 1010926"/>
                <a:gd name="connsiteX67" fmla="*/ 74472 w 441968"/>
                <a:gd name="connsiteY67" fmla="*/ 633727 h 1010926"/>
                <a:gd name="connsiteX68" fmla="*/ 54813 w 441968"/>
                <a:gd name="connsiteY68" fmla="*/ 653387 h 1010926"/>
                <a:gd name="connsiteX69" fmla="*/ 32181 w 441968"/>
                <a:gd name="connsiteY69" fmla="*/ 637385 h 1010926"/>
                <a:gd name="connsiteX70" fmla="*/ 20523 w 441968"/>
                <a:gd name="connsiteY70" fmla="*/ 582978 h 1010926"/>
                <a:gd name="connsiteX71" fmla="*/ 56870 w 441968"/>
                <a:gd name="connsiteY71" fmla="*/ 366722 h 1010926"/>
                <a:gd name="connsiteX72" fmla="*/ 120878 w 441968"/>
                <a:gd name="connsiteY72" fmla="*/ 292199 h 1010926"/>
                <a:gd name="connsiteX73" fmla="*/ 237007 w 441968"/>
                <a:gd name="connsiteY73" fmla="*/ 265224 h 1010926"/>
                <a:gd name="connsiteX74" fmla="*/ 320446 w 441968"/>
                <a:gd name="connsiteY74" fmla="*/ 282140 h 1010926"/>
                <a:gd name="connsiteX75" fmla="*/ 338277 w 441968"/>
                <a:gd name="connsiteY75" fmla="*/ 281226 h 1010926"/>
                <a:gd name="connsiteX76" fmla="*/ 332105 w 441968"/>
                <a:gd name="connsiteY76" fmla="*/ 263166 h 1010926"/>
                <a:gd name="connsiteX77" fmla="*/ 262839 w 441968"/>
                <a:gd name="connsiteY77" fmla="*/ 175384 h 1010926"/>
                <a:gd name="connsiteX78" fmla="*/ 255981 w 441968"/>
                <a:gd name="connsiteY78" fmla="*/ 144752 h 1010926"/>
                <a:gd name="connsiteX79" fmla="*/ 293928 w 441968"/>
                <a:gd name="connsiteY79" fmla="*/ 142694 h 1010926"/>
                <a:gd name="connsiteX80" fmla="*/ 321360 w 441968"/>
                <a:gd name="connsiteY80" fmla="*/ 169212 h 1010926"/>
                <a:gd name="connsiteX81" fmla="*/ 392684 w 441968"/>
                <a:gd name="connsiteY81" fmla="*/ 251508 h 1010926"/>
                <a:gd name="connsiteX82" fmla="*/ 413715 w 441968"/>
                <a:gd name="connsiteY82" fmla="*/ 305000 h 1010926"/>
                <a:gd name="connsiteX83" fmla="*/ 306501 w 441968"/>
                <a:gd name="connsiteY83" fmla="*/ 384324 h 1010926"/>
                <a:gd name="connsiteX84" fmla="*/ 295300 w 441968"/>
                <a:gd name="connsiteY84" fmla="*/ 407413 h 1010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441968" h="1010926">
                  <a:moveTo>
                    <a:pt x="332790" y="399641"/>
                  </a:moveTo>
                  <a:cubicBezTo>
                    <a:pt x="370281" y="369923"/>
                    <a:pt x="413258" y="344091"/>
                    <a:pt x="439775" y="305457"/>
                  </a:cubicBezTo>
                  <a:cubicBezTo>
                    <a:pt x="448462" y="292884"/>
                    <a:pt x="429260" y="268881"/>
                    <a:pt x="418515" y="255165"/>
                  </a:cubicBezTo>
                  <a:cubicBezTo>
                    <a:pt x="389483" y="217904"/>
                    <a:pt x="361365" y="179956"/>
                    <a:pt x="327533" y="146809"/>
                  </a:cubicBezTo>
                  <a:cubicBezTo>
                    <a:pt x="318389" y="137894"/>
                    <a:pt x="309473" y="126692"/>
                    <a:pt x="298272" y="122806"/>
                  </a:cubicBezTo>
                  <a:cubicBezTo>
                    <a:pt x="280441" y="116405"/>
                    <a:pt x="277926" y="104289"/>
                    <a:pt x="272440" y="88745"/>
                  </a:cubicBezTo>
                  <a:cubicBezTo>
                    <a:pt x="260324" y="55826"/>
                    <a:pt x="245237" y="23136"/>
                    <a:pt x="207746" y="9649"/>
                  </a:cubicBezTo>
                  <a:cubicBezTo>
                    <a:pt x="159512" y="-7725"/>
                    <a:pt x="113106" y="-638"/>
                    <a:pt x="71729" y="22908"/>
                  </a:cubicBezTo>
                  <a:cubicBezTo>
                    <a:pt x="28752" y="47139"/>
                    <a:pt x="9779" y="92402"/>
                    <a:pt x="8864" y="141780"/>
                  </a:cubicBezTo>
                  <a:cubicBezTo>
                    <a:pt x="7950" y="200073"/>
                    <a:pt x="40411" y="246479"/>
                    <a:pt x="95732" y="268196"/>
                  </a:cubicBezTo>
                  <a:cubicBezTo>
                    <a:pt x="101219" y="270253"/>
                    <a:pt x="108077" y="272996"/>
                    <a:pt x="118135" y="273911"/>
                  </a:cubicBezTo>
                  <a:cubicBezTo>
                    <a:pt x="117449" y="275739"/>
                    <a:pt x="97561" y="286712"/>
                    <a:pt x="92989" y="290141"/>
                  </a:cubicBezTo>
                  <a:cubicBezTo>
                    <a:pt x="58470" y="316659"/>
                    <a:pt x="33324" y="353463"/>
                    <a:pt x="22352" y="396669"/>
                  </a:cubicBezTo>
                  <a:cubicBezTo>
                    <a:pt x="6578" y="459991"/>
                    <a:pt x="-3023" y="523770"/>
                    <a:pt x="863" y="589150"/>
                  </a:cubicBezTo>
                  <a:cubicBezTo>
                    <a:pt x="1778" y="604923"/>
                    <a:pt x="6578" y="619782"/>
                    <a:pt x="10922" y="635099"/>
                  </a:cubicBezTo>
                  <a:cubicBezTo>
                    <a:pt x="16637" y="656130"/>
                    <a:pt x="27381" y="670989"/>
                    <a:pt x="50012" y="673503"/>
                  </a:cubicBezTo>
                  <a:cubicBezTo>
                    <a:pt x="61899" y="674875"/>
                    <a:pt x="64643" y="681276"/>
                    <a:pt x="63728" y="691334"/>
                  </a:cubicBezTo>
                  <a:cubicBezTo>
                    <a:pt x="61214" y="716709"/>
                    <a:pt x="60985" y="742541"/>
                    <a:pt x="55727" y="767458"/>
                  </a:cubicBezTo>
                  <a:cubicBezTo>
                    <a:pt x="42697" y="828266"/>
                    <a:pt x="41554" y="890445"/>
                    <a:pt x="34467" y="951710"/>
                  </a:cubicBezTo>
                  <a:cubicBezTo>
                    <a:pt x="30124" y="989429"/>
                    <a:pt x="46126" y="1005431"/>
                    <a:pt x="84302" y="1009545"/>
                  </a:cubicBezTo>
                  <a:cubicBezTo>
                    <a:pt x="130479" y="1014346"/>
                    <a:pt x="138938" y="1008402"/>
                    <a:pt x="149453" y="963140"/>
                  </a:cubicBezTo>
                  <a:cubicBezTo>
                    <a:pt x="165455" y="894102"/>
                    <a:pt x="169570" y="823922"/>
                    <a:pt x="179857" y="754199"/>
                  </a:cubicBezTo>
                  <a:cubicBezTo>
                    <a:pt x="183743" y="728596"/>
                    <a:pt x="193116" y="702536"/>
                    <a:pt x="205917" y="678990"/>
                  </a:cubicBezTo>
                  <a:cubicBezTo>
                    <a:pt x="217805" y="704136"/>
                    <a:pt x="221919" y="897989"/>
                    <a:pt x="230835" y="969083"/>
                  </a:cubicBezTo>
                  <a:cubicBezTo>
                    <a:pt x="234264" y="996058"/>
                    <a:pt x="248894" y="1009088"/>
                    <a:pt x="275869" y="1010003"/>
                  </a:cubicBezTo>
                  <a:cubicBezTo>
                    <a:pt x="292557" y="1010460"/>
                    <a:pt x="309245" y="1008631"/>
                    <a:pt x="325704" y="1005659"/>
                  </a:cubicBezTo>
                  <a:cubicBezTo>
                    <a:pt x="337362" y="1003602"/>
                    <a:pt x="341706" y="998573"/>
                    <a:pt x="342620" y="986228"/>
                  </a:cubicBezTo>
                  <a:cubicBezTo>
                    <a:pt x="344220" y="959482"/>
                    <a:pt x="340791" y="933422"/>
                    <a:pt x="339191" y="906904"/>
                  </a:cubicBezTo>
                  <a:cubicBezTo>
                    <a:pt x="335762" y="852040"/>
                    <a:pt x="335076" y="796947"/>
                    <a:pt x="330276" y="742083"/>
                  </a:cubicBezTo>
                  <a:cubicBezTo>
                    <a:pt x="321132" y="640128"/>
                    <a:pt x="318846" y="538172"/>
                    <a:pt x="319303" y="435988"/>
                  </a:cubicBezTo>
                  <a:cubicBezTo>
                    <a:pt x="318617" y="423186"/>
                    <a:pt x="322046" y="408099"/>
                    <a:pt x="332790" y="399641"/>
                  </a:cubicBezTo>
                  <a:close/>
                  <a:moveTo>
                    <a:pt x="43154" y="195272"/>
                  </a:moveTo>
                  <a:cubicBezTo>
                    <a:pt x="34925" y="178356"/>
                    <a:pt x="27381" y="161439"/>
                    <a:pt x="29895" y="144752"/>
                  </a:cubicBezTo>
                  <a:cubicBezTo>
                    <a:pt x="31267" y="73886"/>
                    <a:pt x="70358" y="27251"/>
                    <a:pt x="138023" y="21993"/>
                  </a:cubicBezTo>
                  <a:cubicBezTo>
                    <a:pt x="222605" y="15593"/>
                    <a:pt x="245008" y="62913"/>
                    <a:pt x="257124" y="97431"/>
                  </a:cubicBezTo>
                  <a:cubicBezTo>
                    <a:pt x="260781" y="107947"/>
                    <a:pt x="257352" y="117091"/>
                    <a:pt x="246608" y="125092"/>
                  </a:cubicBezTo>
                  <a:cubicBezTo>
                    <a:pt x="226034" y="140180"/>
                    <a:pt x="223748" y="154353"/>
                    <a:pt x="238150" y="174927"/>
                  </a:cubicBezTo>
                  <a:cubicBezTo>
                    <a:pt x="245465" y="185442"/>
                    <a:pt x="244551" y="191843"/>
                    <a:pt x="239064" y="203273"/>
                  </a:cubicBezTo>
                  <a:cubicBezTo>
                    <a:pt x="220548" y="241449"/>
                    <a:pt x="183515" y="260423"/>
                    <a:pt x="142824" y="257680"/>
                  </a:cubicBezTo>
                  <a:cubicBezTo>
                    <a:pt x="98018" y="254480"/>
                    <a:pt x="64871" y="239392"/>
                    <a:pt x="43154" y="195272"/>
                  </a:cubicBezTo>
                  <a:close/>
                  <a:moveTo>
                    <a:pt x="258953" y="206245"/>
                  </a:moveTo>
                  <a:cubicBezTo>
                    <a:pt x="273583" y="219504"/>
                    <a:pt x="293928" y="244193"/>
                    <a:pt x="314502" y="263395"/>
                  </a:cubicBezTo>
                  <a:cubicBezTo>
                    <a:pt x="288671" y="255394"/>
                    <a:pt x="257581" y="251279"/>
                    <a:pt x="239522" y="245336"/>
                  </a:cubicBezTo>
                  <a:cubicBezTo>
                    <a:pt x="246151" y="232077"/>
                    <a:pt x="252095" y="219961"/>
                    <a:pt x="258953" y="206245"/>
                  </a:cubicBezTo>
                  <a:close/>
                  <a:moveTo>
                    <a:pt x="295300" y="407413"/>
                  </a:moveTo>
                  <a:cubicBezTo>
                    <a:pt x="304215" y="485594"/>
                    <a:pt x="295986" y="564461"/>
                    <a:pt x="301929" y="642871"/>
                  </a:cubicBezTo>
                  <a:cubicBezTo>
                    <a:pt x="309245" y="739797"/>
                    <a:pt x="313588" y="836952"/>
                    <a:pt x="318846" y="933879"/>
                  </a:cubicBezTo>
                  <a:cubicBezTo>
                    <a:pt x="319532" y="946680"/>
                    <a:pt x="318846" y="959482"/>
                    <a:pt x="318389" y="972055"/>
                  </a:cubicBezTo>
                  <a:cubicBezTo>
                    <a:pt x="317931" y="982571"/>
                    <a:pt x="312216" y="988286"/>
                    <a:pt x="301929" y="989200"/>
                  </a:cubicBezTo>
                  <a:cubicBezTo>
                    <a:pt x="262382" y="992858"/>
                    <a:pt x="254838" y="986228"/>
                    <a:pt x="250494" y="953996"/>
                  </a:cubicBezTo>
                  <a:cubicBezTo>
                    <a:pt x="242722" y="899589"/>
                    <a:pt x="236550" y="723110"/>
                    <a:pt x="232664" y="689963"/>
                  </a:cubicBezTo>
                  <a:cubicBezTo>
                    <a:pt x="231292" y="678075"/>
                    <a:pt x="229006" y="666645"/>
                    <a:pt x="221462" y="657044"/>
                  </a:cubicBezTo>
                  <a:cubicBezTo>
                    <a:pt x="210718" y="643557"/>
                    <a:pt x="197688" y="644471"/>
                    <a:pt x="187629" y="658644"/>
                  </a:cubicBezTo>
                  <a:cubicBezTo>
                    <a:pt x="183515" y="664588"/>
                    <a:pt x="182829" y="671446"/>
                    <a:pt x="180543" y="677847"/>
                  </a:cubicBezTo>
                  <a:cubicBezTo>
                    <a:pt x="161340" y="734082"/>
                    <a:pt x="135280" y="926792"/>
                    <a:pt x="128422" y="964283"/>
                  </a:cubicBezTo>
                  <a:cubicBezTo>
                    <a:pt x="124079" y="987828"/>
                    <a:pt x="118135" y="991943"/>
                    <a:pt x="94361" y="989657"/>
                  </a:cubicBezTo>
                  <a:cubicBezTo>
                    <a:pt x="68757" y="987143"/>
                    <a:pt x="57556" y="977999"/>
                    <a:pt x="58242" y="956739"/>
                  </a:cubicBezTo>
                  <a:cubicBezTo>
                    <a:pt x="60528" y="895017"/>
                    <a:pt x="64871" y="833295"/>
                    <a:pt x="75158" y="772259"/>
                  </a:cubicBezTo>
                  <a:cubicBezTo>
                    <a:pt x="79959" y="744141"/>
                    <a:pt x="85445" y="670074"/>
                    <a:pt x="88874" y="661388"/>
                  </a:cubicBezTo>
                  <a:cubicBezTo>
                    <a:pt x="97332" y="639899"/>
                    <a:pt x="97561" y="617268"/>
                    <a:pt x="97332" y="594636"/>
                  </a:cubicBezTo>
                  <a:cubicBezTo>
                    <a:pt x="96875" y="561261"/>
                    <a:pt x="96418" y="527885"/>
                    <a:pt x="100533" y="494510"/>
                  </a:cubicBezTo>
                  <a:cubicBezTo>
                    <a:pt x="103733" y="470049"/>
                    <a:pt x="106248" y="445589"/>
                    <a:pt x="120421" y="424329"/>
                  </a:cubicBezTo>
                  <a:cubicBezTo>
                    <a:pt x="124536" y="418157"/>
                    <a:pt x="126822" y="411299"/>
                    <a:pt x="119507" y="406270"/>
                  </a:cubicBezTo>
                  <a:cubicBezTo>
                    <a:pt x="112420" y="401241"/>
                    <a:pt x="106476" y="406041"/>
                    <a:pt x="101447" y="411299"/>
                  </a:cubicBezTo>
                  <a:cubicBezTo>
                    <a:pt x="92760" y="420215"/>
                    <a:pt x="90246" y="431873"/>
                    <a:pt x="87503" y="443303"/>
                  </a:cubicBezTo>
                  <a:cubicBezTo>
                    <a:pt x="77673" y="483765"/>
                    <a:pt x="75387" y="524685"/>
                    <a:pt x="76301" y="566061"/>
                  </a:cubicBezTo>
                  <a:cubicBezTo>
                    <a:pt x="76758" y="582749"/>
                    <a:pt x="76530" y="599437"/>
                    <a:pt x="76301" y="616125"/>
                  </a:cubicBezTo>
                  <a:cubicBezTo>
                    <a:pt x="76301" y="622068"/>
                    <a:pt x="76530" y="628241"/>
                    <a:pt x="74472" y="633727"/>
                  </a:cubicBezTo>
                  <a:cubicBezTo>
                    <a:pt x="71043" y="643100"/>
                    <a:pt x="66014" y="652472"/>
                    <a:pt x="54813" y="653387"/>
                  </a:cubicBezTo>
                  <a:cubicBezTo>
                    <a:pt x="44069" y="654072"/>
                    <a:pt x="36525" y="646757"/>
                    <a:pt x="32181" y="637385"/>
                  </a:cubicBezTo>
                  <a:cubicBezTo>
                    <a:pt x="24409" y="620240"/>
                    <a:pt x="21209" y="601266"/>
                    <a:pt x="20523" y="582978"/>
                  </a:cubicBezTo>
                  <a:cubicBezTo>
                    <a:pt x="17780" y="508683"/>
                    <a:pt x="28752" y="435759"/>
                    <a:pt x="56870" y="366722"/>
                  </a:cubicBezTo>
                  <a:cubicBezTo>
                    <a:pt x="68986" y="337233"/>
                    <a:pt x="95504" y="310715"/>
                    <a:pt x="120878" y="292199"/>
                  </a:cubicBezTo>
                  <a:cubicBezTo>
                    <a:pt x="136652" y="280540"/>
                    <a:pt x="215747" y="263166"/>
                    <a:pt x="237007" y="265224"/>
                  </a:cubicBezTo>
                  <a:cubicBezTo>
                    <a:pt x="265582" y="267967"/>
                    <a:pt x="293014" y="274596"/>
                    <a:pt x="320446" y="282140"/>
                  </a:cubicBezTo>
                  <a:cubicBezTo>
                    <a:pt x="326847" y="283969"/>
                    <a:pt x="333476" y="289913"/>
                    <a:pt x="338277" y="281226"/>
                  </a:cubicBezTo>
                  <a:cubicBezTo>
                    <a:pt x="342392" y="273911"/>
                    <a:pt x="336448" y="268653"/>
                    <a:pt x="332105" y="263166"/>
                  </a:cubicBezTo>
                  <a:cubicBezTo>
                    <a:pt x="309016" y="233906"/>
                    <a:pt x="285927" y="204645"/>
                    <a:pt x="262839" y="175384"/>
                  </a:cubicBezTo>
                  <a:cubicBezTo>
                    <a:pt x="255524" y="166011"/>
                    <a:pt x="245694" y="156867"/>
                    <a:pt x="255981" y="144752"/>
                  </a:cubicBezTo>
                  <a:cubicBezTo>
                    <a:pt x="263753" y="135608"/>
                    <a:pt x="283641" y="134693"/>
                    <a:pt x="293928" y="142694"/>
                  </a:cubicBezTo>
                  <a:cubicBezTo>
                    <a:pt x="303987" y="150467"/>
                    <a:pt x="312902" y="159839"/>
                    <a:pt x="321360" y="169212"/>
                  </a:cubicBezTo>
                  <a:cubicBezTo>
                    <a:pt x="345821" y="196187"/>
                    <a:pt x="370967" y="222247"/>
                    <a:pt x="392684" y="251508"/>
                  </a:cubicBezTo>
                  <a:cubicBezTo>
                    <a:pt x="404571" y="267281"/>
                    <a:pt x="426288" y="286941"/>
                    <a:pt x="413715" y="305000"/>
                  </a:cubicBezTo>
                  <a:cubicBezTo>
                    <a:pt x="397027" y="329232"/>
                    <a:pt x="324104" y="384782"/>
                    <a:pt x="306501" y="384324"/>
                  </a:cubicBezTo>
                  <a:cubicBezTo>
                    <a:pt x="298729" y="384324"/>
                    <a:pt x="294386" y="398955"/>
                    <a:pt x="295300" y="407413"/>
                  </a:cubicBezTo>
                  <a:close/>
                </a:path>
              </a:pathLst>
            </a:custGeom>
            <a:solidFill>
              <a:srgbClr val="000000"/>
            </a:solidFill>
            <a:ln w="2286" cap="flat">
              <a:noFill/>
              <a:prstDash val="solid"/>
              <a:miter/>
            </a:ln>
          </p:spPr>
          <p:txBody>
            <a:bodyPr rtlCol="0" anchor="ctr"/>
            <a:lstStyle/>
            <a:p>
              <a:endParaRPr lang="en-US"/>
            </a:p>
          </p:txBody>
        </p:sp>
        <p:sp>
          <p:nvSpPr>
            <p:cNvPr id="136" name="Freeform 440">
              <a:extLst>
                <a:ext uri="{FF2B5EF4-FFF2-40B4-BE49-F238E27FC236}">
                  <a16:creationId xmlns:a16="http://schemas.microsoft.com/office/drawing/2014/main" id="{2C0A132F-678E-B52D-A547-A84B1AB6E689}"/>
                </a:ext>
              </a:extLst>
            </p:cNvPr>
            <p:cNvSpPr/>
            <p:nvPr/>
          </p:nvSpPr>
          <p:spPr>
            <a:xfrm>
              <a:off x="5001084" y="3132520"/>
              <a:ext cx="729376" cy="941097"/>
            </a:xfrm>
            <a:custGeom>
              <a:avLst/>
              <a:gdLst>
                <a:gd name="connsiteX0" fmla="*/ 724127 w 729376"/>
                <a:gd name="connsiteY0" fmla="*/ 273163 h 941097"/>
                <a:gd name="connsiteX1" fmla="*/ 567307 w 729376"/>
                <a:gd name="connsiteY1" fmla="*/ 42048 h 941097"/>
                <a:gd name="connsiteX2" fmla="*/ 318133 w 729376"/>
                <a:gd name="connsiteY2" fmla="*/ 6386 h 941097"/>
                <a:gd name="connsiteX3" fmla="*/ 277671 w 729376"/>
                <a:gd name="connsiteY3" fmla="*/ 14845 h 941097"/>
                <a:gd name="connsiteX4" fmla="*/ 129995 w 729376"/>
                <a:gd name="connsiteY4" fmla="*/ 90283 h 941097"/>
                <a:gd name="connsiteX5" fmla="*/ 35355 w 729376"/>
                <a:gd name="connsiteY5" fmla="*/ 224014 h 941097"/>
                <a:gd name="connsiteX6" fmla="*/ 2665 w 729376"/>
                <a:gd name="connsiteY6" fmla="*/ 312253 h 941097"/>
                <a:gd name="connsiteX7" fmla="*/ 62330 w 729376"/>
                <a:gd name="connsiteY7" fmla="*/ 436383 h 941097"/>
                <a:gd name="connsiteX8" fmla="*/ 172515 w 729376"/>
                <a:gd name="connsiteY8" fmla="*/ 465415 h 941097"/>
                <a:gd name="connsiteX9" fmla="*/ 242695 w 729376"/>
                <a:gd name="connsiteY9" fmla="*/ 459472 h 941097"/>
                <a:gd name="connsiteX10" fmla="*/ 294587 w 729376"/>
                <a:gd name="connsiteY10" fmla="*/ 384719 h 941097"/>
                <a:gd name="connsiteX11" fmla="*/ 292758 w 729376"/>
                <a:gd name="connsiteY11" fmla="*/ 355230 h 941097"/>
                <a:gd name="connsiteX12" fmla="*/ 358138 w 729376"/>
                <a:gd name="connsiteY12" fmla="*/ 265847 h 941097"/>
                <a:gd name="connsiteX13" fmla="*/ 453921 w 729376"/>
                <a:gd name="connsiteY13" fmla="*/ 300823 h 941097"/>
                <a:gd name="connsiteX14" fmla="*/ 460094 w 729376"/>
                <a:gd name="connsiteY14" fmla="*/ 385862 h 941097"/>
                <a:gd name="connsiteX15" fmla="*/ 420089 w 729376"/>
                <a:gd name="connsiteY15" fmla="*/ 450785 h 941097"/>
                <a:gd name="connsiteX16" fmla="*/ 284986 w 729376"/>
                <a:gd name="connsiteY16" fmla="*/ 586345 h 941097"/>
                <a:gd name="connsiteX17" fmla="*/ 217092 w 729376"/>
                <a:gd name="connsiteY17" fmla="*/ 691272 h 941097"/>
                <a:gd name="connsiteX18" fmla="*/ 188517 w 729376"/>
                <a:gd name="connsiteY18" fmla="*/ 862493 h 941097"/>
                <a:gd name="connsiteX19" fmla="*/ 223493 w 729376"/>
                <a:gd name="connsiteY19" fmla="*/ 914157 h 941097"/>
                <a:gd name="connsiteX20" fmla="*/ 496441 w 729376"/>
                <a:gd name="connsiteY20" fmla="*/ 916443 h 941097"/>
                <a:gd name="connsiteX21" fmla="*/ 529817 w 729376"/>
                <a:gd name="connsiteY21" fmla="*/ 875752 h 941097"/>
                <a:gd name="connsiteX22" fmla="*/ 524787 w 729376"/>
                <a:gd name="connsiteY22" fmla="*/ 805801 h 941097"/>
                <a:gd name="connsiteX23" fmla="*/ 555648 w 729376"/>
                <a:gd name="connsiteY23" fmla="*/ 709560 h 941097"/>
                <a:gd name="connsiteX24" fmla="*/ 633144 w 729376"/>
                <a:gd name="connsiteY24" fmla="*/ 624978 h 941097"/>
                <a:gd name="connsiteX25" fmla="*/ 714068 w 729376"/>
                <a:gd name="connsiteY25" fmla="*/ 469073 h 941097"/>
                <a:gd name="connsiteX26" fmla="*/ 724127 w 729376"/>
                <a:gd name="connsiteY26" fmla="*/ 273163 h 941097"/>
                <a:gd name="connsiteX27" fmla="*/ 705839 w 729376"/>
                <a:gd name="connsiteY27" fmla="*/ 380376 h 941097"/>
                <a:gd name="connsiteX28" fmla="*/ 704924 w 729376"/>
                <a:gd name="connsiteY28" fmla="*/ 391577 h 941097"/>
                <a:gd name="connsiteX29" fmla="*/ 702181 w 729376"/>
                <a:gd name="connsiteY29" fmla="*/ 413980 h 941097"/>
                <a:gd name="connsiteX30" fmla="*/ 700352 w 729376"/>
                <a:gd name="connsiteY30" fmla="*/ 425182 h 941097"/>
                <a:gd name="connsiteX31" fmla="*/ 693723 w 729376"/>
                <a:gd name="connsiteY31" fmla="*/ 458557 h 941097"/>
                <a:gd name="connsiteX32" fmla="*/ 688236 w 729376"/>
                <a:gd name="connsiteY32" fmla="*/ 480503 h 941097"/>
                <a:gd name="connsiteX33" fmla="*/ 678635 w 729376"/>
                <a:gd name="connsiteY33" fmla="*/ 509306 h 941097"/>
                <a:gd name="connsiteX34" fmla="*/ 670634 w 729376"/>
                <a:gd name="connsiteY34" fmla="*/ 527823 h 941097"/>
                <a:gd name="connsiteX35" fmla="*/ 646174 w 729376"/>
                <a:gd name="connsiteY35" fmla="*/ 571943 h 941097"/>
                <a:gd name="connsiteX36" fmla="*/ 616685 w 729376"/>
                <a:gd name="connsiteY36" fmla="*/ 613319 h 941097"/>
                <a:gd name="connsiteX37" fmla="*/ 610284 w 729376"/>
                <a:gd name="connsiteY37" fmla="*/ 621320 h 941097"/>
                <a:gd name="connsiteX38" fmla="*/ 602054 w 729376"/>
                <a:gd name="connsiteY38" fmla="*/ 631379 h 941097"/>
                <a:gd name="connsiteX39" fmla="*/ 539646 w 729376"/>
                <a:gd name="connsiteY39" fmla="*/ 696301 h 941097"/>
                <a:gd name="connsiteX40" fmla="*/ 526845 w 729376"/>
                <a:gd name="connsiteY40" fmla="*/ 709103 h 941097"/>
                <a:gd name="connsiteX41" fmla="*/ 525930 w 729376"/>
                <a:gd name="connsiteY41" fmla="*/ 710017 h 941097"/>
                <a:gd name="connsiteX42" fmla="*/ 511757 w 729376"/>
                <a:gd name="connsiteY42" fmla="*/ 731734 h 941097"/>
                <a:gd name="connsiteX43" fmla="*/ 509014 w 729376"/>
                <a:gd name="connsiteY43" fmla="*/ 737906 h 941097"/>
                <a:gd name="connsiteX44" fmla="*/ 506728 w 729376"/>
                <a:gd name="connsiteY44" fmla="*/ 744079 h 941097"/>
                <a:gd name="connsiteX45" fmla="*/ 505128 w 729376"/>
                <a:gd name="connsiteY45" fmla="*/ 749108 h 941097"/>
                <a:gd name="connsiteX46" fmla="*/ 503299 w 729376"/>
                <a:gd name="connsiteY46" fmla="*/ 756880 h 941097"/>
                <a:gd name="connsiteX47" fmla="*/ 501927 w 729376"/>
                <a:gd name="connsiteY47" fmla="*/ 797800 h 941097"/>
                <a:gd name="connsiteX48" fmla="*/ 505356 w 729376"/>
                <a:gd name="connsiteY48" fmla="*/ 819288 h 941097"/>
                <a:gd name="connsiteX49" fmla="*/ 506271 w 729376"/>
                <a:gd name="connsiteY49" fmla="*/ 824317 h 941097"/>
                <a:gd name="connsiteX50" fmla="*/ 508785 w 729376"/>
                <a:gd name="connsiteY50" fmla="*/ 850149 h 941097"/>
                <a:gd name="connsiteX51" fmla="*/ 509243 w 729376"/>
                <a:gd name="connsiteY51" fmla="*/ 860207 h 941097"/>
                <a:gd name="connsiteX52" fmla="*/ 504899 w 729376"/>
                <a:gd name="connsiteY52" fmla="*/ 881239 h 941097"/>
                <a:gd name="connsiteX53" fmla="*/ 483411 w 729376"/>
                <a:gd name="connsiteY53" fmla="*/ 898384 h 941097"/>
                <a:gd name="connsiteX54" fmla="*/ 476553 w 729376"/>
                <a:gd name="connsiteY54" fmla="*/ 901127 h 941097"/>
                <a:gd name="connsiteX55" fmla="*/ 419174 w 729376"/>
                <a:gd name="connsiteY55" fmla="*/ 916214 h 941097"/>
                <a:gd name="connsiteX56" fmla="*/ 388542 w 729376"/>
                <a:gd name="connsiteY56" fmla="*/ 918729 h 941097"/>
                <a:gd name="connsiteX57" fmla="*/ 364310 w 729376"/>
                <a:gd name="connsiteY57" fmla="*/ 918043 h 941097"/>
                <a:gd name="connsiteX58" fmla="*/ 349223 w 729376"/>
                <a:gd name="connsiteY58" fmla="*/ 918729 h 941097"/>
                <a:gd name="connsiteX59" fmla="*/ 334135 w 729376"/>
                <a:gd name="connsiteY59" fmla="*/ 918043 h 941097"/>
                <a:gd name="connsiteX60" fmla="*/ 318819 w 729376"/>
                <a:gd name="connsiteY60" fmla="*/ 916214 h 941097"/>
                <a:gd name="connsiteX61" fmla="*/ 303503 w 729376"/>
                <a:gd name="connsiteY61" fmla="*/ 913471 h 941097"/>
                <a:gd name="connsiteX62" fmla="*/ 241323 w 729376"/>
                <a:gd name="connsiteY62" fmla="*/ 897698 h 941097"/>
                <a:gd name="connsiteX63" fmla="*/ 237894 w 729376"/>
                <a:gd name="connsiteY63" fmla="*/ 896783 h 941097"/>
                <a:gd name="connsiteX64" fmla="*/ 236751 w 729376"/>
                <a:gd name="connsiteY64" fmla="*/ 896326 h 941097"/>
                <a:gd name="connsiteX65" fmla="*/ 234923 w 729376"/>
                <a:gd name="connsiteY65" fmla="*/ 895869 h 941097"/>
                <a:gd name="connsiteX66" fmla="*/ 231951 w 729376"/>
                <a:gd name="connsiteY66" fmla="*/ 894955 h 941097"/>
                <a:gd name="connsiteX67" fmla="*/ 231265 w 729376"/>
                <a:gd name="connsiteY67" fmla="*/ 894726 h 941097"/>
                <a:gd name="connsiteX68" fmla="*/ 229436 w 729376"/>
                <a:gd name="connsiteY68" fmla="*/ 894040 h 941097"/>
                <a:gd name="connsiteX69" fmla="*/ 229208 w 729376"/>
                <a:gd name="connsiteY69" fmla="*/ 893812 h 941097"/>
                <a:gd name="connsiteX70" fmla="*/ 215034 w 729376"/>
                <a:gd name="connsiteY70" fmla="*/ 865008 h 941097"/>
                <a:gd name="connsiteX71" fmla="*/ 257097 w 729376"/>
                <a:gd name="connsiteY71" fmla="*/ 655610 h 941097"/>
                <a:gd name="connsiteX72" fmla="*/ 294816 w 729376"/>
                <a:gd name="connsiteY72" fmla="*/ 606919 h 941097"/>
                <a:gd name="connsiteX73" fmla="*/ 433119 w 729376"/>
                <a:gd name="connsiteY73" fmla="*/ 466101 h 941097"/>
                <a:gd name="connsiteX74" fmla="*/ 482496 w 729376"/>
                <a:gd name="connsiteY74" fmla="*/ 380147 h 941097"/>
                <a:gd name="connsiteX75" fmla="*/ 457808 w 729376"/>
                <a:gd name="connsiteY75" fmla="*/ 270648 h 941097"/>
                <a:gd name="connsiteX76" fmla="*/ 360653 w 729376"/>
                <a:gd name="connsiteY76" fmla="*/ 243216 h 941097"/>
                <a:gd name="connsiteX77" fmla="*/ 344879 w 729376"/>
                <a:gd name="connsiteY77" fmla="*/ 247559 h 941097"/>
                <a:gd name="connsiteX78" fmla="*/ 342136 w 729376"/>
                <a:gd name="connsiteY78" fmla="*/ 248474 h 941097"/>
                <a:gd name="connsiteX79" fmla="*/ 337793 w 729376"/>
                <a:gd name="connsiteY79" fmla="*/ 250074 h 941097"/>
                <a:gd name="connsiteX80" fmla="*/ 334821 w 729376"/>
                <a:gd name="connsiteY80" fmla="*/ 251446 h 941097"/>
                <a:gd name="connsiteX81" fmla="*/ 331163 w 729376"/>
                <a:gd name="connsiteY81" fmla="*/ 253046 h 941097"/>
                <a:gd name="connsiteX82" fmla="*/ 328191 w 729376"/>
                <a:gd name="connsiteY82" fmla="*/ 254417 h 941097"/>
                <a:gd name="connsiteX83" fmla="*/ 324991 w 729376"/>
                <a:gd name="connsiteY83" fmla="*/ 256018 h 941097"/>
                <a:gd name="connsiteX84" fmla="*/ 322248 w 729376"/>
                <a:gd name="connsiteY84" fmla="*/ 257618 h 941097"/>
                <a:gd name="connsiteX85" fmla="*/ 319276 w 729376"/>
                <a:gd name="connsiteY85" fmla="*/ 259218 h 941097"/>
                <a:gd name="connsiteX86" fmla="*/ 316533 w 729376"/>
                <a:gd name="connsiteY86" fmla="*/ 260818 h 941097"/>
                <a:gd name="connsiteX87" fmla="*/ 313790 w 729376"/>
                <a:gd name="connsiteY87" fmla="*/ 262647 h 941097"/>
                <a:gd name="connsiteX88" fmla="*/ 311275 w 729376"/>
                <a:gd name="connsiteY88" fmla="*/ 264476 h 941097"/>
                <a:gd name="connsiteX89" fmla="*/ 308760 w 729376"/>
                <a:gd name="connsiteY89" fmla="*/ 266305 h 941097"/>
                <a:gd name="connsiteX90" fmla="*/ 306474 w 729376"/>
                <a:gd name="connsiteY90" fmla="*/ 268133 h 941097"/>
                <a:gd name="connsiteX91" fmla="*/ 304188 w 729376"/>
                <a:gd name="connsiteY91" fmla="*/ 269962 h 941097"/>
                <a:gd name="connsiteX92" fmla="*/ 302131 w 729376"/>
                <a:gd name="connsiteY92" fmla="*/ 271791 h 941097"/>
                <a:gd name="connsiteX93" fmla="*/ 300074 w 729376"/>
                <a:gd name="connsiteY93" fmla="*/ 273848 h 941097"/>
                <a:gd name="connsiteX94" fmla="*/ 298016 w 729376"/>
                <a:gd name="connsiteY94" fmla="*/ 275906 h 941097"/>
                <a:gd name="connsiteX95" fmla="*/ 296187 w 729376"/>
                <a:gd name="connsiteY95" fmla="*/ 277963 h 941097"/>
                <a:gd name="connsiteX96" fmla="*/ 294359 w 729376"/>
                <a:gd name="connsiteY96" fmla="*/ 280021 h 941097"/>
                <a:gd name="connsiteX97" fmla="*/ 292530 w 729376"/>
                <a:gd name="connsiteY97" fmla="*/ 282078 h 941097"/>
                <a:gd name="connsiteX98" fmla="*/ 290930 w 729376"/>
                <a:gd name="connsiteY98" fmla="*/ 284135 h 941097"/>
                <a:gd name="connsiteX99" fmla="*/ 289329 w 729376"/>
                <a:gd name="connsiteY99" fmla="*/ 286421 h 941097"/>
                <a:gd name="connsiteX100" fmla="*/ 287958 w 729376"/>
                <a:gd name="connsiteY100" fmla="*/ 288479 h 941097"/>
                <a:gd name="connsiteX101" fmla="*/ 286586 w 729376"/>
                <a:gd name="connsiteY101" fmla="*/ 290765 h 941097"/>
                <a:gd name="connsiteX102" fmla="*/ 285215 w 729376"/>
                <a:gd name="connsiteY102" fmla="*/ 292822 h 941097"/>
                <a:gd name="connsiteX103" fmla="*/ 283843 w 729376"/>
                <a:gd name="connsiteY103" fmla="*/ 295108 h 941097"/>
                <a:gd name="connsiteX104" fmla="*/ 282700 w 729376"/>
                <a:gd name="connsiteY104" fmla="*/ 297166 h 941097"/>
                <a:gd name="connsiteX105" fmla="*/ 281557 w 729376"/>
                <a:gd name="connsiteY105" fmla="*/ 299680 h 941097"/>
                <a:gd name="connsiteX106" fmla="*/ 280643 w 729376"/>
                <a:gd name="connsiteY106" fmla="*/ 301509 h 941097"/>
                <a:gd name="connsiteX107" fmla="*/ 279042 w 729376"/>
                <a:gd name="connsiteY107" fmla="*/ 305167 h 941097"/>
                <a:gd name="connsiteX108" fmla="*/ 278128 w 729376"/>
                <a:gd name="connsiteY108" fmla="*/ 307681 h 941097"/>
                <a:gd name="connsiteX109" fmla="*/ 276985 w 729376"/>
                <a:gd name="connsiteY109" fmla="*/ 310653 h 941097"/>
                <a:gd name="connsiteX110" fmla="*/ 276299 w 729376"/>
                <a:gd name="connsiteY110" fmla="*/ 312710 h 941097"/>
                <a:gd name="connsiteX111" fmla="*/ 275613 w 729376"/>
                <a:gd name="connsiteY111" fmla="*/ 315225 h 941097"/>
                <a:gd name="connsiteX112" fmla="*/ 275156 w 729376"/>
                <a:gd name="connsiteY112" fmla="*/ 317282 h 941097"/>
                <a:gd name="connsiteX113" fmla="*/ 274470 w 729376"/>
                <a:gd name="connsiteY113" fmla="*/ 319797 h 941097"/>
                <a:gd name="connsiteX114" fmla="*/ 274013 w 729376"/>
                <a:gd name="connsiteY114" fmla="*/ 321854 h 941097"/>
                <a:gd name="connsiteX115" fmla="*/ 273556 w 729376"/>
                <a:gd name="connsiteY115" fmla="*/ 324369 h 941097"/>
                <a:gd name="connsiteX116" fmla="*/ 273099 w 729376"/>
                <a:gd name="connsiteY116" fmla="*/ 326426 h 941097"/>
                <a:gd name="connsiteX117" fmla="*/ 272642 w 729376"/>
                <a:gd name="connsiteY117" fmla="*/ 328712 h 941097"/>
                <a:gd name="connsiteX118" fmla="*/ 272413 w 729376"/>
                <a:gd name="connsiteY118" fmla="*/ 330770 h 941097"/>
                <a:gd name="connsiteX119" fmla="*/ 272184 w 729376"/>
                <a:gd name="connsiteY119" fmla="*/ 333056 h 941097"/>
                <a:gd name="connsiteX120" fmla="*/ 271956 w 729376"/>
                <a:gd name="connsiteY120" fmla="*/ 335113 h 941097"/>
                <a:gd name="connsiteX121" fmla="*/ 271727 w 729376"/>
                <a:gd name="connsiteY121" fmla="*/ 337399 h 941097"/>
                <a:gd name="connsiteX122" fmla="*/ 271499 w 729376"/>
                <a:gd name="connsiteY122" fmla="*/ 339457 h 941097"/>
                <a:gd name="connsiteX123" fmla="*/ 271499 w 729376"/>
                <a:gd name="connsiteY123" fmla="*/ 341743 h 941097"/>
                <a:gd name="connsiteX124" fmla="*/ 271499 w 729376"/>
                <a:gd name="connsiteY124" fmla="*/ 343800 h 941097"/>
                <a:gd name="connsiteX125" fmla="*/ 271499 w 729376"/>
                <a:gd name="connsiteY125" fmla="*/ 346086 h 941097"/>
                <a:gd name="connsiteX126" fmla="*/ 271499 w 729376"/>
                <a:gd name="connsiteY126" fmla="*/ 347915 h 941097"/>
                <a:gd name="connsiteX127" fmla="*/ 271499 w 729376"/>
                <a:gd name="connsiteY127" fmla="*/ 350201 h 941097"/>
                <a:gd name="connsiteX128" fmla="*/ 271499 w 729376"/>
                <a:gd name="connsiteY128" fmla="*/ 352030 h 941097"/>
                <a:gd name="connsiteX129" fmla="*/ 271727 w 729376"/>
                <a:gd name="connsiteY129" fmla="*/ 354316 h 941097"/>
                <a:gd name="connsiteX130" fmla="*/ 271727 w 729376"/>
                <a:gd name="connsiteY130" fmla="*/ 355916 h 941097"/>
                <a:gd name="connsiteX131" fmla="*/ 271956 w 729376"/>
                <a:gd name="connsiteY131" fmla="*/ 357973 h 941097"/>
                <a:gd name="connsiteX132" fmla="*/ 272184 w 729376"/>
                <a:gd name="connsiteY132" fmla="*/ 359573 h 941097"/>
                <a:gd name="connsiteX133" fmla="*/ 272413 w 729376"/>
                <a:gd name="connsiteY133" fmla="*/ 361859 h 941097"/>
                <a:gd name="connsiteX134" fmla="*/ 272642 w 729376"/>
                <a:gd name="connsiteY134" fmla="*/ 363231 h 941097"/>
                <a:gd name="connsiteX135" fmla="*/ 273099 w 729376"/>
                <a:gd name="connsiteY135" fmla="*/ 365517 h 941097"/>
                <a:gd name="connsiteX136" fmla="*/ 273327 w 729376"/>
                <a:gd name="connsiteY136" fmla="*/ 366431 h 941097"/>
                <a:gd name="connsiteX137" fmla="*/ 274013 w 729376"/>
                <a:gd name="connsiteY137" fmla="*/ 369632 h 941097"/>
                <a:gd name="connsiteX138" fmla="*/ 275613 w 729376"/>
                <a:gd name="connsiteY138" fmla="*/ 391349 h 941097"/>
                <a:gd name="connsiteX139" fmla="*/ 274699 w 729376"/>
                <a:gd name="connsiteY139" fmla="*/ 398893 h 941097"/>
                <a:gd name="connsiteX140" fmla="*/ 271499 w 729376"/>
                <a:gd name="connsiteY140" fmla="*/ 408951 h 941097"/>
                <a:gd name="connsiteX141" fmla="*/ 270127 w 729376"/>
                <a:gd name="connsiteY141" fmla="*/ 411923 h 941097"/>
                <a:gd name="connsiteX142" fmla="*/ 266698 w 729376"/>
                <a:gd name="connsiteY142" fmla="*/ 417409 h 941097"/>
                <a:gd name="connsiteX143" fmla="*/ 264641 w 729376"/>
                <a:gd name="connsiteY143" fmla="*/ 419924 h 941097"/>
                <a:gd name="connsiteX144" fmla="*/ 260297 w 729376"/>
                <a:gd name="connsiteY144" fmla="*/ 424496 h 941097"/>
                <a:gd name="connsiteX145" fmla="*/ 210005 w 729376"/>
                <a:gd name="connsiteY145" fmla="*/ 443470 h 941097"/>
                <a:gd name="connsiteX146" fmla="*/ 185316 w 729376"/>
                <a:gd name="connsiteY146" fmla="*/ 444155 h 941097"/>
                <a:gd name="connsiteX147" fmla="*/ 169086 w 729376"/>
                <a:gd name="connsiteY147" fmla="*/ 443241 h 941097"/>
                <a:gd name="connsiteX148" fmla="*/ 146226 w 729376"/>
                <a:gd name="connsiteY148" fmla="*/ 440269 h 941097"/>
                <a:gd name="connsiteX149" fmla="*/ 143940 w 729376"/>
                <a:gd name="connsiteY149" fmla="*/ 439812 h 941097"/>
                <a:gd name="connsiteX150" fmla="*/ 115593 w 729376"/>
                <a:gd name="connsiteY150" fmla="*/ 433183 h 941097"/>
                <a:gd name="connsiteX151" fmla="*/ 112164 w 729376"/>
                <a:gd name="connsiteY151" fmla="*/ 432268 h 941097"/>
                <a:gd name="connsiteX152" fmla="*/ 90676 w 729376"/>
                <a:gd name="connsiteY152" fmla="*/ 425410 h 941097"/>
                <a:gd name="connsiteX153" fmla="*/ 82904 w 729376"/>
                <a:gd name="connsiteY153" fmla="*/ 422667 h 941097"/>
                <a:gd name="connsiteX154" fmla="*/ 79703 w 729376"/>
                <a:gd name="connsiteY154" fmla="*/ 421295 h 941097"/>
                <a:gd name="connsiteX155" fmla="*/ 78789 w 729376"/>
                <a:gd name="connsiteY155" fmla="*/ 420838 h 941097"/>
                <a:gd name="connsiteX156" fmla="*/ 76503 w 729376"/>
                <a:gd name="connsiteY156" fmla="*/ 419924 h 941097"/>
                <a:gd name="connsiteX157" fmla="*/ 75360 w 729376"/>
                <a:gd name="connsiteY157" fmla="*/ 419467 h 941097"/>
                <a:gd name="connsiteX158" fmla="*/ 72845 w 729376"/>
                <a:gd name="connsiteY158" fmla="*/ 418324 h 941097"/>
                <a:gd name="connsiteX159" fmla="*/ 71931 w 729376"/>
                <a:gd name="connsiteY159" fmla="*/ 417866 h 941097"/>
                <a:gd name="connsiteX160" fmla="*/ 68730 w 729376"/>
                <a:gd name="connsiteY160" fmla="*/ 416266 h 941097"/>
                <a:gd name="connsiteX161" fmla="*/ 68045 w 729376"/>
                <a:gd name="connsiteY161" fmla="*/ 415809 h 941097"/>
                <a:gd name="connsiteX162" fmla="*/ 65530 w 729376"/>
                <a:gd name="connsiteY162" fmla="*/ 414437 h 941097"/>
                <a:gd name="connsiteX163" fmla="*/ 64387 w 729376"/>
                <a:gd name="connsiteY163" fmla="*/ 413752 h 941097"/>
                <a:gd name="connsiteX164" fmla="*/ 62330 w 729376"/>
                <a:gd name="connsiteY164" fmla="*/ 412380 h 941097"/>
                <a:gd name="connsiteX165" fmla="*/ 61187 w 729376"/>
                <a:gd name="connsiteY165" fmla="*/ 411694 h 941097"/>
                <a:gd name="connsiteX166" fmla="*/ 58672 w 729376"/>
                <a:gd name="connsiteY166" fmla="*/ 409865 h 941097"/>
                <a:gd name="connsiteX167" fmla="*/ 57986 w 729376"/>
                <a:gd name="connsiteY167" fmla="*/ 409408 h 941097"/>
                <a:gd name="connsiteX168" fmla="*/ 55014 w 729376"/>
                <a:gd name="connsiteY168" fmla="*/ 407122 h 941097"/>
                <a:gd name="connsiteX169" fmla="*/ 54100 w 729376"/>
                <a:gd name="connsiteY169" fmla="*/ 406436 h 941097"/>
                <a:gd name="connsiteX170" fmla="*/ 52043 w 729376"/>
                <a:gd name="connsiteY170" fmla="*/ 404836 h 941097"/>
                <a:gd name="connsiteX171" fmla="*/ 50900 w 729376"/>
                <a:gd name="connsiteY171" fmla="*/ 403922 h 941097"/>
                <a:gd name="connsiteX172" fmla="*/ 49071 w 729376"/>
                <a:gd name="connsiteY172" fmla="*/ 402322 h 941097"/>
                <a:gd name="connsiteX173" fmla="*/ 48156 w 729376"/>
                <a:gd name="connsiteY173" fmla="*/ 401407 h 941097"/>
                <a:gd name="connsiteX174" fmla="*/ 45642 w 729376"/>
                <a:gd name="connsiteY174" fmla="*/ 398893 h 941097"/>
                <a:gd name="connsiteX175" fmla="*/ 44956 w 729376"/>
                <a:gd name="connsiteY175" fmla="*/ 398207 h 941097"/>
                <a:gd name="connsiteX176" fmla="*/ 43127 w 729376"/>
                <a:gd name="connsiteY176" fmla="*/ 396149 h 941097"/>
                <a:gd name="connsiteX177" fmla="*/ 42213 w 729376"/>
                <a:gd name="connsiteY177" fmla="*/ 395006 h 941097"/>
                <a:gd name="connsiteX178" fmla="*/ 40613 w 729376"/>
                <a:gd name="connsiteY178" fmla="*/ 393178 h 941097"/>
                <a:gd name="connsiteX179" fmla="*/ 39698 w 729376"/>
                <a:gd name="connsiteY179" fmla="*/ 392035 h 941097"/>
                <a:gd name="connsiteX180" fmla="*/ 38098 w 729376"/>
                <a:gd name="connsiteY180" fmla="*/ 390206 h 941097"/>
                <a:gd name="connsiteX181" fmla="*/ 37184 w 729376"/>
                <a:gd name="connsiteY181" fmla="*/ 389063 h 941097"/>
                <a:gd name="connsiteX182" fmla="*/ 35126 w 729376"/>
                <a:gd name="connsiteY182" fmla="*/ 386320 h 941097"/>
                <a:gd name="connsiteX183" fmla="*/ 34212 w 729376"/>
                <a:gd name="connsiteY183" fmla="*/ 385177 h 941097"/>
                <a:gd name="connsiteX184" fmla="*/ 32840 w 729376"/>
                <a:gd name="connsiteY184" fmla="*/ 383348 h 941097"/>
                <a:gd name="connsiteX185" fmla="*/ 31926 w 729376"/>
                <a:gd name="connsiteY185" fmla="*/ 381976 h 941097"/>
                <a:gd name="connsiteX186" fmla="*/ 30783 w 729376"/>
                <a:gd name="connsiteY186" fmla="*/ 380147 h 941097"/>
                <a:gd name="connsiteX187" fmla="*/ 29868 w 729376"/>
                <a:gd name="connsiteY187" fmla="*/ 378776 h 941097"/>
                <a:gd name="connsiteX188" fmla="*/ 28725 w 729376"/>
                <a:gd name="connsiteY188" fmla="*/ 376490 h 941097"/>
                <a:gd name="connsiteX189" fmla="*/ 27811 w 729376"/>
                <a:gd name="connsiteY189" fmla="*/ 374661 h 941097"/>
                <a:gd name="connsiteX190" fmla="*/ 26668 w 729376"/>
                <a:gd name="connsiteY190" fmla="*/ 372146 h 941097"/>
                <a:gd name="connsiteX191" fmla="*/ 25982 w 729376"/>
                <a:gd name="connsiteY191" fmla="*/ 370546 h 941097"/>
                <a:gd name="connsiteX192" fmla="*/ 25068 w 729376"/>
                <a:gd name="connsiteY192" fmla="*/ 368717 h 941097"/>
                <a:gd name="connsiteX193" fmla="*/ 24382 w 729376"/>
                <a:gd name="connsiteY193" fmla="*/ 367117 h 941097"/>
                <a:gd name="connsiteX194" fmla="*/ 23696 w 729376"/>
                <a:gd name="connsiteY194" fmla="*/ 365060 h 941097"/>
                <a:gd name="connsiteX195" fmla="*/ 23239 w 729376"/>
                <a:gd name="connsiteY195" fmla="*/ 363460 h 941097"/>
                <a:gd name="connsiteX196" fmla="*/ 22325 w 729376"/>
                <a:gd name="connsiteY196" fmla="*/ 360259 h 941097"/>
                <a:gd name="connsiteX197" fmla="*/ 21867 w 729376"/>
                <a:gd name="connsiteY197" fmla="*/ 358888 h 941097"/>
                <a:gd name="connsiteX198" fmla="*/ 21410 w 729376"/>
                <a:gd name="connsiteY198" fmla="*/ 356830 h 941097"/>
                <a:gd name="connsiteX199" fmla="*/ 20953 w 729376"/>
                <a:gd name="connsiteY199" fmla="*/ 355230 h 941097"/>
                <a:gd name="connsiteX200" fmla="*/ 20496 w 729376"/>
                <a:gd name="connsiteY200" fmla="*/ 353173 h 941097"/>
                <a:gd name="connsiteX201" fmla="*/ 20267 w 729376"/>
                <a:gd name="connsiteY201" fmla="*/ 351344 h 941097"/>
                <a:gd name="connsiteX202" fmla="*/ 20039 w 729376"/>
                <a:gd name="connsiteY202" fmla="*/ 349058 h 941097"/>
                <a:gd name="connsiteX203" fmla="*/ 19810 w 729376"/>
                <a:gd name="connsiteY203" fmla="*/ 347458 h 941097"/>
                <a:gd name="connsiteX204" fmla="*/ 19810 w 729376"/>
                <a:gd name="connsiteY204" fmla="*/ 347458 h 941097"/>
                <a:gd name="connsiteX205" fmla="*/ 22553 w 729376"/>
                <a:gd name="connsiteY205" fmla="*/ 317054 h 941097"/>
                <a:gd name="connsiteX206" fmla="*/ 160628 w 729376"/>
                <a:gd name="connsiteY206" fmla="*/ 89825 h 941097"/>
                <a:gd name="connsiteX207" fmla="*/ 442949 w 729376"/>
                <a:gd name="connsiteY207" fmla="*/ 23989 h 941097"/>
                <a:gd name="connsiteX208" fmla="*/ 530960 w 729376"/>
                <a:gd name="connsiteY208" fmla="*/ 44563 h 941097"/>
                <a:gd name="connsiteX209" fmla="*/ 532788 w 729376"/>
                <a:gd name="connsiteY209" fmla="*/ 45248 h 941097"/>
                <a:gd name="connsiteX210" fmla="*/ 536446 w 729376"/>
                <a:gd name="connsiteY210" fmla="*/ 46849 h 941097"/>
                <a:gd name="connsiteX211" fmla="*/ 541704 w 729376"/>
                <a:gd name="connsiteY211" fmla="*/ 49135 h 941097"/>
                <a:gd name="connsiteX212" fmla="*/ 543990 w 729376"/>
                <a:gd name="connsiteY212" fmla="*/ 50278 h 941097"/>
                <a:gd name="connsiteX213" fmla="*/ 548105 w 729376"/>
                <a:gd name="connsiteY213" fmla="*/ 52335 h 941097"/>
                <a:gd name="connsiteX214" fmla="*/ 549933 w 729376"/>
                <a:gd name="connsiteY214" fmla="*/ 53249 h 941097"/>
                <a:gd name="connsiteX215" fmla="*/ 555648 w 729376"/>
                <a:gd name="connsiteY215" fmla="*/ 56450 h 941097"/>
                <a:gd name="connsiteX216" fmla="*/ 555648 w 729376"/>
                <a:gd name="connsiteY216" fmla="*/ 56450 h 941097"/>
                <a:gd name="connsiteX217" fmla="*/ 595882 w 729376"/>
                <a:gd name="connsiteY217" fmla="*/ 83882 h 941097"/>
                <a:gd name="connsiteX218" fmla="*/ 610284 w 729376"/>
                <a:gd name="connsiteY218" fmla="*/ 95998 h 941097"/>
                <a:gd name="connsiteX219" fmla="*/ 662176 w 729376"/>
                <a:gd name="connsiteY219" fmla="*/ 157720 h 941097"/>
                <a:gd name="connsiteX220" fmla="*/ 678864 w 729376"/>
                <a:gd name="connsiteY220" fmla="*/ 189266 h 941097"/>
                <a:gd name="connsiteX221" fmla="*/ 682521 w 729376"/>
                <a:gd name="connsiteY221" fmla="*/ 197496 h 941097"/>
                <a:gd name="connsiteX222" fmla="*/ 688922 w 729376"/>
                <a:gd name="connsiteY222" fmla="*/ 214412 h 941097"/>
                <a:gd name="connsiteX223" fmla="*/ 691665 w 729376"/>
                <a:gd name="connsiteY223" fmla="*/ 223099 h 941097"/>
                <a:gd name="connsiteX224" fmla="*/ 703553 w 729376"/>
                <a:gd name="connsiteY224" fmla="*/ 278878 h 941097"/>
                <a:gd name="connsiteX225" fmla="*/ 705610 w 729376"/>
                <a:gd name="connsiteY225" fmla="*/ 298766 h 941097"/>
                <a:gd name="connsiteX226" fmla="*/ 706296 w 729376"/>
                <a:gd name="connsiteY226" fmla="*/ 310424 h 941097"/>
                <a:gd name="connsiteX227" fmla="*/ 705839 w 729376"/>
                <a:gd name="connsiteY227" fmla="*/ 380376 h 941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729376" h="941097">
                  <a:moveTo>
                    <a:pt x="724127" y="273163"/>
                  </a:moveTo>
                  <a:cubicBezTo>
                    <a:pt x="710411" y="168692"/>
                    <a:pt x="659661" y="89597"/>
                    <a:pt x="567307" y="42048"/>
                  </a:cubicBezTo>
                  <a:cubicBezTo>
                    <a:pt x="489812" y="2272"/>
                    <a:pt x="405001" y="-8473"/>
                    <a:pt x="318133" y="6386"/>
                  </a:cubicBezTo>
                  <a:cubicBezTo>
                    <a:pt x="304646" y="8672"/>
                    <a:pt x="290930" y="11187"/>
                    <a:pt x="277671" y="14845"/>
                  </a:cubicBezTo>
                  <a:cubicBezTo>
                    <a:pt x="223035" y="29475"/>
                    <a:pt x="172743" y="52335"/>
                    <a:pt x="129995" y="90283"/>
                  </a:cubicBezTo>
                  <a:cubicBezTo>
                    <a:pt x="87933" y="127544"/>
                    <a:pt x="58443" y="173493"/>
                    <a:pt x="35355" y="224014"/>
                  </a:cubicBezTo>
                  <a:cubicBezTo>
                    <a:pt x="22325" y="252589"/>
                    <a:pt x="7923" y="280935"/>
                    <a:pt x="2665" y="312253"/>
                  </a:cubicBezTo>
                  <a:cubicBezTo>
                    <a:pt x="-6936" y="368946"/>
                    <a:pt x="8609" y="410780"/>
                    <a:pt x="62330" y="436383"/>
                  </a:cubicBezTo>
                  <a:cubicBezTo>
                    <a:pt x="97305" y="453071"/>
                    <a:pt x="134567" y="461300"/>
                    <a:pt x="172515" y="465415"/>
                  </a:cubicBezTo>
                  <a:cubicBezTo>
                    <a:pt x="196061" y="467930"/>
                    <a:pt x="219606" y="465415"/>
                    <a:pt x="242695" y="459472"/>
                  </a:cubicBezTo>
                  <a:cubicBezTo>
                    <a:pt x="277442" y="450556"/>
                    <a:pt x="298016" y="420838"/>
                    <a:pt x="294587" y="384719"/>
                  </a:cubicBezTo>
                  <a:cubicBezTo>
                    <a:pt x="293673" y="374890"/>
                    <a:pt x="292530" y="365060"/>
                    <a:pt x="292758" y="355230"/>
                  </a:cubicBezTo>
                  <a:cubicBezTo>
                    <a:pt x="293901" y="305852"/>
                    <a:pt x="313790" y="278878"/>
                    <a:pt x="358138" y="265847"/>
                  </a:cubicBezTo>
                  <a:cubicBezTo>
                    <a:pt x="391971" y="255789"/>
                    <a:pt x="439520" y="272020"/>
                    <a:pt x="453921" y="300823"/>
                  </a:cubicBezTo>
                  <a:cubicBezTo>
                    <a:pt x="467409" y="327798"/>
                    <a:pt x="472667" y="355916"/>
                    <a:pt x="460094" y="385862"/>
                  </a:cubicBezTo>
                  <a:cubicBezTo>
                    <a:pt x="450035" y="409865"/>
                    <a:pt x="435862" y="430668"/>
                    <a:pt x="420089" y="450785"/>
                  </a:cubicBezTo>
                  <a:cubicBezTo>
                    <a:pt x="380312" y="501077"/>
                    <a:pt x="331849" y="542911"/>
                    <a:pt x="284986" y="586345"/>
                  </a:cubicBezTo>
                  <a:cubicBezTo>
                    <a:pt x="253211" y="615834"/>
                    <a:pt x="229665" y="649438"/>
                    <a:pt x="217092" y="691272"/>
                  </a:cubicBezTo>
                  <a:cubicBezTo>
                    <a:pt x="200175" y="747050"/>
                    <a:pt x="196518" y="805115"/>
                    <a:pt x="188517" y="862493"/>
                  </a:cubicBezTo>
                  <a:cubicBezTo>
                    <a:pt x="184173" y="894726"/>
                    <a:pt x="191946" y="903413"/>
                    <a:pt x="223493" y="914157"/>
                  </a:cubicBezTo>
                  <a:cubicBezTo>
                    <a:pt x="264412" y="928102"/>
                    <a:pt x="370940" y="965821"/>
                    <a:pt x="496441" y="916443"/>
                  </a:cubicBezTo>
                  <a:cubicBezTo>
                    <a:pt x="516101" y="909128"/>
                    <a:pt x="525930" y="895869"/>
                    <a:pt x="529817" y="875752"/>
                  </a:cubicBezTo>
                  <a:cubicBezTo>
                    <a:pt x="534389" y="851749"/>
                    <a:pt x="528674" y="828889"/>
                    <a:pt x="524787" y="805801"/>
                  </a:cubicBezTo>
                  <a:cubicBezTo>
                    <a:pt x="518158" y="767853"/>
                    <a:pt x="527759" y="736763"/>
                    <a:pt x="555648" y="709560"/>
                  </a:cubicBezTo>
                  <a:cubicBezTo>
                    <a:pt x="583080" y="682814"/>
                    <a:pt x="609369" y="655153"/>
                    <a:pt x="633144" y="624978"/>
                  </a:cubicBezTo>
                  <a:cubicBezTo>
                    <a:pt x="670177" y="578115"/>
                    <a:pt x="698066" y="526451"/>
                    <a:pt x="714068" y="469073"/>
                  </a:cubicBezTo>
                  <a:cubicBezTo>
                    <a:pt x="731899" y="404379"/>
                    <a:pt x="732585" y="339457"/>
                    <a:pt x="724127" y="273163"/>
                  </a:cubicBezTo>
                  <a:close/>
                  <a:moveTo>
                    <a:pt x="705839" y="380376"/>
                  </a:moveTo>
                  <a:cubicBezTo>
                    <a:pt x="705610" y="384034"/>
                    <a:pt x="705153" y="387920"/>
                    <a:pt x="704924" y="391577"/>
                  </a:cubicBezTo>
                  <a:cubicBezTo>
                    <a:pt x="704238" y="399121"/>
                    <a:pt x="703324" y="406665"/>
                    <a:pt x="702181" y="413980"/>
                  </a:cubicBezTo>
                  <a:cubicBezTo>
                    <a:pt x="701724" y="417638"/>
                    <a:pt x="701038" y="421524"/>
                    <a:pt x="700352" y="425182"/>
                  </a:cubicBezTo>
                  <a:cubicBezTo>
                    <a:pt x="698523" y="436383"/>
                    <a:pt x="696237" y="447356"/>
                    <a:pt x="693723" y="458557"/>
                  </a:cubicBezTo>
                  <a:cubicBezTo>
                    <a:pt x="692123" y="465872"/>
                    <a:pt x="690065" y="473188"/>
                    <a:pt x="688236" y="480503"/>
                  </a:cubicBezTo>
                  <a:cubicBezTo>
                    <a:pt x="685493" y="490333"/>
                    <a:pt x="682293" y="499934"/>
                    <a:pt x="678635" y="509306"/>
                  </a:cubicBezTo>
                  <a:cubicBezTo>
                    <a:pt x="676121" y="515479"/>
                    <a:pt x="673606" y="521651"/>
                    <a:pt x="670634" y="527823"/>
                  </a:cubicBezTo>
                  <a:cubicBezTo>
                    <a:pt x="663548" y="543139"/>
                    <a:pt x="655318" y="557770"/>
                    <a:pt x="646174" y="571943"/>
                  </a:cubicBezTo>
                  <a:cubicBezTo>
                    <a:pt x="637030" y="586116"/>
                    <a:pt x="627200" y="599832"/>
                    <a:pt x="616685" y="613319"/>
                  </a:cubicBezTo>
                  <a:cubicBezTo>
                    <a:pt x="614627" y="616063"/>
                    <a:pt x="612570" y="618577"/>
                    <a:pt x="610284" y="621320"/>
                  </a:cubicBezTo>
                  <a:cubicBezTo>
                    <a:pt x="607541" y="624749"/>
                    <a:pt x="604797" y="627950"/>
                    <a:pt x="602054" y="631379"/>
                  </a:cubicBezTo>
                  <a:cubicBezTo>
                    <a:pt x="582852" y="654696"/>
                    <a:pt x="562049" y="676642"/>
                    <a:pt x="539646" y="696301"/>
                  </a:cubicBezTo>
                  <a:cubicBezTo>
                    <a:pt x="534846" y="700416"/>
                    <a:pt x="530502" y="704759"/>
                    <a:pt x="526845" y="709103"/>
                  </a:cubicBezTo>
                  <a:cubicBezTo>
                    <a:pt x="526616" y="709331"/>
                    <a:pt x="526388" y="709789"/>
                    <a:pt x="525930" y="710017"/>
                  </a:cubicBezTo>
                  <a:cubicBezTo>
                    <a:pt x="519987" y="717104"/>
                    <a:pt x="515415" y="724190"/>
                    <a:pt x="511757" y="731734"/>
                  </a:cubicBezTo>
                  <a:cubicBezTo>
                    <a:pt x="510843" y="733792"/>
                    <a:pt x="509700" y="735849"/>
                    <a:pt x="509014" y="737906"/>
                  </a:cubicBezTo>
                  <a:cubicBezTo>
                    <a:pt x="508100" y="739964"/>
                    <a:pt x="507414" y="742021"/>
                    <a:pt x="506728" y="744079"/>
                  </a:cubicBezTo>
                  <a:cubicBezTo>
                    <a:pt x="506271" y="745679"/>
                    <a:pt x="505585" y="747508"/>
                    <a:pt x="505128" y="749108"/>
                  </a:cubicBezTo>
                  <a:cubicBezTo>
                    <a:pt x="504442" y="751622"/>
                    <a:pt x="503756" y="754137"/>
                    <a:pt x="503299" y="756880"/>
                  </a:cubicBezTo>
                  <a:cubicBezTo>
                    <a:pt x="500784" y="769910"/>
                    <a:pt x="500556" y="783626"/>
                    <a:pt x="501927" y="797800"/>
                  </a:cubicBezTo>
                  <a:cubicBezTo>
                    <a:pt x="502613" y="804886"/>
                    <a:pt x="503756" y="811973"/>
                    <a:pt x="505356" y="819288"/>
                  </a:cubicBezTo>
                  <a:cubicBezTo>
                    <a:pt x="505814" y="820888"/>
                    <a:pt x="506042" y="822717"/>
                    <a:pt x="506271" y="824317"/>
                  </a:cubicBezTo>
                  <a:cubicBezTo>
                    <a:pt x="507642" y="833004"/>
                    <a:pt x="508328" y="841462"/>
                    <a:pt x="508785" y="850149"/>
                  </a:cubicBezTo>
                  <a:cubicBezTo>
                    <a:pt x="509014" y="853578"/>
                    <a:pt x="509014" y="856778"/>
                    <a:pt x="509243" y="860207"/>
                  </a:cubicBezTo>
                  <a:cubicBezTo>
                    <a:pt x="509700" y="868437"/>
                    <a:pt x="508100" y="875524"/>
                    <a:pt x="504899" y="881239"/>
                  </a:cubicBezTo>
                  <a:cubicBezTo>
                    <a:pt x="500556" y="888782"/>
                    <a:pt x="493469" y="894269"/>
                    <a:pt x="483411" y="898384"/>
                  </a:cubicBezTo>
                  <a:cubicBezTo>
                    <a:pt x="481125" y="899298"/>
                    <a:pt x="478839" y="900212"/>
                    <a:pt x="476553" y="901127"/>
                  </a:cubicBezTo>
                  <a:cubicBezTo>
                    <a:pt x="458036" y="908213"/>
                    <a:pt x="439062" y="913471"/>
                    <a:pt x="419174" y="916214"/>
                  </a:cubicBezTo>
                  <a:cubicBezTo>
                    <a:pt x="409116" y="917586"/>
                    <a:pt x="399057" y="918500"/>
                    <a:pt x="388542" y="918729"/>
                  </a:cubicBezTo>
                  <a:cubicBezTo>
                    <a:pt x="380541" y="918958"/>
                    <a:pt x="372540" y="918729"/>
                    <a:pt x="364310" y="918043"/>
                  </a:cubicBezTo>
                  <a:cubicBezTo>
                    <a:pt x="359281" y="918500"/>
                    <a:pt x="354252" y="918729"/>
                    <a:pt x="349223" y="918729"/>
                  </a:cubicBezTo>
                  <a:cubicBezTo>
                    <a:pt x="344193" y="918729"/>
                    <a:pt x="339164" y="918500"/>
                    <a:pt x="334135" y="918043"/>
                  </a:cubicBezTo>
                  <a:cubicBezTo>
                    <a:pt x="329106" y="917586"/>
                    <a:pt x="324077" y="917129"/>
                    <a:pt x="318819" y="916214"/>
                  </a:cubicBezTo>
                  <a:cubicBezTo>
                    <a:pt x="313790" y="915529"/>
                    <a:pt x="308532" y="914614"/>
                    <a:pt x="303503" y="913471"/>
                  </a:cubicBezTo>
                  <a:cubicBezTo>
                    <a:pt x="282929" y="909356"/>
                    <a:pt x="262126" y="903413"/>
                    <a:pt x="241323" y="897698"/>
                  </a:cubicBezTo>
                  <a:cubicBezTo>
                    <a:pt x="240180" y="897469"/>
                    <a:pt x="239037" y="897012"/>
                    <a:pt x="237894" y="896783"/>
                  </a:cubicBezTo>
                  <a:cubicBezTo>
                    <a:pt x="237437" y="896555"/>
                    <a:pt x="236980" y="896555"/>
                    <a:pt x="236751" y="896326"/>
                  </a:cubicBezTo>
                  <a:cubicBezTo>
                    <a:pt x="236066" y="896098"/>
                    <a:pt x="235608" y="895869"/>
                    <a:pt x="234923" y="895869"/>
                  </a:cubicBezTo>
                  <a:cubicBezTo>
                    <a:pt x="234008" y="895640"/>
                    <a:pt x="232865" y="895183"/>
                    <a:pt x="231951" y="894955"/>
                  </a:cubicBezTo>
                  <a:cubicBezTo>
                    <a:pt x="231722" y="894955"/>
                    <a:pt x="231494" y="894726"/>
                    <a:pt x="231265" y="894726"/>
                  </a:cubicBezTo>
                  <a:cubicBezTo>
                    <a:pt x="230579" y="894497"/>
                    <a:pt x="230122" y="894269"/>
                    <a:pt x="229436" y="894040"/>
                  </a:cubicBezTo>
                  <a:cubicBezTo>
                    <a:pt x="229436" y="894040"/>
                    <a:pt x="229208" y="894040"/>
                    <a:pt x="229208" y="893812"/>
                  </a:cubicBezTo>
                  <a:cubicBezTo>
                    <a:pt x="217320" y="889011"/>
                    <a:pt x="214577" y="882610"/>
                    <a:pt x="215034" y="865008"/>
                  </a:cubicBezTo>
                  <a:cubicBezTo>
                    <a:pt x="217778" y="792999"/>
                    <a:pt x="224864" y="721676"/>
                    <a:pt x="257097" y="655610"/>
                  </a:cubicBezTo>
                  <a:cubicBezTo>
                    <a:pt x="266012" y="637094"/>
                    <a:pt x="279728" y="621320"/>
                    <a:pt x="294816" y="606919"/>
                  </a:cubicBezTo>
                  <a:cubicBezTo>
                    <a:pt x="342365" y="561427"/>
                    <a:pt x="390599" y="516622"/>
                    <a:pt x="433119" y="466101"/>
                  </a:cubicBezTo>
                  <a:cubicBezTo>
                    <a:pt x="455064" y="440041"/>
                    <a:pt x="473352" y="412380"/>
                    <a:pt x="482496" y="380147"/>
                  </a:cubicBezTo>
                  <a:cubicBezTo>
                    <a:pt x="493698" y="339914"/>
                    <a:pt x="488669" y="299452"/>
                    <a:pt x="457808" y="270648"/>
                  </a:cubicBezTo>
                  <a:cubicBezTo>
                    <a:pt x="432890" y="247331"/>
                    <a:pt x="397686" y="236358"/>
                    <a:pt x="360653" y="243216"/>
                  </a:cubicBezTo>
                  <a:cubicBezTo>
                    <a:pt x="354938" y="244588"/>
                    <a:pt x="349680" y="245959"/>
                    <a:pt x="344879" y="247559"/>
                  </a:cubicBezTo>
                  <a:cubicBezTo>
                    <a:pt x="343965" y="247788"/>
                    <a:pt x="343050" y="248245"/>
                    <a:pt x="342136" y="248474"/>
                  </a:cubicBezTo>
                  <a:cubicBezTo>
                    <a:pt x="340764" y="248931"/>
                    <a:pt x="339164" y="249617"/>
                    <a:pt x="337793" y="250074"/>
                  </a:cubicBezTo>
                  <a:cubicBezTo>
                    <a:pt x="336650" y="250531"/>
                    <a:pt x="335735" y="250988"/>
                    <a:pt x="334821" y="251446"/>
                  </a:cubicBezTo>
                  <a:cubicBezTo>
                    <a:pt x="333678" y="251903"/>
                    <a:pt x="332306" y="252360"/>
                    <a:pt x="331163" y="253046"/>
                  </a:cubicBezTo>
                  <a:cubicBezTo>
                    <a:pt x="330249" y="253503"/>
                    <a:pt x="329106" y="253960"/>
                    <a:pt x="328191" y="254417"/>
                  </a:cubicBezTo>
                  <a:cubicBezTo>
                    <a:pt x="327048" y="254875"/>
                    <a:pt x="326134" y="255560"/>
                    <a:pt x="324991" y="256018"/>
                  </a:cubicBezTo>
                  <a:cubicBezTo>
                    <a:pt x="324077" y="256475"/>
                    <a:pt x="323162" y="257161"/>
                    <a:pt x="322248" y="257618"/>
                  </a:cubicBezTo>
                  <a:cubicBezTo>
                    <a:pt x="321333" y="258075"/>
                    <a:pt x="320190" y="258761"/>
                    <a:pt x="319276" y="259218"/>
                  </a:cubicBezTo>
                  <a:cubicBezTo>
                    <a:pt x="318362" y="259675"/>
                    <a:pt x="317447" y="260361"/>
                    <a:pt x="316533" y="260818"/>
                  </a:cubicBezTo>
                  <a:cubicBezTo>
                    <a:pt x="315618" y="261504"/>
                    <a:pt x="314704" y="261961"/>
                    <a:pt x="313790" y="262647"/>
                  </a:cubicBezTo>
                  <a:cubicBezTo>
                    <a:pt x="312875" y="263333"/>
                    <a:pt x="312189" y="263790"/>
                    <a:pt x="311275" y="264476"/>
                  </a:cubicBezTo>
                  <a:cubicBezTo>
                    <a:pt x="310361" y="265162"/>
                    <a:pt x="309675" y="265619"/>
                    <a:pt x="308760" y="266305"/>
                  </a:cubicBezTo>
                  <a:cubicBezTo>
                    <a:pt x="308075" y="266990"/>
                    <a:pt x="307160" y="267448"/>
                    <a:pt x="306474" y="268133"/>
                  </a:cubicBezTo>
                  <a:cubicBezTo>
                    <a:pt x="305789" y="268819"/>
                    <a:pt x="304874" y="269505"/>
                    <a:pt x="304188" y="269962"/>
                  </a:cubicBezTo>
                  <a:cubicBezTo>
                    <a:pt x="303503" y="270648"/>
                    <a:pt x="302817" y="271334"/>
                    <a:pt x="302131" y="271791"/>
                  </a:cubicBezTo>
                  <a:cubicBezTo>
                    <a:pt x="301445" y="272477"/>
                    <a:pt x="300759" y="273163"/>
                    <a:pt x="300074" y="273848"/>
                  </a:cubicBezTo>
                  <a:cubicBezTo>
                    <a:pt x="299388" y="274534"/>
                    <a:pt x="298702" y="275220"/>
                    <a:pt x="298016" y="275906"/>
                  </a:cubicBezTo>
                  <a:cubicBezTo>
                    <a:pt x="297330" y="276592"/>
                    <a:pt x="296645" y="277277"/>
                    <a:pt x="296187" y="277963"/>
                  </a:cubicBezTo>
                  <a:cubicBezTo>
                    <a:pt x="295502" y="278649"/>
                    <a:pt x="295044" y="279335"/>
                    <a:pt x="294359" y="280021"/>
                  </a:cubicBezTo>
                  <a:cubicBezTo>
                    <a:pt x="293673" y="280706"/>
                    <a:pt x="293216" y="281392"/>
                    <a:pt x="292530" y="282078"/>
                  </a:cubicBezTo>
                  <a:cubicBezTo>
                    <a:pt x="292073" y="282764"/>
                    <a:pt x="291387" y="283450"/>
                    <a:pt x="290930" y="284135"/>
                  </a:cubicBezTo>
                  <a:cubicBezTo>
                    <a:pt x="290472" y="284821"/>
                    <a:pt x="289787" y="285507"/>
                    <a:pt x="289329" y="286421"/>
                  </a:cubicBezTo>
                  <a:cubicBezTo>
                    <a:pt x="288872" y="287107"/>
                    <a:pt x="288415" y="287793"/>
                    <a:pt x="287958" y="288479"/>
                  </a:cubicBezTo>
                  <a:cubicBezTo>
                    <a:pt x="287501" y="289165"/>
                    <a:pt x="287043" y="290079"/>
                    <a:pt x="286586" y="290765"/>
                  </a:cubicBezTo>
                  <a:cubicBezTo>
                    <a:pt x="286129" y="291451"/>
                    <a:pt x="285672" y="292136"/>
                    <a:pt x="285215" y="292822"/>
                  </a:cubicBezTo>
                  <a:cubicBezTo>
                    <a:pt x="284757" y="293508"/>
                    <a:pt x="284300" y="294422"/>
                    <a:pt x="283843" y="295108"/>
                  </a:cubicBezTo>
                  <a:cubicBezTo>
                    <a:pt x="283386" y="295794"/>
                    <a:pt x="283157" y="296480"/>
                    <a:pt x="282700" y="297166"/>
                  </a:cubicBezTo>
                  <a:cubicBezTo>
                    <a:pt x="282243" y="298080"/>
                    <a:pt x="281786" y="298766"/>
                    <a:pt x="281557" y="299680"/>
                  </a:cubicBezTo>
                  <a:cubicBezTo>
                    <a:pt x="281328" y="300366"/>
                    <a:pt x="280871" y="301052"/>
                    <a:pt x="280643" y="301509"/>
                  </a:cubicBezTo>
                  <a:cubicBezTo>
                    <a:pt x="280185" y="302652"/>
                    <a:pt x="279728" y="303795"/>
                    <a:pt x="279042" y="305167"/>
                  </a:cubicBezTo>
                  <a:cubicBezTo>
                    <a:pt x="278814" y="306081"/>
                    <a:pt x="278357" y="306767"/>
                    <a:pt x="278128" y="307681"/>
                  </a:cubicBezTo>
                  <a:cubicBezTo>
                    <a:pt x="277671" y="308596"/>
                    <a:pt x="277442" y="309739"/>
                    <a:pt x="276985" y="310653"/>
                  </a:cubicBezTo>
                  <a:cubicBezTo>
                    <a:pt x="276756" y="311339"/>
                    <a:pt x="276528" y="312025"/>
                    <a:pt x="276299" y="312710"/>
                  </a:cubicBezTo>
                  <a:cubicBezTo>
                    <a:pt x="276071" y="313625"/>
                    <a:pt x="275842" y="314311"/>
                    <a:pt x="275613" y="315225"/>
                  </a:cubicBezTo>
                  <a:cubicBezTo>
                    <a:pt x="275385" y="315911"/>
                    <a:pt x="275156" y="316597"/>
                    <a:pt x="275156" y="317282"/>
                  </a:cubicBezTo>
                  <a:cubicBezTo>
                    <a:pt x="274928" y="318197"/>
                    <a:pt x="274699" y="318883"/>
                    <a:pt x="274470" y="319797"/>
                  </a:cubicBezTo>
                  <a:cubicBezTo>
                    <a:pt x="274242" y="320483"/>
                    <a:pt x="274242" y="321169"/>
                    <a:pt x="274013" y="321854"/>
                  </a:cubicBezTo>
                  <a:cubicBezTo>
                    <a:pt x="273785" y="322769"/>
                    <a:pt x="273556" y="323455"/>
                    <a:pt x="273556" y="324369"/>
                  </a:cubicBezTo>
                  <a:cubicBezTo>
                    <a:pt x="273327" y="325055"/>
                    <a:pt x="273327" y="325741"/>
                    <a:pt x="273099" y="326426"/>
                  </a:cubicBezTo>
                  <a:cubicBezTo>
                    <a:pt x="272870" y="327112"/>
                    <a:pt x="272870" y="328027"/>
                    <a:pt x="272642" y="328712"/>
                  </a:cubicBezTo>
                  <a:cubicBezTo>
                    <a:pt x="272642" y="329398"/>
                    <a:pt x="272413" y="330084"/>
                    <a:pt x="272413" y="330770"/>
                  </a:cubicBezTo>
                  <a:cubicBezTo>
                    <a:pt x="272413" y="331456"/>
                    <a:pt x="272184" y="332370"/>
                    <a:pt x="272184" y="333056"/>
                  </a:cubicBezTo>
                  <a:cubicBezTo>
                    <a:pt x="272184" y="333742"/>
                    <a:pt x="271956" y="334427"/>
                    <a:pt x="271956" y="335113"/>
                  </a:cubicBezTo>
                  <a:cubicBezTo>
                    <a:pt x="271956" y="335799"/>
                    <a:pt x="271727" y="336713"/>
                    <a:pt x="271727" y="337399"/>
                  </a:cubicBezTo>
                  <a:cubicBezTo>
                    <a:pt x="271727" y="338085"/>
                    <a:pt x="271727" y="338771"/>
                    <a:pt x="271499" y="339457"/>
                  </a:cubicBezTo>
                  <a:cubicBezTo>
                    <a:pt x="271499" y="340142"/>
                    <a:pt x="271499" y="341057"/>
                    <a:pt x="271499" y="341743"/>
                  </a:cubicBezTo>
                  <a:cubicBezTo>
                    <a:pt x="271499" y="342428"/>
                    <a:pt x="271499" y="343114"/>
                    <a:pt x="271499" y="343800"/>
                  </a:cubicBezTo>
                  <a:cubicBezTo>
                    <a:pt x="271499" y="344486"/>
                    <a:pt x="271499" y="345400"/>
                    <a:pt x="271499" y="346086"/>
                  </a:cubicBezTo>
                  <a:cubicBezTo>
                    <a:pt x="271499" y="346772"/>
                    <a:pt x="271499" y="347229"/>
                    <a:pt x="271499" y="347915"/>
                  </a:cubicBezTo>
                  <a:cubicBezTo>
                    <a:pt x="271499" y="348601"/>
                    <a:pt x="271499" y="349286"/>
                    <a:pt x="271499" y="350201"/>
                  </a:cubicBezTo>
                  <a:cubicBezTo>
                    <a:pt x="271499" y="350887"/>
                    <a:pt x="271499" y="351344"/>
                    <a:pt x="271499" y="352030"/>
                  </a:cubicBezTo>
                  <a:cubicBezTo>
                    <a:pt x="271499" y="352715"/>
                    <a:pt x="271499" y="353401"/>
                    <a:pt x="271727" y="354316"/>
                  </a:cubicBezTo>
                  <a:cubicBezTo>
                    <a:pt x="271727" y="354773"/>
                    <a:pt x="271727" y="355459"/>
                    <a:pt x="271727" y="355916"/>
                  </a:cubicBezTo>
                  <a:cubicBezTo>
                    <a:pt x="271727" y="356602"/>
                    <a:pt x="271956" y="357287"/>
                    <a:pt x="271956" y="357973"/>
                  </a:cubicBezTo>
                  <a:cubicBezTo>
                    <a:pt x="271956" y="358430"/>
                    <a:pt x="271956" y="358888"/>
                    <a:pt x="272184" y="359573"/>
                  </a:cubicBezTo>
                  <a:cubicBezTo>
                    <a:pt x="272184" y="360259"/>
                    <a:pt x="272413" y="360945"/>
                    <a:pt x="272413" y="361859"/>
                  </a:cubicBezTo>
                  <a:cubicBezTo>
                    <a:pt x="272413" y="362317"/>
                    <a:pt x="272413" y="362774"/>
                    <a:pt x="272642" y="363231"/>
                  </a:cubicBezTo>
                  <a:cubicBezTo>
                    <a:pt x="272642" y="363917"/>
                    <a:pt x="272870" y="364831"/>
                    <a:pt x="273099" y="365517"/>
                  </a:cubicBezTo>
                  <a:cubicBezTo>
                    <a:pt x="273099" y="365746"/>
                    <a:pt x="273099" y="366203"/>
                    <a:pt x="273327" y="366431"/>
                  </a:cubicBezTo>
                  <a:cubicBezTo>
                    <a:pt x="273556" y="367574"/>
                    <a:pt x="273785" y="368489"/>
                    <a:pt x="274013" y="369632"/>
                  </a:cubicBezTo>
                  <a:cubicBezTo>
                    <a:pt x="275613" y="377633"/>
                    <a:pt x="276071" y="384948"/>
                    <a:pt x="275613" y="391349"/>
                  </a:cubicBezTo>
                  <a:cubicBezTo>
                    <a:pt x="275385" y="393863"/>
                    <a:pt x="275156" y="396378"/>
                    <a:pt x="274699" y="398893"/>
                  </a:cubicBezTo>
                  <a:cubicBezTo>
                    <a:pt x="274013" y="402550"/>
                    <a:pt x="272870" y="405751"/>
                    <a:pt x="271499" y="408951"/>
                  </a:cubicBezTo>
                  <a:cubicBezTo>
                    <a:pt x="271041" y="410094"/>
                    <a:pt x="270584" y="411008"/>
                    <a:pt x="270127" y="411923"/>
                  </a:cubicBezTo>
                  <a:cubicBezTo>
                    <a:pt x="269213" y="413980"/>
                    <a:pt x="268070" y="415809"/>
                    <a:pt x="266698" y="417409"/>
                  </a:cubicBezTo>
                  <a:cubicBezTo>
                    <a:pt x="266012" y="418324"/>
                    <a:pt x="265326" y="419238"/>
                    <a:pt x="264641" y="419924"/>
                  </a:cubicBezTo>
                  <a:cubicBezTo>
                    <a:pt x="263269" y="421524"/>
                    <a:pt x="261897" y="423124"/>
                    <a:pt x="260297" y="424496"/>
                  </a:cubicBezTo>
                  <a:cubicBezTo>
                    <a:pt x="247724" y="436154"/>
                    <a:pt x="229208" y="441869"/>
                    <a:pt x="210005" y="443470"/>
                  </a:cubicBezTo>
                  <a:cubicBezTo>
                    <a:pt x="201776" y="444155"/>
                    <a:pt x="193546" y="444384"/>
                    <a:pt x="185316" y="444155"/>
                  </a:cubicBezTo>
                  <a:cubicBezTo>
                    <a:pt x="179830" y="444155"/>
                    <a:pt x="174572" y="443698"/>
                    <a:pt x="169086" y="443241"/>
                  </a:cubicBezTo>
                  <a:cubicBezTo>
                    <a:pt x="161313" y="442555"/>
                    <a:pt x="153770" y="441641"/>
                    <a:pt x="146226" y="440269"/>
                  </a:cubicBezTo>
                  <a:cubicBezTo>
                    <a:pt x="145540" y="440041"/>
                    <a:pt x="144626" y="440041"/>
                    <a:pt x="143940" y="439812"/>
                  </a:cubicBezTo>
                  <a:cubicBezTo>
                    <a:pt x="134339" y="437983"/>
                    <a:pt x="124966" y="435926"/>
                    <a:pt x="115593" y="433183"/>
                  </a:cubicBezTo>
                  <a:cubicBezTo>
                    <a:pt x="114450" y="432954"/>
                    <a:pt x="113307" y="432497"/>
                    <a:pt x="112164" y="432268"/>
                  </a:cubicBezTo>
                  <a:cubicBezTo>
                    <a:pt x="105078" y="430211"/>
                    <a:pt x="97763" y="427925"/>
                    <a:pt x="90676" y="425410"/>
                  </a:cubicBezTo>
                  <a:cubicBezTo>
                    <a:pt x="88161" y="424496"/>
                    <a:pt x="85647" y="423581"/>
                    <a:pt x="82904" y="422667"/>
                  </a:cubicBezTo>
                  <a:cubicBezTo>
                    <a:pt x="81761" y="422210"/>
                    <a:pt x="80618" y="421753"/>
                    <a:pt x="79703" y="421295"/>
                  </a:cubicBezTo>
                  <a:cubicBezTo>
                    <a:pt x="79475" y="421067"/>
                    <a:pt x="79017" y="421067"/>
                    <a:pt x="78789" y="420838"/>
                  </a:cubicBezTo>
                  <a:cubicBezTo>
                    <a:pt x="78103" y="420610"/>
                    <a:pt x="77189" y="420152"/>
                    <a:pt x="76503" y="419924"/>
                  </a:cubicBezTo>
                  <a:cubicBezTo>
                    <a:pt x="76046" y="419695"/>
                    <a:pt x="75817" y="419695"/>
                    <a:pt x="75360" y="419467"/>
                  </a:cubicBezTo>
                  <a:cubicBezTo>
                    <a:pt x="74445" y="419009"/>
                    <a:pt x="73760" y="418781"/>
                    <a:pt x="72845" y="418324"/>
                  </a:cubicBezTo>
                  <a:cubicBezTo>
                    <a:pt x="72617" y="418095"/>
                    <a:pt x="72159" y="418095"/>
                    <a:pt x="71931" y="417866"/>
                  </a:cubicBezTo>
                  <a:cubicBezTo>
                    <a:pt x="70788" y="417409"/>
                    <a:pt x="69873" y="416723"/>
                    <a:pt x="68730" y="416266"/>
                  </a:cubicBezTo>
                  <a:cubicBezTo>
                    <a:pt x="68502" y="416038"/>
                    <a:pt x="68273" y="416038"/>
                    <a:pt x="68045" y="415809"/>
                  </a:cubicBezTo>
                  <a:cubicBezTo>
                    <a:pt x="67130" y="415352"/>
                    <a:pt x="66444" y="414895"/>
                    <a:pt x="65530" y="414437"/>
                  </a:cubicBezTo>
                  <a:cubicBezTo>
                    <a:pt x="65073" y="414209"/>
                    <a:pt x="64844" y="413980"/>
                    <a:pt x="64387" y="413752"/>
                  </a:cubicBezTo>
                  <a:cubicBezTo>
                    <a:pt x="63701" y="413294"/>
                    <a:pt x="63015" y="412837"/>
                    <a:pt x="62330" y="412380"/>
                  </a:cubicBezTo>
                  <a:cubicBezTo>
                    <a:pt x="61872" y="412151"/>
                    <a:pt x="61644" y="411923"/>
                    <a:pt x="61187" y="411694"/>
                  </a:cubicBezTo>
                  <a:cubicBezTo>
                    <a:pt x="60272" y="411237"/>
                    <a:pt x="59586" y="410551"/>
                    <a:pt x="58672" y="409865"/>
                  </a:cubicBezTo>
                  <a:cubicBezTo>
                    <a:pt x="58443" y="409637"/>
                    <a:pt x="58215" y="409637"/>
                    <a:pt x="57986" y="409408"/>
                  </a:cubicBezTo>
                  <a:cubicBezTo>
                    <a:pt x="57072" y="408722"/>
                    <a:pt x="56157" y="408037"/>
                    <a:pt x="55014" y="407122"/>
                  </a:cubicBezTo>
                  <a:cubicBezTo>
                    <a:pt x="54786" y="406894"/>
                    <a:pt x="54329" y="406665"/>
                    <a:pt x="54100" y="406436"/>
                  </a:cubicBezTo>
                  <a:cubicBezTo>
                    <a:pt x="53414" y="405979"/>
                    <a:pt x="52728" y="405293"/>
                    <a:pt x="52043" y="404836"/>
                  </a:cubicBezTo>
                  <a:cubicBezTo>
                    <a:pt x="51585" y="404608"/>
                    <a:pt x="51357" y="404150"/>
                    <a:pt x="50900" y="403922"/>
                  </a:cubicBezTo>
                  <a:cubicBezTo>
                    <a:pt x="50214" y="403465"/>
                    <a:pt x="49757" y="402779"/>
                    <a:pt x="49071" y="402322"/>
                  </a:cubicBezTo>
                  <a:cubicBezTo>
                    <a:pt x="48842" y="402093"/>
                    <a:pt x="48385" y="401636"/>
                    <a:pt x="48156" y="401407"/>
                  </a:cubicBezTo>
                  <a:cubicBezTo>
                    <a:pt x="47242" y="400493"/>
                    <a:pt x="46328" y="399807"/>
                    <a:pt x="45642" y="398893"/>
                  </a:cubicBezTo>
                  <a:cubicBezTo>
                    <a:pt x="45413" y="398664"/>
                    <a:pt x="45185" y="398435"/>
                    <a:pt x="44956" y="398207"/>
                  </a:cubicBezTo>
                  <a:cubicBezTo>
                    <a:pt x="44270" y="397521"/>
                    <a:pt x="43584" y="396835"/>
                    <a:pt x="43127" y="396149"/>
                  </a:cubicBezTo>
                  <a:cubicBezTo>
                    <a:pt x="42899" y="395692"/>
                    <a:pt x="42441" y="395464"/>
                    <a:pt x="42213" y="395006"/>
                  </a:cubicBezTo>
                  <a:cubicBezTo>
                    <a:pt x="41756" y="394549"/>
                    <a:pt x="41298" y="393863"/>
                    <a:pt x="40613" y="393178"/>
                  </a:cubicBezTo>
                  <a:cubicBezTo>
                    <a:pt x="40384" y="392720"/>
                    <a:pt x="39927" y="392492"/>
                    <a:pt x="39698" y="392035"/>
                  </a:cubicBezTo>
                  <a:cubicBezTo>
                    <a:pt x="39241" y="391349"/>
                    <a:pt x="38784" y="390663"/>
                    <a:pt x="38098" y="390206"/>
                  </a:cubicBezTo>
                  <a:cubicBezTo>
                    <a:pt x="37869" y="389749"/>
                    <a:pt x="37641" y="389520"/>
                    <a:pt x="37184" y="389063"/>
                  </a:cubicBezTo>
                  <a:cubicBezTo>
                    <a:pt x="36498" y="388148"/>
                    <a:pt x="35812" y="387234"/>
                    <a:pt x="35126" y="386320"/>
                  </a:cubicBezTo>
                  <a:cubicBezTo>
                    <a:pt x="34898" y="385862"/>
                    <a:pt x="34669" y="385634"/>
                    <a:pt x="34212" y="385177"/>
                  </a:cubicBezTo>
                  <a:cubicBezTo>
                    <a:pt x="33755" y="384491"/>
                    <a:pt x="33297" y="383805"/>
                    <a:pt x="32840" y="383348"/>
                  </a:cubicBezTo>
                  <a:cubicBezTo>
                    <a:pt x="32612" y="382891"/>
                    <a:pt x="32154" y="382433"/>
                    <a:pt x="31926" y="381976"/>
                  </a:cubicBezTo>
                  <a:cubicBezTo>
                    <a:pt x="31469" y="381290"/>
                    <a:pt x="31240" y="380833"/>
                    <a:pt x="30783" y="380147"/>
                  </a:cubicBezTo>
                  <a:cubicBezTo>
                    <a:pt x="30554" y="379690"/>
                    <a:pt x="30326" y="379233"/>
                    <a:pt x="29868" y="378776"/>
                  </a:cubicBezTo>
                  <a:cubicBezTo>
                    <a:pt x="29411" y="378090"/>
                    <a:pt x="28954" y="377404"/>
                    <a:pt x="28725" y="376490"/>
                  </a:cubicBezTo>
                  <a:cubicBezTo>
                    <a:pt x="28497" y="375804"/>
                    <a:pt x="28040" y="375347"/>
                    <a:pt x="27811" y="374661"/>
                  </a:cubicBezTo>
                  <a:cubicBezTo>
                    <a:pt x="27354" y="373975"/>
                    <a:pt x="27125" y="373061"/>
                    <a:pt x="26668" y="372146"/>
                  </a:cubicBezTo>
                  <a:cubicBezTo>
                    <a:pt x="26439" y="371689"/>
                    <a:pt x="26211" y="371232"/>
                    <a:pt x="25982" y="370546"/>
                  </a:cubicBezTo>
                  <a:cubicBezTo>
                    <a:pt x="25754" y="369860"/>
                    <a:pt x="25525" y="369175"/>
                    <a:pt x="25068" y="368717"/>
                  </a:cubicBezTo>
                  <a:cubicBezTo>
                    <a:pt x="24839" y="368260"/>
                    <a:pt x="24611" y="367574"/>
                    <a:pt x="24382" y="367117"/>
                  </a:cubicBezTo>
                  <a:cubicBezTo>
                    <a:pt x="24153" y="366431"/>
                    <a:pt x="23925" y="365746"/>
                    <a:pt x="23696" y="365060"/>
                  </a:cubicBezTo>
                  <a:cubicBezTo>
                    <a:pt x="23468" y="364603"/>
                    <a:pt x="23239" y="364145"/>
                    <a:pt x="23239" y="363460"/>
                  </a:cubicBezTo>
                  <a:cubicBezTo>
                    <a:pt x="22782" y="362317"/>
                    <a:pt x="22553" y="361174"/>
                    <a:pt x="22325" y="360259"/>
                  </a:cubicBezTo>
                  <a:cubicBezTo>
                    <a:pt x="22096" y="359802"/>
                    <a:pt x="22096" y="359345"/>
                    <a:pt x="21867" y="358888"/>
                  </a:cubicBezTo>
                  <a:cubicBezTo>
                    <a:pt x="21639" y="358202"/>
                    <a:pt x="21410" y="357516"/>
                    <a:pt x="21410" y="356830"/>
                  </a:cubicBezTo>
                  <a:cubicBezTo>
                    <a:pt x="21182" y="356373"/>
                    <a:pt x="21182" y="355687"/>
                    <a:pt x="20953" y="355230"/>
                  </a:cubicBezTo>
                  <a:cubicBezTo>
                    <a:pt x="20724" y="354544"/>
                    <a:pt x="20724" y="353858"/>
                    <a:pt x="20496" y="353173"/>
                  </a:cubicBezTo>
                  <a:cubicBezTo>
                    <a:pt x="20496" y="352487"/>
                    <a:pt x="20267" y="352030"/>
                    <a:pt x="20267" y="351344"/>
                  </a:cubicBezTo>
                  <a:cubicBezTo>
                    <a:pt x="20039" y="350658"/>
                    <a:pt x="20039" y="349744"/>
                    <a:pt x="20039" y="349058"/>
                  </a:cubicBezTo>
                  <a:cubicBezTo>
                    <a:pt x="20039" y="348601"/>
                    <a:pt x="19810" y="348143"/>
                    <a:pt x="19810" y="347458"/>
                  </a:cubicBezTo>
                  <a:cubicBezTo>
                    <a:pt x="19810" y="347458"/>
                    <a:pt x="19810" y="347458"/>
                    <a:pt x="19810" y="347458"/>
                  </a:cubicBezTo>
                  <a:cubicBezTo>
                    <a:pt x="18667" y="337628"/>
                    <a:pt x="19581" y="327569"/>
                    <a:pt x="22553" y="317054"/>
                  </a:cubicBezTo>
                  <a:cubicBezTo>
                    <a:pt x="48385" y="229729"/>
                    <a:pt x="83818" y="146061"/>
                    <a:pt x="160628" y="89825"/>
                  </a:cubicBezTo>
                  <a:cubicBezTo>
                    <a:pt x="244981" y="28103"/>
                    <a:pt x="340536" y="9587"/>
                    <a:pt x="442949" y="23989"/>
                  </a:cubicBezTo>
                  <a:cubicBezTo>
                    <a:pt x="472895" y="28332"/>
                    <a:pt x="502842" y="33133"/>
                    <a:pt x="530960" y="44563"/>
                  </a:cubicBezTo>
                  <a:cubicBezTo>
                    <a:pt x="531645" y="44791"/>
                    <a:pt x="532103" y="45020"/>
                    <a:pt x="532788" y="45248"/>
                  </a:cubicBezTo>
                  <a:cubicBezTo>
                    <a:pt x="533931" y="45706"/>
                    <a:pt x="535303" y="46163"/>
                    <a:pt x="536446" y="46849"/>
                  </a:cubicBezTo>
                  <a:cubicBezTo>
                    <a:pt x="538275" y="47534"/>
                    <a:pt x="539875" y="48449"/>
                    <a:pt x="541704" y="49135"/>
                  </a:cubicBezTo>
                  <a:cubicBezTo>
                    <a:pt x="542390" y="49592"/>
                    <a:pt x="543075" y="49820"/>
                    <a:pt x="543990" y="50278"/>
                  </a:cubicBezTo>
                  <a:cubicBezTo>
                    <a:pt x="545361" y="50963"/>
                    <a:pt x="546733" y="51649"/>
                    <a:pt x="548105" y="52335"/>
                  </a:cubicBezTo>
                  <a:cubicBezTo>
                    <a:pt x="548790" y="52564"/>
                    <a:pt x="549476" y="53021"/>
                    <a:pt x="549933" y="53249"/>
                  </a:cubicBezTo>
                  <a:cubicBezTo>
                    <a:pt x="551762" y="54392"/>
                    <a:pt x="553820" y="55307"/>
                    <a:pt x="555648" y="56450"/>
                  </a:cubicBezTo>
                  <a:cubicBezTo>
                    <a:pt x="555648" y="56450"/>
                    <a:pt x="555648" y="56450"/>
                    <a:pt x="555648" y="56450"/>
                  </a:cubicBezTo>
                  <a:cubicBezTo>
                    <a:pt x="570050" y="64908"/>
                    <a:pt x="583538" y="74052"/>
                    <a:pt x="595882" y="83882"/>
                  </a:cubicBezTo>
                  <a:cubicBezTo>
                    <a:pt x="600911" y="87768"/>
                    <a:pt x="605483" y="91883"/>
                    <a:pt x="610284" y="95998"/>
                  </a:cubicBezTo>
                  <a:cubicBezTo>
                    <a:pt x="630858" y="114514"/>
                    <a:pt x="648231" y="135088"/>
                    <a:pt x="662176" y="157720"/>
                  </a:cubicBezTo>
                  <a:cubicBezTo>
                    <a:pt x="668348" y="167778"/>
                    <a:pt x="673835" y="178294"/>
                    <a:pt x="678864" y="189266"/>
                  </a:cubicBezTo>
                  <a:cubicBezTo>
                    <a:pt x="680007" y="192010"/>
                    <a:pt x="681378" y="194753"/>
                    <a:pt x="682521" y="197496"/>
                  </a:cubicBezTo>
                  <a:cubicBezTo>
                    <a:pt x="684807" y="202982"/>
                    <a:pt x="686865" y="208697"/>
                    <a:pt x="688922" y="214412"/>
                  </a:cubicBezTo>
                  <a:cubicBezTo>
                    <a:pt x="689837" y="217384"/>
                    <a:pt x="690751" y="220127"/>
                    <a:pt x="691665" y="223099"/>
                  </a:cubicBezTo>
                  <a:cubicBezTo>
                    <a:pt x="697152" y="240701"/>
                    <a:pt x="701038" y="259218"/>
                    <a:pt x="703553" y="278878"/>
                  </a:cubicBezTo>
                  <a:cubicBezTo>
                    <a:pt x="704467" y="285278"/>
                    <a:pt x="705153" y="291908"/>
                    <a:pt x="705610" y="298766"/>
                  </a:cubicBezTo>
                  <a:cubicBezTo>
                    <a:pt x="705839" y="302652"/>
                    <a:pt x="706296" y="306538"/>
                    <a:pt x="706296" y="310424"/>
                  </a:cubicBezTo>
                  <a:cubicBezTo>
                    <a:pt x="707896" y="334885"/>
                    <a:pt x="707439" y="357745"/>
                    <a:pt x="705839" y="380376"/>
                  </a:cubicBezTo>
                  <a:close/>
                </a:path>
              </a:pathLst>
            </a:custGeom>
            <a:solidFill>
              <a:srgbClr val="000000"/>
            </a:solidFill>
            <a:ln w="2286" cap="flat">
              <a:noFill/>
              <a:prstDash val="solid"/>
              <a:miter/>
            </a:ln>
          </p:spPr>
          <p:txBody>
            <a:bodyPr rtlCol="0" anchor="ctr"/>
            <a:lstStyle/>
            <a:p>
              <a:endParaRPr lang="en-US"/>
            </a:p>
          </p:txBody>
        </p:sp>
        <p:sp>
          <p:nvSpPr>
            <p:cNvPr id="137" name="Freeform 441">
              <a:extLst>
                <a:ext uri="{FF2B5EF4-FFF2-40B4-BE49-F238E27FC236}">
                  <a16:creationId xmlns:a16="http://schemas.microsoft.com/office/drawing/2014/main" id="{26B599CC-99D6-0644-5799-66AE973FC9D0}"/>
                </a:ext>
              </a:extLst>
            </p:cNvPr>
            <p:cNvSpPr/>
            <p:nvPr/>
          </p:nvSpPr>
          <p:spPr>
            <a:xfrm>
              <a:off x="5193445" y="4098109"/>
              <a:ext cx="346440" cy="331982"/>
            </a:xfrm>
            <a:custGeom>
              <a:avLst/>
              <a:gdLst>
                <a:gd name="connsiteX0" fmla="*/ 44390 w 346440"/>
                <a:gd name="connsiteY0" fmla="*/ 279580 h 331982"/>
                <a:gd name="connsiteX1" fmla="*/ 158690 w 346440"/>
                <a:gd name="connsiteY1" fmla="*/ 331930 h 331982"/>
                <a:gd name="connsiteX2" fmla="*/ 337684 w 346440"/>
                <a:gd name="connsiteY2" fmla="*/ 221059 h 331982"/>
                <a:gd name="connsiteX3" fmla="*/ 307509 w 346440"/>
                <a:gd name="connsiteY3" fmla="*/ 62867 h 331982"/>
                <a:gd name="connsiteX4" fmla="*/ 174921 w 346440"/>
                <a:gd name="connsiteY4" fmla="*/ 231 h 331982"/>
                <a:gd name="connsiteX5" fmla="*/ 61535 w 346440"/>
                <a:gd name="connsiteY5" fmla="*/ 44122 h 331982"/>
                <a:gd name="connsiteX6" fmla="*/ 44390 w 346440"/>
                <a:gd name="connsiteY6" fmla="*/ 279580 h 331982"/>
                <a:gd name="connsiteX7" fmla="*/ 108170 w 346440"/>
                <a:gd name="connsiteY7" fmla="*/ 40465 h 331982"/>
                <a:gd name="connsiteX8" fmla="*/ 149546 w 346440"/>
                <a:gd name="connsiteY8" fmla="*/ 25834 h 331982"/>
                <a:gd name="connsiteX9" fmla="*/ 283963 w 346440"/>
                <a:gd name="connsiteY9" fmla="*/ 63782 h 331982"/>
                <a:gd name="connsiteX10" fmla="*/ 293793 w 346440"/>
                <a:gd name="connsiteY10" fmla="*/ 75212 h 331982"/>
                <a:gd name="connsiteX11" fmla="*/ 293793 w 346440"/>
                <a:gd name="connsiteY11" fmla="*/ 75212 h 331982"/>
                <a:gd name="connsiteX12" fmla="*/ 297222 w 346440"/>
                <a:gd name="connsiteY12" fmla="*/ 79784 h 331982"/>
                <a:gd name="connsiteX13" fmla="*/ 297222 w 346440"/>
                <a:gd name="connsiteY13" fmla="*/ 79784 h 331982"/>
                <a:gd name="connsiteX14" fmla="*/ 300422 w 346440"/>
                <a:gd name="connsiteY14" fmla="*/ 84356 h 331982"/>
                <a:gd name="connsiteX15" fmla="*/ 300422 w 346440"/>
                <a:gd name="connsiteY15" fmla="*/ 84584 h 331982"/>
                <a:gd name="connsiteX16" fmla="*/ 303394 w 346440"/>
                <a:gd name="connsiteY16" fmla="*/ 89385 h 331982"/>
                <a:gd name="connsiteX17" fmla="*/ 303394 w 346440"/>
                <a:gd name="connsiteY17" fmla="*/ 89614 h 331982"/>
                <a:gd name="connsiteX18" fmla="*/ 306366 w 346440"/>
                <a:gd name="connsiteY18" fmla="*/ 94414 h 331982"/>
                <a:gd name="connsiteX19" fmla="*/ 306366 w 346440"/>
                <a:gd name="connsiteY19" fmla="*/ 94643 h 331982"/>
                <a:gd name="connsiteX20" fmla="*/ 309109 w 346440"/>
                <a:gd name="connsiteY20" fmla="*/ 99672 h 331982"/>
                <a:gd name="connsiteX21" fmla="*/ 309109 w 346440"/>
                <a:gd name="connsiteY21" fmla="*/ 99672 h 331982"/>
                <a:gd name="connsiteX22" fmla="*/ 324883 w 346440"/>
                <a:gd name="connsiteY22" fmla="*/ 142877 h 331982"/>
                <a:gd name="connsiteX23" fmla="*/ 324883 w 346440"/>
                <a:gd name="connsiteY23" fmla="*/ 143106 h 331982"/>
                <a:gd name="connsiteX24" fmla="*/ 325797 w 346440"/>
                <a:gd name="connsiteY24" fmla="*/ 147678 h 331982"/>
                <a:gd name="connsiteX25" fmla="*/ 326026 w 346440"/>
                <a:gd name="connsiteY25" fmla="*/ 149050 h 331982"/>
                <a:gd name="connsiteX26" fmla="*/ 326483 w 346440"/>
                <a:gd name="connsiteY26" fmla="*/ 153164 h 331982"/>
                <a:gd name="connsiteX27" fmla="*/ 326711 w 346440"/>
                <a:gd name="connsiteY27" fmla="*/ 154993 h 331982"/>
                <a:gd name="connsiteX28" fmla="*/ 326940 w 346440"/>
                <a:gd name="connsiteY28" fmla="*/ 158651 h 331982"/>
                <a:gd name="connsiteX29" fmla="*/ 327169 w 346440"/>
                <a:gd name="connsiteY29" fmla="*/ 160937 h 331982"/>
                <a:gd name="connsiteX30" fmla="*/ 327397 w 346440"/>
                <a:gd name="connsiteY30" fmla="*/ 164366 h 331982"/>
                <a:gd name="connsiteX31" fmla="*/ 327397 w 346440"/>
                <a:gd name="connsiteY31" fmla="*/ 166880 h 331982"/>
                <a:gd name="connsiteX32" fmla="*/ 327397 w 346440"/>
                <a:gd name="connsiteY32" fmla="*/ 170309 h 331982"/>
                <a:gd name="connsiteX33" fmla="*/ 327397 w 346440"/>
                <a:gd name="connsiteY33" fmla="*/ 173053 h 331982"/>
                <a:gd name="connsiteX34" fmla="*/ 327169 w 346440"/>
                <a:gd name="connsiteY34" fmla="*/ 176253 h 331982"/>
                <a:gd name="connsiteX35" fmla="*/ 326940 w 346440"/>
                <a:gd name="connsiteY35" fmla="*/ 178996 h 331982"/>
                <a:gd name="connsiteX36" fmla="*/ 326711 w 346440"/>
                <a:gd name="connsiteY36" fmla="*/ 182197 h 331982"/>
                <a:gd name="connsiteX37" fmla="*/ 326483 w 346440"/>
                <a:gd name="connsiteY37" fmla="*/ 185168 h 331982"/>
                <a:gd name="connsiteX38" fmla="*/ 326026 w 346440"/>
                <a:gd name="connsiteY38" fmla="*/ 188140 h 331982"/>
                <a:gd name="connsiteX39" fmla="*/ 325568 w 346440"/>
                <a:gd name="connsiteY39" fmla="*/ 191112 h 331982"/>
                <a:gd name="connsiteX40" fmla="*/ 324883 w 346440"/>
                <a:gd name="connsiteY40" fmla="*/ 194084 h 331982"/>
                <a:gd name="connsiteX41" fmla="*/ 324197 w 346440"/>
                <a:gd name="connsiteY41" fmla="*/ 197056 h 331982"/>
                <a:gd name="connsiteX42" fmla="*/ 323511 w 346440"/>
                <a:gd name="connsiteY42" fmla="*/ 200027 h 331982"/>
                <a:gd name="connsiteX43" fmla="*/ 322597 w 346440"/>
                <a:gd name="connsiteY43" fmla="*/ 202999 h 331982"/>
                <a:gd name="connsiteX44" fmla="*/ 321682 w 346440"/>
                <a:gd name="connsiteY44" fmla="*/ 205971 h 331982"/>
                <a:gd name="connsiteX45" fmla="*/ 320539 w 346440"/>
                <a:gd name="connsiteY45" fmla="*/ 209171 h 331982"/>
                <a:gd name="connsiteX46" fmla="*/ 319625 w 346440"/>
                <a:gd name="connsiteY46" fmla="*/ 211915 h 331982"/>
                <a:gd name="connsiteX47" fmla="*/ 318482 w 346440"/>
                <a:gd name="connsiteY47" fmla="*/ 215115 h 331982"/>
                <a:gd name="connsiteX48" fmla="*/ 317339 w 346440"/>
                <a:gd name="connsiteY48" fmla="*/ 217858 h 331982"/>
                <a:gd name="connsiteX49" fmla="*/ 315967 w 346440"/>
                <a:gd name="connsiteY49" fmla="*/ 221059 h 331982"/>
                <a:gd name="connsiteX50" fmla="*/ 314824 w 346440"/>
                <a:gd name="connsiteY50" fmla="*/ 223802 h 331982"/>
                <a:gd name="connsiteX51" fmla="*/ 312995 w 346440"/>
                <a:gd name="connsiteY51" fmla="*/ 227002 h 331982"/>
                <a:gd name="connsiteX52" fmla="*/ 311624 w 346440"/>
                <a:gd name="connsiteY52" fmla="*/ 229517 h 331982"/>
                <a:gd name="connsiteX53" fmla="*/ 309566 w 346440"/>
                <a:gd name="connsiteY53" fmla="*/ 232946 h 331982"/>
                <a:gd name="connsiteX54" fmla="*/ 308195 w 346440"/>
                <a:gd name="connsiteY54" fmla="*/ 235232 h 331982"/>
                <a:gd name="connsiteX55" fmla="*/ 305680 w 346440"/>
                <a:gd name="connsiteY55" fmla="*/ 239118 h 331982"/>
                <a:gd name="connsiteX56" fmla="*/ 304309 w 346440"/>
                <a:gd name="connsiteY56" fmla="*/ 240947 h 331982"/>
                <a:gd name="connsiteX57" fmla="*/ 300194 w 346440"/>
                <a:gd name="connsiteY57" fmla="*/ 246433 h 331982"/>
                <a:gd name="connsiteX58" fmla="*/ 300194 w 346440"/>
                <a:gd name="connsiteY58" fmla="*/ 246433 h 331982"/>
                <a:gd name="connsiteX59" fmla="*/ 297222 w 346440"/>
                <a:gd name="connsiteY59" fmla="*/ 250091 h 331982"/>
                <a:gd name="connsiteX60" fmla="*/ 288078 w 346440"/>
                <a:gd name="connsiteY60" fmla="*/ 261064 h 331982"/>
                <a:gd name="connsiteX61" fmla="*/ 281677 w 346440"/>
                <a:gd name="connsiteY61" fmla="*/ 268150 h 331982"/>
                <a:gd name="connsiteX62" fmla="*/ 275048 w 346440"/>
                <a:gd name="connsiteY62" fmla="*/ 275008 h 331982"/>
                <a:gd name="connsiteX63" fmla="*/ 268190 w 346440"/>
                <a:gd name="connsiteY63" fmla="*/ 281409 h 331982"/>
                <a:gd name="connsiteX64" fmla="*/ 244873 w 346440"/>
                <a:gd name="connsiteY64" fmla="*/ 298325 h 331982"/>
                <a:gd name="connsiteX65" fmla="*/ 241444 w 346440"/>
                <a:gd name="connsiteY65" fmla="*/ 300154 h 331982"/>
                <a:gd name="connsiteX66" fmla="*/ 238015 w 346440"/>
                <a:gd name="connsiteY66" fmla="*/ 301983 h 331982"/>
                <a:gd name="connsiteX67" fmla="*/ 230928 w 346440"/>
                <a:gd name="connsiteY67" fmla="*/ 305183 h 331982"/>
                <a:gd name="connsiteX68" fmla="*/ 223841 w 346440"/>
                <a:gd name="connsiteY68" fmla="*/ 307927 h 331982"/>
                <a:gd name="connsiteX69" fmla="*/ 220184 w 346440"/>
                <a:gd name="connsiteY69" fmla="*/ 309070 h 331982"/>
                <a:gd name="connsiteX70" fmla="*/ 212869 w 346440"/>
                <a:gd name="connsiteY70" fmla="*/ 310898 h 331982"/>
                <a:gd name="connsiteX71" fmla="*/ 201667 w 346440"/>
                <a:gd name="connsiteY71" fmla="*/ 312727 h 331982"/>
                <a:gd name="connsiteX72" fmla="*/ 197781 w 346440"/>
                <a:gd name="connsiteY72" fmla="*/ 313184 h 331982"/>
                <a:gd name="connsiteX73" fmla="*/ 190009 w 346440"/>
                <a:gd name="connsiteY73" fmla="*/ 313642 h 331982"/>
                <a:gd name="connsiteX74" fmla="*/ 186122 w 346440"/>
                <a:gd name="connsiteY74" fmla="*/ 313642 h 331982"/>
                <a:gd name="connsiteX75" fmla="*/ 150918 w 346440"/>
                <a:gd name="connsiteY75" fmla="*/ 309755 h 331982"/>
                <a:gd name="connsiteX76" fmla="*/ 136288 w 346440"/>
                <a:gd name="connsiteY76" fmla="*/ 306784 h 331982"/>
                <a:gd name="connsiteX77" fmla="*/ 117542 w 346440"/>
                <a:gd name="connsiteY77" fmla="*/ 301526 h 331982"/>
                <a:gd name="connsiteX78" fmla="*/ 104055 w 346440"/>
                <a:gd name="connsiteY78" fmla="*/ 296268 h 331982"/>
                <a:gd name="connsiteX79" fmla="*/ 60621 w 346440"/>
                <a:gd name="connsiteY79" fmla="*/ 265636 h 331982"/>
                <a:gd name="connsiteX80" fmla="*/ 47591 w 346440"/>
                <a:gd name="connsiteY80" fmla="*/ 249176 h 331982"/>
                <a:gd name="connsiteX81" fmla="*/ 43705 w 346440"/>
                <a:gd name="connsiteY81" fmla="*/ 243233 h 331982"/>
                <a:gd name="connsiteX82" fmla="*/ 42333 w 346440"/>
                <a:gd name="connsiteY82" fmla="*/ 240947 h 331982"/>
                <a:gd name="connsiteX83" fmla="*/ 40047 w 346440"/>
                <a:gd name="connsiteY83" fmla="*/ 237061 h 331982"/>
                <a:gd name="connsiteX84" fmla="*/ 38447 w 346440"/>
                <a:gd name="connsiteY84" fmla="*/ 234089 h 331982"/>
                <a:gd name="connsiteX85" fmla="*/ 36847 w 346440"/>
                <a:gd name="connsiteY85" fmla="*/ 230660 h 331982"/>
                <a:gd name="connsiteX86" fmla="*/ 35246 w 346440"/>
                <a:gd name="connsiteY86" fmla="*/ 227231 h 331982"/>
                <a:gd name="connsiteX87" fmla="*/ 33875 w 346440"/>
                <a:gd name="connsiteY87" fmla="*/ 224259 h 331982"/>
                <a:gd name="connsiteX88" fmla="*/ 32275 w 346440"/>
                <a:gd name="connsiteY88" fmla="*/ 220601 h 331982"/>
                <a:gd name="connsiteX89" fmla="*/ 31132 w 346440"/>
                <a:gd name="connsiteY89" fmla="*/ 217858 h 331982"/>
                <a:gd name="connsiteX90" fmla="*/ 29760 w 346440"/>
                <a:gd name="connsiteY90" fmla="*/ 213743 h 331982"/>
                <a:gd name="connsiteX91" fmla="*/ 29074 w 346440"/>
                <a:gd name="connsiteY91" fmla="*/ 211457 h 331982"/>
                <a:gd name="connsiteX92" fmla="*/ 27703 w 346440"/>
                <a:gd name="connsiteY92" fmla="*/ 207114 h 331982"/>
                <a:gd name="connsiteX93" fmla="*/ 27245 w 346440"/>
                <a:gd name="connsiteY93" fmla="*/ 205285 h 331982"/>
                <a:gd name="connsiteX94" fmla="*/ 25874 w 346440"/>
                <a:gd name="connsiteY94" fmla="*/ 200256 h 331982"/>
                <a:gd name="connsiteX95" fmla="*/ 25874 w 346440"/>
                <a:gd name="connsiteY95" fmla="*/ 200256 h 331982"/>
                <a:gd name="connsiteX96" fmla="*/ 108170 w 346440"/>
                <a:gd name="connsiteY96" fmla="*/ 40465 h 331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346440" h="331982">
                  <a:moveTo>
                    <a:pt x="44390" y="279580"/>
                  </a:moveTo>
                  <a:cubicBezTo>
                    <a:pt x="83024" y="315242"/>
                    <a:pt x="129201" y="330787"/>
                    <a:pt x="158690" y="331930"/>
                  </a:cubicBezTo>
                  <a:cubicBezTo>
                    <a:pt x="251045" y="333758"/>
                    <a:pt x="314138" y="287581"/>
                    <a:pt x="337684" y="221059"/>
                  </a:cubicBezTo>
                  <a:cubicBezTo>
                    <a:pt x="358487" y="161851"/>
                    <a:pt x="339742" y="109273"/>
                    <a:pt x="307509" y="62867"/>
                  </a:cubicBezTo>
                  <a:cubicBezTo>
                    <a:pt x="277105" y="19205"/>
                    <a:pt x="229099" y="-2512"/>
                    <a:pt x="174921" y="231"/>
                  </a:cubicBezTo>
                  <a:cubicBezTo>
                    <a:pt x="133316" y="2517"/>
                    <a:pt x="96054" y="19205"/>
                    <a:pt x="61535" y="44122"/>
                  </a:cubicBezTo>
                  <a:cubicBezTo>
                    <a:pt x="-20989" y="103330"/>
                    <a:pt x="-14131" y="225631"/>
                    <a:pt x="44390" y="279580"/>
                  </a:cubicBezTo>
                  <a:close/>
                  <a:moveTo>
                    <a:pt x="108170" y="40465"/>
                  </a:moveTo>
                  <a:cubicBezTo>
                    <a:pt x="121657" y="34521"/>
                    <a:pt x="135373" y="29949"/>
                    <a:pt x="149546" y="25834"/>
                  </a:cubicBezTo>
                  <a:cubicBezTo>
                    <a:pt x="202353" y="10289"/>
                    <a:pt x="249445" y="26520"/>
                    <a:pt x="283963" y="63782"/>
                  </a:cubicBezTo>
                  <a:cubicBezTo>
                    <a:pt x="287392" y="67439"/>
                    <a:pt x="290593" y="71326"/>
                    <a:pt x="293793" y="75212"/>
                  </a:cubicBezTo>
                  <a:cubicBezTo>
                    <a:pt x="293793" y="75212"/>
                    <a:pt x="293793" y="75212"/>
                    <a:pt x="293793" y="75212"/>
                  </a:cubicBezTo>
                  <a:cubicBezTo>
                    <a:pt x="294936" y="76583"/>
                    <a:pt x="296079" y="78184"/>
                    <a:pt x="297222" y="79784"/>
                  </a:cubicBezTo>
                  <a:cubicBezTo>
                    <a:pt x="297222" y="79784"/>
                    <a:pt x="297222" y="79784"/>
                    <a:pt x="297222" y="79784"/>
                  </a:cubicBezTo>
                  <a:cubicBezTo>
                    <a:pt x="298365" y="81384"/>
                    <a:pt x="299279" y="82756"/>
                    <a:pt x="300422" y="84356"/>
                  </a:cubicBezTo>
                  <a:cubicBezTo>
                    <a:pt x="300422" y="84356"/>
                    <a:pt x="300422" y="84356"/>
                    <a:pt x="300422" y="84584"/>
                  </a:cubicBezTo>
                  <a:cubicBezTo>
                    <a:pt x="301565" y="86185"/>
                    <a:pt x="302480" y="87785"/>
                    <a:pt x="303394" y="89385"/>
                  </a:cubicBezTo>
                  <a:cubicBezTo>
                    <a:pt x="303394" y="89385"/>
                    <a:pt x="303394" y="89385"/>
                    <a:pt x="303394" y="89614"/>
                  </a:cubicBezTo>
                  <a:cubicBezTo>
                    <a:pt x="304309" y="91214"/>
                    <a:pt x="305452" y="92814"/>
                    <a:pt x="306366" y="94414"/>
                  </a:cubicBezTo>
                  <a:cubicBezTo>
                    <a:pt x="306366" y="94414"/>
                    <a:pt x="306366" y="94414"/>
                    <a:pt x="306366" y="94643"/>
                  </a:cubicBezTo>
                  <a:cubicBezTo>
                    <a:pt x="307280" y="96243"/>
                    <a:pt x="308195" y="97843"/>
                    <a:pt x="309109" y="99672"/>
                  </a:cubicBezTo>
                  <a:cubicBezTo>
                    <a:pt x="309109" y="99672"/>
                    <a:pt x="309109" y="99672"/>
                    <a:pt x="309109" y="99672"/>
                  </a:cubicBezTo>
                  <a:cubicBezTo>
                    <a:pt x="316424" y="113159"/>
                    <a:pt x="321911" y="127790"/>
                    <a:pt x="324883" y="142877"/>
                  </a:cubicBezTo>
                  <a:cubicBezTo>
                    <a:pt x="324883" y="142877"/>
                    <a:pt x="324883" y="143106"/>
                    <a:pt x="324883" y="143106"/>
                  </a:cubicBezTo>
                  <a:cubicBezTo>
                    <a:pt x="325111" y="144706"/>
                    <a:pt x="325340" y="146078"/>
                    <a:pt x="325797" y="147678"/>
                  </a:cubicBezTo>
                  <a:cubicBezTo>
                    <a:pt x="325797" y="148135"/>
                    <a:pt x="326026" y="148592"/>
                    <a:pt x="326026" y="149050"/>
                  </a:cubicBezTo>
                  <a:cubicBezTo>
                    <a:pt x="326254" y="150421"/>
                    <a:pt x="326483" y="151793"/>
                    <a:pt x="326483" y="153164"/>
                  </a:cubicBezTo>
                  <a:cubicBezTo>
                    <a:pt x="326483" y="153850"/>
                    <a:pt x="326711" y="154536"/>
                    <a:pt x="326711" y="154993"/>
                  </a:cubicBezTo>
                  <a:cubicBezTo>
                    <a:pt x="326940" y="156136"/>
                    <a:pt x="326940" y="157508"/>
                    <a:pt x="326940" y="158651"/>
                  </a:cubicBezTo>
                  <a:cubicBezTo>
                    <a:pt x="326940" y="159337"/>
                    <a:pt x="327169" y="160251"/>
                    <a:pt x="327169" y="160937"/>
                  </a:cubicBezTo>
                  <a:cubicBezTo>
                    <a:pt x="327169" y="162080"/>
                    <a:pt x="327397" y="163223"/>
                    <a:pt x="327397" y="164366"/>
                  </a:cubicBezTo>
                  <a:cubicBezTo>
                    <a:pt x="327397" y="165280"/>
                    <a:pt x="327397" y="165966"/>
                    <a:pt x="327397" y="166880"/>
                  </a:cubicBezTo>
                  <a:cubicBezTo>
                    <a:pt x="327397" y="168023"/>
                    <a:pt x="327397" y="169166"/>
                    <a:pt x="327397" y="170309"/>
                  </a:cubicBezTo>
                  <a:cubicBezTo>
                    <a:pt x="327397" y="171224"/>
                    <a:pt x="327397" y="172138"/>
                    <a:pt x="327397" y="173053"/>
                  </a:cubicBezTo>
                  <a:cubicBezTo>
                    <a:pt x="327397" y="174196"/>
                    <a:pt x="327397" y="175110"/>
                    <a:pt x="327169" y="176253"/>
                  </a:cubicBezTo>
                  <a:cubicBezTo>
                    <a:pt x="327169" y="177167"/>
                    <a:pt x="327169" y="178082"/>
                    <a:pt x="326940" y="178996"/>
                  </a:cubicBezTo>
                  <a:cubicBezTo>
                    <a:pt x="326940" y="180139"/>
                    <a:pt x="326711" y="181054"/>
                    <a:pt x="326711" y="182197"/>
                  </a:cubicBezTo>
                  <a:cubicBezTo>
                    <a:pt x="326711" y="183111"/>
                    <a:pt x="326483" y="184025"/>
                    <a:pt x="326483" y="185168"/>
                  </a:cubicBezTo>
                  <a:cubicBezTo>
                    <a:pt x="326254" y="186083"/>
                    <a:pt x="326254" y="187226"/>
                    <a:pt x="326026" y="188140"/>
                  </a:cubicBezTo>
                  <a:cubicBezTo>
                    <a:pt x="325797" y="189055"/>
                    <a:pt x="325797" y="190198"/>
                    <a:pt x="325568" y="191112"/>
                  </a:cubicBezTo>
                  <a:cubicBezTo>
                    <a:pt x="325340" y="192026"/>
                    <a:pt x="325111" y="193169"/>
                    <a:pt x="324883" y="194084"/>
                  </a:cubicBezTo>
                  <a:cubicBezTo>
                    <a:pt x="324654" y="194998"/>
                    <a:pt x="324425" y="196141"/>
                    <a:pt x="324197" y="197056"/>
                  </a:cubicBezTo>
                  <a:cubicBezTo>
                    <a:pt x="323968" y="197970"/>
                    <a:pt x="323740" y="199113"/>
                    <a:pt x="323511" y="200027"/>
                  </a:cubicBezTo>
                  <a:cubicBezTo>
                    <a:pt x="323282" y="200942"/>
                    <a:pt x="323054" y="202085"/>
                    <a:pt x="322597" y="202999"/>
                  </a:cubicBezTo>
                  <a:cubicBezTo>
                    <a:pt x="322368" y="203914"/>
                    <a:pt x="322139" y="204828"/>
                    <a:pt x="321682" y="205971"/>
                  </a:cubicBezTo>
                  <a:cubicBezTo>
                    <a:pt x="321454" y="207114"/>
                    <a:pt x="320996" y="208028"/>
                    <a:pt x="320539" y="209171"/>
                  </a:cubicBezTo>
                  <a:cubicBezTo>
                    <a:pt x="320311" y="210086"/>
                    <a:pt x="319853" y="211000"/>
                    <a:pt x="319625" y="211915"/>
                  </a:cubicBezTo>
                  <a:cubicBezTo>
                    <a:pt x="319168" y="213058"/>
                    <a:pt x="318710" y="213972"/>
                    <a:pt x="318482" y="215115"/>
                  </a:cubicBezTo>
                  <a:cubicBezTo>
                    <a:pt x="318025" y="216029"/>
                    <a:pt x="317796" y="216944"/>
                    <a:pt x="317339" y="217858"/>
                  </a:cubicBezTo>
                  <a:cubicBezTo>
                    <a:pt x="316882" y="219001"/>
                    <a:pt x="316424" y="219916"/>
                    <a:pt x="315967" y="221059"/>
                  </a:cubicBezTo>
                  <a:cubicBezTo>
                    <a:pt x="315510" y="221973"/>
                    <a:pt x="315053" y="222887"/>
                    <a:pt x="314824" y="223802"/>
                  </a:cubicBezTo>
                  <a:cubicBezTo>
                    <a:pt x="314367" y="224945"/>
                    <a:pt x="313681" y="226088"/>
                    <a:pt x="312995" y="227002"/>
                  </a:cubicBezTo>
                  <a:cubicBezTo>
                    <a:pt x="312538" y="227917"/>
                    <a:pt x="312081" y="228602"/>
                    <a:pt x="311624" y="229517"/>
                  </a:cubicBezTo>
                  <a:cubicBezTo>
                    <a:pt x="310938" y="230660"/>
                    <a:pt x="310252" y="231803"/>
                    <a:pt x="309566" y="232946"/>
                  </a:cubicBezTo>
                  <a:cubicBezTo>
                    <a:pt x="309109" y="233632"/>
                    <a:pt x="308652" y="234546"/>
                    <a:pt x="308195" y="235232"/>
                  </a:cubicBezTo>
                  <a:cubicBezTo>
                    <a:pt x="307280" y="236603"/>
                    <a:pt x="306595" y="237746"/>
                    <a:pt x="305680" y="239118"/>
                  </a:cubicBezTo>
                  <a:cubicBezTo>
                    <a:pt x="305223" y="239804"/>
                    <a:pt x="304766" y="240490"/>
                    <a:pt x="304309" y="240947"/>
                  </a:cubicBezTo>
                  <a:cubicBezTo>
                    <a:pt x="302937" y="242776"/>
                    <a:pt x="301565" y="244604"/>
                    <a:pt x="300194" y="246433"/>
                  </a:cubicBezTo>
                  <a:cubicBezTo>
                    <a:pt x="300194" y="246433"/>
                    <a:pt x="300194" y="246433"/>
                    <a:pt x="300194" y="246433"/>
                  </a:cubicBezTo>
                  <a:cubicBezTo>
                    <a:pt x="299279" y="247576"/>
                    <a:pt x="298136" y="248948"/>
                    <a:pt x="297222" y="250091"/>
                  </a:cubicBezTo>
                  <a:cubicBezTo>
                    <a:pt x="294250" y="253748"/>
                    <a:pt x="291278" y="257406"/>
                    <a:pt x="288078" y="261064"/>
                  </a:cubicBezTo>
                  <a:cubicBezTo>
                    <a:pt x="286021" y="263350"/>
                    <a:pt x="283963" y="265864"/>
                    <a:pt x="281677" y="268150"/>
                  </a:cubicBezTo>
                  <a:cubicBezTo>
                    <a:pt x="279620" y="270436"/>
                    <a:pt x="277334" y="272722"/>
                    <a:pt x="275048" y="275008"/>
                  </a:cubicBezTo>
                  <a:cubicBezTo>
                    <a:pt x="272762" y="277294"/>
                    <a:pt x="270476" y="279352"/>
                    <a:pt x="268190" y="281409"/>
                  </a:cubicBezTo>
                  <a:cubicBezTo>
                    <a:pt x="261103" y="287581"/>
                    <a:pt x="253331" y="293296"/>
                    <a:pt x="244873" y="298325"/>
                  </a:cubicBezTo>
                  <a:cubicBezTo>
                    <a:pt x="243730" y="299011"/>
                    <a:pt x="242587" y="299697"/>
                    <a:pt x="241444" y="300154"/>
                  </a:cubicBezTo>
                  <a:cubicBezTo>
                    <a:pt x="240301" y="300840"/>
                    <a:pt x="239158" y="301297"/>
                    <a:pt x="238015" y="301983"/>
                  </a:cubicBezTo>
                  <a:cubicBezTo>
                    <a:pt x="235729" y="303126"/>
                    <a:pt x="233214" y="304269"/>
                    <a:pt x="230928" y="305183"/>
                  </a:cubicBezTo>
                  <a:cubicBezTo>
                    <a:pt x="228642" y="306098"/>
                    <a:pt x="226127" y="307012"/>
                    <a:pt x="223841" y="307927"/>
                  </a:cubicBezTo>
                  <a:cubicBezTo>
                    <a:pt x="222698" y="308384"/>
                    <a:pt x="221327" y="308612"/>
                    <a:pt x="220184" y="309070"/>
                  </a:cubicBezTo>
                  <a:cubicBezTo>
                    <a:pt x="217669" y="309755"/>
                    <a:pt x="215383" y="310441"/>
                    <a:pt x="212869" y="310898"/>
                  </a:cubicBezTo>
                  <a:cubicBezTo>
                    <a:pt x="209211" y="311813"/>
                    <a:pt x="205325" y="312270"/>
                    <a:pt x="201667" y="312727"/>
                  </a:cubicBezTo>
                  <a:cubicBezTo>
                    <a:pt x="200296" y="312956"/>
                    <a:pt x="199153" y="312956"/>
                    <a:pt x="197781" y="313184"/>
                  </a:cubicBezTo>
                  <a:cubicBezTo>
                    <a:pt x="195266" y="313413"/>
                    <a:pt x="192523" y="313413"/>
                    <a:pt x="190009" y="313642"/>
                  </a:cubicBezTo>
                  <a:cubicBezTo>
                    <a:pt x="188637" y="313642"/>
                    <a:pt x="187265" y="313642"/>
                    <a:pt x="186122" y="313642"/>
                  </a:cubicBezTo>
                  <a:cubicBezTo>
                    <a:pt x="174235" y="312956"/>
                    <a:pt x="162348" y="311813"/>
                    <a:pt x="150918" y="309755"/>
                  </a:cubicBezTo>
                  <a:cubicBezTo>
                    <a:pt x="145889" y="308841"/>
                    <a:pt x="141088" y="307927"/>
                    <a:pt x="136288" y="306784"/>
                  </a:cubicBezTo>
                  <a:cubicBezTo>
                    <a:pt x="129887" y="305183"/>
                    <a:pt x="123715" y="303583"/>
                    <a:pt x="117542" y="301526"/>
                  </a:cubicBezTo>
                  <a:cubicBezTo>
                    <a:pt x="112970" y="299926"/>
                    <a:pt x="108398" y="298097"/>
                    <a:pt x="104055" y="296268"/>
                  </a:cubicBezTo>
                  <a:cubicBezTo>
                    <a:pt x="88053" y="289181"/>
                    <a:pt x="73194" y="279123"/>
                    <a:pt x="60621" y="265636"/>
                  </a:cubicBezTo>
                  <a:cubicBezTo>
                    <a:pt x="56049" y="260606"/>
                    <a:pt x="51706" y="255120"/>
                    <a:pt x="47591" y="249176"/>
                  </a:cubicBezTo>
                  <a:cubicBezTo>
                    <a:pt x="46219" y="247119"/>
                    <a:pt x="45076" y="245062"/>
                    <a:pt x="43705" y="243233"/>
                  </a:cubicBezTo>
                  <a:cubicBezTo>
                    <a:pt x="43247" y="242547"/>
                    <a:pt x="42790" y="241633"/>
                    <a:pt x="42333" y="240947"/>
                  </a:cubicBezTo>
                  <a:cubicBezTo>
                    <a:pt x="41647" y="239575"/>
                    <a:pt x="40733" y="238432"/>
                    <a:pt x="40047" y="237061"/>
                  </a:cubicBezTo>
                  <a:cubicBezTo>
                    <a:pt x="39590" y="236146"/>
                    <a:pt x="39133" y="235232"/>
                    <a:pt x="38447" y="234089"/>
                  </a:cubicBezTo>
                  <a:cubicBezTo>
                    <a:pt x="37761" y="232946"/>
                    <a:pt x="37304" y="231803"/>
                    <a:pt x="36847" y="230660"/>
                  </a:cubicBezTo>
                  <a:cubicBezTo>
                    <a:pt x="36389" y="229517"/>
                    <a:pt x="35704" y="228374"/>
                    <a:pt x="35246" y="227231"/>
                  </a:cubicBezTo>
                  <a:cubicBezTo>
                    <a:pt x="34789" y="226316"/>
                    <a:pt x="34332" y="225173"/>
                    <a:pt x="33875" y="224259"/>
                  </a:cubicBezTo>
                  <a:cubicBezTo>
                    <a:pt x="33418" y="223116"/>
                    <a:pt x="32960" y="221744"/>
                    <a:pt x="32275" y="220601"/>
                  </a:cubicBezTo>
                  <a:cubicBezTo>
                    <a:pt x="31817" y="219687"/>
                    <a:pt x="31589" y="218773"/>
                    <a:pt x="31132" y="217858"/>
                  </a:cubicBezTo>
                  <a:cubicBezTo>
                    <a:pt x="30674" y="216487"/>
                    <a:pt x="30217" y="215115"/>
                    <a:pt x="29760" y="213743"/>
                  </a:cubicBezTo>
                  <a:cubicBezTo>
                    <a:pt x="29531" y="213058"/>
                    <a:pt x="29303" y="212143"/>
                    <a:pt x="29074" y="211457"/>
                  </a:cubicBezTo>
                  <a:cubicBezTo>
                    <a:pt x="28617" y="210086"/>
                    <a:pt x="28160" y="208486"/>
                    <a:pt x="27703" y="207114"/>
                  </a:cubicBezTo>
                  <a:cubicBezTo>
                    <a:pt x="27474" y="206428"/>
                    <a:pt x="27474" y="205971"/>
                    <a:pt x="27245" y="205285"/>
                  </a:cubicBezTo>
                  <a:cubicBezTo>
                    <a:pt x="26788" y="203685"/>
                    <a:pt x="26331" y="201856"/>
                    <a:pt x="25874" y="200256"/>
                  </a:cubicBezTo>
                  <a:cubicBezTo>
                    <a:pt x="25874" y="200256"/>
                    <a:pt x="25874" y="200256"/>
                    <a:pt x="25874" y="200256"/>
                  </a:cubicBezTo>
                  <a:cubicBezTo>
                    <a:pt x="11929" y="139906"/>
                    <a:pt x="35018" y="72240"/>
                    <a:pt x="108170" y="40465"/>
                  </a:cubicBezTo>
                  <a:close/>
                </a:path>
              </a:pathLst>
            </a:custGeom>
            <a:solidFill>
              <a:srgbClr val="000000"/>
            </a:solidFill>
            <a:ln w="2286" cap="flat">
              <a:noFill/>
              <a:prstDash val="solid"/>
              <a:miter/>
            </a:ln>
          </p:spPr>
          <p:txBody>
            <a:bodyPr rtlCol="0" anchor="ctr"/>
            <a:lstStyle/>
            <a:p>
              <a:endParaRPr lang="en-US"/>
            </a:p>
          </p:txBody>
        </p:sp>
        <p:sp>
          <p:nvSpPr>
            <p:cNvPr id="138" name="Freeform 442">
              <a:extLst>
                <a:ext uri="{FF2B5EF4-FFF2-40B4-BE49-F238E27FC236}">
                  <a16:creationId xmlns:a16="http://schemas.microsoft.com/office/drawing/2014/main" id="{7891FE70-96A3-DAEA-3BBE-44B4EC36948E}"/>
                </a:ext>
              </a:extLst>
            </p:cNvPr>
            <p:cNvSpPr/>
            <p:nvPr/>
          </p:nvSpPr>
          <p:spPr>
            <a:xfrm>
              <a:off x="5781948" y="3283606"/>
              <a:ext cx="84357" cy="241633"/>
            </a:xfrm>
            <a:custGeom>
              <a:avLst/>
              <a:gdLst>
                <a:gd name="connsiteX0" fmla="*/ 20300 w 84357"/>
                <a:gd name="connsiteY0" fmla="*/ 4576 h 241633"/>
                <a:gd name="connsiteX1" fmla="*/ 2469 w 84357"/>
                <a:gd name="connsiteY1" fmla="*/ 4576 h 241633"/>
                <a:gd name="connsiteX2" fmla="*/ 4527 w 84357"/>
                <a:gd name="connsiteY2" fmla="*/ 20120 h 241633"/>
                <a:gd name="connsiteX3" fmla="*/ 24415 w 84357"/>
                <a:gd name="connsiteY3" fmla="*/ 41609 h 241633"/>
                <a:gd name="connsiteX4" fmla="*/ 49332 w 84357"/>
                <a:gd name="connsiteY4" fmla="*/ 206201 h 241633"/>
                <a:gd name="connsiteX5" fmla="*/ 36073 w 84357"/>
                <a:gd name="connsiteY5" fmla="*/ 241634 h 241633"/>
                <a:gd name="connsiteX6" fmla="*/ 43160 w 84357"/>
                <a:gd name="connsiteY6" fmla="*/ 239576 h 241633"/>
                <a:gd name="connsiteX7" fmla="*/ 67620 w 84357"/>
                <a:gd name="connsiteY7" fmla="*/ 71098 h 241633"/>
                <a:gd name="connsiteX8" fmla="*/ 20300 w 84357"/>
                <a:gd name="connsiteY8" fmla="*/ 4576 h 241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357" h="241633">
                  <a:moveTo>
                    <a:pt x="20300" y="4576"/>
                  </a:moveTo>
                  <a:cubicBezTo>
                    <a:pt x="14814" y="-454"/>
                    <a:pt x="8184" y="-2511"/>
                    <a:pt x="2469" y="4576"/>
                  </a:cubicBezTo>
                  <a:cubicBezTo>
                    <a:pt x="-1874" y="10062"/>
                    <a:pt x="-45" y="15320"/>
                    <a:pt x="4527" y="20120"/>
                  </a:cubicBezTo>
                  <a:cubicBezTo>
                    <a:pt x="11385" y="27207"/>
                    <a:pt x="18700" y="33836"/>
                    <a:pt x="24415" y="41609"/>
                  </a:cubicBezTo>
                  <a:cubicBezTo>
                    <a:pt x="61677" y="91901"/>
                    <a:pt x="77450" y="145622"/>
                    <a:pt x="49332" y="206201"/>
                  </a:cubicBezTo>
                  <a:cubicBezTo>
                    <a:pt x="44303" y="217174"/>
                    <a:pt x="36759" y="227689"/>
                    <a:pt x="36073" y="241634"/>
                  </a:cubicBezTo>
                  <a:cubicBezTo>
                    <a:pt x="39731" y="240719"/>
                    <a:pt x="42017" y="240719"/>
                    <a:pt x="43160" y="239576"/>
                  </a:cubicBezTo>
                  <a:cubicBezTo>
                    <a:pt x="90023" y="189056"/>
                    <a:pt x="95052" y="131906"/>
                    <a:pt x="67620" y="71098"/>
                  </a:cubicBezTo>
                  <a:cubicBezTo>
                    <a:pt x="56647" y="46181"/>
                    <a:pt x="40645" y="23549"/>
                    <a:pt x="20300" y="4576"/>
                  </a:cubicBezTo>
                  <a:close/>
                </a:path>
              </a:pathLst>
            </a:custGeom>
            <a:solidFill>
              <a:srgbClr val="000000"/>
            </a:solidFill>
            <a:ln w="2286" cap="flat">
              <a:noFill/>
              <a:prstDash val="solid"/>
              <a:miter/>
            </a:ln>
          </p:spPr>
          <p:txBody>
            <a:bodyPr rtlCol="0" anchor="ctr"/>
            <a:lstStyle/>
            <a:p>
              <a:endParaRPr lang="en-US"/>
            </a:p>
          </p:txBody>
        </p:sp>
        <p:sp>
          <p:nvSpPr>
            <p:cNvPr id="139" name="Freeform 443">
              <a:extLst>
                <a:ext uri="{FF2B5EF4-FFF2-40B4-BE49-F238E27FC236}">
                  <a16:creationId xmlns:a16="http://schemas.microsoft.com/office/drawing/2014/main" id="{B08E17F6-521D-B89F-5495-31FA69DC6CC8}"/>
                </a:ext>
              </a:extLst>
            </p:cNvPr>
            <p:cNvSpPr/>
            <p:nvPr/>
          </p:nvSpPr>
          <p:spPr>
            <a:xfrm>
              <a:off x="5498106" y="4402475"/>
              <a:ext cx="222532" cy="32931"/>
            </a:xfrm>
            <a:custGeom>
              <a:avLst/>
              <a:gdLst>
                <a:gd name="connsiteX0" fmla="*/ 7191 w 222532"/>
                <a:gd name="connsiteY0" fmla="*/ 19792 h 32931"/>
                <a:gd name="connsiteX1" fmla="*/ 35538 w 222532"/>
                <a:gd name="connsiteY1" fmla="*/ 26650 h 32931"/>
                <a:gd name="connsiteX2" fmla="*/ 82401 w 222532"/>
                <a:gd name="connsiteY2" fmla="*/ 30536 h 32931"/>
                <a:gd name="connsiteX3" fmla="*/ 222533 w 222532"/>
                <a:gd name="connsiteY3" fmla="*/ 23221 h 32931"/>
                <a:gd name="connsiteX4" fmla="*/ 188928 w 222532"/>
                <a:gd name="connsiteY4" fmla="*/ 14077 h 32931"/>
                <a:gd name="connsiteX5" fmla="*/ 13592 w 222532"/>
                <a:gd name="connsiteY5" fmla="*/ 361 h 32931"/>
                <a:gd name="connsiteX6" fmla="*/ 333 w 222532"/>
                <a:gd name="connsiteY6" fmla="*/ 8362 h 32931"/>
                <a:gd name="connsiteX7" fmla="*/ 7191 w 222532"/>
                <a:gd name="connsiteY7" fmla="*/ 19792 h 32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532" h="32931">
                  <a:moveTo>
                    <a:pt x="7191" y="19792"/>
                  </a:moveTo>
                  <a:cubicBezTo>
                    <a:pt x="16335" y="22992"/>
                    <a:pt x="25479" y="27107"/>
                    <a:pt x="35538" y="26650"/>
                  </a:cubicBezTo>
                  <a:cubicBezTo>
                    <a:pt x="51311" y="26192"/>
                    <a:pt x="66856" y="29393"/>
                    <a:pt x="82401" y="30536"/>
                  </a:cubicBezTo>
                  <a:cubicBezTo>
                    <a:pt x="129264" y="33965"/>
                    <a:pt x="176127" y="35336"/>
                    <a:pt x="222533" y="23221"/>
                  </a:cubicBezTo>
                  <a:cubicBezTo>
                    <a:pt x="211788" y="17048"/>
                    <a:pt x="200587" y="14762"/>
                    <a:pt x="188928" y="14077"/>
                  </a:cubicBezTo>
                  <a:cubicBezTo>
                    <a:pt x="130407" y="10648"/>
                    <a:pt x="71428" y="12705"/>
                    <a:pt x="13592" y="361"/>
                  </a:cubicBezTo>
                  <a:cubicBezTo>
                    <a:pt x="6963" y="-1011"/>
                    <a:pt x="1705" y="1504"/>
                    <a:pt x="333" y="8362"/>
                  </a:cubicBezTo>
                  <a:cubicBezTo>
                    <a:pt x="-1038" y="13619"/>
                    <a:pt x="1934" y="17963"/>
                    <a:pt x="7191" y="19792"/>
                  </a:cubicBezTo>
                  <a:close/>
                </a:path>
              </a:pathLst>
            </a:custGeom>
            <a:solidFill>
              <a:srgbClr val="000000"/>
            </a:solidFill>
            <a:ln w="2286" cap="flat">
              <a:noFill/>
              <a:prstDash val="solid"/>
              <a:miter/>
            </a:ln>
          </p:spPr>
          <p:txBody>
            <a:bodyPr rtlCol="0" anchor="ctr"/>
            <a:lstStyle/>
            <a:p>
              <a:endParaRPr lang="en-US"/>
            </a:p>
          </p:txBody>
        </p:sp>
        <p:sp>
          <p:nvSpPr>
            <p:cNvPr id="140" name="Freeform 444">
              <a:extLst>
                <a:ext uri="{FF2B5EF4-FFF2-40B4-BE49-F238E27FC236}">
                  <a16:creationId xmlns:a16="http://schemas.microsoft.com/office/drawing/2014/main" id="{92C7523B-F8EF-821C-65CB-916DD59BDEF7}"/>
                </a:ext>
              </a:extLst>
            </p:cNvPr>
            <p:cNvSpPr/>
            <p:nvPr/>
          </p:nvSpPr>
          <p:spPr>
            <a:xfrm>
              <a:off x="4361900" y="3874495"/>
              <a:ext cx="60976" cy="182926"/>
            </a:xfrm>
            <a:custGeom>
              <a:avLst/>
              <a:gdLst>
                <a:gd name="connsiteX0" fmla="*/ 60976 w 60976"/>
                <a:gd name="connsiteY0" fmla="*/ 182926 h 182926"/>
                <a:gd name="connsiteX1" fmla="*/ 55261 w 60976"/>
                <a:gd name="connsiteY1" fmla="*/ 169439 h 182926"/>
                <a:gd name="connsiteX2" fmla="*/ 37659 w 60976"/>
                <a:gd name="connsiteY2" fmla="*/ 16505 h 182926"/>
                <a:gd name="connsiteX3" fmla="*/ 34459 w 60976"/>
                <a:gd name="connsiteY3" fmla="*/ 1646 h 182926"/>
                <a:gd name="connsiteX4" fmla="*/ 16171 w 60976"/>
                <a:gd name="connsiteY4" fmla="*/ 10105 h 182926"/>
                <a:gd name="connsiteX5" fmla="*/ 2455 w 60976"/>
                <a:gd name="connsiteY5" fmla="*/ 110460 h 182926"/>
                <a:gd name="connsiteX6" fmla="*/ 60976 w 60976"/>
                <a:gd name="connsiteY6" fmla="*/ 182926 h 18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76" h="182926">
                  <a:moveTo>
                    <a:pt x="60976" y="182926"/>
                  </a:moveTo>
                  <a:cubicBezTo>
                    <a:pt x="57547" y="174697"/>
                    <a:pt x="56861" y="171725"/>
                    <a:pt x="55261" y="169439"/>
                  </a:cubicBezTo>
                  <a:cubicBezTo>
                    <a:pt x="17542" y="122119"/>
                    <a:pt x="9770" y="71369"/>
                    <a:pt x="37659" y="16505"/>
                  </a:cubicBezTo>
                  <a:cubicBezTo>
                    <a:pt x="40859" y="10333"/>
                    <a:pt x="41088" y="4618"/>
                    <a:pt x="34459" y="1646"/>
                  </a:cubicBezTo>
                  <a:cubicBezTo>
                    <a:pt x="25772" y="-2468"/>
                    <a:pt x="19600" y="1418"/>
                    <a:pt x="16171" y="10105"/>
                  </a:cubicBezTo>
                  <a:cubicBezTo>
                    <a:pt x="3369" y="42566"/>
                    <a:pt x="-4175" y="76170"/>
                    <a:pt x="2455" y="110460"/>
                  </a:cubicBezTo>
                  <a:cubicBezTo>
                    <a:pt x="8398" y="142007"/>
                    <a:pt x="22114" y="169439"/>
                    <a:pt x="60976" y="182926"/>
                  </a:cubicBezTo>
                  <a:close/>
                </a:path>
              </a:pathLst>
            </a:custGeom>
            <a:solidFill>
              <a:srgbClr val="000000"/>
            </a:solidFill>
            <a:ln w="2286" cap="flat">
              <a:noFill/>
              <a:prstDash val="solid"/>
              <a:miter/>
            </a:ln>
          </p:spPr>
          <p:txBody>
            <a:bodyPr rtlCol="0" anchor="ctr"/>
            <a:lstStyle/>
            <a:p>
              <a:endParaRPr lang="en-US"/>
            </a:p>
          </p:txBody>
        </p:sp>
        <p:sp>
          <p:nvSpPr>
            <p:cNvPr id="141" name="Freeform 445">
              <a:extLst>
                <a:ext uri="{FF2B5EF4-FFF2-40B4-BE49-F238E27FC236}">
                  <a16:creationId xmlns:a16="http://schemas.microsoft.com/office/drawing/2014/main" id="{A7023715-AA9C-9471-B33A-4E83B39FF5AC}"/>
                </a:ext>
              </a:extLst>
            </p:cNvPr>
            <p:cNvSpPr/>
            <p:nvPr/>
          </p:nvSpPr>
          <p:spPr>
            <a:xfrm>
              <a:off x="5074812" y="4409631"/>
              <a:ext cx="158908" cy="25436"/>
            </a:xfrm>
            <a:custGeom>
              <a:avLst/>
              <a:gdLst>
                <a:gd name="connsiteX0" fmla="*/ 8261 w 158908"/>
                <a:gd name="connsiteY0" fmla="*/ 62 h 25436"/>
                <a:gd name="connsiteX1" fmla="*/ 32 w 158908"/>
                <a:gd name="connsiteY1" fmla="*/ 6463 h 25436"/>
                <a:gd name="connsiteX2" fmla="*/ 8718 w 158908"/>
                <a:gd name="connsiteY2" fmla="*/ 16521 h 25436"/>
                <a:gd name="connsiteX3" fmla="*/ 69526 w 158908"/>
                <a:gd name="connsiteY3" fmla="*/ 25437 h 25436"/>
                <a:gd name="connsiteX4" fmla="*/ 158909 w 158908"/>
                <a:gd name="connsiteY4" fmla="*/ 18350 h 25436"/>
                <a:gd name="connsiteX5" fmla="*/ 156623 w 158908"/>
                <a:gd name="connsiteY5" fmla="*/ 13778 h 25436"/>
                <a:gd name="connsiteX6" fmla="*/ 8261 w 158908"/>
                <a:gd name="connsiteY6" fmla="*/ 62 h 25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8908" h="25436">
                  <a:moveTo>
                    <a:pt x="8261" y="62"/>
                  </a:moveTo>
                  <a:cubicBezTo>
                    <a:pt x="4604" y="-395"/>
                    <a:pt x="489" y="1662"/>
                    <a:pt x="32" y="6463"/>
                  </a:cubicBezTo>
                  <a:cubicBezTo>
                    <a:pt x="-426" y="12407"/>
                    <a:pt x="4146" y="15378"/>
                    <a:pt x="8718" y="16521"/>
                  </a:cubicBezTo>
                  <a:cubicBezTo>
                    <a:pt x="28607" y="21551"/>
                    <a:pt x="48723" y="25437"/>
                    <a:pt x="69526" y="25437"/>
                  </a:cubicBezTo>
                  <a:cubicBezTo>
                    <a:pt x="98787" y="25437"/>
                    <a:pt x="127819" y="22008"/>
                    <a:pt x="158909" y="18350"/>
                  </a:cubicBezTo>
                  <a:cubicBezTo>
                    <a:pt x="157537" y="15378"/>
                    <a:pt x="157308" y="14007"/>
                    <a:pt x="156623" y="13778"/>
                  </a:cubicBezTo>
                  <a:cubicBezTo>
                    <a:pt x="108159" y="-624"/>
                    <a:pt x="57410" y="7606"/>
                    <a:pt x="8261" y="62"/>
                  </a:cubicBezTo>
                  <a:close/>
                </a:path>
              </a:pathLst>
            </a:custGeom>
            <a:solidFill>
              <a:srgbClr val="000000"/>
            </a:solidFill>
            <a:ln w="2286" cap="flat">
              <a:noFill/>
              <a:prstDash val="solid"/>
              <a:miter/>
            </a:ln>
          </p:spPr>
          <p:txBody>
            <a:bodyPr rtlCol="0" anchor="ctr"/>
            <a:lstStyle/>
            <a:p>
              <a:endParaRPr lang="en-US"/>
            </a:p>
          </p:txBody>
        </p:sp>
        <p:sp>
          <p:nvSpPr>
            <p:cNvPr id="142" name="Freeform 446">
              <a:extLst>
                <a:ext uri="{FF2B5EF4-FFF2-40B4-BE49-F238E27FC236}">
                  <a16:creationId xmlns:a16="http://schemas.microsoft.com/office/drawing/2014/main" id="{A6D9F1F5-423A-FE32-55C0-EB6CBF329B37}"/>
                </a:ext>
              </a:extLst>
            </p:cNvPr>
            <p:cNvSpPr/>
            <p:nvPr/>
          </p:nvSpPr>
          <p:spPr>
            <a:xfrm>
              <a:off x="4359774" y="4376914"/>
              <a:ext cx="116822" cy="24069"/>
            </a:xfrm>
            <a:custGeom>
              <a:avLst/>
              <a:gdLst>
                <a:gd name="connsiteX0" fmla="*/ 9381 w 116822"/>
                <a:gd name="connsiteY0" fmla="*/ 18378 h 24069"/>
                <a:gd name="connsiteX1" fmla="*/ 116823 w 116822"/>
                <a:gd name="connsiteY1" fmla="*/ 12434 h 24069"/>
                <a:gd name="connsiteX2" fmla="*/ 95563 w 116822"/>
                <a:gd name="connsiteY2" fmla="*/ 4205 h 24069"/>
                <a:gd name="connsiteX3" fmla="*/ 22182 w 116822"/>
                <a:gd name="connsiteY3" fmla="*/ 547 h 24069"/>
                <a:gd name="connsiteX4" fmla="*/ 10524 w 116822"/>
                <a:gd name="connsiteY4" fmla="*/ 319 h 24069"/>
                <a:gd name="connsiteX5" fmla="*/ 8 w 116822"/>
                <a:gd name="connsiteY5" fmla="*/ 8548 h 24069"/>
                <a:gd name="connsiteX6" fmla="*/ 9381 w 116822"/>
                <a:gd name="connsiteY6" fmla="*/ 18378 h 24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6822" h="24069">
                  <a:moveTo>
                    <a:pt x="9381" y="18378"/>
                  </a:moveTo>
                  <a:cubicBezTo>
                    <a:pt x="45042" y="24550"/>
                    <a:pt x="80475" y="29351"/>
                    <a:pt x="116823" y="12434"/>
                  </a:cubicBezTo>
                  <a:cubicBezTo>
                    <a:pt x="109279" y="2147"/>
                    <a:pt x="101964" y="4205"/>
                    <a:pt x="95563" y="4205"/>
                  </a:cubicBezTo>
                  <a:cubicBezTo>
                    <a:pt x="71103" y="4662"/>
                    <a:pt x="46643" y="5119"/>
                    <a:pt x="22182" y="547"/>
                  </a:cubicBezTo>
                  <a:cubicBezTo>
                    <a:pt x="18296" y="-139"/>
                    <a:pt x="14410" y="-139"/>
                    <a:pt x="10524" y="319"/>
                  </a:cubicBezTo>
                  <a:cubicBezTo>
                    <a:pt x="5723" y="1004"/>
                    <a:pt x="465" y="2833"/>
                    <a:pt x="8" y="8548"/>
                  </a:cubicBezTo>
                  <a:cubicBezTo>
                    <a:pt x="-220" y="14720"/>
                    <a:pt x="4352" y="17464"/>
                    <a:pt x="9381" y="18378"/>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32612627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EE8FCE26-1C75-8214-B086-BF60D22EB747}"/>
              </a:ext>
            </a:extLst>
          </p:cNvPr>
          <p:cNvSpPr/>
          <p:nvPr/>
        </p:nvSpPr>
        <p:spPr>
          <a:xfrm>
            <a:off x="523874" y="457200"/>
            <a:ext cx="11325225" cy="5654289"/>
          </a:xfrm>
          <a:prstGeom prst="roundRect">
            <a:avLst/>
          </a:prstGeom>
          <a:solidFill>
            <a:srgbClr val="335C4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 name="TextBox 4">
            <a:extLst>
              <a:ext uri="{FF2B5EF4-FFF2-40B4-BE49-F238E27FC236}">
                <a16:creationId xmlns:a16="http://schemas.microsoft.com/office/drawing/2014/main" id="{E12CEB02-D028-12BE-0BDE-9023859A9BB9}"/>
              </a:ext>
            </a:extLst>
          </p:cNvPr>
          <p:cNvSpPr txBox="1"/>
          <p:nvPr/>
        </p:nvSpPr>
        <p:spPr>
          <a:xfrm>
            <a:off x="714375" y="560521"/>
            <a:ext cx="10868025" cy="5447645"/>
          </a:xfrm>
          <a:prstGeom prst="rect">
            <a:avLst/>
          </a:prstGeom>
          <a:noFill/>
        </p:spPr>
        <p:txBody>
          <a:bodyPr wrap="square" rtlCol="0">
            <a:spAutoFit/>
          </a:bodyPr>
          <a:lstStyle/>
          <a:p>
            <a:pPr algn="ctr"/>
            <a:r>
              <a:rPr lang="en-US" sz="2800" b="1" dirty="0">
                <a:solidFill>
                  <a:schemeClr val="bg1"/>
                </a:solidFill>
              </a:rPr>
              <a:t>Mentoring, Sponsorship or Workplace Buddies.</a:t>
            </a:r>
          </a:p>
          <a:p>
            <a:pPr algn="ctr"/>
            <a:r>
              <a:rPr lang="en-US" sz="2000" dirty="0">
                <a:solidFill>
                  <a:schemeClr val="bg1"/>
                </a:solidFill>
              </a:rPr>
              <a:t>Mentoring or coaching can be very useful for a diverse candidate (e.g. refugees, young people). In addition, having a buddy or co-worker who can support the candidate and outside management structures can help someone settle into the company. Here are some examples of how this can be achieved.</a:t>
            </a:r>
          </a:p>
          <a:p>
            <a:pPr algn="ctr"/>
            <a:r>
              <a:rPr lang="en-US" sz="2000" b="1" i="0" dirty="0">
                <a:solidFill>
                  <a:schemeClr val="bg1"/>
                </a:solidFill>
                <a:effectLst/>
                <a:latin typeface="source-serif-pro"/>
              </a:rPr>
              <a:t>Mentorship and Sponsorship Example: </a:t>
            </a:r>
            <a:r>
              <a:rPr lang="en-US" sz="2000" b="0" i="0" dirty="0">
                <a:solidFill>
                  <a:schemeClr val="bg1"/>
                </a:solidFill>
                <a:effectLst/>
                <a:latin typeface="source-serif-pro"/>
              </a:rPr>
              <a:t>Develop opportunities for underrepresented employees to access mentorship and sponsorship from senior leaders. Mentorship programs pair employees from diverse backgrounds with experienced mentors to provide guidance, support, and career development opportunities. In contrast, sponsorship programs advocate for the advancement and visibility of high-potential employees from </a:t>
            </a:r>
            <a:r>
              <a:rPr lang="en-US" sz="2000" b="1" i="0" dirty="0">
                <a:solidFill>
                  <a:schemeClr val="bg1"/>
                </a:solidFill>
                <a:effectLst/>
                <a:latin typeface="source-serif-pro"/>
              </a:rPr>
              <a:t>under-represented groups.</a:t>
            </a:r>
            <a:r>
              <a:rPr lang="en-US" sz="2000" b="0" i="1" dirty="0">
                <a:solidFill>
                  <a:schemeClr val="bg1"/>
                </a:solidFill>
                <a:effectLst/>
                <a:latin typeface="source-serif-pro"/>
              </a:rPr>
              <a:t> (</a:t>
            </a:r>
            <a:r>
              <a:rPr lang="en-US" sz="2000" b="0" i="1" dirty="0">
                <a:solidFill>
                  <a:schemeClr val="bg1"/>
                </a:solidFill>
                <a:effectLst/>
                <a:latin typeface="source-serif-pro"/>
                <a:hlinkClick r:id="rId2">
                  <a:extLst>
                    <a:ext uri="{A12FA001-AC4F-418D-AE19-62706E023703}">
                      <ahyp:hlinkClr xmlns:ahyp="http://schemas.microsoft.com/office/drawing/2018/hyperlinkcolor" val="tx"/>
                    </a:ext>
                  </a:extLst>
                </a:hlinkClick>
              </a:rPr>
              <a:t>Source</a:t>
            </a:r>
            <a:r>
              <a:rPr lang="en-US" sz="2000" b="0" i="1" dirty="0">
                <a:solidFill>
                  <a:schemeClr val="bg1"/>
                </a:solidFill>
                <a:effectLst/>
                <a:latin typeface="source-serif-pro"/>
              </a:rPr>
              <a:t>)</a:t>
            </a:r>
          </a:p>
          <a:p>
            <a:pPr algn="ctr"/>
            <a:endParaRPr lang="en-US" sz="2000" b="1" dirty="0">
              <a:solidFill>
                <a:schemeClr val="bg1"/>
              </a:solidFill>
            </a:endParaRPr>
          </a:p>
          <a:p>
            <a:pPr algn="ctr"/>
            <a:r>
              <a:rPr lang="en-US" sz="2000" b="1" dirty="0">
                <a:solidFill>
                  <a:schemeClr val="bg1"/>
                </a:solidFill>
              </a:rPr>
              <a:t>Workplace buddies </a:t>
            </a:r>
            <a:r>
              <a:rPr lang="en-US" sz="2000" dirty="0">
                <a:solidFill>
                  <a:schemeClr val="bg1"/>
                </a:solidFill>
              </a:rPr>
              <a:t>are great for assisting with onboarding and adjusting to a job by guiding day-to-day activities and assistance in sourcing information. For example, identifying the local transport infrastructure to enable on-time attendance. A workplace buddy also develops an understanding of individual circumstances and can provide an advocacy role if required. Training staff to become workplace buddies encourages an inclusive culture and provides additional peer support for those joining the workforce.</a:t>
            </a:r>
            <a:endParaRPr lang="en-IE" sz="2000" dirty="0">
              <a:solidFill>
                <a:schemeClr val="bg1"/>
              </a:solidFill>
            </a:endParaRPr>
          </a:p>
        </p:txBody>
      </p:sp>
    </p:spTree>
    <p:extLst>
      <p:ext uri="{BB962C8B-B14F-4D97-AF65-F5344CB8AC3E}">
        <p14:creationId xmlns:p14="http://schemas.microsoft.com/office/powerpoint/2010/main" val="144634427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5408FA2-44E5-CCBB-ED36-DD335C260EB3}"/>
              </a:ext>
            </a:extLst>
          </p:cNvPr>
          <p:cNvSpPr>
            <a:spLocks noGrp="1"/>
          </p:cNvSpPr>
          <p:nvPr>
            <p:ph type="body" sz="quarter" idx="18"/>
          </p:nvPr>
        </p:nvSpPr>
        <p:spPr>
          <a:xfrm>
            <a:off x="2047875" y="1150354"/>
            <a:ext cx="9563100" cy="3849918"/>
          </a:xfrm>
        </p:spPr>
        <p:txBody>
          <a:bodyPr/>
          <a:lstStyle/>
          <a:p>
            <a:pPr marL="0" indent="0"/>
            <a:r>
              <a:rPr lang="en-US" sz="2200" i="0" dirty="0">
                <a:solidFill>
                  <a:srgbClr val="DF4625"/>
                </a:solidFill>
                <a:effectLst/>
                <a:latin typeface="McKinsey Sans"/>
              </a:rPr>
              <a:t>Beverly, a corporate lawyer, </a:t>
            </a:r>
            <a:r>
              <a:rPr lang="en-US" sz="2200" b="0" i="0" dirty="0">
                <a:solidFill>
                  <a:srgbClr val="333333"/>
                </a:solidFill>
                <a:effectLst/>
                <a:latin typeface="McKinsey Sans"/>
              </a:rPr>
              <a:t>also had reason for reticence. In her first performance evaluation after maternity leave, she was </a:t>
            </a:r>
            <a:r>
              <a:rPr lang="en-US" sz="2200" b="0" i="0" dirty="0" err="1">
                <a:solidFill>
                  <a:srgbClr val="333333"/>
                </a:solidFill>
                <a:effectLst/>
                <a:latin typeface="McKinsey Sans"/>
              </a:rPr>
              <a:t>penalised</a:t>
            </a:r>
            <a:r>
              <a:rPr lang="en-US" sz="2200" b="0" i="0" dirty="0">
                <a:solidFill>
                  <a:srgbClr val="333333"/>
                </a:solidFill>
                <a:effectLst/>
                <a:latin typeface="McKinsey Sans"/>
              </a:rPr>
              <a:t> for having too few client-billable hours, even though her clients had been handed to two colleagues in her absence. Fearing that she would be seen as unreasonably sensitive if she pointed this out, Beverly accepted the status quo set out by her boss.</a:t>
            </a:r>
          </a:p>
          <a:p>
            <a:pPr marL="0" indent="0"/>
            <a:r>
              <a:rPr lang="en-US" sz="2200" b="0" i="0" dirty="0">
                <a:solidFill>
                  <a:srgbClr val="DF4625"/>
                </a:solidFill>
                <a:effectLst/>
                <a:latin typeface="McKinsey Sans"/>
              </a:rPr>
              <a:t>Anne, a senior leader of a public-sector company</a:t>
            </a:r>
            <a:r>
              <a:rPr lang="en-US" sz="2200" b="0" i="0" dirty="0">
                <a:solidFill>
                  <a:srgbClr val="333333"/>
                </a:solidFill>
                <a:effectLst/>
                <a:latin typeface="McKinsey Sans"/>
              </a:rPr>
              <a:t>, had long suffered imposter syndrome because her leadership style did not match the traits her company </a:t>
            </a:r>
            <a:r>
              <a:rPr lang="en-US" sz="2200" b="0" i="0" dirty="0" err="1">
                <a:solidFill>
                  <a:srgbClr val="333333"/>
                </a:solidFill>
                <a:effectLst/>
                <a:latin typeface="McKinsey Sans"/>
              </a:rPr>
              <a:t>signalled</a:t>
            </a:r>
            <a:r>
              <a:rPr lang="en-US" sz="2200" b="0" i="0" dirty="0">
                <a:solidFill>
                  <a:srgbClr val="333333"/>
                </a:solidFill>
                <a:effectLst/>
                <a:latin typeface="McKinsey Sans"/>
              </a:rPr>
              <a:t> that it valued. Only when she attended a leadership program did she </a:t>
            </a:r>
            <a:r>
              <a:rPr lang="en-US" sz="2200" b="0" i="0" dirty="0" err="1">
                <a:solidFill>
                  <a:srgbClr val="333333"/>
                </a:solidFill>
                <a:effectLst/>
                <a:latin typeface="McKinsey Sans"/>
              </a:rPr>
              <a:t>recognise</a:t>
            </a:r>
            <a:r>
              <a:rPr lang="en-US" sz="2200" b="0" i="0" dirty="0">
                <a:solidFill>
                  <a:srgbClr val="333333"/>
                </a:solidFill>
                <a:effectLst/>
                <a:latin typeface="McKinsey Sans"/>
              </a:rPr>
              <a:t> the value of her clear vision, her collaborative style, and her listening ability. “I </a:t>
            </a:r>
            <a:r>
              <a:rPr lang="en-US" sz="2200" b="0" i="0" dirty="0" err="1">
                <a:solidFill>
                  <a:srgbClr val="333333"/>
                </a:solidFill>
                <a:effectLst/>
                <a:latin typeface="McKinsey Sans"/>
              </a:rPr>
              <a:t>realised</a:t>
            </a:r>
            <a:r>
              <a:rPr lang="en-US" sz="2200" b="0" i="0" dirty="0">
                <a:solidFill>
                  <a:srgbClr val="333333"/>
                </a:solidFill>
                <a:effectLst/>
                <a:latin typeface="McKinsey Sans"/>
              </a:rPr>
              <a:t> [leadership] doesn’t need to be brutal”.</a:t>
            </a:r>
          </a:p>
          <a:p>
            <a:pPr marL="0" indent="0"/>
            <a:r>
              <a:rPr lang="en-US" sz="2200" b="0" i="0" dirty="0">
                <a:solidFill>
                  <a:srgbClr val="DF4625"/>
                </a:solidFill>
                <a:effectLst/>
                <a:latin typeface="McKinsey Sans"/>
              </a:rPr>
              <a:t>Three senior female officers from the strategic services </a:t>
            </a:r>
            <a:r>
              <a:rPr lang="en-US" sz="2200" b="0" i="0" dirty="0">
                <a:solidFill>
                  <a:srgbClr val="333333"/>
                </a:solidFill>
                <a:effectLst/>
                <a:latin typeface="McKinsey Sans"/>
              </a:rPr>
              <a:t>of the military believed that their strengths in listening, making connections, and building relationships were standing in the way of their promotion because all the evidence these women could see showed that the military had rewarded only the more traditional strengths.</a:t>
            </a:r>
          </a:p>
          <a:p>
            <a:pPr marL="0" indent="0"/>
            <a:endParaRPr lang="en-US" sz="2200" b="0" i="0" dirty="0">
              <a:solidFill>
                <a:srgbClr val="333333"/>
              </a:solidFill>
              <a:effectLst/>
              <a:latin typeface="McKinsey Sans"/>
            </a:endParaRPr>
          </a:p>
          <a:p>
            <a:pPr marL="0" indent="0"/>
            <a:endParaRPr lang="en-IE" sz="2200" dirty="0"/>
          </a:p>
        </p:txBody>
      </p:sp>
      <p:sp>
        <p:nvSpPr>
          <p:cNvPr id="3" name="Text Placeholder 2">
            <a:extLst>
              <a:ext uri="{FF2B5EF4-FFF2-40B4-BE49-F238E27FC236}">
                <a16:creationId xmlns:a16="http://schemas.microsoft.com/office/drawing/2014/main" id="{B8D53D22-0D29-6127-6EE4-38F2898C243C}"/>
              </a:ext>
            </a:extLst>
          </p:cNvPr>
          <p:cNvSpPr>
            <a:spLocks noGrp="1"/>
          </p:cNvSpPr>
          <p:nvPr>
            <p:ph type="body" sz="quarter" idx="16"/>
          </p:nvPr>
        </p:nvSpPr>
        <p:spPr>
          <a:xfrm>
            <a:off x="874581" y="560551"/>
            <a:ext cx="10595237" cy="803654"/>
          </a:xfrm>
        </p:spPr>
        <p:txBody>
          <a:bodyPr/>
          <a:lstStyle/>
          <a:p>
            <a:r>
              <a:rPr lang="en-IE" sz="3200" b="0" dirty="0"/>
              <a:t>Encourage Women to Participate in Leadership Programs</a:t>
            </a:r>
          </a:p>
        </p:txBody>
      </p:sp>
      <p:pic>
        <p:nvPicPr>
          <p:cNvPr id="9" name="Graphic 8" descr="Woman with baby with solid fill">
            <a:extLst>
              <a:ext uri="{FF2B5EF4-FFF2-40B4-BE49-F238E27FC236}">
                <a16:creationId xmlns:a16="http://schemas.microsoft.com/office/drawing/2014/main" id="{1F5C4847-9B5C-7A47-68BC-77AF86302B8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48337" y="1401744"/>
            <a:ext cx="1173294" cy="1173294"/>
          </a:xfrm>
          <a:prstGeom prst="rect">
            <a:avLst/>
          </a:prstGeom>
        </p:spPr>
      </p:pic>
      <p:pic>
        <p:nvPicPr>
          <p:cNvPr id="13" name="Graphic 12" descr="Group of women with solid fill">
            <a:extLst>
              <a:ext uri="{FF2B5EF4-FFF2-40B4-BE49-F238E27FC236}">
                <a16:creationId xmlns:a16="http://schemas.microsoft.com/office/drawing/2014/main" id="{82F2921E-C5C9-8F86-DBC9-78B8334893A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99866" y="4531715"/>
            <a:ext cx="1040410" cy="1040410"/>
          </a:xfrm>
          <a:prstGeom prst="rect">
            <a:avLst/>
          </a:prstGeom>
        </p:spPr>
      </p:pic>
      <p:pic>
        <p:nvPicPr>
          <p:cNvPr id="15" name="Graphic 14" descr="Female Profile with solid fill">
            <a:extLst>
              <a:ext uri="{FF2B5EF4-FFF2-40B4-BE49-F238E27FC236}">
                <a16:creationId xmlns:a16="http://schemas.microsoft.com/office/drawing/2014/main" id="{B9CF5659-64AF-21FB-BBD9-2D8C1742F90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733424" y="3014152"/>
            <a:ext cx="1173294" cy="1173294"/>
          </a:xfrm>
          <a:prstGeom prst="rect">
            <a:avLst/>
          </a:prstGeom>
        </p:spPr>
      </p:pic>
    </p:spTree>
    <p:extLst>
      <p:ext uri="{BB962C8B-B14F-4D97-AF65-F5344CB8AC3E}">
        <p14:creationId xmlns:p14="http://schemas.microsoft.com/office/powerpoint/2010/main" val="8846860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Alternate Process 5">
            <a:extLst>
              <a:ext uri="{FF2B5EF4-FFF2-40B4-BE49-F238E27FC236}">
                <a16:creationId xmlns:a16="http://schemas.microsoft.com/office/drawing/2014/main" id="{16E11A17-A943-DF5A-B522-0D8E46A08F2B}"/>
              </a:ext>
            </a:extLst>
          </p:cNvPr>
          <p:cNvSpPr/>
          <p:nvPr/>
        </p:nvSpPr>
        <p:spPr>
          <a:xfrm>
            <a:off x="962025" y="3344265"/>
            <a:ext cx="10669719" cy="969764"/>
          </a:xfrm>
          <a:prstGeom prst="flowChartAlternateProcess">
            <a:avLst/>
          </a:prstGeom>
          <a:solidFill>
            <a:srgbClr val="9FC9A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0" name="Rectangle 1">
            <a:extLst>
              <a:ext uri="{FF2B5EF4-FFF2-40B4-BE49-F238E27FC236}">
                <a16:creationId xmlns:a16="http://schemas.microsoft.com/office/drawing/2014/main" id="{75F28A96-8E16-E17F-48F7-82CC4B8C2C25}"/>
              </a:ext>
            </a:extLst>
          </p:cNvPr>
          <p:cNvSpPr txBox="1">
            <a:spLocks noChangeArrowheads="1"/>
          </p:cNvSpPr>
          <p:nvPr/>
        </p:nvSpPr>
        <p:spPr bwMode="auto">
          <a:xfrm>
            <a:off x="1047750" y="1364774"/>
            <a:ext cx="10669719" cy="4919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2200" b="1" dirty="0"/>
              <a:t>In an inclusive workplace, all employees should have equal access to support, opportunities and resources.  </a:t>
            </a:r>
            <a:r>
              <a:rPr lang="en-US" sz="2200" dirty="0"/>
              <a:t>A lack of support for career breaks and flexible work associated with parental leave, sick leave, or caring responsibilities disproportionately affects the career progression of women and people with a disability or chronic health condition. Proactively ensuring that promotions and professional development are offered fairly and equitably to your workforce can benefit your business. </a:t>
            </a:r>
          </a:p>
          <a:p>
            <a:pPr marL="0" indent="0"/>
            <a:r>
              <a:rPr lang="en-US" sz="2200" dirty="0"/>
              <a:t>Studies show that increasing the proportion of women in management positions by 10 per cent or more leads to a 6.6 per cent average increase in the market value of securities exchange companies. </a:t>
            </a:r>
          </a:p>
          <a:p>
            <a:pPr marL="0" indent="0"/>
            <a:r>
              <a:rPr lang="en-US" sz="2200" dirty="0"/>
              <a:t>Being an equal-opportunity employer by supporting all employees in accessing professional development and promotional opportunities will also help attract and retain talent. Due to size and growth capacity, small businesses may need more scope to offer promotion and career progression. However, offering best practice professional development opportunities to all employees and promotion opportunities where possible can help small businesses remain competitive with bigger companies for talent such as STEM talent.</a:t>
            </a:r>
          </a:p>
        </p:txBody>
      </p:sp>
      <p:sp>
        <p:nvSpPr>
          <p:cNvPr id="2" name="Text Placeholder 4">
            <a:extLst>
              <a:ext uri="{FF2B5EF4-FFF2-40B4-BE49-F238E27FC236}">
                <a16:creationId xmlns:a16="http://schemas.microsoft.com/office/drawing/2014/main" id="{50224858-3040-9E85-3818-BD8696B11136}"/>
              </a:ext>
            </a:extLst>
          </p:cNvPr>
          <p:cNvSpPr txBox="1">
            <a:spLocks/>
          </p:cNvSpPr>
          <p:nvPr/>
        </p:nvSpPr>
        <p:spPr>
          <a:xfrm>
            <a:off x="2515038" y="546014"/>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000" dirty="0">
                <a:solidFill>
                  <a:srgbClr val="335C42"/>
                </a:solidFill>
              </a:rPr>
              <a:t>D&amp;I Talent Development: </a:t>
            </a:r>
            <a:r>
              <a:rPr lang="en-IE" sz="3000" b="0" dirty="0"/>
              <a:t>Support Flexible</a:t>
            </a:r>
          </a:p>
          <a:p>
            <a:pPr>
              <a:spcBef>
                <a:spcPts val="0"/>
              </a:spcBef>
            </a:pPr>
            <a:r>
              <a:rPr lang="en-IE" sz="3000" b="0" dirty="0"/>
              <a:t>Professional Development</a:t>
            </a:r>
          </a:p>
        </p:txBody>
      </p:sp>
      <p:sp>
        <p:nvSpPr>
          <p:cNvPr id="3" name="Round Diagonal Corner Rectangle 9">
            <a:extLst>
              <a:ext uri="{FF2B5EF4-FFF2-40B4-BE49-F238E27FC236}">
                <a16:creationId xmlns:a16="http://schemas.microsoft.com/office/drawing/2014/main" id="{0011DD9D-61C7-F8D9-FD75-25C1FA47840B}"/>
              </a:ext>
            </a:extLst>
          </p:cNvPr>
          <p:cNvSpPr/>
          <p:nvPr/>
        </p:nvSpPr>
        <p:spPr>
          <a:xfrm rot="16200000">
            <a:off x="903820" y="-137334"/>
            <a:ext cx="969763" cy="2034452"/>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8">
            <a:extLst>
              <a:ext uri="{FF2B5EF4-FFF2-40B4-BE49-F238E27FC236}">
                <a16:creationId xmlns:a16="http://schemas.microsoft.com/office/drawing/2014/main" id="{0146119D-74C4-EF66-9938-A61858966F76}"/>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7</a:t>
            </a:r>
          </a:p>
        </p:txBody>
      </p:sp>
      <p:sp>
        <p:nvSpPr>
          <p:cNvPr id="5" name="TextBox 4">
            <a:extLst>
              <a:ext uri="{FF2B5EF4-FFF2-40B4-BE49-F238E27FC236}">
                <a16:creationId xmlns:a16="http://schemas.microsoft.com/office/drawing/2014/main" id="{967C5F27-CCFE-D294-308D-1966A86EF166}"/>
              </a:ext>
            </a:extLst>
          </p:cNvPr>
          <p:cNvSpPr txBox="1"/>
          <p:nvPr/>
        </p:nvSpPr>
        <p:spPr>
          <a:xfrm>
            <a:off x="9105900" y="6391275"/>
            <a:ext cx="3295650"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SME Inclusion Toolkit</a:t>
            </a:r>
            <a:endParaRPr lang="en-IE" dirty="0">
              <a:solidFill>
                <a:schemeClr val="bg1"/>
              </a:solidFill>
            </a:endParaRPr>
          </a:p>
        </p:txBody>
      </p:sp>
    </p:spTree>
    <p:extLst>
      <p:ext uri="{BB962C8B-B14F-4D97-AF65-F5344CB8AC3E}">
        <p14:creationId xmlns:p14="http://schemas.microsoft.com/office/powerpoint/2010/main" val="145671901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lowchart: Alternate Process 8">
            <a:extLst>
              <a:ext uri="{FF2B5EF4-FFF2-40B4-BE49-F238E27FC236}">
                <a16:creationId xmlns:a16="http://schemas.microsoft.com/office/drawing/2014/main" id="{2021ABBB-95AC-08CF-E5BB-2CAE24F4EC59}"/>
              </a:ext>
            </a:extLst>
          </p:cNvPr>
          <p:cNvSpPr/>
          <p:nvPr/>
        </p:nvSpPr>
        <p:spPr>
          <a:xfrm>
            <a:off x="798381" y="4677765"/>
            <a:ext cx="10669719" cy="1381952"/>
          </a:xfrm>
          <a:prstGeom prst="flowChartAlternateProcess">
            <a:avLst/>
          </a:prstGeom>
          <a:solidFill>
            <a:srgbClr val="9FC9A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Flowchart: Alternate Process 6">
            <a:extLst>
              <a:ext uri="{FF2B5EF4-FFF2-40B4-BE49-F238E27FC236}">
                <a16:creationId xmlns:a16="http://schemas.microsoft.com/office/drawing/2014/main" id="{7008BE87-C366-9118-C1A4-5C640E136241}"/>
              </a:ext>
            </a:extLst>
          </p:cNvPr>
          <p:cNvSpPr/>
          <p:nvPr/>
        </p:nvSpPr>
        <p:spPr>
          <a:xfrm>
            <a:off x="798382" y="2209799"/>
            <a:ext cx="10507794" cy="1124137"/>
          </a:xfrm>
          <a:prstGeom prst="flowChartAlternateProcess">
            <a:avLst/>
          </a:prstGeom>
          <a:solidFill>
            <a:srgbClr val="9FC9A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 name="Text Placeholder 1">
            <a:extLst>
              <a:ext uri="{FF2B5EF4-FFF2-40B4-BE49-F238E27FC236}">
                <a16:creationId xmlns:a16="http://schemas.microsoft.com/office/drawing/2014/main" id="{EEF574BB-2321-0173-FD18-9D88A9D9B89F}"/>
              </a:ext>
            </a:extLst>
          </p:cNvPr>
          <p:cNvSpPr>
            <a:spLocks noGrp="1"/>
          </p:cNvSpPr>
          <p:nvPr>
            <p:ph type="body" sz="quarter" idx="18"/>
          </p:nvPr>
        </p:nvSpPr>
        <p:spPr>
          <a:xfrm>
            <a:off x="798381" y="1504041"/>
            <a:ext cx="10812594" cy="3849918"/>
          </a:xfrm>
        </p:spPr>
        <p:txBody>
          <a:bodyPr/>
          <a:lstStyle/>
          <a:p>
            <a:pPr marL="0" indent="0"/>
            <a:r>
              <a:rPr lang="en-US" sz="2200" dirty="0"/>
              <a:t>All employees should be entitled to parental leave, and if possible, offer additional paid leave for parents and carers. </a:t>
            </a:r>
          </a:p>
          <a:p>
            <a:pPr marL="0" indent="0"/>
            <a:r>
              <a:rPr lang="en-US" sz="2200" dirty="0">
                <a:solidFill>
                  <a:schemeClr val="tx1">
                    <a:lumMod val="50000"/>
                  </a:schemeClr>
                </a:solidFill>
              </a:rPr>
              <a:t>Each parent is eligible for up to 240 days of paid parental leave (all but 90 days of which may be transferred to the other parent), plus unpaid leave until the child is 18 months old. (</a:t>
            </a:r>
            <a:r>
              <a:rPr lang="en-US" sz="2200" dirty="0">
                <a:solidFill>
                  <a:schemeClr val="tx1">
                    <a:lumMod val="50000"/>
                  </a:schemeClr>
                </a:solidFill>
                <a:hlinkClick r:id="rId2">
                  <a:extLst>
                    <a:ext uri="{A12FA001-AC4F-418D-AE19-62706E023703}">
                      <ahyp:hlinkClr xmlns:ahyp="http://schemas.microsoft.com/office/drawing/2018/hyperlinkcolor" val="tx"/>
                    </a:ext>
                  </a:extLst>
                </a:hlinkClick>
              </a:rPr>
              <a:t>European Parliament</a:t>
            </a:r>
            <a:r>
              <a:rPr lang="en-US" sz="2200" dirty="0">
                <a:solidFill>
                  <a:schemeClr val="tx1">
                    <a:lumMod val="50000"/>
                  </a:schemeClr>
                </a:solidFill>
              </a:rPr>
              <a:t>)</a:t>
            </a:r>
          </a:p>
          <a:p>
            <a:pPr marL="0" indent="0"/>
            <a:endParaRPr lang="en-US" sz="400" dirty="0"/>
          </a:p>
          <a:p>
            <a:pPr marL="0" indent="0"/>
            <a:r>
              <a:rPr lang="en-US" sz="2200" dirty="0">
                <a:solidFill>
                  <a:schemeClr val="bg1"/>
                </a:solidFill>
                <a:highlight>
                  <a:srgbClr val="335C42"/>
                </a:highlight>
              </a:rPr>
              <a:t>Gender-equal Parental Leave Policy. </a:t>
            </a:r>
            <a:r>
              <a:rPr lang="en-US" sz="2200" dirty="0"/>
              <a:t>While this is not possible for some small businesses to accommodate, having a clear and gender-equal parental leave policy is a good way to show your business values its employees. It can also help managers and employees understand how parental leave works and can help attract and keep staff. </a:t>
            </a:r>
          </a:p>
          <a:p>
            <a:pPr marL="0" indent="0"/>
            <a:r>
              <a:rPr lang="en-US" sz="2200" dirty="0">
                <a:solidFill>
                  <a:schemeClr val="tx1">
                    <a:lumMod val="50000"/>
                  </a:schemeClr>
                </a:solidFill>
              </a:rPr>
              <a:t>Reports show that women undertake a greater share of caring and domestic work, resulting in more time spent out of the workforce and less opportunity for professional development and career progression. This issue is often amplified by factors such as ethnicity, disability, </a:t>
            </a:r>
            <a:r>
              <a:rPr lang="en-US" sz="2200" dirty="0"/>
              <a:t>and neurodiversity, making it harder for some women to return to work following a break. </a:t>
            </a:r>
          </a:p>
        </p:txBody>
      </p:sp>
      <p:sp>
        <p:nvSpPr>
          <p:cNvPr id="4" name="Text Placeholder 4">
            <a:extLst>
              <a:ext uri="{FF2B5EF4-FFF2-40B4-BE49-F238E27FC236}">
                <a16:creationId xmlns:a16="http://schemas.microsoft.com/office/drawing/2014/main" id="{D4261439-3A85-5143-C582-CDFF89B8A8EE}"/>
              </a:ext>
            </a:extLst>
          </p:cNvPr>
          <p:cNvSpPr txBox="1">
            <a:spLocks/>
          </p:cNvSpPr>
          <p:nvPr/>
        </p:nvSpPr>
        <p:spPr>
          <a:xfrm>
            <a:off x="2515038" y="546014"/>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000" dirty="0">
                <a:solidFill>
                  <a:srgbClr val="335C42"/>
                </a:solidFill>
              </a:rPr>
              <a:t>D&amp;I Talent Development: </a:t>
            </a:r>
            <a:r>
              <a:rPr lang="en-IE" sz="3000" b="0" dirty="0"/>
              <a:t>Support Flexible</a:t>
            </a:r>
          </a:p>
          <a:p>
            <a:pPr>
              <a:spcBef>
                <a:spcPts val="0"/>
              </a:spcBef>
            </a:pPr>
            <a:r>
              <a:rPr lang="en-IE" sz="3000" b="0" dirty="0"/>
              <a:t>Professional Development</a:t>
            </a:r>
          </a:p>
        </p:txBody>
      </p:sp>
      <p:sp>
        <p:nvSpPr>
          <p:cNvPr id="3" name="TextBox 2">
            <a:extLst>
              <a:ext uri="{FF2B5EF4-FFF2-40B4-BE49-F238E27FC236}">
                <a16:creationId xmlns:a16="http://schemas.microsoft.com/office/drawing/2014/main" id="{AE32F5F9-EABE-C29E-E8B2-CD7B110E0444}"/>
              </a:ext>
            </a:extLst>
          </p:cNvPr>
          <p:cNvSpPr txBox="1"/>
          <p:nvPr/>
        </p:nvSpPr>
        <p:spPr>
          <a:xfrm>
            <a:off x="9105900" y="6391275"/>
            <a:ext cx="3295650"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SME Inclusion Toolkit</a:t>
            </a:r>
            <a:endParaRPr lang="en-IE" dirty="0">
              <a:solidFill>
                <a:schemeClr val="bg1"/>
              </a:solidFill>
            </a:endParaRPr>
          </a:p>
        </p:txBody>
      </p:sp>
      <p:sp>
        <p:nvSpPr>
          <p:cNvPr id="8" name="Round Diagonal Corner Rectangle 9">
            <a:extLst>
              <a:ext uri="{FF2B5EF4-FFF2-40B4-BE49-F238E27FC236}">
                <a16:creationId xmlns:a16="http://schemas.microsoft.com/office/drawing/2014/main" id="{526A64B0-763F-C1A6-3D3A-A5412DA6670C}"/>
              </a:ext>
            </a:extLst>
          </p:cNvPr>
          <p:cNvSpPr/>
          <p:nvPr/>
        </p:nvSpPr>
        <p:spPr>
          <a:xfrm rot="16200000">
            <a:off x="903820" y="-137334"/>
            <a:ext cx="969763" cy="2034452"/>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29E3C838-276A-95EA-C272-80659EF3A990}"/>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7</a:t>
            </a:r>
          </a:p>
        </p:txBody>
      </p:sp>
    </p:spTree>
    <p:extLst>
      <p:ext uri="{BB962C8B-B14F-4D97-AF65-F5344CB8AC3E}">
        <p14:creationId xmlns:p14="http://schemas.microsoft.com/office/powerpoint/2010/main" val="3162616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EF574BB-2321-0173-FD18-9D88A9D9B89F}"/>
              </a:ext>
            </a:extLst>
          </p:cNvPr>
          <p:cNvSpPr>
            <a:spLocks noGrp="1"/>
          </p:cNvSpPr>
          <p:nvPr>
            <p:ph type="body" sz="quarter" idx="18"/>
          </p:nvPr>
        </p:nvSpPr>
        <p:spPr>
          <a:xfrm>
            <a:off x="762000" y="1405402"/>
            <a:ext cx="11010899" cy="3849918"/>
          </a:xfrm>
        </p:spPr>
        <p:txBody>
          <a:bodyPr/>
          <a:lstStyle/>
          <a:p>
            <a:pPr marL="0" indent="0"/>
            <a:r>
              <a:rPr lang="en-US" sz="2200" dirty="0">
                <a:solidFill>
                  <a:schemeClr val="bg1"/>
                </a:solidFill>
                <a:highlight>
                  <a:srgbClr val="335C42"/>
                </a:highlight>
              </a:rPr>
              <a:t>Flexible Working Policy for Leadership. </a:t>
            </a:r>
            <a:r>
              <a:rPr lang="en-US" sz="2200" dirty="0"/>
              <a:t>A lack of workplace flexibility to accommodate caring responsibilities can result in fewer women in senior and leadership roles and should be considered by businesses in developing flexibility policies. </a:t>
            </a:r>
          </a:p>
          <a:p>
            <a:pPr marL="0" indent="0"/>
            <a:r>
              <a:rPr lang="en-US" sz="2200" dirty="0">
                <a:solidFill>
                  <a:schemeClr val="bg1"/>
                </a:solidFill>
                <a:highlight>
                  <a:srgbClr val="335C42"/>
                </a:highlight>
              </a:rPr>
              <a:t>Flexible Working Policy for return to work </a:t>
            </a:r>
            <a:r>
              <a:rPr lang="en-US" sz="2200" dirty="0"/>
              <a:t>can help people with caring responsibilities to return to work after a break, develop skills, or update and maintain career progression. </a:t>
            </a:r>
          </a:p>
          <a:p>
            <a:pPr marL="0" indent="0"/>
            <a:r>
              <a:rPr lang="en-US" sz="2200" b="1" dirty="0">
                <a:solidFill>
                  <a:srgbClr val="335C42"/>
                </a:solidFill>
              </a:rPr>
              <a:t>Businesses can support parents and carers by: </a:t>
            </a:r>
          </a:p>
          <a:p>
            <a:pPr marL="0" indent="0"/>
            <a:r>
              <a:rPr lang="en-US" sz="2200" dirty="0">
                <a:solidFill>
                  <a:schemeClr val="bg1"/>
                </a:solidFill>
                <a:highlight>
                  <a:srgbClr val="335C42"/>
                </a:highlight>
              </a:rPr>
              <a:t>Offering flexible working arrangements </a:t>
            </a:r>
            <a:r>
              <a:rPr lang="en-US" sz="2200" dirty="0"/>
              <a:t>to all employees, including work-from-home options and flexible hours of work. Suggestions are detailed in the Retention section.</a:t>
            </a:r>
          </a:p>
          <a:p>
            <a:pPr marL="0" indent="0"/>
            <a:r>
              <a:rPr lang="en-US" sz="2200" dirty="0">
                <a:solidFill>
                  <a:schemeClr val="bg1"/>
                </a:solidFill>
                <a:highlight>
                  <a:srgbClr val="335C42"/>
                </a:highlight>
              </a:rPr>
              <a:t>Providing access to the same benefits </a:t>
            </a:r>
            <a:r>
              <a:rPr lang="en-US" sz="2200" dirty="0"/>
              <a:t>to all employees (including those on flexible working arrangements), e.g., health and financial benefits, training, and promotional opportunities.</a:t>
            </a:r>
          </a:p>
          <a:p>
            <a:pPr marL="0" indent="0"/>
            <a:r>
              <a:rPr lang="en-US" sz="2200" dirty="0">
                <a:solidFill>
                  <a:schemeClr val="bg1"/>
                </a:solidFill>
                <a:highlight>
                  <a:srgbClr val="335C42"/>
                </a:highlight>
              </a:rPr>
              <a:t>Encourage parental leave for men</a:t>
            </a:r>
            <a:r>
              <a:rPr lang="en-US" sz="2200" dirty="0"/>
              <a:t>, as well as women, when a new child enters the family. Men and women in leadership roles must proactively role model the </a:t>
            </a:r>
            <a:r>
              <a:rPr lang="en-US" sz="2200" dirty="0" err="1"/>
              <a:t>normalisation</a:t>
            </a:r>
            <a:r>
              <a:rPr lang="en-US" sz="2200" dirty="0"/>
              <a:t> of caring and parenting duties and/ or a flexible approach to place and work hours.</a:t>
            </a:r>
          </a:p>
        </p:txBody>
      </p:sp>
      <p:sp>
        <p:nvSpPr>
          <p:cNvPr id="4" name="Text Placeholder 4">
            <a:extLst>
              <a:ext uri="{FF2B5EF4-FFF2-40B4-BE49-F238E27FC236}">
                <a16:creationId xmlns:a16="http://schemas.microsoft.com/office/drawing/2014/main" id="{D4261439-3A85-5143-C582-CDFF89B8A8EE}"/>
              </a:ext>
            </a:extLst>
          </p:cNvPr>
          <p:cNvSpPr txBox="1">
            <a:spLocks/>
          </p:cNvSpPr>
          <p:nvPr/>
        </p:nvSpPr>
        <p:spPr>
          <a:xfrm>
            <a:off x="2515038" y="546014"/>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000" dirty="0">
                <a:solidFill>
                  <a:srgbClr val="335C42"/>
                </a:solidFill>
              </a:rPr>
              <a:t>D&amp;I Talent Development: </a:t>
            </a:r>
            <a:r>
              <a:rPr lang="en-IE" sz="3000" b="0" dirty="0"/>
              <a:t>Support Flexible</a:t>
            </a:r>
          </a:p>
          <a:p>
            <a:pPr>
              <a:spcBef>
                <a:spcPts val="0"/>
              </a:spcBef>
            </a:pPr>
            <a:r>
              <a:rPr lang="en-IE" sz="3000" b="0" dirty="0"/>
              <a:t>Professional Development</a:t>
            </a:r>
          </a:p>
        </p:txBody>
      </p:sp>
      <p:sp>
        <p:nvSpPr>
          <p:cNvPr id="3" name="TextBox 2">
            <a:extLst>
              <a:ext uri="{FF2B5EF4-FFF2-40B4-BE49-F238E27FC236}">
                <a16:creationId xmlns:a16="http://schemas.microsoft.com/office/drawing/2014/main" id="{AE32F5F9-EABE-C29E-E8B2-CD7B110E0444}"/>
              </a:ext>
            </a:extLst>
          </p:cNvPr>
          <p:cNvSpPr txBox="1"/>
          <p:nvPr/>
        </p:nvSpPr>
        <p:spPr>
          <a:xfrm>
            <a:off x="9105900" y="6391275"/>
            <a:ext cx="3295650"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SME Inclusion Toolkit</a:t>
            </a:r>
            <a:endParaRPr lang="en-IE" dirty="0">
              <a:solidFill>
                <a:schemeClr val="bg1"/>
              </a:solidFill>
            </a:endParaRPr>
          </a:p>
        </p:txBody>
      </p:sp>
      <p:sp>
        <p:nvSpPr>
          <p:cNvPr id="7" name="Round Diagonal Corner Rectangle 9">
            <a:extLst>
              <a:ext uri="{FF2B5EF4-FFF2-40B4-BE49-F238E27FC236}">
                <a16:creationId xmlns:a16="http://schemas.microsoft.com/office/drawing/2014/main" id="{D359A655-666B-66AB-380A-DB76616FDB80}"/>
              </a:ext>
            </a:extLst>
          </p:cNvPr>
          <p:cNvSpPr/>
          <p:nvPr/>
        </p:nvSpPr>
        <p:spPr>
          <a:xfrm rot="16200000">
            <a:off x="903820" y="-137334"/>
            <a:ext cx="969763" cy="2034452"/>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 Placeholder 8">
            <a:extLst>
              <a:ext uri="{FF2B5EF4-FFF2-40B4-BE49-F238E27FC236}">
                <a16:creationId xmlns:a16="http://schemas.microsoft.com/office/drawing/2014/main" id="{290FCF46-75B4-CA37-2E43-76B3DA3A6210}"/>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7</a:t>
            </a:r>
          </a:p>
        </p:txBody>
      </p:sp>
    </p:spTree>
    <p:extLst>
      <p:ext uri="{BB962C8B-B14F-4D97-AF65-F5344CB8AC3E}">
        <p14:creationId xmlns:p14="http://schemas.microsoft.com/office/powerpoint/2010/main" val="118706099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A608A1C0-4DD8-A739-9F60-FBAABDCCFA3D}"/>
              </a:ext>
            </a:extLst>
          </p:cNvPr>
          <p:cNvSpPr>
            <a:spLocks noGrp="1"/>
          </p:cNvSpPr>
          <p:nvPr>
            <p:ph type="body" sz="quarter" idx="13"/>
          </p:nvPr>
        </p:nvSpPr>
        <p:spPr>
          <a:xfrm>
            <a:off x="43426" y="1416416"/>
            <a:ext cx="5692218" cy="3588677"/>
          </a:xfrm>
        </p:spPr>
        <p:txBody>
          <a:bodyPr>
            <a:normAutofit/>
          </a:bodyPr>
          <a:lstStyle/>
          <a:p>
            <a:pPr>
              <a:lnSpc>
                <a:spcPct val="100000"/>
              </a:lnSpc>
              <a:spcBef>
                <a:spcPts val="0"/>
              </a:spcBef>
            </a:pPr>
            <a:endParaRPr lang="en-US" sz="2000" b="0" i="0" dirty="0">
              <a:effectLst/>
              <a:latin typeface="Calibri "/>
            </a:endParaRPr>
          </a:p>
          <a:p>
            <a:pPr>
              <a:lnSpc>
                <a:spcPct val="100000"/>
              </a:lnSpc>
              <a:spcBef>
                <a:spcPts val="0"/>
              </a:spcBef>
            </a:pPr>
            <a:r>
              <a:rPr lang="en-US" sz="2000" b="1" i="0" u="sng" dirty="0">
                <a:effectLst/>
                <a:latin typeface="Calibri "/>
                <a:hlinkClick r:id="rId2">
                  <a:extLst>
                    <a:ext uri="{A12FA001-AC4F-418D-AE19-62706E023703}">
                      <ahyp:hlinkClr xmlns:ahyp="http://schemas.microsoft.com/office/drawing/2018/hyperlinkcolor" val="tx"/>
                    </a:ext>
                  </a:extLst>
                </a:hlinkClick>
              </a:rPr>
              <a:t>Harvard Business Review article titled "Diversity Doesn't Stick Without Inclusion</a:t>
            </a:r>
            <a:r>
              <a:rPr lang="en-US" sz="2000" b="1" i="0" u="sng" dirty="0">
                <a:effectLst/>
                <a:latin typeface="Calibri "/>
              </a:rPr>
              <a:t>” (2017)  </a:t>
            </a:r>
            <a:r>
              <a:rPr lang="en-US" sz="2000" b="1" i="0" u="sng" dirty="0" err="1">
                <a:effectLst/>
                <a:latin typeface="Calibri "/>
              </a:rPr>
              <a:t>emphasises</a:t>
            </a:r>
            <a:r>
              <a:rPr lang="en-US" sz="2000" b="1" i="0" u="sng" dirty="0">
                <a:effectLst/>
                <a:latin typeface="Calibri "/>
              </a:rPr>
              <a:t> that companies</a:t>
            </a:r>
            <a:r>
              <a:rPr lang="en-US" sz="2000" b="0" i="0" dirty="0">
                <a:effectLst/>
                <a:latin typeface="Calibri "/>
              </a:rPr>
              <a:t> must </a:t>
            </a:r>
            <a:r>
              <a:rPr lang="en-US" sz="2000" b="0" i="0" dirty="0" err="1">
                <a:effectLst/>
                <a:latin typeface="Calibri "/>
              </a:rPr>
              <a:t>prioritise</a:t>
            </a:r>
            <a:r>
              <a:rPr lang="en-US" sz="2000" b="0" i="0" dirty="0">
                <a:effectLst/>
                <a:latin typeface="Calibri "/>
              </a:rPr>
              <a:t> an inclusive culture and nurture diverse talent to </a:t>
            </a:r>
            <a:r>
              <a:rPr lang="en-US" sz="2000" b="0" i="0" dirty="0" err="1">
                <a:effectLst/>
                <a:latin typeface="Calibri "/>
              </a:rPr>
              <a:t>maximise</a:t>
            </a:r>
            <a:r>
              <a:rPr lang="en-US" sz="2000" b="0" i="0" dirty="0">
                <a:effectLst/>
                <a:latin typeface="Calibri "/>
              </a:rPr>
              <a:t> the benefits of a diverse workforce and significantly reduce turnover rates by 22%.</a:t>
            </a:r>
            <a:endParaRPr lang="en-IE" sz="2000" dirty="0">
              <a:latin typeface="Calibri "/>
            </a:endParaRPr>
          </a:p>
        </p:txBody>
      </p:sp>
      <p:sp>
        <p:nvSpPr>
          <p:cNvPr id="9" name="Text Placeholder 8">
            <a:extLst>
              <a:ext uri="{FF2B5EF4-FFF2-40B4-BE49-F238E27FC236}">
                <a16:creationId xmlns:a16="http://schemas.microsoft.com/office/drawing/2014/main" id="{8D0565BA-5A60-A4FA-F8E0-54C172FAA105}"/>
              </a:ext>
            </a:extLst>
          </p:cNvPr>
          <p:cNvSpPr>
            <a:spLocks noGrp="1"/>
          </p:cNvSpPr>
          <p:nvPr>
            <p:ph type="body" sz="quarter" idx="43"/>
          </p:nvPr>
        </p:nvSpPr>
        <p:spPr>
          <a:xfrm>
            <a:off x="361950" y="4621938"/>
            <a:ext cx="5055171" cy="1900724"/>
          </a:xfrm>
        </p:spPr>
        <p:txBody>
          <a:bodyPr>
            <a:normAutofit fontScale="62500" lnSpcReduction="20000"/>
          </a:bodyPr>
          <a:lstStyle/>
          <a:p>
            <a:pPr>
              <a:lnSpc>
                <a:spcPct val="120000"/>
              </a:lnSpc>
              <a:spcBef>
                <a:spcPts val="0"/>
              </a:spcBef>
            </a:pPr>
            <a:r>
              <a:rPr lang="en-US" i="0" dirty="0">
                <a:effectLst/>
                <a:latin typeface="Arial Nova Cond" panose="020F0502020204030204" pitchFamily="34" charset="0"/>
                <a:cs typeface="Aharoni" panose="02010803020104030203" pitchFamily="2" charset="-79"/>
              </a:rPr>
              <a:t>According to a comprehensive report by </a:t>
            </a:r>
            <a:r>
              <a:rPr lang="en-US" i="0" u="sng" dirty="0">
                <a:effectLst/>
                <a:latin typeface="Arial Nova Cond" panose="020F0502020204030204" pitchFamily="34" charset="0"/>
                <a:cs typeface="Aharoni" panose="02010803020104030203" pitchFamily="2" charset="-79"/>
                <a:hlinkClick r:id="rId3">
                  <a:extLst>
                    <a:ext uri="{A12FA001-AC4F-418D-AE19-62706E023703}">
                      <ahyp:hlinkClr xmlns:ahyp="http://schemas.microsoft.com/office/drawing/2018/hyperlinkcolor" val="tx"/>
                    </a:ext>
                  </a:extLst>
                </a:hlinkClick>
              </a:rPr>
              <a:t>McKinsey &amp; Company titled "Delivering Through Diversity," (2018)</a:t>
            </a:r>
            <a:r>
              <a:rPr lang="en-US" i="0" dirty="0">
                <a:effectLst/>
                <a:latin typeface="Arial Nova Cond" panose="020F0502020204030204" pitchFamily="34" charset="0"/>
                <a:cs typeface="Aharoni" panose="02010803020104030203" pitchFamily="2" charset="-79"/>
              </a:rPr>
              <a:t> companies with more diverse executive teams outperformed their less diverse counterparts by 25% in terms of profitability. This highlights the significant impact that diversity can have on financial success and underscores the importance of fostering diversity within </a:t>
            </a:r>
            <a:r>
              <a:rPr lang="en-US" i="0" dirty="0" err="1">
                <a:effectLst/>
                <a:latin typeface="Arial Nova Cond" panose="020F0502020204030204" pitchFamily="34" charset="0"/>
                <a:cs typeface="Aharoni" panose="02010803020104030203" pitchFamily="2" charset="-79"/>
              </a:rPr>
              <a:t>companys</a:t>
            </a:r>
            <a:r>
              <a:rPr lang="en-US" i="0" dirty="0">
                <a:effectLst/>
                <a:latin typeface="Arial Nova Cond" panose="020F0502020204030204" pitchFamily="34" charset="0"/>
                <a:cs typeface="Aharoni" panose="02010803020104030203" pitchFamily="2" charset="-79"/>
              </a:rPr>
              <a:t>.</a:t>
            </a:r>
            <a:endParaRPr lang="en-IE" dirty="0">
              <a:latin typeface="Arial Nova Cond" panose="020F0502020204030204" pitchFamily="34" charset="0"/>
              <a:cs typeface="Aharoni" panose="02010803020104030203" pitchFamily="2" charset="-79"/>
            </a:endParaRPr>
          </a:p>
        </p:txBody>
      </p:sp>
      <p:sp>
        <p:nvSpPr>
          <p:cNvPr id="10" name="Text Placeholder 4">
            <a:extLst>
              <a:ext uri="{FF2B5EF4-FFF2-40B4-BE49-F238E27FC236}">
                <a16:creationId xmlns:a16="http://schemas.microsoft.com/office/drawing/2014/main" id="{4103E38C-AEFB-B3DF-B29A-595B899284FA}"/>
              </a:ext>
            </a:extLst>
          </p:cNvPr>
          <p:cNvSpPr txBox="1">
            <a:spLocks/>
          </p:cNvSpPr>
          <p:nvPr/>
        </p:nvSpPr>
        <p:spPr>
          <a:xfrm>
            <a:off x="6503011" y="6176454"/>
            <a:ext cx="5055171" cy="396241"/>
          </a:xfrm>
          <a:prstGeom prst="rect">
            <a:avLst/>
          </a:prstGeom>
        </p:spPr>
        <p:txBody>
          <a:bodyPr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600">
                <a:solidFill>
                  <a:srgbClr val="335C42"/>
                </a:solidFill>
              </a:rPr>
              <a:t>Source </a:t>
            </a:r>
            <a:r>
              <a:rPr lang="en-IE" sz="1600">
                <a:solidFill>
                  <a:srgbClr val="335C42"/>
                </a:solidFill>
                <a:hlinkClick r:id="rId4">
                  <a:extLst>
                    <a:ext uri="{A12FA001-AC4F-418D-AE19-62706E023703}">
                      <ahyp:hlinkClr xmlns:ahyp="http://schemas.microsoft.com/office/drawing/2018/hyperlinkcolor" val="tx"/>
                    </a:ext>
                  </a:extLst>
                </a:hlinkClick>
              </a:rPr>
              <a:t>AcaciaLearning</a:t>
            </a:r>
            <a:endParaRPr lang="en-IE" sz="1600" dirty="0">
              <a:solidFill>
                <a:srgbClr val="335C42"/>
              </a:solidFill>
            </a:endParaRPr>
          </a:p>
        </p:txBody>
      </p:sp>
      <p:sp>
        <p:nvSpPr>
          <p:cNvPr id="11" name="TextBox 10">
            <a:extLst>
              <a:ext uri="{FF2B5EF4-FFF2-40B4-BE49-F238E27FC236}">
                <a16:creationId xmlns:a16="http://schemas.microsoft.com/office/drawing/2014/main" id="{9319004D-FEC4-5CB1-C65E-3AA63CD41CA6}"/>
              </a:ext>
            </a:extLst>
          </p:cNvPr>
          <p:cNvSpPr txBox="1"/>
          <p:nvPr/>
        </p:nvSpPr>
        <p:spPr>
          <a:xfrm>
            <a:off x="361950" y="666402"/>
            <a:ext cx="5055171" cy="1569660"/>
          </a:xfrm>
          <a:prstGeom prst="rect">
            <a:avLst/>
          </a:prstGeom>
          <a:noFill/>
        </p:spPr>
        <p:txBody>
          <a:bodyPr wrap="square" rtlCol="0">
            <a:spAutoFit/>
          </a:bodyPr>
          <a:lstStyle/>
          <a:p>
            <a:pPr algn="ctr"/>
            <a:r>
              <a:rPr lang="en-US" sz="2400" b="1" i="1" dirty="0">
                <a:solidFill>
                  <a:schemeClr val="bg1"/>
                </a:solidFill>
              </a:rPr>
              <a:t>Inclusive Talent Management Companies Outperform by 25% in Profitability &amp; Reduce Turnover Rates by 22%</a:t>
            </a:r>
            <a:endParaRPr lang="en-IE" sz="2400" dirty="0">
              <a:solidFill>
                <a:schemeClr val="bg1"/>
              </a:solidFill>
            </a:endParaRPr>
          </a:p>
        </p:txBody>
      </p:sp>
      <p:pic>
        <p:nvPicPr>
          <p:cNvPr id="17" name="Picture Placeholder 16" descr="A group of people in a library&#10;&#10;Description automatically generated">
            <a:extLst>
              <a:ext uri="{FF2B5EF4-FFF2-40B4-BE49-F238E27FC236}">
                <a16:creationId xmlns:a16="http://schemas.microsoft.com/office/drawing/2014/main" id="{34B6EF67-575F-F012-C2F2-25569DAA17B5}"/>
              </a:ext>
            </a:extLst>
          </p:cNvPr>
          <p:cNvPicPr>
            <a:picLocks noGrp="1" noChangeAspect="1"/>
          </p:cNvPicPr>
          <p:nvPr>
            <p:ph type="pic" sz="quarter" idx="42"/>
          </p:nvPr>
        </p:nvPicPr>
        <p:blipFill>
          <a:blip r:embed="rId5" cstate="email">
            <a:extLst>
              <a:ext uri="{28A0092B-C50C-407E-A947-70E740481C1C}">
                <a14:useLocalDpi xmlns:a14="http://schemas.microsoft.com/office/drawing/2010/main"/>
              </a:ext>
            </a:extLst>
          </a:blip>
          <a:srcRect t="8248" b="8248"/>
          <a:stretch>
            <a:fillRect/>
          </a:stretch>
        </p:blipFill>
        <p:spPr/>
      </p:pic>
    </p:spTree>
    <p:extLst>
      <p:ext uri="{BB962C8B-B14F-4D97-AF65-F5344CB8AC3E}">
        <p14:creationId xmlns:p14="http://schemas.microsoft.com/office/powerpoint/2010/main" val="372706551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2CB557-FFA8-5BFA-7E41-3E6CE1119509}"/>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2BA3D059-6617-881A-22E3-BD660029D19E}"/>
              </a:ext>
            </a:extLst>
          </p:cNvPr>
          <p:cNvSpPr>
            <a:spLocks noGrp="1"/>
          </p:cNvSpPr>
          <p:nvPr>
            <p:ph type="body" sz="quarter" idx="18"/>
          </p:nvPr>
        </p:nvSpPr>
        <p:spPr>
          <a:xfrm>
            <a:off x="798380" y="1590775"/>
            <a:ext cx="10595237" cy="3849918"/>
          </a:xfrm>
        </p:spPr>
        <p:txBody>
          <a:bodyPr/>
          <a:lstStyle/>
          <a:p>
            <a:pPr marL="342900" indent="-342900">
              <a:buFont typeface="Wingdings" panose="05000000000000000000" pitchFamily="2" charset="2"/>
              <a:buChar char="q"/>
            </a:pPr>
            <a:r>
              <a:rPr lang="en-US" b="1" dirty="0"/>
              <a:t>Assess workforce strengths and opportunities: </a:t>
            </a:r>
            <a:r>
              <a:rPr lang="en-US" dirty="0"/>
              <a:t>Developed skills to evaluate the current workforce’s capabilities and identify areas for development and growth.</a:t>
            </a:r>
          </a:p>
          <a:p>
            <a:pPr marL="342900" indent="-342900">
              <a:buFont typeface="Wingdings" panose="05000000000000000000" pitchFamily="2" charset="2"/>
              <a:buChar char="q"/>
            </a:pPr>
            <a:r>
              <a:rPr lang="en-US" b="1" dirty="0"/>
              <a:t>Set actionable development goals: </a:t>
            </a:r>
            <a:r>
              <a:rPr lang="en-US" dirty="0"/>
              <a:t>Learned how to define clear objectives and strategies to align talent development with company needs.</a:t>
            </a:r>
          </a:p>
          <a:p>
            <a:pPr marL="342900" indent="-342900">
              <a:buFont typeface="Wingdings" panose="05000000000000000000" pitchFamily="2" charset="2"/>
              <a:buChar char="q"/>
            </a:pPr>
            <a:r>
              <a:rPr lang="en-US" b="1" dirty="0"/>
              <a:t>Design inclusive career pathways: </a:t>
            </a:r>
            <a:r>
              <a:rPr lang="en-US" dirty="0"/>
              <a:t>Gained the ability to create structured and equitable career advancement plans that support diverse talent.</a:t>
            </a:r>
          </a:p>
          <a:p>
            <a:pPr marL="342900" indent="-342900">
              <a:buFont typeface="Wingdings" panose="05000000000000000000" pitchFamily="2" charset="2"/>
              <a:buChar char="q"/>
            </a:pPr>
            <a:r>
              <a:rPr lang="en-US" b="1" dirty="0"/>
              <a:t>Implement effective retention strategies: </a:t>
            </a:r>
            <a:r>
              <a:rPr lang="en-US" dirty="0"/>
              <a:t>Understand how to nurture an inclusive workplace culture and apply strategies that promote long-term employee engagement and retention.</a:t>
            </a:r>
            <a:endParaRPr lang="en-IE" dirty="0"/>
          </a:p>
        </p:txBody>
      </p:sp>
      <p:sp>
        <p:nvSpPr>
          <p:cNvPr id="5" name="Text Placeholder 4">
            <a:extLst>
              <a:ext uri="{FF2B5EF4-FFF2-40B4-BE49-F238E27FC236}">
                <a16:creationId xmlns:a16="http://schemas.microsoft.com/office/drawing/2014/main" id="{BB785E1E-5A69-5D01-3119-3BB5278B93BE}"/>
              </a:ext>
            </a:extLst>
          </p:cNvPr>
          <p:cNvSpPr>
            <a:spLocks noGrp="1"/>
          </p:cNvSpPr>
          <p:nvPr>
            <p:ph type="body" sz="quarter" idx="16"/>
          </p:nvPr>
        </p:nvSpPr>
        <p:spPr/>
        <p:txBody>
          <a:bodyPr/>
          <a:lstStyle/>
          <a:p>
            <a:r>
              <a:rPr lang="en-IE" b="0" dirty="0"/>
              <a:t>Learning Outcomes</a:t>
            </a:r>
          </a:p>
        </p:txBody>
      </p:sp>
    </p:spTree>
    <p:extLst>
      <p:ext uri="{BB962C8B-B14F-4D97-AF65-F5344CB8AC3E}">
        <p14:creationId xmlns:p14="http://schemas.microsoft.com/office/powerpoint/2010/main" val="34240844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EA88D9-2EED-1BF7-4DEF-DBCFFC74B8E8}"/>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12903D1F-038F-8A35-BDF0-1CD15A70B632}"/>
              </a:ext>
            </a:extLst>
          </p:cNvPr>
          <p:cNvSpPr>
            <a:spLocks noGrp="1"/>
          </p:cNvSpPr>
          <p:nvPr>
            <p:ph type="body" sz="quarter" idx="18"/>
          </p:nvPr>
        </p:nvSpPr>
        <p:spPr>
          <a:xfrm>
            <a:off x="883440" y="1152569"/>
            <a:ext cx="10595237" cy="3849918"/>
          </a:xfrm>
        </p:spPr>
        <p:txBody>
          <a:bodyPr/>
          <a:lstStyle/>
          <a:p>
            <a:pPr marL="342900" indent="-342900">
              <a:buFont typeface="Wingdings" panose="05000000000000000000" pitchFamily="2" charset="2"/>
              <a:buChar char="q"/>
            </a:pPr>
            <a:r>
              <a:rPr lang="en-US" dirty="0"/>
              <a:t>Learn how to assess the current workforce and </a:t>
            </a:r>
            <a:r>
              <a:rPr lang="en-US" b="1" dirty="0"/>
              <a:t>evaluate skills and talents </a:t>
            </a:r>
            <a:r>
              <a:rPr lang="en-US" dirty="0"/>
              <a:t>to identify growth opportunities.</a:t>
            </a:r>
          </a:p>
          <a:p>
            <a:pPr marL="342900" indent="-342900">
              <a:buFont typeface="Wingdings" panose="05000000000000000000" pitchFamily="2" charset="2"/>
              <a:buChar char="q"/>
            </a:pPr>
            <a:r>
              <a:rPr lang="en-US" dirty="0"/>
              <a:t>Understand how to create </a:t>
            </a:r>
            <a:r>
              <a:rPr lang="en-US" b="1" dirty="0"/>
              <a:t>inclusive onboarding processes </a:t>
            </a:r>
            <a:r>
              <a:rPr lang="en-US" dirty="0"/>
              <a:t>and ensure workplace accessibility for all employees.</a:t>
            </a:r>
          </a:p>
          <a:p>
            <a:pPr marL="342900" indent="-342900">
              <a:buFont typeface="Wingdings" panose="05000000000000000000" pitchFamily="2" charset="2"/>
              <a:buChar char="q"/>
            </a:pPr>
            <a:r>
              <a:rPr lang="en-US" dirty="0"/>
              <a:t>Explore strategies for designing tailored </a:t>
            </a:r>
            <a:r>
              <a:rPr lang="en-US" b="1" dirty="0"/>
              <a:t>career pathways and professional development plans </a:t>
            </a:r>
            <a:r>
              <a:rPr lang="en-US" dirty="0"/>
              <a:t>for diverse talent.</a:t>
            </a:r>
          </a:p>
          <a:p>
            <a:pPr marL="342900" indent="-342900">
              <a:buFont typeface="Wingdings" panose="05000000000000000000" pitchFamily="2" charset="2"/>
              <a:buChar char="q"/>
            </a:pPr>
            <a:r>
              <a:rPr lang="en-US" dirty="0"/>
              <a:t>Gain insight into how to </a:t>
            </a:r>
            <a:r>
              <a:rPr lang="en-US" b="1" dirty="0"/>
              <a:t>nurture and retain top performers </a:t>
            </a:r>
            <a:r>
              <a:rPr lang="en-US" dirty="0"/>
              <a:t>while ensuring equitable growth opportunities.</a:t>
            </a:r>
          </a:p>
          <a:p>
            <a:pPr marL="342900" indent="-342900">
              <a:buFont typeface="Wingdings" panose="05000000000000000000" pitchFamily="2" charset="2"/>
              <a:buChar char="q"/>
            </a:pPr>
            <a:r>
              <a:rPr lang="en-US" dirty="0"/>
              <a:t>Discover how to implement </a:t>
            </a:r>
            <a:r>
              <a:rPr lang="en-US" b="1" dirty="0"/>
              <a:t>talent development and retention strategies </a:t>
            </a:r>
            <a:r>
              <a:rPr lang="en-US" dirty="0"/>
              <a:t>that contribute to long-term company sustainability.</a:t>
            </a:r>
          </a:p>
        </p:txBody>
      </p:sp>
      <p:sp>
        <p:nvSpPr>
          <p:cNvPr id="5" name="Text Placeholder 4">
            <a:extLst>
              <a:ext uri="{FF2B5EF4-FFF2-40B4-BE49-F238E27FC236}">
                <a16:creationId xmlns:a16="http://schemas.microsoft.com/office/drawing/2014/main" id="{F46D6EAA-B854-C3C6-8C7D-86F30D9DFF33}"/>
              </a:ext>
            </a:extLst>
          </p:cNvPr>
          <p:cNvSpPr>
            <a:spLocks noGrp="1"/>
          </p:cNvSpPr>
          <p:nvPr>
            <p:ph type="body" sz="quarter" idx="16"/>
          </p:nvPr>
        </p:nvSpPr>
        <p:spPr>
          <a:xfrm>
            <a:off x="798381" y="519036"/>
            <a:ext cx="10595237" cy="803654"/>
          </a:xfrm>
        </p:spPr>
        <p:txBody>
          <a:bodyPr/>
          <a:lstStyle/>
          <a:p>
            <a:r>
              <a:rPr lang="en-IE" dirty="0"/>
              <a:t>Learning Objectives</a:t>
            </a:r>
          </a:p>
        </p:txBody>
      </p:sp>
    </p:spTree>
    <p:extLst>
      <p:ext uri="{BB962C8B-B14F-4D97-AF65-F5344CB8AC3E}">
        <p14:creationId xmlns:p14="http://schemas.microsoft.com/office/powerpoint/2010/main" val="183242134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2C51A4-AB4E-B427-EB65-E41DE54F93EB}"/>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5F680ABD-BCED-4463-AB7D-E20BA1694980}"/>
              </a:ext>
            </a:extLst>
          </p:cNvPr>
          <p:cNvSpPr>
            <a:spLocks noGrp="1"/>
          </p:cNvSpPr>
          <p:nvPr>
            <p:ph type="body" sz="quarter" idx="19"/>
          </p:nvPr>
        </p:nvSpPr>
        <p:spPr>
          <a:xfrm>
            <a:off x="969827" y="3956331"/>
            <a:ext cx="5242714" cy="1413527"/>
          </a:xfrm>
        </p:spPr>
        <p:txBody>
          <a:bodyPr>
            <a:normAutofit/>
          </a:bodyPr>
          <a:lstStyle/>
          <a:p>
            <a:r>
              <a:rPr lang="en-US" dirty="0"/>
              <a:t>Now Move onto Module 3 Part 5 </a:t>
            </a:r>
            <a:r>
              <a:rPr lang="en-US" sz="2800" b="0" kern="100" dirty="0">
                <a:solidFill>
                  <a:schemeClr val="bg1"/>
                </a:solidFill>
                <a:cs typeface="Times New Roman" panose="02020603050405020304" pitchFamily="18" charset="0"/>
              </a:rPr>
              <a:t>Performance Management and Feedback</a:t>
            </a:r>
            <a:endParaRPr lang="en-US" sz="2800" b="1" kern="100" dirty="0">
              <a:solidFill>
                <a:schemeClr val="bg1"/>
              </a:solidFill>
              <a:cs typeface="Times New Roman" panose="02020603050405020304" pitchFamily="18" charset="0"/>
            </a:endParaRPr>
          </a:p>
          <a:p>
            <a:endParaRPr lang="en-US" dirty="0"/>
          </a:p>
        </p:txBody>
      </p:sp>
      <p:sp>
        <p:nvSpPr>
          <p:cNvPr id="20" name="Text Placeholder 19">
            <a:extLst>
              <a:ext uri="{FF2B5EF4-FFF2-40B4-BE49-F238E27FC236}">
                <a16:creationId xmlns:a16="http://schemas.microsoft.com/office/drawing/2014/main" id="{6A8AB419-48A6-3B29-6B63-F56B078D67D1}"/>
              </a:ext>
            </a:extLst>
          </p:cNvPr>
          <p:cNvSpPr>
            <a:spLocks noGrp="1"/>
          </p:cNvSpPr>
          <p:nvPr>
            <p:ph type="body" sz="quarter" idx="20"/>
          </p:nvPr>
        </p:nvSpPr>
        <p:spPr/>
        <p:txBody>
          <a:bodyPr/>
          <a:lstStyle/>
          <a:p>
            <a:r>
              <a:rPr lang="en-US" dirty="0"/>
              <a:t>Well Done!</a:t>
            </a:r>
          </a:p>
        </p:txBody>
      </p:sp>
      <p:sp>
        <p:nvSpPr>
          <p:cNvPr id="2" name="Text Placeholder 1">
            <a:extLst>
              <a:ext uri="{FF2B5EF4-FFF2-40B4-BE49-F238E27FC236}">
                <a16:creationId xmlns:a16="http://schemas.microsoft.com/office/drawing/2014/main" id="{68AEA301-7EC1-73F4-97A9-0682F4B31C78}"/>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287BE62A-0033-4954-A204-AF795DCA950F}"/>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2E08D81F-B1D9-5DB3-464F-7B779C1BCC8A}"/>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E7181C0B-FACC-7DCC-308A-FBF560685666}"/>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E414899F-C660-A04A-ED25-00077926B0B6}"/>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8F5DC364-97F9-658E-4AFC-4E51513D6B68}"/>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262DC3DA-5223-7B6B-909E-960CF00DDB9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grpSp>
        <p:nvGrpSpPr>
          <p:cNvPr id="23" name="Group 22">
            <a:extLst>
              <a:ext uri="{FF2B5EF4-FFF2-40B4-BE49-F238E27FC236}">
                <a16:creationId xmlns:a16="http://schemas.microsoft.com/office/drawing/2014/main" id="{15E64ADD-CB29-C2E3-ED83-DA29A413D1B4}"/>
              </a:ext>
            </a:extLst>
          </p:cNvPr>
          <p:cNvGrpSpPr/>
          <p:nvPr/>
        </p:nvGrpSpPr>
        <p:grpSpPr>
          <a:xfrm>
            <a:off x="6003735" y="963014"/>
            <a:ext cx="4705438" cy="2867812"/>
            <a:chOff x="2267151" y="4806180"/>
            <a:chExt cx="4705438" cy="2867812"/>
          </a:xfrm>
        </p:grpSpPr>
        <p:sp>
          <p:nvSpPr>
            <p:cNvPr id="24" name="Rectangle 23">
              <a:extLst>
                <a:ext uri="{FF2B5EF4-FFF2-40B4-BE49-F238E27FC236}">
                  <a16:creationId xmlns:a16="http://schemas.microsoft.com/office/drawing/2014/main" id="{B6570601-A55F-6F83-0499-7E21F3FEE05B}"/>
                </a:ext>
              </a:extLst>
            </p:cNvPr>
            <p:cNvSpPr/>
            <p:nvPr/>
          </p:nvSpPr>
          <p:spPr>
            <a:xfrm>
              <a:off x="2980464" y="5063694"/>
              <a:ext cx="3326211" cy="209652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a:extLst>
                <a:ext uri="{FF2B5EF4-FFF2-40B4-BE49-F238E27FC236}">
                  <a16:creationId xmlns:a16="http://schemas.microsoft.com/office/drawing/2014/main" id="{47E8FDF5-55D5-6B37-917B-088A27EC469A}"/>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267151" y="4806180"/>
              <a:ext cx="4705438" cy="2867812"/>
            </a:xfrm>
            <a:prstGeom prst="rect">
              <a:avLst/>
            </a:prstGeom>
          </p:spPr>
        </p:pic>
        <p:sp>
          <p:nvSpPr>
            <p:cNvPr id="26" name="Rectangle 25">
              <a:extLst>
                <a:ext uri="{FF2B5EF4-FFF2-40B4-BE49-F238E27FC236}">
                  <a16:creationId xmlns:a16="http://schemas.microsoft.com/office/drawing/2014/main" id="{29AC1CEC-C8F9-3115-7974-C2D71493E454}"/>
                </a:ext>
              </a:extLst>
            </p:cNvPr>
            <p:cNvSpPr/>
            <p:nvPr/>
          </p:nvSpPr>
          <p:spPr>
            <a:xfrm>
              <a:off x="2980464" y="5760264"/>
              <a:ext cx="3326210" cy="1129869"/>
            </a:xfrm>
            <a:prstGeom prst="rect">
              <a:avLst/>
            </a:prstGeom>
            <a:blipFill>
              <a:blip r:embed="rId8" cstate="email">
                <a:extLst>
                  <a:ext uri="{28A0092B-C50C-407E-A947-70E740481C1C}">
                    <a14:useLocalDpi xmlns:a14="http://schemas.microsoft.com/office/drawing/2010/main"/>
                  </a:ext>
                </a:extLst>
              </a:blip>
              <a:srcRect/>
              <a:stretch>
                <a:fillRect t="-30797" b="-654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pic>
          <p:nvPicPr>
            <p:cNvPr id="27" name="Graphic 26">
              <a:extLst>
                <a:ext uri="{FF2B5EF4-FFF2-40B4-BE49-F238E27FC236}">
                  <a16:creationId xmlns:a16="http://schemas.microsoft.com/office/drawing/2014/main" id="{091D69ED-A843-E41B-68CD-2773973A7D28}"/>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80464" y="5063694"/>
              <a:ext cx="663113" cy="500718"/>
            </a:xfrm>
            <a:prstGeom prst="rect">
              <a:avLst/>
            </a:prstGeom>
          </p:spPr>
        </p:pic>
        <p:cxnSp>
          <p:nvCxnSpPr>
            <p:cNvPr id="28" name="Straight Connector 27">
              <a:extLst>
                <a:ext uri="{FF2B5EF4-FFF2-40B4-BE49-F238E27FC236}">
                  <a16:creationId xmlns:a16="http://schemas.microsoft.com/office/drawing/2014/main" id="{DA9A3642-0027-424A-C4AC-A8C91969181B}"/>
                </a:ext>
              </a:extLst>
            </p:cNvPr>
            <p:cNvCxnSpPr>
              <a:cxnSpLocks/>
            </p:cNvCxnSpPr>
            <p:nvPr/>
          </p:nvCxnSpPr>
          <p:spPr>
            <a:xfrm>
              <a:off x="2956764" y="5566967"/>
              <a:ext cx="3349911" cy="0"/>
            </a:xfrm>
            <a:prstGeom prst="line">
              <a:avLst/>
            </a:prstGeom>
            <a:ln w="19050">
              <a:solidFill>
                <a:srgbClr val="083F59"/>
              </a:solidFill>
            </a:ln>
          </p:spPr>
          <p:style>
            <a:lnRef idx="1">
              <a:schemeClr val="accent1"/>
            </a:lnRef>
            <a:fillRef idx="0">
              <a:schemeClr val="accent1"/>
            </a:fillRef>
            <a:effectRef idx="0">
              <a:schemeClr val="accent1"/>
            </a:effectRef>
            <a:fontRef idx="minor">
              <a:schemeClr val="tx1"/>
            </a:fontRef>
          </p:style>
        </p:cxnSp>
      </p:grpSp>
      <p:pic>
        <p:nvPicPr>
          <p:cNvPr id="29" name="Grafik 63">
            <a:extLst>
              <a:ext uri="{FF2B5EF4-FFF2-40B4-BE49-F238E27FC236}">
                <a16:creationId xmlns:a16="http://schemas.microsoft.com/office/drawing/2014/main" id="{F69E55E1-6F75-8487-FDBA-5741C0BDEB58}"/>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D9D9F201-C487-41F8-9B38-B301F00A539C}"/>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12"/>
            <a:extLst>
              <a:ext uri="{FF2B5EF4-FFF2-40B4-BE49-F238E27FC236}">
                <a16:creationId xmlns:a16="http://schemas.microsoft.com/office/drawing/2014/main" id="{C74EFCE2-C054-1A7F-17C9-FC31624BB057}"/>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5505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F606D2-AFA3-C62F-CC14-10A8B13C3A05}"/>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A5578231-BBC2-6DE4-EFB8-31DB724A9C62}"/>
              </a:ext>
            </a:extLst>
          </p:cNvPr>
          <p:cNvSpPr>
            <a:spLocks noGrp="1"/>
          </p:cNvSpPr>
          <p:nvPr>
            <p:ph type="body" sz="quarter" idx="16"/>
          </p:nvPr>
        </p:nvSpPr>
        <p:spPr>
          <a:xfrm>
            <a:off x="4362120" y="2212407"/>
            <a:ext cx="6568150" cy="3075871"/>
          </a:xfrm>
        </p:spPr>
        <p:txBody>
          <a:bodyPr>
            <a:normAutofit fontScale="92500" lnSpcReduction="20000"/>
          </a:bodyPr>
          <a:lstStyle/>
          <a:p>
            <a:pPr>
              <a:lnSpc>
                <a:spcPct val="110000"/>
              </a:lnSpc>
            </a:pPr>
            <a:r>
              <a:rPr lang="en-US" b="1" dirty="0"/>
              <a:t>Employee Talent Development and Retention</a:t>
            </a:r>
          </a:p>
          <a:p>
            <a:pPr>
              <a:lnSpc>
                <a:spcPct val="110000"/>
              </a:lnSpc>
            </a:pPr>
            <a:r>
              <a:rPr lang="en-IE" sz="3500" dirty="0"/>
              <a:t>Support employee growth with an inclusive culture of advancement.</a:t>
            </a:r>
          </a:p>
        </p:txBody>
      </p:sp>
      <p:sp>
        <p:nvSpPr>
          <p:cNvPr id="5" name="Text Placeholder 4">
            <a:extLst>
              <a:ext uri="{FF2B5EF4-FFF2-40B4-BE49-F238E27FC236}">
                <a16:creationId xmlns:a16="http://schemas.microsoft.com/office/drawing/2014/main" id="{6AAE4714-1E01-4BF1-E269-EC2353CFFB73}"/>
              </a:ext>
            </a:extLst>
          </p:cNvPr>
          <p:cNvSpPr>
            <a:spLocks noGrp="1"/>
          </p:cNvSpPr>
          <p:nvPr>
            <p:ph type="body" sz="quarter" idx="17"/>
          </p:nvPr>
        </p:nvSpPr>
        <p:spPr>
          <a:xfrm>
            <a:off x="2738706" y="1170371"/>
            <a:ext cx="2066906" cy="583200"/>
          </a:xfrm>
        </p:spPr>
        <p:txBody>
          <a:bodyPr/>
          <a:lstStyle/>
          <a:p>
            <a:r>
              <a:rPr lang="en-IE" dirty="0"/>
              <a:t>12</a:t>
            </a:r>
          </a:p>
        </p:txBody>
      </p:sp>
      <p:sp>
        <p:nvSpPr>
          <p:cNvPr id="2" name="TextBox 1">
            <a:extLst>
              <a:ext uri="{FF2B5EF4-FFF2-40B4-BE49-F238E27FC236}">
                <a16:creationId xmlns:a16="http://schemas.microsoft.com/office/drawing/2014/main" id="{3948F6B9-3AC1-207C-7AD3-6DC4AB9FB816}"/>
              </a:ext>
            </a:extLst>
          </p:cNvPr>
          <p:cNvSpPr txBox="1"/>
          <p:nvPr/>
        </p:nvSpPr>
        <p:spPr>
          <a:xfrm>
            <a:off x="4362120" y="687208"/>
            <a:ext cx="3019646" cy="1200329"/>
          </a:xfrm>
          <a:prstGeom prst="rect">
            <a:avLst/>
          </a:prstGeom>
          <a:noFill/>
        </p:spPr>
        <p:txBody>
          <a:bodyPr wrap="square" rtlCol="0">
            <a:spAutoFit/>
          </a:bodyPr>
          <a:lstStyle/>
          <a:p>
            <a:r>
              <a:rPr lang="en-IE" sz="7200" b="1" dirty="0">
                <a:solidFill>
                  <a:schemeClr val="bg1"/>
                </a:solidFill>
              </a:rPr>
              <a:t>Step 8</a:t>
            </a:r>
          </a:p>
        </p:txBody>
      </p:sp>
    </p:spTree>
    <p:extLst>
      <p:ext uri="{BB962C8B-B14F-4D97-AF65-F5344CB8AC3E}">
        <p14:creationId xmlns:p14="http://schemas.microsoft.com/office/powerpoint/2010/main" val="7207557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3CD745C-E6B3-5995-4480-295969FCC1B5}"/>
              </a:ext>
            </a:extLst>
          </p:cNvPr>
          <p:cNvSpPr>
            <a:spLocks noGrp="1"/>
          </p:cNvSpPr>
          <p:nvPr>
            <p:ph type="body" sz="quarter" idx="13"/>
          </p:nvPr>
        </p:nvSpPr>
        <p:spPr>
          <a:xfrm>
            <a:off x="6663817" y="482050"/>
            <a:ext cx="5421791" cy="945575"/>
          </a:xfrm>
        </p:spPr>
        <p:txBody>
          <a:bodyPr>
            <a:noAutofit/>
          </a:bodyPr>
          <a:lstStyle/>
          <a:p>
            <a:pPr marL="0" indent="0" algn="l">
              <a:buNone/>
            </a:pPr>
            <a:r>
              <a:rPr lang="en-IE" sz="3400" kern="100" dirty="0">
                <a:solidFill>
                  <a:schemeClr val="bg1"/>
                </a:solidFill>
                <a:cs typeface="Times New Roman" panose="02020603050405020304" pitchFamily="18" charset="0"/>
              </a:rPr>
              <a:t>Employee Talent Development and Retention</a:t>
            </a:r>
          </a:p>
        </p:txBody>
      </p:sp>
      <p:pic>
        <p:nvPicPr>
          <p:cNvPr id="11" name="Picture Placeholder 10" descr="A group of people sitting at a table with their hands up&#10;&#10;Description automatically generated">
            <a:extLst>
              <a:ext uri="{FF2B5EF4-FFF2-40B4-BE49-F238E27FC236}">
                <a16:creationId xmlns:a16="http://schemas.microsoft.com/office/drawing/2014/main" id="{5F93F561-B3D6-0DCF-C15D-5E83234485D4}"/>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7" r="16667"/>
          <a:stretch>
            <a:fillRect/>
          </a:stretch>
        </p:blipFill>
        <p:spPr/>
      </p:pic>
      <p:sp>
        <p:nvSpPr>
          <p:cNvPr id="2" name="TextBox 1">
            <a:extLst>
              <a:ext uri="{FF2B5EF4-FFF2-40B4-BE49-F238E27FC236}">
                <a16:creationId xmlns:a16="http://schemas.microsoft.com/office/drawing/2014/main" id="{DC860901-FC4C-F519-95BF-ACF1162D063A}"/>
              </a:ext>
            </a:extLst>
          </p:cNvPr>
          <p:cNvSpPr txBox="1"/>
          <p:nvPr/>
        </p:nvSpPr>
        <p:spPr>
          <a:xfrm>
            <a:off x="6632573" y="1571013"/>
            <a:ext cx="5212079" cy="4247317"/>
          </a:xfrm>
          <a:prstGeom prst="rect">
            <a:avLst/>
          </a:prstGeom>
          <a:noFill/>
        </p:spPr>
        <p:txBody>
          <a:bodyPr wrap="square" rtlCol="0">
            <a:spAutoFit/>
          </a:bodyPr>
          <a:lstStyle/>
          <a:p>
            <a:pPr>
              <a:spcAft>
                <a:spcPts val="600"/>
              </a:spcAft>
            </a:pPr>
            <a:r>
              <a:rPr lang="en-IE" sz="2400" b="1" dirty="0">
                <a:solidFill>
                  <a:schemeClr val="bg1"/>
                </a:solidFill>
              </a:rPr>
              <a:t>Action 1 </a:t>
            </a:r>
            <a:r>
              <a:rPr lang="en-IE" sz="2400" dirty="0">
                <a:solidFill>
                  <a:schemeClr val="bg1"/>
                </a:solidFill>
              </a:rPr>
              <a:t>Assess and Analyse the Current Workforce</a:t>
            </a:r>
          </a:p>
          <a:p>
            <a:pPr>
              <a:spcAft>
                <a:spcPts val="600"/>
              </a:spcAft>
            </a:pPr>
            <a:r>
              <a:rPr lang="en-IE" sz="2400" b="1" dirty="0">
                <a:solidFill>
                  <a:schemeClr val="bg1"/>
                </a:solidFill>
              </a:rPr>
              <a:t>Action 2 </a:t>
            </a:r>
            <a:r>
              <a:rPr lang="en-IE" sz="2400" dirty="0">
                <a:solidFill>
                  <a:schemeClr val="bg1"/>
                </a:solidFill>
              </a:rPr>
              <a:t>Set Goals and Develop Strategies</a:t>
            </a:r>
          </a:p>
          <a:p>
            <a:pPr>
              <a:spcAft>
                <a:spcPts val="600"/>
              </a:spcAft>
            </a:pPr>
            <a:r>
              <a:rPr lang="en-IE" sz="2400" b="1" dirty="0">
                <a:solidFill>
                  <a:schemeClr val="bg1"/>
                </a:solidFill>
              </a:rPr>
              <a:t>Action 3 </a:t>
            </a:r>
            <a:r>
              <a:rPr lang="en-IE" sz="2400" dirty="0">
                <a:solidFill>
                  <a:schemeClr val="bg1"/>
                </a:solidFill>
              </a:rPr>
              <a:t>Design Career Pathways and Development Plans</a:t>
            </a:r>
          </a:p>
          <a:p>
            <a:pPr>
              <a:spcAft>
                <a:spcPts val="600"/>
              </a:spcAft>
            </a:pPr>
            <a:r>
              <a:rPr lang="en-IE" sz="2400" b="1" dirty="0">
                <a:solidFill>
                  <a:schemeClr val="bg1"/>
                </a:solidFill>
              </a:rPr>
              <a:t>Action 4 </a:t>
            </a:r>
            <a:r>
              <a:rPr lang="en-IE" sz="2400" dirty="0">
                <a:solidFill>
                  <a:schemeClr val="bg1"/>
                </a:solidFill>
              </a:rPr>
              <a:t>D&amp;I Retention Strategies</a:t>
            </a:r>
          </a:p>
          <a:p>
            <a:pPr>
              <a:spcAft>
                <a:spcPts val="600"/>
              </a:spcAft>
            </a:pPr>
            <a:endParaRPr lang="en-IE" sz="2400" dirty="0">
              <a:solidFill>
                <a:schemeClr val="bg1"/>
              </a:solidFill>
            </a:endParaRPr>
          </a:p>
          <a:p>
            <a:pPr>
              <a:spcAft>
                <a:spcPts val="600"/>
              </a:spcAft>
            </a:pPr>
            <a:endParaRPr lang="en-IE" sz="2400" dirty="0">
              <a:solidFill>
                <a:schemeClr val="bg1"/>
              </a:solidFill>
            </a:endParaRPr>
          </a:p>
          <a:p>
            <a:pPr>
              <a:spcAft>
                <a:spcPts val="600"/>
              </a:spcAft>
            </a:pPr>
            <a:endParaRPr lang="en-IE" sz="2400" dirty="0">
              <a:solidFill>
                <a:schemeClr val="bg1"/>
              </a:solidFill>
            </a:endParaRPr>
          </a:p>
        </p:txBody>
      </p:sp>
      <p:pic>
        <p:nvPicPr>
          <p:cNvPr id="6" name="Graphic 5" descr="Chevron arrows with solid fill">
            <a:extLst>
              <a:ext uri="{FF2B5EF4-FFF2-40B4-BE49-F238E27FC236}">
                <a16:creationId xmlns:a16="http://schemas.microsoft.com/office/drawing/2014/main" id="{733430E7-3977-3956-DCC0-8C266BC3342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994668" y="1571013"/>
            <a:ext cx="626913" cy="626913"/>
          </a:xfrm>
          <a:prstGeom prst="rect">
            <a:avLst/>
          </a:prstGeom>
        </p:spPr>
      </p:pic>
      <p:pic>
        <p:nvPicPr>
          <p:cNvPr id="7" name="Graphic 6" descr="Chevron arrows with solid fill">
            <a:extLst>
              <a:ext uri="{FF2B5EF4-FFF2-40B4-BE49-F238E27FC236}">
                <a16:creationId xmlns:a16="http://schemas.microsoft.com/office/drawing/2014/main" id="{91CAD7B2-39A5-A7A7-E50E-1A8EFC00BDD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32647" y="2412147"/>
            <a:ext cx="626913" cy="626913"/>
          </a:xfrm>
          <a:prstGeom prst="rect">
            <a:avLst/>
          </a:prstGeom>
        </p:spPr>
      </p:pic>
      <p:pic>
        <p:nvPicPr>
          <p:cNvPr id="3" name="Graphic 2" descr="Chevron arrows with solid fill">
            <a:extLst>
              <a:ext uri="{FF2B5EF4-FFF2-40B4-BE49-F238E27FC236}">
                <a16:creationId xmlns:a16="http://schemas.microsoft.com/office/drawing/2014/main" id="{322B0D80-C98F-8DC2-B9AC-2BEB6966339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36904" y="3182448"/>
            <a:ext cx="626913" cy="626913"/>
          </a:xfrm>
          <a:prstGeom prst="rect">
            <a:avLst/>
          </a:prstGeom>
        </p:spPr>
      </p:pic>
      <p:pic>
        <p:nvPicPr>
          <p:cNvPr id="12" name="Graphic 11" descr="Chevron arrows with solid fill">
            <a:extLst>
              <a:ext uri="{FF2B5EF4-FFF2-40B4-BE49-F238E27FC236}">
                <a16:creationId xmlns:a16="http://schemas.microsoft.com/office/drawing/2014/main" id="{65EBEA55-F585-6738-D81F-043D54FD14F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51294" y="3952749"/>
            <a:ext cx="626913" cy="626913"/>
          </a:xfrm>
          <a:prstGeom prst="rect">
            <a:avLst/>
          </a:prstGeom>
        </p:spPr>
      </p:pic>
      <p:sp>
        <p:nvSpPr>
          <p:cNvPr id="5" name="TextBox 4">
            <a:extLst>
              <a:ext uri="{FF2B5EF4-FFF2-40B4-BE49-F238E27FC236}">
                <a16:creationId xmlns:a16="http://schemas.microsoft.com/office/drawing/2014/main" id="{91780B30-5E89-DCC8-CA4B-6988451E1DF3}"/>
              </a:ext>
            </a:extLst>
          </p:cNvPr>
          <p:cNvSpPr txBox="1"/>
          <p:nvPr/>
        </p:nvSpPr>
        <p:spPr>
          <a:xfrm>
            <a:off x="4797395" y="311705"/>
            <a:ext cx="1824186" cy="861774"/>
          </a:xfrm>
          <a:prstGeom prst="rect">
            <a:avLst/>
          </a:prstGeom>
          <a:noFill/>
        </p:spPr>
        <p:txBody>
          <a:bodyPr wrap="square" rtlCol="0">
            <a:spAutoFit/>
          </a:bodyPr>
          <a:lstStyle/>
          <a:p>
            <a:r>
              <a:rPr lang="en-IE" sz="5000" b="1" dirty="0">
                <a:solidFill>
                  <a:schemeClr val="bg1"/>
                </a:solidFill>
              </a:rPr>
              <a:t>Step 8</a:t>
            </a:r>
            <a:endParaRPr lang="en-IE" sz="5000" dirty="0">
              <a:solidFill>
                <a:schemeClr val="bg1"/>
              </a:solidFill>
            </a:endParaRPr>
          </a:p>
        </p:txBody>
      </p:sp>
      <p:pic>
        <p:nvPicPr>
          <p:cNvPr id="8" name="Graphic 7" descr="Chevron arrows with solid fill">
            <a:extLst>
              <a:ext uri="{FF2B5EF4-FFF2-40B4-BE49-F238E27FC236}">
                <a16:creationId xmlns:a16="http://schemas.microsoft.com/office/drawing/2014/main" id="{40B9BC47-C106-16FA-D08B-81D558EE36A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170482" y="431877"/>
            <a:ext cx="626913" cy="626913"/>
          </a:xfrm>
          <a:prstGeom prst="rect">
            <a:avLst/>
          </a:prstGeom>
        </p:spPr>
      </p:pic>
    </p:spTree>
    <p:extLst>
      <p:ext uri="{BB962C8B-B14F-4D97-AF65-F5344CB8AC3E}">
        <p14:creationId xmlns:p14="http://schemas.microsoft.com/office/powerpoint/2010/main" val="2911440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725059-A4CF-307C-86BF-2886F0FA3FA4}"/>
              </a:ext>
            </a:extLst>
          </p:cNvPr>
          <p:cNvSpPr>
            <a:spLocks noGrp="1"/>
          </p:cNvSpPr>
          <p:nvPr>
            <p:ph type="body" sz="quarter" idx="13"/>
          </p:nvPr>
        </p:nvSpPr>
        <p:spPr>
          <a:xfrm>
            <a:off x="4371975" y="922186"/>
            <a:ext cx="7415213" cy="2588231"/>
          </a:xfrm>
        </p:spPr>
        <p:txBody>
          <a:bodyPr>
            <a:noAutofit/>
          </a:bodyPr>
          <a:lstStyle/>
          <a:p>
            <a:r>
              <a:rPr lang="en-US" sz="2800" b="1" i="0" dirty="0">
                <a:effectLst/>
              </a:rPr>
              <a:t>What is D&amp;I Talent Management?</a:t>
            </a:r>
          </a:p>
          <a:p>
            <a:r>
              <a:rPr lang="en-US" sz="2000" dirty="0"/>
              <a:t>D&amp;I T</a:t>
            </a:r>
            <a:r>
              <a:rPr lang="en-US" sz="2000" b="0" i="0" dirty="0">
                <a:effectLst/>
              </a:rPr>
              <a:t>alent </a:t>
            </a:r>
            <a:r>
              <a:rPr lang="en-US" sz="2000" dirty="0"/>
              <a:t>M</a:t>
            </a:r>
            <a:r>
              <a:rPr lang="en-US" sz="2000" b="0" i="0" dirty="0">
                <a:effectLst/>
              </a:rPr>
              <a:t>anagement refers to the strategic process of attracting, developing, and retaining </a:t>
            </a:r>
            <a:r>
              <a:rPr lang="en-US" sz="2000" dirty="0"/>
              <a:t>a diverse pool of </a:t>
            </a:r>
            <a:r>
              <a:rPr lang="en-US" sz="2000" b="0" i="0" dirty="0">
                <a:effectLst/>
              </a:rPr>
              <a:t>talented individuals to meet company objectives. Effective talent management involves identifying high-potential employees, providing them with opportunities for growth and development, and aligning their skills and capabilities with the company’s strategic goals.</a:t>
            </a:r>
          </a:p>
          <a:p>
            <a:r>
              <a:rPr lang="en-US" sz="2000" dirty="0"/>
              <a:t>It </a:t>
            </a:r>
            <a:r>
              <a:rPr lang="en-US" sz="2000" b="0" i="0" dirty="0">
                <a:effectLst/>
              </a:rPr>
              <a:t>enhances employee engagement, satisfaction, and retention. When employees feel valued, respected, and included in decision-making processes, they are more likely to be committed to their work and contribute positively to company success. As Dr. Rohini Anand, Senior Vice President of Corporate Responsibility and Global Chief Diversity Officer at Sodexo, notes, “</a:t>
            </a:r>
            <a:r>
              <a:rPr lang="en-US" sz="2000" b="1" i="1" dirty="0">
                <a:effectLst/>
              </a:rPr>
              <a:t>Diversity is being invited to the party; inclusion is being asked to dance.</a:t>
            </a:r>
            <a:r>
              <a:rPr lang="en-US" sz="2000" b="0" i="0" dirty="0">
                <a:effectLst/>
              </a:rPr>
              <a:t>”</a:t>
            </a:r>
            <a:endParaRPr lang="en-IE" sz="2000" dirty="0"/>
          </a:p>
        </p:txBody>
      </p:sp>
      <p:sp>
        <p:nvSpPr>
          <p:cNvPr id="3" name="Text Placeholder 2">
            <a:extLst>
              <a:ext uri="{FF2B5EF4-FFF2-40B4-BE49-F238E27FC236}">
                <a16:creationId xmlns:a16="http://schemas.microsoft.com/office/drawing/2014/main" id="{B8D96A41-235E-DA7A-6FEA-FB5DD36258F9}"/>
              </a:ext>
            </a:extLst>
          </p:cNvPr>
          <p:cNvSpPr>
            <a:spLocks noGrp="1"/>
          </p:cNvSpPr>
          <p:nvPr>
            <p:ph type="body" sz="quarter" idx="43"/>
          </p:nvPr>
        </p:nvSpPr>
        <p:spPr>
          <a:xfrm>
            <a:off x="5448301" y="4335779"/>
            <a:ext cx="5055171" cy="396241"/>
          </a:xfrm>
        </p:spPr>
        <p:txBody>
          <a:bodyPr>
            <a:normAutofit/>
          </a:bodyPr>
          <a:lstStyle/>
          <a:p>
            <a:r>
              <a:rPr lang="en-IE" sz="1600" dirty="0"/>
              <a:t>Source </a:t>
            </a:r>
            <a:r>
              <a:rPr lang="en-IE" sz="1600" dirty="0">
                <a:hlinkClick r:id="rId2">
                  <a:extLst>
                    <a:ext uri="{A12FA001-AC4F-418D-AE19-62706E023703}">
                      <ahyp:hlinkClr xmlns:ahyp="http://schemas.microsoft.com/office/drawing/2018/hyperlinkcolor" val="tx"/>
                    </a:ext>
                  </a:extLst>
                </a:hlinkClick>
              </a:rPr>
              <a:t>Medium</a:t>
            </a:r>
            <a:endParaRPr lang="en-IE" sz="1600" dirty="0"/>
          </a:p>
        </p:txBody>
      </p:sp>
      <p:pic>
        <p:nvPicPr>
          <p:cNvPr id="8" name="Picture Placeholder 7" descr="A couple of women posing for a picture&#10;&#10;Description automatically generated">
            <a:extLst>
              <a:ext uri="{FF2B5EF4-FFF2-40B4-BE49-F238E27FC236}">
                <a16:creationId xmlns:a16="http://schemas.microsoft.com/office/drawing/2014/main" id="{440B8A5F-BCAB-B383-D56D-E20CB2CC070E}"/>
              </a:ext>
            </a:extLst>
          </p:cNvPr>
          <p:cNvPicPr>
            <a:picLocks noGrp="1" noChangeAspect="1"/>
          </p:cNvPicPr>
          <p:nvPr>
            <p:ph type="pic" sz="quarter" idx="44"/>
          </p:nvPr>
        </p:nvPicPr>
        <p:blipFill>
          <a:blip r:embed="rId3" cstate="email">
            <a:extLst>
              <a:ext uri="{28A0092B-C50C-407E-A947-70E740481C1C}">
                <a14:useLocalDpi xmlns:a14="http://schemas.microsoft.com/office/drawing/2010/main"/>
              </a:ext>
            </a:extLst>
          </a:blip>
          <a:srcRect t="18436" b="18436"/>
          <a:stretch>
            <a:fillRect/>
          </a:stretch>
        </p:blipFill>
        <p:spPr>
          <a:xfrm>
            <a:off x="425053" y="2274057"/>
            <a:ext cx="3738562" cy="3540125"/>
          </a:xfrm>
        </p:spPr>
      </p:pic>
      <p:sp>
        <p:nvSpPr>
          <p:cNvPr id="6" name="Rectangle: Rounded Corners 5">
            <a:extLst>
              <a:ext uri="{FF2B5EF4-FFF2-40B4-BE49-F238E27FC236}">
                <a16:creationId xmlns:a16="http://schemas.microsoft.com/office/drawing/2014/main" id="{20C36E05-93DE-F829-B0A5-7C3CD322BA27}"/>
              </a:ext>
            </a:extLst>
          </p:cNvPr>
          <p:cNvSpPr/>
          <p:nvPr/>
        </p:nvSpPr>
        <p:spPr>
          <a:xfrm>
            <a:off x="4048125" y="4823042"/>
            <a:ext cx="8001001" cy="1982281"/>
          </a:xfrm>
          <a:prstGeom prst="roundRect">
            <a:avLst/>
          </a:prstGeom>
          <a:solidFill>
            <a:srgbClr val="6F906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 name="TextBox 4">
            <a:extLst>
              <a:ext uri="{FF2B5EF4-FFF2-40B4-BE49-F238E27FC236}">
                <a16:creationId xmlns:a16="http://schemas.microsoft.com/office/drawing/2014/main" id="{77C8972C-5B40-99D4-17D6-7B0EE1834AA5}"/>
              </a:ext>
            </a:extLst>
          </p:cNvPr>
          <p:cNvSpPr txBox="1"/>
          <p:nvPr/>
        </p:nvSpPr>
        <p:spPr>
          <a:xfrm>
            <a:off x="4279105" y="5075518"/>
            <a:ext cx="7600951" cy="1477328"/>
          </a:xfrm>
          <a:prstGeom prst="rect">
            <a:avLst/>
          </a:prstGeom>
          <a:noFill/>
        </p:spPr>
        <p:txBody>
          <a:bodyPr wrap="square" rtlCol="0">
            <a:spAutoFit/>
          </a:bodyPr>
          <a:lstStyle/>
          <a:p>
            <a:r>
              <a:rPr lang="en-US" b="0" i="0" dirty="0">
                <a:solidFill>
                  <a:schemeClr val="bg1"/>
                </a:solidFill>
                <a:effectLst/>
                <a:latin typeface="source-serif-pro"/>
                <a:hlinkClick r:id="rId2">
                  <a:extLst>
                    <a:ext uri="{A12FA001-AC4F-418D-AE19-62706E023703}">
                      <ahyp:hlinkClr xmlns:ahyp="http://schemas.microsoft.com/office/drawing/2018/hyperlinkcolor" val="tx"/>
                    </a:ext>
                  </a:extLst>
                </a:hlinkClick>
              </a:rPr>
              <a:t>Research conducted by McKinsey &amp; Company </a:t>
            </a:r>
            <a:r>
              <a:rPr lang="en-US" b="0" i="0" dirty="0">
                <a:solidFill>
                  <a:schemeClr val="bg1"/>
                </a:solidFill>
                <a:effectLst/>
                <a:latin typeface="source-serif-pro"/>
              </a:rPr>
              <a:t>found that companies with diverse executive teams are 33% more likely to have above-average profitability compared to their industry peers. Similarly, a study by the Boston Consulting Group revealed </a:t>
            </a:r>
            <a:r>
              <a:rPr lang="en-US" b="1" i="0" dirty="0">
                <a:solidFill>
                  <a:schemeClr val="bg1"/>
                </a:solidFill>
                <a:effectLst/>
                <a:latin typeface="source-serif-pro"/>
              </a:rPr>
              <a:t>that companies with more diverse management teams generate 19% higher revenues due to innovation</a:t>
            </a:r>
            <a:r>
              <a:rPr lang="en-US" b="0" i="0" dirty="0">
                <a:solidFill>
                  <a:schemeClr val="bg1"/>
                </a:solidFill>
                <a:effectLst/>
                <a:latin typeface="source-serif-pro"/>
              </a:rPr>
              <a:t>.</a:t>
            </a:r>
            <a:endParaRPr lang="en-IE" dirty="0">
              <a:solidFill>
                <a:schemeClr val="bg1"/>
              </a:solidFill>
            </a:endParaRPr>
          </a:p>
        </p:txBody>
      </p:sp>
      <p:sp>
        <p:nvSpPr>
          <p:cNvPr id="9" name="TextBox 8">
            <a:extLst>
              <a:ext uri="{FF2B5EF4-FFF2-40B4-BE49-F238E27FC236}">
                <a16:creationId xmlns:a16="http://schemas.microsoft.com/office/drawing/2014/main" id="{04D0606A-E497-D549-FB66-2496AD4225C1}"/>
              </a:ext>
            </a:extLst>
          </p:cNvPr>
          <p:cNvSpPr txBox="1"/>
          <p:nvPr/>
        </p:nvSpPr>
        <p:spPr>
          <a:xfrm>
            <a:off x="633413" y="133350"/>
            <a:ext cx="3738562" cy="1815882"/>
          </a:xfrm>
          <a:prstGeom prst="rect">
            <a:avLst/>
          </a:prstGeom>
          <a:noFill/>
        </p:spPr>
        <p:txBody>
          <a:bodyPr wrap="square" rtlCol="0">
            <a:spAutoFit/>
          </a:bodyPr>
          <a:lstStyle/>
          <a:p>
            <a:pPr algn="ctr"/>
            <a:r>
              <a:rPr lang="en-US" sz="2800" b="0" i="0" dirty="0">
                <a:solidFill>
                  <a:schemeClr val="bg1"/>
                </a:solidFill>
                <a:effectLst/>
              </a:rPr>
              <a:t>“</a:t>
            </a:r>
            <a:r>
              <a:rPr lang="en-US" sz="2800" b="1" i="1" dirty="0">
                <a:solidFill>
                  <a:schemeClr val="bg1"/>
                </a:solidFill>
                <a:effectLst/>
              </a:rPr>
              <a:t>Diversity is being invited to the party; inclusion is being asked to dance.</a:t>
            </a:r>
            <a:r>
              <a:rPr lang="en-US" sz="2800" b="0" i="0" dirty="0">
                <a:solidFill>
                  <a:schemeClr val="bg1"/>
                </a:solidFill>
                <a:effectLst/>
              </a:rPr>
              <a:t>”</a:t>
            </a:r>
            <a:endParaRPr lang="en-IE" sz="2800" dirty="0">
              <a:solidFill>
                <a:schemeClr val="bg1"/>
              </a:solidFill>
            </a:endParaRPr>
          </a:p>
        </p:txBody>
      </p:sp>
    </p:spTree>
    <p:extLst>
      <p:ext uri="{BB962C8B-B14F-4D97-AF65-F5344CB8AC3E}">
        <p14:creationId xmlns:p14="http://schemas.microsoft.com/office/powerpoint/2010/main" val="1343240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887248D-5C3B-81D0-C2A9-6D73C4A48945}"/>
              </a:ext>
            </a:extLst>
          </p:cNvPr>
          <p:cNvSpPr>
            <a:spLocks noGrp="1"/>
          </p:cNvSpPr>
          <p:nvPr>
            <p:ph type="body" sz="quarter" idx="18"/>
          </p:nvPr>
        </p:nvSpPr>
        <p:spPr>
          <a:xfrm>
            <a:off x="798380" y="1275441"/>
            <a:ext cx="10595237" cy="3849918"/>
          </a:xfrm>
        </p:spPr>
        <p:txBody>
          <a:bodyPr/>
          <a:lstStyle/>
          <a:p>
            <a:pPr marL="0" indent="0" algn="l"/>
            <a:r>
              <a:rPr lang="en-US" b="1" i="0" dirty="0">
                <a:solidFill>
                  <a:srgbClr val="242424"/>
                </a:solidFill>
                <a:effectLst/>
              </a:rPr>
              <a:t>Employee retention rate measures the percentage of employees who remain in their roles over a given period. </a:t>
            </a:r>
            <a:r>
              <a:rPr lang="en-US" b="0" i="0" dirty="0">
                <a:solidFill>
                  <a:srgbClr val="242424"/>
                </a:solidFill>
                <a:effectLst/>
              </a:rPr>
              <a:t>Employee retention strategies, also known as talent retention strategies, are practices and policies designed to motivate top talent to stay in a company to reduce turnover. These strategies are created to engage and motivate employees and boost overall employee satisfaction.</a:t>
            </a:r>
          </a:p>
          <a:p>
            <a:pPr marL="0" indent="0" algn="l"/>
            <a:r>
              <a:rPr lang="en-US" dirty="0">
                <a:solidFill>
                  <a:srgbClr val="242424"/>
                </a:solidFill>
                <a:highlight>
                  <a:srgbClr val="FCB913"/>
                </a:highlight>
              </a:rPr>
              <a:t>Be preventative not reactive. </a:t>
            </a:r>
            <a:r>
              <a:rPr lang="en-US" b="0" i="0" dirty="0">
                <a:solidFill>
                  <a:srgbClr val="242424"/>
                </a:solidFill>
                <a:effectLst/>
              </a:rPr>
              <a:t>Instead of waiting for a spike in </a:t>
            </a:r>
            <a:r>
              <a:rPr lang="en-US" b="0" i="0" u="sng" dirty="0">
                <a:effectLst/>
                <a:hlinkClick r:id="rId2"/>
              </a:rPr>
              <a:t>employee turnover</a:t>
            </a:r>
            <a:r>
              <a:rPr lang="en-US" b="0" i="0" dirty="0">
                <a:solidFill>
                  <a:srgbClr val="242424"/>
                </a:solidFill>
                <a:effectLst/>
              </a:rPr>
              <a:t> or for your staff to raise specific complaints, you should take the initiative to implement strategies for employee retention that improve employees’ overall experience and make them want to stay longer at your company.</a:t>
            </a:r>
          </a:p>
          <a:p>
            <a:pPr marL="0" indent="0" algn="l"/>
            <a:r>
              <a:rPr lang="en-US" b="0" i="0" dirty="0">
                <a:solidFill>
                  <a:srgbClr val="242424"/>
                </a:solidFill>
                <a:effectLst/>
                <a:highlight>
                  <a:srgbClr val="FCB913"/>
                </a:highlight>
              </a:rPr>
              <a:t>A high retention rate </a:t>
            </a:r>
            <a:r>
              <a:rPr lang="en-US" b="0" i="0" dirty="0">
                <a:solidFill>
                  <a:srgbClr val="242424"/>
                </a:solidFill>
                <a:effectLst/>
              </a:rPr>
              <a:t>is good because it shows that employees are happy in their roles and suggests that they are unlikely to leave. A low retention rate, on the other hand, suggests issues with the employee experience in your company.</a:t>
            </a:r>
          </a:p>
          <a:p>
            <a:pPr marL="0" indent="0"/>
            <a:endParaRPr lang="en-IE" dirty="0"/>
          </a:p>
        </p:txBody>
      </p:sp>
      <p:sp>
        <p:nvSpPr>
          <p:cNvPr id="3" name="Text Placeholder 2">
            <a:extLst>
              <a:ext uri="{FF2B5EF4-FFF2-40B4-BE49-F238E27FC236}">
                <a16:creationId xmlns:a16="http://schemas.microsoft.com/office/drawing/2014/main" id="{0FCD8B69-21BF-46E4-9780-0062027876D6}"/>
              </a:ext>
            </a:extLst>
          </p:cNvPr>
          <p:cNvSpPr>
            <a:spLocks noGrp="1"/>
          </p:cNvSpPr>
          <p:nvPr>
            <p:ph type="body" sz="quarter" idx="16"/>
          </p:nvPr>
        </p:nvSpPr>
        <p:spPr>
          <a:xfrm>
            <a:off x="798381" y="592684"/>
            <a:ext cx="10595237" cy="803654"/>
          </a:xfrm>
        </p:spPr>
        <p:txBody>
          <a:bodyPr/>
          <a:lstStyle/>
          <a:p>
            <a:r>
              <a:rPr lang="en-IE" sz="3200" dirty="0">
                <a:solidFill>
                  <a:srgbClr val="DB9D03"/>
                </a:solidFill>
              </a:rPr>
              <a:t>Employee Retention </a:t>
            </a:r>
            <a:r>
              <a:rPr lang="en-IE" sz="3200" b="0" dirty="0">
                <a:solidFill>
                  <a:srgbClr val="DB9D03"/>
                </a:solidFill>
              </a:rPr>
              <a:t>What is it?</a:t>
            </a:r>
          </a:p>
        </p:txBody>
      </p:sp>
      <p:sp>
        <p:nvSpPr>
          <p:cNvPr id="4" name="TextBox 3">
            <a:extLst>
              <a:ext uri="{FF2B5EF4-FFF2-40B4-BE49-F238E27FC236}">
                <a16:creationId xmlns:a16="http://schemas.microsoft.com/office/drawing/2014/main" id="{E20387CE-2ADB-2771-532E-DCD7B662FC25}"/>
              </a:ext>
            </a:extLst>
          </p:cNvPr>
          <p:cNvSpPr txBox="1"/>
          <p:nvPr/>
        </p:nvSpPr>
        <p:spPr>
          <a:xfrm>
            <a:off x="9552317" y="6307549"/>
            <a:ext cx="1918282"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Test Gorilla</a:t>
            </a:r>
            <a:endParaRPr lang="en-IE" dirty="0">
              <a:solidFill>
                <a:schemeClr val="bg1"/>
              </a:solidFill>
            </a:endParaRPr>
          </a:p>
        </p:txBody>
      </p:sp>
      <p:sp>
        <p:nvSpPr>
          <p:cNvPr id="5" name="TextBox 4">
            <a:extLst>
              <a:ext uri="{FF2B5EF4-FFF2-40B4-BE49-F238E27FC236}">
                <a16:creationId xmlns:a16="http://schemas.microsoft.com/office/drawing/2014/main" id="{AA9FF3FA-81E4-4C05-8E1B-F06445C5894D}"/>
              </a:ext>
            </a:extLst>
          </p:cNvPr>
          <p:cNvSpPr txBox="1"/>
          <p:nvPr/>
        </p:nvSpPr>
        <p:spPr>
          <a:xfrm>
            <a:off x="3390180" y="6307549"/>
            <a:ext cx="6038492" cy="646331"/>
          </a:xfrm>
          <a:prstGeom prst="rect">
            <a:avLst/>
          </a:prstGeom>
          <a:noFill/>
        </p:spPr>
        <p:txBody>
          <a:bodyPr wrap="square" rtlCol="0">
            <a:spAutoFit/>
          </a:bodyPr>
          <a:lstStyle/>
          <a:p>
            <a:r>
              <a:rPr lang="en-US" dirty="0">
                <a:solidFill>
                  <a:schemeClr val="bg1"/>
                </a:solidFill>
              </a:rPr>
              <a:t>Source </a:t>
            </a:r>
            <a:r>
              <a:rPr lang="en-US" b="0" i="0" u="none" strike="noStrike" dirty="0">
                <a:solidFill>
                  <a:schemeClr val="bg1"/>
                </a:solidFill>
                <a:effectLst/>
                <a:latin typeface="Google Sans"/>
                <a:hlinkClick r:id="rId4">
                  <a:extLst>
                    <a:ext uri="{A12FA001-AC4F-418D-AE19-62706E023703}">
                      <ahyp:hlinkClr xmlns:ahyp="http://schemas.microsoft.com/office/drawing/2018/hyperlinkcolor" val="tx"/>
                    </a:ext>
                  </a:extLst>
                </a:hlinkClick>
              </a:rPr>
              <a:t>15 Effective Employee Retention Strategies In 2024</a:t>
            </a:r>
          </a:p>
          <a:p>
            <a:endParaRPr lang="en-IE" dirty="0">
              <a:solidFill>
                <a:schemeClr val="bg1"/>
              </a:solidFill>
            </a:endParaRPr>
          </a:p>
        </p:txBody>
      </p:sp>
    </p:spTree>
    <p:extLst>
      <p:ext uri="{BB962C8B-B14F-4D97-AF65-F5344CB8AC3E}">
        <p14:creationId xmlns:p14="http://schemas.microsoft.com/office/powerpoint/2010/main" val="3024098736"/>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25306</TotalTime>
  <Words>7457</Words>
  <Application>Microsoft Office PowerPoint</Application>
  <PresentationFormat>Widescreen</PresentationFormat>
  <Paragraphs>370</Paragraphs>
  <Slides>50</Slides>
  <Notes>2</Notes>
  <HiddenSlides>0</HiddenSlides>
  <MMClips>0</MMClips>
  <ScaleCrop>false</ScaleCrop>
  <HeadingPairs>
    <vt:vector size="6" baseType="variant">
      <vt:variant>
        <vt:lpstr>Fonts Used</vt:lpstr>
      </vt:variant>
      <vt:variant>
        <vt:i4>16</vt:i4>
      </vt:variant>
      <vt:variant>
        <vt:lpstr>Theme</vt:lpstr>
      </vt:variant>
      <vt:variant>
        <vt:i4>1</vt:i4>
      </vt:variant>
      <vt:variant>
        <vt:lpstr>Slide Titles</vt:lpstr>
      </vt:variant>
      <vt:variant>
        <vt:i4>50</vt:i4>
      </vt:variant>
    </vt:vector>
  </HeadingPairs>
  <TitlesOfParts>
    <vt:vector size="67" baseType="lpstr">
      <vt:lpstr>Aharoni</vt:lpstr>
      <vt:lpstr>Aptos</vt:lpstr>
      <vt:lpstr>Arial</vt:lpstr>
      <vt:lpstr>Arial Nova Cond</vt:lpstr>
      <vt:lpstr>Calibri</vt:lpstr>
      <vt:lpstr>Calibri </vt:lpstr>
      <vt:lpstr>Google Sans</vt:lpstr>
      <vt:lpstr>Inter</vt:lpstr>
      <vt:lpstr>McKinsey Sans</vt:lpstr>
      <vt:lpstr>Montserrat</vt:lpstr>
      <vt:lpstr>Montserrat Light</vt:lpstr>
      <vt:lpstr>Open Sans</vt:lpstr>
      <vt:lpstr>Quattrocento Sans</vt:lpstr>
      <vt:lpstr>source-serif-pro</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630</cp:revision>
  <dcterms:created xsi:type="dcterms:W3CDTF">2020-10-14T13:32:04Z</dcterms:created>
  <dcterms:modified xsi:type="dcterms:W3CDTF">2025-06-11T11:21:21Z</dcterms:modified>
</cp:coreProperties>
</file>