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72"/>
  </p:notesMasterIdLst>
  <p:handoutMasterIdLst>
    <p:handoutMasterId r:id="rId73"/>
  </p:handoutMasterIdLst>
  <p:sldIdLst>
    <p:sldId id="5841" r:id="rId2"/>
    <p:sldId id="257" r:id="rId3"/>
    <p:sldId id="5875" r:id="rId4"/>
    <p:sldId id="5851" r:id="rId5"/>
    <p:sldId id="5855" r:id="rId6"/>
    <p:sldId id="5853" r:id="rId7"/>
    <p:sldId id="4792" r:id="rId8"/>
    <p:sldId id="4799" r:id="rId9"/>
    <p:sldId id="4794" r:id="rId10"/>
    <p:sldId id="4639" r:id="rId11"/>
    <p:sldId id="4787" r:id="rId12"/>
    <p:sldId id="4857" r:id="rId13"/>
    <p:sldId id="4808" r:id="rId14"/>
    <p:sldId id="4790" r:id="rId15"/>
    <p:sldId id="4793" r:id="rId16"/>
    <p:sldId id="4795" r:id="rId17"/>
    <p:sldId id="4848" r:id="rId18"/>
    <p:sldId id="4695" r:id="rId19"/>
    <p:sldId id="4697" r:id="rId20"/>
    <p:sldId id="4698" r:id="rId21"/>
    <p:sldId id="4699" r:id="rId22"/>
    <p:sldId id="4700" r:id="rId23"/>
    <p:sldId id="4811" r:id="rId24"/>
    <p:sldId id="4855" r:id="rId25"/>
    <p:sldId id="4784" r:id="rId26"/>
    <p:sldId id="4788" r:id="rId27"/>
    <p:sldId id="4797" r:id="rId28"/>
    <p:sldId id="4798" r:id="rId29"/>
    <p:sldId id="4785" r:id="rId30"/>
    <p:sldId id="4826" r:id="rId31"/>
    <p:sldId id="4823" r:id="rId32"/>
    <p:sldId id="4824" r:id="rId33"/>
    <p:sldId id="4825" r:id="rId34"/>
    <p:sldId id="4812" r:id="rId35"/>
    <p:sldId id="4747" r:id="rId36"/>
    <p:sldId id="4748" r:id="rId37"/>
    <p:sldId id="4779" r:id="rId38"/>
    <p:sldId id="4780" r:id="rId39"/>
    <p:sldId id="4781" r:id="rId40"/>
    <p:sldId id="4782" r:id="rId41"/>
    <p:sldId id="4802" r:id="rId42"/>
    <p:sldId id="4804" r:id="rId43"/>
    <p:sldId id="4805" r:id="rId44"/>
    <p:sldId id="4806" r:id="rId45"/>
    <p:sldId id="4807" r:id="rId46"/>
    <p:sldId id="4818" r:id="rId47"/>
    <p:sldId id="4817" r:id="rId48"/>
    <p:sldId id="4819" r:id="rId49"/>
    <p:sldId id="4813" r:id="rId50"/>
    <p:sldId id="4810" r:id="rId51"/>
    <p:sldId id="4814" r:id="rId52"/>
    <p:sldId id="4816" r:id="rId53"/>
    <p:sldId id="4815" r:id="rId54"/>
    <p:sldId id="4827" r:id="rId55"/>
    <p:sldId id="4828" r:id="rId56"/>
    <p:sldId id="4829" r:id="rId57"/>
    <p:sldId id="4820" r:id="rId58"/>
    <p:sldId id="4831" r:id="rId59"/>
    <p:sldId id="4832" r:id="rId60"/>
    <p:sldId id="4833" r:id="rId61"/>
    <p:sldId id="4858" r:id="rId62"/>
    <p:sldId id="4739" r:id="rId63"/>
    <p:sldId id="4733" r:id="rId64"/>
    <p:sldId id="4734" r:id="rId65"/>
    <p:sldId id="4735" r:id="rId66"/>
    <p:sldId id="4736" r:id="rId67"/>
    <p:sldId id="4737" r:id="rId68"/>
    <p:sldId id="4738" r:id="rId69"/>
    <p:sldId id="5843" r:id="rId70"/>
    <p:sldId id="5860" r:id="rId7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DF4625"/>
    <a:srgbClr val="083F59"/>
    <a:srgbClr val="05AAA3"/>
    <a:srgbClr val="335C42"/>
    <a:srgbClr val="28AAE3"/>
    <a:srgbClr val="EE1765"/>
    <a:srgbClr val="702E8C"/>
    <a:srgbClr val="01A54E"/>
    <a:srgbClr val="1C94CA"/>
    <a:srgbClr val="0872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theme" Target="theme/theme1.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notesMaster" Target="notesMasters/notesMaster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9B82B22-B5F7-ABB6-BD1E-7EDF2F12C232}"/>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724AC4EC-5F79-A6F6-C793-8ED391C2AF09}"/>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15BC7BC-4D91-58B2-74BC-080FDCA8CB3E}"/>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B1BAEB3-5129-70F6-44C6-90EC33135AC7}"/>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21953210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E1CC1F-6351-A7C3-15CA-5AE78598598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D7E5034-BDB4-5FF5-0B9F-798FDB20343B}"/>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8184EF2F-2DC0-B484-4344-CD96EFA57F2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4CD7079A-800D-EB50-7E0F-925E8AD23659}"/>
              </a:ext>
            </a:extLst>
          </p:cNvPr>
          <p:cNvSpPr>
            <a:spLocks noGrp="1"/>
          </p:cNvSpPr>
          <p:nvPr>
            <p:ph type="sldNum" sz="quarter" idx="5"/>
          </p:nvPr>
        </p:nvSpPr>
        <p:spPr/>
        <p:txBody>
          <a:bodyPr/>
          <a:lstStyle/>
          <a:p>
            <a:fld id="{4BE5DE82-CF29-044D-9158-06A811149881}" type="slidenum">
              <a:rPr lang="en-US" smtClean="0"/>
              <a:t>70</a:t>
            </a:fld>
            <a:endParaRPr lang="en-US"/>
          </a:p>
        </p:txBody>
      </p:sp>
    </p:spTree>
    <p:extLst>
      <p:ext uri="{BB962C8B-B14F-4D97-AF65-F5344CB8AC3E}">
        <p14:creationId xmlns:p14="http://schemas.microsoft.com/office/powerpoint/2010/main" val="133316213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EA900"/>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9358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257452" y="-1"/>
            <a:ext cx="7201177" cy="703111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42201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33965168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04" r:id="rId19"/>
    <p:sldLayoutId id="2147483913" r:id="rId20"/>
    <p:sldLayoutId id="2147483928" r:id="rId21"/>
    <p:sldLayoutId id="2147483914" r:id="rId22"/>
    <p:sldLayoutId id="2147483891" r:id="rId23"/>
    <p:sldLayoutId id="2147483880" r:id="rId24"/>
    <p:sldLayoutId id="2147483922" r:id="rId25"/>
    <p:sldLayoutId id="2147483923" r:id="rId26"/>
    <p:sldLayoutId id="2147483893" r:id="rId27"/>
    <p:sldLayoutId id="2147483924" r:id="rId28"/>
    <p:sldLayoutId id="2147483907" r:id="rId29"/>
    <p:sldLayoutId id="2147483915" r:id="rId30"/>
    <p:sldLayoutId id="2147483916" r:id="rId31"/>
    <p:sldLayoutId id="2147483917" r:id="rId32"/>
    <p:sldLayoutId id="2147483879" r:id="rId33"/>
    <p:sldLayoutId id="2147483925" r:id="rId34"/>
    <p:sldLayoutId id="2147483918" r:id="rId35"/>
    <p:sldLayoutId id="2147483888" r:id="rId36"/>
    <p:sldLayoutId id="2147483911" r:id="rId37"/>
    <p:sldLayoutId id="2147483912" r:id="rId38"/>
    <p:sldLayoutId id="2147483878" r:id="rId39"/>
    <p:sldLayoutId id="2147483908" r:id="rId40"/>
    <p:sldLayoutId id="2147483910" r:id="rId41"/>
    <p:sldLayoutId id="2147483909" r:id="rId42"/>
    <p:sldLayoutId id="2147483892" r:id="rId43"/>
    <p:sldLayoutId id="2147483890" r:id="rId44"/>
    <p:sldLayoutId id="2147483877" r:id="rId45"/>
    <p:sldLayoutId id="2147483898" r:id="rId46"/>
    <p:sldLayoutId id="2147483889" r:id="rId47"/>
    <p:sldLayoutId id="2147483905" r:id="rId48"/>
    <p:sldLayoutId id="2147483926" r:id="rId49"/>
    <p:sldLayoutId id="2147483927" r:id="rId50"/>
    <p:sldLayoutId id="2147483906" r:id="rId51"/>
    <p:sldLayoutId id="2147483841" r:id="rId52"/>
    <p:sldLayoutId id="2147483894" r:id="rId53"/>
    <p:sldLayoutId id="2147483840" r:id="rId54"/>
    <p:sldLayoutId id="2147483833" r:id="rId55"/>
    <p:sldLayoutId id="2147483895" r:id="rId56"/>
    <p:sldLayoutId id="2147483847" r:id="rId57"/>
    <p:sldLayoutId id="2147483896" r:id="rId58"/>
    <p:sldLayoutId id="2147483853" r:id="rId59"/>
    <p:sldLayoutId id="2147483929" r:id="rId6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hyperlink" Target="https://www.achievers.com/blog/diversity-and-inclusion/" TargetMode="External"/><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3" Type="http://schemas.openxmlformats.org/officeDocument/2006/relationships/hyperlink" Target="https://www.ccl.org/articles/leading-effectively-articles/empathy-in-the-workplace-a-tool-for-effective-leadership/" TargetMode="External"/><Relationship Id="rId2" Type="http://schemas.openxmlformats.org/officeDocument/2006/relationships/hyperlink" Target="https://www.ccl.org/articles/leading-effectively-articles/create-better-culture-start-with-compassionate-leadership/" TargetMode="External"/><Relationship Id="rId1" Type="http://schemas.openxmlformats.org/officeDocument/2006/relationships/slideLayout" Target="../slideLayouts/slideLayout33.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s://www.ccl.org/articles/leading-effectively-articles/when-inclusive-leadership-goes-wrong-and-how-to-get-it-right/" TargetMode="External"/><Relationship Id="rId1" Type="http://schemas.openxmlformats.org/officeDocument/2006/relationships/slideLayout" Target="../slideLayouts/slideLayout33.xml"/></Relationships>
</file>

<file path=ppt/slides/_rels/slide13.xml.rels><?xml version="1.0" encoding="UTF-8" standalone="yes"?>
<Relationships xmlns="http://schemas.openxmlformats.org/package/2006/relationships"><Relationship Id="rId3" Type="http://schemas.openxmlformats.org/officeDocument/2006/relationships/hyperlink" Target="https://www.linkedin.com/advice/1/what-effective-ways-ensure-team-members-understand-each-he1af" TargetMode="External"/><Relationship Id="rId2" Type="http://schemas.openxmlformats.org/officeDocument/2006/relationships/hyperlink" Target="https://journals.sagepub.com/doi/full/10.1177/10596011211009683" TargetMode="External"/><Relationship Id="rId1" Type="http://schemas.openxmlformats.org/officeDocument/2006/relationships/slideLayout" Target="../slideLayouts/slideLayout37.xml"/><Relationship Id="rId4" Type="http://schemas.openxmlformats.org/officeDocument/2006/relationships/hyperlink" Target="https://teambuilding.com/blog/belonging-in-the-workplace" TargetMode="External"/></Relationships>
</file>

<file path=ppt/slides/_rels/slide1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www.thomas.co/resources/type/hr-blog/guide-inclusive-leadership" TargetMode="External"/><Relationship Id="rId1" Type="http://schemas.openxmlformats.org/officeDocument/2006/relationships/slideLayout" Target="../slideLayouts/slideLayout51.xml"/></Relationships>
</file>

<file path=ppt/slides/_rels/slide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thomas.co/resources/type/hr-blog/guide-inclusive-leadership" TargetMode="External"/><Relationship Id="rId1" Type="http://schemas.openxmlformats.org/officeDocument/2006/relationships/slideLayout" Target="../slideLayouts/slideLayout51.xml"/></Relationships>
</file>

<file path=ppt/slides/_rels/slide1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hyperlink" Target="https://www.thomas.co/resources/type/hr-blog/guide-inclusive-leadership" TargetMode="External"/><Relationship Id="rId1" Type="http://schemas.openxmlformats.org/officeDocument/2006/relationships/slideLayout" Target="../slideLayouts/slideLayout51.xml"/></Relationships>
</file>

<file path=ppt/slides/_rels/slide1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2.xml"/></Relationships>
</file>

<file path=ppt/slides/_rels/slide18.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19.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0.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3" Type="http://schemas.openxmlformats.org/officeDocument/2006/relationships/image" Target="../media/image18.svg"/><Relationship Id="rId2" Type="http://schemas.openxmlformats.org/officeDocument/2006/relationships/image" Target="../media/image17.png"/><Relationship Id="rId1" Type="http://schemas.openxmlformats.org/officeDocument/2006/relationships/slideLayout" Target="../slideLayouts/slideLayout33.xml"/></Relationships>
</file>

<file path=ppt/slides/_rels/slide2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hyperlink" Target="https://entrepreneurship.babson.edu/what-is-inclusive-leadership/#:~:text=Inclusive%20leadership%20means%20having%20the,director%20of%20Babson's%20Arthur%20M." TargetMode="External"/><Relationship Id="rId1" Type="http://schemas.openxmlformats.org/officeDocument/2006/relationships/slideLayout" Target="../slideLayouts/slideLayout20.xml"/></Relationships>
</file>

<file path=ppt/slides/_rels/slide2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6.xml"/></Relationships>
</file>

<file path=ppt/slides/_rels/slide2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37.xml"/><Relationship Id="rId4" Type="http://schemas.openxmlformats.org/officeDocument/2006/relationships/hyperlink" Target="https://hortoninternational.com/why-inclusive-leadership-is-crucial-for-success/#:~:text=Inclusive%20leadership%20is%20about%20creating,engaged%2C%20productive%2C%20and%20satisfied." TargetMode="External"/></Relationships>
</file>

<file path=ppt/slides/_rels/slide26.xml.rels><?xml version="1.0" encoding="UTF-8" standalone="yes"?>
<Relationships xmlns="http://schemas.openxmlformats.org/package/2006/relationships"><Relationship Id="rId3" Type="http://schemas.openxmlformats.org/officeDocument/2006/relationships/hyperlink" Target="https://www.ccl.org/articles/leading-effectively-articles/when-inclusive-leadership-goes-wrong-and-how-to-get-it-right/" TargetMode="External"/><Relationship Id="rId2" Type="http://schemas.openxmlformats.org/officeDocument/2006/relationships/hyperlink" Target="https://www.ccl.org/articles/leading-effectively-articles/4-ways-boost-self-awareness/" TargetMode="External"/><Relationship Id="rId1" Type="http://schemas.openxmlformats.org/officeDocument/2006/relationships/slideLayout" Target="../slideLayouts/slideLayout37.xml"/><Relationship Id="rId6" Type="http://schemas.openxmlformats.org/officeDocument/2006/relationships/image" Target="../media/image24.svg"/><Relationship Id="rId5" Type="http://schemas.openxmlformats.org/officeDocument/2006/relationships/image" Target="../media/image23.png"/><Relationship Id="rId4" Type="http://schemas.openxmlformats.org/officeDocument/2006/relationships/hyperlink" Target="https://www.ccl.org/articles/leading-effectively-articles/understand-social-identity-to-lead-in-a-changing-world/"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www.ccl.org/articles/leading-effectively-articles/empathy-in-the-workplace-a-tool-for-effective-leadership/" TargetMode="External"/><Relationship Id="rId1" Type="http://schemas.openxmlformats.org/officeDocument/2006/relationships/slideLayout" Target="../slideLayouts/slideLayout37.xml"/><Relationship Id="rId4" Type="http://schemas.openxmlformats.org/officeDocument/2006/relationships/image" Target="../media/image24.svg"/></Relationships>
</file>

<file path=ppt/slides/_rels/slide28.xml.rels><?xml version="1.0" encoding="UTF-8" standalone="yes"?>
<Relationships xmlns="http://schemas.openxmlformats.org/package/2006/relationships"><Relationship Id="rId3" Type="http://schemas.openxmlformats.org/officeDocument/2006/relationships/hyperlink" Target="https://www.culturemonkey.io/employee-engagement/culture-intelligence/" TargetMode="External"/><Relationship Id="rId7" Type="http://schemas.openxmlformats.org/officeDocument/2006/relationships/image" Target="../media/image24.svg"/><Relationship Id="rId2" Type="http://schemas.openxmlformats.org/officeDocument/2006/relationships/hyperlink" Target="https://www.l-ten.org/focus/the-power-of-diversity-fostering-inclusive-and-accountable-leaders/" TargetMode="External"/><Relationship Id="rId1" Type="http://schemas.openxmlformats.org/officeDocument/2006/relationships/slideLayout" Target="../slideLayouts/slideLayout37.xml"/><Relationship Id="rId6" Type="http://schemas.openxmlformats.org/officeDocument/2006/relationships/image" Target="../media/image23.png"/><Relationship Id="rId5" Type="http://schemas.openxmlformats.org/officeDocument/2006/relationships/hyperlink" Target="https://inclusio.io/guides/cultivating-belonging-workplace-guide" TargetMode="External"/><Relationship Id="rId4" Type="http://schemas.openxmlformats.org/officeDocument/2006/relationships/hyperlink" Target="https://esoftskills.ie/leadership-cultural-intelligence-bridging-differences/" TargetMode="External"/></Relationships>
</file>

<file path=ppt/slides/_rels/slide29.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4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0.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51.xml"/></Relationships>
</file>

<file path=ppt/slides/_rels/slide3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51.xml"/></Relationships>
</file>

<file path=ppt/slides/_rels/slide3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51.xml"/></Relationships>
</file>

<file path=ppt/slides/_rels/slide34.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hyperlink" Target="http://v/" TargetMode="External"/><Relationship Id="rId1" Type="http://schemas.openxmlformats.org/officeDocument/2006/relationships/slideLayout" Target="../slideLayouts/slideLayout17.xml"/></Relationships>
</file>

<file path=ppt/slides/_rels/slide35.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36.xml"/><Relationship Id="rId4" Type="http://schemas.openxmlformats.org/officeDocument/2006/relationships/hyperlink" Target="https://lucymichael.ie/resources/the-unconscious-bias-approach-to-equality/#:~:text=Unconscious%20Bias%20refers%20to%20the,ability%20to%20affect%20our%20behaviour." TargetMode="External"/></Relationships>
</file>

<file path=ppt/slides/_rels/slide3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implicit.harvard.edu/implicit/takeatest.html" TargetMode="External"/><Relationship Id="rId1" Type="http://schemas.openxmlformats.org/officeDocument/2006/relationships/slideLayout" Target="../slideLayouts/slideLayout36.xml"/><Relationship Id="rId4" Type="http://schemas.openxmlformats.org/officeDocument/2006/relationships/image" Target="../media/image32.svg"/></Relationships>
</file>

<file path=ppt/slides/_rels/slide37.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38.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39.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 Id="rId5" Type="http://schemas.openxmlformats.org/officeDocument/2006/relationships/hyperlink" Target="https://www.ahead.ie/journal/Inclusive-Hiring-Policy-A-practical-approach-to-advance-equality-diversity-and-inclusion-in-your-workplace-" TargetMode="External"/><Relationship Id="rId4" Type="http://schemas.openxmlformats.org/officeDocument/2006/relationships/hyperlink" Target="https://www.linkedin.com/posts/keshar-gupta-a795122b6_blog-writing-on-the-topic-what-are-some-activity-7190359876005482496-Kt63" TargetMode="External"/></Relationships>
</file>

<file path=ppt/slides/_rels/slide41.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45.xml"/></Relationships>
</file>

<file path=ppt/slides/_rels/slide42.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 Id="rId5" Type="http://schemas.openxmlformats.org/officeDocument/2006/relationships/hyperlink" Target="https://hbr.org/2017/06/7-practical-ways-to-reduce-bias-in-your-hiring-process" TargetMode="External"/><Relationship Id="rId4" Type="http://schemas.openxmlformats.org/officeDocument/2006/relationships/hyperlink" Target="https://www.linkedin.com/pulse/structured-interviewing-reducing-bias-enhancing-hiring-brian-kerrigan" TargetMode="External"/></Relationships>
</file>

<file path=ppt/slides/_rels/slide43.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44.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s>
</file>

<file path=ppt/slides/_rels/slide4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6.xml"/><Relationship Id="rId5" Type="http://schemas.openxmlformats.org/officeDocument/2006/relationships/hyperlink" Target="https://www.cipd.org/globalassets/media/knowledge/knowledge-hub/guides/2023-pdfs/inclusive-recruitment-employers-guide_tcm18-112787.pdf" TargetMode="External"/><Relationship Id="rId4" Type="http://schemas.openxmlformats.org/officeDocument/2006/relationships/hyperlink" Target="https://www.linkedin.com/advice/3/how-can-you-make-company-policies-practices-more-xdwie" TargetMode="External"/></Relationships>
</file>

<file path=ppt/slides/_rels/slide46.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7.xml"/></Relationships>
</file>

<file path=ppt/slides/_rels/slide4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1.xml"/></Relationships>
</file>

<file path=ppt/slides/_rels/slide48.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51.xml"/></Relationships>
</file>

<file path=ppt/slides/_rels/slide49.xml.rels><?xml version="1.0" encoding="UTF-8" standalone="yes"?>
<Relationships xmlns="http://schemas.openxmlformats.org/package/2006/relationships"><Relationship Id="rId3" Type="http://schemas.openxmlformats.org/officeDocument/2006/relationships/hyperlink" Target="https://hbr.org/2015/04/how-emotional-intelligence-became-a-key-leadership-skill" TargetMode="External"/><Relationship Id="rId2" Type="http://schemas.openxmlformats.org/officeDocument/2006/relationships/hyperlink" Target="https://online.hbs.edu/blog/post/emotional-intelligence-in-leadership" TargetMode="External"/><Relationship Id="rId1" Type="http://schemas.openxmlformats.org/officeDocument/2006/relationships/slideLayout" Target="../slideLayouts/slideLayout22.xml"/><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0.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38.xml"/></Relationships>
</file>

<file path=ppt/slides/_rels/slide51.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38.xml"/></Relationships>
</file>

<file path=ppt/slides/_rels/slide52.xml.rels><?xml version="1.0" encoding="UTF-8" standalone="yes"?>
<Relationships xmlns="http://schemas.openxmlformats.org/package/2006/relationships"><Relationship Id="rId3" Type="http://schemas.openxmlformats.org/officeDocument/2006/relationships/image" Target="../media/image22.svg"/><Relationship Id="rId2" Type="http://schemas.openxmlformats.org/officeDocument/2006/relationships/image" Target="../media/image21.png"/><Relationship Id="rId1" Type="http://schemas.openxmlformats.org/officeDocument/2006/relationships/slideLayout" Target="../slideLayouts/slideLayout38.xml"/><Relationship Id="rId6" Type="http://schemas.openxmlformats.org/officeDocument/2006/relationships/hyperlink" Target="https://www.virtual-college.co.uk/resources/what-is-emotional-intelligence" TargetMode="External"/><Relationship Id="rId5" Type="http://schemas.openxmlformats.org/officeDocument/2006/relationships/hyperlink" Target="https://www.verywellmind.com/components-of-emotional-intelligence-2795438" TargetMode="External"/><Relationship Id="rId4" Type="http://schemas.openxmlformats.org/officeDocument/2006/relationships/hyperlink" Target="https://online.hbs.edu/blog/post/emotional-intelligence-in-leadership#:~:text=Emotional%20intelligence%20is%20the%20ability,popularized%20by%20psychologist%20Daniel%20Goleman." TargetMode="External"/></Relationships>
</file>

<file path=ppt/slides/_rels/slide53.xml.rels><?xml version="1.0" encoding="UTF-8" standalone="yes"?>
<Relationships xmlns="http://schemas.openxmlformats.org/package/2006/relationships"><Relationship Id="rId3" Type="http://schemas.openxmlformats.org/officeDocument/2006/relationships/hyperlink" Target="https://hbr.org/2015/03/research-were-not-very-self-aware-especially-at-work" TargetMode="External"/><Relationship Id="rId2" Type="http://schemas.openxmlformats.org/officeDocument/2006/relationships/hyperlink" Target="https://hbr.org/2018/10/working-with-people-who-arent-self-aware" TargetMode="External"/><Relationship Id="rId1" Type="http://schemas.openxmlformats.org/officeDocument/2006/relationships/slideLayout" Target="../slideLayouts/slideLayout38.xml"/><Relationship Id="rId6" Type="http://schemas.openxmlformats.org/officeDocument/2006/relationships/hyperlink" Target="https://online.hbs.edu/blog/post/emotional-intelligence-in-leadership" TargetMode="External"/><Relationship Id="rId5" Type="http://schemas.openxmlformats.org/officeDocument/2006/relationships/image" Target="../media/image32.svg"/><Relationship Id="rId4" Type="http://schemas.openxmlformats.org/officeDocument/2006/relationships/image" Target="../media/image31.png"/></Relationships>
</file>

<file path=ppt/slides/_rels/slide54.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8.xml"/><Relationship Id="rId4" Type="http://schemas.openxmlformats.org/officeDocument/2006/relationships/hyperlink" Target="https://online.hbs.edu/blog/post/emotional-intelligence-in-leadership" TargetMode="External"/></Relationships>
</file>

<file path=ppt/slides/_rels/slide55.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8.xml"/><Relationship Id="rId4" Type="http://schemas.openxmlformats.org/officeDocument/2006/relationships/hyperlink" Target="https://online.hbs.edu/blog/post/emotional-intelligence-in-leadership"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32.svg"/><Relationship Id="rId2" Type="http://schemas.openxmlformats.org/officeDocument/2006/relationships/image" Target="../media/image31.png"/><Relationship Id="rId1" Type="http://schemas.openxmlformats.org/officeDocument/2006/relationships/slideLayout" Target="../slideLayouts/slideLayout38.xml"/><Relationship Id="rId4" Type="http://schemas.openxmlformats.org/officeDocument/2006/relationships/hyperlink" Target="https://online.hbs.edu/blog/post/emotional-intelligence-in-leadership" TargetMode="External"/></Relationships>
</file>

<file path=ppt/slides/_rels/slide5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2.xml"/></Relationships>
</file>

<file path=ppt/slides/_rels/slide5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hyperlink" Target="https://siyli.org/" TargetMode="External"/><Relationship Id="rId1" Type="http://schemas.openxmlformats.org/officeDocument/2006/relationships/slideLayout" Target="../slideLayouts/slideLayout51.xml"/><Relationship Id="rId4" Type="http://schemas.openxmlformats.org/officeDocument/2006/relationships/image" Target="../media/image40.gif"/></Relationships>
</file>

<file path=ppt/slides/_rels/slide59.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51.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0.xml"/></Relationships>
</file>

<file path=ppt/slides/_rels/slide60.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51.xml"/></Relationships>
</file>

<file path=ppt/slides/_rels/slide6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8.xml"/></Relationships>
</file>

<file path=ppt/slides/_rels/slide62.xml.rels><?xml version="1.0" encoding="UTF-8" standalone="yes"?>
<Relationships xmlns="http://schemas.openxmlformats.org/package/2006/relationships"><Relationship Id="rId3" Type="http://schemas.openxmlformats.org/officeDocument/2006/relationships/hyperlink" Target="https://www.inclusiveemployers.co.uk/blog/neurodiversity-glossary/" TargetMode="External"/><Relationship Id="rId2" Type="http://schemas.openxmlformats.org/officeDocument/2006/relationships/image" Target="../media/image43.jpeg"/><Relationship Id="rId1" Type="http://schemas.openxmlformats.org/officeDocument/2006/relationships/slideLayout" Target="../slideLayouts/slideLayout19.xml"/><Relationship Id="rId4" Type="http://schemas.openxmlformats.org/officeDocument/2006/relationships/hyperlink" Target="https://www.inclusiveemployers.co.uk/blog/neurodiversity-in-the-workplace-understanding-is-key/#:~:text=Neurodiversity%20was%20originally%20coined%20to,as%20bipolar%20disorder%20and%20schizophrenia." TargetMode="External"/></Relationships>
</file>

<file path=ppt/slides/_rels/slide63.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1.xml"/></Relationships>
</file>

<file path=ppt/slides/_rels/slide64.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1.xml"/></Relationships>
</file>

<file path=ppt/slides/_rels/slide65.xml.rels><?xml version="1.0" encoding="UTF-8" standalone="yes"?>
<Relationships xmlns="http://schemas.openxmlformats.org/package/2006/relationships"><Relationship Id="rId2" Type="http://schemas.openxmlformats.org/officeDocument/2006/relationships/image" Target="../media/image44.jpeg"/><Relationship Id="rId1" Type="http://schemas.openxmlformats.org/officeDocument/2006/relationships/slideLayout" Target="../slideLayouts/slideLayout51.xml"/></Relationships>
</file>

<file path=ppt/slides/_rels/slide66.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51.xml"/></Relationships>
</file>

<file path=ppt/slides/_rels/slide67.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51.xml"/></Relationships>
</file>

<file path=ppt/slides/_rels/slide68.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51.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7.xml.rels><?xml version="1.0" encoding="UTF-8" standalone="yes"?>
<Relationships xmlns="http://schemas.openxmlformats.org/package/2006/relationships"><Relationship Id="rId2" Type="http://schemas.openxmlformats.org/officeDocument/2006/relationships/hyperlink" Target="https://www.thomas.co/resources/type/hr-blog/guide-inclusive-leadership" TargetMode="External"/><Relationship Id="rId1" Type="http://schemas.openxmlformats.org/officeDocument/2006/relationships/slideLayout" Target="../slideLayouts/slideLayout33.xml"/></Relationships>
</file>

<file path=ppt/slides/_rels/slide70.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59.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hyperlink" Target="https://projectdare.eu/" TargetMode="External"/><Relationship Id="rId9" Type="http://schemas.openxmlformats.org/officeDocument/2006/relationships/image" Target="../media/image50.jpeg"/></Relationships>
</file>

<file path=ppt/slides/_rels/slide8.xml.rels><?xml version="1.0" encoding="UTF-8" standalone="yes"?>
<Relationships xmlns="http://schemas.openxmlformats.org/package/2006/relationships"><Relationship Id="rId2" Type="http://schemas.openxmlformats.org/officeDocument/2006/relationships/hyperlink" Target="https://inclusio.io/guides/cultivating-belonging-workplace-guide" TargetMode="External"/><Relationship Id="rId1" Type="http://schemas.openxmlformats.org/officeDocument/2006/relationships/slideLayout" Target="../slideLayouts/slideLayout3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5E4F9F-49C7-EF93-F679-B5160619FDDF}"/>
            </a:ext>
          </a:extLst>
        </p:cNvPr>
        <p:cNvGrpSpPr/>
        <p:nvPr/>
      </p:nvGrpSpPr>
      <p:grpSpPr>
        <a:xfrm>
          <a:off x="0" y="0"/>
          <a:ext cx="0" cy="0"/>
          <a:chOff x="0" y="0"/>
          <a:chExt cx="0" cy="0"/>
        </a:xfrm>
      </p:grpSpPr>
      <p:pic>
        <p:nvPicPr>
          <p:cNvPr id="15" name="Picture Placeholder 14" descr="A group of people standing around a table&#10;&#10;AI-generated content may be incorrect.">
            <a:extLst>
              <a:ext uri="{FF2B5EF4-FFF2-40B4-BE49-F238E27FC236}">
                <a16:creationId xmlns:a16="http://schemas.microsoft.com/office/drawing/2014/main" id="{93532889-0297-FDA4-C71C-C58F2AF3A6C1}"/>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8" b="648"/>
          <a:stretch>
            <a:fillRect/>
          </a:stretch>
        </p:blipFill>
        <p:spPr/>
      </p:pic>
      <p:sp>
        <p:nvSpPr>
          <p:cNvPr id="3" name="Text Placeholder 2">
            <a:extLst>
              <a:ext uri="{FF2B5EF4-FFF2-40B4-BE49-F238E27FC236}">
                <a16:creationId xmlns:a16="http://schemas.microsoft.com/office/drawing/2014/main" id="{3492C7C4-6975-D9C9-3384-2CA92FF60C99}"/>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18F2A363-AEDA-381E-CC11-7325D062C44D}"/>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F485A782-80F5-1422-592E-C8A9C71878D8}"/>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02803EA9-FA63-2176-FBFA-5D85FB58E02E}"/>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4F19EABF-BDA3-25FD-2D21-FED67602206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5CD6FFF8-5092-CBDE-CACD-FF7CFEF5684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8750A334-06CD-DB12-4620-A383E0799333}"/>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 Placeholder 8">
            <a:extLst>
              <a:ext uri="{FF2B5EF4-FFF2-40B4-BE49-F238E27FC236}">
                <a16:creationId xmlns:a16="http://schemas.microsoft.com/office/drawing/2014/main" id="{351F42BA-5830-73FE-0455-9016B0CE432A}"/>
              </a:ext>
            </a:extLst>
          </p:cNvPr>
          <p:cNvSpPr txBox="1">
            <a:spLocks/>
          </p:cNvSpPr>
          <p:nvPr/>
        </p:nvSpPr>
        <p:spPr>
          <a:xfrm>
            <a:off x="413490" y="2895812"/>
            <a:ext cx="3991484" cy="533188"/>
          </a:xfrm>
          <a:prstGeom prst="rect">
            <a:avLst/>
          </a:prstGeom>
        </p:spPr>
        <p:txBody>
          <a:bodyPr anchor="t">
            <a:noAutofit/>
          </a:bodyPr>
          <a:lstStyle>
            <a:lvl1pPr marL="0" indent="0" algn="l" defTabSz="914400" rtl="0" eaLnBrk="1" latinLnBrk="0" hangingPunct="1">
              <a:lnSpc>
                <a:spcPct val="100000"/>
              </a:lnSpc>
              <a:spcBef>
                <a:spcPts val="0"/>
              </a:spcBef>
              <a:buFont typeface="Arial" panose="020B0604020202020204" pitchFamily="34" charset="0"/>
              <a:buNone/>
              <a:defRPr sz="3200" b="0" i="0" kern="120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2pPr>
            <a:lvl3pPr marL="1219185"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3pPr>
            <a:lvl4pPr marL="1828778"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4pPr>
            <a:lvl5pPr marL="2438374"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600" b="1" dirty="0"/>
              <a:t>Module 2 </a:t>
            </a:r>
            <a:r>
              <a:rPr lang="en-US" dirty="0"/>
              <a:t>(Part 2)</a:t>
            </a:r>
          </a:p>
          <a:p>
            <a:r>
              <a:rPr lang="en-US" sz="3000" b="1" dirty="0"/>
              <a:t>Inclusive Leadership Skills</a:t>
            </a:r>
          </a:p>
        </p:txBody>
      </p:sp>
      <p:sp>
        <p:nvSpPr>
          <p:cNvPr id="12" name="Text Placeholder 6">
            <a:extLst>
              <a:ext uri="{FF2B5EF4-FFF2-40B4-BE49-F238E27FC236}">
                <a16:creationId xmlns:a16="http://schemas.microsoft.com/office/drawing/2014/main" id="{3D2806EE-DDC6-F9F0-E3C7-14C7A5B44CAC}"/>
              </a:ext>
            </a:extLst>
          </p:cNvPr>
          <p:cNvSpPr txBox="1">
            <a:spLocks/>
          </p:cNvSpPr>
          <p:nvPr/>
        </p:nvSpPr>
        <p:spPr>
          <a:xfrm>
            <a:off x="373768" y="4514207"/>
            <a:ext cx="4536559" cy="1008397"/>
          </a:xfrm>
          <a:prstGeom prst="rect">
            <a:avLst/>
          </a:prstGeom>
        </p:spPr>
        <p:txBody>
          <a:bodyPr anchor="t">
            <a:noAutofit/>
          </a:bodyPr>
          <a:lstStyle>
            <a:lvl1pPr marL="0" indent="0" algn="l" defTabSz="914400" rtl="0" eaLnBrk="1" latinLnBrk="0" hangingPunct="1">
              <a:lnSpc>
                <a:spcPts val="3954"/>
              </a:lnSpc>
              <a:spcBef>
                <a:spcPts val="0"/>
              </a:spcBef>
              <a:buFont typeface="Arial" panose="020B0604020202020204" pitchFamily="34" charset="0"/>
              <a:buNone/>
              <a:defRPr sz="4000" b="1" i="0" kern="120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2pPr>
            <a:lvl3pPr marL="1219185"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3pPr>
            <a:lvl4pPr marL="1828778"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4pPr>
            <a:lvl5pPr marL="2438374" indent="0" algn="l" defTabSz="914400" rtl="0" eaLnBrk="1" latinLnBrk="0" hangingPunct="1">
              <a:lnSpc>
                <a:spcPct val="90000"/>
              </a:lnSpc>
              <a:spcBef>
                <a:spcPts val="500"/>
              </a:spcBef>
              <a:buFont typeface="Arial" panose="020B0604020202020204" pitchFamily="34" charset="0"/>
              <a:buNone/>
              <a:defRPr sz="5161" kern="1200">
                <a:solidFill>
                  <a:srgbClr val="011E3B"/>
                </a:solidFill>
                <a:latin typeface="Montserra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n-US" sz="3200" kern="100" dirty="0">
                <a:cs typeface="Times New Roman" panose="02020603050405020304" pitchFamily="18" charset="0"/>
              </a:rPr>
              <a:t>Part 2: </a:t>
            </a:r>
            <a:r>
              <a:rPr lang="en-US" sz="2800" b="0" kern="100" dirty="0">
                <a:cs typeface="Times New Roman" panose="02020603050405020304" pitchFamily="18" charset="0"/>
              </a:rPr>
              <a:t>Unlock Your Inclusive Leadership and Tap Into the Power of Neurodiversity.</a:t>
            </a:r>
          </a:p>
          <a:p>
            <a:pPr>
              <a:spcBef>
                <a:spcPts val="600"/>
              </a:spcBef>
              <a:spcAft>
                <a:spcPts val="600"/>
              </a:spcAft>
            </a:pPr>
            <a:endParaRPr lang="en-IE" sz="2800" b="0" kern="100" dirty="0">
              <a:cs typeface="Times New Roman" panose="02020603050405020304" pitchFamily="18" charset="0"/>
            </a:endParaRPr>
          </a:p>
        </p:txBody>
      </p:sp>
    </p:spTree>
    <p:extLst>
      <p:ext uri="{BB962C8B-B14F-4D97-AF65-F5344CB8AC3E}">
        <p14:creationId xmlns:p14="http://schemas.microsoft.com/office/powerpoint/2010/main" val="567087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5490F2E8-D1FB-1E52-CD20-8A5D0DE86690}"/>
              </a:ext>
            </a:extLst>
          </p:cNvPr>
          <p:cNvSpPr>
            <a:spLocks noGrp="1"/>
          </p:cNvSpPr>
          <p:nvPr>
            <p:ph type="body" sz="quarter" idx="18"/>
          </p:nvPr>
        </p:nvSpPr>
        <p:spPr>
          <a:xfrm>
            <a:off x="798381" y="997954"/>
            <a:ext cx="10595237" cy="3849918"/>
          </a:xfrm>
        </p:spPr>
        <p:txBody>
          <a:bodyPr/>
          <a:lstStyle/>
          <a:p>
            <a:pPr marL="0" indent="0">
              <a:buSzPts val="1000"/>
              <a:tabLst>
                <a:tab pos="914400" algn="l"/>
              </a:tabLst>
            </a:pPr>
            <a:r>
              <a:rPr lang="en-IE" sz="2000" dirty="0">
                <a:solidFill>
                  <a:srgbClr val="083F59"/>
                </a:solidFill>
                <a:effectLst/>
                <a:ea typeface="Calibri" panose="020F0502020204030204" pitchFamily="34" charset="0"/>
                <a:cs typeface="Times New Roman" panose="02020603050405020304" pitchFamily="18" charset="0"/>
              </a:rPr>
              <a:t>Leaders need to understanding the importance of D&amp;I and be able to lead by example. They ultimately need to be able to create an environment where all employees feel valued and included.</a:t>
            </a:r>
          </a:p>
          <a:p>
            <a:pPr marL="0" lvl="0" indent="0">
              <a:tabLst>
                <a:tab pos="457200" algn="l"/>
              </a:tabLst>
            </a:pPr>
            <a:r>
              <a:rPr lang="en-IE" sz="2000" b="1" dirty="0">
                <a:effectLst/>
                <a:ea typeface="Calibri" panose="020F0502020204030204" pitchFamily="34" charset="0"/>
                <a:cs typeface="Times New Roman" panose="02020603050405020304" pitchFamily="18" charset="0"/>
              </a:rPr>
              <a:t>Inclusive communication skills</a:t>
            </a:r>
            <a:r>
              <a:rPr lang="en-IE" sz="2000" b="1" dirty="0">
                <a:ea typeface="Calibri" panose="020F0502020204030204" pitchFamily="34" charset="0"/>
                <a:cs typeface="Times New Roman" panose="02020603050405020304" pitchFamily="18" charset="0"/>
              </a:rPr>
              <a:t> </a:t>
            </a:r>
            <a:r>
              <a:rPr lang="en-IE" sz="2000" dirty="0">
                <a:solidFill>
                  <a:srgbClr val="083F59"/>
                </a:solidFill>
                <a:effectLst/>
                <a:latin typeface="+mn-lt"/>
                <a:ea typeface="Calibri" panose="020F0502020204030204" pitchFamily="34" charset="0"/>
                <a:cs typeface="Times New Roman" panose="02020603050405020304" pitchFamily="18" charset="0"/>
              </a:rPr>
              <a:t>and techniques, including active listening and providing constructive feedback. Must have the ability to consciously and actively facilitate open discussions, seek diverse perspectives and educate their teams on D&amp;I topics.</a:t>
            </a:r>
          </a:p>
          <a:p>
            <a:pPr marL="0" lvl="0" indent="0">
              <a:tabLst>
                <a:tab pos="457200" algn="l"/>
              </a:tabLst>
            </a:pPr>
            <a:r>
              <a:rPr lang="en-IE" sz="2000" b="1" dirty="0">
                <a:effectLst/>
                <a:ea typeface="Calibri" panose="020F0502020204030204" pitchFamily="34" charset="0"/>
                <a:cs typeface="Times New Roman" panose="02020603050405020304" pitchFamily="18" charset="0"/>
              </a:rPr>
              <a:t>D&amp;I management skills </a:t>
            </a:r>
            <a:r>
              <a:rPr lang="en-IE" sz="2000" dirty="0">
                <a:effectLst/>
                <a:ea typeface="Calibri" panose="020F0502020204030204" pitchFamily="34" charset="0"/>
                <a:cs typeface="Times New Roman" panose="02020603050405020304" pitchFamily="18" charset="0"/>
              </a:rPr>
              <a:t>such as organising and </a:t>
            </a:r>
            <a:r>
              <a:rPr lang="en-IE" sz="2000" dirty="0">
                <a:solidFill>
                  <a:srgbClr val="083F59"/>
                </a:solidFill>
                <a:effectLst/>
                <a:latin typeface="+mn-lt"/>
                <a:ea typeface="Calibri" panose="020F0502020204030204" pitchFamily="34" charset="0"/>
                <a:cs typeface="Times New Roman" panose="02020603050405020304" pitchFamily="18" charset="0"/>
              </a:rPr>
              <a:t>managing the implementation of a D&amp;I training program suitable to the company and teams. Ensure that everyone has completed the training, all steps are completed on time and within budget. </a:t>
            </a:r>
          </a:p>
          <a:p>
            <a:pPr marL="0" lvl="0" indent="0">
              <a:tabLst>
                <a:tab pos="457200" algn="l"/>
              </a:tabLst>
            </a:pPr>
            <a:r>
              <a:rPr lang="en-IE" sz="2000" b="1" dirty="0">
                <a:effectLst/>
                <a:ea typeface="Calibri" panose="020F0502020204030204" pitchFamily="34" charset="0"/>
                <a:cs typeface="Times New Roman" panose="02020603050405020304" pitchFamily="18" charset="0"/>
              </a:rPr>
              <a:t>Analytical </a:t>
            </a:r>
            <a:r>
              <a:rPr lang="en-IE" sz="2000" b="1" dirty="0">
                <a:ea typeface="Calibri" panose="020F0502020204030204" pitchFamily="34" charset="0"/>
                <a:cs typeface="Times New Roman" panose="02020603050405020304" pitchFamily="18" charset="0"/>
              </a:rPr>
              <a:t>s</a:t>
            </a:r>
            <a:r>
              <a:rPr lang="en-IE" sz="2000" b="1" dirty="0">
                <a:effectLst/>
                <a:ea typeface="Calibri" panose="020F0502020204030204" pitchFamily="34" charset="0"/>
                <a:cs typeface="Times New Roman" panose="02020603050405020304" pitchFamily="18" charset="0"/>
              </a:rPr>
              <a:t>kills </a:t>
            </a:r>
            <a:r>
              <a:rPr lang="en-IE" sz="2000" dirty="0">
                <a:effectLst/>
                <a:ea typeface="Calibri" panose="020F0502020204030204" pitchFamily="34" charset="0"/>
                <a:cs typeface="Times New Roman" panose="02020603050405020304" pitchFamily="18" charset="0"/>
              </a:rPr>
              <a:t>so they can </a:t>
            </a:r>
            <a:r>
              <a:rPr lang="en-IE" sz="2000" dirty="0">
                <a:solidFill>
                  <a:srgbClr val="083F59"/>
                </a:solidFill>
                <a:effectLst/>
                <a:latin typeface="+mn-lt"/>
                <a:ea typeface="Calibri" panose="020F0502020204030204" pitchFamily="34" charset="0"/>
                <a:cs typeface="Times New Roman" panose="02020603050405020304" pitchFamily="18" charset="0"/>
              </a:rPr>
              <a:t>analyse data from surveys and feedback to assess the impact of D&amp;I initiatives. </a:t>
            </a:r>
            <a:r>
              <a:rPr lang="en-IE" sz="2000" dirty="0">
                <a:ea typeface="Calibri" panose="020F0502020204030204" pitchFamily="34" charset="0"/>
                <a:cs typeface="Times New Roman" panose="02020603050405020304" pitchFamily="18" charset="0"/>
              </a:rPr>
              <a:t>That they understand their staff from a D&amp;I perspective, where they are and how to use insights to </a:t>
            </a:r>
            <a:r>
              <a:rPr lang="en-IE" sz="2000" dirty="0">
                <a:solidFill>
                  <a:srgbClr val="083F59"/>
                </a:solidFill>
                <a:effectLst/>
                <a:latin typeface="+mn-lt"/>
                <a:ea typeface="Calibri" panose="020F0502020204030204" pitchFamily="34" charset="0"/>
                <a:cs typeface="Times New Roman" panose="02020603050405020304" pitchFamily="18" charset="0"/>
              </a:rPr>
              <a:t>make informed decisions and improvements.</a:t>
            </a:r>
          </a:p>
          <a:p>
            <a:pPr marL="0" lvl="0" indent="0">
              <a:tabLst>
                <a:tab pos="457200" algn="l"/>
              </a:tabLst>
            </a:pPr>
            <a:r>
              <a:rPr lang="en-IE" sz="2000" b="1" dirty="0">
                <a:effectLst/>
                <a:ea typeface="Calibri" panose="020F0502020204030204" pitchFamily="34" charset="0"/>
                <a:cs typeface="Times New Roman" panose="02020603050405020304" pitchFamily="18" charset="0"/>
              </a:rPr>
              <a:t>Cultural competence </a:t>
            </a:r>
            <a:r>
              <a:rPr lang="en-IE" sz="2000" dirty="0">
                <a:effectLst/>
                <a:ea typeface="Calibri" panose="020F0502020204030204" pitchFamily="34" charset="0"/>
                <a:cs typeface="Times New Roman" panose="02020603050405020304" pitchFamily="18" charset="0"/>
              </a:rPr>
              <a:t>so that they are aware of and understand </a:t>
            </a:r>
            <a:r>
              <a:rPr lang="en-IE" sz="2000" dirty="0">
                <a:solidFill>
                  <a:srgbClr val="083F59"/>
                </a:solidFill>
                <a:effectLst/>
                <a:latin typeface="+mn-lt"/>
                <a:ea typeface="Calibri" panose="020F0502020204030204" pitchFamily="34" charset="0"/>
                <a:cs typeface="Times New Roman" panose="02020603050405020304" pitchFamily="18" charset="0"/>
              </a:rPr>
              <a:t>different cultural norms and practices. They have the ability to engage, navigate and respect cultural differences within the workplace.</a:t>
            </a:r>
            <a:r>
              <a:rPr lang="en-IE" sz="2000" dirty="0">
                <a:ea typeface="Calibri" panose="020F0502020204030204" pitchFamily="34" charset="0"/>
                <a:cs typeface="Times New Roman" panose="02020603050405020304" pitchFamily="18" charset="0"/>
              </a:rPr>
              <a:t> This involves soft skills such as compassion, empathy, self-awareness and vulnerability</a:t>
            </a:r>
            <a:endParaRPr lang="en-IE" sz="2000" dirty="0">
              <a:solidFill>
                <a:srgbClr val="083F59"/>
              </a:solidFill>
              <a:effectLst/>
              <a:latin typeface="+mn-lt"/>
              <a:ea typeface="Calibri" panose="020F0502020204030204" pitchFamily="34" charset="0"/>
              <a:cs typeface="Times New Roman" panose="02020603050405020304" pitchFamily="18" charset="0"/>
            </a:endParaRPr>
          </a:p>
          <a:p>
            <a:pPr marL="0" lvl="0" indent="0">
              <a:tabLst>
                <a:tab pos="457200" algn="l"/>
              </a:tabLst>
            </a:pPr>
            <a:r>
              <a:rPr lang="en-IE" sz="2000" b="1" dirty="0">
                <a:ea typeface="Calibri" panose="020F0502020204030204" pitchFamily="34" charset="0"/>
                <a:cs typeface="Times New Roman" panose="02020603050405020304" pitchFamily="18" charset="0"/>
              </a:rPr>
              <a:t>Budgeting and allocating resources </a:t>
            </a:r>
            <a:r>
              <a:rPr lang="en-IE" sz="2000" dirty="0">
                <a:ea typeface="Calibri" panose="020F0502020204030204" pitchFamily="34" charset="0"/>
                <a:cs typeface="Times New Roman" panose="02020603050405020304" pitchFamily="18" charset="0"/>
              </a:rPr>
              <a:t>so that they acutely manage company resources to achieve D&amp;I objectives strategically. 							</a:t>
            </a:r>
            <a:r>
              <a:rPr lang="en-IE" sz="1800" dirty="0">
                <a:ea typeface="Calibri" panose="020F0502020204030204" pitchFamily="34" charset="0"/>
                <a:cs typeface="Times New Roman" panose="02020603050405020304" pitchFamily="18" charset="0"/>
              </a:rPr>
              <a:t>(Source </a:t>
            </a:r>
            <a:r>
              <a:rPr lang="en-IE" sz="1800" dirty="0">
                <a:ea typeface="Calibri" panose="020F0502020204030204" pitchFamily="34" charset="0"/>
                <a:cs typeface="Times New Roman" panose="02020603050405020304" pitchFamily="18" charset="0"/>
                <a:hlinkClick r:id="rId2"/>
              </a:rPr>
              <a:t>Achievers</a:t>
            </a:r>
            <a:r>
              <a:rPr lang="en-IE" sz="1800" dirty="0">
                <a:ea typeface="Calibri" panose="020F0502020204030204" pitchFamily="34" charset="0"/>
                <a:cs typeface="Times New Roman" panose="02020603050405020304" pitchFamily="18" charset="0"/>
              </a:rPr>
              <a:t>)</a:t>
            </a:r>
            <a:endParaRPr lang="en-IE" sz="1800" dirty="0">
              <a:solidFill>
                <a:srgbClr val="083F59"/>
              </a:solidFill>
              <a:effectLst/>
              <a:latin typeface="+mn-lt"/>
              <a:ea typeface="Calibri" panose="020F0502020204030204" pitchFamily="34" charset="0"/>
              <a:cs typeface="Times New Roman" panose="02020603050405020304" pitchFamily="18" charset="0"/>
            </a:endParaRPr>
          </a:p>
          <a:p>
            <a:endParaRPr lang="en-IE" sz="2000" dirty="0"/>
          </a:p>
        </p:txBody>
      </p:sp>
      <p:sp>
        <p:nvSpPr>
          <p:cNvPr id="14" name="Text Placeholder 13">
            <a:extLst>
              <a:ext uri="{FF2B5EF4-FFF2-40B4-BE49-F238E27FC236}">
                <a16:creationId xmlns:a16="http://schemas.microsoft.com/office/drawing/2014/main" id="{70004F7B-5089-276C-49DB-E5C6E92D4C39}"/>
              </a:ext>
            </a:extLst>
          </p:cNvPr>
          <p:cNvSpPr>
            <a:spLocks noGrp="1"/>
          </p:cNvSpPr>
          <p:nvPr>
            <p:ph type="body" sz="quarter" idx="16"/>
          </p:nvPr>
        </p:nvSpPr>
        <p:spPr>
          <a:xfrm>
            <a:off x="798381" y="456803"/>
            <a:ext cx="10595237" cy="803654"/>
          </a:xfrm>
        </p:spPr>
        <p:txBody>
          <a:bodyPr/>
          <a:lstStyle/>
          <a:p>
            <a:r>
              <a:rPr lang="en-IE" sz="3200" b="0" dirty="0"/>
              <a:t>Overview of Some Basic Skills Needed for Inclusive Leadership</a:t>
            </a:r>
          </a:p>
        </p:txBody>
      </p:sp>
    </p:spTree>
    <p:extLst>
      <p:ext uri="{BB962C8B-B14F-4D97-AF65-F5344CB8AC3E}">
        <p14:creationId xmlns:p14="http://schemas.microsoft.com/office/powerpoint/2010/main" val="10352436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62132B0-B79F-BCCB-4E10-6DF69439AB7F}"/>
              </a:ext>
            </a:extLst>
          </p:cNvPr>
          <p:cNvSpPr>
            <a:spLocks noGrp="1"/>
          </p:cNvSpPr>
          <p:nvPr>
            <p:ph type="body" sz="quarter" idx="18"/>
          </p:nvPr>
        </p:nvSpPr>
        <p:spPr>
          <a:xfrm>
            <a:off x="893630" y="1340854"/>
            <a:ext cx="10774495" cy="3849918"/>
          </a:xfrm>
        </p:spPr>
        <p:txBody>
          <a:bodyPr/>
          <a:lstStyle/>
          <a:p>
            <a:pPr marL="0" indent="0" algn="l"/>
            <a:r>
              <a:rPr lang="en-US" sz="2200" b="0" i="0" dirty="0">
                <a:solidFill>
                  <a:srgbClr val="3B3B3B"/>
                </a:solidFill>
                <a:effectLst/>
              </a:rPr>
              <a:t>First and foremost, </a:t>
            </a:r>
            <a:r>
              <a:rPr lang="en-US" sz="2200" b="0" i="0" u="sng" dirty="0">
                <a:solidFill>
                  <a:srgbClr val="1560A5"/>
                </a:solidFill>
                <a:effectLst/>
                <a:hlinkClick r:id="rId2"/>
              </a:rPr>
              <a:t>compassionate leadership</a:t>
            </a:r>
            <a:r>
              <a:rPr lang="en-US" sz="2200" b="0" i="0" dirty="0">
                <a:solidFill>
                  <a:srgbClr val="3B3B3B"/>
                </a:solidFill>
                <a:effectLst/>
              </a:rPr>
              <a:t> is of utmost importance for inclusive leaders.</a:t>
            </a:r>
          </a:p>
          <a:p>
            <a:pPr marL="0" indent="0" algn="l"/>
            <a:r>
              <a:rPr lang="en-US" sz="2200" dirty="0">
                <a:solidFill>
                  <a:schemeClr val="bg1"/>
                </a:solidFill>
                <a:highlight>
                  <a:srgbClr val="702E8C"/>
                </a:highlight>
              </a:rPr>
              <a:t>Compassion and empathy the foundation of leaders </a:t>
            </a:r>
            <a:r>
              <a:rPr lang="en-US" sz="2200" dirty="0">
                <a:solidFill>
                  <a:srgbClr val="3B3B3B"/>
                </a:solidFill>
              </a:rPr>
              <a:t>(and </a:t>
            </a:r>
            <a:r>
              <a:rPr lang="en-US" sz="2200" b="0" i="0" dirty="0">
                <a:solidFill>
                  <a:srgbClr val="3B3B3B"/>
                </a:solidFill>
                <a:effectLst/>
              </a:rPr>
              <a:t>others) ability to understand what another is going through, connect with them on an emotional level, and take meaningful action to improve their condition. More than just showing </a:t>
            </a:r>
            <a:r>
              <a:rPr lang="en-US" sz="2200" b="0" i="0" u="sng" dirty="0">
                <a:solidFill>
                  <a:srgbClr val="1560A5"/>
                </a:solidFill>
                <a:effectLst/>
                <a:hlinkClick r:id="rId3"/>
              </a:rPr>
              <a:t>empathy in the workplace</a:t>
            </a:r>
            <a:r>
              <a:rPr lang="en-US" sz="2200" b="0" i="0" dirty="0">
                <a:solidFill>
                  <a:srgbClr val="3B3B3B"/>
                </a:solidFill>
                <a:effectLst/>
              </a:rPr>
              <a:t>, compassionate leaders move from a private place of empathetic feeling into external, tangible </a:t>
            </a:r>
            <a:r>
              <a:rPr lang="en-US" sz="2200" b="0" i="1" dirty="0">
                <a:solidFill>
                  <a:srgbClr val="3B3B3B"/>
                </a:solidFill>
                <a:effectLst/>
              </a:rPr>
              <a:t>actions</a:t>
            </a:r>
            <a:r>
              <a:rPr lang="en-US" sz="2200" b="0" i="0" dirty="0">
                <a:solidFill>
                  <a:srgbClr val="3B3B3B"/>
                </a:solidFill>
                <a:effectLst/>
              </a:rPr>
              <a:t>. Compassion and empathy should catapult leaders to do something meaningful — whatever that is for you or for other people — and it should show.</a:t>
            </a:r>
          </a:p>
          <a:p>
            <a:pPr marL="0" indent="0" algn="l"/>
            <a:r>
              <a:rPr lang="en-US" sz="2200" dirty="0">
                <a:solidFill>
                  <a:schemeClr val="bg1"/>
                </a:solidFill>
                <a:highlight>
                  <a:srgbClr val="702E8C"/>
                </a:highlight>
              </a:rPr>
              <a:t>Inclusive leaders can encourage their colleagues and employees to be more compassionate </a:t>
            </a:r>
            <a:r>
              <a:rPr lang="en-US" sz="2200" b="0" i="0" dirty="0">
                <a:solidFill>
                  <a:srgbClr val="3B3B3B"/>
                </a:solidFill>
                <a:effectLst/>
              </a:rPr>
              <a:t>by practicing empathy and then consciously, intentionally engaging in acts of inclusive leadership. When companies and leaders commit to merging compassion, empathy and inclusion — and use that power to transform their cultures for the better — individuals adopt 7 acts of inclusive leadership. These acts lead the way to full, meaningful, and authentic participation of </a:t>
            </a:r>
            <a:r>
              <a:rPr lang="en-US" sz="2200" b="0" i="1" dirty="0">
                <a:solidFill>
                  <a:srgbClr val="3B3B3B"/>
                </a:solidFill>
                <a:effectLst/>
              </a:rPr>
              <a:t>every </a:t>
            </a:r>
            <a:r>
              <a:rPr lang="en-US" sz="2200" b="0" i="0" dirty="0">
                <a:solidFill>
                  <a:srgbClr val="3B3B3B"/>
                </a:solidFill>
                <a:effectLst/>
              </a:rPr>
              <a:t>individual in the company. Each act has the ability to change lives, open doors, and build bridges. (see next slide)</a:t>
            </a:r>
          </a:p>
          <a:p>
            <a:pPr marL="0" indent="0"/>
            <a:endParaRPr lang="en-IE" sz="2200" dirty="0"/>
          </a:p>
        </p:txBody>
      </p:sp>
      <p:sp>
        <p:nvSpPr>
          <p:cNvPr id="3" name="Text Placeholder 2">
            <a:extLst>
              <a:ext uri="{FF2B5EF4-FFF2-40B4-BE49-F238E27FC236}">
                <a16:creationId xmlns:a16="http://schemas.microsoft.com/office/drawing/2014/main" id="{F965F788-6C86-1524-D7CB-881269BE6EA3}"/>
              </a:ext>
            </a:extLst>
          </p:cNvPr>
          <p:cNvSpPr>
            <a:spLocks noGrp="1"/>
          </p:cNvSpPr>
          <p:nvPr>
            <p:ph type="body" sz="quarter" idx="16"/>
          </p:nvPr>
        </p:nvSpPr>
        <p:spPr>
          <a:xfrm>
            <a:off x="893629" y="613400"/>
            <a:ext cx="10595237" cy="803654"/>
          </a:xfrm>
        </p:spPr>
        <p:txBody>
          <a:bodyPr/>
          <a:lstStyle/>
          <a:p>
            <a:r>
              <a:rPr lang="en-IE" sz="3200" b="0" dirty="0"/>
              <a:t>Inclusive Leadership Starts with Compassion and Empathy </a:t>
            </a:r>
          </a:p>
        </p:txBody>
      </p:sp>
    </p:spTree>
    <p:extLst>
      <p:ext uri="{BB962C8B-B14F-4D97-AF65-F5344CB8AC3E}">
        <p14:creationId xmlns:p14="http://schemas.microsoft.com/office/powerpoint/2010/main" val="7665313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B886ABB-FBE4-CA28-8AD8-F87B29F851C7}"/>
              </a:ext>
            </a:extLst>
          </p:cNvPr>
          <p:cNvSpPr>
            <a:spLocks noGrp="1"/>
          </p:cNvSpPr>
          <p:nvPr>
            <p:ph type="body" sz="quarter" idx="18"/>
          </p:nvPr>
        </p:nvSpPr>
        <p:spPr>
          <a:xfrm>
            <a:off x="798381" y="1565257"/>
            <a:ext cx="10595237" cy="3849918"/>
          </a:xfrm>
        </p:spPr>
        <p:txBody>
          <a:bodyPr/>
          <a:lstStyle/>
          <a:p>
            <a:pPr marL="0" indent="0"/>
            <a:r>
              <a:rPr lang="en-US" sz="2000" b="0" i="0" dirty="0">
                <a:effectLst/>
              </a:rPr>
              <a:t>Whether you’re just starting out or the leader of a company, engaging in these 7 intentional acts of inclusion and building the leadership competencies will allow you to reinvent relationships and strengthen your company. </a:t>
            </a:r>
            <a:r>
              <a:rPr lang="en-US" sz="2000" b="0" i="0" dirty="0">
                <a:effectLst/>
                <a:hlinkClick r:id="rId2"/>
              </a:rPr>
              <a:t>Full information on each act is here</a:t>
            </a:r>
            <a:r>
              <a:rPr lang="en-US" sz="2000" b="0" i="0" dirty="0">
                <a:effectLst/>
              </a:rPr>
              <a:t>.</a:t>
            </a:r>
            <a:endParaRPr lang="en-IE" sz="2000" dirty="0"/>
          </a:p>
        </p:txBody>
      </p:sp>
      <p:sp>
        <p:nvSpPr>
          <p:cNvPr id="3" name="Text Placeholder 2">
            <a:extLst>
              <a:ext uri="{FF2B5EF4-FFF2-40B4-BE49-F238E27FC236}">
                <a16:creationId xmlns:a16="http://schemas.microsoft.com/office/drawing/2014/main" id="{8662E0EB-D9BC-3390-6E26-ED7D5871D49B}"/>
              </a:ext>
            </a:extLst>
          </p:cNvPr>
          <p:cNvSpPr>
            <a:spLocks noGrp="1"/>
          </p:cNvSpPr>
          <p:nvPr>
            <p:ph type="body" sz="quarter" idx="16"/>
          </p:nvPr>
        </p:nvSpPr>
        <p:spPr/>
        <p:txBody>
          <a:bodyPr/>
          <a:lstStyle/>
          <a:p>
            <a:r>
              <a:rPr lang="en-IE" sz="3200" b="0" dirty="0"/>
              <a:t>7 Acts of Compassionate, Empathetic Inclusive Leadership</a:t>
            </a:r>
          </a:p>
        </p:txBody>
      </p:sp>
      <p:pic>
        <p:nvPicPr>
          <p:cNvPr id="5" name="Picture 4">
            <a:extLst>
              <a:ext uri="{FF2B5EF4-FFF2-40B4-BE49-F238E27FC236}">
                <a16:creationId xmlns:a16="http://schemas.microsoft.com/office/drawing/2014/main" id="{B0F1A4FA-C822-1F28-086B-3E6CE302C498}"/>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25061"/>
          <a:stretch/>
        </p:blipFill>
        <p:spPr>
          <a:xfrm>
            <a:off x="1509710" y="2714625"/>
            <a:ext cx="9172575" cy="3436920"/>
          </a:xfrm>
          <a:prstGeom prst="rect">
            <a:avLst/>
          </a:prstGeom>
        </p:spPr>
      </p:pic>
      <p:sp>
        <p:nvSpPr>
          <p:cNvPr id="4" name="TextBox 3">
            <a:extLst>
              <a:ext uri="{FF2B5EF4-FFF2-40B4-BE49-F238E27FC236}">
                <a16:creationId xmlns:a16="http://schemas.microsoft.com/office/drawing/2014/main" id="{F1C52C23-BD68-8C39-CA34-C8F66F3C300A}"/>
              </a:ext>
            </a:extLst>
          </p:cNvPr>
          <p:cNvSpPr txBox="1"/>
          <p:nvPr/>
        </p:nvSpPr>
        <p:spPr>
          <a:xfrm>
            <a:off x="4088921" y="6504317"/>
            <a:ext cx="7211683" cy="523220"/>
          </a:xfrm>
          <a:prstGeom prst="rect">
            <a:avLst/>
          </a:prstGeom>
          <a:noFill/>
        </p:spPr>
        <p:txBody>
          <a:bodyPr wrap="square" rtlCol="0">
            <a:spAutoFit/>
          </a:bodyPr>
          <a:lstStyle/>
          <a:p>
            <a:r>
              <a:rPr lang="en-IE" sz="1400" dirty="0">
                <a:solidFill>
                  <a:schemeClr val="bg1"/>
                </a:solidFill>
              </a:rPr>
              <a:t>Source </a:t>
            </a:r>
            <a:r>
              <a:rPr lang="en-US" sz="1400" b="0" i="0" u="none" strike="noStrike" dirty="0">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Inclusive Leadership: Steps to Take to Get it Right | CCL</a:t>
            </a:r>
          </a:p>
          <a:p>
            <a:endParaRPr lang="en-IE" sz="1400" dirty="0">
              <a:solidFill>
                <a:schemeClr val="bg1"/>
              </a:solidFill>
            </a:endParaRPr>
          </a:p>
        </p:txBody>
      </p:sp>
    </p:spTree>
    <p:extLst>
      <p:ext uri="{BB962C8B-B14F-4D97-AF65-F5344CB8AC3E}">
        <p14:creationId xmlns:p14="http://schemas.microsoft.com/office/powerpoint/2010/main" val="199970417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Freeform 2">
            <a:extLst>
              <a:ext uri="{FF2B5EF4-FFF2-40B4-BE49-F238E27FC236}">
                <a16:creationId xmlns:a16="http://schemas.microsoft.com/office/drawing/2014/main" id="{872ED502-E6A3-EFD7-1480-AB62796F729D}"/>
              </a:ext>
            </a:extLst>
          </p:cNvPr>
          <p:cNvSpPr/>
          <p:nvPr/>
        </p:nvSpPr>
        <p:spPr>
          <a:xfrm>
            <a:off x="182235" y="811637"/>
            <a:ext cx="11809740" cy="5554497"/>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5AAA3">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579794" y="3586845"/>
            <a:ext cx="11032412"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buFont typeface="Wingdings" panose="05000000000000000000" pitchFamily="2" charset="2"/>
              <a:buChar char="v"/>
            </a:pPr>
            <a:r>
              <a:rPr lang="en-US" sz="2000" b="1" dirty="0">
                <a:solidFill>
                  <a:srgbClr val="515151"/>
                </a:solidFill>
              </a:rPr>
              <a:t>Respect and v</a:t>
            </a:r>
            <a:r>
              <a:rPr lang="en-US" sz="2000" b="1" i="0" dirty="0">
                <a:solidFill>
                  <a:srgbClr val="515151"/>
                </a:solidFill>
                <a:effectLst/>
              </a:rPr>
              <a:t>alidate diverse viewpoints </a:t>
            </a:r>
            <a:r>
              <a:rPr lang="en-US" sz="2000" b="0" i="0" dirty="0">
                <a:solidFill>
                  <a:srgbClr val="515151"/>
                </a:solidFill>
                <a:effectLst/>
              </a:rPr>
              <a:t>and perspectives of team members, this demonstrates that each team member’s opinion matters, thus promoting a strong sense of belonging.</a:t>
            </a:r>
          </a:p>
          <a:p>
            <a:pPr marL="342900" indent="-342900">
              <a:buFont typeface="Wingdings" panose="05000000000000000000" pitchFamily="2" charset="2"/>
              <a:buChar char="v"/>
            </a:pPr>
            <a:r>
              <a:rPr lang="en-US" sz="2000" b="1" i="0" dirty="0">
                <a:solidFill>
                  <a:srgbClr val="515151"/>
                </a:solidFill>
                <a:effectLst/>
              </a:rPr>
              <a:t>Encourage open dialogue </a:t>
            </a:r>
            <a:r>
              <a:rPr lang="en-US" sz="2000" i="0" dirty="0">
                <a:solidFill>
                  <a:srgbClr val="515151"/>
                </a:solidFill>
                <a:effectLst/>
              </a:rPr>
              <a:t>and</a:t>
            </a:r>
            <a:r>
              <a:rPr lang="en-US" sz="2000" b="1" i="0" dirty="0">
                <a:solidFill>
                  <a:srgbClr val="515151"/>
                </a:solidFill>
                <a:effectLst/>
              </a:rPr>
              <a:t> </a:t>
            </a:r>
            <a:r>
              <a:rPr lang="en-US" sz="2000" b="0" i="0" dirty="0">
                <a:solidFill>
                  <a:srgbClr val="515151"/>
                </a:solidFill>
                <a:effectLst/>
              </a:rPr>
              <a:t>communication, so that team members feel comfortable voicing their viewpoints, concerns, and ideas. This openness is key to cultivating a culture of mutual respect and trust that fuels a sense of belonging. </a:t>
            </a:r>
            <a:r>
              <a:rPr lang="en-US" sz="2000" b="0" dirty="0">
                <a:solidFill>
                  <a:srgbClr val="515151"/>
                </a:solidFill>
                <a:effectLst/>
              </a:rPr>
              <a:t>Inclusive leaders always keep the lines of communication open. They're transparent with their expectations and feedback, creating an environment where all opinions matter and are genuinely considered.</a:t>
            </a:r>
          </a:p>
          <a:p>
            <a:pPr marL="342900" indent="-342900" algn="l">
              <a:buFont typeface="Wingdings" panose="05000000000000000000" pitchFamily="2" charset="2"/>
              <a:buChar char="v"/>
            </a:pPr>
            <a:r>
              <a:rPr lang="en-US" sz="2000" b="1" i="0" dirty="0">
                <a:solidFill>
                  <a:srgbClr val="515151"/>
                </a:solidFill>
                <a:effectLst/>
              </a:rPr>
              <a:t>Promote autonomy and professional growth </a:t>
            </a:r>
            <a:r>
              <a:rPr lang="en-US" sz="2000" dirty="0">
                <a:solidFill>
                  <a:srgbClr val="515151"/>
                </a:solidFill>
              </a:rPr>
              <a:t>so employees can engage in opportunities to contribute to decision-making processes and take on new responsibilities. They will feel valued and part of the team’s success enhancing their feelings of belonging and job satisfaction.</a:t>
            </a:r>
          </a:p>
          <a:p>
            <a:pPr marL="342900" indent="-342900" algn="l">
              <a:buFont typeface="Wingdings" panose="05000000000000000000" pitchFamily="2" charset="2"/>
              <a:buChar char="v"/>
            </a:pPr>
            <a:r>
              <a:rPr lang="en-US" sz="2000" b="1" dirty="0">
                <a:solidFill>
                  <a:srgbClr val="515151"/>
                </a:solidFill>
                <a:effectLst/>
              </a:rPr>
              <a:t>Empathetic listening</a:t>
            </a:r>
            <a:r>
              <a:rPr lang="en-US" sz="2000" dirty="0">
                <a:solidFill>
                  <a:srgbClr val="515151"/>
                </a:solidFill>
              </a:rPr>
              <a:t> demonstrates</a:t>
            </a:r>
            <a:r>
              <a:rPr lang="en-US" sz="2000" b="0" dirty="0">
                <a:solidFill>
                  <a:srgbClr val="515151"/>
                </a:solidFill>
                <a:effectLst/>
              </a:rPr>
              <a:t> genuine concern for team members by paying attention to and valuing their views and how they feel. Empathy allows managers to connect, understand, and respond appropriately to various issues that their team members face.</a:t>
            </a:r>
          </a:p>
          <a:p>
            <a:pPr marL="342900" indent="-342900" algn="l">
              <a:buFont typeface="Wingdings" panose="05000000000000000000" pitchFamily="2" charset="2"/>
              <a:buChar char="v"/>
            </a:pPr>
            <a:r>
              <a:rPr lang="en-US" sz="2000" b="1" dirty="0">
                <a:solidFill>
                  <a:srgbClr val="515151"/>
                </a:solidFill>
                <a:effectLst/>
              </a:rPr>
              <a:t>Authenticity </a:t>
            </a:r>
            <a:r>
              <a:rPr lang="en-US" sz="2000" b="0" dirty="0">
                <a:solidFill>
                  <a:srgbClr val="515151"/>
                </a:solidFill>
                <a:effectLst/>
              </a:rPr>
              <a:t>means leaders are not afraid to show their human side, vulnerabilities, doubts, and all. They create an environment where employees feel comfortable being their authentic selves.</a:t>
            </a:r>
          </a:p>
          <a:p>
            <a:pPr marL="342900" indent="-342900" algn="l">
              <a:buFont typeface="Wingdings" panose="05000000000000000000" pitchFamily="2" charset="2"/>
              <a:buChar char="v"/>
            </a:pPr>
            <a:r>
              <a:rPr lang="en-US" sz="2000" b="1" dirty="0">
                <a:solidFill>
                  <a:srgbClr val="515151"/>
                </a:solidFill>
                <a:effectLst/>
              </a:rPr>
              <a:t>Embracing diversity</a:t>
            </a:r>
            <a:r>
              <a:rPr lang="en-US" sz="2000" b="0" dirty="0">
                <a:solidFill>
                  <a:srgbClr val="515151"/>
                </a:solidFill>
                <a:effectLst/>
              </a:rPr>
              <a:t> shows you understand that every team member is unique. Treat everyone with equal respect, irrespective of their role, age, gender, cultural background, or personal preferences.</a:t>
            </a:r>
          </a:p>
          <a:p>
            <a:pPr marL="342900" indent="-342900" algn="l">
              <a:buFont typeface="Wingdings" panose="05000000000000000000" pitchFamily="2" charset="2"/>
              <a:buChar char="v"/>
            </a:pPr>
            <a:endParaRPr lang="en-US" sz="2000" b="0" dirty="0">
              <a:solidFill>
                <a:srgbClr val="515151"/>
              </a:solidFill>
              <a:effectLst/>
            </a:endParaRPr>
          </a:p>
          <a:p>
            <a:pPr marL="342900" indent="-342900">
              <a:buFont typeface="Wingdings" panose="05000000000000000000" pitchFamily="2" charset="2"/>
              <a:buChar char="v"/>
            </a:pPr>
            <a:endParaRPr lang="en-US" sz="2000" dirty="0"/>
          </a:p>
          <a:p>
            <a:pPr marL="800100" lvl="1" indent="-342900">
              <a:buFont typeface="Wingdings" panose="05000000000000000000" pitchFamily="2" charset="2"/>
              <a:buChar char="v"/>
            </a:pPr>
            <a:endParaRPr lang="en-US" spc="0" dirty="0">
              <a:solidFill>
                <a:srgbClr val="083F59"/>
              </a:solidFill>
              <a:latin typeface="+mn-lt"/>
            </a:endParaRPr>
          </a:p>
          <a:p>
            <a:pPr marL="342900" indent="-342900">
              <a:buFont typeface="Wingdings" panose="05000000000000000000" pitchFamily="2" charset="2"/>
              <a:buChar char="v"/>
            </a:pPr>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dirty="0">
                <a:solidFill>
                  <a:schemeClr val="bg1"/>
                </a:solidFill>
              </a:rPr>
              <a:t>Skills Leaders Can Use to Cultivate Inclusive Teams</a:t>
            </a:r>
            <a:endParaRPr lang="en-GB" sz="2800" b="1" dirty="0">
              <a:solidFill>
                <a:schemeClr val="bg1"/>
              </a:solidFill>
            </a:endParaRPr>
          </a:p>
        </p:txBody>
      </p:sp>
      <p:sp>
        <p:nvSpPr>
          <p:cNvPr id="3" name="TextBox 2">
            <a:extLst>
              <a:ext uri="{FF2B5EF4-FFF2-40B4-BE49-F238E27FC236}">
                <a16:creationId xmlns:a16="http://schemas.microsoft.com/office/drawing/2014/main" id="{54C44D1C-120C-4A83-B4D6-D09124410BCB}"/>
              </a:ext>
            </a:extLst>
          </p:cNvPr>
          <p:cNvSpPr txBox="1"/>
          <p:nvPr/>
        </p:nvSpPr>
        <p:spPr>
          <a:xfrm>
            <a:off x="3418215" y="6293956"/>
            <a:ext cx="7623595" cy="553998"/>
          </a:xfrm>
          <a:prstGeom prst="rect">
            <a:avLst/>
          </a:prstGeom>
          <a:noFill/>
        </p:spPr>
        <p:txBody>
          <a:bodyPr wrap="square">
            <a:spAutoFit/>
          </a:bodyPr>
          <a:lstStyle/>
          <a:p>
            <a:pPr algn="l"/>
            <a:r>
              <a:rPr lang="en-US" sz="1000" b="0" i="0" u="none" strike="noStrike" dirty="0">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rPr>
              <a:t>Fostering Team Creativity Through Team-Focused Inclusion</a:t>
            </a:r>
          </a:p>
          <a:p>
            <a:r>
              <a:rPr lang="en-US" sz="1000" b="0" i="0" u="none" strike="noStrike" dirty="0">
                <a:solidFill>
                  <a:schemeClr val="bg1"/>
                </a:solidFill>
                <a:effectLst/>
                <a:latin typeface="Arial" panose="020B0604020202020204" pitchFamily="34" charset="0"/>
                <a:hlinkClick r:id="rId3">
                  <a:extLst>
                    <a:ext uri="{A12FA001-AC4F-418D-AE19-62706E023703}">
                      <ahyp:hlinkClr xmlns:ahyp="http://schemas.microsoft.com/office/drawing/2018/hyperlinkcolor" val="tx"/>
                    </a:ext>
                  </a:extLst>
                </a:hlinkClick>
              </a:rPr>
              <a:t>How to Understand Your Team Members' Perspectives</a:t>
            </a:r>
          </a:p>
          <a:p>
            <a:r>
              <a:rPr lang="en-US" sz="10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How to Create a Sense of Belonging in the Workplace</a:t>
            </a:r>
            <a:endParaRPr lang="en-US" sz="1000" b="0" i="0" u="none" strike="noStrike" dirty="0">
              <a:solidFill>
                <a:schemeClr val="bg1"/>
              </a:solidFill>
              <a:effectLst/>
              <a:latin typeface="Arial" panose="020B0604020202020204" pitchFamily="34" charset="0"/>
              <a:hlinkClick r:id="rId2">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0849180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2667C8CF-FE6A-B805-CE7C-FE680A91990C}"/>
              </a:ext>
            </a:extLst>
          </p:cNvPr>
          <p:cNvSpPr>
            <a:spLocks noGrp="1"/>
          </p:cNvSpPr>
          <p:nvPr>
            <p:ph type="body" sz="quarter" idx="35"/>
          </p:nvPr>
        </p:nvSpPr>
        <p:spPr>
          <a:xfrm>
            <a:off x="3855018" y="356008"/>
            <a:ext cx="7622607" cy="339415"/>
          </a:xfrm>
        </p:spPr>
        <p:txBody>
          <a:bodyPr/>
          <a:lstStyle/>
          <a:p>
            <a:r>
              <a:rPr lang="en-IE" b="0" dirty="0">
                <a:solidFill>
                  <a:srgbClr val="EE1765"/>
                </a:solidFill>
              </a:rPr>
              <a:t>How Inclusive Leadership Can Improve Performance</a:t>
            </a:r>
          </a:p>
        </p:txBody>
      </p:sp>
      <p:sp>
        <p:nvSpPr>
          <p:cNvPr id="13" name="Text Placeholder 12">
            <a:extLst>
              <a:ext uri="{FF2B5EF4-FFF2-40B4-BE49-F238E27FC236}">
                <a16:creationId xmlns:a16="http://schemas.microsoft.com/office/drawing/2014/main" id="{4917B533-CE52-9E6B-4B9F-F2FC7135A150}"/>
              </a:ext>
            </a:extLst>
          </p:cNvPr>
          <p:cNvSpPr>
            <a:spLocks noGrp="1"/>
          </p:cNvSpPr>
          <p:nvPr>
            <p:ph type="body" sz="quarter" idx="36"/>
          </p:nvPr>
        </p:nvSpPr>
        <p:spPr>
          <a:xfrm>
            <a:off x="3855017" y="888416"/>
            <a:ext cx="8003608" cy="999383"/>
          </a:xfrm>
        </p:spPr>
        <p:txBody>
          <a:bodyPr/>
          <a:lstStyle/>
          <a:p>
            <a:pPr algn="l"/>
            <a:r>
              <a:rPr lang="en-US" sz="2000" b="0" i="0" dirty="0">
                <a:solidFill>
                  <a:srgbClr val="303030"/>
                </a:solidFill>
                <a:effectLst/>
                <a:highlight>
                  <a:srgbClr val="FFFFFF"/>
                </a:highlight>
                <a:latin typeface="+mn-lt"/>
              </a:rPr>
              <a:t>Inclusive leadership can drive improved performance. Leaders need to focus on creating a culture that values, welcomes and leverages the unique experiences, diverse perspectives, ideas and talents of all employees. This can lead to better problem-solving and decision-making.</a:t>
            </a:r>
          </a:p>
          <a:p>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b="0" i="0" dirty="0">
                <a:solidFill>
                  <a:srgbClr val="303030"/>
                </a:solidFill>
                <a:effectLst/>
                <a:highlight>
                  <a:srgbClr val="FFFFFF"/>
                </a:highlight>
                <a:latin typeface="+mn-lt"/>
              </a:rPr>
              <a:t>When problem-solving and decision-making leaders need to actively seek out and </a:t>
            </a:r>
            <a:r>
              <a:rPr lang="en-US" sz="2000" dirty="0">
                <a:solidFill>
                  <a:srgbClr val="303030"/>
                </a:solidFill>
                <a:highlight>
                  <a:srgbClr val="FFFFFF"/>
                </a:highlight>
                <a:latin typeface="+mn-lt"/>
              </a:rPr>
              <a:t>ask for </a:t>
            </a:r>
            <a:r>
              <a:rPr lang="en-US" sz="2000" b="1" dirty="0">
                <a:solidFill>
                  <a:srgbClr val="303030"/>
                </a:solidFill>
                <a:highlight>
                  <a:srgbClr val="FFFFFF"/>
                </a:highlight>
                <a:latin typeface="+mn-lt"/>
              </a:rPr>
              <a:t>open and honest communication </a:t>
            </a:r>
            <a:r>
              <a:rPr lang="en-US" sz="2000" dirty="0">
                <a:solidFill>
                  <a:srgbClr val="303030"/>
                </a:solidFill>
                <a:highlight>
                  <a:srgbClr val="FFFFFF"/>
                </a:highlight>
                <a:latin typeface="+mn-lt"/>
              </a:rPr>
              <a:t>to get </a:t>
            </a:r>
            <a:r>
              <a:rPr lang="en-US" sz="2000" b="0" i="0" dirty="0">
                <a:solidFill>
                  <a:srgbClr val="303030"/>
                </a:solidFill>
                <a:effectLst/>
                <a:highlight>
                  <a:srgbClr val="FFFFFF"/>
                </a:highlight>
                <a:latin typeface="+mn-lt"/>
              </a:rPr>
              <a:t>diverse perspectives and ideas from all employees so that they can contribute to the company’s success. This creates a culture of psychological safety where employees feel comfortable sharing, which can lead to better collaboration and more innovative solutions. </a:t>
            </a:r>
          </a:p>
          <a:p>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b="1" i="0" dirty="0">
                <a:solidFill>
                  <a:srgbClr val="303030"/>
                </a:solidFill>
                <a:effectLst/>
                <a:highlight>
                  <a:srgbClr val="FFFFFF"/>
                </a:highlight>
                <a:latin typeface="+mn-lt"/>
              </a:rPr>
              <a:t>Nurture a workplace culture driven by innovation</a:t>
            </a:r>
            <a:r>
              <a:rPr lang="en-US" sz="2000" b="0" i="0" dirty="0">
                <a:solidFill>
                  <a:srgbClr val="303030"/>
                </a:solidFill>
                <a:effectLst/>
                <a:highlight>
                  <a:srgbClr val="FFFFFF"/>
                </a:highlight>
                <a:latin typeface="+mn-lt"/>
              </a:rPr>
              <a:t>. Leaders need to make sure employees feel that their contributions are valued, so they feel invested in the company's success and will likely contribute their ideas and talents to help the company grow. </a:t>
            </a:r>
          </a:p>
          <a:p>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b="0" i="0" dirty="0">
                <a:solidFill>
                  <a:srgbClr val="303030"/>
                </a:solidFill>
                <a:effectLst/>
                <a:highlight>
                  <a:srgbClr val="FFFFFF"/>
                </a:highlight>
                <a:latin typeface="+mn-lt"/>
              </a:rPr>
              <a:t>Inclusive leaders must create opportunities for employees to participate in training and development programs that help them build new skills and broaden their perspectives. </a:t>
            </a:r>
            <a:r>
              <a:rPr lang="en-US" sz="1800" b="0" i="0" dirty="0">
                <a:solidFill>
                  <a:srgbClr val="303030"/>
                </a:solidFill>
                <a:effectLst/>
                <a:highlight>
                  <a:srgbClr val="FFFFFF"/>
                </a:highlight>
                <a:latin typeface="+mn-lt"/>
              </a:rPr>
              <a:t>(Source </a:t>
            </a:r>
            <a:r>
              <a:rPr lang="en-US" sz="1800" b="0" i="0" dirty="0">
                <a:solidFill>
                  <a:srgbClr val="303030"/>
                </a:solidFill>
                <a:effectLst/>
                <a:highlight>
                  <a:srgbClr val="FFFFFF"/>
                </a:highlight>
                <a:latin typeface="+mn-lt"/>
                <a:hlinkClick r:id="rId2"/>
              </a:rPr>
              <a:t>A Guide to Inclusive Leadership</a:t>
            </a:r>
            <a:r>
              <a:rPr lang="en-US" sz="1800" b="0" i="0" dirty="0">
                <a:solidFill>
                  <a:srgbClr val="303030"/>
                </a:solidFill>
                <a:effectLst/>
                <a:highlight>
                  <a:srgbClr val="FFFFFF"/>
                </a:highlight>
                <a:latin typeface="+mn-lt"/>
              </a:rPr>
              <a:t>)</a:t>
            </a:r>
          </a:p>
          <a:p>
            <a:endParaRPr lang="en-US" sz="2000" b="0" i="0" dirty="0">
              <a:solidFill>
                <a:srgbClr val="303030"/>
              </a:solidFill>
              <a:effectLst/>
              <a:highlight>
                <a:srgbClr val="FFFFFF"/>
              </a:highlight>
              <a:latin typeface="+mn-lt"/>
            </a:endParaRPr>
          </a:p>
          <a:p>
            <a:endParaRPr lang="en-IE" sz="2000" dirty="0">
              <a:latin typeface="+mn-lt"/>
            </a:endParaRPr>
          </a:p>
        </p:txBody>
      </p:sp>
      <p:pic>
        <p:nvPicPr>
          <p:cNvPr id="16" name="Picture Placeholder 15" descr="A group of people sitting around a table&#10;&#10;Description automatically generated">
            <a:extLst>
              <a:ext uri="{FF2B5EF4-FFF2-40B4-BE49-F238E27FC236}">
                <a16:creationId xmlns:a16="http://schemas.microsoft.com/office/drawing/2014/main" id="{3891BD96-FC91-CE3F-F8EC-77546F81E36D}"/>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30908" r="30908"/>
          <a:stretch>
            <a:fillRect/>
          </a:stretch>
        </p:blipFill>
        <p:spPr/>
      </p:pic>
    </p:spTree>
    <p:extLst>
      <p:ext uri="{BB962C8B-B14F-4D97-AF65-F5344CB8AC3E}">
        <p14:creationId xmlns:p14="http://schemas.microsoft.com/office/powerpoint/2010/main" val="18990208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2667C8CF-FE6A-B805-CE7C-FE680A91990C}"/>
              </a:ext>
            </a:extLst>
          </p:cNvPr>
          <p:cNvSpPr>
            <a:spLocks noGrp="1"/>
          </p:cNvSpPr>
          <p:nvPr>
            <p:ph type="body" sz="quarter" idx="35"/>
          </p:nvPr>
        </p:nvSpPr>
        <p:spPr>
          <a:xfrm>
            <a:off x="3855018" y="356008"/>
            <a:ext cx="8022657" cy="339415"/>
          </a:xfrm>
        </p:spPr>
        <p:txBody>
          <a:bodyPr/>
          <a:lstStyle/>
          <a:p>
            <a:r>
              <a:rPr lang="en-IE" b="0" dirty="0">
                <a:solidFill>
                  <a:srgbClr val="EE1765"/>
                </a:solidFill>
              </a:rPr>
              <a:t>How Inclusive Leadership Can Increase Employee Engagement</a:t>
            </a:r>
          </a:p>
        </p:txBody>
      </p:sp>
      <p:sp>
        <p:nvSpPr>
          <p:cNvPr id="13" name="Text Placeholder 12">
            <a:extLst>
              <a:ext uri="{FF2B5EF4-FFF2-40B4-BE49-F238E27FC236}">
                <a16:creationId xmlns:a16="http://schemas.microsoft.com/office/drawing/2014/main" id="{4917B533-CE52-9E6B-4B9F-F2FC7135A150}"/>
              </a:ext>
            </a:extLst>
          </p:cNvPr>
          <p:cNvSpPr>
            <a:spLocks noGrp="1"/>
          </p:cNvSpPr>
          <p:nvPr>
            <p:ph type="body" sz="quarter" idx="36"/>
          </p:nvPr>
        </p:nvSpPr>
        <p:spPr>
          <a:xfrm>
            <a:off x="3855017" y="888416"/>
            <a:ext cx="7832157" cy="999383"/>
          </a:xfrm>
        </p:spPr>
        <p:txBody>
          <a:bodyPr/>
          <a:lstStyle/>
          <a:p>
            <a:pPr algn="l"/>
            <a:r>
              <a:rPr lang="en-US" sz="2000" b="0" i="0" dirty="0">
                <a:solidFill>
                  <a:srgbClr val="303030"/>
                </a:solidFill>
                <a:effectLst/>
                <a:highlight>
                  <a:srgbClr val="FFFFFF"/>
                </a:highlight>
                <a:latin typeface="+mn-lt"/>
              </a:rPr>
              <a:t>Inclusive leadership can have a significant impact on employee engagement, motivation, and loyalty. When employees feel valued and included, they are more likely to be engaged and committed </a:t>
            </a:r>
            <a:r>
              <a:rPr lang="en-US" sz="2000" dirty="0">
                <a:solidFill>
                  <a:srgbClr val="303030"/>
                </a:solidFill>
                <a:highlight>
                  <a:srgbClr val="FFFFFF"/>
                </a:highlight>
                <a:latin typeface="+mn-lt"/>
              </a:rPr>
              <a:t>to their work as they are more likely to be </a:t>
            </a:r>
            <a:r>
              <a:rPr lang="en-US" sz="2000" b="0" i="0" dirty="0">
                <a:solidFill>
                  <a:srgbClr val="303030"/>
                </a:solidFill>
                <a:effectLst/>
                <a:highlight>
                  <a:srgbClr val="FFFFFF"/>
                </a:highlight>
                <a:latin typeface="+mn-lt"/>
              </a:rPr>
              <a:t>invested in the company's success and feel motivated to contribute to its goals. </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b="0" i="0" dirty="0">
                <a:solidFill>
                  <a:srgbClr val="303030"/>
                </a:solidFill>
                <a:effectLst/>
                <a:highlight>
                  <a:srgbClr val="FFFFFF"/>
                </a:highlight>
                <a:latin typeface="+mn-lt"/>
              </a:rPr>
              <a:t>Create an environment that </a:t>
            </a:r>
            <a:r>
              <a:rPr lang="en-US" sz="2000" b="1" i="0" dirty="0">
                <a:solidFill>
                  <a:srgbClr val="303030"/>
                </a:solidFill>
                <a:effectLst/>
                <a:highlight>
                  <a:srgbClr val="FFFFFF"/>
                </a:highlight>
                <a:latin typeface="+mn-lt"/>
              </a:rPr>
              <a:t>promotes engagement and collaboration </a:t>
            </a:r>
            <a:r>
              <a:rPr lang="en-US" sz="2000" b="0" i="0" dirty="0">
                <a:solidFill>
                  <a:srgbClr val="303030"/>
                </a:solidFill>
                <a:effectLst/>
                <a:highlight>
                  <a:srgbClr val="FFFFFF"/>
                </a:highlight>
                <a:latin typeface="+mn-lt"/>
              </a:rPr>
              <a:t>by creating opportunities for underrepresented groups to participate and contribute, such as forming employee resource groups (ERGs) or providing training and development programs.</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dirty="0">
                <a:solidFill>
                  <a:srgbClr val="303030"/>
                </a:solidFill>
                <a:highlight>
                  <a:srgbClr val="FFFFFF"/>
                </a:highlight>
                <a:latin typeface="+mn-lt"/>
                <a:cs typeface="Aharoni" panose="02010803020104030203" pitchFamily="2" charset="-79"/>
              </a:rPr>
              <a:t>C</a:t>
            </a:r>
            <a:r>
              <a:rPr lang="en-US" sz="2000" b="0" i="0" dirty="0">
                <a:solidFill>
                  <a:srgbClr val="303030"/>
                </a:solidFill>
                <a:effectLst/>
                <a:highlight>
                  <a:srgbClr val="FFFFFF"/>
                </a:highlight>
                <a:latin typeface="+mn-lt"/>
              </a:rPr>
              <a:t>reate an open and inclusive culture by encouraging open communication and feedback </a:t>
            </a:r>
            <a:r>
              <a:rPr lang="en-US" sz="2000" b="1" i="0" dirty="0">
                <a:solidFill>
                  <a:srgbClr val="303030"/>
                </a:solidFill>
                <a:effectLst/>
                <a:highlight>
                  <a:srgbClr val="FFFFFF"/>
                </a:highlight>
                <a:latin typeface="+mn-lt"/>
              </a:rPr>
              <a:t>promoting transparency, and actively addressing any biases or discriminatory </a:t>
            </a:r>
            <a:r>
              <a:rPr lang="en-US" sz="2000" b="0" i="0" dirty="0" err="1">
                <a:solidFill>
                  <a:srgbClr val="303030"/>
                </a:solidFill>
                <a:effectLst/>
                <a:highlight>
                  <a:srgbClr val="FFFFFF"/>
                </a:highlight>
                <a:latin typeface="+mn-lt"/>
              </a:rPr>
              <a:t>behaviour</a:t>
            </a:r>
            <a:r>
              <a:rPr lang="en-US" sz="2000" b="0" i="0" dirty="0">
                <a:solidFill>
                  <a:srgbClr val="303030"/>
                </a:solidFill>
                <a:effectLst/>
                <a:highlight>
                  <a:srgbClr val="FFFFFF"/>
                </a:highlight>
                <a:latin typeface="+mn-lt"/>
              </a:rPr>
              <a:t> that may occur.</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dirty="0">
                <a:solidFill>
                  <a:srgbClr val="303030"/>
                </a:solidFill>
                <a:highlight>
                  <a:srgbClr val="FFFFFF"/>
                </a:highlight>
                <a:latin typeface="+mn-lt"/>
              </a:rPr>
              <a:t>Create opportunities for employees to feel </a:t>
            </a:r>
            <a:r>
              <a:rPr lang="en-US" sz="2000" dirty="0" err="1">
                <a:solidFill>
                  <a:srgbClr val="303030"/>
                </a:solidFill>
                <a:highlight>
                  <a:srgbClr val="FFFFFF"/>
                </a:highlight>
                <a:latin typeface="+mn-lt"/>
              </a:rPr>
              <a:t>recognised</a:t>
            </a:r>
            <a:r>
              <a:rPr lang="en-US" sz="2000" dirty="0">
                <a:solidFill>
                  <a:srgbClr val="303030"/>
                </a:solidFill>
                <a:highlight>
                  <a:srgbClr val="FFFFFF"/>
                </a:highlight>
                <a:latin typeface="+mn-lt"/>
              </a:rPr>
              <a:t> and valued. This can involve </a:t>
            </a:r>
            <a:r>
              <a:rPr lang="en-US" sz="2000" b="1" dirty="0">
                <a:solidFill>
                  <a:srgbClr val="303030"/>
                </a:solidFill>
                <a:highlight>
                  <a:srgbClr val="FFFFFF"/>
                </a:highlight>
                <a:latin typeface="+mn-lt"/>
              </a:rPr>
              <a:t>providing opportunities for career growth and development, </a:t>
            </a:r>
            <a:r>
              <a:rPr lang="en-US" sz="2000" dirty="0">
                <a:solidFill>
                  <a:srgbClr val="303030"/>
                </a:solidFill>
                <a:highlight>
                  <a:srgbClr val="FFFFFF"/>
                </a:highlight>
                <a:latin typeface="+mn-lt"/>
              </a:rPr>
              <a:t>offering competitive compensation and benefits, and </a:t>
            </a:r>
            <a:r>
              <a:rPr lang="en-US" sz="2000" dirty="0" err="1">
                <a:solidFill>
                  <a:srgbClr val="303030"/>
                </a:solidFill>
                <a:highlight>
                  <a:srgbClr val="FFFFFF"/>
                </a:highlight>
                <a:latin typeface="+mn-lt"/>
              </a:rPr>
              <a:t>recognising</a:t>
            </a:r>
            <a:r>
              <a:rPr lang="en-US" sz="2000" dirty="0">
                <a:solidFill>
                  <a:srgbClr val="303030"/>
                </a:solidFill>
                <a:highlight>
                  <a:srgbClr val="FFFFFF"/>
                </a:highlight>
                <a:latin typeface="+mn-lt"/>
              </a:rPr>
              <a:t> and celebrating employee achievements and contributions.</a:t>
            </a:r>
          </a:p>
          <a:p>
            <a:pPr algn="l"/>
            <a:r>
              <a:rPr lang="en-US" sz="2000" dirty="0">
                <a:solidFill>
                  <a:srgbClr val="303030"/>
                </a:solidFill>
                <a:highlight>
                  <a:srgbClr val="FFFFFF"/>
                </a:highlight>
                <a:latin typeface="+mn-lt"/>
              </a:rPr>
              <a:t> </a:t>
            </a:r>
            <a:r>
              <a:rPr lang="en-US" sz="2000" b="0" i="0" dirty="0">
                <a:solidFill>
                  <a:srgbClr val="303030"/>
                </a:solidFill>
                <a:effectLst/>
                <a:highlight>
                  <a:srgbClr val="FFFFFF"/>
                </a:highlight>
                <a:latin typeface="+mn-lt"/>
              </a:rPr>
              <a:t>(More Examples </a:t>
            </a:r>
            <a:r>
              <a:rPr lang="en-US" sz="2000" b="0" i="0" dirty="0">
                <a:solidFill>
                  <a:srgbClr val="303030"/>
                </a:solidFill>
                <a:effectLst/>
                <a:highlight>
                  <a:srgbClr val="FFFFFF"/>
                </a:highlight>
                <a:latin typeface="+mn-lt"/>
                <a:hlinkClick r:id="rId2"/>
              </a:rPr>
              <a:t>A Guide to Inclusive Leadership</a:t>
            </a:r>
            <a:r>
              <a:rPr lang="en-US" sz="2000" b="0" i="0" dirty="0">
                <a:solidFill>
                  <a:srgbClr val="303030"/>
                </a:solidFill>
                <a:effectLst/>
                <a:highlight>
                  <a:srgbClr val="FFFFFF"/>
                </a:highlight>
                <a:latin typeface="+mn-lt"/>
              </a:rPr>
              <a:t>)</a:t>
            </a:r>
          </a:p>
          <a:p>
            <a:endParaRPr lang="en-US" sz="2000" b="0" i="0" dirty="0">
              <a:solidFill>
                <a:srgbClr val="303030"/>
              </a:solidFill>
              <a:effectLst/>
              <a:highlight>
                <a:srgbClr val="FFFFFF"/>
              </a:highlight>
              <a:latin typeface="+mn-lt"/>
            </a:endParaRPr>
          </a:p>
          <a:p>
            <a:endParaRPr lang="en-IE" sz="2000" dirty="0">
              <a:latin typeface="+mn-lt"/>
            </a:endParaRPr>
          </a:p>
        </p:txBody>
      </p:sp>
      <p:pic>
        <p:nvPicPr>
          <p:cNvPr id="5" name="Picture Placeholder 4" descr="A person and person walking down a hallway&#10;&#10;Description automatically generated">
            <a:extLst>
              <a:ext uri="{FF2B5EF4-FFF2-40B4-BE49-F238E27FC236}">
                <a16:creationId xmlns:a16="http://schemas.microsoft.com/office/drawing/2014/main" id="{1D30E610-61E7-5465-A454-65B294DB445C}"/>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215726223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11">
            <a:extLst>
              <a:ext uri="{FF2B5EF4-FFF2-40B4-BE49-F238E27FC236}">
                <a16:creationId xmlns:a16="http://schemas.microsoft.com/office/drawing/2014/main" id="{2667C8CF-FE6A-B805-CE7C-FE680A91990C}"/>
              </a:ext>
            </a:extLst>
          </p:cNvPr>
          <p:cNvSpPr>
            <a:spLocks noGrp="1"/>
          </p:cNvSpPr>
          <p:nvPr>
            <p:ph type="body" sz="quarter" idx="35"/>
          </p:nvPr>
        </p:nvSpPr>
        <p:spPr>
          <a:xfrm>
            <a:off x="3855018" y="356008"/>
            <a:ext cx="7936932" cy="339415"/>
          </a:xfrm>
        </p:spPr>
        <p:txBody>
          <a:bodyPr/>
          <a:lstStyle/>
          <a:p>
            <a:r>
              <a:rPr lang="en-IE" b="0" dirty="0">
                <a:solidFill>
                  <a:srgbClr val="EE1765"/>
                </a:solidFill>
              </a:rPr>
              <a:t>How Inclusive Leadership Can Lead to Better Decision Making</a:t>
            </a:r>
          </a:p>
        </p:txBody>
      </p:sp>
      <p:sp>
        <p:nvSpPr>
          <p:cNvPr id="13" name="Text Placeholder 12">
            <a:extLst>
              <a:ext uri="{FF2B5EF4-FFF2-40B4-BE49-F238E27FC236}">
                <a16:creationId xmlns:a16="http://schemas.microsoft.com/office/drawing/2014/main" id="{4917B533-CE52-9E6B-4B9F-F2FC7135A150}"/>
              </a:ext>
            </a:extLst>
          </p:cNvPr>
          <p:cNvSpPr>
            <a:spLocks noGrp="1"/>
          </p:cNvSpPr>
          <p:nvPr>
            <p:ph type="body" sz="quarter" idx="36"/>
          </p:nvPr>
        </p:nvSpPr>
        <p:spPr>
          <a:xfrm>
            <a:off x="3855017" y="888416"/>
            <a:ext cx="7936933" cy="999383"/>
          </a:xfrm>
        </p:spPr>
        <p:txBody>
          <a:bodyPr/>
          <a:lstStyle/>
          <a:p>
            <a:pPr algn="l"/>
            <a:r>
              <a:rPr lang="en-US" sz="2000" b="0" i="0" dirty="0">
                <a:solidFill>
                  <a:srgbClr val="303030"/>
                </a:solidFill>
                <a:effectLst/>
                <a:highlight>
                  <a:srgbClr val="FFFFFF"/>
                </a:highlight>
                <a:latin typeface="Albert Sans"/>
              </a:rPr>
              <a:t>Inclusive leadership can promote innovation and creativity by encouraging diverse perspectives and ideas leading to better decision making. When employees feel valued in decision making they will often go out of their way to help. </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dirty="0">
                <a:solidFill>
                  <a:srgbClr val="303030"/>
                </a:solidFill>
                <a:highlight>
                  <a:srgbClr val="FFFFFF"/>
                </a:highlight>
                <a:latin typeface="Albert Sans"/>
              </a:rPr>
              <a:t>Cr</a:t>
            </a:r>
            <a:r>
              <a:rPr lang="en-US" sz="2000" b="0" i="0" dirty="0">
                <a:solidFill>
                  <a:srgbClr val="303030"/>
                </a:solidFill>
                <a:effectLst/>
                <a:highlight>
                  <a:srgbClr val="FFFFFF"/>
                </a:highlight>
                <a:latin typeface="Albert Sans"/>
              </a:rPr>
              <a:t>eate a </a:t>
            </a:r>
            <a:r>
              <a:rPr lang="en-US" sz="2000" b="1" i="0" dirty="0">
                <a:solidFill>
                  <a:srgbClr val="303030"/>
                </a:solidFill>
                <a:effectLst/>
                <a:highlight>
                  <a:srgbClr val="FFFFFF"/>
                </a:highlight>
                <a:latin typeface="Albert Sans"/>
              </a:rPr>
              <a:t>culture of problem-solving, solutions, innovation and creativity </a:t>
            </a:r>
            <a:r>
              <a:rPr lang="en-US" sz="2000" b="0" i="0" dirty="0">
                <a:solidFill>
                  <a:srgbClr val="303030"/>
                </a:solidFill>
                <a:effectLst/>
                <a:highlight>
                  <a:srgbClr val="FFFFFF"/>
                </a:highlight>
                <a:latin typeface="Albert Sans"/>
              </a:rPr>
              <a:t>by sharing and encouraging open communication and feedback and creating opportunities for professional development and growth.</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b="0" i="0" dirty="0">
                <a:solidFill>
                  <a:srgbClr val="303030"/>
                </a:solidFill>
                <a:effectLst/>
                <a:highlight>
                  <a:srgbClr val="FFFFFF"/>
                </a:highlight>
                <a:latin typeface="Albert Sans"/>
              </a:rPr>
              <a:t>Develop a competitive edge by </a:t>
            </a:r>
            <a:r>
              <a:rPr lang="en-US" sz="2000" b="1" i="0" dirty="0">
                <a:solidFill>
                  <a:srgbClr val="303030"/>
                </a:solidFill>
                <a:effectLst/>
                <a:highlight>
                  <a:srgbClr val="FFFFFF"/>
                </a:highlight>
                <a:latin typeface="Albert Sans"/>
              </a:rPr>
              <a:t>tapping into the diverse skills and talents and expertise of employees</a:t>
            </a:r>
            <a:r>
              <a:rPr lang="en-US" sz="2000" b="0" i="0" dirty="0">
                <a:solidFill>
                  <a:srgbClr val="303030"/>
                </a:solidFill>
                <a:effectLst/>
                <a:highlight>
                  <a:srgbClr val="FFFFFF"/>
                </a:highlight>
                <a:latin typeface="Albert Sans"/>
              </a:rPr>
              <a:t>. Set up a diversity and inclusion group made up of employees from diverse backgrounds and areas of expertise. </a:t>
            </a:r>
          </a:p>
          <a:p>
            <a:pPr algn="l"/>
            <a:r>
              <a:rPr lang="en-US" sz="2000" b="1" i="0" dirty="0">
                <a:solidFill>
                  <a:srgbClr val="EE1765"/>
                </a:solidFill>
                <a:effectLst/>
                <a:highlight>
                  <a:srgbClr val="FFFFFF"/>
                </a:highlight>
                <a:latin typeface="Aharoni" panose="02010803020104030203" pitchFamily="2" charset="-79"/>
                <a:cs typeface="Aharoni" panose="02010803020104030203" pitchFamily="2" charset="-79"/>
              </a:rPr>
              <a:t>How? </a:t>
            </a:r>
            <a:r>
              <a:rPr lang="en-US" sz="2000" dirty="0">
                <a:solidFill>
                  <a:srgbClr val="303030"/>
                </a:solidFill>
                <a:highlight>
                  <a:srgbClr val="FFFFFF"/>
                </a:highlight>
                <a:latin typeface="Albert Sans"/>
              </a:rPr>
              <a:t>E</a:t>
            </a:r>
            <a:r>
              <a:rPr lang="en-US" sz="2000" b="0" i="0" dirty="0">
                <a:solidFill>
                  <a:srgbClr val="303030"/>
                </a:solidFill>
                <a:effectLst/>
                <a:highlight>
                  <a:srgbClr val="FFFFFF"/>
                </a:highlight>
                <a:latin typeface="Albert Sans"/>
              </a:rPr>
              <a:t>ncourages employees to </a:t>
            </a:r>
            <a:r>
              <a:rPr lang="en-US" sz="2000" b="1" i="0" dirty="0">
                <a:solidFill>
                  <a:srgbClr val="303030"/>
                </a:solidFill>
                <a:effectLst/>
                <a:highlight>
                  <a:srgbClr val="FFFFFF"/>
                </a:highlight>
                <a:latin typeface="Albert Sans"/>
              </a:rPr>
              <a:t>test and share their unique perspectives and experiences</a:t>
            </a:r>
            <a:r>
              <a:rPr lang="en-US" sz="2000" b="0" i="0" dirty="0">
                <a:solidFill>
                  <a:srgbClr val="303030"/>
                </a:solidFill>
                <a:effectLst/>
                <a:highlight>
                  <a:srgbClr val="FFFFFF"/>
                </a:highlight>
                <a:latin typeface="Albert Sans"/>
              </a:rPr>
              <a:t> to inform product development and marketing strategies. This can lead to a more diverse range of product offerings and a deeper connection with customers who feel seen and valued by the company.</a:t>
            </a:r>
          </a:p>
          <a:p>
            <a:pPr algn="l"/>
            <a:r>
              <a:rPr lang="en-US" sz="2000" dirty="0">
                <a:solidFill>
                  <a:srgbClr val="303030"/>
                </a:solidFill>
                <a:highlight>
                  <a:srgbClr val="FFFFFF"/>
                </a:highlight>
                <a:latin typeface="+mn-lt"/>
              </a:rPr>
              <a:t> </a:t>
            </a:r>
            <a:r>
              <a:rPr lang="en-US" sz="2000" b="0" i="0" dirty="0">
                <a:solidFill>
                  <a:srgbClr val="303030"/>
                </a:solidFill>
                <a:effectLst/>
                <a:highlight>
                  <a:srgbClr val="FFFFFF"/>
                </a:highlight>
                <a:latin typeface="+mn-lt"/>
              </a:rPr>
              <a:t>(More Examples </a:t>
            </a:r>
            <a:r>
              <a:rPr lang="en-US" sz="2000" b="0" i="0" dirty="0">
                <a:solidFill>
                  <a:srgbClr val="303030"/>
                </a:solidFill>
                <a:effectLst/>
                <a:highlight>
                  <a:srgbClr val="FFFFFF"/>
                </a:highlight>
                <a:latin typeface="+mn-lt"/>
                <a:hlinkClick r:id="rId2"/>
              </a:rPr>
              <a:t>A Guide to Inclusive Leadership</a:t>
            </a:r>
            <a:r>
              <a:rPr lang="en-US" sz="2000" b="0" i="0" dirty="0">
                <a:solidFill>
                  <a:srgbClr val="303030"/>
                </a:solidFill>
                <a:effectLst/>
                <a:highlight>
                  <a:srgbClr val="FFFFFF"/>
                </a:highlight>
                <a:latin typeface="+mn-lt"/>
              </a:rPr>
              <a:t>)</a:t>
            </a:r>
          </a:p>
          <a:p>
            <a:endParaRPr lang="en-US" sz="2000" b="0" i="0" dirty="0">
              <a:solidFill>
                <a:srgbClr val="303030"/>
              </a:solidFill>
              <a:effectLst/>
              <a:highlight>
                <a:srgbClr val="FFFFFF"/>
              </a:highlight>
              <a:latin typeface="+mn-lt"/>
            </a:endParaRPr>
          </a:p>
          <a:p>
            <a:endParaRPr lang="en-IE" sz="2000" dirty="0">
              <a:latin typeface="+mn-lt"/>
            </a:endParaRPr>
          </a:p>
        </p:txBody>
      </p:sp>
      <p:pic>
        <p:nvPicPr>
          <p:cNvPr id="6" name="Picture Placeholder 5" descr="A group of people sitting around a table&#10;&#10;Description automatically generated">
            <a:extLst>
              <a:ext uri="{FF2B5EF4-FFF2-40B4-BE49-F238E27FC236}">
                <a16:creationId xmlns:a16="http://schemas.microsoft.com/office/drawing/2014/main" id="{38666DD0-025E-5596-B825-25C3D70D9C9D}"/>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31034" r="31034"/>
          <a:stretch>
            <a:fillRect/>
          </a:stretch>
        </p:blipFill>
        <p:spPr/>
      </p:pic>
    </p:spTree>
    <p:extLst>
      <p:ext uri="{BB962C8B-B14F-4D97-AF65-F5344CB8AC3E}">
        <p14:creationId xmlns:p14="http://schemas.microsoft.com/office/powerpoint/2010/main" val="3383311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5B26B93-816B-09EA-6C58-0C560A9C136B}"/>
              </a:ext>
            </a:extLst>
          </p:cNvPr>
          <p:cNvSpPr>
            <a:spLocks noGrp="1"/>
          </p:cNvSpPr>
          <p:nvPr>
            <p:ph type="body" sz="quarter" idx="43"/>
          </p:nvPr>
        </p:nvSpPr>
        <p:spPr>
          <a:xfrm>
            <a:off x="6346103" y="2104806"/>
            <a:ext cx="5055171" cy="1619469"/>
          </a:xfrm>
        </p:spPr>
        <p:txBody>
          <a:bodyPr>
            <a:normAutofit/>
          </a:bodyPr>
          <a:lstStyle/>
          <a:p>
            <a:r>
              <a:rPr lang="en-GB" sz="3200" dirty="0"/>
              <a:t>8 Different Inclusive Strategies Leaders Can Use to Cultivate Their Teams</a:t>
            </a:r>
            <a:endParaRPr lang="en-IE" dirty="0"/>
          </a:p>
        </p:txBody>
      </p:sp>
      <p:pic>
        <p:nvPicPr>
          <p:cNvPr id="10" name="Picture Placeholder 9" descr="Colorful bubbles with icons&#10;&#10;Description automatically generated with medium confidence">
            <a:extLst>
              <a:ext uri="{FF2B5EF4-FFF2-40B4-BE49-F238E27FC236}">
                <a16:creationId xmlns:a16="http://schemas.microsoft.com/office/drawing/2014/main" id="{3D9A5CA5-A029-C5D8-A5CB-D4F8AADBF84B}"/>
              </a:ext>
            </a:extLst>
          </p:cNvPr>
          <p:cNvPicPr>
            <a:picLocks noGrp="1" noChangeAspect="1"/>
          </p:cNvPicPr>
          <p:nvPr>
            <p:ph type="pic" sz="quarter" idx="44"/>
          </p:nvPr>
        </p:nvPicPr>
        <p:blipFill rotWithShape="1">
          <a:blip r:embed="rId2" cstate="email">
            <a:extLst>
              <a:ext uri="{28A0092B-C50C-407E-A947-70E740481C1C}">
                <a14:useLocalDpi xmlns:a14="http://schemas.microsoft.com/office/drawing/2010/main"/>
              </a:ext>
            </a:extLst>
          </a:blip>
          <a:srcRect l="11628" t="1" r="6702" b="-15509"/>
          <a:stretch/>
        </p:blipFill>
        <p:spPr>
          <a:xfrm>
            <a:off x="633818" y="993169"/>
            <a:ext cx="5212079" cy="5212079"/>
          </a:xfrm>
        </p:spPr>
      </p:pic>
      <p:sp>
        <p:nvSpPr>
          <p:cNvPr id="11" name="Text Placeholder 3">
            <a:extLst>
              <a:ext uri="{FF2B5EF4-FFF2-40B4-BE49-F238E27FC236}">
                <a16:creationId xmlns:a16="http://schemas.microsoft.com/office/drawing/2014/main" id="{008F5C4B-9CBC-6E61-6CB8-4CF9CFC4F93F}"/>
              </a:ext>
            </a:extLst>
          </p:cNvPr>
          <p:cNvSpPr txBox="1">
            <a:spLocks/>
          </p:cNvSpPr>
          <p:nvPr/>
        </p:nvSpPr>
        <p:spPr>
          <a:xfrm>
            <a:off x="6003984" y="726492"/>
            <a:ext cx="5900497" cy="945575"/>
          </a:xfrm>
          <a:prstGeom prst="rect">
            <a:avLst/>
          </a:prstGeom>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4200" b="1" dirty="0"/>
              <a:t>Strategies for Leaders to Cultivate Inclusive Teams </a:t>
            </a:r>
          </a:p>
        </p:txBody>
      </p:sp>
    </p:spTree>
    <p:extLst>
      <p:ext uri="{BB962C8B-B14F-4D97-AF65-F5344CB8AC3E}">
        <p14:creationId xmlns:p14="http://schemas.microsoft.com/office/powerpoint/2010/main" val="17002174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569974" y="2137810"/>
            <a:ext cx="3211451" cy="1939572"/>
          </a:xfrm>
        </p:spPr>
        <p:txBody>
          <a:bodyPr/>
          <a:lstStyle/>
          <a:p>
            <a:pPr>
              <a:lnSpc>
                <a:spcPct val="100000"/>
              </a:lnSpc>
              <a:spcBef>
                <a:spcPts val="0"/>
              </a:spcBef>
            </a:pPr>
            <a:r>
              <a:rPr lang="en-US" sz="2400" dirty="0">
                <a:solidFill>
                  <a:srgbClr val="702E8C"/>
                </a:solidFill>
              </a:rPr>
              <a:t>Action Overview</a:t>
            </a:r>
          </a:p>
          <a:p>
            <a:pPr>
              <a:lnSpc>
                <a:spcPct val="100000"/>
              </a:lnSpc>
              <a:spcBef>
                <a:spcPts val="0"/>
              </a:spcBef>
            </a:pPr>
            <a:r>
              <a:rPr lang="en-US" sz="2000" b="0" dirty="0">
                <a:solidFill>
                  <a:srgbClr val="083F59"/>
                </a:solidFill>
              </a:rPr>
              <a:t>To </a:t>
            </a:r>
            <a:r>
              <a:rPr lang="en-US" sz="2000" b="0" dirty="0" err="1">
                <a:solidFill>
                  <a:srgbClr val="083F59"/>
                </a:solidFill>
              </a:rPr>
              <a:t>emphasise</a:t>
            </a:r>
            <a:r>
              <a:rPr lang="en-US" sz="2000" b="0" dirty="0">
                <a:solidFill>
                  <a:srgbClr val="083F59"/>
                </a:solidFill>
              </a:rPr>
              <a:t> leadership involvement in D&amp;I by incorporating D&amp;I goals into the performance metrics of leaders and team managers, to ensure accountability and commitment.</a:t>
            </a:r>
            <a:endParaRPr lang="en-GB" sz="2000" b="0" dirty="0">
              <a:solidFill>
                <a:srgbClr val="083F59"/>
              </a:solidFill>
            </a:endParaRPr>
          </a:p>
        </p:txBody>
      </p:sp>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879097" y="1800579"/>
            <a:ext cx="7277099"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spc="0" dirty="0">
                <a:solidFill>
                  <a:srgbClr val="083F59"/>
                </a:solidFill>
                <a:latin typeface="+mn-lt"/>
              </a:rPr>
              <a:t>Define specific D&amp;I goals by establishing clear, measurable D&amp;I objectives for each manager and team leader. For example, a goal could be to </a:t>
            </a:r>
          </a:p>
          <a:p>
            <a:pPr marL="0" indent="0"/>
            <a:r>
              <a:rPr lang="en-US" sz="2000" b="1" dirty="0">
                <a:solidFill>
                  <a:schemeClr val="bg1"/>
                </a:solidFill>
                <a:highlight>
                  <a:srgbClr val="702E8C"/>
                </a:highlight>
              </a:rPr>
              <a:t>Strategy 1 </a:t>
            </a:r>
            <a:r>
              <a:rPr lang="en-US" sz="2000" dirty="0">
                <a:solidFill>
                  <a:schemeClr val="bg1"/>
                </a:solidFill>
                <a:highlight>
                  <a:srgbClr val="702E8C"/>
                </a:highlight>
              </a:rPr>
              <a:t>Increase the representation of underrepresented groups </a:t>
            </a:r>
            <a:r>
              <a:rPr lang="en-US" sz="2000" dirty="0"/>
              <a:t>in their department by 10% within a year such as women, people of </a:t>
            </a:r>
            <a:r>
              <a:rPr lang="en-US" sz="2000" dirty="0" err="1"/>
              <a:t>colour</a:t>
            </a:r>
            <a:r>
              <a:rPr lang="en-US" sz="2000" dirty="0"/>
              <a:t>, and people with disabilities. Managers could partner with diverse recruitment agencies, participate in targeted job fairs, and implement blind recruitment processes to </a:t>
            </a:r>
            <a:r>
              <a:rPr lang="en-US" sz="2000" dirty="0" err="1"/>
              <a:t>minimise</a:t>
            </a:r>
            <a:r>
              <a:rPr lang="en-US" sz="2000" dirty="0"/>
              <a:t> unconscious bias in the hiring process.</a:t>
            </a:r>
          </a:p>
          <a:p>
            <a:pPr marL="0" indent="0"/>
            <a:endParaRPr lang="en-US" sz="2000" dirty="0"/>
          </a:p>
          <a:p>
            <a:pPr marL="0" indent="0"/>
            <a:r>
              <a:rPr lang="en-US" sz="2000" b="1" dirty="0">
                <a:solidFill>
                  <a:schemeClr val="bg1"/>
                </a:solidFill>
                <a:highlight>
                  <a:srgbClr val="702E8C"/>
                </a:highlight>
              </a:rPr>
              <a:t>Strategy 2 </a:t>
            </a:r>
            <a:r>
              <a:rPr lang="en-US" sz="2000" dirty="0">
                <a:solidFill>
                  <a:schemeClr val="bg1"/>
                </a:solidFill>
                <a:highlight>
                  <a:srgbClr val="702E8C"/>
                </a:highlight>
              </a:rPr>
              <a:t>Managers could increase promotion rates for the underrepresented </a:t>
            </a:r>
            <a:r>
              <a:rPr lang="en-US" sz="2000" dirty="0"/>
              <a:t>by 15% within their teams over a year by creating training or providing guidance and opportunities for advancement. </a:t>
            </a:r>
          </a:p>
          <a:p>
            <a:pPr marL="0" indent="0"/>
            <a:endParaRPr lang="en-US" sz="2000" dirty="0"/>
          </a:p>
        </p:txBody>
      </p:sp>
      <p:sp>
        <p:nvSpPr>
          <p:cNvPr id="12" name="Freeform 11">
            <a:extLst>
              <a:ext uri="{FF2B5EF4-FFF2-40B4-BE49-F238E27FC236}">
                <a16:creationId xmlns:a16="http://schemas.microsoft.com/office/drawing/2014/main" id="{CBF0988D-8A1D-2569-4182-3D0BE79BB81E}"/>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43" name="Text Placeholder 1">
            <a:extLst>
              <a:ext uri="{FF2B5EF4-FFF2-40B4-BE49-F238E27FC236}">
                <a16:creationId xmlns:a16="http://schemas.microsoft.com/office/drawing/2014/main" id="{A4B620E6-3EFF-A52F-63D3-C0C494A56581}"/>
              </a:ext>
            </a:extLst>
          </p:cNvPr>
          <p:cNvSpPr txBox="1">
            <a:spLocks/>
          </p:cNvSpPr>
          <p:nvPr/>
        </p:nvSpPr>
        <p:spPr>
          <a:xfrm>
            <a:off x="3781425" y="431771"/>
            <a:ext cx="865406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2800" dirty="0">
                <a:solidFill>
                  <a:srgbClr val="702E8C"/>
                </a:solidFill>
              </a:rPr>
              <a:t>Increase the Representation of the Underrepresented</a:t>
            </a:r>
          </a:p>
          <a:p>
            <a:pPr marL="0" indent="0">
              <a:lnSpc>
                <a:spcPct val="100000"/>
              </a:lnSpc>
              <a:spcBef>
                <a:spcPts val="0"/>
              </a:spcBef>
            </a:pPr>
            <a:r>
              <a:rPr lang="en-GB" sz="2800" dirty="0">
                <a:solidFill>
                  <a:srgbClr val="702E8C"/>
                </a:solidFill>
              </a:rPr>
              <a:t>Increase Promotion Rates of the Underrepresented</a:t>
            </a:r>
          </a:p>
        </p:txBody>
      </p:sp>
      <p:pic>
        <p:nvPicPr>
          <p:cNvPr id="2" name="Graphic 1" descr="Chevron arrows with solid fill">
            <a:extLst>
              <a:ext uri="{FF2B5EF4-FFF2-40B4-BE49-F238E27FC236}">
                <a16:creationId xmlns:a16="http://schemas.microsoft.com/office/drawing/2014/main" id="{CFCC031C-56FD-8036-B79A-BF9FADEB6B4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6974" y="756003"/>
            <a:ext cx="520661" cy="520661"/>
          </a:xfrm>
          <a:prstGeom prst="rect">
            <a:avLst/>
          </a:prstGeom>
        </p:spPr>
      </p:pic>
      <p:sp>
        <p:nvSpPr>
          <p:cNvPr id="4" name="Round Diagonal Corner Rectangle 9">
            <a:extLst>
              <a:ext uri="{FF2B5EF4-FFF2-40B4-BE49-F238E27FC236}">
                <a16:creationId xmlns:a16="http://schemas.microsoft.com/office/drawing/2014/main" id="{98464455-6E28-8088-051A-7A1A8362CE58}"/>
              </a:ext>
            </a:extLst>
          </p:cNvPr>
          <p:cNvSpPr/>
          <p:nvPr/>
        </p:nvSpPr>
        <p:spPr>
          <a:xfrm rot="16200000">
            <a:off x="1258148" y="-275987"/>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8">
            <a:extLst>
              <a:ext uri="{FF2B5EF4-FFF2-40B4-BE49-F238E27FC236}">
                <a16:creationId xmlns:a16="http://schemas.microsoft.com/office/drawing/2014/main" id="{6272C8E4-5B6D-D41E-DE3A-E25649C62D02}"/>
              </a:ext>
            </a:extLst>
          </p:cNvPr>
          <p:cNvSpPr txBox="1">
            <a:spLocks/>
          </p:cNvSpPr>
          <p:nvPr/>
        </p:nvSpPr>
        <p:spPr>
          <a:xfrm>
            <a:off x="563671" y="355427"/>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000" dirty="0"/>
              <a:t>Strategy 1&amp;2</a:t>
            </a:r>
          </a:p>
        </p:txBody>
      </p:sp>
    </p:spTree>
    <p:extLst>
      <p:ext uri="{BB962C8B-B14F-4D97-AF65-F5344CB8AC3E}">
        <p14:creationId xmlns:p14="http://schemas.microsoft.com/office/powerpoint/2010/main" val="12484351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419002" y="1845380"/>
            <a:ext cx="8100138"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buFont typeface="Arial" panose="020B0604020202020204" pitchFamily="34" charset="0"/>
              <a:buChar char="•"/>
            </a:pPr>
            <a:r>
              <a:rPr lang="en-US" sz="2000" b="1" dirty="0">
                <a:solidFill>
                  <a:schemeClr val="bg1"/>
                </a:solidFill>
                <a:highlight>
                  <a:srgbClr val="702E8C"/>
                </a:highlight>
              </a:rPr>
              <a:t>Strategy 3 </a:t>
            </a:r>
            <a:r>
              <a:rPr lang="en-US" sz="2000" dirty="0">
                <a:solidFill>
                  <a:schemeClr val="bg1"/>
                </a:solidFill>
                <a:highlight>
                  <a:srgbClr val="702E8C"/>
                </a:highlight>
              </a:rPr>
              <a:t>Managers nurture an inclusive team culture </a:t>
            </a:r>
            <a:r>
              <a:rPr lang="en-US" sz="2000" dirty="0"/>
              <a:t>and improve their team’s D&amp;I satisfaction on company-wide D&amp;I surveys by at least 20% within a year, particularly in areas related to inclusion, belonging, and cultural competence. Leaders might focus on knowledge exchange and learning by having regular team discussions on D&amp;I topics, ensuring that diverse voices are heard and valued in meetings, and offering training sessions that improve cultural awareness and sensitivity.</a:t>
            </a:r>
          </a:p>
          <a:p>
            <a:pPr marL="342900" indent="-342900">
              <a:buFont typeface="Arial" panose="020B0604020202020204" pitchFamily="34" charset="0"/>
              <a:buChar char="•"/>
            </a:pPr>
            <a:endParaRPr lang="en-US" sz="1000" dirty="0"/>
          </a:p>
          <a:p>
            <a:pPr marL="342900" indent="-342900">
              <a:buFont typeface="Arial" panose="020B0604020202020204" pitchFamily="34" charset="0"/>
              <a:buChar char="•"/>
            </a:pPr>
            <a:r>
              <a:rPr lang="en-US" sz="2000" b="1" dirty="0">
                <a:solidFill>
                  <a:schemeClr val="bg1"/>
                </a:solidFill>
                <a:highlight>
                  <a:srgbClr val="702E8C"/>
                </a:highlight>
              </a:rPr>
              <a:t>Strategy 4 </a:t>
            </a:r>
            <a:r>
              <a:rPr lang="en-US" sz="2000" dirty="0">
                <a:solidFill>
                  <a:schemeClr val="bg1"/>
                </a:solidFill>
                <a:highlight>
                  <a:srgbClr val="702E8C"/>
                </a:highlight>
              </a:rPr>
              <a:t>Managers enhance employee engagement and retention </a:t>
            </a:r>
            <a:r>
              <a:rPr lang="en-US" sz="2000" dirty="0"/>
              <a:t>to</a:t>
            </a:r>
            <a:r>
              <a:rPr lang="en-US" sz="2000" b="1" dirty="0"/>
              <a:t> </a:t>
            </a:r>
            <a:r>
              <a:rPr lang="en-US" sz="2000" dirty="0"/>
              <a:t>reduce turnover rates among underrepresented employees by 10% in a year, indicating a more supportive and inclusive work environment. Managers or team leaders could conduct exit interviews specifically to understand the challenges faced by underrepresented groups, implement feedback to improve the work environment, and provide more robust support systems such as employee resource groups (ERGs).</a:t>
            </a:r>
          </a:p>
          <a:p>
            <a:pPr marL="342900" indent="-342900">
              <a:buFont typeface="Arial" panose="020B0604020202020204" pitchFamily="34" charset="0"/>
              <a:buChar char="•"/>
            </a:pPr>
            <a:endParaRPr lang="en-US" sz="2000" dirty="0"/>
          </a:p>
        </p:txBody>
      </p:sp>
      <p:sp>
        <p:nvSpPr>
          <p:cNvPr id="12" name="Freeform 11">
            <a:extLst>
              <a:ext uri="{FF2B5EF4-FFF2-40B4-BE49-F238E27FC236}">
                <a16:creationId xmlns:a16="http://schemas.microsoft.com/office/drawing/2014/main" id="{CBF0988D-8A1D-2569-4182-3D0BE79BB81E}"/>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grpSp>
        <p:nvGrpSpPr>
          <p:cNvPr id="53" name="Graphic 2">
            <a:extLst>
              <a:ext uri="{FF2B5EF4-FFF2-40B4-BE49-F238E27FC236}">
                <a16:creationId xmlns:a16="http://schemas.microsoft.com/office/drawing/2014/main" id="{4D1B2C86-07FE-82AE-5521-31E55E17F118}"/>
              </a:ext>
            </a:extLst>
          </p:cNvPr>
          <p:cNvGrpSpPr/>
          <p:nvPr/>
        </p:nvGrpSpPr>
        <p:grpSpPr>
          <a:xfrm>
            <a:off x="1060490" y="2513404"/>
            <a:ext cx="2367518" cy="2117764"/>
            <a:chOff x="7903196" y="4237101"/>
            <a:chExt cx="1261886" cy="1055032"/>
          </a:xfrm>
        </p:grpSpPr>
        <p:sp>
          <p:nvSpPr>
            <p:cNvPr id="54" name="Freeform 926">
              <a:extLst>
                <a:ext uri="{FF2B5EF4-FFF2-40B4-BE49-F238E27FC236}">
                  <a16:creationId xmlns:a16="http://schemas.microsoft.com/office/drawing/2014/main" id="{32867717-EE8C-1F4A-135E-7FEAD72F1522}"/>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55" name="Freeform 927">
              <a:extLst>
                <a:ext uri="{FF2B5EF4-FFF2-40B4-BE49-F238E27FC236}">
                  <a16:creationId xmlns:a16="http://schemas.microsoft.com/office/drawing/2014/main" id="{E68F0532-AF51-C9FB-218B-55D5BE98E077}"/>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56" name="Freeform 928">
              <a:extLst>
                <a:ext uri="{FF2B5EF4-FFF2-40B4-BE49-F238E27FC236}">
                  <a16:creationId xmlns:a16="http://schemas.microsoft.com/office/drawing/2014/main" id="{C2E5C6C8-8B41-9FCE-A8BD-56FE60AE1977}"/>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57" name="Freeform 929">
              <a:extLst>
                <a:ext uri="{FF2B5EF4-FFF2-40B4-BE49-F238E27FC236}">
                  <a16:creationId xmlns:a16="http://schemas.microsoft.com/office/drawing/2014/main" id="{631AAE36-2E92-9EDC-267E-E0E6D0988392}"/>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58" name="Freeform 930">
              <a:extLst>
                <a:ext uri="{FF2B5EF4-FFF2-40B4-BE49-F238E27FC236}">
                  <a16:creationId xmlns:a16="http://schemas.microsoft.com/office/drawing/2014/main" id="{764A8D21-521A-265F-5B4A-794E13B1BC03}"/>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59" name="Freeform 931">
              <a:extLst>
                <a:ext uri="{FF2B5EF4-FFF2-40B4-BE49-F238E27FC236}">
                  <a16:creationId xmlns:a16="http://schemas.microsoft.com/office/drawing/2014/main" id="{3884DD1E-418E-4684-F01C-424B82EDEC1D}"/>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932">
              <a:extLst>
                <a:ext uri="{FF2B5EF4-FFF2-40B4-BE49-F238E27FC236}">
                  <a16:creationId xmlns:a16="http://schemas.microsoft.com/office/drawing/2014/main" id="{BC512D6C-9F83-C115-0E89-BA2A24D1A6FF}"/>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61" name="Freeform 933">
              <a:extLst>
                <a:ext uri="{FF2B5EF4-FFF2-40B4-BE49-F238E27FC236}">
                  <a16:creationId xmlns:a16="http://schemas.microsoft.com/office/drawing/2014/main" id="{2F2092A9-ADCD-B82E-078F-AD2E5FCA13AA}"/>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62" name="Freeform 934">
              <a:extLst>
                <a:ext uri="{FF2B5EF4-FFF2-40B4-BE49-F238E27FC236}">
                  <a16:creationId xmlns:a16="http://schemas.microsoft.com/office/drawing/2014/main" id="{7564233B-614E-FBBA-B5F0-32B1B0AC8C7A}"/>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63" name="Freeform 935">
              <a:extLst>
                <a:ext uri="{FF2B5EF4-FFF2-40B4-BE49-F238E27FC236}">
                  <a16:creationId xmlns:a16="http://schemas.microsoft.com/office/drawing/2014/main" id="{0C106D7C-3A6A-B6F7-BDEC-64895E712D3C}"/>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FC611"/>
            </a:solidFill>
            <a:ln w="2286" cap="flat">
              <a:noFill/>
              <a:prstDash val="solid"/>
              <a:miter/>
            </a:ln>
          </p:spPr>
          <p:txBody>
            <a:bodyPr rtlCol="0" anchor="ctr"/>
            <a:lstStyle/>
            <a:p>
              <a:endParaRPr lang="en-US"/>
            </a:p>
          </p:txBody>
        </p:sp>
        <p:sp>
          <p:nvSpPr>
            <p:cNvPr id="1024" name="Freeform 936">
              <a:extLst>
                <a:ext uri="{FF2B5EF4-FFF2-40B4-BE49-F238E27FC236}">
                  <a16:creationId xmlns:a16="http://schemas.microsoft.com/office/drawing/2014/main" id="{4C156103-BDBA-59B1-5515-3F9A40A6D1EA}"/>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025" name="Freeform 937">
              <a:extLst>
                <a:ext uri="{FF2B5EF4-FFF2-40B4-BE49-F238E27FC236}">
                  <a16:creationId xmlns:a16="http://schemas.microsoft.com/office/drawing/2014/main" id="{4081C99F-D69E-A9FE-B6CB-23995E870F09}"/>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1027" name="Freeform 938">
              <a:extLst>
                <a:ext uri="{FF2B5EF4-FFF2-40B4-BE49-F238E27FC236}">
                  <a16:creationId xmlns:a16="http://schemas.microsoft.com/office/drawing/2014/main" id="{7266C663-CE17-A60F-CAEC-D7DB5297FB7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29" name="Freeform 939">
              <a:extLst>
                <a:ext uri="{FF2B5EF4-FFF2-40B4-BE49-F238E27FC236}">
                  <a16:creationId xmlns:a16="http://schemas.microsoft.com/office/drawing/2014/main" id="{DCA7DC88-B3E7-8CED-A014-DE3A9163F3B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30" name="Freeform 940">
              <a:extLst>
                <a:ext uri="{FF2B5EF4-FFF2-40B4-BE49-F238E27FC236}">
                  <a16:creationId xmlns:a16="http://schemas.microsoft.com/office/drawing/2014/main" id="{666ED394-470D-5296-8AAA-15A2B62E2DC7}"/>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1" name="Freeform 941">
              <a:extLst>
                <a:ext uri="{FF2B5EF4-FFF2-40B4-BE49-F238E27FC236}">
                  <a16:creationId xmlns:a16="http://schemas.microsoft.com/office/drawing/2014/main" id="{28B08064-F2D3-14AD-ADF5-623ADADF56A1}"/>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1032" name="Freeform 942">
              <a:extLst>
                <a:ext uri="{FF2B5EF4-FFF2-40B4-BE49-F238E27FC236}">
                  <a16:creationId xmlns:a16="http://schemas.microsoft.com/office/drawing/2014/main" id="{C2AFF310-D388-1FD6-0401-26F03A574B09}"/>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3" name="Freeform 943">
              <a:extLst>
                <a:ext uri="{FF2B5EF4-FFF2-40B4-BE49-F238E27FC236}">
                  <a16:creationId xmlns:a16="http://schemas.microsoft.com/office/drawing/2014/main" id="{395938C7-3C24-30BB-ADA7-2EC11438E962}"/>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1034" name="Freeform 944">
              <a:extLst>
                <a:ext uri="{FF2B5EF4-FFF2-40B4-BE49-F238E27FC236}">
                  <a16:creationId xmlns:a16="http://schemas.microsoft.com/office/drawing/2014/main" id="{05BCAB44-C1B8-B725-6631-740A67CE3E36}"/>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1035" name="Freeform 945">
              <a:extLst>
                <a:ext uri="{FF2B5EF4-FFF2-40B4-BE49-F238E27FC236}">
                  <a16:creationId xmlns:a16="http://schemas.microsoft.com/office/drawing/2014/main" id="{5A08FF97-2B06-1460-3989-652484ED9372}"/>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1036" name="Freeform 946">
              <a:extLst>
                <a:ext uri="{FF2B5EF4-FFF2-40B4-BE49-F238E27FC236}">
                  <a16:creationId xmlns:a16="http://schemas.microsoft.com/office/drawing/2014/main" id="{110C0518-B5F0-74D5-2599-3A5BF717E8A1}"/>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1037" name="Freeform 947">
              <a:extLst>
                <a:ext uri="{FF2B5EF4-FFF2-40B4-BE49-F238E27FC236}">
                  <a16:creationId xmlns:a16="http://schemas.microsoft.com/office/drawing/2014/main" id="{3FB66241-1072-9D95-4825-B0E8BCC25F5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1038" name="Freeform 948">
              <a:extLst>
                <a:ext uri="{FF2B5EF4-FFF2-40B4-BE49-F238E27FC236}">
                  <a16:creationId xmlns:a16="http://schemas.microsoft.com/office/drawing/2014/main" id="{791F15EE-44FC-C2D9-6A7E-F62C240CA9AC}"/>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1039" name="Freeform 949">
              <a:extLst>
                <a:ext uri="{FF2B5EF4-FFF2-40B4-BE49-F238E27FC236}">
                  <a16:creationId xmlns:a16="http://schemas.microsoft.com/office/drawing/2014/main" id="{0F8B0124-AAFB-E3CD-A271-802F1B6E21D3}"/>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28AAE3"/>
            </a:solidFill>
            <a:ln w="2286" cap="flat">
              <a:noFill/>
              <a:prstDash val="solid"/>
              <a:miter/>
            </a:ln>
          </p:spPr>
          <p:txBody>
            <a:bodyPr rtlCol="0" anchor="ctr"/>
            <a:lstStyle/>
            <a:p>
              <a:endParaRPr lang="en-US"/>
            </a:p>
          </p:txBody>
        </p:sp>
        <p:sp>
          <p:nvSpPr>
            <p:cNvPr id="1040" name="Freeform 950">
              <a:extLst>
                <a:ext uri="{FF2B5EF4-FFF2-40B4-BE49-F238E27FC236}">
                  <a16:creationId xmlns:a16="http://schemas.microsoft.com/office/drawing/2014/main" id="{B556F221-0D21-D00E-885B-A3C063181B15}"/>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28AAE3"/>
            </a:solidFill>
            <a:ln w="2286" cap="flat">
              <a:noFill/>
              <a:prstDash val="solid"/>
              <a:miter/>
            </a:ln>
          </p:spPr>
          <p:txBody>
            <a:bodyPr rtlCol="0" anchor="ctr"/>
            <a:lstStyle/>
            <a:p>
              <a:endParaRPr lang="en-US"/>
            </a:p>
          </p:txBody>
        </p:sp>
        <p:sp>
          <p:nvSpPr>
            <p:cNvPr id="1041" name="Freeform 951">
              <a:extLst>
                <a:ext uri="{FF2B5EF4-FFF2-40B4-BE49-F238E27FC236}">
                  <a16:creationId xmlns:a16="http://schemas.microsoft.com/office/drawing/2014/main" id="{41AC598B-19DC-9B4E-DB7C-2F7457043A28}"/>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1042" name="Freeform 952">
              <a:extLst>
                <a:ext uri="{FF2B5EF4-FFF2-40B4-BE49-F238E27FC236}">
                  <a16:creationId xmlns:a16="http://schemas.microsoft.com/office/drawing/2014/main" id="{061C60AD-0656-31DF-C7E7-481DFFA0FD04}"/>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1043" name="Freeform 953">
              <a:extLst>
                <a:ext uri="{FF2B5EF4-FFF2-40B4-BE49-F238E27FC236}">
                  <a16:creationId xmlns:a16="http://schemas.microsoft.com/office/drawing/2014/main" id="{B3B948B5-D702-3903-6572-4D6A788500AB}"/>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1044" name="Freeform 954">
              <a:extLst>
                <a:ext uri="{FF2B5EF4-FFF2-40B4-BE49-F238E27FC236}">
                  <a16:creationId xmlns:a16="http://schemas.microsoft.com/office/drawing/2014/main" id="{5EC37F4A-6EA2-6BEC-E6F1-7D2F31646C86}"/>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28AAE3"/>
            </a:solidFill>
            <a:ln w="2286" cap="flat">
              <a:noFill/>
              <a:prstDash val="solid"/>
              <a:miter/>
            </a:ln>
          </p:spPr>
          <p:txBody>
            <a:bodyPr rtlCol="0" anchor="ctr"/>
            <a:lstStyle/>
            <a:p>
              <a:endParaRPr lang="en-US"/>
            </a:p>
          </p:txBody>
        </p:sp>
        <p:sp>
          <p:nvSpPr>
            <p:cNvPr id="1045" name="Freeform 955">
              <a:extLst>
                <a:ext uri="{FF2B5EF4-FFF2-40B4-BE49-F238E27FC236}">
                  <a16:creationId xmlns:a16="http://schemas.microsoft.com/office/drawing/2014/main" id="{21E48CB3-DB7D-DAE9-6104-7D2CE65A351C}"/>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dirty="0"/>
            </a:p>
          </p:txBody>
        </p:sp>
        <p:sp>
          <p:nvSpPr>
            <p:cNvPr id="1046" name="Freeform 956">
              <a:extLst>
                <a:ext uri="{FF2B5EF4-FFF2-40B4-BE49-F238E27FC236}">
                  <a16:creationId xmlns:a16="http://schemas.microsoft.com/office/drawing/2014/main" id="{2AF6331C-E754-9720-AFE5-582D02E7946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1047" name="Freeform 957">
              <a:extLst>
                <a:ext uri="{FF2B5EF4-FFF2-40B4-BE49-F238E27FC236}">
                  <a16:creationId xmlns:a16="http://schemas.microsoft.com/office/drawing/2014/main" id="{D2957745-EECE-0B73-7FA7-F5BBAC582A14}"/>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1048" name="Freeform 958">
              <a:extLst>
                <a:ext uri="{FF2B5EF4-FFF2-40B4-BE49-F238E27FC236}">
                  <a16:creationId xmlns:a16="http://schemas.microsoft.com/office/drawing/2014/main" id="{572094A2-7CB0-2E64-CE51-3578591D85CC}"/>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49" name="Freeform 959">
              <a:extLst>
                <a:ext uri="{FF2B5EF4-FFF2-40B4-BE49-F238E27FC236}">
                  <a16:creationId xmlns:a16="http://schemas.microsoft.com/office/drawing/2014/main" id="{EB3633F4-B857-92E6-9BFB-48395B2DCC41}"/>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0" name="Freeform 960">
              <a:extLst>
                <a:ext uri="{FF2B5EF4-FFF2-40B4-BE49-F238E27FC236}">
                  <a16:creationId xmlns:a16="http://schemas.microsoft.com/office/drawing/2014/main" id="{FCA6C0BA-EA0E-5B21-C3C3-E359F71F7A3D}"/>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1" name="Freeform 961">
              <a:extLst>
                <a:ext uri="{FF2B5EF4-FFF2-40B4-BE49-F238E27FC236}">
                  <a16:creationId xmlns:a16="http://schemas.microsoft.com/office/drawing/2014/main" id="{31C991B0-441F-E1D8-49BC-C1A460E12FDF}"/>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2" name="Freeform 962">
              <a:extLst>
                <a:ext uri="{FF2B5EF4-FFF2-40B4-BE49-F238E27FC236}">
                  <a16:creationId xmlns:a16="http://schemas.microsoft.com/office/drawing/2014/main" id="{C661D322-AE48-C9EE-854B-B0D73CC2F018}"/>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1053" name="Freeform 963">
              <a:extLst>
                <a:ext uri="{FF2B5EF4-FFF2-40B4-BE49-F238E27FC236}">
                  <a16:creationId xmlns:a16="http://schemas.microsoft.com/office/drawing/2014/main" id="{652CA6F9-4FF2-9C3E-CE0C-0F9C3DA364AD}"/>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4" name="Freeform 964">
              <a:extLst>
                <a:ext uri="{FF2B5EF4-FFF2-40B4-BE49-F238E27FC236}">
                  <a16:creationId xmlns:a16="http://schemas.microsoft.com/office/drawing/2014/main" id="{2C8FBAA7-F890-CAF4-12E3-D8EDCBEE08A1}"/>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1055" name="Freeform 965">
              <a:extLst>
                <a:ext uri="{FF2B5EF4-FFF2-40B4-BE49-F238E27FC236}">
                  <a16:creationId xmlns:a16="http://schemas.microsoft.com/office/drawing/2014/main" id="{96E8D5F6-726B-ED7E-AA31-D25ECAF6F4FB}"/>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6" name="Freeform 966">
              <a:extLst>
                <a:ext uri="{FF2B5EF4-FFF2-40B4-BE49-F238E27FC236}">
                  <a16:creationId xmlns:a16="http://schemas.microsoft.com/office/drawing/2014/main" id="{D2F115AD-2585-1141-7CBF-F30F8D524C28}"/>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7" name="Freeform 967">
              <a:extLst>
                <a:ext uri="{FF2B5EF4-FFF2-40B4-BE49-F238E27FC236}">
                  <a16:creationId xmlns:a16="http://schemas.microsoft.com/office/drawing/2014/main" id="{45C13ED9-4618-B93D-CE0F-D3C39FA7E146}"/>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1058" name="Freeform 968">
              <a:extLst>
                <a:ext uri="{FF2B5EF4-FFF2-40B4-BE49-F238E27FC236}">
                  <a16:creationId xmlns:a16="http://schemas.microsoft.com/office/drawing/2014/main" id="{A615883E-5C57-2F10-7D6C-C8ACAC751A7F}"/>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9" name="Freeform 969">
              <a:extLst>
                <a:ext uri="{FF2B5EF4-FFF2-40B4-BE49-F238E27FC236}">
                  <a16:creationId xmlns:a16="http://schemas.microsoft.com/office/drawing/2014/main" id="{20F33406-ABA4-337F-ED0C-CD410C7A7DA9}"/>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60" name="Freeform 970">
              <a:extLst>
                <a:ext uri="{FF2B5EF4-FFF2-40B4-BE49-F238E27FC236}">
                  <a16:creationId xmlns:a16="http://schemas.microsoft.com/office/drawing/2014/main" id="{D84A3EAB-5A50-78A1-617C-F67407080CF2}"/>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1061" name="Freeform 971">
              <a:extLst>
                <a:ext uri="{FF2B5EF4-FFF2-40B4-BE49-F238E27FC236}">
                  <a16:creationId xmlns:a16="http://schemas.microsoft.com/office/drawing/2014/main" id="{8A086041-99CF-53A7-0D20-958DBA4DCB2F}"/>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1062" name="Freeform 972">
              <a:extLst>
                <a:ext uri="{FF2B5EF4-FFF2-40B4-BE49-F238E27FC236}">
                  <a16:creationId xmlns:a16="http://schemas.microsoft.com/office/drawing/2014/main" id="{FFDAC902-D425-FB8A-792C-73665BB9C752}"/>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1063" name="Freeform 973">
              <a:extLst>
                <a:ext uri="{FF2B5EF4-FFF2-40B4-BE49-F238E27FC236}">
                  <a16:creationId xmlns:a16="http://schemas.microsoft.com/office/drawing/2014/main" id="{3E37BDC0-7EF6-04A8-156F-4D64987E175E}"/>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1064" name="Freeform 974">
              <a:extLst>
                <a:ext uri="{FF2B5EF4-FFF2-40B4-BE49-F238E27FC236}">
                  <a16:creationId xmlns:a16="http://schemas.microsoft.com/office/drawing/2014/main" id="{F5BE23E9-EAB4-2D0D-A033-0255D847FD33}"/>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1065" name="Freeform 975">
              <a:extLst>
                <a:ext uri="{FF2B5EF4-FFF2-40B4-BE49-F238E27FC236}">
                  <a16:creationId xmlns:a16="http://schemas.microsoft.com/office/drawing/2014/main" id="{2E50D2DB-AC28-336B-732C-DEA48F48A022}"/>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1066" name="Freeform 976">
              <a:extLst>
                <a:ext uri="{FF2B5EF4-FFF2-40B4-BE49-F238E27FC236}">
                  <a16:creationId xmlns:a16="http://schemas.microsoft.com/office/drawing/2014/main" id="{94D16E88-0CA5-D5BF-A7A5-BFCFFBA52AC5}"/>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1067" name="Freeform 977">
              <a:extLst>
                <a:ext uri="{FF2B5EF4-FFF2-40B4-BE49-F238E27FC236}">
                  <a16:creationId xmlns:a16="http://schemas.microsoft.com/office/drawing/2014/main" id="{B8120905-E552-89B7-11B7-1861C6E2992B}"/>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1068" name="Freeform 978">
              <a:extLst>
                <a:ext uri="{FF2B5EF4-FFF2-40B4-BE49-F238E27FC236}">
                  <a16:creationId xmlns:a16="http://schemas.microsoft.com/office/drawing/2014/main" id="{0A5423AC-4F43-6DBD-0C7C-C9E2C51A4133}"/>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1069" name="Freeform 979">
              <a:extLst>
                <a:ext uri="{FF2B5EF4-FFF2-40B4-BE49-F238E27FC236}">
                  <a16:creationId xmlns:a16="http://schemas.microsoft.com/office/drawing/2014/main" id="{2B2AF0E2-44D0-4E24-BB1C-33B092B7F551}"/>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1070" name="Freeform 980">
              <a:extLst>
                <a:ext uri="{FF2B5EF4-FFF2-40B4-BE49-F238E27FC236}">
                  <a16:creationId xmlns:a16="http://schemas.microsoft.com/office/drawing/2014/main" id="{96115336-50DB-523E-6795-7CD261D87530}"/>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1071" name="Freeform 981">
              <a:extLst>
                <a:ext uri="{FF2B5EF4-FFF2-40B4-BE49-F238E27FC236}">
                  <a16:creationId xmlns:a16="http://schemas.microsoft.com/office/drawing/2014/main" id="{D467874E-9D9E-87C4-4731-A34839466A40}"/>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1072" name="Freeform 982">
              <a:extLst>
                <a:ext uri="{FF2B5EF4-FFF2-40B4-BE49-F238E27FC236}">
                  <a16:creationId xmlns:a16="http://schemas.microsoft.com/office/drawing/2014/main" id="{14617695-8538-9127-A69D-EB62A19448E5}"/>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
        <p:nvSpPr>
          <p:cNvPr id="2" name="Text Placeholder 1">
            <a:extLst>
              <a:ext uri="{FF2B5EF4-FFF2-40B4-BE49-F238E27FC236}">
                <a16:creationId xmlns:a16="http://schemas.microsoft.com/office/drawing/2014/main" id="{EAE26035-CE94-2B86-7B11-750235951A16}"/>
              </a:ext>
            </a:extLst>
          </p:cNvPr>
          <p:cNvSpPr txBox="1">
            <a:spLocks/>
          </p:cNvSpPr>
          <p:nvPr/>
        </p:nvSpPr>
        <p:spPr>
          <a:xfrm>
            <a:off x="3778362" y="469024"/>
            <a:ext cx="865406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3000" dirty="0">
                <a:solidFill>
                  <a:srgbClr val="702E8C"/>
                </a:solidFill>
              </a:rPr>
              <a:t>Nurture Inclusivity within Teams</a:t>
            </a:r>
          </a:p>
          <a:p>
            <a:pPr marL="0" indent="0">
              <a:lnSpc>
                <a:spcPct val="100000"/>
              </a:lnSpc>
              <a:spcBef>
                <a:spcPts val="0"/>
              </a:spcBef>
            </a:pPr>
            <a:r>
              <a:rPr lang="en-GB" sz="3000" dirty="0">
                <a:solidFill>
                  <a:srgbClr val="702E8C"/>
                </a:solidFill>
              </a:rPr>
              <a:t>Enhance Employee Engagement and Retention</a:t>
            </a:r>
          </a:p>
        </p:txBody>
      </p:sp>
      <p:pic>
        <p:nvPicPr>
          <p:cNvPr id="4" name="Graphic 3" descr="Chevron arrows with solid fill">
            <a:extLst>
              <a:ext uri="{FF2B5EF4-FFF2-40B4-BE49-F238E27FC236}">
                <a16:creationId xmlns:a16="http://schemas.microsoft.com/office/drawing/2014/main" id="{DBD683D5-7DBD-1742-6323-8DA317032C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6974" y="756003"/>
            <a:ext cx="520661" cy="520661"/>
          </a:xfrm>
          <a:prstGeom prst="rect">
            <a:avLst/>
          </a:prstGeom>
        </p:spPr>
      </p:pic>
      <p:sp>
        <p:nvSpPr>
          <p:cNvPr id="5" name="Round Diagonal Corner Rectangle 9">
            <a:extLst>
              <a:ext uri="{FF2B5EF4-FFF2-40B4-BE49-F238E27FC236}">
                <a16:creationId xmlns:a16="http://schemas.microsoft.com/office/drawing/2014/main" id="{57C871D9-4CAB-5314-AB6F-7BA730A943FB}"/>
              </a:ext>
            </a:extLst>
          </p:cNvPr>
          <p:cNvSpPr/>
          <p:nvPr/>
        </p:nvSpPr>
        <p:spPr>
          <a:xfrm rot="16200000">
            <a:off x="1258148" y="-275987"/>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3A593EFF-06E0-95BC-67C3-1F99875303B2}"/>
              </a:ext>
            </a:extLst>
          </p:cNvPr>
          <p:cNvSpPr txBox="1">
            <a:spLocks/>
          </p:cNvSpPr>
          <p:nvPr/>
        </p:nvSpPr>
        <p:spPr>
          <a:xfrm>
            <a:off x="563671" y="355427"/>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Strategy 3 &amp; 4</a:t>
            </a:r>
          </a:p>
        </p:txBody>
      </p:sp>
    </p:spTree>
    <p:extLst>
      <p:ext uri="{BB962C8B-B14F-4D97-AF65-F5344CB8AC3E}">
        <p14:creationId xmlns:p14="http://schemas.microsoft.com/office/powerpoint/2010/main" val="876536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159346">
            <a:off x="5879376" y="1830746"/>
            <a:ext cx="1170562" cy="727881"/>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974457" y="1677279"/>
            <a:ext cx="7741293"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chemeClr val="bg1"/>
                </a:solidFill>
                <a:highlight>
                  <a:srgbClr val="702E8C"/>
                </a:highlight>
              </a:rPr>
              <a:t>Strategy 5 </a:t>
            </a:r>
            <a:r>
              <a:rPr lang="en-US" sz="2000" dirty="0">
                <a:solidFill>
                  <a:schemeClr val="bg1"/>
                </a:solidFill>
                <a:highlight>
                  <a:srgbClr val="702E8C"/>
                </a:highlight>
              </a:rPr>
              <a:t>Managers ensure equitable pay and opportunities </a:t>
            </a:r>
            <a:r>
              <a:rPr lang="en-US" sz="2000" dirty="0"/>
              <a:t>by eliminating any pay gaps between different demographic groups in their teams within a set period (e.g., 18 months). They could conduct regular pay equity audits, ensure transparency in pay scales and promotion criteria, and take corrective actions where discrepancies are found.</a:t>
            </a:r>
          </a:p>
          <a:p>
            <a:pPr marL="0" indent="0"/>
            <a:r>
              <a:rPr lang="en-US" sz="2000" b="1" dirty="0">
                <a:solidFill>
                  <a:schemeClr val="bg1"/>
                </a:solidFill>
                <a:highlight>
                  <a:srgbClr val="702E8C"/>
                </a:highlight>
              </a:rPr>
              <a:t>Strategy 6 </a:t>
            </a:r>
            <a:r>
              <a:rPr lang="en-US" sz="2000" dirty="0">
                <a:solidFill>
                  <a:schemeClr val="bg1"/>
                </a:solidFill>
                <a:highlight>
                  <a:srgbClr val="702E8C"/>
                </a:highlight>
              </a:rPr>
              <a:t>Managers increase participation in D&amp;I initiatives and training </a:t>
            </a:r>
            <a:r>
              <a:rPr lang="en-US" sz="2000" dirty="0"/>
              <a:t>where leaders could be given an objective to have at least 75% of their team participate in D&amp;I training programs or events within a year. Managers and leaders might promote and </a:t>
            </a:r>
            <a:r>
              <a:rPr lang="en-US" sz="2000" dirty="0" err="1"/>
              <a:t>incentivise</a:t>
            </a:r>
            <a:r>
              <a:rPr lang="en-US" sz="2000" dirty="0"/>
              <a:t> participation in these programs, integrate D&amp;I initiatives and ideas into discussions and regular team meetings, and lead by example by actively engaging in D&amp;I initiatives and training themselves. </a:t>
            </a:r>
          </a:p>
          <a:p>
            <a:pPr marL="0" indent="0"/>
            <a:r>
              <a:rPr lang="en-US" sz="2000" dirty="0"/>
              <a:t>Managers showcase completion of at least 3 D&amp;I training in a year and what it is e.g., Inclusive Leadership, Managing Diverse Teams and </a:t>
            </a:r>
            <a:r>
              <a:rPr lang="en-US" sz="2000" dirty="0" err="1"/>
              <a:t>Maximising</a:t>
            </a:r>
            <a:r>
              <a:rPr lang="en-US" sz="2000" dirty="0"/>
              <a:t> Potential, Mitigating Unconscious Bias…</a:t>
            </a:r>
          </a:p>
        </p:txBody>
      </p:sp>
      <p:sp>
        <p:nvSpPr>
          <p:cNvPr id="2" name="Text Placeholder 1">
            <a:extLst>
              <a:ext uri="{FF2B5EF4-FFF2-40B4-BE49-F238E27FC236}">
                <a16:creationId xmlns:a16="http://schemas.microsoft.com/office/drawing/2014/main" id="{3F72C40F-4BC7-CA6A-B758-7DC757D6C4E4}"/>
              </a:ext>
            </a:extLst>
          </p:cNvPr>
          <p:cNvSpPr txBox="1">
            <a:spLocks/>
          </p:cNvSpPr>
          <p:nvPr/>
        </p:nvSpPr>
        <p:spPr>
          <a:xfrm>
            <a:off x="3974457" y="449248"/>
            <a:ext cx="865406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3000" dirty="0">
                <a:solidFill>
                  <a:srgbClr val="702E8C"/>
                </a:solidFill>
              </a:rPr>
              <a:t>Equitable Pay and Opportunities for All</a:t>
            </a:r>
          </a:p>
          <a:p>
            <a:pPr marL="0" indent="0">
              <a:lnSpc>
                <a:spcPct val="100000"/>
              </a:lnSpc>
              <a:spcBef>
                <a:spcPts val="0"/>
              </a:spcBef>
            </a:pPr>
            <a:r>
              <a:rPr lang="en-GB" sz="3000" dirty="0">
                <a:solidFill>
                  <a:srgbClr val="702E8C"/>
                </a:solidFill>
              </a:rPr>
              <a:t>Increase D&amp;I Participation and Training</a:t>
            </a:r>
          </a:p>
        </p:txBody>
      </p:sp>
      <p:pic>
        <p:nvPicPr>
          <p:cNvPr id="4" name="Graphic 3" descr="Chevron arrows with solid fill">
            <a:extLst>
              <a:ext uri="{FF2B5EF4-FFF2-40B4-BE49-F238E27FC236}">
                <a16:creationId xmlns:a16="http://schemas.microsoft.com/office/drawing/2014/main" id="{11271C9A-2C53-D182-5D92-C0071A856C85}"/>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6974" y="756003"/>
            <a:ext cx="520661" cy="520661"/>
          </a:xfrm>
          <a:prstGeom prst="rect">
            <a:avLst/>
          </a:prstGeom>
        </p:spPr>
      </p:pic>
      <p:sp>
        <p:nvSpPr>
          <p:cNvPr id="7" name="Freeform 11">
            <a:extLst>
              <a:ext uri="{FF2B5EF4-FFF2-40B4-BE49-F238E27FC236}">
                <a16:creationId xmlns:a16="http://schemas.microsoft.com/office/drawing/2014/main" id="{DB6AE1F5-70DE-88BD-80E8-F426A352BC78}"/>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grpSp>
        <p:nvGrpSpPr>
          <p:cNvPr id="11" name="Graphic 4">
            <a:extLst>
              <a:ext uri="{FF2B5EF4-FFF2-40B4-BE49-F238E27FC236}">
                <a16:creationId xmlns:a16="http://schemas.microsoft.com/office/drawing/2014/main" id="{9499E978-6C6C-A1FA-96E4-CB77132CC21C}"/>
              </a:ext>
            </a:extLst>
          </p:cNvPr>
          <p:cNvGrpSpPr/>
          <p:nvPr/>
        </p:nvGrpSpPr>
        <p:grpSpPr>
          <a:xfrm>
            <a:off x="910340" y="2436300"/>
            <a:ext cx="2575810" cy="2023587"/>
            <a:chOff x="5594918" y="3386579"/>
            <a:chExt cx="1695226" cy="1318674"/>
          </a:xfrm>
        </p:grpSpPr>
        <p:sp>
          <p:nvSpPr>
            <p:cNvPr id="13" name="Freeform 1082">
              <a:extLst>
                <a:ext uri="{FF2B5EF4-FFF2-40B4-BE49-F238E27FC236}">
                  <a16:creationId xmlns:a16="http://schemas.microsoft.com/office/drawing/2014/main" id="{7B7053EF-E89F-ED91-AC4E-037271D512C7}"/>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702E8B"/>
            </a:solidFill>
            <a:ln w="1804" cap="flat">
              <a:noFill/>
              <a:prstDash val="solid"/>
              <a:miter/>
            </a:ln>
          </p:spPr>
          <p:txBody>
            <a:bodyPr rtlCol="0" anchor="ctr"/>
            <a:lstStyle/>
            <a:p>
              <a:endParaRPr lang="en-US"/>
            </a:p>
          </p:txBody>
        </p:sp>
        <p:sp>
          <p:nvSpPr>
            <p:cNvPr id="14" name="Freeform 1083">
              <a:extLst>
                <a:ext uri="{FF2B5EF4-FFF2-40B4-BE49-F238E27FC236}">
                  <a16:creationId xmlns:a16="http://schemas.microsoft.com/office/drawing/2014/main" id="{AC6DBEF7-8E17-64FF-1BE2-11A54DD91926}"/>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15" name="Freeform 1084">
              <a:extLst>
                <a:ext uri="{FF2B5EF4-FFF2-40B4-BE49-F238E27FC236}">
                  <a16:creationId xmlns:a16="http://schemas.microsoft.com/office/drawing/2014/main" id="{3948E31A-DAAE-4D8D-43A3-D64E68C71295}"/>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FFFF"/>
            </a:solidFill>
            <a:ln w="1804" cap="flat">
              <a:noFill/>
              <a:prstDash val="solid"/>
              <a:miter/>
            </a:ln>
          </p:spPr>
          <p:txBody>
            <a:bodyPr rtlCol="0" anchor="ctr"/>
            <a:lstStyle/>
            <a:p>
              <a:endParaRPr lang="en-US"/>
            </a:p>
          </p:txBody>
        </p:sp>
        <p:sp>
          <p:nvSpPr>
            <p:cNvPr id="16" name="Freeform 1085">
              <a:extLst>
                <a:ext uri="{FF2B5EF4-FFF2-40B4-BE49-F238E27FC236}">
                  <a16:creationId xmlns:a16="http://schemas.microsoft.com/office/drawing/2014/main" id="{3B139418-1B1E-EF38-754B-44AE66F3E7ED}"/>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702E8B"/>
            </a:solidFill>
            <a:ln w="1804" cap="flat">
              <a:noFill/>
              <a:prstDash val="solid"/>
              <a:miter/>
            </a:ln>
          </p:spPr>
          <p:txBody>
            <a:bodyPr rtlCol="0" anchor="ctr"/>
            <a:lstStyle/>
            <a:p>
              <a:endParaRPr lang="en-US"/>
            </a:p>
          </p:txBody>
        </p:sp>
        <p:sp>
          <p:nvSpPr>
            <p:cNvPr id="17" name="Freeform 1086">
              <a:extLst>
                <a:ext uri="{FF2B5EF4-FFF2-40B4-BE49-F238E27FC236}">
                  <a16:creationId xmlns:a16="http://schemas.microsoft.com/office/drawing/2014/main" id="{7B2371EE-2680-6D60-B6DC-221401D93F6C}"/>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chemeClr val="bg1"/>
            </a:solidFill>
            <a:ln w="1804" cap="flat">
              <a:noFill/>
              <a:prstDash val="solid"/>
              <a:miter/>
            </a:ln>
          </p:spPr>
          <p:txBody>
            <a:bodyPr rtlCol="0" anchor="ctr"/>
            <a:lstStyle/>
            <a:p>
              <a:endParaRPr lang="en-US"/>
            </a:p>
          </p:txBody>
        </p:sp>
        <p:sp>
          <p:nvSpPr>
            <p:cNvPr id="18" name="Freeform 1087">
              <a:extLst>
                <a:ext uri="{FF2B5EF4-FFF2-40B4-BE49-F238E27FC236}">
                  <a16:creationId xmlns:a16="http://schemas.microsoft.com/office/drawing/2014/main" id="{C77E7219-5D2C-35D7-A71B-A7F7FFC51A6F}"/>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19" name="Freeform 1088">
              <a:extLst>
                <a:ext uri="{FF2B5EF4-FFF2-40B4-BE49-F238E27FC236}">
                  <a16:creationId xmlns:a16="http://schemas.microsoft.com/office/drawing/2014/main" id="{AFCFE848-4C1B-D59E-FE60-8CCFF836FCBC}"/>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20" name="Freeform 1089">
              <a:extLst>
                <a:ext uri="{FF2B5EF4-FFF2-40B4-BE49-F238E27FC236}">
                  <a16:creationId xmlns:a16="http://schemas.microsoft.com/office/drawing/2014/main" id="{020C441C-2577-B613-F182-778757D56277}"/>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21" name="Freeform 1090">
              <a:extLst>
                <a:ext uri="{FF2B5EF4-FFF2-40B4-BE49-F238E27FC236}">
                  <a16:creationId xmlns:a16="http://schemas.microsoft.com/office/drawing/2014/main" id="{4625A4F9-EA40-A587-CD73-55371F1B6B4D}"/>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22" name="Freeform 1091">
              <a:extLst>
                <a:ext uri="{FF2B5EF4-FFF2-40B4-BE49-F238E27FC236}">
                  <a16:creationId xmlns:a16="http://schemas.microsoft.com/office/drawing/2014/main" id="{7ED8434B-98B2-99AB-AD38-2DFAA928E14A}"/>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23" name="Freeform 1092">
              <a:extLst>
                <a:ext uri="{FF2B5EF4-FFF2-40B4-BE49-F238E27FC236}">
                  <a16:creationId xmlns:a16="http://schemas.microsoft.com/office/drawing/2014/main" id="{FCB8C3F8-0E6B-3BA3-A73B-4DC355B4547A}"/>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24" name="Freeform 1093">
              <a:extLst>
                <a:ext uri="{FF2B5EF4-FFF2-40B4-BE49-F238E27FC236}">
                  <a16:creationId xmlns:a16="http://schemas.microsoft.com/office/drawing/2014/main" id="{DCE6C2D8-AFC3-023A-8D23-4127E7BBC8AC}"/>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25" name="Freeform 1094">
              <a:extLst>
                <a:ext uri="{FF2B5EF4-FFF2-40B4-BE49-F238E27FC236}">
                  <a16:creationId xmlns:a16="http://schemas.microsoft.com/office/drawing/2014/main" id="{A3E49B90-ECC9-6618-D31A-3CFE7E5E3501}"/>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26" name="Freeform 1095">
              <a:extLst>
                <a:ext uri="{FF2B5EF4-FFF2-40B4-BE49-F238E27FC236}">
                  <a16:creationId xmlns:a16="http://schemas.microsoft.com/office/drawing/2014/main" id="{08F4BC5D-59F4-40DD-8ED3-E8EB97581E6E}"/>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7" name="Freeform 1096">
              <a:extLst>
                <a:ext uri="{FF2B5EF4-FFF2-40B4-BE49-F238E27FC236}">
                  <a16:creationId xmlns:a16="http://schemas.microsoft.com/office/drawing/2014/main" id="{C34C837F-1B85-19C4-7026-D06BB3932BF4}"/>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8" name="Freeform 1097">
              <a:extLst>
                <a:ext uri="{FF2B5EF4-FFF2-40B4-BE49-F238E27FC236}">
                  <a16:creationId xmlns:a16="http://schemas.microsoft.com/office/drawing/2014/main" id="{D591745B-8398-E392-9B8C-E06DB520FCB6}"/>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9" name="Freeform 1098">
              <a:extLst>
                <a:ext uri="{FF2B5EF4-FFF2-40B4-BE49-F238E27FC236}">
                  <a16:creationId xmlns:a16="http://schemas.microsoft.com/office/drawing/2014/main" id="{A4E69135-6BE6-A52D-768B-A65160E1B408}"/>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30" name="Freeform 1099">
              <a:extLst>
                <a:ext uri="{FF2B5EF4-FFF2-40B4-BE49-F238E27FC236}">
                  <a16:creationId xmlns:a16="http://schemas.microsoft.com/office/drawing/2014/main" id="{4CB82203-BD4A-AE61-CE2B-7380FB97BF61}"/>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31" name="Freeform 1100">
              <a:extLst>
                <a:ext uri="{FF2B5EF4-FFF2-40B4-BE49-F238E27FC236}">
                  <a16:creationId xmlns:a16="http://schemas.microsoft.com/office/drawing/2014/main" id="{D2175156-A2DF-34D5-5A35-B3ABE2A86A9E}"/>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32" name="Freeform 1101">
              <a:extLst>
                <a:ext uri="{FF2B5EF4-FFF2-40B4-BE49-F238E27FC236}">
                  <a16:creationId xmlns:a16="http://schemas.microsoft.com/office/drawing/2014/main" id="{C96C325F-A88A-D2BA-FCE7-65CBCF5E3FBA}"/>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33" name="Freeform 1102">
              <a:extLst>
                <a:ext uri="{FF2B5EF4-FFF2-40B4-BE49-F238E27FC236}">
                  <a16:creationId xmlns:a16="http://schemas.microsoft.com/office/drawing/2014/main" id="{18942E67-9C80-C2AC-ECD5-BFA61A7A7F79}"/>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34" name="Freeform 1103">
              <a:extLst>
                <a:ext uri="{FF2B5EF4-FFF2-40B4-BE49-F238E27FC236}">
                  <a16:creationId xmlns:a16="http://schemas.microsoft.com/office/drawing/2014/main" id="{03319811-03F6-FB9A-DD84-327D8699B15A}"/>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35" name="Freeform 1104">
              <a:extLst>
                <a:ext uri="{FF2B5EF4-FFF2-40B4-BE49-F238E27FC236}">
                  <a16:creationId xmlns:a16="http://schemas.microsoft.com/office/drawing/2014/main" id="{FE9A431D-C0BF-8FFF-6076-BD01E947D91C}"/>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36" name="Freeform 1105">
              <a:extLst>
                <a:ext uri="{FF2B5EF4-FFF2-40B4-BE49-F238E27FC236}">
                  <a16:creationId xmlns:a16="http://schemas.microsoft.com/office/drawing/2014/main" id="{88C4339F-E61B-B91F-53E6-CD3C02AC9EFD}"/>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37" name="Freeform 1106">
              <a:extLst>
                <a:ext uri="{FF2B5EF4-FFF2-40B4-BE49-F238E27FC236}">
                  <a16:creationId xmlns:a16="http://schemas.microsoft.com/office/drawing/2014/main" id="{CCF15545-7063-99BE-2BA2-B9E5EC1E8217}"/>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
        <p:nvSpPr>
          <p:cNvPr id="3" name="Round Diagonal Corner Rectangle 9">
            <a:extLst>
              <a:ext uri="{FF2B5EF4-FFF2-40B4-BE49-F238E27FC236}">
                <a16:creationId xmlns:a16="http://schemas.microsoft.com/office/drawing/2014/main" id="{CFBA1D88-5A6B-2839-3BB8-B81FB829A6C4}"/>
              </a:ext>
            </a:extLst>
          </p:cNvPr>
          <p:cNvSpPr/>
          <p:nvPr/>
        </p:nvSpPr>
        <p:spPr>
          <a:xfrm rot="16200000">
            <a:off x="1258148" y="-275987"/>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0665E53A-7D75-0C76-5277-A0B6E6A155A9}"/>
              </a:ext>
            </a:extLst>
          </p:cNvPr>
          <p:cNvSpPr txBox="1">
            <a:spLocks/>
          </p:cNvSpPr>
          <p:nvPr/>
        </p:nvSpPr>
        <p:spPr>
          <a:xfrm>
            <a:off x="563671" y="355427"/>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Strategy 5 &amp; 6</a:t>
            </a:r>
          </a:p>
        </p:txBody>
      </p:sp>
    </p:spTree>
    <p:extLst>
      <p:ext uri="{BB962C8B-B14F-4D97-AF65-F5344CB8AC3E}">
        <p14:creationId xmlns:p14="http://schemas.microsoft.com/office/powerpoint/2010/main" val="259281335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974457" y="1677279"/>
            <a:ext cx="7600949"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chemeClr val="bg1"/>
                </a:solidFill>
                <a:highlight>
                  <a:srgbClr val="702E8C"/>
                </a:highlight>
              </a:rPr>
              <a:t>Strategy 7 </a:t>
            </a:r>
            <a:r>
              <a:rPr lang="en-US" sz="2000" dirty="0">
                <a:solidFill>
                  <a:schemeClr val="bg1"/>
                </a:solidFill>
                <a:highlight>
                  <a:srgbClr val="702E8C"/>
                </a:highlight>
              </a:rPr>
              <a:t>Managers support D&amp;I communities and suppliers </a:t>
            </a:r>
            <a:r>
              <a:rPr lang="en-US" sz="2000" dirty="0"/>
              <a:t>by tasking managers and leaders to source and use of diverse suppliers and vendors by 20% within their department's operations within the next year. They might establish partnerships with diverse supplier networks or minority-owned businesses, set diversity criteria in procurement policies, and collaborate with the company’s procurement team to identify and engage diverse suppliers.</a:t>
            </a:r>
          </a:p>
          <a:p>
            <a:pPr marL="0" indent="0"/>
            <a:r>
              <a:rPr lang="en-US" sz="2000" b="1" dirty="0">
                <a:solidFill>
                  <a:schemeClr val="bg1"/>
                </a:solidFill>
                <a:highlight>
                  <a:srgbClr val="702E8C"/>
                </a:highlight>
              </a:rPr>
              <a:t>Strategy 8 </a:t>
            </a:r>
            <a:r>
              <a:rPr lang="en-US" sz="2000" dirty="0">
                <a:solidFill>
                  <a:schemeClr val="bg1"/>
                </a:solidFill>
                <a:highlight>
                  <a:srgbClr val="702E8C"/>
                </a:highlight>
              </a:rPr>
              <a:t>Set Manager Goals to include achieving a D&amp;I recognition </a:t>
            </a:r>
            <a:r>
              <a:rPr lang="en-US" sz="2000" dirty="0"/>
              <a:t>or award with their teams so they can be </a:t>
            </a:r>
            <a:r>
              <a:rPr lang="en-US" sz="2000" dirty="0" err="1"/>
              <a:t>recognised</a:t>
            </a:r>
            <a:r>
              <a:rPr lang="en-US" sz="2000" dirty="0"/>
              <a:t> as a leader for excellence in D&amp;I practices within the industry or by specific D&amp;I bodies, such as achieving a top spot in a diversity index or receiving a D&amp;I award. It is important for managers and leaders to continuously work on implementing best practices in D&amp;I, share success stories, and apply for industry awards or certifications that </a:t>
            </a:r>
            <a:r>
              <a:rPr lang="en-US" sz="2000" dirty="0" err="1"/>
              <a:t>recognise</a:t>
            </a:r>
            <a:r>
              <a:rPr lang="en-US" sz="2000" dirty="0"/>
              <a:t> their teams D&amp;I achievements.</a:t>
            </a:r>
          </a:p>
          <a:p>
            <a:pPr marL="0" indent="0"/>
            <a:endParaRPr lang="en-US" sz="2000" dirty="0"/>
          </a:p>
        </p:txBody>
      </p:sp>
      <p:sp>
        <p:nvSpPr>
          <p:cNvPr id="12" name="Freeform 11">
            <a:extLst>
              <a:ext uri="{FF2B5EF4-FFF2-40B4-BE49-F238E27FC236}">
                <a16:creationId xmlns:a16="http://schemas.microsoft.com/office/drawing/2014/main" id="{CBF0988D-8A1D-2569-4182-3D0BE79BB81E}"/>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2" name="Text Placeholder 1">
            <a:extLst>
              <a:ext uri="{FF2B5EF4-FFF2-40B4-BE49-F238E27FC236}">
                <a16:creationId xmlns:a16="http://schemas.microsoft.com/office/drawing/2014/main" id="{8BE03401-4E82-1A68-6D79-36D91A5BB79A}"/>
              </a:ext>
            </a:extLst>
          </p:cNvPr>
          <p:cNvSpPr txBox="1">
            <a:spLocks/>
          </p:cNvSpPr>
          <p:nvPr/>
        </p:nvSpPr>
        <p:spPr>
          <a:xfrm>
            <a:off x="3974457" y="449248"/>
            <a:ext cx="865406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3000" dirty="0">
                <a:solidFill>
                  <a:srgbClr val="702E8C"/>
                </a:solidFill>
              </a:rPr>
              <a:t>Support D&amp;I Communities and Suppliers</a:t>
            </a:r>
          </a:p>
          <a:p>
            <a:pPr marL="0" indent="0">
              <a:lnSpc>
                <a:spcPct val="100000"/>
              </a:lnSpc>
              <a:spcBef>
                <a:spcPts val="0"/>
              </a:spcBef>
            </a:pPr>
            <a:r>
              <a:rPr lang="en-GB" sz="3000" dirty="0">
                <a:solidFill>
                  <a:srgbClr val="702E8C"/>
                </a:solidFill>
              </a:rPr>
              <a:t>Achieve D&amp;I Recognition and Awards </a:t>
            </a:r>
          </a:p>
        </p:txBody>
      </p:sp>
      <p:pic>
        <p:nvPicPr>
          <p:cNvPr id="4" name="Graphic 3" descr="Chevron arrows with solid fill">
            <a:extLst>
              <a:ext uri="{FF2B5EF4-FFF2-40B4-BE49-F238E27FC236}">
                <a16:creationId xmlns:a16="http://schemas.microsoft.com/office/drawing/2014/main" id="{9673209E-86F7-7346-A8E4-ECFD8DEA8D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6974" y="756003"/>
            <a:ext cx="520661" cy="520661"/>
          </a:xfrm>
          <a:prstGeom prst="rect">
            <a:avLst/>
          </a:prstGeom>
        </p:spPr>
      </p:pic>
      <p:grpSp>
        <p:nvGrpSpPr>
          <p:cNvPr id="10" name="Graphic 2">
            <a:extLst>
              <a:ext uri="{FF2B5EF4-FFF2-40B4-BE49-F238E27FC236}">
                <a16:creationId xmlns:a16="http://schemas.microsoft.com/office/drawing/2014/main" id="{0866DB6B-0B5E-A70F-A89E-5A425CACADBB}"/>
              </a:ext>
            </a:extLst>
          </p:cNvPr>
          <p:cNvGrpSpPr/>
          <p:nvPr/>
        </p:nvGrpSpPr>
        <p:grpSpPr>
          <a:xfrm>
            <a:off x="916064" y="2581275"/>
            <a:ext cx="2551036" cy="1991661"/>
            <a:chOff x="3675120" y="3125838"/>
            <a:chExt cx="1156224" cy="762519"/>
          </a:xfrm>
        </p:grpSpPr>
        <p:sp>
          <p:nvSpPr>
            <p:cNvPr id="11" name="Freeform 159">
              <a:extLst>
                <a:ext uri="{FF2B5EF4-FFF2-40B4-BE49-F238E27FC236}">
                  <a16:creationId xmlns:a16="http://schemas.microsoft.com/office/drawing/2014/main" id="{879FBF5C-6F23-DFCB-605B-E8B8D4191B5B}"/>
                </a:ext>
              </a:extLst>
            </p:cNvPr>
            <p:cNvSpPr/>
            <p:nvPr/>
          </p:nvSpPr>
          <p:spPr>
            <a:xfrm>
              <a:off x="3851690" y="3318129"/>
              <a:ext cx="60393" cy="71783"/>
            </a:xfrm>
            <a:custGeom>
              <a:avLst/>
              <a:gdLst>
                <a:gd name="connsiteX0" fmla="*/ 19017 w 60393"/>
                <a:gd name="connsiteY0" fmla="*/ 69952 h 71783"/>
                <a:gd name="connsiteX1" fmla="*/ 60394 w 60393"/>
                <a:gd name="connsiteY1" fmla="*/ 49606 h 71783"/>
                <a:gd name="connsiteX2" fmla="*/ 29533 w 60393"/>
                <a:gd name="connsiteY2" fmla="*/ 0 h 71783"/>
                <a:gd name="connsiteX3" fmla="*/ 729 w 60393"/>
                <a:gd name="connsiteY3" fmla="*/ 40462 h 71783"/>
                <a:gd name="connsiteX4" fmla="*/ 7587 w 60393"/>
                <a:gd name="connsiteY4" fmla="*/ 67208 h 71783"/>
                <a:gd name="connsiteX5" fmla="*/ 19017 w 60393"/>
                <a:gd name="connsiteY5" fmla="*/ 69952 h 7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393" h="71783">
                  <a:moveTo>
                    <a:pt x="19017" y="69952"/>
                  </a:moveTo>
                  <a:cubicBezTo>
                    <a:pt x="29990" y="58522"/>
                    <a:pt x="45763" y="56921"/>
                    <a:pt x="60394" y="49606"/>
                  </a:cubicBezTo>
                  <a:cubicBezTo>
                    <a:pt x="48278" y="33833"/>
                    <a:pt x="36848" y="19660"/>
                    <a:pt x="29533" y="0"/>
                  </a:cubicBezTo>
                  <a:cubicBezTo>
                    <a:pt x="13074" y="10973"/>
                    <a:pt x="3930" y="23774"/>
                    <a:pt x="729" y="40462"/>
                  </a:cubicBezTo>
                  <a:cubicBezTo>
                    <a:pt x="-1100" y="50063"/>
                    <a:pt x="272" y="59665"/>
                    <a:pt x="7587" y="67208"/>
                  </a:cubicBezTo>
                  <a:cubicBezTo>
                    <a:pt x="11016" y="70409"/>
                    <a:pt x="15360" y="74066"/>
                    <a:pt x="19017" y="69952"/>
                  </a:cubicBezTo>
                  <a:close/>
                </a:path>
              </a:pathLst>
            </a:custGeom>
            <a:solidFill>
              <a:srgbClr val="FFFFFF"/>
            </a:solidFill>
            <a:ln w="2286" cap="flat">
              <a:noFill/>
              <a:prstDash val="solid"/>
              <a:miter/>
            </a:ln>
          </p:spPr>
          <p:txBody>
            <a:bodyPr rtlCol="0" anchor="ctr"/>
            <a:lstStyle/>
            <a:p>
              <a:endParaRPr lang="en-US"/>
            </a:p>
          </p:txBody>
        </p:sp>
        <p:sp>
          <p:nvSpPr>
            <p:cNvPr id="13" name="Freeform 160">
              <a:extLst>
                <a:ext uri="{FF2B5EF4-FFF2-40B4-BE49-F238E27FC236}">
                  <a16:creationId xmlns:a16="http://schemas.microsoft.com/office/drawing/2014/main" id="{FAC68537-8A53-FEEB-E1DA-9E898001CB88}"/>
                </a:ext>
              </a:extLst>
            </p:cNvPr>
            <p:cNvSpPr/>
            <p:nvPr/>
          </p:nvSpPr>
          <p:spPr>
            <a:xfrm>
              <a:off x="4736644" y="3344189"/>
              <a:ext cx="4114" cy="2286"/>
            </a:xfrm>
            <a:custGeom>
              <a:avLst/>
              <a:gdLst>
                <a:gd name="connsiteX0" fmla="*/ 0 w 4114"/>
                <a:gd name="connsiteY0" fmla="*/ 2286 h 2286"/>
                <a:gd name="connsiteX1" fmla="*/ 4115 w 4114"/>
                <a:gd name="connsiteY1" fmla="*/ 0 h 2286"/>
                <a:gd name="connsiteX2" fmla="*/ 0 w 4114"/>
                <a:gd name="connsiteY2" fmla="*/ 2286 h 2286"/>
              </a:gdLst>
              <a:ahLst/>
              <a:cxnLst>
                <a:cxn ang="0">
                  <a:pos x="connsiteX0" y="connsiteY0"/>
                </a:cxn>
                <a:cxn ang="0">
                  <a:pos x="connsiteX1" y="connsiteY1"/>
                </a:cxn>
                <a:cxn ang="0">
                  <a:pos x="connsiteX2" y="connsiteY2"/>
                </a:cxn>
              </a:cxnLst>
              <a:rect l="l" t="t" r="r" b="b"/>
              <a:pathLst>
                <a:path w="4114" h="2286">
                  <a:moveTo>
                    <a:pt x="0" y="2286"/>
                  </a:moveTo>
                  <a:cubicBezTo>
                    <a:pt x="1372" y="1600"/>
                    <a:pt x="2743" y="914"/>
                    <a:pt x="4115" y="0"/>
                  </a:cubicBezTo>
                  <a:cubicBezTo>
                    <a:pt x="2743" y="914"/>
                    <a:pt x="1372" y="1600"/>
                    <a:pt x="0" y="2286"/>
                  </a:cubicBezTo>
                  <a:close/>
                </a:path>
              </a:pathLst>
            </a:custGeom>
            <a:solidFill>
              <a:srgbClr val="FFFFFF"/>
            </a:solidFill>
            <a:ln w="2286" cap="flat">
              <a:noFill/>
              <a:prstDash val="solid"/>
              <a:miter/>
            </a:ln>
          </p:spPr>
          <p:txBody>
            <a:bodyPr rtlCol="0" anchor="ctr"/>
            <a:lstStyle/>
            <a:p>
              <a:endParaRPr lang="en-US"/>
            </a:p>
          </p:txBody>
        </p:sp>
        <p:sp>
          <p:nvSpPr>
            <p:cNvPr id="14" name="Freeform 161">
              <a:extLst>
                <a:ext uri="{FF2B5EF4-FFF2-40B4-BE49-F238E27FC236}">
                  <a16:creationId xmlns:a16="http://schemas.microsoft.com/office/drawing/2014/main" id="{321DB8F0-4D0E-9F8A-5559-FD87ED950B0A}"/>
                </a:ext>
              </a:extLst>
            </p:cNvPr>
            <p:cNvSpPr/>
            <p:nvPr/>
          </p:nvSpPr>
          <p:spPr>
            <a:xfrm>
              <a:off x="4755389" y="3333902"/>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600"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5" name="Freeform 162">
              <a:extLst>
                <a:ext uri="{FF2B5EF4-FFF2-40B4-BE49-F238E27FC236}">
                  <a16:creationId xmlns:a16="http://schemas.microsoft.com/office/drawing/2014/main" id="{D9FDB810-A498-0DFD-7B2D-3A01A3E47AB0}"/>
                </a:ext>
              </a:extLst>
            </p:cNvPr>
            <p:cNvSpPr/>
            <p:nvPr/>
          </p:nvSpPr>
          <p:spPr>
            <a:xfrm>
              <a:off x="4751046" y="3336645"/>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829" y="457"/>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16" name="Freeform 163">
              <a:extLst>
                <a:ext uri="{FF2B5EF4-FFF2-40B4-BE49-F238E27FC236}">
                  <a16:creationId xmlns:a16="http://schemas.microsoft.com/office/drawing/2014/main" id="{2516D037-73D3-961B-849F-3364B750BB79}"/>
                </a:ext>
              </a:extLst>
            </p:cNvPr>
            <p:cNvSpPr/>
            <p:nvPr/>
          </p:nvSpPr>
          <p:spPr>
            <a:xfrm>
              <a:off x="4035528" y="3364534"/>
              <a:ext cx="1143" cy="1828"/>
            </a:xfrm>
            <a:custGeom>
              <a:avLst/>
              <a:gdLst>
                <a:gd name="connsiteX0" fmla="*/ 0 w 1143"/>
                <a:gd name="connsiteY0" fmla="*/ 1829 h 1828"/>
                <a:gd name="connsiteX1" fmla="*/ 1143 w 1143"/>
                <a:gd name="connsiteY1" fmla="*/ 0 h 1828"/>
                <a:gd name="connsiteX2" fmla="*/ 0 w 1143"/>
                <a:gd name="connsiteY2" fmla="*/ 1829 h 1828"/>
              </a:gdLst>
              <a:ahLst/>
              <a:cxnLst>
                <a:cxn ang="0">
                  <a:pos x="connsiteX0" y="connsiteY0"/>
                </a:cxn>
                <a:cxn ang="0">
                  <a:pos x="connsiteX1" y="connsiteY1"/>
                </a:cxn>
                <a:cxn ang="0">
                  <a:pos x="connsiteX2" y="connsiteY2"/>
                </a:cxn>
              </a:cxnLst>
              <a:rect l="l" t="t" r="r" b="b"/>
              <a:pathLst>
                <a:path w="1143" h="1828">
                  <a:moveTo>
                    <a:pt x="0" y="1829"/>
                  </a:moveTo>
                  <a:cubicBezTo>
                    <a:pt x="457" y="1143"/>
                    <a:pt x="914" y="686"/>
                    <a:pt x="1143" y="0"/>
                  </a:cubicBezTo>
                  <a:cubicBezTo>
                    <a:pt x="914" y="686"/>
                    <a:pt x="457" y="1372"/>
                    <a:pt x="0" y="1829"/>
                  </a:cubicBezTo>
                  <a:close/>
                </a:path>
              </a:pathLst>
            </a:custGeom>
            <a:solidFill>
              <a:srgbClr val="FFFFFF"/>
            </a:solidFill>
            <a:ln w="2286" cap="flat">
              <a:noFill/>
              <a:prstDash val="solid"/>
              <a:miter/>
            </a:ln>
          </p:spPr>
          <p:txBody>
            <a:bodyPr rtlCol="0" anchor="ctr"/>
            <a:lstStyle/>
            <a:p>
              <a:endParaRPr lang="en-US"/>
            </a:p>
          </p:txBody>
        </p:sp>
        <p:sp>
          <p:nvSpPr>
            <p:cNvPr id="17" name="Freeform 164">
              <a:extLst>
                <a:ext uri="{FF2B5EF4-FFF2-40B4-BE49-F238E27FC236}">
                  <a16:creationId xmlns:a16="http://schemas.microsoft.com/office/drawing/2014/main" id="{555D1305-D2C6-A018-1D4D-C88A26E4E3A6}"/>
                </a:ext>
              </a:extLst>
            </p:cNvPr>
            <p:cNvSpPr/>
            <p:nvPr/>
          </p:nvSpPr>
          <p:spPr>
            <a:xfrm>
              <a:off x="4746702" y="3339388"/>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686"/>
                    <a:pt x="2515"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8" name="Freeform 165">
              <a:extLst>
                <a:ext uri="{FF2B5EF4-FFF2-40B4-BE49-F238E27FC236}">
                  <a16:creationId xmlns:a16="http://schemas.microsoft.com/office/drawing/2014/main" id="{D79AC814-EC66-F9F3-E504-199EB86FDC34}"/>
                </a:ext>
              </a:extLst>
            </p:cNvPr>
            <p:cNvSpPr/>
            <p:nvPr/>
          </p:nvSpPr>
          <p:spPr>
            <a:xfrm>
              <a:off x="4732300" y="3347618"/>
              <a:ext cx="2514" cy="1143"/>
            </a:xfrm>
            <a:custGeom>
              <a:avLst/>
              <a:gdLst>
                <a:gd name="connsiteX0" fmla="*/ 0 w 2514"/>
                <a:gd name="connsiteY0" fmla="*/ 1143 h 1143"/>
                <a:gd name="connsiteX1" fmla="*/ 2515 w 2514"/>
                <a:gd name="connsiteY1" fmla="*/ 0 h 1143"/>
                <a:gd name="connsiteX2" fmla="*/ 0 w 2514"/>
                <a:gd name="connsiteY2" fmla="*/ 1143 h 1143"/>
              </a:gdLst>
              <a:ahLst/>
              <a:cxnLst>
                <a:cxn ang="0">
                  <a:pos x="connsiteX0" y="connsiteY0"/>
                </a:cxn>
                <a:cxn ang="0">
                  <a:pos x="connsiteX1" y="connsiteY1"/>
                </a:cxn>
                <a:cxn ang="0">
                  <a:pos x="connsiteX2" y="connsiteY2"/>
                </a:cxn>
              </a:cxnLst>
              <a:rect l="l" t="t" r="r" b="b"/>
              <a:pathLst>
                <a:path w="2514" h="1143">
                  <a:moveTo>
                    <a:pt x="0" y="1143"/>
                  </a:moveTo>
                  <a:cubicBezTo>
                    <a:pt x="914" y="686"/>
                    <a:pt x="1600" y="457"/>
                    <a:pt x="2515" y="0"/>
                  </a:cubicBezTo>
                  <a:cubicBezTo>
                    <a:pt x="1600" y="229"/>
                    <a:pt x="686" y="686"/>
                    <a:pt x="0" y="1143"/>
                  </a:cubicBezTo>
                  <a:close/>
                </a:path>
              </a:pathLst>
            </a:custGeom>
            <a:solidFill>
              <a:srgbClr val="FFFFFF"/>
            </a:solidFill>
            <a:ln w="2286" cap="flat">
              <a:noFill/>
              <a:prstDash val="solid"/>
              <a:miter/>
            </a:ln>
          </p:spPr>
          <p:txBody>
            <a:bodyPr rtlCol="0" anchor="ctr"/>
            <a:lstStyle/>
            <a:p>
              <a:endParaRPr lang="en-US"/>
            </a:p>
          </p:txBody>
        </p:sp>
        <p:sp>
          <p:nvSpPr>
            <p:cNvPr id="19" name="Freeform 166">
              <a:extLst>
                <a:ext uri="{FF2B5EF4-FFF2-40B4-BE49-F238E27FC236}">
                  <a16:creationId xmlns:a16="http://schemas.microsoft.com/office/drawing/2014/main" id="{C28B18B6-458E-CB6F-8A83-3BA5DAB6A35F}"/>
                </a:ext>
              </a:extLst>
            </p:cNvPr>
            <p:cNvSpPr/>
            <p:nvPr/>
          </p:nvSpPr>
          <p:spPr>
            <a:xfrm>
              <a:off x="4767733" y="3322929"/>
              <a:ext cx="4114" cy="3429"/>
            </a:xfrm>
            <a:custGeom>
              <a:avLst/>
              <a:gdLst>
                <a:gd name="connsiteX0" fmla="*/ 0 w 4114"/>
                <a:gd name="connsiteY0" fmla="*/ 3429 h 3429"/>
                <a:gd name="connsiteX1" fmla="*/ 4115 w 4114"/>
                <a:gd name="connsiteY1" fmla="*/ 0 h 3429"/>
                <a:gd name="connsiteX2" fmla="*/ 0 w 4114"/>
                <a:gd name="connsiteY2" fmla="*/ 3429 h 3429"/>
              </a:gdLst>
              <a:ahLst/>
              <a:cxnLst>
                <a:cxn ang="0">
                  <a:pos x="connsiteX0" y="connsiteY0"/>
                </a:cxn>
                <a:cxn ang="0">
                  <a:pos x="connsiteX1" y="connsiteY1"/>
                </a:cxn>
                <a:cxn ang="0">
                  <a:pos x="connsiteX2" y="connsiteY2"/>
                </a:cxn>
              </a:cxnLst>
              <a:rect l="l" t="t" r="r" b="b"/>
              <a:pathLst>
                <a:path w="4114" h="3429">
                  <a:moveTo>
                    <a:pt x="0" y="3429"/>
                  </a:moveTo>
                  <a:cubicBezTo>
                    <a:pt x="1372" y="2286"/>
                    <a:pt x="2743" y="1143"/>
                    <a:pt x="4115" y="0"/>
                  </a:cubicBezTo>
                  <a:cubicBezTo>
                    <a:pt x="2743" y="1143"/>
                    <a:pt x="1372" y="2286"/>
                    <a:pt x="0" y="3429"/>
                  </a:cubicBezTo>
                  <a:close/>
                </a:path>
              </a:pathLst>
            </a:custGeom>
            <a:solidFill>
              <a:srgbClr val="FFFFFF"/>
            </a:solidFill>
            <a:ln w="2286" cap="flat">
              <a:noFill/>
              <a:prstDash val="solid"/>
              <a:miter/>
            </a:ln>
          </p:spPr>
          <p:txBody>
            <a:bodyPr rtlCol="0" anchor="ctr"/>
            <a:lstStyle/>
            <a:p>
              <a:endParaRPr lang="en-US"/>
            </a:p>
          </p:txBody>
        </p:sp>
        <p:sp>
          <p:nvSpPr>
            <p:cNvPr id="20" name="Freeform 167">
              <a:extLst>
                <a:ext uri="{FF2B5EF4-FFF2-40B4-BE49-F238E27FC236}">
                  <a16:creationId xmlns:a16="http://schemas.microsoft.com/office/drawing/2014/main" id="{5FA1DA9F-A90F-95D9-0EF4-3B234298CD71}"/>
                </a:ext>
              </a:extLst>
            </p:cNvPr>
            <p:cNvSpPr/>
            <p:nvPr/>
          </p:nvSpPr>
          <p:spPr>
            <a:xfrm>
              <a:off x="4759504" y="3330702"/>
              <a:ext cx="2514" cy="1828"/>
            </a:xfrm>
            <a:custGeom>
              <a:avLst/>
              <a:gdLst>
                <a:gd name="connsiteX0" fmla="*/ 0 w 2514"/>
                <a:gd name="connsiteY0" fmla="*/ 1829 h 1828"/>
                <a:gd name="connsiteX1" fmla="*/ 2515 w 2514"/>
                <a:gd name="connsiteY1" fmla="*/ 0 h 1828"/>
                <a:gd name="connsiteX2" fmla="*/ 0 w 2514"/>
                <a:gd name="connsiteY2" fmla="*/ 1829 h 1828"/>
              </a:gdLst>
              <a:ahLst/>
              <a:cxnLst>
                <a:cxn ang="0">
                  <a:pos x="connsiteX0" y="connsiteY0"/>
                </a:cxn>
                <a:cxn ang="0">
                  <a:pos x="connsiteX1" y="connsiteY1"/>
                </a:cxn>
                <a:cxn ang="0">
                  <a:pos x="connsiteX2" y="connsiteY2"/>
                </a:cxn>
              </a:cxnLst>
              <a:rect l="l" t="t" r="r" b="b"/>
              <a:pathLst>
                <a:path w="2514" h="1828">
                  <a:moveTo>
                    <a:pt x="0" y="1829"/>
                  </a:moveTo>
                  <a:cubicBezTo>
                    <a:pt x="914" y="1143"/>
                    <a:pt x="1600" y="686"/>
                    <a:pt x="2515" y="0"/>
                  </a:cubicBezTo>
                  <a:cubicBezTo>
                    <a:pt x="1829" y="686"/>
                    <a:pt x="914" y="1143"/>
                    <a:pt x="0" y="1829"/>
                  </a:cubicBezTo>
                  <a:close/>
                </a:path>
              </a:pathLst>
            </a:custGeom>
            <a:solidFill>
              <a:srgbClr val="FFFFFF"/>
            </a:solidFill>
            <a:ln w="2286" cap="flat">
              <a:noFill/>
              <a:prstDash val="solid"/>
              <a:miter/>
            </a:ln>
          </p:spPr>
          <p:txBody>
            <a:bodyPr rtlCol="0" anchor="ctr"/>
            <a:lstStyle/>
            <a:p>
              <a:endParaRPr lang="en-US"/>
            </a:p>
          </p:txBody>
        </p:sp>
        <p:sp>
          <p:nvSpPr>
            <p:cNvPr id="21" name="Freeform 168">
              <a:extLst>
                <a:ext uri="{FF2B5EF4-FFF2-40B4-BE49-F238E27FC236}">
                  <a16:creationId xmlns:a16="http://schemas.microsoft.com/office/drawing/2014/main" id="{245E80B1-E52F-9642-79E4-A9EF5DBE0C34}"/>
                </a:ext>
              </a:extLst>
            </p:cNvPr>
            <p:cNvSpPr/>
            <p:nvPr/>
          </p:nvSpPr>
          <p:spPr>
            <a:xfrm>
              <a:off x="4763619" y="3327501"/>
              <a:ext cx="2743" cy="2057"/>
            </a:xfrm>
            <a:custGeom>
              <a:avLst/>
              <a:gdLst>
                <a:gd name="connsiteX0" fmla="*/ 0 w 2743"/>
                <a:gd name="connsiteY0" fmla="*/ 2057 h 2057"/>
                <a:gd name="connsiteX1" fmla="*/ 2743 w 2743"/>
                <a:gd name="connsiteY1" fmla="*/ 0 h 2057"/>
                <a:gd name="connsiteX2" fmla="*/ 0 w 2743"/>
                <a:gd name="connsiteY2" fmla="*/ 2057 h 2057"/>
              </a:gdLst>
              <a:ahLst/>
              <a:cxnLst>
                <a:cxn ang="0">
                  <a:pos x="connsiteX0" y="connsiteY0"/>
                </a:cxn>
                <a:cxn ang="0">
                  <a:pos x="connsiteX1" y="connsiteY1"/>
                </a:cxn>
                <a:cxn ang="0">
                  <a:pos x="connsiteX2" y="connsiteY2"/>
                </a:cxn>
              </a:cxnLst>
              <a:rect l="l" t="t" r="r" b="b"/>
              <a:pathLst>
                <a:path w="2743" h="2057">
                  <a:moveTo>
                    <a:pt x="0" y="2057"/>
                  </a:moveTo>
                  <a:cubicBezTo>
                    <a:pt x="914" y="1372"/>
                    <a:pt x="1829" y="686"/>
                    <a:pt x="2743" y="0"/>
                  </a:cubicBezTo>
                  <a:cubicBezTo>
                    <a:pt x="2057" y="457"/>
                    <a:pt x="1143" y="1143"/>
                    <a:pt x="0" y="2057"/>
                  </a:cubicBezTo>
                  <a:close/>
                </a:path>
              </a:pathLst>
            </a:custGeom>
            <a:solidFill>
              <a:srgbClr val="FFFFFF"/>
            </a:solidFill>
            <a:ln w="2286" cap="flat">
              <a:noFill/>
              <a:prstDash val="solid"/>
              <a:miter/>
            </a:ln>
          </p:spPr>
          <p:txBody>
            <a:bodyPr rtlCol="0" anchor="ctr"/>
            <a:lstStyle/>
            <a:p>
              <a:endParaRPr lang="en-US"/>
            </a:p>
          </p:txBody>
        </p:sp>
        <p:sp>
          <p:nvSpPr>
            <p:cNvPr id="22" name="Freeform 169">
              <a:extLst>
                <a:ext uri="{FF2B5EF4-FFF2-40B4-BE49-F238E27FC236}">
                  <a16:creationId xmlns:a16="http://schemas.microsoft.com/office/drawing/2014/main" id="{C6079026-462B-4745-459A-632E0E62F9F7}"/>
                </a:ext>
              </a:extLst>
            </p:cNvPr>
            <p:cNvSpPr/>
            <p:nvPr/>
          </p:nvSpPr>
          <p:spPr>
            <a:xfrm>
              <a:off x="4039871" y="3267296"/>
              <a:ext cx="668197" cy="219172"/>
            </a:xfrm>
            <a:custGeom>
              <a:avLst/>
              <a:gdLst>
                <a:gd name="connsiteX0" fmla="*/ 106070 w 668197"/>
                <a:gd name="connsiteY0" fmla="*/ 112098 h 219172"/>
                <a:gd name="connsiteX1" fmla="*/ 116586 w 668197"/>
                <a:gd name="connsiteY1" fmla="*/ 115984 h 219172"/>
                <a:gd name="connsiteX2" fmla="*/ 121844 w 668197"/>
                <a:gd name="connsiteY2" fmla="*/ 118041 h 219172"/>
                <a:gd name="connsiteX3" fmla="*/ 123215 w 668197"/>
                <a:gd name="connsiteY3" fmla="*/ 118499 h 219172"/>
                <a:gd name="connsiteX4" fmla="*/ 122072 w 668197"/>
                <a:gd name="connsiteY4" fmla="*/ 118041 h 219172"/>
                <a:gd name="connsiteX5" fmla="*/ 123215 w 668197"/>
                <a:gd name="connsiteY5" fmla="*/ 118499 h 219172"/>
                <a:gd name="connsiteX6" fmla="*/ 140360 w 668197"/>
                <a:gd name="connsiteY6" fmla="*/ 126500 h 219172"/>
                <a:gd name="connsiteX7" fmla="*/ 181280 w 668197"/>
                <a:gd name="connsiteY7" fmla="*/ 146845 h 219172"/>
                <a:gd name="connsiteX8" fmla="*/ 370332 w 668197"/>
                <a:gd name="connsiteY8" fmla="*/ 213139 h 219172"/>
                <a:gd name="connsiteX9" fmla="*/ 488290 w 668197"/>
                <a:gd name="connsiteY9" fmla="*/ 213825 h 219172"/>
                <a:gd name="connsiteX10" fmla="*/ 576072 w 668197"/>
                <a:gd name="connsiteY10" fmla="*/ 176334 h 219172"/>
                <a:gd name="connsiteX11" fmla="*/ 668198 w 668197"/>
                <a:gd name="connsiteY11" fmla="*/ 90838 h 219172"/>
                <a:gd name="connsiteX12" fmla="*/ 668198 w 668197"/>
                <a:gd name="connsiteY12" fmla="*/ 90838 h 219172"/>
                <a:gd name="connsiteX13" fmla="*/ 575843 w 668197"/>
                <a:gd name="connsiteY13" fmla="*/ 97467 h 219172"/>
                <a:gd name="connsiteX14" fmla="*/ 412394 w 668197"/>
                <a:gd name="connsiteY14" fmla="*/ 56091 h 219172"/>
                <a:gd name="connsiteX15" fmla="*/ 250317 w 668197"/>
                <a:gd name="connsiteY15" fmla="*/ 9914 h 219172"/>
                <a:gd name="connsiteX16" fmla="*/ 47320 w 668197"/>
                <a:gd name="connsiteY16" fmla="*/ 5113 h 219172"/>
                <a:gd name="connsiteX17" fmla="*/ 28804 w 668197"/>
                <a:gd name="connsiteY17" fmla="*/ 26830 h 219172"/>
                <a:gd name="connsiteX18" fmla="*/ 4343 w 668197"/>
                <a:gd name="connsiteY18" fmla="*/ 88095 h 219172"/>
                <a:gd name="connsiteX19" fmla="*/ 0 w 668197"/>
                <a:gd name="connsiteY19" fmla="*/ 93581 h 219172"/>
                <a:gd name="connsiteX20" fmla="*/ 47777 w 668197"/>
                <a:gd name="connsiteY20" fmla="*/ 97696 h 219172"/>
                <a:gd name="connsiteX21" fmla="*/ 106070 w 668197"/>
                <a:gd name="connsiteY21" fmla="*/ 112098 h 219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68197" h="219172">
                  <a:moveTo>
                    <a:pt x="106070" y="112098"/>
                  </a:moveTo>
                  <a:cubicBezTo>
                    <a:pt x="109728" y="113469"/>
                    <a:pt x="113157" y="114612"/>
                    <a:pt x="116586" y="115984"/>
                  </a:cubicBezTo>
                  <a:cubicBezTo>
                    <a:pt x="118415" y="116670"/>
                    <a:pt x="120015" y="117356"/>
                    <a:pt x="121844" y="118041"/>
                  </a:cubicBezTo>
                  <a:cubicBezTo>
                    <a:pt x="122530" y="118270"/>
                    <a:pt x="122987" y="118499"/>
                    <a:pt x="123215" y="118499"/>
                  </a:cubicBezTo>
                  <a:cubicBezTo>
                    <a:pt x="122758" y="118270"/>
                    <a:pt x="122301" y="118041"/>
                    <a:pt x="122072" y="118041"/>
                  </a:cubicBezTo>
                  <a:cubicBezTo>
                    <a:pt x="122987" y="118499"/>
                    <a:pt x="123673" y="118727"/>
                    <a:pt x="123215" y="118499"/>
                  </a:cubicBezTo>
                  <a:cubicBezTo>
                    <a:pt x="128930" y="121013"/>
                    <a:pt x="134645" y="123756"/>
                    <a:pt x="140360" y="126500"/>
                  </a:cubicBezTo>
                  <a:cubicBezTo>
                    <a:pt x="154076" y="133129"/>
                    <a:pt x="167564" y="139987"/>
                    <a:pt x="181280" y="146845"/>
                  </a:cubicBezTo>
                  <a:cubicBezTo>
                    <a:pt x="240716" y="176792"/>
                    <a:pt x="304495" y="201480"/>
                    <a:pt x="370332" y="213139"/>
                  </a:cubicBezTo>
                  <a:cubicBezTo>
                    <a:pt x="409880" y="220226"/>
                    <a:pt x="448513" y="221826"/>
                    <a:pt x="488290" y="213825"/>
                  </a:cubicBezTo>
                  <a:cubicBezTo>
                    <a:pt x="519379" y="207424"/>
                    <a:pt x="549554" y="193937"/>
                    <a:pt x="576072" y="176334"/>
                  </a:cubicBezTo>
                  <a:cubicBezTo>
                    <a:pt x="611276" y="153017"/>
                    <a:pt x="641680" y="123528"/>
                    <a:pt x="668198" y="90838"/>
                  </a:cubicBezTo>
                  <a:lnTo>
                    <a:pt x="668198" y="90838"/>
                  </a:lnTo>
                  <a:cubicBezTo>
                    <a:pt x="639166" y="99525"/>
                    <a:pt x="608305" y="101125"/>
                    <a:pt x="575843" y="97467"/>
                  </a:cubicBezTo>
                  <a:cubicBezTo>
                    <a:pt x="519379" y="91295"/>
                    <a:pt x="465658" y="74379"/>
                    <a:pt x="412394" y="56091"/>
                  </a:cubicBezTo>
                  <a:cubicBezTo>
                    <a:pt x="359131" y="37803"/>
                    <a:pt x="306781" y="17229"/>
                    <a:pt x="250317" y="9914"/>
                  </a:cubicBezTo>
                  <a:cubicBezTo>
                    <a:pt x="226314" y="6713"/>
                    <a:pt x="112471" y="-7460"/>
                    <a:pt x="47320" y="5113"/>
                  </a:cubicBezTo>
                  <a:cubicBezTo>
                    <a:pt x="31090" y="8999"/>
                    <a:pt x="29261" y="10828"/>
                    <a:pt x="28804" y="26830"/>
                  </a:cubicBezTo>
                  <a:cubicBezTo>
                    <a:pt x="27889" y="50376"/>
                    <a:pt x="22403" y="71636"/>
                    <a:pt x="4343" y="88095"/>
                  </a:cubicBezTo>
                  <a:cubicBezTo>
                    <a:pt x="2743" y="89466"/>
                    <a:pt x="1600" y="91295"/>
                    <a:pt x="0" y="93581"/>
                  </a:cubicBezTo>
                  <a:cubicBezTo>
                    <a:pt x="16002" y="94267"/>
                    <a:pt x="32004" y="95867"/>
                    <a:pt x="47777" y="97696"/>
                  </a:cubicBezTo>
                  <a:cubicBezTo>
                    <a:pt x="67208" y="100896"/>
                    <a:pt x="86868" y="105240"/>
                    <a:pt x="106070" y="112098"/>
                  </a:cubicBezTo>
                  <a:close/>
                </a:path>
              </a:pathLst>
            </a:custGeom>
            <a:solidFill>
              <a:srgbClr val="DE4625"/>
            </a:solidFill>
            <a:ln w="2286" cap="flat">
              <a:noFill/>
              <a:prstDash val="solid"/>
              <a:miter/>
            </a:ln>
          </p:spPr>
          <p:txBody>
            <a:bodyPr rtlCol="0" anchor="ctr"/>
            <a:lstStyle/>
            <a:p>
              <a:endParaRPr lang="en-US"/>
            </a:p>
          </p:txBody>
        </p:sp>
        <p:sp>
          <p:nvSpPr>
            <p:cNvPr id="23" name="Freeform 170">
              <a:extLst>
                <a:ext uri="{FF2B5EF4-FFF2-40B4-BE49-F238E27FC236}">
                  <a16:creationId xmlns:a16="http://schemas.microsoft.com/office/drawing/2014/main" id="{3AEF7434-755D-3EF8-0EDD-1857ECE3B49E}"/>
                </a:ext>
              </a:extLst>
            </p:cNvPr>
            <p:cNvSpPr/>
            <p:nvPr/>
          </p:nvSpPr>
          <p:spPr>
            <a:xfrm>
              <a:off x="4742130" y="3341903"/>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686"/>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24" name="Freeform 171">
              <a:extLst>
                <a:ext uri="{FF2B5EF4-FFF2-40B4-BE49-F238E27FC236}">
                  <a16:creationId xmlns:a16="http://schemas.microsoft.com/office/drawing/2014/main" id="{3C6951C2-7756-9B92-12CD-DAF380545A03}"/>
                </a:ext>
              </a:extLst>
            </p:cNvPr>
            <p:cNvSpPr/>
            <p:nvPr/>
          </p:nvSpPr>
          <p:spPr>
            <a:xfrm>
              <a:off x="4714470" y="3355162"/>
              <a:ext cx="2057" cy="685"/>
            </a:xfrm>
            <a:custGeom>
              <a:avLst/>
              <a:gdLst>
                <a:gd name="connsiteX0" fmla="*/ 0 w 2057"/>
                <a:gd name="connsiteY0" fmla="*/ 686 h 685"/>
                <a:gd name="connsiteX1" fmla="*/ 2057 w 2057"/>
                <a:gd name="connsiteY1" fmla="*/ 0 h 685"/>
                <a:gd name="connsiteX2" fmla="*/ 0 w 2057"/>
                <a:gd name="connsiteY2" fmla="*/ 686 h 685"/>
              </a:gdLst>
              <a:ahLst/>
              <a:cxnLst>
                <a:cxn ang="0">
                  <a:pos x="connsiteX0" y="connsiteY0"/>
                </a:cxn>
                <a:cxn ang="0">
                  <a:pos x="connsiteX1" y="connsiteY1"/>
                </a:cxn>
                <a:cxn ang="0">
                  <a:pos x="connsiteX2" y="connsiteY2"/>
                </a:cxn>
              </a:cxnLst>
              <a:rect l="l" t="t" r="r" b="b"/>
              <a:pathLst>
                <a:path w="2057" h="685">
                  <a:moveTo>
                    <a:pt x="0" y="686"/>
                  </a:moveTo>
                  <a:cubicBezTo>
                    <a:pt x="686" y="457"/>
                    <a:pt x="1372" y="229"/>
                    <a:pt x="2057" y="0"/>
                  </a:cubicBezTo>
                  <a:cubicBezTo>
                    <a:pt x="1372"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25" name="Freeform 172">
              <a:extLst>
                <a:ext uri="{FF2B5EF4-FFF2-40B4-BE49-F238E27FC236}">
                  <a16:creationId xmlns:a16="http://schemas.microsoft.com/office/drawing/2014/main" id="{3970690F-C2EB-834D-4AD9-36B1A9F5B935}"/>
                </a:ext>
              </a:extLst>
            </p:cNvPr>
            <p:cNvSpPr/>
            <p:nvPr/>
          </p:nvSpPr>
          <p:spPr>
            <a:xfrm>
              <a:off x="4719042" y="3353333"/>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457"/>
                    <a:pt x="2286" y="0"/>
                  </a:cubicBezTo>
                  <a:cubicBezTo>
                    <a:pt x="1372"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26" name="Freeform 173">
              <a:extLst>
                <a:ext uri="{FF2B5EF4-FFF2-40B4-BE49-F238E27FC236}">
                  <a16:creationId xmlns:a16="http://schemas.microsoft.com/office/drawing/2014/main" id="{A8F859C5-FE5C-338F-5C96-F02FE8F819E1}"/>
                </a:ext>
              </a:extLst>
            </p:cNvPr>
            <p:cNvSpPr/>
            <p:nvPr/>
          </p:nvSpPr>
          <p:spPr>
            <a:xfrm>
              <a:off x="4037128" y="3362934"/>
              <a:ext cx="914" cy="1371"/>
            </a:xfrm>
            <a:custGeom>
              <a:avLst/>
              <a:gdLst>
                <a:gd name="connsiteX0" fmla="*/ 0 w 914"/>
                <a:gd name="connsiteY0" fmla="*/ 1372 h 1371"/>
                <a:gd name="connsiteX1" fmla="*/ 914 w 914"/>
                <a:gd name="connsiteY1" fmla="*/ 0 h 1371"/>
                <a:gd name="connsiteX2" fmla="*/ 0 w 914"/>
                <a:gd name="connsiteY2" fmla="*/ 1372 h 1371"/>
              </a:gdLst>
              <a:ahLst/>
              <a:cxnLst>
                <a:cxn ang="0">
                  <a:pos x="connsiteX0" y="connsiteY0"/>
                </a:cxn>
                <a:cxn ang="0">
                  <a:pos x="connsiteX1" y="connsiteY1"/>
                </a:cxn>
                <a:cxn ang="0">
                  <a:pos x="connsiteX2" y="connsiteY2"/>
                </a:cxn>
              </a:cxnLst>
              <a:rect l="l" t="t" r="r" b="b"/>
              <a:pathLst>
                <a:path w="914" h="1371">
                  <a:moveTo>
                    <a:pt x="0" y="1372"/>
                  </a:moveTo>
                  <a:cubicBezTo>
                    <a:pt x="229" y="914"/>
                    <a:pt x="457" y="457"/>
                    <a:pt x="914" y="0"/>
                  </a:cubicBezTo>
                  <a:cubicBezTo>
                    <a:pt x="457" y="457"/>
                    <a:pt x="229" y="914"/>
                    <a:pt x="0" y="1372"/>
                  </a:cubicBezTo>
                  <a:close/>
                </a:path>
              </a:pathLst>
            </a:custGeom>
            <a:solidFill>
              <a:srgbClr val="FFFFFF"/>
            </a:solidFill>
            <a:ln w="2286" cap="flat">
              <a:noFill/>
              <a:prstDash val="solid"/>
              <a:miter/>
            </a:ln>
          </p:spPr>
          <p:txBody>
            <a:bodyPr rtlCol="0" anchor="ctr"/>
            <a:lstStyle/>
            <a:p>
              <a:endParaRPr lang="en-US"/>
            </a:p>
          </p:txBody>
        </p:sp>
        <p:sp>
          <p:nvSpPr>
            <p:cNvPr id="27" name="Freeform 174">
              <a:extLst>
                <a:ext uri="{FF2B5EF4-FFF2-40B4-BE49-F238E27FC236}">
                  <a16:creationId xmlns:a16="http://schemas.microsoft.com/office/drawing/2014/main" id="{0BB6393F-BA6E-38AA-71AC-26C5B42545EF}"/>
                </a:ext>
              </a:extLst>
            </p:cNvPr>
            <p:cNvSpPr/>
            <p:nvPr/>
          </p:nvSpPr>
          <p:spPr>
            <a:xfrm>
              <a:off x="4723385" y="3351504"/>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229"/>
                    <a:pt x="2286" y="0"/>
                  </a:cubicBezTo>
                  <a:cubicBezTo>
                    <a:pt x="1600"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28" name="Freeform 175">
              <a:extLst>
                <a:ext uri="{FF2B5EF4-FFF2-40B4-BE49-F238E27FC236}">
                  <a16:creationId xmlns:a16="http://schemas.microsoft.com/office/drawing/2014/main" id="{DA9BB0A3-451A-A2FE-8AAE-CEEE666085B6}"/>
                </a:ext>
              </a:extLst>
            </p:cNvPr>
            <p:cNvSpPr/>
            <p:nvPr/>
          </p:nvSpPr>
          <p:spPr>
            <a:xfrm>
              <a:off x="4727728" y="3349447"/>
              <a:ext cx="2286" cy="1143"/>
            </a:xfrm>
            <a:custGeom>
              <a:avLst/>
              <a:gdLst>
                <a:gd name="connsiteX0" fmla="*/ 0 w 2286"/>
                <a:gd name="connsiteY0" fmla="*/ 1143 h 1143"/>
                <a:gd name="connsiteX1" fmla="*/ 2286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686" y="914"/>
                    <a:pt x="1600" y="457"/>
                    <a:pt x="2286" y="0"/>
                  </a:cubicBezTo>
                  <a:cubicBezTo>
                    <a:pt x="1600" y="457"/>
                    <a:pt x="914" y="914"/>
                    <a:pt x="0" y="1143"/>
                  </a:cubicBezTo>
                  <a:close/>
                </a:path>
              </a:pathLst>
            </a:custGeom>
            <a:solidFill>
              <a:srgbClr val="FFFFFF"/>
            </a:solidFill>
            <a:ln w="2286" cap="flat">
              <a:noFill/>
              <a:prstDash val="solid"/>
              <a:miter/>
            </a:ln>
          </p:spPr>
          <p:txBody>
            <a:bodyPr rtlCol="0" anchor="ctr"/>
            <a:lstStyle/>
            <a:p>
              <a:endParaRPr lang="en-US"/>
            </a:p>
          </p:txBody>
        </p:sp>
        <p:sp>
          <p:nvSpPr>
            <p:cNvPr id="29" name="Freeform 176">
              <a:extLst>
                <a:ext uri="{FF2B5EF4-FFF2-40B4-BE49-F238E27FC236}">
                  <a16:creationId xmlns:a16="http://schemas.microsoft.com/office/drawing/2014/main" id="{DCC26A4B-CB88-70AA-34D0-1B6D36169FE0}"/>
                </a:ext>
              </a:extLst>
            </p:cNvPr>
            <p:cNvSpPr/>
            <p:nvPr/>
          </p:nvSpPr>
          <p:spPr>
            <a:xfrm>
              <a:off x="4038042" y="3361105"/>
              <a:ext cx="1143" cy="1600"/>
            </a:xfrm>
            <a:custGeom>
              <a:avLst/>
              <a:gdLst>
                <a:gd name="connsiteX0" fmla="*/ 0 w 1143"/>
                <a:gd name="connsiteY0" fmla="*/ 1600 h 1600"/>
                <a:gd name="connsiteX1" fmla="*/ 1143 w 1143"/>
                <a:gd name="connsiteY1" fmla="*/ 0 h 1600"/>
                <a:gd name="connsiteX2" fmla="*/ 0 w 1143"/>
                <a:gd name="connsiteY2" fmla="*/ 1600 h 1600"/>
              </a:gdLst>
              <a:ahLst/>
              <a:cxnLst>
                <a:cxn ang="0">
                  <a:pos x="connsiteX0" y="connsiteY0"/>
                </a:cxn>
                <a:cxn ang="0">
                  <a:pos x="connsiteX1" y="connsiteY1"/>
                </a:cxn>
                <a:cxn ang="0">
                  <a:pos x="connsiteX2" y="connsiteY2"/>
                </a:cxn>
              </a:cxnLst>
              <a:rect l="l" t="t" r="r" b="b"/>
              <a:pathLst>
                <a:path w="1143" h="1600">
                  <a:moveTo>
                    <a:pt x="0" y="1600"/>
                  </a:moveTo>
                  <a:cubicBezTo>
                    <a:pt x="457" y="914"/>
                    <a:pt x="686" y="457"/>
                    <a:pt x="1143" y="0"/>
                  </a:cubicBezTo>
                  <a:cubicBezTo>
                    <a:pt x="686" y="457"/>
                    <a:pt x="457" y="1143"/>
                    <a:pt x="0" y="1600"/>
                  </a:cubicBezTo>
                  <a:close/>
                </a:path>
              </a:pathLst>
            </a:custGeom>
            <a:solidFill>
              <a:srgbClr val="FFFFFF"/>
            </a:solidFill>
            <a:ln w="2286" cap="flat">
              <a:noFill/>
              <a:prstDash val="solid"/>
              <a:miter/>
            </a:ln>
          </p:spPr>
          <p:txBody>
            <a:bodyPr rtlCol="0" anchor="ctr"/>
            <a:lstStyle/>
            <a:p>
              <a:endParaRPr lang="en-US"/>
            </a:p>
          </p:txBody>
        </p:sp>
        <p:sp>
          <p:nvSpPr>
            <p:cNvPr id="30" name="Freeform 177">
              <a:extLst>
                <a:ext uri="{FF2B5EF4-FFF2-40B4-BE49-F238E27FC236}">
                  <a16:creationId xmlns:a16="http://schemas.microsoft.com/office/drawing/2014/main" id="{5A1C4ACC-F1C5-1EDF-FBB5-755D81958C63}"/>
                </a:ext>
              </a:extLst>
            </p:cNvPr>
            <p:cNvSpPr/>
            <p:nvPr/>
          </p:nvSpPr>
          <p:spPr>
            <a:xfrm>
              <a:off x="4709898" y="3356762"/>
              <a:ext cx="2286" cy="685"/>
            </a:xfrm>
            <a:custGeom>
              <a:avLst/>
              <a:gdLst>
                <a:gd name="connsiteX0" fmla="*/ 0 w 2286"/>
                <a:gd name="connsiteY0" fmla="*/ 686 h 685"/>
                <a:gd name="connsiteX1" fmla="*/ 2286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686" y="457"/>
                    <a:pt x="1372" y="229"/>
                    <a:pt x="2286" y="0"/>
                  </a:cubicBezTo>
                  <a:cubicBezTo>
                    <a:pt x="1600"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31" name="Freeform 178">
              <a:extLst>
                <a:ext uri="{FF2B5EF4-FFF2-40B4-BE49-F238E27FC236}">
                  <a16:creationId xmlns:a16="http://schemas.microsoft.com/office/drawing/2014/main" id="{FEC2AD0F-77E2-79DB-D06F-19AC88996326}"/>
                </a:ext>
              </a:extLst>
            </p:cNvPr>
            <p:cNvSpPr/>
            <p:nvPr/>
          </p:nvSpPr>
          <p:spPr>
            <a:xfrm>
              <a:off x="4353053" y="3200253"/>
              <a:ext cx="458037" cy="104142"/>
            </a:xfrm>
            <a:custGeom>
              <a:avLst/>
              <a:gdLst>
                <a:gd name="connsiteX0" fmla="*/ 450342 w 458037"/>
                <a:gd name="connsiteY0" fmla="*/ 42895 h 104142"/>
                <a:gd name="connsiteX1" fmla="*/ 391820 w 458037"/>
                <a:gd name="connsiteY1" fmla="*/ 17749 h 104142"/>
                <a:gd name="connsiteX2" fmla="*/ 294208 w 458037"/>
                <a:gd name="connsiteY2" fmla="*/ 4490 h 104142"/>
                <a:gd name="connsiteX3" fmla="*/ 50749 w 458037"/>
                <a:gd name="connsiteY3" fmla="*/ 10434 h 104142"/>
                <a:gd name="connsiteX4" fmla="*/ 37033 w 458037"/>
                <a:gd name="connsiteY4" fmla="*/ 19121 h 104142"/>
                <a:gd name="connsiteX5" fmla="*/ 0 w 458037"/>
                <a:gd name="connsiteY5" fmla="*/ 73985 h 104142"/>
                <a:gd name="connsiteX6" fmla="*/ 116357 w 458037"/>
                <a:gd name="connsiteY6" fmla="*/ 91587 h 104142"/>
                <a:gd name="connsiteX7" fmla="*/ 223114 w 458037"/>
                <a:gd name="connsiteY7" fmla="*/ 102788 h 104142"/>
                <a:gd name="connsiteX8" fmla="*/ 328270 w 458037"/>
                <a:gd name="connsiteY8" fmla="*/ 102560 h 104142"/>
                <a:gd name="connsiteX9" fmla="*/ 432740 w 458037"/>
                <a:gd name="connsiteY9" fmla="*/ 73527 h 104142"/>
                <a:gd name="connsiteX10" fmla="*/ 456971 w 458037"/>
                <a:gd name="connsiteY10" fmla="*/ 57525 h 104142"/>
                <a:gd name="connsiteX11" fmla="*/ 450342 w 458037"/>
                <a:gd name="connsiteY11" fmla="*/ 42895 h 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8037" h="104142">
                  <a:moveTo>
                    <a:pt x="450342" y="42895"/>
                  </a:moveTo>
                  <a:cubicBezTo>
                    <a:pt x="431140" y="33751"/>
                    <a:pt x="412166" y="24607"/>
                    <a:pt x="391820" y="17749"/>
                  </a:cubicBezTo>
                  <a:cubicBezTo>
                    <a:pt x="360045" y="7233"/>
                    <a:pt x="326898" y="7919"/>
                    <a:pt x="294208" y="4490"/>
                  </a:cubicBezTo>
                  <a:cubicBezTo>
                    <a:pt x="212827" y="-3968"/>
                    <a:pt x="131674" y="375"/>
                    <a:pt x="50749" y="10434"/>
                  </a:cubicBezTo>
                  <a:cubicBezTo>
                    <a:pt x="44577" y="11120"/>
                    <a:pt x="38633" y="12263"/>
                    <a:pt x="37033" y="19121"/>
                  </a:cubicBezTo>
                  <a:cubicBezTo>
                    <a:pt x="31775" y="39695"/>
                    <a:pt x="22860" y="59354"/>
                    <a:pt x="0" y="73985"/>
                  </a:cubicBezTo>
                  <a:cubicBezTo>
                    <a:pt x="34747" y="88844"/>
                    <a:pt x="80696" y="87243"/>
                    <a:pt x="116357" y="91587"/>
                  </a:cubicBezTo>
                  <a:cubicBezTo>
                    <a:pt x="152019" y="96387"/>
                    <a:pt x="186995" y="101417"/>
                    <a:pt x="223114" y="102788"/>
                  </a:cubicBezTo>
                  <a:cubicBezTo>
                    <a:pt x="258089" y="104160"/>
                    <a:pt x="293522" y="105074"/>
                    <a:pt x="328270" y="102560"/>
                  </a:cubicBezTo>
                  <a:cubicBezTo>
                    <a:pt x="365074" y="100045"/>
                    <a:pt x="400507" y="92044"/>
                    <a:pt x="432740" y="73527"/>
                  </a:cubicBezTo>
                  <a:cubicBezTo>
                    <a:pt x="441198" y="68727"/>
                    <a:pt x="449199" y="63240"/>
                    <a:pt x="456971" y="57525"/>
                  </a:cubicBezTo>
                  <a:cubicBezTo>
                    <a:pt x="459486" y="49753"/>
                    <a:pt x="457657" y="46324"/>
                    <a:pt x="450342" y="42895"/>
                  </a:cubicBezTo>
                  <a:close/>
                </a:path>
              </a:pathLst>
            </a:custGeom>
            <a:solidFill>
              <a:srgbClr val="DE4625"/>
            </a:solidFill>
            <a:ln w="2286" cap="flat">
              <a:noFill/>
              <a:prstDash val="solid"/>
              <a:miter/>
            </a:ln>
          </p:spPr>
          <p:txBody>
            <a:bodyPr rtlCol="0" anchor="ctr"/>
            <a:lstStyle/>
            <a:p>
              <a:endParaRPr lang="en-US"/>
            </a:p>
          </p:txBody>
        </p:sp>
        <p:sp>
          <p:nvSpPr>
            <p:cNvPr id="32" name="Freeform 179">
              <a:extLst>
                <a:ext uri="{FF2B5EF4-FFF2-40B4-BE49-F238E27FC236}">
                  <a16:creationId xmlns:a16="http://schemas.microsoft.com/office/drawing/2014/main" id="{80D71D58-3AB3-7457-BE4B-69D2ECF06255}"/>
                </a:ext>
              </a:extLst>
            </p:cNvPr>
            <p:cNvSpPr/>
            <p:nvPr/>
          </p:nvSpPr>
          <p:spPr>
            <a:xfrm>
              <a:off x="4809110" y="3257778"/>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33" name="Freeform 180">
              <a:extLst>
                <a:ext uri="{FF2B5EF4-FFF2-40B4-BE49-F238E27FC236}">
                  <a16:creationId xmlns:a16="http://schemas.microsoft.com/office/drawing/2014/main" id="{8251EF8F-F0D9-1D07-BFE7-0A13C30EA420}"/>
                </a:ext>
              </a:extLst>
            </p:cNvPr>
            <p:cNvSpPr/>
            <p:nvPr/>
          </p:nvSpPr>
          <p:spPr>
            <a:xfrm>
              <a:off x="3895282" y="3211830"/>
              <a:ext cx="158151" cy="155455"/>
            </a:xfrm>
            <a:custGeom>
              <a:avLst/>
              <a:gdLst>
                <a:gd name="connsiteX0" fmla="*/ 80352 w 158151"/>
                <a:gd name="connsiteY0" fmla="*/ 155448 h 155455"/>
                <a:gd name="connsiteX1" fmla="*/ 157619 w 158151"/>
                <a:gd name="connsiteY1" fmla="*/ 90068 h 155455"/>
                <a:gd name="connsiteX2" fmla="*/ 85381 w 158151"/>
                <a:gd name="connsiteY2" fmla="*/ 0 h 155455"/>
                <a:gd name="connsiteX3" fmla="*/ 4914 w 158151"/>
                <a:gd name="connsiteY3" fmla="*/ 109042 h 155455"/>
                <a:gd name="connsiteX4" fmla="*/ 80352 w 158151"/>
                <a:gd name="connsiteY4" fmla="*/ 155448 h 155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151" h="155455">
                  <a:moveTo>
                    <a:pt x="80352" y="155448"/>
                  </a:moveTo>
                  <a:cubicBezTo>
                    <a:pt x="94068" y="155677"/>
                    <a:pt x="150304" y="150876"/>
                    <a:pt x="157619" y="90068"/>
                  </a:cubicBezTo>
                  <a:cubicBezTo>
                    <a:pt x="160591" y="66065"/>
                    <a:pt x="153047" y="0"/>
                    <a:pt x="85381" y="0"/>
                  </a:cubicBezTo>
                  <a:cubicBezTo>
                    <a:pt x="9257" y="0"/>
                    <a:pt x="-10631" y="72466"/>
                    <a:pt x="4914" y="109042"/>
                  </a:cubicBezTo>
                  <a:cubicBezTo>
                    <a:pt x="16573" y="139903"/>
                    <a:pt x="37375" y="154076"/>
                    <a:pt x="80352" y="155448"/>
                  </a:cubicBezTo>
                  <a:close/>
                </a:path>
              </a:pathLst>
            </a:custGeom>
            <a:solidFill>
              <a:srgbClr val="FFFFFF"/>
            </a:solidFill>
            <a:ln w="2286" cap="flat">
              <a:noFill/>
              <a:prstDash val="solid"/>
              <a:miter/>
            </a:ln>
          </p:spPr>
          <p:txBody>
            <a:bodyPr rtlCol="0" anchor="ctr"/>
            <a:lstStyle/>
            <a:p>
              <a:endParaRPr lang="en-US"/>
            </a:p>
          </p:txBody>
        </p:sp>
        <p:sp>
          <p:nvSpPr>
            <p:cNvPr id="34" name="Freeform 181">
              <a:extLst>
                <a:ext uri="{FF2B5EF4-FFF2-40B4-BE49-F238E27FC236}">
                  <a16:creationId xmlns:a16="http://schemas.microsoft.com/office/drawing/2014/main" id="{19371FBE-39AA-16E8-6D74-AA2B21BF8CC1}"/>
                </a:ext>
              </a:extLst>
            </p:cNvPr>
            <p:cNvSpPr/>
            <p:nvPr/>
          </p:nvSpPr>
          <p:spPr>
            <a:xfrm>
              <a:off x="4034613" y="3316300"/>
              <a:ext cx="749184" cy="229081"/>
            </a:xfrm>
            <a:custGeom>
              <a:avLst/>
              <a:gdLst>
                <a:gd name="connsiteX0" fmla="*/ 746150 w 749184"/>
                <a:gd name="connsiteY0" fmla="*/ 0 h 229081"/>
                <a:gd name="connsiteX1" fmla="*/ 737235 w 749184"/>
                <a:gd name="connsiteY1" fmla="*/ 6629 h 229081"/>
                <a:gd name="connsiteX2" fmla="*/ 733120 w 749184"/>
                <a:gd name="connsiteY2" fmla="*/ 10058 h 229081"/>
                <a:gd name="connsiteX3" fmla="*/ 731749 w 749184"/>
                <a:gd name="connsiteY3" fmla="*/ 11201 h 229081"/>
                <a:gd name="connsiteX4" fmla="*/ 729005 w 749184"/>
                <a:gd name="connsiteY4" fmla="*/ 13259 h 229081"/>
                <a:gd name="connsiteX5" fmla="*/ 727405 w 749184"/>
                <a:gd name="connsiteY5" fmla="*/ 14402 h 229081"/>
                <a:gd name="connsiteX6" fmla="*/ 724891 w 749184"/>
                <a:gd name="connsiteY6" fmla="*/ 16231 h 229081"/>
                <a:gd name="connsiteX7" fmla="*/ 723062 w 749184"/>
                <a:gd name="connsiteY7" fmla="*/ 17374 h 229081"/>
                <a:gd name="connsiteX8" fmla="*/ 720547 w 749184"/>
                <a:gd name="connsiteY8" fmla="*/ 18974 h 229081"/>
                <a:gd name="connsiteX9" fmla="*/ 718718 w 749184"/>
                <a:gd name="connsiteY9" fmla="*/ 20117 h 229081"/>
                <a:gd name="connsiteX10" fmla="*/ 716204 w 749184"/>
                <a:gd name="connsiteY10" fmla="*/ 21717 h 229081"/>
                <a:gd name="connsiteX11" fmla="*/ 714375 w 749184"/>
                <a:gd name="connsiteY11" fmla="*/ 22860 h 229081"/>
                <a:gd name="connsiteX12" fmla="*/ 711860 w 749184"/>
                <a:gd name="connsiteY12" fmla="*/ 24460 h 229081"/>
                <a:gd name="connsiteX13" fmla="*/ 710032 w 749184"/>
                <a:gd name="connsiteY13" fmla="*/ 25375 h 229081"/>
                <a:gd name="connsiteX14" fmla="*/ 707060 w 749184"/>
                <a:gd name="connsiteY14" fmla="*/ 26975 h 229081"/>
                <a:gd name="connsiteX15" fmla="*/ 705688 w 749184"/>
                <a:gd name="connsiteY15" fmla="*/ 27661 h 229081"/>
                <a:gd name="connsiteX16" fmla="*/ 701573 w 749184"/>
                <a:gd name="connsiteY16" fmla="*/ 29947 h 229081"/>
                <a:gd name="connsiteX17" fmla="*/ 699745 w 749184"/>
                <a:gd name="connsiteY17" fmla="*/ 30861 h 229081"/>
                <a:gd name="connsiteX18" fmla="*/ 697230 w 749184"/>
                <a:gd name="connsiteY18" fmla="*/ 32004 h 229081"/>
                <a:gd name="connsiteX19" fmla="*/ 695173 w 749184"/>
                <a:gd name="connsiteY19" fmla="*/ 32918 h 229081"/>
                <a:gd name="connsiteX20" fmla="*/ 692887 w 749184"/>
                <a:gd name="connsiteY20" fmla="*/ 34061 h 229081"/>
                <a:gd name="connsiteX21" fmla="*/ 690601 w 749184"/>
                <a:gd name="connsiteY21" fmla="*/ 34976 h 229081"/>
                <a:gd name="connsiteX22" fmla="*/ 688315 w 749184"/>
                <a:gd name="connsiteY22" fmla="*/ 35890 h 229081"/>
                <a:gd name="connsiteX23" fmla="*/ 686029 w 749184"/>
                <a:gd name="connsiteY23" fmla="*/ 36805 h 229081"/>
                <a:gd name="connsiteX24" fmla="*/ 683743 w 749184"/>
                <a:gd name="connsiteY24" fmla="*/ 37719 h 229081"/>
                <a:gd name="connsiteX25" fmla="*/ 681457 w 749184"/>
                <a:gd name="connsiteY25" fmla="*/ 38633 h 229081"/>
                <a:gd name="connsiteX26" fmla="*/ 679399 w 749184"/>
                <a:gd name="connsiteY26" fmla="*/ 39319 h 229081"/>
                <a:gd name="connsiteX27" fmla="*/ 677113 w 749184"/>
                <a:gd name="connsiteY27" fmla="*/ 40234 h 229081"/>
                <a:gd name="connsiteX28" fmla="*/ 674827 w 749184"/>
                <a:gd name="connsiteY28" fmla="*/ 40919 h 229081"/>
                <a:gd name="connsiteX29" fmla="*/ 672541 w 749184"/>
                <a:gd name="connsiteY29" fmla="*/ 41605 h 229081"/>
                <a:gd name="connsiteX30" fmla="*/ 672541 w 749184"/>
                <a:gd name="connsiteY30" fmla="*/ 41605 h 229081"/>
                <a:gd name="connsiteX31" fmla="*/ 580415 w 749184"/>
                <a:gd name="connsiteY31" fmla="*/ 127102 h 229081"/>
                <a:gd name="connsiteX32" fmla="*/ 492633 w 749184"/>
                <a:gd name="connsiteY32" fmla="*/ 164592 h 229081"/>
                <a:gd name="connsiteX33" fmla="*/ 374675 w 749184"/>
                <a:gd name="connsiteY33" fmla="*/ 163906 h 229081"/>
                <a:gd name="connsiteX34" fmla="*/ 185623 w 749184"/>
                <a:gd name="connsiteY34" fmla="*/ 97612 h 229081"/>
                <a:gd name="connsiteX35" fmla="*/ 144704 w 749184"/>
                <a:gd name="connsiteY35" fmla="*/ 77267 h 229081"/>
                <a:gd name="connsiteX36" fmla="*/ 127559 w 749184"/>
                <a:gd name="connsiteY36" fmla="*/ 69266 h 229081"/>
                <a:gd name="connsiteX37" fmla="*/ 126187 w 749184"/>
                <a:gd name="connsiteY37" fmla="*/ 68809 h 229081"/>
                <a:gd name="connsiteX38" fmla="*/ 120929 w 749184"/>
                <a:gd name="connsiteY38" fmla="*/ 66751 h 229081"/>
                <a:gd name="connsiteX39" fmla="*/ 110414 w 749184"/>
                <a:gd name="connsiteY39" fmla="*/ 62865 h 229081"/>
                <a:gd name="connsiteX40" fmla="*/ 51435 w 749184"/>
                <a:gd name="connsiteY40" fmla="*/ 48692 h 229081"/>
                <a:gd name="connsiteX41" fmla="*/ 3658 w 749184"/>
                <a:gd name="connsiteY41" fmla="*/ 44577 h 229081"/>
                <a:gd name="connsiteX42" fmla="*/ 3658 w 749184"/>
                <a:gd name="connsiteY42" fmla="*/ 44577 h 229081"/>
                <a:gd name="connsiteX43" fmla="*/ 2515 w 749184"/>
                <a:gd name="connsiteY43" fmla="*/ 46177 h 229081"/>
                <a:gd name="connsiteX44" fmla="*/ 2286 w 749184"/>
                <a:gd name="connsiteY44" fmla="*/ 46406 h 229081"/>
                <a:gd name="connsiteX45" fmla="*/ 1372 w 749184"/>
                <a:gd name="connsiteY45" fmla="*/ 47777 h 229081"/>
                <a:gd name="connsiteX46" fmla="*/ 1143 w 749184"/>
                <a:gd name="connsiteY46" fmla="*/ 48235 h 229081"/>
                <a:gd name="connsiteX47" fmla="*/ 0 w 749184"/>
                <a:gd name="connsiteY47" fmla="*/ 50063 h 229081"/>
                <a:gd name="connsiteX48" fmla="*/ 53492 w 749184"/>
                <a:gd name="connsiteY48" fmla="*/ 83896 h 229081"/>
                <a:gd name="connsiteX49" fmla="*/ 95783 w 749184"/>
                <a:gd name="connsiteY49" fmla="*/ 108585 h 229081"/>
                <a:gd name="connsiteX50" fmla="*/ 118872 w 749184"/>
                <a:gd name="connsiteY50" fmla="*/ 115900 h 229081"/>
                <a:gd name="connsiteX51" fmla="*/ 221056 w 749184"/>
                <a:gd name="connsiteY51" fmla="*/ 175565 h 229081"/>
                <a:gd name="connsiteX52" fmla="*/ 401650 w 749184"/>
                <a:gd name="connsiteY52" fmla="*/ 228600 h 229081"/>
                <a:gd name="connsiteX53" fmla="*/ 451942 w 749184"/>
                <a:gd name="connsiteY53" fmla="*/ 223342 h 229081"/>
                <a:gd name="connsiteX54" fmla="*/ 607390 w 749184"/>
                <a:gd name="connsiteY54" fmla="*/ 171679 h 229081"/>
                <a:gd name="connsiteX55" fmla="*/ 745693 w 749184"/>
                <a:gd name="connsiteY55" fmla="*/ 14402 h 229081"/>
                <a:gd name="connsiteX56" fmla="*/ 746150 w 749184"/>
                <a:gd name="connsiteY56" fmla="*/ 0 h 22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749184" h="229081">
                  <a:moveTo>
                    <a:pt x="746150" y="0"/>
                  </a:moveTo>
                  <a:cubicBezTo>
                    <a:pt x="743179" y="2286"/>
                    <a:pt x="739978" y="4343"/>
                    <a:pt x="737235" y="6629"/>
                  </a:cubicBezTo>
                  <a:cubicBezTo>
                    <a:pt x="735863" y="7772"/>
                    <a:pt x="734492" y="8915"/>
                    <a:pt x="733120" y="10058"/>
                  </a:cubicBezTo>
                  <a:cubicBezTo>
                    <a:pt x="732663" y="10516"/>
                    <a:pt x="732206" y="10744"/>
                    <a:pt x="731749" y="11201"/>
                  </a:cubicBezTo>
                  <a:cubicBezTo>
                    <a:pt x="730834" y="11887"/>
                    <a:pt x="729920" y="12573"/>
                    <a:pt x="729005" y="13259"/>
                  </a:cubicBezTo>
                  <a:cubicBezTo>
                    <a:pt x="728548" y="13716"/>
                    <a:pt x="727862" y="14173"/>
                    <a:pt x="727405" y="14402"/>
                  </a:cubicBezTo>
                  <a:cubicBezTo>
                    <a:pt x="726491" y="15088"/>
                    <a:pt x="725805" y="15545"/>
                    <a:pt x="724891" y="16231"/>
                  </a:cubicBezTo>
                  <a:cubicBezTo>
                    <a:pt x="724205" y="16688"/>
                    <a:pt x="723748" y="17145"/>
                    <a:pt x="723062" y="17374"/>
                  </a:cubicBezTo>
                  <a:cubicBezTo>
                    <a:pt x="722147" y="17831"/>
                    <a:pt x="721462" y="18517"/>
                    <a:pt x="720547" y="18974"/>
                  </a:cubicBezTo>
                  <a:cubicBezTo>
                    <a:pt x="719861" y="19431"/>
                    <a:pt x="719404" y="19660"/>
                    <a:pt x="718718" y="20117"/>
                  </a:cubicBezTo>
                  <a:cubicBezTo>
                    <a:pt x="717804" y="20574"/>
                    <a:pt x="717118" y="21260"/>
                    <a:pt x="716204" y="21717"/>
                  </a:cubicBezTo>
                  <a:cubicBezTo>
                    <a:pt x="715518" y="22174"/>
                    <a:pt x="715061" y="22403"/>
                    <a:pt x="714375" y="22860"/>
                  </a:cubicBezTo>
                  <a:cubicBezTo>
                    <a:pt x="713461" y="23317"/>
                    <a:pt x="712775" y="24003"/>
                    <a:pt x="711860" y="24460"/>
                  </a:cubicBezTo>
                  <a:cubicBezTo>
                    <a:pt x="711175" y="24689"/>
                    <a:pt x="710717" y="25146"/>
                    <a:pt x="710032" y="25375"/>
                  </a:cubicBezTo>
                  <a:cubicBezTo>
                    <a:pt x="709117" y="26060"/>
                    <a:pt x="707974" y="26518"/>
                    <a:pt x="707060" y="26975"/>
                  </a:cubicBezTo>
                  <a:cubicBezTo>
                    <a:pt x="706603" y="27203"/>
                    <a:pt x="706145" y="27432"/>
                    <a:pt x="705688" y="27661"/>
                  </a:cubicBezTo>
                  <a:cubicBezTo>
                    <a:pt x="704317" y="28346"/>
                    <a:pt x="702945" y="29261"/>
                    <a:pt x="701573" y="29947"/>
                  </a:cubicBezTo>
                  <a:cubicBezTo>
                    <a:pt x="700888" y="30175"/>
                    <a:pt x="700430" y="30632"/>
                    <a:pt x="699745" y="30861"/>
                  </a:cubicBezTo>
                  <a:cubicBezTo>
                    <a:pt x="698830" y="31318"/>
                    <a:pt x="698144" y="31775"/>
                    <a:pt x="697230" y="32004"/>
                  </a:cubicBezTo>
                  <a:cubicBezTo>
                    <a:pt x="696544" y="32233"/>
                    <a:pt x="695858" y="32690"/>
                    <a:pt x="695173" y="32918"/>
                  </a:cubicBezTo>
                  <a:cubicBezTo>
                    <a:pt x="694487" y="33376"/>
                    <a:pt x="693572" y="33604"/>
                    <a:pt x="692887" y="34061"/>
                  </a:cubicBezTo>
                  <a:cubicBezTo>
                    <a:pt x="692201" y="34290"/>
                    <a:pt x="691515" y="34747"/>
                    <a:pt x="690601" y="34976"/>
                  </a:cubicBezTo>
                  <a:cubicBezTo>
                    <a:pt x="689915" y="35204"/>
                    <a:pt x="689229" y="35662"/>
                    <a:pt x="688315" y="35890"/>
                  </a:cubicBezTo>
                  <a:cubicBezTo>
                    <a:pt x="687629" y="36119"/>
                    <a:pt x="686714" y="36576"/>
                    <a:pt x="686029" y="36805"/>
                  </a:cubicBezTo>
                  <a:cubicBezTo>
                    <a:pt x="685343" y="37033"/>
                    <a:pt x="684657" y="37262"/>
                    <a:pt x="683743" y="37719"/>
                  </a:cubicBezTo>
                  <a:cubicBezTo>
                    <a:pt x="683057" y="37948"/>
                    <a:pt x="682142" y="38405"/>
                    <a:pt x="681457" y="38633"/>
                  </a:cubicBezTo>
                  <a:cubicBezTo>
                    <a:pt x="680771" y="38862"/>
                    <a:pt x="680085" y="39091"/>
                    <a:pt x="679399" y="39319"/>
                  </a:cubicBezTo>
                  <a:cubicBezTo>
                    <a:pt x="678713" y="39548"/>
                    <a:pt x="677799" y="39776"/>
                    <a:pt x="677113" y="40234"/>
                  </a:cubicBezTo>
                  <a:cubicBezTo>
                    <a:pt x="676427" y="40462"/>
                    <a:pt x="675742" y="40691"/>
                    <a:pt x="674827" y="40919"/>
                  </a:cubicBezTo>
                  <a:cubicBezTo>
                    <a:pt x="674141" y="41148"/>
                    <a:pt x="673227" y="41377"/>
                    <a:pt x="672541" y="41605"/>
                  </a:cubicBezTo>
                  <a:lnTo>
                    <a:pt x="672541" y="41605"/>
                  </a:lnTo>
                  <a:cubicBezTo>
                    <a:pt x="646024" y="74295"/>
                    <a:pt x="615848" y="103784"/>
                    <a:pt x="580415" y="127102"/>
                  </a:cubicBezTo>
                  <a:cubicBezTo>
                    <a:pt x="554126" y="144704"/>
                    <a:pt x="523723" y="158420"/>
                    <a:pt x="492633" y="164592"/>
                  </a:cubicBezTo>
                  <a:cubicBezTo>
                    <a:pt x="453085" y="172593"/>
                    <a:pt x="414452" y="170993"/>
                    <a:pt x="374675" y="163906"/>
                  </a:cubicBezTo>
                  <a:cubicBezTo>
                    <a:pt x="308839" y="152248"/>
                    <a:pt x="245059" y="127559"/>
                    <a:pt x="185623" y="97612"/>
                  </a:cubicBezTo>
                  <a:cubicBezTo>
                    <a:pt x="172136" y="90754"/>
                    <a:pt x="158420" y="83896"/>
                    <a:pt x="144704" y="77267"/>
                  </a:cubicBezTo>
                  <a:cubicBezTo>
                    <a:pt x="138989" y="74524"/>
                    <a:pt x="133274" y="71780"/>
                    <a:pt x="127559" y="69266"/>
                  </a:cubicBezTo>
                  <a:cubicBezTo>
                    <a:pt x="127330" y="69266"/>
                    <a:pt x="127102" y="69037"/>
                    <a:pt x="126187" y="68809"/>
                  </a:cubicBezTo>
                  <a:cubicBezTo>
                    <a:pt x="124358" y="68123"/>
                    <a:pt x="122758" y="67437"/>
                    <a:pt x="120929" y="66751"/>
                  </a:cubicBezTo>
                  <a:cubicBezTo>
                    <a:pt x="117500" y="65380"/>
                    <a:pt x="113843" y="64008"/>
                    <a:pt x="110414" y="62865"/>
                  </a:cubicBezTo>
                  <a:cubicBezTo>
                    <a:pt x="91211" y="56007"/>
                    <a:pt x="71552" y="51664"/>
                    <a:pt x="51435" y="48692"/>
                  </a:cubicBezTo>
                  <a:cubicBezTo>
                    <a:pt x="35662" y="46863"/>
                    <a:pt x="19660" y="45263"/>
                    <a:pt x="3658" y="44577"/>
                  </a:cubicBezTo>
                  <a:cubicBezTo>
                    <a:pt x="3658" y="44577"/>
                    <a:pt x="3658" y="44577"/>
                    <a:pt x="3658" y="44577"/>
                  </a:cubicBezTo>
                  <a:cubicBezTo>
                    <a:pt x="3200" y="45034"/>
                    <a:pt x="2972" y="45720"/>
                    <a:pt x="2515" y="46177"/>
                  </a:cubicBezTo>
                  <a:cubicBezTo>
                    <a:pt x="2515" y="46177"/>
                    <a:pt x="2515" y="46406"/>
                    <a:pt x="2286" y="46406"/>
                  </a:cubicBezTo>
                  <a:cubicBezTo>
                    <a:pt x="2057" y="46863"/>
                    <a:pt x="1829" y="47320"/>
                    <a:pt x="1372" y="47777"/>
                  </a:cubicBezTo>
                  <a:cubicBezTo>
                    <a:pt x="1372" y="48006"/>
                    <a:pt x="1143" y="48006"/>
                    <a:pt x="1143" y="48235"/>
                  </a:cubicBezTo>
                  <a:cubicBezTo>
                    <a:pt x="686" y="48692"/>
                    <a:pt x="457" y="49378"/>
                    <a:pt x="0" y="50063"/>
                  </a:cubicBezTo>
                  <a:cubicBezTo>
                    <a:pt x="21488" y="58750"/>
                    <a:pt x="40691" y="67208"/>
                    <a:pt x="53492" y="83896"/>
                  </a:cubicBezTo>
                  <a:cubicBezTo>
                    <a:pt x="64465" y="98069"/>
                    <a:pt x="79553" y="104013"/>
                    <a:pt x="95783" y="108585"/>
                  </a:cubicBezTo>
                  <a:cubicBezTo>
                    <a:pt x="103556" y="110642"/>
                    <a:pt x="111557" y="112471"/>
                    <a:pt x="118872" y="115900"/>
                  </a:cubicBezTo>
                  <a:cubicBezTo>
                    <a:pt x="154762" y="132359"/>
                    <a:pt x="186766" y="155905"/>
                    <a:pt x="221056" y="175565"/>
                  </a:cubicBezTo>
                  <a:cubicBezTo>
                    <a:pt x="277063" y="207340"/>
                    <a:pt x="334670" y="232943"/>
                    <a:pt x="401650" y="228600"/>
                  </a:cubicBezTo>
                  <a:cubicBezTo>
                    <a:pt x="418567" y="227457"/>
                    <a:pt x="435254" y="225628"/>
                    <a:pt x="451942" y="223342"/>
                  </a:cubicBezTo>
                  <a:cubicBezTo>
                    <a:pt x="506806" y="215798"/>
                    <a:pt x="559384" y="199568"/>
                    <a:pt x="607390" y="171679"/>
                  </a:cubicBezTo>
                  <a:cubicBezTo>
                    <a:pt x="670712" y="134874"/>
                    <a:pt x="716890" y="82067"/>
                    <a:pt x="745693" y="14402"/>
                  </a:cubicBezTo>
                  <a:cubicBezTo>
                    <a:pt x="748208" y="9830"/>
                    <a:pt x="751865" y="5258"/>
                    <a:pt x="746150" y="0"/>
                  </a:cubicBezTo>
                  <a:close/>
                </a:path>
              </a:pathLst>
            </a:custGeom>
            <a:solidFill>
              <a:srgbClr val="FFFFFF"/>
            </a:solidFill>
            <a:ln w="2286" cap="flat">
              <a:noFill/>
              <a:prstDash val="solid"/>
              <a:miter/>
            </a:ln>
          </p:spPr>
          <p:txBody>
            <a:bodyPr rtlCol="0" anchor="ctr"/>
            <a:lstStyle/>
            <a:p>
              <a:endParaRPr lang="en-US"/>
            </a:p>
          </p:txBody>
        </p:sp>
        <p:sp>
          <p:nvSpPr>
            <p:cNvPr id="35" name="Freeform 182">
              <a:extLst>
                <a:ext uri="{FF2B5EF4-FFF2-40B4-BE49-F238E27FC236}">
                  <a16:creationId xmlns:a16="http://schemas.microsoft.com/office/drawing/2014/main" id="{E94C8CEA-7492-B5AE-A6ED-81322067CF7C}"/>
                </a:ext>
              </a:extLst>
            </p:cNvPr>
            <p:cNvSpPr/>
            <p:nvPr/>
          </p:nvSpPr>
          <p:spPr>
            <a:xfrm>
              <a:off x="4161715" y="3385337"/>
              <a:ext cx="1288" cy="546"/>
            </a:xfrm>
            <a:custGeom>
              <a:avLst/>
              <a:gdLst>
                <a:gd name="connsiteX0" fmla="*/ 0 w 1288"/>
                <a:gd name="connsiteY0" fmla="*/ 0 h 546"/>
                <a:gd name="connsiteX1" fmla="*/ 1143 w 1288"/>
                <a:gd name="connsiteY1" fmla="*/ 457 h 546"/>
                <a:gd name="connsiteX2" fmla="*/ 0 w 1288"/>
                <a:gd name="connsiteY2" fmla="*/ 0 h 546"/>
              </a:gdLst>
              <a:ahLst/>
              <a:cxnLst>
                <a:cxn ang="0">
                  <a:pos x="connsiteX0" y="connsiteY0"/>
                </a:cxn>
                <a:cxn ang="0">
                  <a:pos x="connsiteX1" y="connsiteY1"/>
                </a:cxn>
                <a:cxn ang="0">
                  <a:pos x="connsiteX2" y="connsiteY2"/>
                </a:cxn>
              </a:cxnLst>
              <a:rect l="l" t="t" r="r" b="b"/>
              <a:pathLst>
                <a:path w="1288" h="546">
                  <a:moveTo>
                    <a:pt x="0" y="0"/>
                  </a:moveTo>
                  <a:cubicBezTo>
                    <a:pt x="457" y="229"/>
                    <a:pt x="914" y="457"/>
                    <a:pt x="1143" y="457"/>
                  </a:cubicBezTo>
                  <a:cubicBezTo>
                    <a:pt x="1600"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36" name="Freeform 183">
              <a:extLst>
                <a:ext uri="{FF2B5EF4-FFF2-40B4-BE49-F238E27FC236}">
                  <a16:creationId xmlns:a16="http://schemas.microsoft.com/office/drawing/2014/main" id="{D20E9C70-206B-3B90-4FCC-F0BF2124B808}"/>
                </a:ext>
              </a:extLst>
            </p:cNvPr>
            <p:cNvSpPr/>
            <p:nvPr/>
          </p:nvSpPr>
          <p:spPr>
            <a:xfrm>
              <a:off x="3781753" y="3380883"/>
              <a:ext cx="372768" cy="493243"/>
            </a:xfrm>
            <a:custGeom>
              <a:avLst/>
              <a:gdLst>
                <a:gd name="connsiteX0" fmla="*/ 253089 w 372768"/>
                <a:gd name="connsiteY0" fmla="*/ 2625 h 493243"/>
                <a:gd name="connsiteX1" fmla="*/ 194110 w 372768"/>
                <a:gd name="connsiteY1" fmla="*/ 1710 h 493243"/>
                <a:gd name="connsiteX2" fmla="*/ 178794 w 372768"/>
                <a:gd name="connsiteY2" fmla="*/ 796 h 493243"/>
                <a:gd name="connsiteX3" fmla="*/ 78667 w 372768"/>
                <a:gd name="connsiteY3" fmla="*/ 34172 h 493243"/>
                <a:gd name="connsiteX4" fmla="*/ 6201 w 372768"/>
                <a:gd name="connsiteY4" fmla="*/ 124697 h 493243"/>
                <a:gd name="connsiteX5" fmla="*/ 2543 w 372768"/>
                <a:gd name="connsiteY5" fmla="*/ 155101 h 493243"/>
                <a:gd name="connsiteX6" fmla="*/ 64722 w 372768"/>
                <a:gd name="connsiteY6" fmla="*/ 238311 h 493243"/>
                <a:gd name="connsiteX7" fmla="*/ 89411 w 372768"/>
                <a:gd name="connsiteY7" fmla="*/ 238997 h 493243"/>
                <a:gd name="connsiteX8" fmla="*/ 90097 w 372768"/>
                <a:gd name="connsiteY8" fmla="*/ 199907 h 493243"/>
                <a:gd name="connsiteX9" fmla="*/ 56721 w 372768"/>
                <a:gd name="connsiteY9" fmla="*/ 165617 h 493243"/>
                <a:gd name="connsiteX10" fmla="*/ 57636 w 372768"/>
                <a:gd name="connsiteY10" fmla="*/ 143671 h 493243"/>
                <a:gd name="connsiteX11" fmla="*/ 100384 w 372768"/>
                <a:gd name="connsiteY11" fmla="*/ 109381 h 493243"/>
                <a:gd name="connsiteX12" fmla="*/ 118215 w 372768"/>
                <a:gd name="connsiteY12" fmla="*/ 120582 h 493243"/>
                <a:gd name="connsiteX13" fmla="*/ 115243 w 372768"/>
                <a:gd name="connsiteY13" fmla="*/ 196935 h 493243"/>
                <a:gd name="connsiteX14" fmla="*/ 105413 w 372768"/>
                <a:gd name="connsiteY14" fmla="*/ 238311 h 493243"/>
                <a:gd name="connsiteX15" fmla="*/ 100841 w 372768"/>
                <a:gd name="connsiteY15" fmla="*/ 252713 h 493243"/>
                <a:gd name="connsiteX16" fmla="*/ 84153 w 372768"/>
                <a:gd name="connsiteY16" fmla="*/ 418677 h 493243"/>
                <a:gd name="connsiteX17" fmla="*/ 78438 w 372768"/>
                <a:gd name="connsiteY17" fmla="*/ 468740 h 493243"/>
                <a:gd name="connsiteX18" fmla="*/ 93983 w 372768"/>
                <a:gd name="connsiteY18" fmla="*/ 492972 h 493243"/>
                <a:gd name="connsiteX19" fmla="*/ 122787 w 372768"/>
                <a:gd name="connsiteY19" fmla="*/ 474227 h 493243"/>
                <a:gd name="connsiteX20" fmla="*/ 158220 w 372768"/>
                <a:gd name="connsiteY20" fmla="*/ 327008 h 493243"/>
                <a:gd name="connsiteX21" fmla="*/ 192738 w 372768"/>
                <a:gd name="connsiteY21" fmla="*/ 270544 h 493243"/>
                <a:gd name="connsiteX22" fmla="*/ 243488 w 372768"/>
                <a:gd name="connsiteY22" fmla="*/ 306206 h 493243"/>
                <a:gd name="connsiteX23" fmla="*/ 245774 w 372768"/>
                <a:gd name="connsiteY23" fmla="*/ 316950 h 493243"/>
                <a:gd name="connsiteX24" fmla="*/ 258118 w 372768"/>
                <a:gd name="connsiteY24" fmla="*/ 397417 h 493243"/>
                <a:gd name="connsiteX25" fmla="*/ 269319 w 372768"/>
                <a:gd name="connsiteY25" fmla="*/ 471255 h 493243"/>
                <a:gd name="connsiteX26" fmla="*/ 289665 w 372768"/>
                <a:gd name="connsiteY26" fmla="*/ 491372 h 493243"/>
                <a:gd name="connsiteX27" fmla="*/ 319840 w 372768"/>
                <a:gd name="connsiteY27" fmla="*/ 441308 h 493243"/>
                <a:gd name="connsiteX28" fmla="*/ 291494 w 372768"/>
                <a:gd name="connsiteY28" fmla="*/ 241969 h 493243"/>
                <a:gd name="connsiteX29" fmla="*/ 277549 w 372768"/>
                <a:gd name="connsiteY29" fmla="*/ 217280 h 493243"/>
                <a:gd name="connsiteX30" fmla="*/ 276863 w 372768"/>
                <a:gd name="connsiteY30" fmla="*/ 198078 h 493243"/>
                <a:gd name="connsiteX31" fmla="*/ 278692 w 372768"/>
                <a:gd name="connsiteY31" fmla="*/ 165845 h 493243"/>
                <a:gd name="connsiteX32" fmla="*/ 264519 w 372768"/>
                <a:gd name="connsiteY32" fmla="*/ 95436 h 493243"/>
                <a:gd name="connsiteX33" fmla="*/ 274577 w 372768"/>
                <a:gd name="connsiteY33" fmla="*/ 96579 h 493243"/>
                <a:gd name="connsiteX34" fmla="*/ 313211 w 372768"/>
                <a:gd name="connsiteY34" fmla="*/ 132241 h 493243"/>
                <a:gd name="connsiteX35" fmla="*/ 313668 w 372768"/>
                <a:gd name="connsiteY35" fmla="*/ 172703 h 493243"/>
                <a:gd name="connsiteX36" fmla="*/ 295151 w 372768"/>
                <a:gd name="connsiteY36" fmla="*/ 197392 h 493243"/>
                <a:gd name="connsiteX37" fmla="*/ 297437 w 372768"/>
                <a:gd name="connsiteY37" fmla="*/ 220709 h 493243"/>
                <a:gd name="connsiteX38" fmla="*/ 320297 w 372768"/>
                <a:gd name="connsiteY38" fmla="*/ 219109 h 493243"/>
                <a:gd name="connsiteX39" fmla="*/ 335156 w 372768"/>
                <a:gd name="connsiteY39" fmla="*/ 202878 h 493243"/>
                <a:gd name="connsiteX40" fmla="*/ 364417 w 372768"/>
                <a:gd name="connsiteY40" fmla="*/ 161730 h 493243"/>
                <a:gd name="connsiteX41" fmla="*/ 363274 w 372768"/>
                <a:gd name="connsiteY41" fmla="*/ 121497 h 493243"/>
                <a:gd name="connsiteX42" fmla="*/ 315039 w 372768"/>
                <a:gd name="connsiteY42" fmla="*/ 48802 h 493243"/>
                <a:gd name="connsiteX43" fmla="*/ 253089 w 372768"/>
                <a:gd name="connsiteY43" fmla="*/ 2625 h 49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72768" h="493243">
                  <a:moveTo>
                    <a:pt x="253089" y="2625"/>
                  </a:moveTo>
                  <a:cubicBezTo>
                    <a:pt x="233429" y="-3319"/>
                    <a:pt x="213770" y="2853"/>
                    <a:pt x="194110" y="1710"/>
                  </a:cubicBezTo>
                  <a:cubicBezTo>
                    <a:pt x="189081" y="1482"/>
                    <a:pt x="183823" y="1025"/>
                    <a:pt x="178794" y="796"/>
                  </a:cubicBezTo>
                  <a:cubicBezTo>
                    <a:pt x="139017" y="-576"/>
                    <a:pt x="112728" y="3539"/>
                    <a:pt x="78667" y="34172"/>
                  </a:cubicBezTo>
                  <a:cubicBezTo>
                    <a:pt x="59465" y="56803"/>
                    <a:pt x="24946" y="100237"/>
                    <a:pt x="6201" y="124697"/>
                  </a:cubicBezTo>
                  <a:cubicBezTo>
                    <a:pt x="-1572" y="134756"/>
                    <a:pt x="-1114" y="143671"/>
                    <a:pt x="2543" y="155101"/>
                  </a:cubicBezTo>
                  <a:cubicBezTo>
                    <a:pt x="13287" y="190534"/>
                    <a:pt x="38662" y="214537"/>
                    <a:pt x="64722" y="238311"/>
                  </a:cubicBezTo>
                  <a:cubicBezTo>
                    <a:pt x="72723" y="245627"/>
                    <a:pt x="82096" y="246541"/>
                    <a:pt x="89411" y="238997"/>
                  </a:cubicBezTo>
                  <a:cubicBezTo>
                    <a:pt x="102899" y="225053"/>
                    <a:pt x="101984" y="215223"/>
                    <a:pt x="90097" y="199907"/>
                  </a:cubicBezTo>
                  <a:cubicBezTo>
                    <a:pt x="84153" y="192363"/>
                    <a:pt x="60608" y="170874"/>
                    <a:pt x="56721" y="165617"/>
                  </a:cubicBezTo>
                  <a:cubicBezTo>
                    <a:pt x="51235" y="158073"/>
                    <a:pt x="51235" y="150072"/>
                    <a:pt x="57636" y="143671"/>
                  </a:cubicBezTo>
                  <a:cubicBezTo>
                    <a:pt x="70666" y="130641"/>
                    <a:pt x="83696" y="117839"/>
                    <a:pt x="100384" y="109381"/>
                  </a:cubicBezTo>
                  <a:cubicBezTo>
                    <a:pt x="114557" y="102066"/>
                    <a:pt x="119358" y="105266"/>
                    <a:pt x="118215" y="120582"/>
                  </a:cubicBezTo>
                  <a:cubicBezTo>
                    <a:pt x="115929" y="145957"/>
                    <a:pt x="114786" y="171332"/>
                    <a:pt x="115243" y="196935"/>
                  </a:cubicBezTo>
                  <a:cubicBezTo>
                    <a:pt x="115472" y="211108"/>
                    <a:pt x="117529" y="226424"/>
                    <a:pt x="105413" y="238311"/>
                  </a:cubicBezTo>
                  <a:cubicBezTo>
                    <a:pt x="101756" y="241969"/>
                    <a:pt x="101298" y="247227"/>
                    <a:pt x="100841" y="252713"/>
                  </a:cubicBezTo>
                  <a:cubicBezTo>
                    <a:pt x="98327" y="308263"/>
                    <a:pt x="90326" y="363584"/>
                    <a:pt x="84153" y="418677"/>
                  </a:cubicBezTo>
                  <a:cubicBezTo>
                    <a:pt x="82325" y="435365"/>
                    <a:pt x="79581" y="452052"/>
                    <a:pt x="78438" y="468740"/>
                  </a:cubicBezTo>
                  <a:cubicBezTo>
                    <a:pt x="77295" y="484514"/>
                    <a:pt x="80724" y="491600"/>
                    <a:pt x="93983" y="492972"/>
                  </a:cubicBezTo>
                  <a:cubicBezTo>
                    <a:pt x="111814" y="494801"/>
                    <a:pt x="119815" y="487257"/>
                    <a:pt x="122787" y="474227"/>
                  </a:cubicBezTo>
                  <a:cubicBezTo>
                    <a:pt x="134445" y="425078"/>
                    <a:pt x="146104" y="375929"/>
                    <a:pt x="158220" y="327008"/>
                  </a:cubicBezTo>
                  <a:cubicBezTo>
                    <a:pt x="162335" y="309863"/>
                    <a:pt x="170793" y="272373"/>
                    <a:pt x="192738" y="270544"/>
                  </a:cubicBezTo>
                  <a:cubicBezTo>
                    <a:pt x="226800" y="267572"/>
                    <a:pt x="234572" y="273287"/>
                    <a:pt x="243488" y="306206"/>
                  </a:cubicBezTo>
                  <a:cubicBezTo>
                    <a:pt x="244402" y="309635"/>
                    <a:pt x="245316" y="313292"/>
                    <a:pt x="245774" y="316950"/>
                  </a:cubicBezTo>
                  <a:cubicBezTo>
                    <a:pt x="249888" y="343696"/>
                    <a:pt x="254232" y="370442"/>
                    <a:pt x="258118" y="397417"/>
                  </a:cubicBezTo>
                  <a:cubicBezTo>
                    <a:pt x="261776" y="422106"/>
                    <a:pt x="265433" y="446566"/>
                    <a:pt x="269319" y="471255"/>
                  </a:cubicBezTo>
                  <a:cubicBezTo>
                    <a:pt x="271148" y="482685"/>
                    <a:pt x="276863" y="491143"/>
                    <a:pt x="289665" y="491372"/>
                  </a:cubicBezTo>
                  <a:cubicBezTo>
                    <a:pt x="311839" y="492057"/>
                    <a:pt x="324183" y="479942"/>
                    <a:pt x="319840" y="441308"/>
                  </a:cubicBezTo>
                  <a:cubicBezTo>
                    <a:pt x="313896" y="389645"/>
                    <a:pt x="304524" y="293633"/>
                    <a:pt x="291494" y="241969"/>
                  </a:cubicBezTo>
                  <a:cubicBezTo>
                    <a:pt x="291494" y="241969"/>
                    <a:pt x="293094" y="241969"/>
                    <a:pt x="277549" y="217280"/>
                  </a:cubicBezTo>
                  <a:cubicBezTo>
                    <a:pt x="274120" y="211794"/>
                    <a:pt x="273891" y="203793"/>
                    <a:pt x="276863" y="198078"/>
                  </a:cubicBezTo>
                  <a:cubicBezTo>
                    <a:pt x="282578" y="187334"/>
                    <a:pt x="280521" y="176589"/>
                    <a:pt x="278692" y="165845"/>
                  </a:cubicBezTo>
                  <a:cubicBezTo>
                    <a:pt x="275263" y="145728"/>
                    <a:pt x="259718" y="98637"/>
                    <a:pt x="264519" y="95436"/>
                  </a:cubicBezTo>
                  <a:cubicBezTo>
                    <a:pt x="267948" y="93150"/>
                    <a:pt x="271605" y="94065"/>
                    <a:pt x="274577" y="96579"/>
                  </a:cubicBezTo>
                  <a:cubicBezTo>
                    <a:pt x="287836" y="108009"/>
                    <a:pt x="302466" y="118068"/>
                    <a:pt x="313211" y="132241"/>
                  </a:cubicBezTo>
                  <a:cubicBezTo>
                    <a:pt x="323726" y="145957"/>
                    <a:pt x="323726" y="158530"/>
                    <a:pt x="313668" y="172703"/>
                  </a:cubicBezTo>
                  <a:cubicBezTo>
                    <a:pt x="307724" y="181161"/>
                    <a:pt x="300866" y="188705"/>
                    <a:pt x="295151" y="197392"/>
                  </a:cubicBezTo>
                  <a:cubicBezTo>
                    <a:pt x="289208" y="206079"/>
                    <a:pt x="290351" y="214080"/>
                    <a:pt x="297437" y="220709"/>
                  </a:cubicBezTo>
                  <a:cubicBezTo>
                    <a:pt x="304752" y="227567"/>
                    <a:pt x="313668" y="225738"/>
                    <a:pt x="320297" y="219109"/>
                  </a:cubicBezTo>
                  <a:cubicBezTo>
                    <a:pt x="325555" y="214080"/>
                    <a:pt x="330813" y="209051"/>
                    <a:pt x="335156" y="202878"/>
                  </a:cubicBezTo>
                  <a:cubicBezTo>
                    <a:pt x="344757" y="188934"/>
                    <a:pt x="354816" y="175446"/>
                    <a:pt x="364417" y="161730"/>
                  </a:cubicBezTo>
                  <a:cubicBezTo>
                    <a:pt x="375847" y="145500"/>
                    <a:pt x="375618" y="137956"/>
                    <a:pt x="363274" y="121497"/>
                  </a:cubicBezTo>
                  <a:cubicBezTo>
                    <a:pt x="344986" y="96808"/>
                    <a:pt x="336299" y="76920"/>
                    <a:pt x="315039" y="48802"/>
                  </a:cubicBezTo>
                  <a:cubicBezTo>
                    <a:pt x="298809" y="25256"/>
                    <a:pt x="278692" y="10397"/>
                    <a:pt x="253089" y="2625"/>
                  </a:cubicBezTo>
                  <a:close/>
                </a:path>
              </a:pathLst>
            </a:custGeom>
            <a:solidFill>
              <a:srgbClr val="FFFFFF"/>
            </a:solidFill>
            <a:ln w="2286" cap="flat">
              <a:noFill/>
              <a:prstDash val="solid"/>
              <a:miter/>
            </a:ln>
          </p:spPr>
          <p:txBody>
            <a:bodyPr rtlCol="0" anchor="ctr"/>
            <a:lstStyle/>
            <a:p>
              <a:endParaRPr lang="en-US"/>
            </a:p>
          </p:txBody>
        </p:sp>
        <p:sp>
          <p:nvSpPr>
            <p:cNvPr id="37" name="Freeform 184">
              <a:extLst>
                <a:ext uri="{FF2B5EF4-FFF2-40B4-BE49-F238E27FC236}">
                  <a16:creationId xmlns:a16="http://schemas.microsoft.com/office/drawing/2014/main" id="{648B0A78-2A9F-20F5-65A2-6D1F2B37A8FF}"/>
                </a:ext>
              </a:extLst>
            </p:cNvPr>
            <p:cNvSpPr/>
            <p:nvPr/>
          </p:nvSpPr>
          <p:spPr>
            <a:xfrm>
              <a:off x="4352139" y="3258007"/>
              <a:ext cx="457885" cy="97550"/>
            </a:xfrm>
            <a:custGeom>
              <a:avLst/>
              <a:gdLst>
                <a:gd name="connsiteX0" fmla="*/ 329184 w 457885"/>
                <a:gd name="connsiteY0" fmla="*/ 45034 h 97550"/>
                <a:gd name="connsiteX1" fmla="*/ 224028 w 457885"/>
                <a:gd name="connsiteY1" fmla="*/ 45263 h 97550"/>
                <a:gd name="connsiteX2" fmla="*/ 117272 w 457885"/>
                <a:gd name="connsiteY2" fmla="*/ 34061 h 97550"/>
                <a:gd name="connsiteX3" fmla="*/ 914 w 457885"/>
                <a:gd name="connsiteY3" fmla="*/ 16459 h 97550"/>
                <a:gd name="connsiteX4" fmla="*/ 0 w 457885"/>
                <a:gd name="connsiteY4" fmla="*/ 17145 h 97550"/>
                <a:gd name="connsiteX5" fmla="*/ 63551 w 457885"/>
                <a:gd name="connsiteY5" fmla="*/ 38862 h 97550"/>
                <a:gd name="connsiteX6" fmla="*/ 259918 w 457885"/>
                <a:gd name="connsiteY6" fmla="*/ 94412 h 97550"/>
                <a:gd name="connsiteX7" fmla="*/ 413080 w 457885"/>
                <a:gd name="connsiteY7" fmla="*/ 58293 h 97550"/>
                <a:gd name="connsiteX8" fmla="*/ 457200 w 457885"/>
                <a:gd name="connsiteY8" fmla="*/ 2286 h 97550"/>
                <a:gd name="connsiteX9" fmla="*/ 457886 w 457885"/>
                <a:gd name="connsiteY9" fmla="*/ 0 h 97550"/>
                <a:gd name="connsiteX10" fmla="*/ 457886 w 457885"/>
                <a:gd name="connsiteY10" fmla="*/ 0 h 97550"/>
                <a:gd name="connsiteX11" fmla="*/ 433654 w 457885"/>
                <a:gd name="connsiteY11" fmla="*/ 16002 h 97550"/>
                <a:gd name="connsiteX12" fmla="*/ 329184 w 457885"/>
                <a:gd name="connsiteY12" fmla="*/ 45034 h 9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885" h="97550">
                  <a:moveTo>
                    <a:pt x="329184" y="45034"/>
                  </a:moveTo>
                  <a:cubicBezTo>
                    <a:pt x="294437" y="47549"/>
                    <a:pt x="258775" y="46634"/>
                    <a:pt x="224028" y="45263"/>
                  </a:cubicBezTo>
                  <a:cubicBezTo>
                    <a:pt x="187909" y="43891"/>
                    <a:pt x="152933" y="38862"/>
                    <a:pt x="117272" y="34061"/>
                  </a:cubicBezTo>
                  <a:cubicBezTo>
                    <a:pt x="81610" y="29718"/>
                    <a:pt x="35890" y="31318"/>
                    <a:pt x="914" y="16459"/>
                  </a:cubicBezTo>
                  <a:cubicBezTo>
                    <a:pt x="686" y="16688"/>
                    <a:pt x="229" y="16916"/>
                    <a:pt x="0" y="17145"/>
                  </a:cubicBezTo>
                  <a:cubicBezTo>
                    <a:pt x="21031" y="24460"/>
                    <a:pt x="45720" y="32233"/>
                    <a:pt x="63551" y="38862"/>
                  </a:cubicBezTo>
                  <a:cubicBezTo>
                    <a:pt x="127559" y="62408"/>
                    <a:pt x="192253" y="83896"/>
                    <a:pt x="259918" y="94412"/>
                  </a:cubicBezTo>
                  <a:cubicBezTo>
                    <a:pt x="315697" y="102870"/>
                    <a:pt x="367589" y="95326"/>
                    <a:pt x="413080" y="58293"/>
                  </a:cubicBezTo>
                  <a:cubicBezTo>
                    <a:pt x="432283" y="42748"/>
                    <a:pt x="448056" y="25832"/>
                    <a:pt x="457200" y="2286"/>
                  </a:cubicBezTo>
                  <a:cubicBezTo>
                    <a:pt x="457429" y="1600"/>
                    <a:pt x="457657" y="686"/>
                    <a:pt x="457886" y="0"/>
                  </a:cubicBezTo>
                  <a:lnTo>
                    <a:pt x="457886" y="0"/>
                  </a:lnTo>
                  <a:cubicBezTo>
                    <a:pt x="450113" y="5715"/>
                    <a:pt x="442112" y="11201"/>
                    <a:pt x="433654" y="16002"/>
                  </a:cubicBezTo>
                  <a:cubicBezTo>
                    <a:pt x="401193" y="34519"/>
                    <a:pt x="365989" y="42520"/>
                    <a:pt x="329184" y="45034"/>
                  </a:cubicBezTo>
                  <a:close/>
                </a:path>
              </a:pathLst>
            </a:custGeom>
            <a:solidFill>
              <a:srgbClr val="FFFFFF"/>
            </a:solidFill>
            <a:ln w="2286" cap="flat">
              <a:noFill/>
              <a:prstDash val="solid"/>
              <a:miter/>
            </a:ln>
          </p:spPr>
          <p:txBody>
            <a:bodyPr rtlCol="0" anchor="ctr"/>
            <a:lstStyle/>
            <a:p>
              <a:endParaRPr lang="en-US"/>
            </a:p>
          </p:txBody>
        </p:sp>
        <p:sp>
          <p:nvSpPr>
            <p:cNvPr id="38" name="Freeform 185">
              <a:extLst>
                <a:ext uri="{FF2B5EF4-FFF2-40B4-BE49-F238E27FC236}">
                  <a16:creationId xmlns:a16="http://schemas.microsoft.com/office/drawing/2014/main" id="{3D8984D1-399D-54AD-FACC-73D9C86F1DA5}"/>
                </a:ext>
              </a:extLst>
            </p:cNvPr>
            <p:cNvSpPr/>
            <p:nvPr/>
          </p:nvSpPr>
          <p:spPr>
            <a:xfrm>
              <a:off x="3675120" y="3187464"/>
              <a:ext cx="1156224" cy="700670"/>
            </a:xfrm>
            <a:custGeom>
              <a:avLst/>
              <a:gdLst>
                <a:gd name="connsiteX0" fmla="*/ 1147934 w 1156224"/>
                <a:gd name="connsiteY0" fmla="*/ 43568 h 700670"/>
                <a:gd name="connsiteX1" fmla="*/ 1117073 w 1156224"/>
                <a:gd name="connsiteY1" fmla="*/ 34196 h 700670"/>
                <a:gd name="connsiteX2" fmla="*/ 1054894 w 1156224"/>
                <a:gd name="connsiteY2" fmla="*/ 13393 h 700670"/>
                <a:gd name="connsiteX3" fmla="*/ 936936 w 1156224"/>
                <a:gd name="connsiteY3" fmla="*/ 1506 h 700670"/>
                <a:gd name="connsiteX4" fmla="*/ 710851 w 1156224"/>
                <a:gd name="connsiteY4" fmla="*/ 9507 h 700670"/>
                <a:gd name="connsiteX5" fmla="*/ 699192 w 1156224"/>
                <a:gd name="connsiteY5" fmla="*/ 24137 h 700670"/>
                <a:gd name="connsiteX6" fmla="*/ 695535 w 1156224"/>
                <a:gd name="connsiteY6" fmla="*/ 51112 h 700670"/>
                <a:gd name="connsiteX7" fmla="*/ 634041 w 1156224"/>
                <a:gd name="connsiteY7" fmla="*/ 79687 h 700670"/>
                <a:gd name="connsiteX8" fmla="*/ 402469 w 1156224"/>
                <a:gd name="connsiteY8" fmla="*/ 71229 h 700670"/>
                <a:gd name="connsiteX9" fmla="*/ 386239 w 1156224"/>
                <a:gd name="connsiteY9" fmla="*/ 62771 h 700670"/>
                <a:gd name="connsiteX10" fmla="*/ 356521 w 1156224"/>
                <a:gd name="connsiteY10" fmla="*/ 24594 h 700670"/>
                <a:gd name="connsiteX11" fmla="*/ 249079 w 1156224"/>
                <a:gd name="connsiteY11" fmla="*/ 24594 h 700670"/>
                <a:gd name="connsiteX12" fmla="*/ 206331 w 1156224"/>
                <a:gd name="connsiteY12" fmla="*/ 105290 h 700670"/>
                <a:gd name="connsiteX13" fmla="*/ 196501 w 1156224"/>
                <a:gd name="connsiteY13" fmla="*/ 119463 h 700670"/>
                <a:gd name="connsiteX14" fmla="*/ 172726 w 1156224"/>
                <a:gd name="connsiteY14" fmla="*/ 207474 h 700670"/>
                <a:gd name="connsiteX15" fmla="*/ 169755 w 1156224"/>
                <a:gd name="connsiteY15" fmla="*/ 224619 h 700670"/>
                <a:gd name="connsiteX16" fmla="*/ 97288 w 1156224"/>
                <a:gd name="connsiteY16" fmla="*/ 310573 h 700670"/>
                <a:gd name="connsiteX17" fmla="*/ 89973 w 1156224"/>
                <a:gd name="connsiteY17" fmla="*/ 339148 h 700670"/>
                <a:gd name="connsiteX18" fmla="*/ 100032 w 1156224"/>
                <a:gd name="connsiteY18" fmla="*/ 365894 h 700670"/>
                <a:gd name="connsiteX19" fmla="*/ 159468 w 1156224"/>
                <a:gd name="connsiteY19" fmla="*/ 444304 h 700670"/>
                <a:gd name="connsiteX20" fmla="*/ 184614 w 1156224"/>
                <a:gd name="connsiteY20" fmla="*/ 452305 h 700670"/>
                <a:gd name="connsiteX21" fmla="*/ 193072 w 1156224"/>
                <a:gd name="connsiteY21" fmla="*/ 464192 h 700670"/>
                <a:gd name="connsiteX22" fmla="*/ 191929 w 1156224"/>
                <a:gd name="connsiteY22" fmla="*/ 479508 h 700670"/>
                <a:gd name="connsiteX23" fmla="*/ 178441 w 1156224"/>
                <a:gd name="connsiteY23" fmla="*/ 597466 h 700670"/>
                <a:gd name="connsiteX24" fmla="*/ 171126 w 1156224"/>
                <a:gd name="connsiteY24" fmla="*/ 665132 h 700670"/>
                <a:gd name="connsiteX25" fmla="*/ 154667 w 1156224"/>
                <a:gd name="connsiteY25" fmla="*/ 674047 h 700670"/>
                <a:gd name="connsiteX26" fmla="*/ 25508 w 1156224"/>
                <a:gd name="connsiteY26" fmla="*/ 669932 h 700670"/>
                <a:gd name="connsiteX27" fmla="*/ 4020 w 1156224"/>
                <a:gd name="connsiteY27" fmla="*/ 671761 h 700670"/>
                <a:gd name="connsiteX28" fmla="*/ 133 w 1156224"/>
                <a:gd name="connsiteY28" fmla="*/ 678848 h 700670"/>
                <a:gd name="connsiteX29" fmla="*/ 4705 w 1156224"/>
                <a:gd name="connsiteY29" fmla="*/ 682734 h 700670"/>
                <a:gd name="connsiteX30" fmla="*/ 148723 w 1156224"/>
                <a:gd name="connsiteY30" fmla="*/ 685020 h 700670"/>
                <a:gd name="connsiteX31" fmla="*/ 173641 w 1156224"/>
                <a:gd name="connsiteY31" fmla="*/ 689363 h 700670"/>
                <a:gd name="connsiteX32" fmla="*/ 208617 w 1156224"/>
                <a:gd name="connsiteY32" fmla="*/ 700565 h 700670"/>
                <a:gd name="connsiteX33" fmla="*/ 242449 w 1156224"/>
                <a:gd name="connsiteY33" fmla="*/ 673133 h 700670"/>
                <a:gd name="connsiteX34" fmla="*/ 269881 w 1156224"/>
                <a:gd name="connsiteY34" fmla="*/ 553346 h 700670"/>
                <a:gd name="connsiteX35" fmla="*/ 289312 w 1156224"/>
                <a:gd name="connsiteY35" fmla="*/ 490481 h 700670"/>
                <a:gd name="connsiteX36" fmla="*/ 312401 w 1156224"/>
                <a:gd name="connsiteY36" fmla="*/ 477451 h 700670"/>
                <a:gd name="connsiteX37" fmla="*/ 332975 w 1156224"/>
                <a:gd name="connsiteY37" fmla="*/ 490938 h 700670"/>
                <a:gd name="connsiteX38" fmla="*/ 338461 w 1156224"/>
                <a:gd name="connsiteY38" fmla="*/ 509912 h 700670"/>
                <a:gd name="connsiteX39" fmla="*/ 351949 w 1156224"/>
                <a:gd name="connsiteY39" fmla="*/ 603410 h 700670"/>
                <a:gd name="connsiteX40" fmla="*/ 363150 w 1156224"/>
                <a:gd name="connsiteY40" fmla="*/ 677247 h 700670"/>
                <a:gd name="connsiteX41" fmla="*/ 375952 w 1156224"/>
                <a:gd name="connsiteY41" fmla="*/ 694850 h 700670"/>
                <a:gd name="connsiteX42" fmla="*/ 422129 w 1156224"/>
                <a:gd name="connsiteY42" fmla="*/ 693249 h 700670"/>
                <a:gd name="connsiteX43" fmla="*/ 440417 w 1156224"/>
                <a:gd name="connsiteY43" fmla="*/ 666046 h 700670"/>
                <a:gd name="connsiteX44" fmla="*/ 438360 w 1156224"/>
                <a:gd name="connsiteY44" fmla="*/ 633128 h 700670"/>
                <a:gd name="connsiteX45" fmla="*/ 418243 w 1156224"/>
                <a:gd name="connsiteY45" fmla="*/ 469907 h 700670"/>
                <a:gd name="connsiteX46" fmla="*/ 420300 w 1156224"/>
                <a:gd name="connsiteY46" fmla="*/ 430817 h 700670"/>
                <a:gd name="connsiteX47" fmla="*/ 440188 w 1156224"/>
                <a:gd name="connsiteY47" fmla="*/ 420072 h 700670"/>
                <a:gd name="connsiteX48" fmla="*/ 489109 w 1156224"/>
                <a:gd name="connsiteY48" fmla="*/ 349892 h 700670"/>
                <a:gd name="connsiteX49" fmla="*/ 486823 w 1156224"/>
                <a:gd name="connsiteY49" fmla="*/ 317431 h 700670"/>
                <a:gd name="connsiteX50" fmla="*/ 439503 w 1156224"/>
                <a:gd name="connsiteY50" fmla="*/ 244508 h 700670"/>
                <a:gd name="connsiteX51" fmla="*/ 493681 w 1156224"/>
                <a:gd name="connsiteY51" fmla="*/ 266910 h 700670"/>
                <a:gd name="connsiteX52" fmla="*/ 614839 w 1156224"/>
                <a:gd name="connsiteY52" fmla="*/ 337776 h 700670"/>
                <a:gd name="connsiteX53" fmla="*/ 734854 w 1156224"/>
                <a:gd name="connsiteY53" fmla="*/ 370009 h 700670"/>
                <a:gd name="connsiteX54" fmla="*/ 943566 w 1156224"/>
                <a:gd name="connsiteY54" fmla="*/ 327032 h 700670"/>
                <a:gd name="connsiteX55" fmla="*/ 1118445 w 1156224"/>
                <a:gd name="connsiteY55" fmla="*/ 144609 h 700670"/>
                <a:gd name="connsiteX56" fmla="*/ 1146105 w 1156224"/>
                <a:gd name="connsiteY56" fmla="*/ 84716 h 700670"/>
                <a:gd name="connsiteX57" fmla="*/ 1156164 w 1156224"/>
                <a:gd name="connsiteY57" fmla="*/ 54084 h 700670"/>
                <a:gd name="connsiteX58" fmla="*/ 1147934 w 1156224"/>
                <a:gd name="connsiteY58" fmla="*/ 43568 h 700670"/>
                <a:gd name="connsiteX59" fmla="*/ 305772 w 1156224"/>
                <a:gd name="connsiteY59" fmla="*/ 24366 h 700670"/>
                <a:gd name="connsiteX60" fmla="*/ 378009 w 1156224"/>
                <a:gd name="connsiteY60" fmla="*/ 114434 h 700670"/>
                <a:gd name="connsiteX61" fmla="*/ 300742 w 1156224"/>
                <a:gd name="connsiteY61" fmla="*/ 179814 h 700670"/>
                <a:gd name="connsiteX62" fmla="*/ 225533 w 1156224"/>
                <a:gd name="connsiteY62" fmla="*/ 133408 h 700670"/>
                <a:gd name="connsiteX63" fmla="*/ 305772 w 1156224"/>
                <a:gd name="connsiteY63" fmla="*/ 24366 h 700670"/>
                <a:gd name="connsiteX64" fmla="*/ 177527 w 1156224"/>
                <a:gd name="connsiteY64" fmla="*/ 171356 h 700670"/>
                <a:gd name="connsiteX65" fmla="*/ 206331 w 1156224"/>
                <a:gd name="connsiteY65" fmla="*/ 130893 h 700670"/>
                <a:gd name="connsiteX66" fmla="*/ 237192 w 1156224"/>
                <a:gd name="connsiteY66" fmla="*/ 180500 h 700670"/>
                <a:gd name="connsiteX67" fmla="*/ 195815 w 1156224"/>
                <a:gd name="connsiteY67" fmla="*/ 200845 h 700670"/>
                <a:gd name="connsiteX68" fmla="*/ 184614 w 1156224"/>
                <a:gd name="connsiteY68" fmla="*/ 198102 h 700670"/>
                <a:gd name="connsiteX69" fmla="*/ 177527 w 1156224"/>
                <a:gd name="connsiteY69" fmla="*/ 171356 h 700670"/>
                <a:gd name="connsiteX70" fmla="*/ 469906 w 1156224"/>
                <a:gd name="connsiteY70" fmla="*/ 314916 h 700670"/>
                <a:gd name="connsiteX71" fmla="*/ 471049 w 1156224"/>
                <a:gd name="connsiteY71" fmla="*/ 355150 h 700670"/>
                <a:gd name="connsiteX72" fmla="*/ 441789 w 1156224"/>
                <a:gd name="connsiteY72" fmla="*/ 396298 h 700670"/>
                <a:gd name="connsiteX73" fmla="*/ 426930 w 1156224"/>
                <a:gd name="connsiteY73" fmla="*/ 412529 h 700670"/>
                <a:gd name="connsiteX74" fmla="*/ 404070 w 1156224"/>
                <a:gd name="connsiteY74" fmla="*/ 414129 h 700670"/>
                <a:gd name="connsiteX75" fmla="*/ 401784 w 1156224"/>
                <a:gd name="connsiteY75" fmla="*/ 390812 h 700670"/>
                <a:gd name="connsiteX76" fmla="*/ 420300 w 1156224"/>
                <a:gd name="connsiteY76" fmla="*/ 366123 h 700670"/>
                <a:gd name="connsiteX77" fmla="*/ 419843 w 1156224"/>
                <a:gd name="connsiteY77" fmla="*/ 325661 h 700670"/>
                <a:gd name="connsiteX78" fmla="*/ 381210 w 1156224"/>
                <a:gd name="connsiteY78" fmla="*/ 289999 h 700670"/>
                <a:gd name="connsiteX79" fmla="*/ 371151 w 1156224"/>
                <a:gd name="connsiteY79" fmla="*/ 288856 h 700670"/>
                <a:gd name="connsiteX80" fmla="*/ 385324 w 1156224"/>
                <a:gd name="connsiteY80" fmla="*/ 359265 h 700670"/>
                <a:gd name="connsiteX81" fmla="*/ 383496 w 1156224"/>
                <a:gd name="connsiteY81" fmla="*/ 391497 h 700670"/>
                <a:gd name="connsiteX82" fmla="*/ 384181 w 1156224"/>
                <a:gd name="connsiteY82" fmla="*/ 410700 h 700670"/>
                <a:gd name="connsiteX83" fmla="*/ 398126 w 1156224"/>
                <a:gd name="connsiteY83" fmla="*/ 435389 h 700670"/>
                <a:gd name="connsiteX84" fmla="*/ 426472 w 1156224"/>
                <a:gd name="connsiteY84" fmla="*/ 634728 h 700670"/>
                <a:gd name="connsiteX85" fmla="*/ 396297 w 1156224"/>
                <a:gd name="connsiteY85" fmla="*/ 684791 h 700670"/>
                <a:gd name="connsiteX86" fmla="*/ 375952 w 1156224"/>
                <a:gd name="connsiteY86" fmla="*/ 664674 h 700670"/>
                <a:gd name="connsiteX87" fmla="*/ 364750 w 1156224"/>
                <a:gd name="connsiteY87" fmla="*/ 590837 h 700670"/>
                <a:gd name="connsiteX88" fmla="*/ 352406 w 1156224"/>
                <a:gd name="connsiteY88" fmla="*/ 510369 h 700670"/>
                <a:gd name="connsiteX89" fmla="*/ 350120 w 1156224"/>
                <a:gd name="connsiteY89" fmla="*/ 499625 h 700670"/>
                <a:gd name="connsiteX90" fmla="*/ 299371 w 1156224"/>
                <a:gd name="connsiteY90" fmla="*/ 463964 h 700670"/>
                <a:gd name="connsiteX91" fmla="*/ 264852 w 1156224"/>
                <a:gd name="connsiteY91" fmla="*/ 520428 h 700670"/>
                <a:gd name="connsiteX92" fmla="*/ 229419 w 1156224"/>
                <a:gd name="connsiteY92" fmla="*/ 667646 h 700670"/>
                <a:gd name="connsiteX93" fmla="*/ 200616 w 1156224"/>
                <a:gd name="connsiteY93" fmla="*/ 686391 h 700670"/>
                <a:gd name="connsiteX94" fmla="*/ 185071 w 1156224"/>
                <a:gd name="connsiteY94" fmla="*/ 662160 h 700670"/>
                <a:gd name="connsiteX95" fmla="*/ 190786 w 1156224"/>
                <a:gd name="connsiteY95" fmla="*/ 612096 h 700670"/>
                <a:gd name="connsiteX96" fmla="*/ 207474 w 1156224"/>
                <a:gd name="connsiteY96" fmla="*/ 446133 h 700670"/>
                <a:gd name="connsiteX97" fmla="*/ 212046 w 1156224"/>
                <a:gd name="connsiteY97" fmla="*/ 431731 h 700670"/>
                <a:gd name="connsiteX98" fmla="*/ 221875 w 1156224"/>
                <a:gd name="connsiteY98" fmla="*/ 390354 h 700670"/>
                <a:gd name="connsiteX99" fmla="*/ 224847 w 1156224"/>
                <a:gd name="connsiteY99" fmla="*/ 314002 h 700670"/>
                <a:gd name="connsiteX100" fmla="*/ 207016 w 1156224"/>
                <a:gd name="connsiteY100" fmla="*/ 302801 h 700670"/>
                <a:gd name="connsiteX101" fmla="*/ 164268 w 1156224"/>
                <a:gd name="connsiteY101" fmla="*/ 337091 h 700670"/>
                <a:gd name="connsiteX102" fmla="*/ 163354 w 1156224"/>
                <a:gd name="connsiteY102" fmla="*/ 359036 h 700670"/>
                <a:gd name="connsiteX103" fmla="*/ 196729 w 1156224"/>
                <a:gd name="connsiteY103" fmla="*/ 393326 h 700670"/>
                <a:gd name="connsiteX104" fmla="*/ 196044 w 1156224"/>
                <a:gd name="connsiteY104" fmla="*/ 432417 h 700670"/>
                <a:gd name="connsiteX105" fmla="*/ 171355 w 1156224"/>
                <a:gd name="connsiteY105" fmla="*/ 431731 h 700670"/>
                <a:gd name="connsiteX106" fmla="*/ 109176 w 1156224"/>
                <a:gd name="connsiteY106" fmla="*/ 348521 h 700670"/>
                <a:gd name="connsiteX107" fmla="*/ 112833 w 1156224"/>
                <a:gd name="connsiteY107" fmla="*/ 318117 h 700670"/>
                <a:gd name="connsiteX108" fmla="*/ 185299 w 1156224"/>
                <a:gd name="connsiteY108" fmla="*/ 227591 h 700670"/>
                <a:gd name="connsiteX109" fmla="*/ 285426 w 1156224"/>
                <a:gd name="connsiteY109" fmla="*/ 194216 h 700670"/>
                <a:gd name="connsiteX110" fmla="*/ 300742 w 1156224"/>
                <a:gd name="connsiteY110" fmla="*/ 195130 h 700670"/>
                <a:gd name="connsiteX111" fmla="*/ 359721 w 1156224"/>
                <a:gd name="connsiteY111" fmla="*/ 196044 h 700670"/>
                <a:gd name="connsiteX112" fmla="*/ 421672 w 1156224"/>
                <a:gd name="connsiteY112" fmla="*/ 242222 h 700670"/>
                <a:gd name="connsiteX113" fmla="*/ 469906 w 1156224"/>
                <a:gd name="connsiteY113" fmla="*/ 314916 h 700670"/>
                <a:gd name="connsiteX114" fmla="*/ 386925 w 1156224"/>
                <a:gd name="connsiteY114" fmla="*/ 314459 h 700670"/>
                <a:gd name="connsiteX115" fmla="*/ 401326 w 1156224"/>
                <a:gd name="connsiteY115" fmla="*/ 364065 h 700670"/>
                <a:gd name="connsiteX116" fmla="*/ 386925 w 1156224"/>
                <a:gd name="connsiteY116" fmla="*/ 314459 h 700670"/>
                <a:gd name="connsiteX117" fmla="*/ 206331 w 1156224"/>
                <a:gd name="connsiteY117" fmla="*/ 379610 h 700670"/>
                <a:gd name="connsiteX118" fmla="*/ 181413 w 1156224"/>
                <a:gd name="connsiteY118" fmla="*/ 357207 h 700670"/>
                <a:gd name="connsiteX119" fmla="*/ 180956 w 1156224"/>
                <a:gd name="connsiteY119" fmla="*/ 344177 h 700670"/>
                <a:gd name="connsiteX120" fmla="*/ 209760 w 1156224"/>
                <a:gd name="connsiteY120" fmla="*/ 322232 h 700670"/>
                <a:gd name="connsiteX121" fmla="*/ 206331 w 1156224"/>
                <a:gd name="connsiteY121" fmla="*/ 379610 h 700670"/>
                <a:gd name="connsiteX122" fmla="*/ 1106100 w 1156224"/>
                <a:gd name="connsiteY122" fmla="*/ 143009 h 700670"/>
                <a:gd name="connsiteX123" fmla="*/ 967797 w 1156224"/>
                <a:gd name="connsiteY123" fmla="*/ 300286 h 700670"/>
                <a:gd name="connsiteX124" fmla="*/ 812349 w 1156224"/>
                <a:gd name="connsiteY124" fmla="*/ 351950 h 700670"/>
                <a:gd name="connsiteX125" fmla="*/ 762057 w 1156224"/>
                <a:gd name="connsiteY125" fmla="*/ 357207 h 700670"/>
                <a:gd name="connsiteX126" fmla="*/ 581463 w 1156224"/>
                <a:gd name="connsiteY126" fmla="*/ 304172 h 700670"/>
                <a:gd name="connsiteX127" fmla="*/ 479279 w 1156224"/>
                <a:gd name="connsiteY127" fmla="*/ 244508 h 700670"/>
                <a:gd name="connsiteX128" fmla="*/ 456190 w 1156224"/>
                <a:gd name="connsiteY128" fmla="*/ 237192 h 700670"/>
                <a:gd name="connsiteX129" fmla="*/ 413899 w 1156224"/>
                <a:gd name="connsiteY129" fmla="*/ 212504 h 700670"/>
                <a:gd name="connsiteX130" fmla="*/ 360407 w 1156224"/>
                <a:gd name="connsiteY130" fmla="*/ 178671 h 700670"/>
                <a:gd name="connsiteX131" fmla="*/ 361550 w 1156224"/>
                <a:gd name="connsiteY131" fmla="*/ 176842 h 700670"/>
                <a:gd name="connsiteX132" fmla="*/ 361779 w 1156224"/>
                <a:gd name="connsiteY132" fmla="*/ 176385 h 700670"/>
                <a:gd name="connsiteX133" fmla="*/ 362693 w 1156224"/>
                <a:gd name="connsiteY133" fmla="*/ 175013 h 700670"/>
                <a:gd name="connsiteX134" fmla="*/ 362922 w 1156224"/>
                <a:gd name="connsiteY134" fmla="*/ 174785 h 700670"/>
                <a:gd name="connsiteX135" fmla="*/ 364065 w 1156224"/>
                <a:gd name="connsiteY135" fmla="*/ 173184 h 700670"/>
                <a:gd name="connsiteX136" fmla="*/ 364065 w 1156224"/>
                <a:gd name="connsiteY136" fmla="*/ 173184 h 700670"/>
                <a:gd name="connsiteX137" fmla="*/ 368408 w 1156224"/>
                <a:gd name="connsiteY137" fmla="*/ 167698 h 700670"/>
                <a:gd name="connsiteX138" fmla="*/ 392868 w 1156224"/>
                <a:gd name="connsiteY138" fmla="*/ 106433 h 700670"/>
                <a:gd name="connsiteX139" fmla="*/ 411385 w 1156224"/>
                <a:gd name="connsiteY139" fmla="*/ 84716 h 700670"/>
                <a:gd name="connsiteX140" fmla="*/ 614382 w 1156224"/>
                <a:gd name="connsiteY140" fmla="*/ 89517 h 700670"/>
                <a:gd name="connsiteX141" fmla="*/ 776459 w 1156224"/>
                <a:gd name="connsiteY141" fmla="*/ 135694 h 700670"/>
                <a:gd name="connsiteX142" fmla="*/ 939908 w 1156224"/>
                <a:gd name="connsiteY142" fmla="*/ 177071 h 700670"/>
                <a:gd name="connsiteX143" fmla="*/ 1032263 w 1156224"/>
                <a:gd name="connsiteY143" fmla="*/ 170441 h 700670"/>
                <a:gd name="connsiteX144" fmla="*/ 1034549 w 1156224"/>
                <a:gd name="connsiteY144" fmla="*/ 169755 h 700670"/>
                <a:gd name="connsiteX145" fmla="*/ 1036835 w 1156224"/>
                <a:gd name="connsiteY145" fmla="*/ 169070 h 700670"/>
                <a:gd name="connsiteX146" fmla="*/ 1039121 w 1156224"/>
                <a:gd name="connsiteY146" fmla="*/ 168155 h 700670"/>
                <a:gd name="connsiteX147" fmla="*/ 1041178 w 1156224"/>
                <a:gd name="connsiteY147" fmla="*/ 167469 h 700670"/>
                <a:gd name="connsiteX148" fmla="*/ 1043464 w 1156224"/>
                <a:gd name="connsiteY148" fmla="*/ 166555 h 700670"/>
                <a:gd name="connsiteX149" fmla="*/ 1045750 w 1156224"/>
                <a:gd name="connsiteY149" fmla="*/ 165641 h 700670"/>
                <a:gd name="connsiteX150" fmla="*/ 1048036 w 1156224"/>
                <a:gd name="connsiteY150" fmla="*/ 164726 h 700670"/>
                <a:gd name="connsiteX151" fmla="*/ 1050322 w 1156224"/>
                <a:gd name="connsiteY151" fmla="*/ 163812 h 700670"/>
                <a:gd name="connsiteX152" fmla="*/ 1052608 w 1156224"/>
                <a:gd name="connsiteY152" fmla="*/ 162897 h 700670"/>
                <a:gd name="connsiteX153" fmla="*/ 1054894 w 1156224"/>
                <a:gd name="connsiteY153" fmla="*/ 161754 h 700670"/>
                <a:gd name="connsiteX154" fmla="*/ 1056951 w 1156224"/>
                <a:gd name="connsiteY154" fmla="*/ 160840 h 700670"/>
                <a:gd name="connsiteX155" fmla="*/ 1059466 w 1156224"/>
                <a:gd name="connsiteY155" fmla="*/ 159697 h 700670"/>
                <a:gd name="connsiteX156" fmla="*/ 1061295 w 1156224"/>
                <a:gd name="connsiteY156" fmla="*/ 158783 h 700670"/>
                <a:gd name="connsiteX157" fmla="*/ 1065410 w 1156224"/>
                <a:gd name="connsiteY157" fmla="*/ 156497 h 700670"/>
                <a:gd name="connsiteX158" fmla="*/ 1066781 w 1156224"/>
                <a:gd name="connsiteY158" fmla="*/ 155811 h 700670"/>
                <a:gd name="connsiteX159" fmla="*/ 1069753 w 1156224"/>
                <a:gd name="connsiteY159" fmla="*/ 154211 h 700670"/>
                <a:gd name="connsiteX160" fmla="*/ 1071582 w 1156224"/>
                <a:gd name="connsiteY160" fmla="*/ 153296 h 700670"/>
                <a:gd name="connsiteX161" fmla="*/ 1074096 w 1156224"/>
                <a:gd name="connsiteY161" fmla="*/ 151696 h 700670"/>
                <a:gd name="connsiteX162" fmla="*/ 1075925 w 1156224"/>
                <a:gd name="connsiteY162" fmla="*/ 150553 h 700670"/>
                <a:gd name="connsiteX163" fmla="*/ 1078440 w 1156224"/>
                <a:gd name="connsiteY163" fmla="*/ 148953 h 700670"/>
                <a:gd name="connsiteX164" fmla="*/ 1080269 w 1156224"/>
                <a:gd name="connsiteY164" fmla="*/ 147810 h 700670"/>
                <a:gd name="connsiteX165" fmla="*/ 1082783 w 1156224"/>
                <a:gd name="connsiteY165" fmla="*/ 146210 h 700670"/>
                <a:gd name="connsiteX166" fmla="*/ 1084612 w 1156224"/>
                <a:gd name="connsiteY166" fmla="*/ 145067 h 700670"/>
                <a:gd name="connsiteX167" fmla="*/ 1087127 w 1156224"/>
                <a:gd name="connsiteY167" fmla="*/ 143238 h 700670"/>
                <a:gd name="connsiteX168" fmla="*/ 1088727 w 1156224"/>
                <a:gd name="connsiteY168" fmla="*/ 142095 h 700670"/>
                <a:gd name="connsiteX169" fmla="*/ 1091470 w 1156224"/>
                <a:gd name="connsiteY169" fmla="*/ 140037 h 700670"/>
                <a:gd name="connsiteX170" fmla="*/ 1092842 w 1156224"/>
                <a:gd name="connsiteY170" fmla="*/ 138894 h 700670"/>
                <a:gd name="connsiteX171" fmla="*/ 1096956 w 1156224"/>
                <a:gd name="connsiteY171" fmla="*/ 135465 h 700670"/>
                <a:gd name="connsiteX172" fmla="*/ 1105872 w 1156224"/>
                <a:gd name="connsiteY172" fmla="*/ 128836 h 700670"/>
                <a:gd name="connsiteX173" fmla="*/ 1106100 w 1156224"/>
                <a:gd name="connsiteY173" fmla="*/ 143009 h 700670"/>
                <a:gd name="connsiteX174" fmla="*/ 1134675 w 1156224"/>
                <a:gd name="connsiteY174" fmla="*/ 70314 h 700670"/>
                <a:gd name="connsiteX175" fmla="*/ 1134675 w 1156224"/>
                <a:gd name="connsiteY175" fmla="*/ 70314 h 700670"/>
                <a:gd name="connsiteX176" fmla="*/ 1133990 w 1156224"/>
                <a:gd name="connsiteY176" fmla="*/ 72600 h 700670"/>
                <a:gd name="connsiteX177" fmla="*/ 1089870 w 1156224"/>
                <a:gd name="connsiteY177" fmla="*/ 128607 h 700670"/>
                <a:gd name="connsiteX178" fmla="*/ 936708 w 1156224"/>
                <a:gd name="connsiteY178" fmla="*/ 164726 h 700670"/>
                <a:gd name="connsiteX179" fmla="*/ 740340 w 1156224"/>
                <a:gd name="connsiteY179" fmla="*/ 109176 h 700670"/>
                <a:gd name="connsiteX180" fmla="*/ 676790 w 1156224"/>
                <a:gd name="connsiteY180" fmla="*/ 87459 h 700670"/>
                <a:gd name="connsiteX181" fmla="*/ 677704 w 1156224"/>
                <a:gd name="connsiteY181" fmla="*/ 86774 h 700670"/>
                <a:gd name="connsiteX182" fmla="*/ 714737 w 1156224"/>
                <a:gd name="connsiteY182" fmla="*/ 31910 h 700670"/>
                <a:gd name="connsiteX183" fmla="*/ 728453 w 1156224"/>
                <a:gd name="connsiteY183" fmla="*/ 23223 h 700670"/>
                <a:gd name="connsiteX184" fmla="*/ 971912 w 1156224"/>
                <a:gd name="connsiteY184" fmla="*/ 17279 h 700670"/>
                <a:gd name="connsiteX185" fmla="*/ 1069524 w 1156224"/>
                <a:gd name="connsiteY185" fmla="*/ 30538 h 700670"/>
                <a:gd name="connsiteX186" fmla="*/ 1128046 w 1156224"/>
                <a:gd name="connsiteY186" fmla="*/ 55684 h 700670"/>
                <a:gd name="connsiteX187" fmla="*/ 1134675 w 1156224"/>
                <a:gd name="connsiteY187" fmla="*/ 70314 h 700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156224" h="700670">
                  <a:moveTo>
                    <a:pt x="1147934" y="43568"/>
                  </a:moveTo>
                  <a:cubicBezTo>
                    <a:pt x="1135590" y="46083"/>
                    <a:pt x="1126903" y="38768"/>
                    <a:pt x="1117073" y="34196"/>
                  </a:cubicBezTo>
                  <a:cubicBezTo>
                    <a:pt x="1096956" y="24823"/>
                    <a:pt x="1076611" y="16822"/>
                    <a:pt x="1054894" y="13393"/>
                  </a:cubicBezTo>
                  <a:cubicBezTo>
                    <a:pt x="1015803" y="7449"/>
                    <a:pt x="976256" y="4249"/>
                    <a:pt x="936936" y="1506"/>
                  </a:cubicBezTo>
                  <a:cubicBezTo>
                    <a:pt x="861270" y="-3295"/>
                    <a:pt x="786289" y="4478"/>
                    <a:pt x="710851" y="9507"/>
                  </a:cubicBezTo>
                  <a:cubicBezTo>
                    <a:pt x="698735" y="10421"/>
                    <a:pt x="695535" y="13393"/>
                    <a:pt x="699192" y="24137"/>
                  </a:cubicBezTo>
                  <a:cubicBezTo>
                    <a:pt x="702850" y="34653"/>
                    <a:pt x="699878" y="42654"/>
                    <a:pt x="695535" y="51112"/>
                  </a:cubicBezTo>
                  <a:cubicBezTo>
                    <a:pt x="682505" y="76029"/>
                    <a:pt x="661931" y="86316"/>
                    <a:pt x="634041" y="79687"/>
                  </a:cubicBezTo>
                  <a:cubicBezTo>
                    <a:pt x="613925" y="75115"/>
                    <a:pt x="459162" y="59342"/>
                    <a:pt x="402469" y="71229"/>
                  </a:cubicBezTo>
                  <a:cubicBezTo>
                    <a:pt x="393783" y="73058"/>
                    <a:pt x="388982" y="69857"/>
                    <a:pt x="386239" y="62771"/>
                  </a:cubicBezTo>
                  <a:cubicBezTo>
                    <a:pt x="380067" y="46540"/>
                    <a:pt x="371151" y="34424"/>
                    <a:pt x="356521" y="24594"/>
                  </a:cubicBezTo>
                  <a:cubicBezTo>
                    <a:pt x="319716" y="134"/>
                    <a:pt x="282912" y="7449"/>
                    <a:pt x="249079" y="24594"/>
                  </a:cubicBezTo>
                  <a:cubicBezTo>
                    <a:pt x="219361" y="39682"/>
                    <a:pt x="207245" y="71915"/>
                    <a:pt x="206331" y="105290"/>
                  </a:cubicBezTo>
                  <a:cubicBezTo>
                    <a:pt x="206102" y="112834"/>
                    <a:pt x="203587" y="115806"/>
                    <a:pt x="196501" y="119463"/>
                  </a:cubicBezTo>
                  <a:cubicBezTo>
                    <a:pt x="163125" y="136380"/>
                    <a:pt x="152381" y="178442"/>
                    <a:pt x="172726" y="207474"/>
                  </a:cubicBezTo>
                  <a:cubicBezTo>
                    <a:pt x="178899" y="216618"/>
                    <a:pt x="174555" y="218676"/>
                    <a:pt x="169755" y="224619"/>
                  </a:cubicBezTo>
                  <a:cubicBezTo>
                    <a:pt x="141180" y="261881"/>
                    <a:pt x="119920" y="282912"/>
                    <a:pt x="97288" y="310573"/>
                  </a:cubicBezTo>
                  <a:cubicBezTo>
                    <a:pt x="90430" y="318803"/>
                    <a:pt x="87230" y="328404"/>
                    <a:pt x="89973" y="339148"/>
                  </a:cubicBezTo>
                  <a:cubicBezTo>
                    <a:pt x="92259" y="348292"/>
                    <a:pt x="95917" y="357207"/>
                    <a:pt x="100032" y="365894"/>
                  </a:cubicBezTo>
                  <a:cubicBezTo>
                    <a:pt x="114205" y="396298"/>
                    <a:pt x="136836" y="420301"/>
                    <a:pt x="159468" y="444304"/>
                  </a:cubicBezTo>
                  <a:cubicBezTo>
                    <a:pt x="165640" y="450933"/>
                    <a:pt x="174784" y="453677"/>
                    <a:pt x="184614" y="452305"/>
                  </a:cubicBezTo>
                  <a:cubicBezTo>
                    <a:pt x="192615" y="451162"/>
                    <a:pt x="193529" y="457334"/>
                    <a:pt x="193072" y="464192"/>
                  </a:cubicBezTo>
                  <a:cubicBezTo>
                    <a:pt x="192843" y="469221"/>
                    <a:pt x="192386" y="474479"/>
                    <a:pt x="191929" y="479508"/>
                  </a:cubicBezTo>
                  <a:cubicBezTo>
                    <a:pt x="189186" y="519056"/>
                    <a:pt x="181642" y="557918"/>
                    <a:pt x="178441" y="597466"/>
                  </a:cubicBezTo>
                  <a:cubicBezTo>
                    <a:pt x="176841" y="620097"/>
                    <a:pt x="176155" y="642729"/>
                    <a:pt x="171126" y="665132"/>
                  </a:cubicBezTo>
                  <a:cubicBezTo>
                    <a:pt x="168840" y="675190"/>
                    <a:pt x="164268" y="675190"/>
                    <a:pt x="154667" y="674047"/>
                  </a:cubicBezTo>
                  <a:cubicBezTo>
                    <a:pt x="139351" y="672447"/>
                    <a:pt x="53169" y="674276"/>
                    <a:pt x="25508" y="669932"/>
                  </a:cubicBezTo>
                  <a:cubicBezTo>
                    <a:pt x="18421" y="668789"/>
                    <a:pt x="10878" y="667646"/>
                    <a:pt x="4020" y="671761"/>
                  </a:cubicBezTo>
                  <a:cubicBezTo>
                    <a:pt x="1505" y="673361"/>
                    <a:pt x="-552" y="675190"/>
                    <a:pt x="133" y="678848"/>
                  </a:cubicBezTo>
                  <a:cubicBezTo>
                    <a:pt x="819" y="681362"/>
                    <a:pt x="2648" y="682505"/>
                    <a:pt x="4705" y="682734"/>
                  </a:cubicBezTo>
                  <a:cubicBezTo>
                    <a:pt x="10420" y="683648"/>
                    <a:pt x="87916" y="682277"/>
                    <a:pt x="148723" y="685020"/>
                  </a:cubicBezTo>
                  <a:cubicBezTo>
                    <a:pt x="156267" y="683648"/>
                    <a:pt x="165640" y="682962"/>
                    <a:pt x="173641" y="689363"/>
                  </a:cubicBezTo>
                  <a:cubicBezTo>
                    <a:pt x="185299" y="698736"/>
                    <a:pt x="194672" y="701250"/>
                    <a:pt x="208617" y="700565"/>
                  </a:cubicBezTo>
                  <a:cubicBezTo>
                    <a:pt x="227362" y="699650"/>
                    <a:pt x="238563" y="691649"/>
                    <a:pt x="242449" y="673133"/>
                  </a:cubicBezTo>
                  <a:cubicBezTo>
                    <a:pt x="250908" y="633128"/>
                    <a:pt x="262566" y="593808"/>
                    <a:pt x="269881" y="553346"/>
                  </a:cubicBezTo>
                  <a:cubicBezTo>
                    <a:pt x="273768" y="531858"/>
                    <a:pt x="280626" y="510827"/>
                    <a:pt x="289312" y="490481"/>
                  </a:cubicBezTo>
                  <a:cubicBezTo>
                    <a:pt x="293884" y="479966"/>
                    <a:pt x="302343" y="477680"/>
                    <a:pt x="312401" y="477451"/>
                  </a:cubicBezTo>
                  <a:cubicBezTo>
                    <a:pt x="322688" y="477222"/>
                    <a:pt x="329317" y="482252"/>
                    <a:pt x="332975" y="490938"/>
                  </a:cubicBezTo>
                  <a:cubicBezTo>
                    <a:pt x="335490" y="496882"/>
                    <a:pt x="337547" y="503511"/>
                    <a:pt x="338461" y="509912"/>
                  </a:cubicBezTo>
                  <a:cubicBezTo>
                    <a:pt x="343262" y="541002"/>
                    <a:pt x="347377" y="572320"/>
                    <a:pt x="351949" y="603410"/>
                  </a:cubicBezTo>
                  <a:cubicBezTo>
                    <a:pt x="355606" y="628098"/>
                    <a:pt x="359264" y="652559"/>
                    <a:pt x="363150" y="677247"/>
                  </a:cubicBezTo>
                  <a:cubicBezTo>
                    <a:pt x="364065" y="683648"/>
                    <a:pt x="367951" y="692106"/>
                    <a:pt x="375952" y="694850"/>
                  </a:cubicBezTo>
                  <a:cubicBezTo>
                    <a:pt x="392411" y="700336"/>
                    <a:pt x="405898" y="699650"/>
                    <a:pt x="422129" y="693249"/>
                  </a:cubicBezTo>
                  <a:cubicBezTo>
                    <a:pt x="433788" y="688677"/>
                    <a:pt x="441331" y="679991"/>
                    <a:pt x="440417" y="666046"/>
                  </a:cubicBezTo>
                  <a:cubicBezTo>
                    <a:pt x="439731" y="655073"/>
                    <a:pt x="439045" y="644100"/>
                    <a:pt x="438360" y="633128"/>
                  </a:cubicBezTo>
                  <a:cubicBezTo>
                    <a:pt x="434702" y="578264"/>
                    <a:pt x="427387" y="523857"/>
                    <a:pt x="418243" y="469907"/>
                  </a:cubicBezTo>
                  <a:cubicBezTo>
                    <a:pt x="415042" y="450933"/>
                    <a:pt x="411156" y="435389"/>
                    <a:pt x="420300" y="430817"/>
                  </a:cubicBezTo>
                  <a:cubicBezTo>
                    <a:pt x="422129" y="430131"/>
                    <a:pt x="438817" y="421673"/>
                    <a:pt x="440188" y="420072"/>
                  </a:cubicBezTo>
                  <a:cubicBezTo>
                    <a:pt x="458019" y="397898"/>
                    <a:pt x="474707" y="374810"/>
                    <a:pt x="489109" y="349892"/>
                  </a:cubicBezTo>
                  <a:cubicBezTo>
                    <a:pt x="495967" y="337776"/>
                    <a:pt x="494595" y="327947"/>
                    <a:pt x="486823" y="317431"/>
                  </a:cubicBezTo>
                  <a:cubicBezTo>
                    <a:pt x="474250" y="300286"/>
                    <a:pt x="452761" y="270797"/>
                    <a:pt x="439503" y="244508"/>
                  </a:cubicBezTo>
                  <a:cubicBezTo>
                    <a:pt x="457333" y="247708"/>
                    <a:pt x="477907" y="257309"/>
                    <a:pt x="493681" y="266910"/>
                  </a:cubicBezTo>
                  <a:cubicBezTo>
                    <a:pt x="533686" y="291142"/>
                    <a:pt x="572091" y="318574"/>
                    <a:pt x="614839" y="337776"/>
                  </a:cubicBezTo>
                  <a:cubicBezTo>
                    <a:pt x="653015" y="354921"/>
                    <a:pt x="691649" y="369552"/>
                    <a:pt x="734854" y="370009"/>
                  </a:cubicBezTo>
                  <a:cubicBezTo>
                    <a:pt x="807777" y="370695"/>
                    <a:pt x="877272" y="358122"/>
                    <a:pt x="943566" y="327032"/>
                  </a:cubicBezTo>
                  <a:cubicBezTo>
                    <a:pt x="1025633" y="288627"/>
                    <a:pt x="1084155" y="228277"/>
                    <a:pt x="1118445" y="144609"/>
                  </a:cubicBezTo>
                  <a:cubicBezTo>
                    <a:pt x="1126674" y="124264"/>
                    <a:pt x="1134447" y="103690"/>
                    <a:pt x="1146105" y="84716"/>
                  </a:cubicBezTo>
                  <a:cubicBezTo>
                    <a:pt x="1151592" y="75572"/>
                    <a:pt x="1156850" y="65514"/>
                    <a:pt x="1156164" y="54084"/>
                  </a:cubicBezTo>
                  <a:cubicBezTo>
                    <a:pt x="1155478" y="49055"/>
                    <a:pt x="1155478" y="41968"/>
                    <a:pt x="1147934" y="43568"/>
                  </a:cubicBezTo>
                  <a:close/>
                  <a:moveTo>
                    <a:pt x="305772" y="24366"/>
                  </a:moveTo>
                  <a:cubicBezTo>
                    <a:pt x="373437" y="24366"/>
                    <a:pt x="380981" y="90431"/>
                    <a:pt x="378009" y="114434"/>
                  </a:cubicBezTo>
                  <a:cubicBezTo>
                    <a:pt x="370694" y="175242"/>
                    <a:pt x="314458" y="180271"/>
                    <a:pt x="300742" y="179814"/>
                  </a:cubicBezTo>
                  <a:cubicBezTo>
                    <a:pt x="257537" y="178442"/>
                    <a:pt x="236734" y="164269"/>
                    <a:pt x="225533" y="133408"/>
                  </a:cubicBezTo>
                  <a:cubicBezTo>
                    <a:pt x="209760" y="96832"/>
                    <a:pt x="229648" y="24366"/>
                    <a:pt x="305772" y="24366"/>
                  </a:cubicBezTo>
                  <a:close/>
                  <a:moveTo>
                    <a:pt x="177527" y="171356"/>
                  </a:moveTo>
                  <a:cubicBezTo>
                    <a:pt x="180499" y="154668"/>
                    <a:pt x="189643" y="141866"/>
                    <a:pt x="206331" y="130893"/>
                  </a:cubicBezTo>
                  <a:cubicBezTo>
                    <a:pt x="213417" y="150553"/>
                    <a:pt x="224847" y="164726"/>
                    <a:pt x="237192" y="180500"/>
                  </a:cubicBezTo>
                  <a:cubicBezTo>
                    <a:pt x="222561" y="187586"/>
                    <a:pt x="206788" y="189186"/>
                    <a:pt x="195815" y="200845"/>
                  </a:cubicBezTo>
                  <a:cubicBezTo>
                    <a:pt x="191929" y="204960"/>
                    <a:pt x="187585" y="201302"/>
                    <a:pt x="184614" y="198102"/>
                  </a:cubicBezTo>
                  <a:cubicBezTo>
                    <a:pt x="177070" y="190329"/>
                    <a:pt x="175927" y="180957"/>
                    <a:pt x="177527" y="171356"/>
                  </a:cubicBezTo>
                  <a:close/>
                  <a:moveTo>
                    <a:pt x="469906" y="314916"/>
                  </a:moveTo>
                  <a:cubicBezTo>
                    <a:pt x="482251" y="331376"/>
                    <a:pt x="482479" y="338919"/>
                    <a:pt x="471049" y="355150"/>
                  </a:cubicBezTo>
                  <a:cubicBezTo>
                    <a:pt x="461220" y="368866"/>
                    <a:pt x="451161" y="382353"/>
                    <a:pt x="441789" y="396298"/>
                  </a:cubicBezTo>
                  <a:cubicBezTo>
                    <a:pt x="437674" y="402470"/>
                    <a:pt x="432187" y="407271"/>
                    <a:pt x="426930" y="412529"/>
                  </a:cubicBezTo>
                  <a:cubicBezTo>
                    <a:pt x="420072" y="419158"/>
                    <a:pt x="411385" y="420987"/>
                    <a:pt x="404070" y="414129"/>
                  </a:cubicBezTo>
                  <a:cubicBezTo>
                    <a:pt x="396983" y="407499"/>
                    <a:pt x="396069" y="399498"/>
                    <a:pt x="401784" y="390812"/>
                  </a:cubicBezTo>
                  <a:cubicBezTo>
                    <a:pt x="407499" y="382353"/>
                    <a:pt x="414357" y="374581"/>
                    <a:pt x="420300" y="366123"/>
                  </a:cubicBezTo>
                  <a:cubicBezTo>
                    <a:pt x="430359" y="352178"/>
                    <a:pt x="430359" y="339377"/>
                    <a:pt x="419843" y="325661"/>
                  </a:cubicBezTo>
                  <a:cubicBezTo>
                    <a:pt x="409099" y="311487"/>
                    <a:pt x="394468" y="301429"/>
                    <a:pt x="381210" y="289999"/>
                  </a:cubicBezTo>
                  <a:cubicBezTo>
                    <a:pt x="378238" y="287484"/>
                    <a:pt x="374580" y="286570"/>
                    <a:pt x="371151" y="288856"/>
                  </a:cubicBezTo>
                  <a:cubicBezTo>
                    <a:pt x="366351" y="292056"/>
                    <a:pt x="382124" y="339148"/>
                    <a:pt x="385324" y="359265"/>
                  </a:cubicBezTo>
                  <a:cubicBezTo>
                    <a:pt x="387153" y="370009"/>
                    <a:pt x="389211" y="380753"/>
                    <a:pt x="383496" y="391497"/>
                  </a:cubicBezTo>
                  <a:cubicBezTo>
                    <a:pt x="380295" y="397212"/>
                    <a:pt x="380524" y="405213"/>
                    <a:pt x="384181" y="410700"/>
                  </a:cubicBezTo>
                  <a:cubicBezTo>
                    <a:pt x="399955" y="435389"/>
                    <a:pt x="398126" y="435389"/>
                    <a:pt x="398126" y="435389"/>
                  </a:cubicBezTo>
                  <a:cubicBezTo>
                    <a:pt x="411156" y="487052"/>
                    <a:pt x="420529" y="582836"/>
                    <a:pt x="426472" y="634728"/>
                  </a:cubicBezTo>
                  <a:cubicBezTo>
                    <a:pt x="430816" y="673361"/>
                    <a:pt x="418471" y="685477"/>
                    <a:pt x="396297" y="684791"/>
                  </a:cubicBezTo>
                  <a:cubicBezTo>
                    <a:pt x="383496" y="684334"/>
                    <a:pt x="377781" y="676104"/>
                    <a:pt x="375952" y="664674"/>
                  </a:cubicBezTo>
                  <a:cubicBezTo>
                    <a:pt x="372066" y="639986"/>
                    <a:pt x="368408" y="615525"/>
                    <a:pt x="364750" y="590837"/>
                  </a:cubicBezTo>
                  <a:cubicBezTo>
                    <a:pt x="360636" y="564090"/>
                    <a:pt x="356521" y="537344"/>
                    <a:pt x="352406" y="510369"/>
                  </a:cubicBezTo>
                  <a:cubicBezTo>
                    <a:pt x="351949" y="506712"/>
                    <a:pt x="351034" y="503054"/>
                    <a:pt x="350120" y="499625"/>
                  </a:cubicBezTo>
                  <a:cubicBezTo>
                    <a:pt x="341205" y="466707"/>
                    <a:pt x="333432" y="460992"/>
                    <a:pt x="299371" y="463964"/>
                  </a:cubicBezTo>
                  <a:cubicBezTo>
                    <a:pt x="277654" y="465792"/>
                    <a:pt x="269196" y="503511"/>
                    <a:pt x="264852" y="520428"/>
                  </a:cubicBezTo>
                  <a:cubicBezTo>
                    <a:pt x="252736" y="569348"/>
                    <a:pt x="241078" y="618497"/>
                    <a:pt x="229419" y="667646"/>
                  </a:cubicBezTo>
                  <a:cubicBezTo>
                    <a:pt x="226219" y="680676"/>
                    <a:pt x="218446" y="688220"/>
                    <a:pt x="200616" y="686391"/>
                  </a:cubicBezTo>
                  <a:cubicBezTo>
                    <a:pt x="187357" y="685020"/>
                    <a:pt x="183928" y="677933"/>
                    <a:pt x="185071" y="662160"/>
                  </a:cubicBezTo>
                  <a:cubicBezTo>
                    <a:pt x="186214" y="645472"/>
                    <a:pt x="188957" y="628784"/>
                    <a:pt x="190786" y="612096"/>
                  </a:cubicBezTo>
                  <a:cubicBezTo>
                    <a:pt x="197187" y="556775"/>
                    <a:pt x="205188" y="501683"/>
                    <a:pt x="207474" y="446133"/>
                  </a:cubicBezTo>
                  <a:cubicBezTo>
                    <a:pt x="207702" y="440875"/>
                    <a:pt x="208388" y="435389"/>
                    <a:pt x="212046" y="431731"/>
                  </a:cubicBezTo>
                  <a:cubicBezTo>
                    <a:pt x="223933" y="419844"/>
                    <a:pt x="222104" y="404528"/>
                    <a:pt x="221875" y="390354"/>
                  </a:cubicBezTo>
                  <a:cubicBezTo>
                    <a:pt x="221418" y="364751"/>
                    <a:pt x="222561" y="339377"/>
                    <a:pt x="224847" y="314002"/>
                  </a:cubicBezTo>
                  <a:cubicBezTo>
                    <a:pt x="226219" y="298914"/>
                    <a:pt x="221418" y="295714"/>
                    <a:pt x="207016" y="302801"/>
                  </a:cubicBezTo>
                  <a:cubicBezTo>
                    <a:pt x="190557" y="311259"/>
                    <a:pt x="177298" y="324060"/>
                    <a:pt x="164268" y="337091"/>
                  </a:cubicBezTo>
                  <a:cubicBezTo>
                    <a:pt x="157639" y="343491"/>
                    <a:pt x="157867" y="351492"/>
                    <a:pt x="163354" y="359036"/>
                  </a:cubicBezTo>
                  <a:cubicBezTo>
                    <a:pt x="167240" y="364294"/>
                    <a:pt x="190786" y="385782"/>
                    <a:pt x="196729" y="393326"/>
                  </a:cubicBezTo>
                  <a:cubicBezTo>
                    <a:pt x="208617" y="408642"/>
                    <a:pt x="209531" y="418472"/>
                    <a:pt x="196044" y="432417"/>
                  </a:cubicBezTo>
                  <a:cubicBezTo>
                    <a:pt x="188728" y="439961"/>
                    <a:pt x="179356" y="439046"/>
                    <a:pt x="171355" y="431731"/>
                  </a:cubicBezTo>
                  <a:cubicBezTo>
                    <a:pt x="145294" y="408185"/>
                    <a:pt x="119920" y="384182"/>
                    <a:pt x="109176" y="348521"/>
                  </a:cubicBezTo>
                  <a:cubicBezTo>
                    <a:pt x="105747" y="336862"/>
                    <a:pt x="105289" y="328175"/>
                    <a:pt x="112833" y="318117"/>
                  </a:cubicBezTo>
                  <a:cubicBezTo>
                    <a:pt x="131578" y="293657"/>
                    <a:pt x="166097" y="250451"/>
                    <a:pt x="185299" y="227591"/>
                  </a:cubicBezTo>
                  <a:cubicBezTo>
                    <a:pt x="219361" y="197187"/>
                    <a:pt x="245650" y="192844"/>
                    <a:pt x="285426" y="194216"/>
                  </a:cubicBezTo>
                  <a:cubicBezTo>
                    <a:pt x="290455" y="194444"/>
                    <a:pt x="295713" y="194901"/>
                    <a:pt x="300742" y="195130"/>
                  </a:cubicBezTo>
                  <a:cubicBezTo>
                    <a:pt x="320402" y="196273"/>
                    <a:pt x="339833" y="190101"/>
                    <a:pt x="359721" y="196044"/>
                  </a:cubicBezTo>
                  <a:cubicBezTo>
                    <a:pt x="385553" y="203817"/>
                    <a:pt x="405670" y="218904"/>
                    <a:pt x="421672" y="242222"/>
                  </a:cubicBezTo>
                  <a:cubicBezTo>
                    <a:pt x="442932" y="270111"/>
                    <a:pt x="451618" y="290228"/>
                    <a:pt x="469906" y="314916"/>
                  </a:cubicBezTo>
                  <a:close/>
                  <a:moveTo>
                    <a:pt x="386925" y="314459"/>
                  </a:moveTo>
                  <a:cubicBezTo>
                    <a:pt x="412299" y="331376"/>
                    <a:pt x="427844" y="346692"/>
                    <a:pt x="401326" y="364065"/>
                  </a:cubicBezTo>
                  <a:cubicBezTo>
                    <a:pt x="393554" y="352407"/>
                    <a:pt x="392182" y="328861"/>
                    <a:pt x="386925" y="314459"/>
                  </a:cubicBezTo>
                  <a:close/>
                  <a:moveTo>
                    <a:pt x="206331" y="379610"/>
                  </a:moveTo>
                  <a:cubicBezTo>
                    <a:pt x="196044" y="370466"/>
                    <a:pt x="188500" y="364065"/>
                    <a:pt x="181413" y="357207"/>
                  </a:cubicBezTo>
                  <a:cubicBezTo>
                    <a:pt x="177527" y="353321"/>
                    <a:pt x="175470" y="348063"/>
                    <a:pt x="180956" y="344177"/>
                  </a:cubicBezTo>
                  <a:cubicBezTo>
                    <a:pt x="189643" y="338005"/>
                    <a:pt x="195129" y="327947"/>
                    <a:pt x="209760" y="322232"/>
                  </a:cubicBezTo>
                  <a:cubicBezTo>
                    <a:pt x="208617" y="342806"/>
                    <a:pt x="207474" y="359493"/>
                    <a:pt x="206331" y="379610"/>
                  </a:cubicBezTo>
                  <a:close/>
                  <a:moveTo>
                    <a:pt x="1106100" y="143009"/>
                  </a:moveTo>
                  <a:cubicBezTo>
                    <a:pt x="1077297" y="210675"/>
                    <a:pt x="1031120" y="263710"/>
                    <a:pt x="967797" y="300286"/>
                  </a:cubicBezTo>
                  <a:cubicBezTo>
                    <a:pt x="919791" y="327947"/>
                    <a:pt x="867442" y="344406"/>
                    <a:pt x="812349" y="351950"/>
                  </a:cubicBezTo>
                  <a:cubicBezTo>
                    <a:pt x="795662" y="354236"/>
                    <a:pt x="778974" y="356064"/>
                    <a:pt x="762057" y="357207"/>
                  </a:cubicBezTo>
                  <a:cubicBezTo>
                    <a:pt x="695306" y="361779"/>
                    <a:pt x="637470" y="335948"/>
                    <a:pt x="581463" y="304172"/>
                  </a:cubicBezTo>
                  <a:cubicBezTo>
                    <a:pt x="547173" y="284741"/>
                    <a:pt x="515169" y="261195"/>
                    <a:pt x="479279" y="244508"/>
                  </a:cubicBezTo>
                  <a:cubicBezTo>
                    <a:pt x="471964" y="241079"/>
                    <a:pt x="463963" y="239478"/>
                    <a:pt x="456190" y="237192"/>
                  </a:cubicBezTo>
                  <a:cubicBezTo>
                    <a:pt x="439960" y="232620"/>
                    <a:pt x="424872" y="226905"/>
                    <a:pt x="413899" y="212504"/>
                  </a:cubicBezTo>
                  <a:cubicBezTo>
                    <a:pt x="401098" y="195816"/>
                    <a:pt x="381895" y="187358"/>
                    <a:pt x="360407" y="178671"/>
                  </a:cubicBezTo>
                  <a:cubicBezTo>
                    <a:pt x="360864" y="177985"/>
                    <a:pt x="361321" y="177528"/>
                    <a:pt x="361550" y="176842"/>
                  </a:cubicBezTo>
                  <a:cubicBezTo>
                    <a:pt x="361550" y="176613"/>
                    <a:pt x="361779" y="176613"/>
                    <a:pt x="361779" y="176385"/>
                  </a:cubicBezTo>
                  <a:cubicBezTo>
                    <a:pt x="362007" y="175928"/>
                    <a:pt x="362464" y="175470"/>
                    <a:pt x="362693" y="175013"/>
                  </a:cubicBezTo>
                  <a:cubicBezTo>
                    <a:pt x="362693" y="175013"/>
                    <a:pt x="362693" y="174785"/>
                    <a:pt x="362922" y="174785"/>
                  </a:cubicBezTo>
                  <a:cubicBezTo>
                    <a:pt x="363379" y="174099"/>
                    <a:pt x="363607" y="173642"/>
                    <a:pt x="364065" y="173184"/>
                  </a:cubicBezTo>
                  <a:cubicBezTo>
                    <a:pt x="364065" y="173184"/>
                    <a:pt x="364065" y="173184"/>
                    <a:pt x="364065" y="173184"/>
                  </a:cubicBezTo>
                  <a:cubicBezTo>
                    <a:pt x="365436" y="170898"/>
                    <a:pt x="366808" y="169070"/>
                    <a:pt x="368408" y="167698"/>
                  </a:cubicBezTo>
                  <a:cubicBezTo>
                    <a:pt x="386467" y="151239"/>
                    <a:pt x="391954" y="129750"/>
                    <a:pt x="392868" y="106433"/>
                  </a:cubicBezTo>
                  <a:cubicBezTo>
                    <a:pt x="393554" y="90203"/>
                    <a:pt x="395154" y="88602"/>
                    <a:pt x="411385" y="84716"/>
                  </a:cubicBezTo>
                  <a:cubicBezTo>
                    <a:pt x="476536" y="72143"/>
                    <a:pt x="590607" y="86316"/>
                    <a:pt x="614382" y="89517"/>
                  </a:cubicBezTo>
                  <a:cubicBezTo>
                    <a:pt x="670846" y="97061"/>
                    <a:pt x="723195" y="117635"/>
                    <a:pt x="776459" y="135694"/>
                  </a:cubicBezTo>
                  <a:cubicBezTo>
                    <a:pt x="829723" y="153982"/>
                    <a:pt x="883444" y="170898"/>
                    <a:pt x="939908" y="177071"/>
                  </a:cubicBezTo>
                  <a:cubicBezTo>
                    <a:pt x="972369" y="180500"/>
                    <a:pt x="1003230" y="179128"/>
                    <a:pt x="1032263" y="170441"/>
                  </a:cubicBezTo>
                  <a:cubicBezTo>
                    <a:pt x="1032948" y="170213"/>
                    <a:pt x="1033863" y="169984"/>
                    <a:pt x="1034549" y="169755"/>
                  </a:cubicBezTo>
                  <a:cubicBezTo>
                    <a:pt x="1035234" y="169527"/>
                    <a:pt x="1035920" y="169298"/>
                    <a:pt x="1036835" y="169070"/>
                  </a:cubicBezTo>
                  <a:cubicBezTo>
                    <a:pt x="1037520" y="168841"/>
                    <a:pt x="1038435" y="168612"/>
                    <a:pt x="1039121" y="168155"/>
                  </a:cubicBezTo>
                  <a:cubicBezTo>
                    <a:pt x="1039806" y="167927"/>
                    <a:pt x="1040492" y="167698"/>
                    <a:pt x="1041178" y="167469"/>
                  </a:cubicBezTo>
                  <a:cubicBezTo>
                    <a:pt x="1041864" y="167241"/>
                    <a:pt x="1042778" y="167012"/>
                    <a:pt x="1043464" y="166555"/>
                  </a:cubicBezTo>
                  <a:cubicBezTo>
                    <a:pt x="1044150" y="166326"/>
                    <a:pt x="1044836" y="166098"/>
                    <a:pt x="1045750" y="165641"/>
                  </a:cubicBezTo>
                  <a:cubicBezTo>
                    <a:pt x="1046436" y="165412"/>
                    <a:pt x="1047350" y="164955"/>
                    <a:pt x="1048036" y="164726"/>
                  </a:cubicBezTo>
                  <a:cubicBezTo>
                    <a:pt x="1048722" y="164498"/>
                    <a:pt x="1049408" y="164040"/>
                    <a:pt x="1050322" y="163812"/>
                  </a:cubicBezTo>
                  <a:cubicBezTo>
                    <a:pt x="1051008" y="163583"/>
                    <a:pt x="1051694" y="163126"/>
                    <a:pt x="1052608" y="162897"/>
                  </a:cubicBezTo>
                  <a:cubicBezTo>
                    <a:pt x="1053294" y="162669"/>
                    <a:pt x="1054208" y="162212"/>
                    <a:pt x="1054894" y="161754"/>
                  </a:cubicBezTo>
                  <a:cubicBezTo>
                    <a:pt x="1055580" y="161526"/>
                    <a:pt x="1056266" y="161069"/>
                    <a:pt x="1056951" y="160840"/>
                  </a:cubicBezTo>
                  <a:cubicBezTo>
                    <a:pt x="1057866" y="160383"/>
                    <a:pt x="1058552" y="160154"/>
                    <a:pt x="1059466" y="159697"/>
                  </a:cubicBezTo>
                  <a:cubicBezTo>
                    <a:pt x="1060152" y="159468"/>
                    <a:pt x="1060609" y="159011"/>
                    <a:pt x="1061295" y="158783"/>
                  </a:cubicBezTo>
                  <a:cubicBezTo>
                    <a:pt x="1062666" y="158097"/>
                    <a:pt x="1064038" y="157411"/>
                    <a:pt x="1065410" y="156497"/>
                  </a:cubicBezTo>
                  <a:cubicBezTo>
                    <a:pt x="1065867" y="156268"/>
                    <a:pt x="1066324" y="156039"/>
                    <a:pt x="1066781" y="155811"/>
                  </a:cubicBezTo>
                  <a:cubicBezTo>
                    <a:pt x="1067696" y="155354"/>
                    <a:pt x="1068839" y="154668"/>
                    <a:pt x="1069753" y="154211"/>
                  </a:cubicBezTo>
                  <a:cubicBezTo>
                    <a:pt x="1070439" y="153982"/>
                    <a:pt x="1070896" y="153525"/>
                    <a:pt x="1071582" y="153296"/>
                  </a:cubicBezTo>
                  <a:cubicBezTo>
                    <a:pt x="1072496" y="152839"/>
                    <a:pt x="1073182" y="152382"/>
                    <a:pt x="1074096" y="151696"/>
                  </a:cubicBezTo>
                  <a:cubicBezTo>
                    <a:pt x="1074782" y="151239"/>
                    <a:pt x="1075239" y="151010"/>
                    <a:pt x="1075925" y="150553"/>
                  </a:cubicBezTo>
                  <a:cubicBezTo>
                    <a:pt x="1076840" y="150096"/>
                    <a:pt x="1077525" y="149410"/>
                    <a:pt x="1078440" y="148953"/>
                  </a:cubicBezTo>
                  <a:cubicBezTo>
                    <a:pt x="1079126" y="148496"/>
                    <a:pt x="1079583" y="148267"/>
                    <a:pt x="1080269" y="147810"/>
                  </a:cubicBezTo>
                  <a:cubicBezTo>
                    <a:pt x="1081183" y="147353"/>
                    <a:pt x="1081869" y="146667"/>
                    <a:pt x="1082783" y="146210"/>
                  </a:cubicBezTo>
                  <a:cubicBezTo>
                    <a:pt x="1083469" y="145752"/>
                    <a:pt x="1083926" y="145295"/>
                    <a:pt x="1084612" y="145067"/>
                  </a:cubicBezTo>
                  <a:cubicBezTo>
                    <a:pt x="1085526" y="144381"/>
                    <a:pt x="1086212" y="143924"/>
                    <a:pt x="1087127" y="143238"/>
                  </a:cubicBezTo>
                  <a:cubicBezTo>
                    <a:pt x="1087584" y="142781"/>
                    <a:pt x="1088270" y="142323"/>
                    <a:pt x="1088727" y="142095"/>
                  </a:cubicBezTo>
                  <a:cubicBezTo>
                    <a:pt x="1089641" y="141409"/>
                    <a:pt x="1090556" y="140723"/>
                    <a:pt x="1091470" y="140037"/>
                  </a:cubicBezTo>
                  <a:cubicBezTo>
                    <a:pt x="1091927" y="139580"/>
                    <a:pt x="1092384" y="139352"/>
                    <a:pt x="1092842" y="138894"/>
                  </a:cubicBezTo>
                  <a:cubicBezTo>
                    <a:pt x="1094213" y="137751"/>
                    <a:pt x="1095585" y="136608"/>
                    <a:pt x="1096956" y="135465"/>
                  </a:cubicBezTo>
                  <a:cubicBezTo>
                    <a:pt x="1099700" y="133179"/>
                    <a:pt x="1102671" y="131122"/>
                    <a:pt x="1105872" y="128836"/>
                  </a:cubicBezTo>
                  <a:cubicBezTo>
                    <a:pt x="1111358" y="134094"/>
                    <a:pt x="1107701" y="138666"/>
                    <a:pt x="1106100" y="143009"/>
                  </a:cubicBezTo>
                  <a:close/>
                  <a:moveTo>
                    <a:pt x="1134675" y="70314"/>
                  </a:moveTo>
                  <a:lnTo>
                    <a:pt x="1134675" y="70314"/>
                  </a:lnTo>
                  <a:cubicBezTo>
                    <a:pt x="1134447" y="71000"/>
                    <a:pt x="1134218" y="71686"/>
                    <a:pt x="1133990" y="72600"/>
                  </a:cubicBezTo>
                  <a:cubicBezTo>
                    <a:pt x="1124846" y="96146"/>
                    <a:pt x="1109301" y="113063"/>
                    <a:pt x="1089870" y="128607"/>
                  </a:cubicBezTo>
                  <a:cubicBezTo>
                    <a:pt x="1044378" y="165641"/>
                    <a:pt x="992486" y="173184"/>
                    <a:pt x="936708" y="164726"/>
                  </a:cubicBezTo>
                  <a:cubicBezTo>
                    <a:pt x="869042" y="154439"/>
                    <a:pt x="804348" y="132951"/>
                    <a:pt x="740340" y="109176"/>
                  </a:cubicBezTo>
                  <a:cubicBezTo>
                    <a:pt x="722510" y="102547"/>
                    <a:pt x="697821" y="94775"/>
                    <a:pt x="676790" y="87459"/>
                  </a:cubicBezTo>
                  <a:cubicBezTo>
                    <a:pt x="677018" y="87231"/>
                    <a:pt x="677475" y="87002"/>
                    <a:pt x="677704" y="86774"/>
                  </a:cubicBezTo>
                  <a:cubicBezTo>
                    <a:pt x="700564" y="71915"/>
                    <a:pt x="709479" y="52484"/>
                    <a:pt x="714737" y="31910"/>
                  </a:cubicBezTo>
                  <a:cubicBezTo>
                    <a:pt x="716566" y="25052"/>
                    <a:pt x="722510" y="23909"/>
                    <a:pt x="728453" y="23223"/>
                  </a:cubicBezTo>
                  <a:cubicBezTo>
                    <a:pt x="809378" y="13164"/>
                    <a:pt x="890531" y="8821"/>
                    <a:pt x="971912" y="17279"/>
                  </a:cubicBezTo>
                  <a:cubicBezTo>
                    <a:pt x="1004602" y="20708"/>
                    <a:pt x="1037749" y="19794"/>
                    <a:pt x="1069524" y="30538"/>
                  </a:cubicBezTo>
                  <a:cubicBezTo>
                    <a:pt x="1089870" y="37396"/>
                    <a:pt x="1108844" y="46540"/>
                    <a:pt x="1128046" y="55684"/>
                  </a:cubicBezTo>
                  <a:cubicBezTo>
                    <a:pt x="1135590" y="59113"/>
                    <a:pt x="1137419" y="62542"/>
                    <a:pt x="1134675" y="70314"/>
                  </a:cubicBezTo>
                  <a:close/>
                </a:path>
              </a:pathLst>
            </a:custGeom>
            <a:solidFill>
              <a:srgbClr val="000000"/>
            </a:solidFill>
            <a:ln w="2286" cap="flat">
              <a:noFill/>
              <a:prstDash val="solid"/>
              <a:miter/>
            </a:ln>
          </p:spPr>
          <p:txBody>
            <a:bodyPr rtlCol="0" anchor="ctr"/>
            <a:lstStyle/>
            <a:p>
              <a:endParaRPr lang="en-US"/>
            </a:p>
          </p:txBody>
        </p:sp>
        <p:sp>
          <p:nvSpPr>
            <p:cNvPr id="39" name="Freeform 186">
              <a:extLst>
                <a:ext uri="{FF2B5EF4-FFF2-40B4-BE49-F238E27FC236}">
                  <a16:creationId xmlns:a16="http://schemas.microsoft.com/office/drawing/2014/main" id="{45D56DE3-A8BC-F580-91D5-4C16E202B66B}"/>
                </a:ext>
              </a:extLst>
            </p:cNvPr>
            <p:cNvSpPr/>
            <p:nvPr/>
          </p:nvSpPr>
          <p:spPr>
            <a:xfrm>
              <a:off x="4383013" y="3125838"/>
              <a:ext cx="141718" cy="28506"/>
            </a:xfrm>
            <a:custGeom>
              <a:avLst/>
              <a:gdLst>
                <a:gd name="connsiteX0" fmla="*/ 41135 w 141718"/>
                <a:gd name="connsiteY0" fmla="*/ 5525 h 28506"/>
                <a:gd name="connsiteX1" fmla="*/ 5245 w 141718"/>
                <a:gd name="connsiteY1" fmla="*/ 15583 h 28506"/>
                <a:gd name="connsiteX2" fmla="*/ 215 w 141718"/>
                <a:gd name="connsiteY2" fmla="*/ 23813 h 28506"/>
                <a:gd name="connsiteX3" fmla="*/ 8674 w 141718"/>
                <a:gd name="connsiteY3" fmla="*/ 28156 h 28506"/>
                <a:gd name="connsiteX4" fmla="*/ 31991 w 141718"/>
                <a:gd name="connsiteY4" fmla="*/ 21755 h 28506"/>
                <a:gd name="connsiteX5" fmla="*/ 122288 w 141718"/>
                <a:gd name="connsiteY5" fmla="*/ 22441 h 28506"/>
                <a:gd name="connsiteX6" fmla="*/ 141719 w 141718"/>
                <a:gd name="connsiteY6" fmla="*/ 24956 h 28506"/>
                <a:gd name="connsiteX7" fmla="*/ 137833 w 141718"/>
                <a:gd name="connsiteY7" fmla="*/ 20155 h 28506"/>
                <a:gd name="connsiteX8" fmla="*/ 41135 w 141718"/>
                <a:gd name="connsiteY8" fmla="*/ 5525 h 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18" h="28506">
                  <a:moveTo>
                    <a:pt x="41135" y="5525"/>
                  </a:moveTo>
                  <a:cubicBezTo>
                    <a:pt x="29476" y="9868"/>
                    <a:pt x="17132" y="12154"/>
                    <a:pt x="5245" y="15583"/>
                  </a:cubicBezTo>
                  <a:cubicBezTo>
                    <a:pt x="1358" y="16726"/>
                    <a:pt x="-699" y="19469"/>
                    <a:pt x="215" y="23813"/>
                  </a:cubicBezTo>
                  <a:cubicBezTo>
                    <a:pt x="1358" y="28385"/>
                    <a:pt x="4787" y="29070"/>
                    <a:pt x="8674" y="28156"/>
                  </a:cubicBezTo>
                  <a:cubicBezTo>
                    <a:pt x="16446" y="26327"/>
                    <a:pt x="24447" y="24498"/>
                    <a:pt x="31991" y="21755"/>
                  </a:cubicBezTo>
                  <a:cubicBezTo>
                    <a:pt x="62166" y="10325"/>
                    <a:pt x="92113" y="11925"/>
                    <a:pt x="122288" y="22441"/>
                  </a:cubicBezTo>
                  <a:cubicBezTo>
                    <a:pt x="128231" y="24498"/>
                    <a:pt x="134404" y="28385"/>
                    <a:pt x="141719" y="24956"/>
                  </a:cubicBezTo>
                  <a:cubicBezTo>
                    <a:pt x="140347" y="23127"/>
                    <a:pt x="139433" y="20841"/>
                    <a:pt x="137833" y="20155"/>
                  </a:cubicBezTo>
                  <a:cubicBezTo>
                    <a:pt x="107200" y="4610"/>
                    <a:pt x="76111" y="-7506"/>
                    <a:pt x="41135" y="5525"/>
                  </a:cubicBezTo>
                  <a:close/>
                </a:path>
              </a:pathLst>
            </a:custGeom>
            <a:solidFill>
              <a:srgbClr val="000000"/>
            </a:solidFill>
            <a:ln w="2286" cap="flat">
              <a:noFill/>
              <a:prstDash val="solid"/>
              <a:miter/>
            </a:ln>
          </p:spPr>
          <p:txBody>
            <a:bodyPr rtlCol="0" anchor="ctr"/>
            <a:lstStyle/>
            <a:p>
              <a:endParaRPr lang="en-US"/>
            </a:p>
          </p:txBody>
        </p:sp>
        <p:sp>
          <p:nvSpPr>
            <p:cNvPr id="40" name="Freeform 187">
              <a:extLst>
                <a:ext uri="{FF2B5EF4-FFF2-40B4-BE49-F238E27FC236}">
                  <a16:creationId xmlns:a16="http://schemas.microsoft.com/office/drawing/2014/main" id="{1151979F-3624-12B2-998D-AF0DDA00E46F}"/>
                </a:ext>
              </a:extLst>
            </p:cNvPr>
            <p:cNvSpPr/>
            <p:nvPr/>
          </p:nvSpPr>
          <p:spPr>
            <a:xfrm>
              <a:off x="3708997" y="3446254"/>
              <a:ext cx="45667" cy="104589"/>
            </a:xfrm>
            <a:custGeom>
              <a:avLst/>
              <a:gdLst>
                <a:gd name="connsiteX0" fmla="*/ 43981 w 45667"/>
                <a:gd name="connsiteY0" fmla="*/ 9491 h 104589"/>
                <a:gd name="connsiteX1" fmla="*/ 43752 w 45667"/>
                <a:gd name="connsiteY1" fmla="*/ 1948 h 104589"/>
                <a:gd name="connsiteX2" fmla="*/ 37809 w 45667"/>
                <a:gd name="connsiteY2" fmla="*/ 119 h 104589"/>
                <a:gd name="connsiteX3" fmla="*/ 30036 w 45667"/>
                <a:gd name="connsiteY3" fmla="*/ 3776 h 104589"/>
                <a:gd name="connsiteX4" fmla="*/ 1233 w 45667"/>
                <a:gd name="connsiteY4" fmla="*/ 81958 h 104589"/>
                <a:gd name="connsiteX5" fmla="*/ 16549 w 45667"/>
                <a:gd name="connsiteY5" fmla="*/ 104589 h 104589"/>
                <a:gd name="connsiteX6" fmla="*/ 18835 w 45667"/>
                <a:gd name="connsiteY6" fmla="*/ 100474 h 104589"/>
                <a:gd name="connsiteX7" fmla="*/ 18378 w 45667"/>
                <a:gd name="connsiteY7" fmla="*/ 96131 h 104589"/>
                <a:gd name="connsiteX8" fmla="*/ 36666 w 45667"/>
                <a:gd name="connsiteY8" fmla="*/ 17492 h 104589"/>
                <a:gd name="connsiteX9" fmla="*/ 43981 w 45667"/>
                <a:gd name="connsiteY9" fmla="*/ 9491 h 10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667" h="104589">
                  <a:moveTo>
                    <a:pt x="43981" y="9491"/>
                  </a:moveTo>
                  <a:cubicBezTo>
                    <a:pt x="46267" y="6977"/>
                    <a:pt x="46267" y="4005"/>
                    <a:pt x="43752" y="1948"/>
                  </a:cubicBezTo>
                  <a:cubicBezTo>
                    <a:pt x="42381" y="576"/>
                    <a:pt x="39637" y="-338"/>
                    <a:pt x="37809" y="119"/>
                  </a:cubicBezTo>
                  <a:cubicBezTo>
                    <a:pt x="35065" y="576"/>
                    <a:pt x="32322" y="1948"/>
                    <a:pt x="30036" y="3776"/>
                  </a:cubicBezTo>
                  <a:cubicBezTo>
                    <a:pt x="5576" y="24350"/>
                    <a:pt x="-3568" y="50868"/>
                    <a:pt x="1233" y="81958"/>
                  </a:cubicBezTo>
                  <a:cubicBezTo>
                    <a:pt x="2604" y="90644"/>
                    <a:pt x="5347" y="100474"/>
                    <a:pt x="16549" y="104589"/>
                  </a:cubicBezTo>
                  <a:cubicBezTo>
                    <a:pt x="18149" y="101846"/>
                    <a:pt x="18606" y="101160"/>
                    <a:pt x="18835" y="100474"/>
                  </a:cubicBezTo>
                  <a:cubicBezTo>
                    <a:pt x="18835" y="99103"/>
                    <a:pt x="18835" y="97502"/>
                    <a:pt x="18378" y="96131"/>
                  </a:cubicBezTo>
                  <a:cubicBezTo>
                    <a:pt x="9234" y="66413"/>
                    <a:pt x="15177" y="40124"/>
                    <a:pt x="36666" y="17492"/>
                  </a:cubicBezTo>
                  <a:cubicBezTo>
                    <a:pt x="39180" y="14749"/>
                    <a:pt x="41695" y="12235"/>
                    <a:pt x="43981" y="9491"/>
                  </a:cubicBezTo>
                  <a:close/>
                </a:path>
              </a:pathLst>
            </a:custGeom>
            <a:solidFill>
              <a:srgbClr val="000000"/>
            </a:solidFill>
            <a:ln w="2286" cap="flat">
              <a:noFill/>
              <a:prstDash val="solid"/>
              <a:miter/>
            </a:ln>
          </p:spPr>
          <p:txBody>
            <a:bodyPr rtlCol="0" anchor="ctr"/>
            <a:lstStyle/>
            <a:p>
              <a:endParaRPr lang="en-US"/>
            </a:p>
          </p:txBody>
        </p:sp>
        <p:sp>
          <p:nvSpPr>
            <p:cNvPr id="41" name="Freeform 188">
              <a:extLst>
                <a:ext uri="{FF2B5EF4-FFF2-40B4-BE49-F238E27FC236}">
                  <a16:creationId xmlns:a16="http://schemas.microsoft.com/office/drawing/2014/main" id="{5C859A69-2585-9DAF-B8B2-FB8B7B4F4721}"/>
                </a:ext>
              </a:extLst>
            </p:cNvPr>
            <p:cNvSpPr/>
            <p:nvPr/>
          </p:nvSpPr>
          <p:spPr>
            <a:xfrm>
              <a:off x="4120288" y="3867552"/>
              <a:ext cx="94918" cy="20805"/>
            </a:xfrm>
            <a:custGeom>
              <a:avLst/>
              <a:gdLst>
                <a:gd name="connsiteX0" fmla="*/ 6222 w 94918"/>
                <a:gd name="connsiteY0" fmla="*/ 1503 h 20805"/>
                <a:gd name="connsiteX1" fmla="*/ 50 w 94918"/>
                <a:gd name="connsiteY1" fmla="*/ 9504 h 20805"/>
                <a:gd name="connsiteX2" fmla="*/ 9880 w 94918"/>
                <a:gd name="connsiteY2" fmla="*/ 16362 h 20805"/>
                <a:gd name="connsiteX3" fmla="*/ 77774 w 94918"/>
                <a:gd name="connsiteY3" fmla="*/ 20705 h 20805"/>
                <a:gd name="connsiteX4" fmla="*/ 94919 w 94918"/>
                <a:gd name="connsiteY4" fmla="*/ 14076 h 20805"/>
                <a:gd name="connsiteX5" fmla="*/ 6222 w 94918"/>
                <a:gd name="connsiteY5" fmla="*/ 1503 h 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18" h="20805">
                  <a:moveTo>
                    <a:pt x="6222" y="1503"/>
                  </a:moveTo>
                  <a:cubicBezTo>
                    <a:pt x="2336" y="2874"/>
                    <a:pt x="-407" y="5389"/>
                    <a:pt x="50" y="9504"/>
                  </a:cubicBezTo>
                  <a:cubicBezTo>
                    <a:pt x="736" y="14990"/>
                    <a:pt x="5536" y="15905"/>
                    <a:pt x="9880" y="16362"/>
                  </a:cubicBezTo>
                  <a:cubicBezTo>
                    <a:pt x="32511" y="17962"/>
                    <a:pt x="55142" y="19562"/>
                    <a:pt x="77774" y="20705"/>
                  </a:cubicBezTo>
                  <a:cubicBezTo>
                    <a:pt x="84175" y="20934"/>
                    <a:pt x="91261" y="21391"/>
                    <a:pt x="94919" y="14076"/>
                  </a:cubicBezTo>
                  <a:cubicBezTo>
                    <a:pt x="81203" y="4932"/>
                    <a:pt x="19938" y="-3526"/>
                    <a:pt x="6222" y="1503"/>
                  </a:cubicBezTo>
                  <a:close/>
                </a:path>
              </a:pathLst>
            </a:custGeom>
            <a:solidFill>
              <a:srgbClr val="000000"/>
            </a:solidFill>
            <a:ln w="2286" cap="flat">
              <a:noFill/>
              <a:prstDash val="solid"/>
              <a:miter/>
            </a:ln>
          </p:spPr>
          <p:txBody>
            <a:bodyPr rtlCol="0" anchor="ctr"/>
            <a:lstStyle/>
            <a:p>
              <a:endParaRPr lang="en-US"/>
            </a:p>
          </p:txBody>
        </p:sp>
        <p:sp>
          <p:nvSpPr>
            <p:cNvPr id="42" name="Freeform 189">
              <a:extLst>
                <a:ext uri="{FF2B5EF4-FFF2-40B4-BE49-F238E27FC236}">
                  <a16:creationId xmlns:a16="http://schemas.microsoft.com/office/drawing/2014/main" id="{2C52544E-9E98-14D5-C13F-0C75CD39074A}"/>
                </a:ext>
              </a:extLst>
            </p:cNvPr>
            <p:cNvSpPr/>
            <p:nvPr/>
          </p:nvSpPr>
          <p:spPr>
            <a:xfrm>
              <a:off x="4179166" y="3558159"/>
              <a:ext cx="37187" cy="46637"/>
            </a:xfrm>
            <a:custGeom>
              <a:avLst/>
              <a:gdLst>
                <a:gd name="connsiteX0" fmla="*/ 10210 w 37187"/>
                <a:gd name="connsiteY0" fmla="*/ 45491 h 46637"/>
                <a:gd name="connsiteX1" fmla="*/ 37184 w 37187"/>
                <a:gd name="connsiteY1" fmla="*/ 0 h 46637"/>
                <a:gd name="connsiteX2" fmla="*/ 1751 w 37187"/>
                <a:gd name="connsiteY2" fmla="*/ 37490 h 46637"/>
                <a:gd name="connsiteX3" fmla="*/ 2209 w 37187"/>
                <a:gd name="connsiteY3" fmla="*/ 44806 h 46637"/>
                <a:gd name="connsiteX4" fmla="*/ 10210 w 37187"/>
                <a:gd name="connsiteY4" fmla="*/ 45491 h 46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7" h="46637">
                  <a:moveTo>
                    <a:pt x="10210" y="45491"/>
                  </a:moveTo>
                  <a:cubicBezTo>
                    <a:pt x="25754" y="34519"/>
                    <a:pt x="37413" y="20803"/>
                    <a:pt x="37184" y="0"/>
                  </a:cubicBezTo>
                  <a:cubicBezTo>
                    <a:pt x="23697" y="11659"/>
                    <a:pt x="16153" y="27432"/>
                    <a:pt x="1751" y="37490"/>
                  </a:cubicBezTo>
                  <a:cubicBezTo>
                    <a:pt x="-763" y="39319"/>
                    <a:pt x="-535" y="42748"/>
                    <a:pt x="2209" y="44806"/>
                  </a:cubicBezTo>
                  <a:cubicBezTo>
                    <a:pt x="4723" y="46863"/>
                    <a:pt x="7695" y="47320"/>
                    <a:pt x="10210" y="45491"/>
                  </a:cubicBezTo>
                  <a:close/>
                </a:path>
              </a:pathLst>
            </a:custGeom>
            <a:solidFill>
              <a:srgbClr val="000000"/>
            </a:solidFill>
            <a:ln w="2286" cap="flat">
              <a:noFill/>
              <a:prstDash val="solid"/>
              <a:miter/>
            </a:ln>
          </p:spPr>
          <p:txBody>
            <a:bodyPr rtlCol="0" anchor="ctr"/>
            <a:lstStyle/>
            <a:p>
              <a:endParaRPr lang="en-US"/>
            </a:p>
          </p:txBody>
        </p:sp>
      </p:grpSp>
      <p:sp>
        <p:nvSpPr>
          <p:cNvPr id="3" name="Round Diagonal Corner Rectangle 9">
            <a:extLst>
              <a:ext uri="{FF2B5EF4-FFF2-40B4-BE49-F238E27FC236}">
                <a16:creationId xmlns:a16="http://schemas.microsoft.com/office/drawing/2014/main" id="{A7B79D26-5556-FED1-FFB2-8549E02EE2D3}"/>
              </a:ext>
            </a:extLst>
          </p:cNvPr>
          <p:cNvSpPr/>
          <p:nvPr/>
        </p:nvSpPr>
        <p:spPr>
          <a:xfrm rot="16200000">
            <a:off x="1258148" y="-275987"/>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DA581509-F301-A621-CF34-B3BB0E012277}"/>
              </a:ext>
            </a:extLst>
          </p:cNvPr>
          <p:cNvSpPr txBox="1">
            <a:spLocks/>
          </p:cNvSpPr>
          <p:nvPr/>
        </p:nvSpPr>
        <p:spPr>
          <a:xfrm>
            <a:off x="563671" y="355427"/>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Strategy 7 &amp; 8</a:t>
            </a:r>
          </a:p>
        </p:txBody>
      </p:sp>
    </p:spTree>
    <p:extLst>
      <p:ext uri="{BB962C8B-B14F-4D97-AF65-F5344CB8AC3E}">
        <p14:creationId xmlns:p14="http://schemas.microsoft.com/office/powerpoint/2010/main" val="399206225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656707" y="2026551"/>
            <a:ext cx="3261789" cy="3105908"/>
          </a:xfrm>
          <a:solidFill>
            <a:srgbClr val="702E8C"/>
          </a:solidFill>
        </p:spPr>
        <p:txBody>
          <a:bodyPr/>
          <a:lstStyle/>
          <a:p>
            <a:endParaRPr lang="en-US" sz="2000" b="0" dirty="0">
              <a:solidFill>
                <a:schemeClr val="bg1"/>
              </a:solidFill>
            </a:endParaRPr>
          </a:p>
          <a:p>
            <a:r>
              <a:rPr lang="en-US" sz="2200" b="0" dirty="0">
                <a:solidFill>
                  <a:schemeClr val="bg1"/>
                </a:solidFill>
              </a:rPr>
              <a:t>By setting these goals, companies ensure that D&amp;I becomes an integral part of leadership responsibilities, leading to meaningful D&amp;I change for everyone in the company.</a:t>
            </a:r>
          </a:p>
          <a:p>
            <a:endParaRPr lang="en-US" sz="2200" b="0" dirty="0">
              <a:solidFill>
                <a:schemeClr val="bg1"/>
              </a:solidFill>
            </a:endParaRPr>
          </a:p>
          <a:p>
            <a:endParaRPr lang="en-US" sz="2200" b="0" dirty="0">
              <a:solidFill>
                <a:schemeClr val="bg1"/>
              </a:solidFill>
            </a:endParaRPr>
          </a:p>
        </p:txBody>
      </p:sp>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974457" y="2027309"/>
            <a:ext cx="7600949"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chemeClr val="bg1"/>
                </a:solidFill>
                <a:highlight>
                  <a:srgbClr val="702E8C"/>
                </a:highlight>
              </a:rPr>
              <a:t>Strategy 8 </a:t>
            </a:r>
            <a:r>
              <a:rPr lang="en-US" sz="2000" dirty="0">
                <a:solidFill>
                  <a:schemeClr val="bg1"/>
                </a:solidFill>
                <a:highlight>
                  <a:srgbClr val="702E8C"/>
                </a:highlight>
              </a:rPr>
              <a:t>Managers increase accessibility in the workplace </a:t>
            </a:r>
            <a:r>
              <a:rPr lang="en-US" sz="2000" dirty="0"/>
              <a:t>by tasking each leader or manager to meet or exceed accessibility standards, making the workplace more inclusive for employees with disabilities, within 12 months. They could source and conduct accessibility audits, make necessary modifications to physical spaces, provide assistive technologies, and ensure that all digital content and platforms are accessible.</a:t>
            </a:r>
          </a:p>
        </p:txBody>
      </p:sp>
      <p:sp>
        <p:nvSpPr>
          <p:cNvPr id="12" name="Freeform 11">
            <a:extLst>
              <a:ext uri="{FF2B5EF4-FFF2-40B4-BE49-F238E27FC236}">
                <a16:creationId xmlns:a16="http://schemas.microsoft.com/office/drawing/2014/main" id="{CBF0988D-8A1D-2569-4182-3D0BE79BB81E}"/>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2" name="Text Placeholder 1">
            <a:extLst>
              <a:ext uri="{FF2B5EF4-FFF2-40B4-BE49-F238E27FC236}">
                <a16:creationId xmlns:a16="http://schemas.microsoft.com/office/drawing/2014/main" id="{86705789-C3CF-4C06-70B9-CC87CCD28F1D}"/>
              </a:ext>
            </a:extLst>
          </p:cNvPr>
          <p:cNvSpPr txBox="1">
            <a:spLocks/>
          </p:cNvSpPr>
          <p:nvPr/>
        </p:nvSpPr>
        <p:spPr>
          <a:xfrm>
            <a:off x="3974457" y="756003"/>
            <a:ext cx="865406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3000" dirty="0">
                <a:solidFill>
                  <a:srgbClr val="702E8C"/>
                </a:solidFill>
              </a:rPr>
              <a:t>Increase Workplace Accessibility </a:t>
            </a:r>
          </a:p>
        </p:txBody>
      </p:sp>
      <p:pic>
        <p:nvPicPr>
          <p:cNvPr id="4" name="Graphic 3" descr="Chevron arrows with solid fill">
            <a:extLst>
              <a:ext uri="{FF2B5EF4-FFF2-40B4-BE49-F238E27FC236}">
                <a16:creationId xmlns:a16="http://schemas.microsoft.com/office/drawing/2014/main" id="{DA3C86DD-2B7C-2E77-A057-AA8B742ED4D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36974" y="756003"/>
            <a:ext cx="520661" cy="520661"/>
          </a:xfrm>
          <a:prstGeom prst="rect">
            <a:avLst/>
          </a:prstGeom>
        </p:spPr>
      </p:pic>
      <p:sp>
        <p:nvSpPr>
          <p:cNvPr id="7" name="Round Diagonal Corner Rectangle 9">
            <a:extLst>
              <a:ext uri="{FF2B5EF4-FFF2-40B4-BE49-F238E27FC236}">
                <a16:creationId xmlns:a16="http://schemas.microsoft.com/office/drawing/2014/main" id="{FD1DEDCB-74D8-7B72-6E57-BF710A481358}"/>
              </a:ext>
            </a:extLst>
          </p:cNvPr>
          <p:cNvSpPr/>
          <p:nvPr/>
        </p:nvSpPr>
        <p:spPr>
          <a:xfrm rot="16200000">
            <a:off x="1258148" y="-275987"/>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3C8C257F-D1CA-A334-BCD5-9B41DBAE5BCA}"/>
              </a:ext>
            </a:extLst>
          </p:cNvPr>
          <p:cNvSpPr txBox="1">
            <a:spLocks/>
          </p:cNvSpPr>
          <p:nvPr/>
        </p:nvSpPr>
        <p:spPr>
          <a:xfrm>
            <a:off x="563671" y="355427"/>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dirty="0"/>
              <a:t>Strategy 8</a:t>
            </a:r>
          </a:p>
        </p:txBody>
      </p:sp>
    </p:spTree>
    <p:extLst>
      <p:ext uri="{BB962C8B-B14F-4D97-AF65-F5344CB8AC3E}">
        <p14:creationId xmlns:p14="http://schemas.microsoft.com/office/powerpoint/2010/main" val="9486240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55580FC0-13A2-39E0-36A3-885EF29194E7}"/>
              </a:ext>
            </a:extLst>
          </p:cNvPr>
          <p:cNvSpPr>
            <a:spLocks noGrp="1"/>
          </p:cNvSpPr>
          <p:nvPr>
            <p:ph type="body" sz="quarter" idx="43"/>
          </p:nvPr>
        </p:nvSpPr>
        <p:spPr>
          <a:xfrm>
            <a:off x="4944572" y="640158"/>
            <a:ext cx="6981825" cy="396241"/>
          </a:xfrm>
        </p:spPr>
        <p:txBody>
          <a:bodyPr>
            <a:noAutofit/>
          </a:bodyPr>
          <a:lstStyle/>
          <a:p>
            <a:r>
              <a:rPr lang="en-GB" sz="3600" dirty="0">
                <a:solidFill>
                  <a:schemeClr val="bg1"/>
                </a:solidFill>
              </a:rPr>
              <a:t>Inclusive Leadership Skills </a:t>
            </a:r>
          </a:p>
        </p:txBody>
      </p:sp>
      <p:sp>
        <p:nvSpPr>
          <p:cNvPr id="12" name="TextBox 11">
            <a:extLst>
              <a:ext uri="{FF2B5EF4-FFF2-40B4-BE49-F238E27FC236}">
                <a16:creationId xmlns:a16="http://schemas.microsoft.com/office/drawing/2014/main" id="{F1C8A104-11E0-E44B-0256-9F9FF02BB2A9}"/>
              </a:ext>
            </a:extLst>
          </p:cNvPr>
          <p:cNvSpPr txBox="1"/>
          <p:nvPr/>
        </p:nvSpPr>
        <p:spPr>
          <a:xfrm>
            <a:off x="5191125" y="1421794"/>
            <a:ext cx="6488721" cy="3416320"/>
          </a:xfrm>
          <a:prstGeom prst="rect">
            <a:avLst/>
          </a:prstGeom>
          <a:noFill/>
        </p:spPr>
        <p:txBody>
          <a:bodyPr wrap="square" rtlCol="0">
            <a:spAutoFit/>
          </a:bodyPr>
          <a:lstStyle/>
          <a:p>
            <a:pPr algn="ctr"/>
            <a:r>
              <a:rPr lang="en-US" sz="2400" b="0" i="0" dirty="0">
                <a:solidFill>
                  <a:schemeClr val="bg1"/>
                </a:solidFill>
                <a:effectLst/>
              </a:rPr>
              <a:t>‘Inclusive leadership means having the ability to lead a diverse group of people while demonstrating respect for each person's unique characteristics without </a:t>
            </a:r>
            <a:r>
              <a:rPr lang="en-US" sz="2400" b="0" i="0" dirty="0" err="1">
                <a:solidFill>
                  <a:schemeClr val="bg1"/>
                </a:solidFill>
                <a:effectLst/>
              </a:rPr>
              <a:t>bias’</a:t>
            </a:r>
            <a:endParaRPr lang="en-US" sz="2400" b="0" i="0" dirty="0">
              <a:solidFill>
                <a:schemeClr val="bg1"/>
              </a:solidFill>
              <a:effectLst/>
            </a:endParaRPr>
          </a:p>
          <a:p>
            <a:pPr algn="ctr"/>
            <a:endParaRPr lang="en-US" sz="2400" dirty="0">
              <a:solidFill>
                <a:schemeClr val="bg1"/>
              </a:solidFill>
            </a:endParaRPr>
          </a:p>
          <a:p>
            <a:pPr algn="ctr"/>
            <a:r>
              <a:rPr lang="en-US" sz="2400" b="0" i="0" dirty="0">
                <a:solidFill>
                  <a:srgbClr val="EE1765"/>
                </a:solidFill>
                <a:effectLst/>
                <a:highlight>
                  <a:srgbClr val="FFFFFF"/>
                </a:highlight>
              </a:rPr>
              <a:t>“They do more than invite people to the party. They ask them to dance.”</a:t>
            </a:r>
          </a:p>
          <a:p>
            <a:pPr algn="ctr"/>
            <a:endParaRPr lang="en-US" sz="2400" b="0" i="0" dirty="0">
              <a:solidFill>
                <a:schemeClr val="bg1"/>
              </a:solidFill>
              <a:effectLst/>
            </a:endParaRPr>
          </a:p>
          <a:p>
            <a:pPr algn="ctr"/>
            <a:r>
              <a:rPr lang="en-US" sz="2400" b="0" i="0" dirty="0">
                <a:solidFill>
                  <a:schemeClr val="bg1"/>
                </a:solidFill>
                <a:effectLst/>
              </a:rPr>
              <a:t> </a:t>
            </a:r>
            <a:endParaRPr lang="en-IE" sz="2000" i="1" dirty="0">
              <a:solidFill>
                <a:schemeClr val="bg1"/>
              </a:solidFill>
            </a:endParaRPr>
          </a:p>
        </p:txBody>
      </p:sp>
      <p:sp>
        <p:nvSpPr>
          <p:cNvPr id="14" name="TextBox 13">
            <a:extLst>
              <a:ext uri="{FF2B5EF4-FFF2-40B4-BE49-F238E27FC236}">
                <a16:creationId xmlns:a16="http://schemas.microsoft.com/office/drawing/2014/main" id="{A70415E4-953E-3D3E-E08D-F14C6325217C}"/>
              </a:ext>
            </a:extLst>
          </p:cNvPr>
          <p:cNvSpPr txBox="1"/>
          <p:nvPr/>
        </p:nvSpPr>
        <p:spPr>
          <a:xfrm>
            <a:off x="1023938" y="4732299"/>
            <a:ext cx="10144124" cy="1508105"/>
          </a:xfrm>
          <a:prstGeom prst="rect">
            <a:avLst/>
          </a:prstGeom>
          <a:noFill/>
        </p:spPr>
        <p:txBody>
          <a:bodyPr wrap="square" rtlCol="0">
            <a:spAutoFit/>
          </a:bodyPr>
          <a:lstStyle/>
          <a:p>
            <a:pPr algn="ctr"/>
            <a:r>
              <a:rPr lang="en-US" sz="2400" b="0" i="0" dirty="0">
                <a:solidFill>
                  <a:srgbClr val="083F59"/>
                </a:solidFill>
                <a:effectLst/>
                <a:highlight>
                  <a:srgbClr val="FFFFFF"/>
                </a:highlight>
              </a:rPr>
              <a:t>“An inclusive leader authentically commits to diversity, inclusion, AND equity,” Williams said. “They seek to understand other cultures, challenge the status quo, and be an advocate of equity for all.” </a:t>
            </a:r>
          </a:p>
          <a:p>
            <a:pPr algn="ctr"/>
            <a:r>
              <a:rPr lang="en-US" b="0" i="1" dirty="0" err="1">
                <a:solidFill>
                  <a:srgbClr val="083F59"/>
                </a:solidFill>
                <a:effectLst/>
              </a:rPr>
              <a:t>Smaiyra</a:t>
            </a:r>
            <a:r>
              <a:rPr lang="en-US" b="0" i="1" dirty="0">
                <a:solidFill>
                  <a:srgbClr val="083F59"/>
                </a:solidFill>
                <a:effectLst/>
              </a:rPr>
              <a:t> </a:t>
            </a:r>
            <a:r>
              <a:rPr lang="en-US" i="1" dirty="0">
                <a:solidFill>
                  <a:srgbClr val="083F59"/>
                </a:solidFill>
              </a:rPr>
              <a:t>Million P'21, executive director of Babson's Arthur M. </a:t>
            </a:r>
            <a:r>
              <a:rPr lang="en-IE" i="1" dirty="0">
                <a:solidFill>
                  <a:srgbClr val="083F59"/>
                </a:solidFill>
              </a:rPr>
              <a:t>Blank </a:t>
            </a:r>
            <a:r>
              <a:rPr lang="en-IE" i="1" dirty="0" err="1">
                <a:solidFill>
                  <a:srgbClr val="083F59"/>
                </a:solidFill>
              </a:rPr>
              <a:t>Center</a:t>
            </a:r>
            <a:r>
              <a:rPr lang="en-IE" i="1" dirty="0">
                <a:solidFill>
                  <a:srgbClr val="083F59"/>
                </a:solidFill>
              </a:rPr>
              <a:t> for Entrepreneurship. </a:t>
            </a:r>
            <a:r>
              <a:rPr lang="en-IE" sz="2000" i="1" dirty="0">
                <a:solidFill>
                  <a:srgbClr val="083F59"/>
                </a:solidFill>
              </a:rPr>
              <a:t>(</a:t>
            </a:r>
            <a:r>
              <a:rPr lang="en-IE" sz="2000" i="1" dirty="0">
                <a:solidFill>
                  <a:srgbClr val="083F59"/>
                </a:solidFill>
                <a:hlinkClick r:id="rId2"/>
              </a:rPr>
              <a:t>Source</a:t>
            </a:r>
            <a:r>
              <a:rPr lang="en-IE" sz="2000" i="1" dirty="0">
                <a:solidFill>
                  <a:srgbClr val="083F59"/>
                </a:solidFill>
              </a:rPr>
              <a:t>)</a:t>
            </a:r>
            <a:endParaRPr lang="en-IE" sz="2000" dirty="0">
              <a:solidFill>
                <a:srgbClr val="083F59"/>
              </a:solidFill>
            </a:endParaRPr>
          </a:p>
        </p:txBody>
      </p:sp>
      <p:pic>
        <p:nvPicPr>
          <p:cNvPr id="17" name="Picture 16">
            <a:extLst>
              <a:ext uri="{FF2B5EF4-FFF2-40B4-BE49-F238E27FC236}">
                <a16:creationId xmlns:a16="http://schemas.microsoft.com/office/drawing/2014/main" id="{C806703D-552A-7881-4113-48253C698763}"/>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l="21250" r="25500"/>
          <a:stretch/>
        </p:blipFill>
        <p:spPr>
          <a:xfrm>
            <a:off x="206418" y="617596"/>
            <a:ext cx="5073613" cy="5002154"/>
          </a:xfrm>
          <a:prstGeom prst="flowChartConnector">
            <a:avLst/>
          </a:prstGeom>
        </p:spPr>
      </p:pic>
    </p:spTree>
    <p:extLst>
      <p:ext uri="{BB962C8B-B14F-4D97-AF65-F5344CB8AC3E}">
        <p14:creationId xmlns:p14="http://schemas.microsoft.com/office/powerpoint/2010/main" val="42826472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colorful sticky notes on a white board&#10;&#10;Description automatically generated">
            <a:extLst>
              <a:ext uri="{FF2B5EF4-FFF2-40B4-BE49-F238E27FC236}">
                <a16:creationId xmlns:a16="http://schemas.microsoft.com/office/drawing/2014/main" id="{B2AABB1F-AFE5-8C89-535C-EA50A97D00F7}"/>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l="-21592" t="5929" r="21592" b="20137"/>
          <a:stretch/>
        </p:blipFill>
        <p:spPr>
          <a:xfrm>
            <a:off x="320540" y="335338"/>
            <a:ext cx="11578483" cy="6146707"/>
          </a:xfrm>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27856" y="2429444"/>
            <a:ext cx="5500047" cy="2635608"/>
          </a:xfrm>
          <a:noFill/>
        </p:spPr>
        <p:txBody>
          <a:bodyPr>
            <a:noAutofit/>
          </a:bodyPr>
          <a:lstStyle/>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Do I actively seek out and consider diverse perspectives in decision-making and meetings?</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How often do I engage with employees from underrepresented groups to understand their challenges and needs?</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Am I aware of my own biases, and do I take steps to mitigate them in my leadership approach?</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How inclusive is the language I use in meetings and communications?</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Do I create opportunities for all team members to </a:t>
            </a:r>
            <a:r>
              <a:rPr lang="en-IE" sz="2000" dirty="0">
                <a:ea typeface="Calibri" panose="020F0502020204030204" pitchFamily="34" charset="0"/>
                <a:cs typeface="Times New Roman" panose="02020603050405020304" pitchFamily="18" charset="0"/>
              </a:rPr>
              <a:t>contribute and be heard?</a:t>
            </a:r>
          </a:p>
        </p:txBody>
      </p:sp>
      <p:sp>
        <p:nvSpPr>
          <p:cNvPr id="9"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444876" y="528236"/>
            <a:ext cx="5055171" cy="1104445"/>
          </a:xfrm>
          <a:noFill/>
        </p:spPr>
        <p:txBody>
          <a:bodyPr anchor="ctr">
            <a:normAutofit/>
          </a:bodyPr>
          <a:lstStyle/>
          <a:p>
            <a:pPr>
              <a:lnSpc>
                <a:spcPct val="100000"/>
              </a:lnSpc>
              <a:spcBef>
                <a:spcPts val="0"/>
              </a:spcBef>
            </a:pPr>
            <a:r>
              <a:rPr lang="en-IE" sz="2800" dirty="0"/>
              <a:t>Quick Check in </a:t>
            </a:r>
          </a:p>
          <a:p>
            <a:pPr>
              <a:lnSpc>
                <a:spcPct val="100000"/>
              </a:lnSpc>
              <a:spcBef>
                <a:spcPts val="0"/>
              </a:spcBef>
            </a:pPr>
            <a:r>
              <a:rPr lang="en-IE" sz="2800" dirty="0"/>
              <a:t>Inclusive Leadership Assessment</a:t>
            </a:r>
          </a:p>
        </p:txBody>
      </p:sp>
      <p:grpSp>
        <p:nvGrpSpPr>
          <p:cNvPr id="2" name="Graphic 2">
            <a:extLst>
              <a:ext uri="{FF2B5EF4-FFF2-40B4-BE49-F238E27FC236}">
                <a16:creationId xmlns:a16="http://schemas.microsoft.com/office/drawing/2014/main" id="{342AB4EE-2A3D-5ACB-602B-F6511A44BE5E}"/>
              </a:ext>
            </a:extLst>
          </p:cNvPr>
          <p:cNvGrpSpPr/>
          <p:nvPr/>
        </p:nvGrpSpPr>
        <p:grpSpPr>
          <a:xfrm>
            <a:off x="4680885" y="4793421"/>
            <a:ext cx="1124553" cy="1207080"/>
            <a:chOff x="5127892" y="1642689"/>
            <a:chExt cx="1294219" cy="947086"/>
          </a:xfrm>
        </p:grpSpPr>
        <p:sp>
          <p:nvSpPr>
            <p:cNvPr id="3" name="Freeform 6">
              <a:extLst>
                <a:ext uri="{FF2B5EF4-FFF2-40B4-BE49-F238E27FC236}">
                  <a16:creationId xmlns:a16="http://schemas.microsoft.com/office/drawing/2014/main" id="{915B281D-301A-19EE-ECDA-46CBD3E74982}"/>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4" name="Freeform 7">
              <a:extLst>
                <a:ext uri="{FF2B5EF4-FFF2-40B4-BE49-F238E27FC236}">
                  <a16:creationId xmlns:a16="http://schemas.microsoft.com/office/drawing/2014/main" id="{B8B435F8-77FD-CD06-A2F1-D92281FD9FFF}"/>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5" name="Freeform 8">
              <a:extLst>
                <a:ext uri="{FF2B5EF4-FFF2-40B4-BE49-F238E27FC236}">
                  <a16:creationId xmlns:a16="http://schemas.microsoft.com/office/drawing/2014/main" id="{890E1C63-BB96-0238-0EF9-F4849F83FAC4}"/>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6" name="Freeform 9">
              <a:extLst>
                <a:ext uri="{FF2B5EF4-FFF2-40B4-BE49-F238E27FC236}">
                  <a16:creationId xmlns:a16="http://schemas.microsoft.com/office/drawing/2014/main" id="{654CCC07-4E5B-918E-D785-97865C9C1573}"/>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7" name="Freeform 10">
              <a:extLst>
                <a:ext uri="{FF2B5EF4-FFF2-40B4-BE49-F238E27FC236}">
                  <a16:creationId xmlns:a16="http://schemas.microsoft.com/office/drawing/2014/main" id="{004B7CE5-AE5E-4668-453C-14CF0A384E0C}"/>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0" name="Freeform 11">
              <a:extLst>
                <a:ext uri="{FF2B5EF4-FFF2-40B4-BE49-F238E27FC236}">
                  <a16:creationId xmlns:a16="http://schemas.microsoft.com/office/drawing/2014/main" id="{56F3B7E0-189B-B5F4-658A-600992695C1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2" name="Freeform 12">
              <a:extLst>
                <a:ext uri="{FF2B5EF4-FFF2-40B4-BE49-F238E27FC236}">
                  <a16:creationId xmlns:a16="http://schemas.microsoft.com/office/drawing/2014/main" id="{26F0D530-6E48-DA83-A913-E1A8E19F621F}"/>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3" name="Freeform 13">
              <a:extLst>
                <a:ext uri="{FF2B5EF4-FFF2-40B4-BE49-F238E27FC236}">
                  <a16:creationId xmlns:a16="http://schemas.microsoft.com/office/drawing/2014/main" id="{2EB936A1-3544-14D0-2BA4-66B38F87F8D4}"/>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4" name="Freeform 14">
              <a:extLst>
                <a:ext uri="{FF2B5EF4-FFF2-40B4-BE49-F238E27FC236}">
                  <a16:creationId xmlns:a16="http://schemas.microsoft.com/office/drawing/2014/main" id="{9AF24168-A460-D3D4-C51D-3B31664E853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15" name="Freeform 15">
              <a:extLst>
                <a:ext uri="{FF2B5EF4-FFF2-40B4-BE49-F238E27FC236}">
                  <a16:creationId xmlns:a16="http://schemas.microsoft.com/office/drawing/2014/main" id="{A1E416D5-1655-4805-8FA3-FE07B7D9D2AF}"/>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16" name="Freeform 16">
              <a:extLst>
                <a:ext uri="{FF2B5EF4-FFF2-40B4-BE49-F238E27FC236}">
                  <a16:creationId xmlns:a16="http://schemas.microsoft.com/office/drawing/2014/main" id="{2757C8F6-4AED-60CB-967F-06C7E5C4652A}"/>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17" name="Freeform 17">
              <a:extLst>
                <a:ext uri="{FF2B5EF4-FFF2-40B4-BE49-F238E27FC236}">
                  <a16:creationId xmlns:a16="http://schemas.microsoft.com/office/drawing/2014/main" id="{CEEF626C-83BF-C148-AC9E-9627A279376A}"/>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18" name="Freeform 18">
              <a:extLst>
                <a:ext uri="{FF2B5EF4-FFF2-40B4-BE49-F238E27FC236}">
                  <a16:creationId xmlns:a16="http://schemas.microsoft.com/office/drawing/2014/main" id="{893DFCD4-1EAD-40C8-A2EF-EECF19D23F3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19" name="Freeform 19">
              <a:extLst>
                <a:ext uri="{FF2B5EF4-FFF2-40B4-BE49-F238E27FC236}">
                  <a16:creationId xmlns:a16="http://schemas.microsoft.com/office/drawing/2014/main" id="{1F3BC57D-FBFD-73B8-AB4F-B4DC4289F03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0" name="Freeform 20">
              <a:extLst>
                <a:ext uri="{FF2B5EF4-FFF2-40B4-BE49-F238E27FC236}">
                  <a16:creationId xmlns:a16="http://schemas.microsoft.com/office/drawing/2014/main" id="{C4BEBBF5-984E-A9DD-6FFC-C7A0D6FC69F4}"/>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1" name="Freeform 21">
              <a:extLst>
                <a:ext uri="{FF2B5EF4-FFF2-40B4-BE49-F238E27FC236}">
                  <a16:creationId xmlns:a16="http://schemas.microsoft.com/office/drawing/2014/main" id="{40A62D6C-619E-A72F-14E8-A9FDF2C1FF6D}"/>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2" name="Freeform 22">
              <a:extLst>
                <a:ext uri="{FF2B5EF4-FFF2-40B4-BE49-F238E27FC236}">
                  <a16:creationId xmlns:a16="http://schemas.microsoft.com/office/drawing/2014/main" id="{FFDA30DF-0676-A1B3-DF0C-1FF84064A28E}"/>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23" name="Freeform 23">
              <a:extLst>
                <a:ext uri="{FF2B5EF4-FFF2-40B4-BE49-F238E27FC236}">
                  <a16:creationId xmlns:a16="http://schemas.microsoft.com/office/drawing/2014/main" id="{13F186F8-4157-7625-5A54-74456E7D92D3}"/>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24" name="Freeform 24">
              <a:extLst>
                <a:ext uri="{FF2B5EF4-FFF2-40B4-BE49-F238E27FC236}">
                  <a16:creationId xmlns:a16="http://schemas.microsoft.com/office/drawing/2014/main" id="{293D743C-5606-76A0-DC19-A2A38971EE4A}"/>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25" name="Freeform 25">
              <a:extLst>
                <a:ext uri="{FF2B5EF4-FFF2-40B4-BE49-F238E27FC236}">
                  <a16:creationId xmlns:a16="http://schemas.microsoft.com/office/drawing/2014/main" id="{787F1D3C-3141-A95F-30EE-5BA1E5728703}"/>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26" name="Freeform 26">
              <a:extLst>
                <a:ext uri="{FF2B5EF4-FFF2-40B4-BE49-F238E27FC236}">
                  <a16:creationId xmlns:a16="http://schemas.microsoft.com/office/drawing/2014/main" id="{E6838E8F-EE40-C35E-C575-93BF3F7F0C38}"/>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27" name="Freeform 27">
              <a:extLst>
                <a:ext uri="{FF2B5EF4-FFF2-40B4-BE49-F238E27FC236}">
                  <a16:creationId xmlns:a16="http://schemas.microsoft.com/office/drawing/2014/main" id="{335C2CD9-7676-DFC0-2EAD-4AC0FB2051C7}"/>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28" name="Freeform 28">
              <a:extLst>
                <a:ext uri="{FF2B5EF4-FFF2-40B4-BE49-F238E27FC236}">
                  <a16:creationId xmlns:a16="http://schemas.microsoft.com/office/drawing/2014/main" id="{E2698560-5166-9F81-262D-447986801386}"/>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29" name="Freeform 29">
              <a:extLst>
                <a:ext uri="{FF2B5EF4-FFF2-40B4-BE49-F238E27FC236}">
                  <a16:creationId xmlns:a16="http://schemas.microsoft.com/office/drawing/2014/main" id="{F53199EB-7ECC-500A-E51F-30561AA03B48}"/>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0" name="Freeform 30">
              <a:extLst>
                <a:ext uri="{FF2B5EF4-FFF2-40B4-BE49-F238E27FC236}">
                  <a16:creationId xmlns:a16="http://schemas.microsoft.com/office/drawing/2014/main" id="{2FFB79E1-A33C-ED89-FAF5-65CC8B4416E4}"/>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1" name="Freeform 31">
              <a:extLst>
                <a:ext uri="{FF2B5EF4-FFF2-40B4-BE49-F238E27FC236}">
                  <a16:creationId xmlns:a16="http://schemas.microsoft.com/office/drawing/2014/main" id="{6F1BB787-3979-4C86-2E43-6DA3D5446C3D}"/>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2" name="Freeform 32">
              <a:extLst>
                <a:ext uri="{FF2B5EF4-FFF2-40B4-BE49-F238E27FC236}">
                  <a16:creationId xmlns:a16="http://schemas.microsoft.com/office/drawing/2014/main" id="{9BC398A6-718C-60B9-62DF-17DF895DC48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33" name="Freeform 33">
              <a:extLst>
                <a:ext uri="{FF2B5EF4-FFF2-40B4-BE49-F238E27FC236}">
                  <a16:creationId xmlns:a16="http://schemas.microsoft.com/office/drawing/2014/main" id="{1E843F33-DAB5-25C9-640C-3ABF5E29AD71}"/>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34" name="Freeform 34">
              <a:extLst>
                <a:ext uri="{FF2B5EF4-FFF2-40B4-BE49-F238E27FC236}">
                  <a16:creationId xmlns:a16="http://schemas.microsoft.com/office/drawing/2014/main" id="{8D4BBC9B-C896-78BA-7A55-942193A27C79}"/>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35" name="Freeform 35">
              <a:extLst>
                <a:ext uri="{FF2B5EF4-FFF2-40B4-BE49-F238E27FC236}">
                  <a16:creationId xmlns:a16="http://schemas.microsoft.com/office/drawing/2014/main" id="{0478C044-210A-0B3E-3492-7CD8F2CE3E23}"/>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36" name="Freeform 36">
              <a:extLst>
                <a:ext uri="{FF2B5EF4-FFF2-40B4-BE49-F238E27FC236}">
                  <a16:creationId xmlns:a16="http://schemas.microsoft.com/office/drawing/2014/main" id="{9200AD8A-319A-1036-7273-07796D2C5AC9}"/>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37" name="Freeform 37">
              <a:extLst>
                <a:ext uri="{FF2B5EF4-FFF2-40B4-BE49-F238E27FC236}">
                  <a16:creationId xmlns:a16="http://schemas.microsoft.com/office/drawing/2014/main" id="{CBF58EA0-EC31-DB47-4EE0-15DB4D299D9F}"/>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38" name="Freeform 38">
              <a:extLst>
                <a:ext uri="{FF2B5EF4-FFF2-40B4-BE49-F238E27FC236}">
                  <a16:creationId xmlns:a16="http://schemas.microsoft.com/office/drawing/2014/main" id="{F317A44D-2CDB-9EDD-CDA5-9B89424036ED}"/>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39" name="Freeform 39">
              <a:extLst>
                <a:ext uri="{FF2B5EF4-FFF2-40B4-BE49-F238E27FC236}">
                  <a16:creationId xmlns:a16="http://schemas.microsoft.com/office/drawing/2014/main" id="{C1270A03-0E46-5EE6-5BA2-B2D6D4D0A015}"/>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0" name="Freeform 40">
              <a:extLst>
                <a:ext uri="{FF2B5EF4-FFF2-40B4-BE49-F238E27FC236}">
                  <a16:creationId xmlns:a16="http://schemas.microsoft.com/office/drawing/2014/main" id="{91845E59-5F63-A646-0C5B-C8D76C595E0C}"/>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1" name="Freeform 41">
              <a:extLst>
                <a:ext uri="{FF2B5EF4-FFF2-40B4-BE49-F238E27FC236}">
                  <a16:creationId xmlns:a16="http://schemas.microsoft.com/office/drawing/2014/main" id="{5574CFBF-D3BB-5DFE-F513-C133750A591C}"/>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2" name="Freeform 42">
              <a:extLst>
                <a:ext uri="{FF2B5EF4-FFF2-40B4-BE49-F238E27FC236}">
                  <a16:creationId xmlns:a16="http://schemas.microsoft.com/office/drawing/2014/main" id="{43B7E149-0280-C436-F356-54127D67AA92}"/>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43" name="Freeform 43">
              <a:extLst>
                <a:ext uri="{FF2B5EF4-FFF2-40B4-BE49-F238E27FC236}">
                  <a16:creationId xmlns:a16="http://schemas.microsoft.com/office/drawing/2014/main" id="{9B3CB8A3-F6C5-C225-80BC-DE3F8AEABA75}"/>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44" name="Freeform 44">
              <a:extLst>
                <a:ext uri="{FF2B5EF4-FFF2-40B4-BE49-F238E27FC236}">
                  <a16:creationId xmlns:a16="http://schemas.microsoft.com/office/drawing/2014/main" id="{3B5F58B0-F6FA-5EDA-95DA-EB83FCDF90B5}"/>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45" name="Freeform 45">
              <a:extLst>
                <a:ext uri="{FF2B5EF4-FFF2-40B4-BE49-F238E27FC236}">
                  <a16:creationId xmlns:a16="http://schemas.microsoft.com/office/drawing/2014/main" id="{19F9A4C8-CAF0-D788-1F03-16D8FF942C0E}"/>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46" name="Freeform 46">
              <a:extLst>
                <a:ext uri="{FF2B5EF4-FFF2-40B4-BE49-F238E27FC236}">
                  <a16:creationId xmlns:a16="http://schemas.microsoft.com/office/drawing/2014/main" id="{93574A42-FCDE-7F70-80B1-6F30DD96FE3B}"/>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47" name="Freeform 47">
              <a:extLst>
                <a:ext uri="{FF2B5EF4-FFF2-40B4-BE49-F238E27FC236}">
                  <a16:creationId xmlns:a16="http://schemas.microsoft.com/office/drawing/2014/main" id="{4E63F8CC-A307-83D0-8F83-A88280806DD4}"/>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48" name="Freeform 48">
              <a:extLst>
                <a:ext uri="{FF2B5EF4-FFF2-40B4-BE49-F238E27FC236}">
                  <a16:creationId xmlns:a16="http://schemas.microsoft.com/office/drawing/2014/main" id="{8527CDDE-DC86-6D0D-77A9-BE0FF90C9B7D}"/>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49" name="Freeform 49">
              <a:extLst>
                <a:ext uri="{FF2B5EF4-FFF2-40B4-BE49-F238E27FC236}">
                  <a16:creationId xmlns:a16="http://schemas.microsoft.com/office/drawing/2014/main" id="{99B49B13-4D46-FD7F-79EE-BDF3187D7818}"/>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0" name="Freeform 50">
              <a:extLst>
                <a:ext uri="{FF2B5EF4-FFF2-40B4-BE49-F238E27FC236}">
                  <a16:creationId xmlns:a16="http://schemas.microsoft.com/office/drawing/2014/main" id="{287D93D6-2136-1F66-4ABB-1FD69F73158D}"/>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1" name="Freeform 51">
              <a:extLst>
                <a:ext uri="{FF2B5EF4-FFF2-40B4-BE49-F238E27FC236}">
                  <a16:creationId xmlns:a16="http://schemas.microsoft.com/office/drawing/2014/main" id="{5D724DF6-BA5A-4CBD-B92A-0D1B364E764A}"/>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2" name="Freeform 52">
              <a:extLst>
                <a:ext uri="{FF2B5EF4-FFF2-40B4-BE49-F238E27FC236}">
                  <a16:creationId xmlns:a16="http://schemas.microsoft.com/office/drawing/2014/main" id="{A24F4EBF-6852-F543-205A-73019C0FBE6E}"/>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53" name="Freeform 53">
              <a:extLst>
                <a:ext uri="{FF2B5EF4-FFF2-40B4-BE49-F238E27FC236}">
                  <a16:creationId xmlns:a16="http://schemas.microsoft.com/office/drawing/2014/main" id="{42F1A58F-1C87-FF6C-77F0-CE7092E79C7D}"/>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54" name="Freeform 54">
              <a:extLst>
                <a:ext uri="{FF2B5EF4-FFF2-40B4-BE49-F238E27FC236}">
                  <a16:creationId xmlns:a16="http://schemas.microsoft.com/office/drawing/2014/main" id="{95BB7519-3569-35E3-BA32-68A2AA286F90}"/>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55" name="Freeform 55">
              <a:extLst>
                <a:ext uri="{FF2B5EF4-FFF2-40B4-BE49-F238E27FC236}">
                  <a16:creationId xmlns:a16="http://schemas.microsoft.com/office/drawing/2014/main" id="{5D857DD5-F52A-3533-E253-FAFA6A1D9037}"/>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56" name="Freeform 56">
              <a:extLst>
                <a:ext uri="{FF2B5EF4-FFF2-40B4-BE49-F238E27FC236}">
                  <a16:creationId xmlns:a16="http://schemas.microsoft.com/office/drawing/2014/main" id="{D876F035-1796-8264-8463-315450EF3CAD}"/>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57" name="Freeform 57">
              <a:extLst>
                <a:ext uri="{FF2B5EF4-FFF2-40B4-BE49-F238E27FC236}">
                  <a16:creationId xmlns:a16="http://schemas.microsoft.com/office/drawing/2014/main" id="{7530233F-CE02-D4FA-6F07-85D880F231E0}"/>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58" name="Freeform 58">
              <a:extLst>
                <a:ext uri="{FF2B5EF4-FFF2-40B4-BE49-F238E27FC236}">
                  <a16:creationId xmlns:a16="http://schemas.microsoft.com/office/drawing/2014/main" id="{4D6B6C51-F4DE-9380-8F2B-FCCFFFC3DD21}"/>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59" name="Freeform 59">
              <a:extLst>
                <a:ext uri="{FF2B5EF4-FFF2-40B4-BE49-F238E27FC236}">
                  <a16:creationId xmlns:a16="http://schemas.microsoft.com/office/drawing/2014/main" id="{F6FCACA7-B1B9-1B4C-8165-4FE79781EE55}"/>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0" name="Freeform 60">
              <a:extLst>
                <a:ext uri="{FF2B5EF4-FFF2-40B4-BE49-F238E27FC236}">
                  <a16:creationId xmlns:a16="http://schemas.microsoft.com/office/drawing/2014/main" id="{714763C4-809C-71B4-333A-5FF8A8ED028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1" name="Freeform 61">
              <a:extLst>
                <a:ext uri="{FF2B5EF4-FFF2-40B4-BE49-F238E27FC236}">
                  <a16:creationId xmlns:a16="http://schemas.microsoft.com/office/drawing/2014/main" id="{1BEA29B5-1828-1649-3076-02F6C6D9BE02}"/>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2" name="Freeform 62">
              <a:extLst>
                <a:ext uri="{FF2B5EF4-FFF2-40B4-BE49-F238E27FC236}">
                  <a16:creationId xmlns:a16="http://schemas.microsoft.com/office/drawing/2014/main" id="{EF06E745-58B2-2426-974F-5692B8952E1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63" name="Freeform 63">
              <a:extLst>
                <a:ext uri="{FF2B5EF4-FFF2-40B4-BE49-F238E27FC236}">
                  <a16:creationId xmlns:a16="http://schemas.microsoft.com/office/drawing/2014/main" id="{34AEEE33-9399-4E70-89EA-F8D934CF6CE7}"/>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2987750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a:extLst>
              <a:ext uri="{FF2B5EF4-FFF2-40B4-BE49-F238E27FC236}">
                <a16:creationId xmlns:a16="http://schemas.microsoft.com/office/drawing/2014/main" id="{13AFC6F8-EFDE-752B-D6D7-80A9539E52B9}"/>
              </a:ext>
            </a:extLst>
          </p:cNvPr>
          <p:cNvSpPr/>
          <p:nvPr/>
        </p:nvSpPr>
        <p:spPr>
          <a:xfrm>
            <a:off x="160890" y="937706"/>
            <a:ext cx="11658579" cy="51438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376542" y="2251676"/>
            <a:ext cx="10062470"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endParaRPr lang="en-GB" b="1" dirty="0">
              <a:solidFill>
                <a:schemeClr val="bg1"/>
              </a:solidFill>
            </a:endParaRPr>
          </a:p>
          <a:p>
            <a:pPr indent="0">
              <a:lnSpc>
                <a:spcPct val="100000"/>
              </a:lnSpc>
              <a:spcBef>
                <a:spcPts val="0"/>
              </a:spcBef>
            </a:pPr>
            <a:r>
              <a:rPr lang="en-US" sz="2000" dirty="0">
                <a:solidFill>
                  <a:schemeClr val="bg1"/>
                </a:solidFill>
                <a:highlight>
                  <a:srgbClr val="EE1765"/>
                </a:highlight>
              </a:rPr>
              <a:t>What is it? </a:t>
            </a:r>
            <a:r>
              <a:rPr lang="en-US" sz="2000" dirty="0">
                <a:solidFill>
                  <a:schemeClr val="bg1"/>
                </a:solidFill>
              </a:rPr>
              <a:t>Inclusive Leadership in the context of an SME refers to the practice of leading with a mindset that </a:t>
            </a:r>
            <a:r>
              <a:rPr lang="en-US" sz="2000" dirty="0" err="1">
                <a:solidFill>
                  <a:schemeClr val="bg1"/>
                </a:solidFill>
              </a:rPr>
              <a:t>prioritises</a:t>
            </a:r>
            <a:r>
              <a:rPr lang="en-US" sz="2000" dirty="0">
                <a:solidFill>
                  <a:schemeClr val="bg1"/>
                </a:solidFill>
              </a:rPr>
              <a:t> diversity, equity, and inclusion within the workplace. Inclusive Leadership is about nurturing a culture where all employees feel valued, respected, and empowered to contribute their unique perspectives. Leaders who practice inclusivity actively seek out diverse viewpoints, encourage collaboration, and ensure that decision-making processes consider a broad range of inputs. For SME owners and managers learning and implementing Inclusive Leadership for the first time, it is crucial to understand and integrate the following concepts to become competent in this area:</a:t>
            </a:r>
          </a:p>
          <a:p>
            <a:pPr indent="0">
              <a:lnSpc>
                <a:spcPct val="100000"/>
              </a:lnSpc>
              <a:spcBef>
                <a:spcPts val="0"/>
              </a:spcBef>
            </a:pPr>
            <a:endParaRPr lang="en-US" sz="2000" dirty="0">
              <a:solidFill>
                <a:schemeClr val="bg1"/>
              </a:solidFill>
            </a:endParaRPr>
          </a:p>
          <a:p>
            <a:pPr indent="0">
              <a:lnSpc>
                <a:spcPct val="100000"/>
              </a:lnSpc>
              <a:spcBef>
                <a:spcPts val="0"/>
              </a:spcBef>
            </a:pPr>
            <a:r>
              <a:rPr lang="en-US" sz="2000" dirty="0">
                <a:solidFill>
                  <a:schemeClr val="bg1"/>
                </a:solidFill>
                <a:highlight>
                  <a:srgbClr val="EE1765"/>
                </a:highlight>
              </a:rPr>
              <a:t>Importance </a:t>
            </a:r>
            <a:r>
              <a:rPr lang="en-US" sz="2000" dirty="0">
                <a:solidFill>
                  <a:schemeClr val="bg1"/>
                </a:solidFill>
              </a:rPr>
              <a:t>In SMEs, where teams are often smaller and more interconnected, the impact of Inclusive Leadership can be profound. It can lead to increased innovation, higher employee engagement, and better problem-solving abilities, as diverse perspectives contribute to more well-rounded solutions.</a:t>
            </a: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372531" y="82987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01</a:t>
            </a:r>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b="1" dirty="0">
                <a:solidFill>
                  <a:schemeClr val="bg1"/>
                </a:solidFill>
              </a:rPr>
              <a:t>Inclusive Leadership Skills </a:t>
            </a:r>
            <a:r>
              <a:rPr lang="en-GB" dirty="0">
                <a:solidFill>
                  <a:schemeClr val="bg1"/>
                </a:solidFill>
              </a:rPr>
              <a:t>(for Managers and Leaders) </a:t>
            </a:r>
          </a:p>
        </p:txBody>
      </p:sp>
      <p:pic>
        <p:nvPicPr>
          <p:cNvPr id="2" name="Graphic 1" descr="Chevron arrows with solid fill">
            <a:extLst>
              <a:ext uri="{FF2B5EF4-FFF2-40B4-BE49-F238E27FC236}">
                <a16:creationId xmlns:a16="http://schemas.microsoft.com/office/drawing/2014/main" id="{55B22A01-65B5-ABAA-3D41-E95A6E2D07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4991" y="1868882"/>
            <a:ext cx="520661" cy="520661"/>
          </a:xfrm>
          <a:prstGeom prst="rect">
            <a:avLst/>
          </a:prstGeom>
        </p:spPr>
      </p:pic>
      <p:sp>
        <p:nvSpPr>
          <p:cNvPr id="3" name="TextBox 1">
            <a:extLst>
              <a:ext uri="{FF2B5EF4-FFF2-40B4-BE49-F238E27FC236}">
                <a16:creationId xmlns:a16="http://schemas.microsoft.com/office/drawing/2014/main" id="{ED6172F8-D091-6B99-D879-99F34A37EC86}"/>
              </a:ext>
            </a:extLst>
          </p:cNvPr>
          <p:cNvSpPr txBox="1"/>
          <p:nvPr/>
        </p:nvSpPr>
        <p:spPr>
          <a:xfrm>
            <a:off x="5323942" y="6403532"/>
            <a:ext cx="5132705" cy="265714"/>
          </a:xfrm>
          <a:prstGeom prst="rect">
            <a:avLst/>
          </a:prstGeom>
          <a:noFill/>
        </p:spPr>
        <p:txBody>
          <a:bodyPr wrap="square" rtlCol="0">
            <a:spAutoFit/>
          </a:bodyPr>
          <a:lstStyle/>
          <a:p>
            <a:pPr>
              <a:lnSpc>
                <a:spcPct val="107000"/>
              </a:lnSpc>
              <a:spcAft>
                <a:spcPts val="800"/>
              </a:spcAft>
            </a:pPr>
            <a:r>
              <a:rPr lang="en-IE" sz="1100" kern="1200" dirty="0">
                <a:solidFill>
                  <a:schemeClr val="bg1"/>
                </a:solidFill>
                <a:effectLst/>
                <a:latin typeface="Aptos" panose="020B0004020202020204" pitchFamily="34" charset="0"/>
                <a:ea typeface="Aptos" panose="020B0004020202020204" pitchFamily="34" charset="0"/>
                <a:cs typeface="Times New Roman" panose="02020603050405020304" pitchFamily="18" charset="0"/>
              </a:rPr>
              <a:t>Source </a:t>
            </a:r>
            <a:r>
              <a:rPr lang="en-US" sz="11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Why Inclusive Leadership is Crucial for Success</a:t>
            </a:r>
            <a:endParaRPr lang="en-IE" sz="1100" kern="100" dirty="0">
              <a:solidFill>
                <a:schemeClr val="bg1"/>
              </a:solidFill>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408194095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C191CA-BA6B-103D-D86C-CFD8CED30BD4}"/>
              </a:ext>
            </a:extLst>
          </p:cNvPr>
          <p:cNvSpPr>
            <a:spLocks noGrp="1"/>
          </p:cNvSpPr>
          <p:nvPr>
            <p:ph type="body" sz="quarter" idx="18"/>
          </p:nvPr>
        </p:nvSpPr>
        <p:spPr>
          <a:xfrm>
            <a:off x="2518069" y="1282307"/>
            <a:ext cx="8946765" cy="3849918"/>
          </a:xfrm>
        </p:spPr>
        <p:txBody>
          <a:bodyPr/>
          <a:lstStyle/>
          <a:p>
            <a:pPr marL="0" indent="0"/>
            <a:r>
              <a:rPr kumimoji="0" lang="en-US" altLang="en-US" sz="2200" b="1" i="0" u="none" strike="noStrike" cap="none" normalizeH="0" baseline="0" dirty="0">
                <a:ln>
                  <a:noFill/>
                </a:ln>
                <a:solidFill>
                  <a:schemeClr val="bg1"/>
                </a:solidFill>
                <a:effectLst/>
                <a:highlight>
                  <a:srgbClr val="EE1765"/>
                </a:highlight>
              </a:rPr>
              <a:t>1. Self-Awareness</a:t>
            </a:r>
            <a:r>
              <a:rPr kumimoji="0" lang="en-US" altLang="en-US" sz="2200" b="0" i="0" u="none" strike="noStrike" cap="none" normalizeH="0" baseline="0" dirty="0">
                <a:ln>
                  <a:noFill/>
                </a:ln>
                <a:effectLst/>
              </a:rPr>
              <a:t> Leaders need to </a:t>
            </a:r>
            <a:r>
              <a:rPr kumimoji="0" lang="en-US" altLang="en-US" sz="2200" b="0" i="0" u="none" strike="noStrike" cap="none" normalizeH="0" baseline="0" dirty="0" err="1">
                <a:ln>
                  <a:noFill/>
                </a:ln>
                <a:effectLst/>
              </a:rPr>
              <a:t>recognise</a:t>
            </a:r>
            <a:r>
              <a:rPr kumimoji="0" lang="en-US" altLang="en-US" sz="2200" b="0" i="0" u="none" strike="noStrike" cap="none" normalizeH="0" baseline="0" dirty="0">
                <a:ln>
                  <a:noFill/>
                </a:ln>
                <a:effectLst/>
              </a:rPr>
              <a:t> their own biases and understand how these can affect their decisions. </a:t>
            </a:r>
            <a:r>
              <a:rPr lang="en-US" sz="2200" dirty="0"/>
              <a:t>You need to have a high level of self-awareness; understand your own biases, strengths, and weaknesses; and be comfortable in your own skin in order to be able to engage in acts of inclusive leadership. If you’re comfortable with yourself, that confidence will reverberate through all the other acts of inclusive leadership. Learn </a:t>
            </a:r>
            <a:r>
              <a:rPr lang="en-US" sz="2200" dirty="0">
                <a:hlinkClick r:id="rId2">
                  <a:extLst>
                    <a:ext uri="{A12FA001-AC4F-418D-AE19-62706E023703}">
                      <ahyp:hlinkClr xmlns:ahyp="http://schemas.microsoft.com/office/drawing/2018/hyperlinkcolor" val="tx"/>
                    </a:ext>
                  </a:extLst>
                </a:hlinkClick>
              </a:rPr>
              <a:t>how to boost your self-awareness</a:t>
            </a:r>
            <a:r>
              <a:rPr lang="en-US" sz="2200" dirty="0"/>
              <a:t>. (Source </a:t>
            </a:r>
            <a:r>
              <a:rPr lang="en-US" sz="2200" dirty="0">
                <a:hlinkClick r:id="rId3"/>
              </a:rPr>
              <a:t>Centre for Creative Leadership</a:t>
            </a:r>
            <a:r>
              <a:rPr lang="en-US" sz="2200" dirty="0"/>
              <a:t>)</a:t>
            </a:r>
          </a:p>
          <a:p>
            <a:pPr marL="0" indent="0"/>
            <a:endParaRPr kumimoji="0" lang="en-US" altLang="en-US" sz="2200" b="1" i="0" u="none" strike="noStrike" cap="none" normalizeH="0" baseline="0" dirty="0">
              <a:ln>
                <a:noFill/>
              </a:ln>
              <a:solidFill>
                <a:srgbClr val="EE1765"/>
              </a:solidFill>
              <a:effectLst/>
              <a:cs typeface="Aharoni" panose="02010803020104030203" pitchFamily="2" charset="-79"/>
            </a:endParaRPr>
          </a:p>
          <a:p>
            <a:pPr marL="0" indent="0"/>
            <a:r>
              <a:rPr kumimoji="0" lang="en-US" altLang="en-US" sz="2200" b="1" i="0" u="none" strike="noStrike" cap="none" normalizeH="0" baseline="0" dirty="0">
                <a:ln>
                  <a:noFill/>
                </a:ln>
                <a:solidFill>
                  <a:srgbClr val="EE1765"/>
                </a:solidFill>
                <a:effectLst/>
                <a:cs typeface="Aharoni" panose="02010803020104030203" pitchFamily="2" charset="-79"/>
              </a:rPr>
              <a:t>How to Develop Self-Awareness. </a:t>
            </a:r>
            <a:r>
              <a:rPr kumimoji="0" lang="en-US" altLang="en-US" sz="2200" b="0" i="0" u="none" strike="noStrike" cap="none" normalizeH="0" baseline="0" dirty="0">
                <a:ln>
                  <a:noFill/>
                </a:ln>
                <a:effectLst/>
              </a:rPr>
              <a:t>Regular reflection and bias mitigation training can help leaders become more conscious of their </a:t>
            </a:r>
            <a:r>
              <a:rPr kumimoji="0" lang="en-US" altLang="en-US" sz="2200" b="0" i="0" u="none" strike="noStrike" cap="none" normalizeH="0" baseline="0" dirty="0" err="1">
                <a:ln>
                  <a:noFill/>
                </a:ln>
                <a:effectLst/>
              </a:rPr>
              <a:t>behaviours</a:t>
            </a:r>
            <a:r>
              <a:rPr kumimoji="0" lang="en-US" altLang="en-US" sz="2200" b="0" i="0" u="none" strike="noStrike" cap="none" normalizeH="0" baseline="0" dirty="0">
                <a:ln>
                  <a:noFill/>
                </a:ln>
                <a:effectLst/>
              </a:rPr>
              <a:t>. </a:t>
            </a:r>
          </a:p>
          <a:p>
            <a:pPr marL="0" indent="0"/>
            <a:r>
              <a:rPr kumimoji="0" lang="en-US" altLang="en-US" sz="2200" b="0" i="0" u="none" strike="noStrike" cap="none" normalizeH="0" baseline="0" dirty="0">
                <a:ln>
                  <a:noFill/>
                </a:ln>
                <a:effectLst/>
              </a:rPr>
              <a:t>Leaders can ask for </a:t>
            </a:r>
            <a:r>
              <a:rPr lang="en-US" altLang="en-US" sz="2200" dirty="0"/>
              <a:t>feedback, </a:t>
            </a:r>
            <a:r>
              <a:rPr lang="en-US" sz="2200" dirty="0"/>
              <a:t>admit to their own mistakes and failures; reflect on their upbringing, background, and </a:t>
            </a:r>
            <a:r>
              <a:rPr lang="en-US" sz="2200" dirty="0">
                <a:hlinkClick r:id="rId4">
                  <a:extLst>
                    <a:ext uri="{A12FA001-AC4F-418D-AE19-62706E023703}">
                      <ahyp:hlinkClr xmlns:ahyp="http://schemas.microsoft.com/office/drawing/2018/hyperlinkcolor" val="tx"/>
                    </a:ext>
                  </a:extLst>
                </a:hlinkClick>
              </a:rPr>
              <a:t>social identity</a:t>
            </a:r>
            <a:r>
              <a:rPr lang="en-US" sz="2200" dirty="0"/>
              <a:t>; talk about their emotions and experiences; or advocate for their own needs.</a:t>
            </a:r>
          </a:p>
          <a:p>
            <a:pPr marL="0" indent="0"/>
            <a:endParaRPr lang="en-US" altLang="en-US" sz="2200" dirty="0"/>
          </a:p>
          <a:p>
            <a:pPr marL="0" indent="0"/>
            <a:endParaRPr lang="en-IE" sz="2200" dirty="0"/>
          </a:p>
        </p:txBody>
      </p:sp>
      <p:pic>
        <p:nvPicPr>
          <p:cNvPr id="4" name="Graphic 3" descr="Chevron arrows with solid fill">
            <a:extLst>
              <a:ext uri="{FF2B5EF4-FFF2-40B4-BE49-F238E27FC236}">
                <a16:creationId xmlns:a16="http://schemas.microsoft.com/office/drawing/2014/main" id="{9625B50A-E5D9-92D2-AABB-CFE74E06544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35320" y="1215632"/>
            <a:ext cx="520661" cy="520661"/>
          </a:xfrm>
          <a:prstGeom prst="rect">
            <a:avLst/>
          </a:prstGeom>
        </p:spPr>
      </p:pic>
      <p:grpSp>
        <p:nvGrpSpPr>
          <p:cNvPr id="43" name="Graphic 4">
            <a:extLst>
              <a:ext uri="{FF2B5EF4-FFF2-40B4-BE49-F238E27FC236}">
                <a16:creationId xmlns:a16="http://schemas.microsoft.com/office/drawing/2014/main" id="{C0DD6524-E5B2-49C1-2CB6-7AAFF4914EC7}"/>
              </a:ext>
            </a:extLst>
          </p:cNvPr>
          <p:cNvGrpSpPr/>
          <p:nvPr/>
        </p:nvGrpSpPr>
        <p:grpSpPr>
          <a:xfrm>
            <a:off x="866042" y="3110235"/>
            <a:ext cx="1329609" cy="1685756"/>
            <a:chOff x="8370738" y="2267338"/>
            <a:chExt cx="802510" cy="1209126"/>
          </a:xfrm>
        </p:grpSpPr>
        <p:sp>
          <p:nvSpPr>
            <p:cNvPr id="44" name="Freeform 7">
              <a:extLst>
                <a:ext uri="{FF2B5EF4-FFF2-40B4-BE49-F238E27FC236}">
                  <a16:creationId xmlns:a16="http://schemas.microsoft.com/office/drawing/2014/main" id="{FCF5AC2D-35B0-F2FB-7C6E-5FAAC804E9BD}"/>
                </a:ext>
              </a:extLst>
            </p:cNvPr>
            <p:cNvSpPr/>
            <p:nvPr/>
          </p:nvSpPr>
          <p:spPr>
            <a:xfrm>
              <a:off x="8647736" y="2362179"/>
              <a:ext cx="254328" cy="242957"/>
            </a:xfrm>
            <a:custGeom>
              <a:avLst/>
              <a:gdLst>
                <a:gd name="connsiteX0" fmla="*/ 12 w 254328"/>
                <a:gd name="connsiteY0" fmla="*/ 125751 h 242957"/>
                <a:gd name="connsiteX1" fmla="*/ 121931 w 254328"/>
                <a:gd name="connsiteY1" fmla="*/ 21 h 242957"/>
                <a:gd name="connsiteX2" fmla="*/ 254329 w 254328"/>
                <a:gd name="connsiteY2" fmla="*/ 113368 h 242957"/>
                <a:gd name="connsiteX3" fmla="*/ 123837 w 254328"/>
                <a:gd name="connsiteY3" fmla="*/ 242908 h 242957"/>
                <a:gd name="connsiteX4" fmla="*/ 12 w 254328"/>
                <a:gd name="connsiteY4" fmla="*/ 125751 h 24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28" h="242957">
                  <a:moveTo>
                    <a:pt x="12" y="125751"/>
                  </a:moveTo>
                  <a:cubicBezTo>
                    <a:pt x="-941" y="67649"/>
                    <a:pt x="57162" y="974"/>
                    <a:pt x="121931" y="21"/>
                  </a:cubicBezTo>
                  <a:cubicBezTo>
                    <a:pt x="179081" y="-932"/>
                    <a:pt x="251471" y="30501"/>
                    <a:pt x="254329" y="113368"/>
                  </a:cubicBezTo>
                  <a:cubicBezTo>
                    <a:pt x="254329" y="202903"/>
                    <a:pt x="185749" y="241003"/>
                    <a:pt x="123837" y="242908"/>
                  </a:cubicBezTo>
                  <a:cubicBezTo>
                    <a:pt x="60971" y="244813"/>
                    <a:pt x="964" y="190521"/>
                    <a:pt x="12" y="125751"/>
                  </a:cubicBezTo>
                  <a:close/>
                </a:path>
              </a:pathLst>
            </a:custGeom>
            <a:solidFill>
              <a:srgbClr val="FFFFFF"/>
            </a:solidFill>
            <a:ln w="9525" cap="flat">
              <a:noFill/>
              <a:prstDash val="solid"/>
              <a:miter/>
            </a:ln>
          </p:spPr>
          <p:txBody>
            <a:bodyPr rtlCol="0" anchor="ctr"/>
            <a:lstStyle/>
            <a:p>
              <a:endParaRPr lang="en-US"/>
            </a:p>
          </p:txBody>
        </p:sp>
        <p:sp>
          <p:nvSpPr>
            <p:cNvPr id="45" name="Freeform 8">
              <a:extLst>
                <a:ext uri="{FF2B5EF4-FFF2-40B4-BE49-F238E27FC236}">
                  <a16:creationId xmlns:a16="http://schemas.microsoft.com/office/drawing/2014/main" id="{E297CFE8-5FEC-F7F7-1AE8-DE1560A9D941}"/>
                </a:ext>
              </a:extLst>
            </p:cNvPr>
            <p:cNvSpPr/>
            <p:nvPr/>
          </p:nvSpPr>
          <p:spPr>
            <a:xfrm>
              <a:off x="8428459" y="2283690"/>
              <a:ext cx="654380" cy="1173691"/>
            </a:xfrm>
            <a:custGeom>
              <a:avLst/>
              <a:gdLst>
                <a:gd name="connsiteX0" fmla="*/ 26883 w 654380"/>
                <a:gd name="connsiteY0" fmla="*/ 42314 h 1173691"/>
                <a:gd name="connsiteX1" fmla="*/ 75460 w 654380"/>
                <a:gd name="connsiteY1" fmla="*/ 404 h 1173691"/>
                <a:gd name="connsiteX2" fmla="*/ 120228 w 654380"/>
                <a:gd name="connsiteY2" fmla="*/ 38504 h 1173691"/>
                <a:gd name="connsiteX3" fmla="*/ 110703 w 654380"/>
                <a:gd name="connsiteY3" fmla="*/ 128992 h 1173691"/>
                <a:gd name="connsiteX4" fmla="*/ 189760 w 654380"/>
                <a:gd name="connsiteY4" fmla="*/ 249959 h 1173691"/>
                <a:gd name="connsiteX5" fmla="*/ 356447 w 654380"/>
                <a:gd name="connsiteY5" fmla="*/ 347114 h 1173691"/>
                <a:gd name="connsiteX6" fmla="*/ 510753 w 654380"/>
                <a:gd name="connsiteY6" fmla="*/ 436649 h 1173691"/>
                <a:gd name="connsiteX7" fmla="*/ 556472 w 654380"/>
                <a:gd name="connsiteY7" fmla="*/ 474749 h 1173691"/>
                <a:gd name="connsiteX8" fmla="*/ 651722 w 654380"/>
                <a:gd name="connsiteY8" fmla="*/ 680490 h 1173691"/>
                <a:gd name="connsiteX9" fmla="*/ 595525 w 654380"/>
                <a:gd name="connsiteY9" fmla="*/ 742402 h 1173691"/>
                <a:gd name="connsiteX10" fmla="*/ 550758 w 654380"/>
                <a:gd name="connsiteY10" fmla="*/ 706207 h 1173691"/>
                <a:gd name="connsiteX11" fmla="*/ 496465 w 654380"/>
                <a:gd name="connsiteY11" fmla="*/ 572857 h 1173691"/>
                <a:gd name="connsiteX12" fmla="*/ 438363 w 654380"/>
                <a:gd name="connsiteY12" fmla="*/ 544282 h 1173691"/>
                <a:gd name="connsiteX13" fmla="*/ 405978 w 654380"/>
                <a:gd name="connsiteY13" fmla="*/ 590954 h 1173691"/>
                <a:gd name="connsiteX14" fmla="*/ 409788 w 654380"/>
                <a:gd name="connsiteY14" fmla="*/ 694777 h 1173691"/>
                <a:gd name="connsiteX15" fmla="*/ 463128 w 654380"/>
                <a:gd name="connsiteY15" fmla="*/ 910994 h 1173691"/>
                <a:gd name="connsiteX16" fmla="*/ 557425 w 654380"/>
                <a:gd name="connsiteY16" fmla="*/ 1050059 h 1173691"/>
                <a:gd name="connsiteX17" fmla="*/ 537422 w 654380"/>
                <a:gd name="connsiteY17" fmla="*/ 1098637 h 1173691"/>
                <a:gd name="connsiteX18" fmla="*/ 485035 w 654380"/>
                <a:gd name="connsiteY18" fmla="*/ 1093875 h 1173691"/>
                <a:gd name="connsiteX19" fmla="*/ 329778 w 654380"/>
                <a:gd name="connsiteY19" fmla="*/ 917662 h 1173691"/>
                <a:gd name="connsiteX20" fmla="*/ 303108 w 654380"/>
                <a:gd name="connsiteY20" fmla="*/ 809077 h 1173691"/>
                <a:gd name="connsiteX21" fmla="*/ 277390 w 654380"/>
                <a:gd name="connsiteY21" fmla="*/ 781454 h 1173691"/>
                <a:gd name="connsiteX22" fmla="*/ 250720 w 654380"/>
                <a:gd name="connsiteY22" fmla="*/ 807172 h 1173691"/>
                <a:gd name="connsiteX23" fmla="*/ 232622 w 654380"/>
                <a:gd name="connsiteY23" fmla="*/ 895754 h 1173691"/>
                <a:gd name="connsiteX24" fmla="*/ 241195 w 654380"/>
                <a:gd name="connsiteY24" fmla="*/ 1063394 h 1173691"/>
                <a:gd name="connsiteX25" fmla="*/ 241195 w 654380"/>
                <a:gd name="connsiteY25" fmla="*/ 1127212 h 1173691"/>
                <a:gd name="connsiteX26" fmla="*/ 195475 w 654380"/>
                <a:gd name="connsiteY26" fmla="*/ 1172932 h 1173691"/>
                <a:gd name="connsiteX27" fmla="*/ 143088 w 654380"/>
                <a:gd name="connsiteY27" fmla="*/ 1140547 h 1173691"/>
                <a:gd name="connsiteX28" fmla="*/ 120228 w 654380"/>
                <a:gd name="connsiteY28" fmla="*/ 890992 h 1173691"/>
                <a:gd name="connsiteX29" fmla="*/ 141183 w 654380"/>
                <a:gd name="connsiteY29" fmla="*/ 601432 h 1173691"/>
                <a:gd name="connsiteX30" fmla="*/ 114513 w 654380"/>
                <a:gd name="connsiteY30" fmla="*/ 412837 h 1173691"/>
                <a:gd name="connsiteX31" fmla="*/ 30692 w 654380"/>
                <a:gd name="connsiteY31" fmla="*/ 278534 h 1173691"/>
                <a:gd name="connsiteX32" fmla="*/ 2117 w 654380"/>
                <a:gd name="connsiteY32" fmla="*/ 167092 h 1173691"/>
                <a:gd name="connsiteX33" fmla="*/ 26883 w 654380"/>
                <a:gd name="connsiteY33" fmla="*/ 42314 h 117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4380" h="1173691">
                  <a:moveTo>
                    <a:pt x="26883" y="42314"/>
                  </a:moveTo>
                  <a:cubicBezTo>
                    <a:pt x="30692" y="20407"/>
                    <a:pt x="48790" y="-3406"/>
                    <a:pt x="75460" y="404"/>
                  </a:cubicBezTo>
                  <a:cubicBezTo>
                    <a:pt x="100225" y="4214"/>
                    <a:pt x="119275" y="11834"/>
                    <a:pt x="120228" y="38504"/>
                  </a:cubicBezTo>
                  <a:cubicBezTo>
                    <a:pt x="120228" y="53744"/>
                    <a:pt x="115465" y="114704"/>
                    <a:pt x="110703" y="128992"/>
                  </a:cubicBezTo>
                  <a:cubicBezTo>
                    <a:pt x="101178" y="198524"/>
                    <a:pt x="137372" y="214717"/>
                    <a:pt x="189760" y="249959"/>
                  </a:cubicBezTo>
                  <a:cubicBezTo>
                    <a:pt x="229765" y="277582"/>
                    <a:pt x="243100" y="342352"/>
                    <a:pt x="356447" y="347114"/>
                  </a:cubicBezTo>
                  <a:cubicBezTo>
                    <a:pt x="356447" y="347114"/>
                    <a:pt x="434553" y="400454"/>
                    <a:pt x="510753" y="436649"/>
                  </a:cubicBezTo>
                  <a:cubicBezTo>
                    <a:pt x="528850" y="445222"/>
                    <a:pt x="545995" y="457604"/>
                    <a:pt x="556472" y="474749"/>
                  </a:cubicBezTo>
                  <a:cubicBezTo>
                    <a:pt x="596478" y="539519"/>
                    <a:pt x="630767" y="607147"/>
                    <a:pt x="651722" y="680490"/>
                  </a:cubicBezTo>
                  <a:cubicBezTo>
                    <a:pt x="663153" y="720494"/>
                    <a:pt x="636483" y="749069"/>
                    <a:pt x="595525" y="742402"/>
                  </a:cubicBezTo>
                  <a:cubicBezTo>
                    <a:pt x="574570" y="738592"/>
                    <a:pt x="559330" y="726209"/>
                    <a:pt x="550758" y="706207"/>
                  </a:cubicBezTo>
                  <a:cubicBezTo>
                    <a:pt x="532660" y="661440"/>
                    <a:pt x="514563" y="617624"/>
                    <a:pt x="496465" y="572857"/>
                  </a:cubicBezTo>
                  <a:cubicBezTo>
                    <a:pt x="485988" y="546187"/>
                    <a:pt x="461222" y="540472"/>
                    <a:pt x="438363" y="544282"/>
                  </a:cubicBezTo>
                  <a:cubicBezTo>
                    <a:pt x="414550" y="547139"/>
                    <a:pt x="404072" y="567142"/>
                    <a:pt x="405978" y="590954"/>
                  </a:cubicBezTo>
                  <a:cubicBezTo>
                    <a:pt x="407883" y="625244"/>
                    <a:pt x="404072" y="660487"/>
                    <a:pt x="409788" y="694777"/>
                  </a:cubicBezTo>
                  <a:cubicBezTo>
                    <a:pt x="422170" y="770977"/>
                    <a:pt x="412645" y="845272"/>
                    <a:pt x="463128" y="910994"/>
                  </a:cubicBezTo>
                  <a:cubicBezTo>
                    <a:pt x="481225" y="933854"/>
                    <a:pt x="553615" y="1027199"/>
                    <a:pt x="557425" y="1050059"/>
                  </a:cubicBezTo>
                  <a:cubicBezTo>
                    <a:pt x="561235" y="1073872"/>
                    <a:pt x="554567" y="1083397"/>
                    <a:pt x="537422" y="1098637"/>
                  </a:cubicBezTo>
                  <a:cubicBezTo>
                    <a:pt x="521230" y="1112925"/>
                    <a:pt x="499322" y="1103400"/>
                    <a:pt x="485035" y="1093875"/>
                  </a:cubicBezTo>
                  <a:cubicBezTo>
                    <a:pt x="402167" y="1038629"/>
                    <a:pt x="345970" y="967192"/>
                    <a:pt x="329778" y="917662"/>
                  </a:cubicBezTo>
                  <a:cubicBezTo>
                    <a:pt x="325967" y="895754"/>
                    <a:pt x="307870" y="830984"/>
                    <a:pt x="303108" y="809077"/>
                  </a:cubicBezTo>
                  <a:cubicBezTo>
                    <a:pt x="300250" y="795742"/>
                    <a:pt x="292630" y="782407"/>
                    <a:pt x="277390" y="781454"/>
                  </a:cubicBezTo>
                  <a:cubicBezTo>
                    <a:pt x="261197" y="780502"/>
                    <a:pt x="255483" y="793837"/>
                    <a:pt x="250720" y="807172"/>
                  </a:cubicBezTo>
                  <a:cubicBezTo>
                    <a:pt x="241195" y="835747"/>
                    <a:pt x="234528" y="865274"/>
                    <a:pt x="232622" y="895754"/>
                  </a:cubicBezTo>
                  <a:cubicBezTo>
                    <a:pt x="228813" y="951952"/>
                    <a:pt x="241195" y="1007197"/>
                    <a:pt x="241195" y="1063394"/>
                  </a:cubicBezTo>
                  <a:cubicBezTo>
                    <a:pt x="241195" y="1084350"/>
                    <a:pt x="242147" y="1106257"/>
                    <a:pt x="241195" y="1127212"/>
                  </a:cubicBezTo>
                  <a:cubicBezTo>
                    <a:pt x="239290" y="1155787"/>
                    <a:pt x="218335" y="1169122"/>
                    <a:pt x="195475" y="1172932"/>
                  </a:cubicBezTo>
                  <a:cubicBezTo>
                    <a:pt x="172615" y="1176742"/>
                    <a:pt x="151660" y="1166265"/>
                    <a:pt x="143088" y="1140547"/>
                  </a:cubicBezTo>
                  <a:cubicBezTo>
                    <a:pt x="122133" y="1073872"/>
                    <a:pt x="111655" y="961477"/>
                    <a:pt x="120228" y="890992"/>
                  </a:cubicBezTo>
                  <a:cubicBezTo>
                    <a:pt x="134515" y="780502"/>
                    <a:pt x="144040" y="660487"/>
                    <a:pt x="141183" y="601432"/>
                  </a:cubicBezTo>
                  <a:cubicBezTo>
                    <a:pt x="136420" y="550949"/>
                    <a:pt x="135467" y="462367"/>
                    <a:pt x="114513" y="412837"/>
                  </a:cubicBezTo>
                  <a:cubicBezTo>
                    <a:pt x="88795" y="351877"/>
                    <a:pt x="62125" y="336637"/>
                    <a:pt x="30692" y="278534"/>
                  </a:cubicBezTo>
                  <a:cubicBezTo>
                    <a:pt x="12595" y="246149"/>
                    <a:pt x="-6455" y="207097"/>
                    <a:pt x="2117" y="167092"/>
                  </a:cubicBezTo>
                  <a:cubicBezTo>
                    <a:pt x="13547" y="124229"/>
                    <a:pt x="18310" y="86129"/>
                    <a:pt x="26883" y="42314"/>
                  </a:cubicBezTo>
                  <a:close/>
                </a:path>
              </a:pathLst>
            </a:custGeom>
            <a:solidFill>
              <a:srgbClr val="FFFFFF"/>
            </a:solidFill>
            <a:ln w="9525" cap="flat">
              <a:noFill/>
              <a:prstDash val="solid"/>
              <a:miter/>
            </a:ln>
          </p:spPr>
          <p:txBody>
            <a:bodyPr rtlCol="0" anchor="ctr"/>
            <a:lstStyle/>
            <a:p>
              <a:endParaRPr lang="en-US"/>
            </a:p>
          </p:txBody>
        </p:sp>
        <p:sp>
          <p:nvSpPr>
            <p:cNvPr id="46" name="Freeform 9">
              <a:extLst>
                <a:ext uri="{FF2B5EF4-FFF2-40B4-BE49-F238E27FC236}">
                  <a16:creationId xmlns:a16="http://schemas.microsoft.com/office/drawing/2014/main" id="{101C7CE4-0504-98EA-1935-08284A689490}"/>
                </a:ext>
              </a:extLst>
            </p:cNvPr>
            <p:cNvSpPr/>
            <p:nvPr/>
          </p:nvSpPr>
          <p:spPr>
            <a:xfrm>
              <a:off x="8412483" y="2267338"/>
              <a:ext cx="695920" cy="1209126"/>
            </a:xfrm>
            <a:custGeom>
              <a:avLst/>
              <a:gdLst>
                <a:gd name="connsiteX0" fmla="*/ 23809 w 695920"/>
                <a:gd name="connsiteY0" fmla="*/ 291077 h 1209126"/>
                <a:gd name="connsiteX1" fmla="*/ 110487 w 695920"/>
                <a:gd name="connsiteY1" fmla="*/ 426332 h 1209126"/>
                <a:gd name="connsiteX2" fmla="*/ 135252 w 695920"/>
                <a:gd name="connsiteY2" fmla="*/ 731131 h 1209126"/>
                <a:gd name="connsiteX3" fmla="*/ 115249 w 695920"/>
                <a:gd name="connsiteY3" fmla="*/ 975924 h 1209126"/>
                <a:gd name="connsiteX4" fmla="*/ 133347 w 695920"/>
                <a:gd name="connsiteY4" fmla="*/ 1138802 h 1209126"/>
                <a:gd name="connsiteX5" fmla="*/ 245742 w 695920"/>
                <a:gd name="connsiteY5" fmla="*/ 1197857 h 1209126"/>
                <a:gd name="connsiteX6" fmla="*/ 323847 w 695920"/>
                <a:gd name="connsiteY6" fmla="*/ 1203572 h 1209126"/>
                <a:gd name="connsiteX7" fmla="*/ 381949 w 695920"/>
                <a:gd name="connsiteY7" fmla="*/ 1198809 h 1209126"/>
                <a:gd name="connsiteX8" fmla="*/ 287652 w 695920"/>
                <a:gd name="connsiteY8" fmla="*/ 1185474 h 1209126"/>
                <a:gd name="connsiteX9" fmla="*/ 273364 w 695920"/>
                <a:gd name="connsiteY9" fmla="*/ 1170234 h 1209126"/>
                <a:gd name="connsiteX10" fmla="*/ 268602 w 695920"/>
                <a:gd name="connsiteY10" fmla="*/ 966399 h 1209126"/>
                <a:gd name="connsiteX11" fmla="*/ 281937 w 695920"/>
                <a:gd name="connsiteY11" fmla="*/ 843527 h 1209126"/>
                <a:gd name="connsiteX12" fmla="*/ 293367 w 695920"/>
                <a:gd name="connsiteY12" fmla="*/ 828287 h 1209126"/>
                <a:gd name="connsiteX13" fmla="*/ 308607 w 695920"/>
                <a:gd name="connsiteY13" fmla="*/ 851147 h 1209126"/>
                <a:gd name="connsiteX14" fmla="*/ 333372 w 695920"/>
                <a:gd name="connsiteY14" fmla="*/ 955922 h 1209126"/>
                <a:gd name="connsiteX15" fmla="*/ 492439 w 695920"/>
                <a:gd name="connsiteY15" fmla="*/ 1133087 h 1209126"/>
                <a:gd name="connsiteX16" fmla="*/ 569592 w 695920"/>
                <a:gd name="connsiteY16" fmla="*/ 1135944 h 1209126"/>
                <a:gd name="connsiteX17" fmla="*/ 594357 w 695920"/>
                <a:gd name="connsiteY17" fmla="*/ 1061649 h 1209126"/>
                <a:gd name="connsiteX18" fmla="*/ 497202 w 695920"/>
                <a:gd name="connsiteY18" fmla="*/ 915917 h 1209126"/>
                <a:gd name="connsiteX19" fmla="*/ 446719 w 695920"/>
                <a:gd name="connsiteY19" fmla="*/ 711129 h 1209126"/>
                <a:gd name="connsiteX20" fmla="*/ 441004 w 695920"/>
                <a:gd name="connsiteY20" fmla="*/ 617784 h 1209126"/>
                <a:gd name="connsiteX21" fmla="*/ 461007 w 695920"/>
                <a:gd name="connsiteY21" fmla="*/ 584447 h 1209126"/>
                <a:gd name="connsiteX22" fmla="*/ 499107 w 695920"/>
                <a:gd name="connsiteY22" fmla="*/ 602544 h 1209126"/>
                <a:gd name="connsiteX23" fmla="*/ 537207 w 695920"/>
                <a:gd name="connsiteY23" fmla="*/ 695889 h 1209126"/>
                <a:gd name="connsiteX24" fmla="*/ 567687 w 695920"/>
                <a:gd name="connsiteY24" fmla="*/ 757802 h 1209126"/>
                <a:gd name="connsiteX25" fmla="*/ 669604 w 695920"/>
                <a:gd name="connsiteY25" fmla="*/ 773042 h 1209126"/>
                <a:gd name="connsiteX26" fmla="*/ 694369 w 695920"/>
                <a:gd name="connsiteY26" fmla="*/ 713987 h 1209126"/>
                <a:gd name="connsiteX27" fmla="*/ 589594 w 695920"/>
                <a:gd name="connsiteY27" fmla="*/ 482529 h 1209126"/>
                <a:gd name="connsiteX28" fmla="*/ 481962 w 695920"/>
                <a:gd name="connsiteY28" fmla="*/ 411092 h 1209126"/>
                <a:gd name="connsiteX29" fmla="*/ 390522 w 695920"/>
                <a:gd name="connsiteY29" fmla="*/ 354894 h 1209126"/>
                <a:gd name="connsiteX30" fmla="*/ 495297 w 695920"/>
                <a:gd name="connsiteY30" fmla="*/ 148202 h 1209126"/>
                <a:gd name="connsiteX31" fmla="*/ 326704 w 695920"/>
                <a:gd name="connsiteY31" fmla="*/ 79622 h 1209126"/>
                <a:gd name="connsiteX32" fmla="*/ 221929 w 695920"/>
                <a:gd name="connsiteY32" fmla="*/ 256787 h 1209126"/>
                <a:gd name="connsiteX33" fmla="*/ 145729 w 695920"/>
                <a:gd name="connsiteY33" fmla="*/ 194874 h 1209126"/>
                <a:gd name="connsiteX34" fmla="*/ 159064 w 695920"/>
                <a:gd name="connsiteY34" fmla="*/ 70097 h 1209126"/>
                <a:gd name="connsiteX35" fmla="*/ 99057 w 695920"/>
                <a:gd name="connsiteY35" fmla="*/ 564 h 1209126"/>
                <a:gd name="connsiteX36" fmla="*/ 28572 w 695920"/>
                <a:gd name="connsiteY36" fmla="*/ 53904 h 1209126"/>
                <a:gd name="connsiteX37" fmla="*/ 2854 w 695920"/>
                <a:gd name="connsiteY37" fmla="*/ 191064 h 1209126"/>
                <a:gd name="connsiteX38" fmla="*/ 23809 w 695920"/>
                <a:gd name="connsiteY38" fmla="*/ 291077 h 1209126"/>
                <a:gd name="connsiteX39" fmla="*/ 359089 w 695920"/>
                <a:gd name="connsiteY39" fmla="*/ 337749 h 1209126"/>
                <a:gd name="connsiteX40" fmla="*/ 235264 w 695920"/>
                <a:gd name="connsiteY40" fmla="*/ 220592 h 1209126"/>
                <a:gd name="connsiteX41" fmla="*/ 357184 w 695920"/>
                <a:gd name="connsiteY41" fmla="*/ 94862 h 1209126"/>
                <a:gd name="connsiteX42" fmla="*/ 489582 w 695920"/>
                <a:gd name="connsiteY42" fmla="*/ 208209 h 1209126"/>
                <a:gd name="connsiteX43" fmla="*/ 359089 w 695920"/>
                <a:gd name="connsiteY43" fmla="*/ 337749 h 1209126"/>
                <a:gd name="connsiteX44" fmla="*/ 19999 w 695920"/>
                <a:gd name="connsiteY44" fmla="*/ 184397 h 1209126"/>
                <a:gd name="connsiteX45" fmla="*/ 42859 w 695920"/>
                <a:gd name="connsiteY45" fmla="*/ 59619 h 1209126"/>
                <a:gd name="connsiteX46" fmla="*/ 91437 w 695920"/>
                <a:gd name="connsiteY46" fmla="*/ 17709 h 1209126"/>
                <a:gd name="connsiteX47" fmla="*/ 136204 w 695920"/>
                <a:gd name="connsiteY47" fmla="*/ 55809 h 1209126"/>
                <a:gd name="connsiteX48" fmla="*/ 126679 w 695920"/>
                <a:gd name="connsiteY48" fmla="*/ 146297 h 1209126"/>
                <a:gd name="connsiteX49" fmla="*/ 205737 w 695920"/>
                <a:gd name="connsiteY49" fmla="*/ 267264 h 1209126"/>
                <a:gd name="connsiteX50" fmla="*/ 372424 w 695920"/>
                <a:gd name="connsiteY50" fmla="*/ 364419 h 1209126"/>
                <a:gd name="connsiteX51" fmla="*/ 526729 w 695920"/>
                <a:gd name="connsiteY51" fmla="*/ 453954 h 1209126"/>
                <a:gd name="connsiteX52" fmla="*/ 572449 w 695920"/>
                <a:gd name="connsiteY52" fmla="*/ 492054 h 1209126"/>
                <a:gd name="connsiteX53" fmla="*/ 667699 w 695920"/>
                <a:gd name="connsiteY53" fmla="*/ 697794 h 1209126"/>
                <a:gd name="connsiteX54" fmla="*/ 611502 w 695920"/>
                <a:gd name="connsiteY54" fmla="*/ 759706 h 1209126"/>
                <a:gd name="connsiteX55" fmla="*/ 566734 w 695920"/>
                <a:gd name="connsiteY55" fmla="*/ 723512 h 1209126"/>
                <a:gd name="connsiteX56" fmla="*/ 512442 w 695920"/>
                <a:gd name="connsiteY56" fmla="*/ 590162 h 1209126"/>
                <a:gd name="connsiteX57" fmla="*/ 454339 w 695920"/>
                <a:gd name="connsiteY57" fmla="*/ 561587 h 1209126"/>
                <a:gd name="connsiteX58" fmla="*/ 421954 w 695920"/>
                <a:gd name="connsiteY58" fmla="*/ 608259 h 1209126"/>
                <a:gd name="connsiteX59" fmla="*/ 425764 w 695920"/>
                <a:gd name="connsiteY59" fmla="*/ 712081 h 1209126"/>
                <a:gd name="connsiteX60" fmla="*/ 479104 w 695920"/>
                <a:gd name="connsiteY60" fmla="*/ 928299 h 1209126"/>
                <a:gd name="connsiteX61" fmla="*/ 573402 w 695920"/>
                <a:gd name="connsiteY61" fmla="*/ 1067364 h 1209126"/>
                <a:gd name="connsiteX62" fmla="*/ 553399 w 695920"/>
                <a:gd name="connsiteY62" fmla="*/ 1115942 h 1209126"/>
                <a:gd name="connsiteX63" fmla="*/ 501012 w 695920"/>
                <a:gd name="connsiteY63" fmla="*/ 1111179 h 1209126"/>
                <a:gd name="connsiteX64" fmla="*/ 345754 w 695920"/>
                <a:gd name="connsiteY64" fmla="*/ 934967 h 1209126"/>
                <a:gd name="connsiteX65" fmla="*/ 319084 w 695920"/>
                <a:gd name="connsiteY65" fmla="*/ 826381 h 1209126"/>
                <a:gd name="connsiteX66" fmla="*/ 293367 w 695920"/>
                <a:gd name="connsiteY66" fmla="*/ 798759 h 1209126"/>
                <a:gd name="connsiteX67" fmla="*/ 266697 w 695920"/>
                <a:gd name="connsiteY67" fmla="*/ 824477 h 1209126"/>
                <a:gd name="connsiteX68" fmla="*/ 248599 w 695920"/>
                <a:gd name="connsiteY68" fmla="*/ 913059 h 1209126"/>
                <a:gd name="connsiteX69" fmla="*/ 257172 w 695920"/>
                <a:gd name="connsiteY69" fmla="*/ 1080699 h 1209126"/>
                <a:gd name="connsiteX70" fmla="*/ 257172 w 695920"/>
                <a:gd name="connsiteY70" fmla="*/ 1144517 h 1209126"/>
                <a:gd name="connsiteX71" fmla="*/ 211452 w 695920"/>
                <a:gd name="connsiteY71" fmla="*/ 1190237 h 1209126"/>
                <a:gd name="connsiteX72" fmla="*/ 159064 w 695920"/>
                <a:gd name="connsiteY72" fmla="*/ 1157852 h 1209126"/>
                <a:gd name="connsiteX73" fmla="*/ 136204 w 695920"/>
                <a:gd name="connsiteY73" fmla="*/ 908297 h 1209126"/>
                <a:gd name="connsiteX74" fmla="*/ 157159 w 695920"/>
                <a:gd name="connsiteY74" fmla="*/ 618737 h 1209126"/>
                <a:gd name="connsiteX75" fmla="*/ 130489 w 695920"/>
                <a:gd name="connsiteY75" fmla="*/ 430142 h 1209126"/>
                <a:gd name="connsiteX76" fmla="*/ 46669 w 695920"/>
                <a:gd name="connsiteY76" fmla="*/ 295839 h 1209126"/>
                <a:gd name="connsiteX77" fmla="*/ 19999 w 695920"/>
                <a:gd name="connsiteY77" fmla="*/ 184397 h 12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5920" h="1209126">
                  <a:moveTo>
                    <a:pt x="23809" y="291077"/>
                  </a:moveTo>
                  <a:cubicBezTo>
                    <a:pt x="58099" y="354894"/>
                    <a:pt x="95247" y="391089"/>
                    <a:pt x="110487" y="426332"/>
                  </a:cubicBezTo>
                  <a:cubicBezTo>
                    <a:pt x="145729" y="522534"/>
                    <a:pt x="137157" y="630167"/>
                    <a:pt x="135252" y="731131"/>
                  </a:cubicBezTo>
                  <a:cubicBezTo>
                    <a:pt x="133347" y="802569"/>
                    <a:pt x="116202" y="903534"/>
                    <a:pt x="115249" y="975924"/>
                  </a:cubicBezTo>
                  <a:cubicBezTo>
                    <a:pt x="114297" y="1031169"/>
                    <a:pt x="120964" y="1085462"/>
                    <a:pt x="133347" y="1138802"/>
                  </a:cubicBezTo>
                  <a:cubicBezTo>
                    <a:pt x="146682" y="1193094"/>
                    <a:pt x="180019" y="1228337"/>
                    <a:pt x="245742" y="1197857"/>
                  </a:cubicBezTo>
                  <a:cubicBezTo>
                    <a:pt x="272412" y="1187379"/>
                    <a:pt x="298129" y="1199762"/>
                    <a:pt x="323847" y="1203572"/>
                  </a:cubicBezTo>
                  <a:cubicBezTo>
                    <a:pt x="343849" y="1206429"/>
                    <a:pt x="362899" y="1215954"/>
                    <a:pt x="381949" y="1198809"/>
                  </a:cubicBezTo>
                  <a:cubicBezTo>
                    <a:pt x="351469" y="1189284"/>
                    <a:pt x="318132" y="1195952"/>
                    <a:pt x="287652" y="1185474"/>
                  </a:cubicBezTo>
                  <a:cubicBezTo>
                    <a:pt x="280032" y="1182617"/>
                    <a:pt x="270507" y="1186427"/>
                    <a:pt x="273364" y="1170234"/>
                  </a:cubicBezTo>
                  <a:cubicBezTo>
                    <a:pt x="285747" y="1102607"/>
                    <a:pt x="271459" y="1034027"/>
                    <a:pt x="268602" y="966399"/>
                  </a:cubicBezTo>
                  <a:cubicBezTo>
                    <a:pt x="267649" y="924489"/>
                    <a:pt x="269554" y="883531"/>
                    <a:pt x="281937" y="843527"/>
                  </a:cubicBezTo>
                  <a:cubicBezTo>
                    <a:pt x="283842" y="835906"/>
                    <a:pt x="283842" y="828287"/>
                    <a:pt x="293367" y="828287"/>
                  </a:cubicBezTo>
                  <a:cubicBezTo>
                    <a:pt x="302892" y="828287"/>
                    <a:pt x="306702" y="841622"/>
                    <a:pt x="308607" y="851147"/>
                  </a:cubicBezTo>
                  <a:cubicBezTo>
                    <a:pt x="311464" y="864481"/>
                    <a:pt x="331467" y="942587"/>
                    <a:pt x="333372" y="955922"/>
                  </a:cubicBezTo>
                  <a:cubicBezTo>
                    <a:pt x="340039" y="994974"/>
                    <a:pt x="409572" y="1067364"/>
                    <a:pt x="492439" y="1133087"/>
                  </a:cubicBezTo>
                  <a:cubicBezTo>
                    <a:pt x="512442" y="1149279"/>
                    <a:pt x="545779" y="1154994"/>
                    <a:pt x="569592" y="1135944"/>
                  </a:cubicBezTo>
                  <a:cubicBezTo>
                    <a:pt x="593404" y="1116894"/>
                    <a:pt x="600072" y="1094034"/>
                    <a:pt x="594357" y="1061649"/>
                  </a:cubicBezTo>
                  <a:cubicBezTo>
                    <a:pt x="589594" y="1036884"/>
                    <a:pt x="518157" y="943539"/>
                    <a:pt x="497202" y="915917"/>
                  </a:cubicBezTo>
                  <a:cubicBezTo>
                    <a:pt x="451482" y="854956"/>
                    <a:pt x="456244" y="780662"/>
                    <a:pt x="446719" y="711129"/>
                  </a:cubicBezTo>
                  <a:cubicBezTo>
                    <a:pt x="441957" y="680649"/>
                    <a:pt x="443862" y="648264"/>
                    <a:pt x="441004" y="617784"/>
                  </a:cubicBezTo>
                  <a:cubicBezTo>
                    <a:pt x="439099" y="600639"/>
                    <a:pt x="444814" y="589209"/>
                    <a:pt x="461007" y="584447"/>
                  </a:cubicBezTo>
                  <a:cubicBezTo>
                    <a:pt x="478152" y="579684"/>
                    <a:pt x="492439" y="586352"/>
                    <a:pt x="499107" y="602544"/>
                  </a:cubicBezTo>
                  <a:cubicBezTo>
                    <a:pt x="512442" y="633024"/>
                    <a:pt x="524824" y="664456"/>
                    <a:pt x="537207" y="695889"/>
                  </a:cubicBezTo>
                  <a:cubicBezTo>
                    <a:pt x="544827" y="715892"/>
                    <a:pt x="553399" y="741609"/>
                    <a:pt x="567687" y="757802"/>
                  </a:cubicBezTo>
                  <a:cubicBezTo>
                    <a:pt x="597215" y="791139"/>
                    <a:pt x="632457" y="796854"/>
                    <a:pt x="669604" y="773042"/>
                  </a:cubicBezTo>
                  <a:cubicBezTo>
                    <a:pt x="689607" y="760659"/>
                    <a:pt x="700084" y="735894"/>
                    <a:pt x="694369" y="713987"/>
                  </a:cubicBezTo>
                  <a:cubicBezTo>
                    <a:pt x="671509" y="631119"/>
                    <a:pt x="632457" y="555872"/>
                    <a:pt x="589594" y="482529"/>
                  </a:cubicBezTo>
                  <a:cubicBezTo>
                    <a:pt x="567687" y="444429"/>
                    <a:pt x="521014" y="430142"/>
                    <a:pt x="481962" y="411092"/>
                  </a:cubicBezTo>
                  <a:cubicBezTo>
                    <a:pt x="449577" y="394899"/>
                    <a:pt x="423859" y="374897"/>
                    <a:pt x="390522" y="354894"/>
                  </a:cubicBezTo>
                  <a:cubicBezTo>
                    <a:pt x="481009" y="345369"/>
                    <a:pt x="544827" y="252977"/>
                    <a:pt x="495297" y="148202"/>
                  </a:cubicBezTo>
                  <a:cubicBezTo>
                    <a:pt x="468627" y="92957"/>
                    <a:pt x="383854" y="64382"/>
                    <a:pt x="326704" y="79622"/>
                  </a:cubicBezTo>
                  <a:cubicBezTo>
                    <a:pt x="252409" y="99624"/>
                    <a:pt x="203832" y="168204"/>
                    <a:pt x="221929" y="256787"/>
                  </a:cubicBezTo>
                  <a:cubicBezTo>
                    <a:pt x="189544" y="236784"/>
                    <a:pt x="167637" y="222497"/>
                    <a:pt x="145729" y="194874"/>
                  </a:cubicBezTo>
                  <a:cubicBezTo>
                    <a:pt x="138109" y="185349"/>
                    <a:pt x="157159" y="97719"/>
                    <a:pt x="159064" y="70097"/>
                  </a:cubicBezTo>
                  <a:cubicBezTo>
                    <a:pt x="160969" y="31997"/>
                    <a:pt x="134299" y="4374"/>
                    <a:pt x="99057" y="564"/>
                  </a:cubicBezTo>
                  <a:cubicBezTo>
                    <a:pt x="66672" y="-3246"/>
                    <a:pt x="38097" y="11994"/>
                    <a:pt x="28572" y="53904"/>
                  </a:cubicBezTo>
                  <a:cubicBezTo>
                    <a:pt x="24762" y="70097"/>
                    <a:pt x="10474" y="164394"/>
                    <a:pt x="2854" y="191064"/>
                  </a:cubicBezTo>
                  <a:cubicBezTo>
                    <a:pt x="-6671" y="221544"/>
                    <a:pt x="9522" y="264407"/>
                    <a:pt x="23809" y="291077"/>
                  </a:cubicBezTo>
                  <a:close/>
                  <a:moveTo>
                    <a:pt x="359089" y="337749"/>
                  </a:moveTo>
                  <a:cubicBezTo>
                    <a:pt x="297177" y="339654"/>
                    <a:pt x="237169" y="285362"/>
                    <a:pt x="235264" y="220592"/>
                  </a:cubicBezTo>
                  <a:cubicBezTo>
                    <a:pt x="234312" y="162489"/>
                    <a:pt x="292414" y="95814"/>
                    <a:pt x="357184" y="94862"/>
                  </a:cubicBezTo>
                  <a:cubicBezTo>
                    <a:pt x="414334" y="93909"/>
                    <a:pt x="486724" y="125342"/>
                    <a:pt x="489582" y="208209"/>
                  </a:cubicBezTo>
                  <a:cubicBezTo>
                    <a:pt x="489582" y="297744"/>
                    <a:pt x="421002" y="335844"/>
                    <a:pt x="359089" y="337749"/>
                  </a:cubicBezTo>
                  <a:close/>
                  <a:moveTo>
                    <a:pt x="19999" y="184397"/>
                  </a:moveTo>
                  <a:cubicBezTo>
                    <a:pt x="29524" y="140582"/>
                    <a:pt x="34287" y="103434"/>
                    <a:pt x="42859" y="59619"/>
                  </a:cubicBezTo>
                  <a:cubicBezTo>
                    <a:pt x="46669" y="37712"/>
                    <a:pt x="64767" y="13899"/>
                    <a:pt x="91437" y="17709"/>
                  </a:cubicBezTo>
                  <a:cubicBezTo>
                    <a:pt x="116202" y="21519"/>
                    <a:pt x="135252" y="29139"/>
                    <a:pt x="136204" y="55809"/>
                  </a:cubicBezTo>
                  <a:cubicBezTo>
                    <a:pt x="136204" y="71049"/>
                    <a:pt x="131442" y="132009"/>
                    <a:pt x="126679" y="146297"/>
                  </a:cubicBezTo>
                  <a:cubicBezTo>
                    <a:pt x="117154" y="215829"/>
                    <a:pt x="153349" y="232022"/>
                    <a:pt x="205737" y="267264"/>
                  </a:cubicBezTo>
                  <a:cubicBezTo>
                    <a:pt x="245742" y="294887"/>
                    <a:pt x="259077" y="359657"/>
                    <a:pt x="372424" y="364419"/>
                  </a:cubicBezTo>
                  <a:cubicBezTo>
                    <a:pt x="372424" y="364419"/>
                    <a:pt x="450529" y="417759"/>
                    <a:pt x="526729" y="453954"/>
                  </a:cubicBezTo>
                  <a:cubicBezTo>
                    <a:pt x="544827" y="462527"/>
                    <a:pt x="561972" y="474909"/>
                    <a:pt x="572449" y="492054"/>
                  </a:cubicBezTo>
                  <a:cubicBezTo>
                    <a:pt x="612454" y="556824"/>
                    <a:pt x="646744" y="624452"/>
                    <a:pt x="667699" y="697794"/>
                  </a:cubicBezTo>
                  <a:cubicBezTo>
                    <a:pt x="679129" y="737799"/>
                    <a:pt x="652459" y="766374"/>
                    <a:pt x="611502" y="759706"/>
                  </a:cubicBezTo>
                  <a:cubicBezTo>
                    <a:pt x="590547" y="755897"/>
                    <a:pt x="575307" y="743514"/>
                    <a:pt x="566734" y="723512"/>
                  </a:cubicBezTo>
                  <a:cubicBezTo>
                    <a:pt x="548637" y="678744"/>
                    <a:pt x="530540" y="634929"/>
                    <a:pt x="512442" y="590162"/>
                  </a:cubicBezTo>
                  <a:cubicBezTo>
                    <a:pt x="501964" y="563492"/>
                    <a:pt x="477199" y="557777"/>
                    <a:pt x="454339" y="561587"/>
                  </a:cubicBezTo>
                  <a:cubicBezTo>
                    <a:pt x="430527" y="564444"/>
                    <a:pt x="420049" y="584447"/>
                    <a:pt x="421954" y="608259"/>
                  </a:cubicBezTo>
                  <a:cubicBezTo>
                    <a:pt x="423859" y="642549"/>
                    <a:pt x="420049" y="677792"/>
                    <a:pt x="425764" y="712081"/>
                  </a:cubicBezTo>
                  <a:cubicBezTo>
                    <a:pt x="438147" y="788281"/>
                    <a:pt x="428622" y="862577"/>
                    <a:pt x="479104" y="928299"/>
                  </a:cubicBezTo>
                  <a:cubicBezTo>
                    <a:pt x="497202" y="951159"/>
                    <a:pt x="569592" y="1044504"/>
                    <a:pt x="573402" y="1067364"/>
                  </a:cubicBezTo>
                  <a:cubicBezTo>
                    <a:pt x="577212" y="1091177"/>
                    <a:pt x="570544" y="1100702"/>
                    <a:pt x="553399" y="1115942"/>
                  </a:cubicBezTo>
                  <a:cubicBezTo>
                    <a:pt x="537207" y="1130229"/>
                    <a:pt x="515299" y="1120704"/>
                    <a:pt x="501012" y="1111179"/>
                  </a:cubicBezTo>
                  <a:cubicBezTo>
                    <a:pt x="418144" y="1055934"/>
                    <a:pt x="361947" y="984497"/>
                    <a:pt x="345754" y="934967"/>
                  </a:cubicBezTo>
                  <a:cubicBezTo>
                    <a:pt x="341944" y="913059"/>
                    <a:pt x="323847" y="848289"/>
                    <a:pt x="319084" y="826381"/>
                  </a:cubicBezTo>
                  <a:cubicBezTo>
                    <a:pt x="316227" y="813047"/>
                    <a:pt x="308607" y="799712"/>
                    <a:pt x="293367" y="798759"/>
                  </a:cubicBezTo>
                  <a:cubicBezTo>
                    <a:pt x="277174" y="797806"/>
                    <a:pt x="271459" y="811142"/>
                    <a:pt x="266697" y="824477"/>
                  </a:cubicBezTo>
                  <a:cubicBezTo>
                    <a:pt x="257172" y="853052"/>
                    <a:pt x="250504" y="882579"/>
                    <a:pt x="248599" y="913059"/>
                  </a:cubicBezTo>
                  <a:cubicBezTo>
                    <a:pt x="244789" y="969256"/>
                    <a:pt x="257172" y="1024502"/>
                    <a:pt x="257172" y="1080699"/>
                  </a:cubicBezTo>
                  <a:cubicBezTo>
                    <a:pt x="257172" y="1101654"/>
                    <a:pt x="258124" y="1123562"/>
                    <a:pt x="257172" y="1144517"/>
                  </a:cubicBezTo>
                  <a:cubicBezTo>
                    <a:pt x="255267" y="1173092"/>
                    <a:pt x="234312" y="1186427"/>
                    <a:pt x="211452" y="1190237"/>
                  </a:cubicBezTo>
                  <a:cubicBezTo>
                    <a:pt x="188592" y="1194047"/>
                    <a:pt x="167637" y="1183569"/>
                    <a:pt x="159064" y="1157852"/>
                  </a:cubicBezTo>
                  <a:cubicBezTo>
                    <a:pt x="138109" y="1091177"/>
                    <a:pt x="127632" y="978781"/>
                    <a:pt x="136204" y="908297"/>
                  </a:cubicBezTo>
                  <a:cubicBezTo>
                    <a:pt x="150492" y="797806"/>
                    <a:pt x="160017" y="677792"/>
                    <a:pt x="157159" y="618737"/>
                  </a:cubicBezTo>
                  <a:cubicBezTo>
                    <a:pt x="152397" y="568254"/>
                    <a:pt x="151444" y="479672"/>
                    <a:pt x="130489" y="430142"/>
                  </a:cubicBezTo>
                  <a:cubicBezTo>
                    <a:pt x="104772" y="369182"/>
                    <a:pt x="78102" y="353942"/>
                    <a:pt x="46669" y="295839"/>
                  </a:cubicBezTo>
                  <a:cubicBezTo>
                    <a:pt x="30477" y="262502"/>
                    <a:pt x="11427" y="223449"/>
                    <a:pt x="19999" y="184397"/>
                  </a:cubicBezTo>
                  <a:close/>
                </a:path>
              </a:pathLst>
            </a:custGeom>
            <a:solidFill>
              <a:srgbClr val="000000"/>
            </a:solidFill>
            <a:ln w="9525" cap="flat">
              <a:noFill/>
              <a:prstDash val="solid"/>
              <a:miter/>
            </a:ln>
          </p:spPr>
          <p:txBody>
            <a:bodyPr rtlCol="0" anchor="ctr"/>
            <a:lstStyle/>
            <a:p>
              <a:endParaRPr lang="en-US"/>
            </a:p>
          </p:txBody>
        </p:sp>
        <p:sp>
          <p:nvSpPr>
            <p:cNvPr id="47" name="Freeform 10">
              <a:extLst>
                <a:ext uri="{FF2B5EF4-FFF2-40B4-BE49-F238E27FC236}">
                  <a16:creationId xmlns:a16="http://schemas.microsoft.com/office/drawing/2014/main" id="{75634EC9-F418-9832-D6A3-F612B2731A38}"/>
                </a:ext>
              </a:extLst>
            </p:cNvPr>
            <p:cNvSpPr/>
            <p:nvPr/>
          </p:nvSpPr>
          <p:spPr>
            <a:xfrm>
              <a:off x="9088755" y="2951797"/>
              <a:ext cx="84493" cy="115252"/>
            </a:xfrm>
            <a:custGeom>
              <a:avLst/>
              <a:gdLst>
                <a:gd name="connsiteX0" fmla="*/ 60960 w 84493"/>
                <a:gd name="connsiteY0" fmla="*/ 70485 h 115252"/>
                <a:gd name="connsiteX1" fmla="*/ 68580 w 84493"/>
                <a:gd name="connsiteY1" fmla="*/ 0 h 115252"/>
                <a:gd name="connsiteX2" fmla="*/ 0 w 84493"/>
                <a:gd name="connsiteY2" fmla="*/ 115253 h 115252"/>
                <a:gd name="connsiteX3" fmla="*/ 60960 w 84493"/>
                <a:gd name="connsiteY3" fmla="*/ 70485 h 115252"/>
              </a:gdLst>
              <a:ahLst/>
              <a:cxnLst>
                <a:cxn ang="0">
                  <a:pos x="connsiteX0" y="connsiteY0"/>
                </a:cxn>
                <a:cxn ang="0">
                  <a:pos x="connsiteX1" y="connsiteY1"/>
                </a:cxn>
                <a:cxn ang="0">
                  <a:pos x="connsiteX2" y="connsiteY2"/>
                </a:cxn>
                <a:cxn ang="0">
                  <a:pos x="connsiteX3" y="connsiteY3"/>
                </a:cxn>
              </a:cxnLst>
              <a:rect l="l" t="t" r="r" b="b"/>
              <a:pathLst>
                <a:path w="84493" h="115252">
                  <a:moveTo>
                    <a:pt x="60960" y="70485"/>
                  </a:moveTo>
                  <a:cubicBezTo>
                    <a:pt x="72390" y="49530"/>
                    <a:pt x="57150" y="23813"/>
                    <a:pt x="68580" y="0"/>
                  </a:cubicBezTo>
                  <a:cubicBezTo>
                    <a:pt x="104775" y="57150"/>
                    <a:pt x="78105" y="105728"/>
                    <a:pt x="0" y="115253"/>
                  </a:cubicBezTo>
                  <a:cubicBezTo>
                    <a:pt x="29527" y="103822"/>
                    <a:pt x="49530" y="91440"/>
                    <a:pt x="60960" y="70485"/>
                  </a:cubicBezTo>
                  <a:close/>
                </a:path>
              </a:pathLst>
            </a:custGeom>
            <a:solidFill>
              <a:srgbClr val="000000"/>
            </a:solidFill>
            <a:ln w="9525" cap="flat">
              <a:noFill/>
              <a:prstDash val="solid"/>
              <a:miter/>
            </a:ln>
          </p:spPr>
          <p:txBody>
            <a:bodyPr rtlCol="0" anchor="ctr"/>
            <a:lstStyle/>
            <a:p>
              <a:endParaRPr lang="en-US"/>
            </a:p>
          </p:txBody>
        </p:sp>
        <p:sp>
          <p:nvSpPr>
            <p:cNvPr id="48" name="Freeform 11">
              <a:extLst>
                <a:ext uri="{FF2B5EF4-FFF2-40B4-BE49-F238E27FC236}">
                  <a16:creationId xmlns:a16="http://schemas.microsoft.com/office/drawing/2014/main" id="{8990B03F-E8CA-AF29-C845-D44549ED62FC}"/>
                </a:ext>
              </a:extLst>
            </p:cNvPr>
            <p:cNvSpPr/>
            <p:nvPr/>
          </p:nvSpPr>
          <p:spPr>
            <a:xfrm>
              <a:off x="8370738" y="2481262"/>
              <a:ext cx="48409" cy="112395"/>
            </a:xfrm>
            <a:custGeom>
              <a:avLst/>
              <a:gdLst>
                <a:gd name="connsiteX0" fmla="*/ 8404 w 48409"/>
                <a:gd name="connsiteY0" fmla="*/ 0 h 112395"/>
                <a:gd name="connsiteX1" fmla="*/ 48410 w 48409"/>
                <a:gd name="connsiteY1" fmla="*/ 112395 h 112395"/>
                <a:gd name="connsiteX2" fmla="*/ 8404 w 48409"/>
                <a:gd name="connsiteY2" fmla="*/ 0 h 112395"/>
              </a:gdLst>
              <a:ahLst/>
              <a:cxnLst>
                <a:cxn ang="0">
                  <a:pos x="connsiteX0" y="connsiteY0"/>
                </a:cxn>
                <a:cxn ang="0">
                  <a:pos x="connsiteX1" y="connsiteY1"/>
                </a:cxn>
                <a:cxn ang="0">
                  <a:pos x="connsiteX2" y="connsiteY2"/>
                </a:cxn>
              </a:cxnLst>
              <a:rect l="l" t="t" r="r" b="b"/>
              <a:pathLst>
                <a:path w="48409" h="112395">
                  <a:moveTo>
                    <a:pt x="8404" y="0"/>
                  </a:moveTo>
                  <a:cubicBezTo>
                    <a:pt x="7452" y="42863"/>
                    <a:pt x="30312" y="77153"/>
                    <a:pt x="48410" y="112395"/>
                  </a:cubicBezTo>
                  <a:cubicBezTo>
                    <a:pt x="2689" y="70485"/>
                    <a:pt x="-10646" y="33338"/>
                    <a:pt x="8404" y="0"/>
                  </a:cubicBezTo>
                  <a:close/>
                </a:path>
              </a:pathLst>
            </a:custGeom>
            <a:solidFill>
              <a:srgbClr val="000000"/>
            </a:solidFill>
            <a:ln w="9525" cap="flat">
              <a:noFill/>
              <a:prstDash val="solid"/>
              <a:miter/>
            </a:ln>
          </p:spPr>
          <p:txBody>
            <a:bodyPr rtlCol="0" anchor="ctr"/>
            <a:lstStyle/>
            <a:p>
              <a:endParaRPr lang="en-US"/>
            </a:p>
          </p:txBody>
        </p:sp>
        <p:sp>
          <p:nvSpPr>
            <p:cNvPr id="49" name="Freeform 12">
              <a:extLst>
                <a:ext uri="{FF2B5EF4-FFF2-40B4-BE49-F238E27FC236}">
                  <a16:creationId xmlns:a16="http://schemas.microsoft.com/office/drawing/2014/main" id="{5B3839DC-D0C0-1FBE-DBD9-83A3D77BE688}"/>
                </a:ext>
              </a:extLst>
            </p:cNvPr>
            <p:cNvSpPr/>
            <p:nvPr/>
          </p:nvSpPr>
          <p:spPr>
            <a:xfrm>
              <a:off x="8468677" y="3452812"/>
              <a:ext cx="86677" cy="17966"/>
            </a:xfrm>
            <a:custGeom>
              <a:avLst/>
              <a:gdLst>
                <a:gd name="connsiteX0" fmla="*/ 72390 w 86677"/>
                <a:gd name="connsiteY0" fmla="*/ 0 h 17966"/>
                <a:gd name="connsiteX1" fmla="*/ 86678 w 86677"/>
                <a:gd name="connsiteY1" fmla="*/ 10478 h 17966"/>
                <a:gd name="connsiteX2" fmla="*/ 72390 w 86677"/>
                <a:gd name="connsiteY2" fmla="*/ 17145 h 17966"/>
                <a:gd name="connsiteX3" fmla="*/ 953 w 86677"/>
                <a:gd name="connsiteY3" fmla="*/ 6668 h 17966"/>
                <a:gd name="connsiteX4" fmla="*/ 0 w 86677"/>
                <a:gd name="connsiteY4" fmla="*/ 0 h 17966"/>
                <a:gd name="connsiteX5" fmla="*/ 72390 w 86677"/>
                <a:gd name="connsiteY5" fmla="*/ 0 h 1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7" h="17966">
                  <a:moveTo>
                    <a:pt x="72390" y="0"/>
                  </a:moveTo>
                  <a:cubicBezTo>
                    <a:pt x="79058" y="0"/>
                    <a:pt x="86678" y="1905"/>
                    <a:pt x="86678" y="10478"/>
                  </a:cubicBezTo>
                  <a:cubicBezTo>
                    <a:pt x="86678" y="20003"/>
                    <a:pt x="78105" y="18097"/>
                    <a:pt x="72390" y="17145"/>
                  </a:cubicBezTo>
                  <a:cubicBezTo>
                    <a:pt x="48578" y="13335"/>
                    <a:pt x="24765" y="10478"/>
                    <a:pt x="953" y="6668"/>
                  </a:cubicBezTo>
                  <a:cubicBezTo>
                    <a:pt x="953" y="4763"/>
                    <a:pt x="953" y="1905"/>
                    <a:pt x="0" y="0"/>
                  </a:cubicBezTo>
                  <a:cubicBezTo>
                    <a:pt x="23813" y="0"/>
                    <a:pt x="47625" y="0"/>
                    <a:pt x="72390" y="0"/>
                  </a:cubicBezTo>
                  <a:close/>
                </a:path>
              </a:pathLst>
            </a:custGeom>
            <a:solidFill>
              <a:srgbClr val="000000"/>
            </a:solidFill>
            <a:ln w="9525" cap="flat">
              <a:noFill/>
              <a:prstDash val="solid"/>
              <a:miter/>
            </a:ln>
          </p:spPr>
          <p:txBody>
            <a:bodyPr rtlCol="0" anchor="ctr"/>
            <a:lstStyle/>
            <a:p>
              <a:endParaRPr lang="en-US"/>
            </a:p>
          </p:txBody>
        </p:sp>
      </p:grpSp>
      <p:grpSp>
        <p:nvGrpSpPr>
          <p:cNvPr id="50" name="Graphic 4">
            <a:extLst>
              <a:ext uri="{FF2B5EF4-FFF2-40B4-BE49-F238E27FC236}">
                <a16:creationId xmlns:a16="http://schemas.microsoft.com/office/drawing/2014/main" id="{BE787B2D-F830-3E0C-BF55-554CDC6398E2}"/>
              </a:ext>
            </a:extLst>
          </p:cNvPr>
          <p:cNvGrpSpPr/>
          <p:nvPr/>
        </p:nvGrpSpPr>
        <p:grpSpPr>
          <a:xfrm>
            <a:off x="434154" y="1994956"/>
            <a:ext cx="1425972" cy="2594944"/>
            <a:chOff x="8124259" y="1236345"/>
            <a:chExt cx="860672" cy="1861250"/>
          </a:xfrm>
        </p:grpSpPr>
        <p:sp>
          <p:nvSpPr>
            <p:cNvPr id="51" name="Freeform 14">
              <a:extLst>
                <a:ext uri="{FF2B5EF4-FFF2-40B4-BE49-F238E27FC236}">
                  <a16:creationId xmlns:a16="http://schemas.microsoft.com/office/drawing/2014/main" id="{179A04C6-69C8-E6D0-09BA-3770695B98DF}"/>
                </a:ext>
              </a:extLst>
            </p:cNvPr>
            <p:cNvSpPr/>
            <p:nvPr/>
          </p:nvSpPr>
          <p:spPr>
            <a:xfrm>
              <a:off x="8402002" y="1842134"/>
              <a:ext cx="8572" cy="7620"/>
            </a:xfrm>
            <a:custGeom>
              <a:avLst/>
              <a:gdLst>
                <a:gd name="connsiteX0" fmla="*/ 8573 w 8572"/>
                <a:gd name="connsiteY0" fmla="*/ 7620 h 7620"/>
                <a:gd name="connsiteX1" fmla="*/ 0 w 8572"/>
                <a:gd name="connsiteY1" fmla="*/ 0 h 7620"/>
                <a:gd name="connsiteX2" fmla="*/ 8573 w 8572"/>
                <a:gd name="connsiteY2" fmla="*/ 7620 h 7620"/>
              </a:gdLst>
              <a:ahLst/>
              <a:cxnLst>
                <a:cxn ang="0">
                  <a:pos x="connsiteX0" y="connsiteY0"/>
                </a:cxn>
                <a:cxn ang="0">
                  <a:pos x="connsiteX1" y="connsiteY1"/>
                </a:cxn>
                <a:cxn ang="0">
                  <a:pos x="connsiteX2" y="connsiteY2"/>
                </a:cxn>
              </a:cxnLst>
              <a:rect l="l" t="t" r="r" b="b"/>
              <a:pathLst>
                <a:path w="8572" h="7620">
                  <a:moveTo>
                    <a:pt x="8573" y="7620"/>
                  </a:moveTo>
                  <a:cubicBezTo>
                    <a:pt x="5715" y="4763"/>
                    <a:pt x="2858" y="2858"/>
                    <a:pt x="0" y="0"/>
                  </a:cubicBezTo>
                  <a:cubicBezTo>
                    <a:pt x="2858" y="2858"/>
                    <a:pt x="5715" y="5715"/>
                    <a:pt x="8573" y="7620"/>
                  </a:cubicBezTo>
                  <a:close/>
                </a:path>
              </a:pathLst>
            </a:custGeom>
            <a:solidFill>
              <a:srgbClr val="FFFFFF"/>
            </a:solidFill>
            <a:ln w="9525" cap="flat">
              <a:noFill/>
              <a:prstDash val="solid"/>
              <a:miter/>
            </a:ln>
          </p:spPr>
          <p:txBody>
            <a:bodyPr rtlCol="0" anchor="ctr"/>
            <a:lstStyle/>
            <a:p>
              <a:endParaRPr lang="en-US"/>
            </a:p>
          </p:txBody>
        </p:sp>
        <p:sp>
          <p:nvSpPr>
            <p:cNvPr id="52" name="Freeform 15">
              <a:extLst>
                <a:ext uri="{FF2B5EF4-FFF2-40B4-BE49-F238E27FC236}">
                  <a16:creationId xmlns:a16="http://schemas.microsoft.com/office/drawing/2014/main" id="{292C44E2-A130-D9BF-52D0-A149F4103AE0}"/>
                </a:ext>
              </a:extLst>
            </p:cNvPr>
            <p:cNvSpPr/>
            <p:nvPr/>
          </p:nvSpPr>
          <p:spPr>
            <a:xfrm>
              <a:off x="8411527" y="1849754"/>
              <a:ext cx="30480" cy="20954"/>
            </a:xfrm>
            <a:custGeom>
              <a:avLst/>
              <a:gdLst>
                <a:gd name="connsiteX0" fmla="*/ 30480 w 30480"/>
                <a:gd name="connsiteY0" fmla="*/ 20955 h 20954"/>
                <a:gd name="connsiteX1" fmla="*/ 0 w 30480"/>
                <a:gd name="connsiteY1" fmla="*/ 0 h 20954"/>
                <a:gd name="connsiteX2" fmla="*/ 30480 w 30480"/>
                <a:gd name="connsiteY2" fmla="*/ 20955 h 20954"/>
              </a:gdLst>
              <a:ahLst/>
              <a:cxnLst>
                <a:cxn ang="0">
                  <a:pos x="connsiteX0" y="connsiteY0"/>
                </a:cxn>
                <a:cxn ang="0">
                  <a:pos x="connsiteX1" y="connsiteY1"/>
                </a:cxn>
                <a:cxn ang="0">
                  <a:pos x="connsiteX2" y="connsiteY2"/>
                </a:cxn>
              </a:cxnLst>
              <a:rect l="l" t="t" r="r" b="b"/>
              <a:pathLst>
                <a:path w="30480" h="20954">
                  <a:moveTo>
                    <a:pt x="30480" y="20955"/>
                  </a:moveTo>
                  <a:cubicBezTo>
                    <a:pt x="20003" y="14288"/>
                    <a:pt x="9525" y="7620"/>
                    <a:pt x="0" y="0"/>
                  </a:cubicBezTo>
                  <a:cubicBezTo>
                    <a:pt x="9525" y="8573"/>
                    <a:pt x="19050" y="15240"/>
                    <a:pt x="30480" y="20955"/>
                  </a:cubicBezTo>
                  <a:close/>
                </a:path>
              </a:pathLst>
            </a:custGeom>
            <a:solidFill>
              <a:srgbClr val="FFFFFF"/>
            </a:solidFill>
            <a:ln w="9525" cap="flat">
              <a:noFill/>
              <a:prstDash val="solid"/>
              <a:miter/>
            </a:ln>
          </p:spPr>
          <p:txBody>
            <a:bodyPr rtlCol="0" anchor="ctr"/>
            <a:lstStyle/>
            <a:p>
              <a:endParaRPr lang="en-US"/>
            </a:p>
          </p:txBody>
        </p:sp>
        <p:sp>
          <p:nvSpPr>
            <p:cNvPr id="53" name="Freeform 16">
              <a:extLst>
                <a:ext uri="{FF2B5EF4-FFF2-40B4-BE49-F238E27FC236}">
                  <a16:creationId xmlns:a16="http://schemas.microsoft.com/office/drawing/2014/main" id="{4B57A426-F2B3-B7B4-E5FC-AD4F37DB2D47}"/>
                </a:ext>
              </a:extLst>
            </p:cNvPr>
            <p:cNvSpPr/>
            <p:nvPr/>
          </p:nvSpPr>
          <p:spPr>
            <a:xfrm>
              <a:off x="8443912" y="1871662"/>
              <a:ext cx="8572" cy="4762"/>
            </a:xfrm>
            <a:custGeom>
              <a:avLst/>
              <a:gdLst>
                <a:gd name="connsiteX0" fmla="*/ 8573 w 8572"/>
                <a:gd name="connsiteY0" fmla="*/ 4763 h 4762"/>
                <a:gd name="connsiteX1" fmla="*/ 0 w 8572"/>
                <a:gd name="connsiteY1" fmla="*/ 0 h 4762"/>
                <a:gd name="connsiteX2" fmla="*/ 8573 w 8572"/>
                <a:gd name="connsiteY2" fmla="*/ 4763 h 4762"/>
              </a:gdLst>
              <a:ahLst/>
              <a:cxnLst>
                <a:cxn ang="0">
                  <a:pos x="connsiteX0" y="connsiteY0"/>
                </a:cxn>
                <a:cxn ang="0">
                  <a:pos x="connsiteX1" y="connsiteY1"/>
                </a:cxn>
                <a:cxn ang="0">
                  <a:pos x="connsiteX2" y="connsiteY2"/>
                </a:cxn>
              </a:cxnLst>
              <a:rect l="l" t="t" r="r" b="b"/>
              <a:pathLst>
                <a:path w="8572" h="4762">
                  <a:moveTo>
                    <a:pt x="8573" y="4763"/>
                  </a:moveTo>
                  <a:cubicBezTo>
                    <a:pt x="5715" y="2858"/>
                    <a:pt x="2857" y="1905"/>
                    <a:pt x="0" y="0"/>
                  </a:cubicBezTo>
                  <a:cubicBezTo>
                    <a:pt x="2857" y="1905"/>
                    <a:pt x="5715" y="3810"/>
                    <a:pt x="8573" y="4763"/>
                  </a:cubicBezTo>
                  <a:close/>
                </a:path>
              </a:pathLst>
            </a:custGeom>
            <a:solidFill>
              <a:srgbClr val="FFFFFF"/>
            </a:solidFill>
            <a:ln w="9525" cap="flat">
              <a:noFill/>
              <a:prstDash val="solid"/>
              <a:miter/>
            </a:ln>
          </p:spPr>
          <p:txBody>
            <a:bodyPr rtlCol="0" anchor="ctr"/>
            <a:lstStyle/>
            <a:p>
              <a:endParaRPr lang="en-US"/>
            </a:p>
          </p:txBody>
        </p:sp>
        <p:sp>
          <p:nvSpPr>
            <p:cNvPr id="54" name="Freeform 17">
              <a:extLst>
                <a:ext uri="{FF2B5EF4-FFF2-40B4-BE49-F238E27FC236}">
                  <a16:creationId xmlns:a16="http://schemas.microsoft.com/office/drawing/2014/main" id="{86939D47-6543-F612-97EB-9B2C9B755350}"/>
                </a:ext>
              </a:extLst>
            </p:cNvPr>
            <p:cNvSpPr/>
            <p:nvPr/>
          </p:nvSpPr>
          <p:spPr>
            <a:xfrm>
              <a:off x="8761094" y="1662112"/>
              <a:ext cx="952" cy="23812"/>
            </a:xfrm>
            <a:custGeom>
              <a:avLst/>
              <a:gdLst>
                <a:gd name="connsiteX0" fmla="*/ 0 w 952"/>
                <a:gd name="connsiteY0" fmla="*/ 0 h 23812"/>
                <a:gd name="connsiteX1" fmla="*/ 953 w 952"/>
                <a:gd name="connsiteY1" fmla="*/ 23813 h 23812"/>
                <a:gd name="connsiteX2" fmla="*/ 0 w 952"/>
                <a:gd name="connsiteY2" fmla="*/ 0 h 23812"/>
              </a:gdLst>
              <a:ahLst/>
              <a:cxnLst>
                <a:cxn ang="0">
                  <a:pos x="connsiteX0" y="connsiteY0"/>
                </a:cxn>
                <a:cxn ang="0">
                  <a:pos x="connsiteX1" y="connsiteY1"/>
                </a:cxn>
                <a:cxn ang="0">
                  <a:pos x="connsiteX2" y="connsiteY2"/>
                </a:cxn>
              </a:cxnLst>
              <a:rect l="l" t="t" r="r" b="b"/>
              <a:pathLst>
                <a:path w="952" h="23812">
                  <a:moveTo>
                    <a:pt x="0" y="0"/>
                  </a:moveTo>
                  <a:cubicBezTo>
                    <a:pt x="953" y="7620"/>
                    <a:pt x="953" y="15240"/>
                    <a:pt x="953" y="23813"/>
                  </a:cubicBezTo>
                  <a:cubicBezTo>
                    <a:pt x="953" y="15240"/>
                    <a:pt x="0" y="7620"/>
                    <a:pt x="0" y="0"/>
                  </a:cubicBezTo>
                  <a:close/>
                </a:path>
              </a:pathLst>
            </a:custGeom>
            <a:solidFill>
              <a:srgbClr val="FFFFFF"/>
            </a:solidFill>
            <a:ln w="9525" cap="flat">
              <a:noFill/>
              <a:prstDash val="solid"/>
              <a:miter/>
            </a:ln>
          </p:spPr>
          <p:txBody>
            <a:bodyPr rtlCol="0" anchor="ctr"/>
            <a:lstStyle/>
            <a:p>
              <a:endParaRPr lang="en-US"/>
            </a:p>
          </p:txBody>
        </p:sp>
        <p:sp>
          <p:nvSpPr>
            <p:cNvPr id="55" name="Freeform 18">
              <a:extLst>
                <a:ext uri="{FF2B5EF4-FFF2-40B4-BE49-F238E27FC236}">
                  <a16:creationId xmlns:a16="http://schemas.microsoft.com/office/drawing/2014/main" id="{DC4D51E6-6FD5-7D32-79C5-DE33671A7782}"/>
                </a:ext>
              </a:extLst>
            </p:cNvPr>
            <p:cNvSpPr/>
            <p:nvPr/>
          </p:nvSpPr>
          <p:spPr>
            <a:xfrm>
              <a:off x="8490585" y="1892617"/>
              <a:ext cx="8572" cy="2857"/>
            </a:xfrm>
            <a:custGeom>
              <a:avLst/>
              <a:gdLst>
                <a:gd name="connsiteX0" fmla="*/ 8572 w 8572"/>
                <a:gd name="connsiteY0" fmla="*/ 2858 h 2857"/>
                <a:gd name="connsiteX1" fmla="*/ 0 w 8572"/>
                <a:gd name="connsiteY1" fmla="*/ 0 h 2857"/>
                <a:gd name="connsiteX2" fmla="*/ 8572 w 8572"/>
                <a:gd name="connsiteY2" fmla="*/ 2858 h 2857"/>
              </a:gdLst>
              <a:ahLst/>
              <a:cxnLst>
                <a:cxn ang="0">
                  <a:pos x="connsiteX0" y="connsiteY0"/>
                </a:cxn>
                <a:cxn ang="0">
                  <a:pos x="connsiteX1" y="connsiteY1"/>
                </a:cxn>
                <a:cxn ang="0">
                  <a:pos x="connsiteX2" y="connsiteY2"/>
                </a:cxn>
              </a:cxnLst>
              <a:rect l="l" t="t" r="r" b="b"/>
              <a:pathLst>
                <a:path w="8572" h="2857">
                  <a:moveTo>
                    <a:pt x="8572" y="2858"/>
                  </a:moveTo>
                  <a:cubicBezTo>
                    <a:pt x="5715" y="1905"/>
                    <a:pt x="2857" y="953"/>
                    <a:pt x="0" y="0"/>
                  </a:cubicBezTo>
                  <a:cubicBezTo>
                    <a:pt x="2857" y="953"/>
                    <a:pt x="5715" y="1905"/>
                    <a:pt x="8572" y="2858"/>
                  </a:cubicBezTo>
                  <a:close/>
                </a:path>
              </a:pathLst>
            </a:custGeom>
            <a:solidFill>
              <a:srgbClr val="FFFFFF"/>
            </a:solidFill>
            <a:ln w="9525" cap="flat">
              <a:noFill/>
              <a:prstDash val="solid"/>
              <a:miter/>
            </a:ln>
          </p:spPr>
          <p:txBody>
            <a:bodyPr rtlCol="0" anchor="ctr"/>
            <a:lstStyle/>
            <a:p>
              <a:endParaRPr lang="en-US"/>
            </a:p>
          </p:txBody>
        </p:sp>
        <p:sp>
          <p:nvSpPr>
            <p:cNvPr id="56" name="Freeform 19">
              <a:extLst>
                <a:ext uri="{FF2B5EF4-FFF2-40B4-BE49-F238E27FC236}">
                  <a16:creationId xmlns:a16="http://schemas.microsoft.com/office/drawing/2014/main" id="{435EF631-E5EB-DA8B-DF90-A3F96C516B9D}"/>
                </a:ext>
              </a:extLst>
            </p:cNvPr>
            <p:cNvSpPr/>
            <p:nvPr/>
          </p:nvSpPr>
          <p:spPr>
            <a:xfrm>
              <a:off x="8454389" y="1878329"/>
              <a:ext cx="8572" cy="3810"/>
            </a:xfrm>
            <a:custGeom>
              <a:avLst/>
              <a:gdLst>
                <a:gd name="connsiteX0" fmla="*/ 8573 w 8572"/>
                <a:gd name="connsiteY0" fmla="*/ 3810 h 3810"/>
                <a:gd name="connsiteX1" fmla="*/ 0 w 8572"/>
                <a:gd name="connsiteY1" fmla="*/ 0 h 3810"/>
                <a:gd name="connsiteX2" fmla="*/ 8573 w 8572"/>
                <a:gd name="connsiteY2" fmla="*/ 3810 h 3810"/>
              </a:gdLst>
              <a:ahLst/>
              <a:cxnLst>
                <a:cxn ang="0">
                  <a:pos x="connsiteX0" y="connsiteY0"/>
                </a:cxn>
                <a:cxn ang="0">
                  <a:pos x="connsiteX1" y="connsiteY1"/>
                </a:cxn>
                <a:cxn ang="0">
                  <a:pos x="connsiteX2" y="connsiteY2"/>
                </a:cxn>
              </a:cxnLst>
              <a:rect l="l" t="t" r="r" b="b"/>
              <a:pathLst>
                <a:path w="8572" h="3810">
                  <a:moveTo>
                    <a:pt x="8573" y="3810"/>
                  </a:moveTo>
                  <a:cubicBezTo>
                    <a:pt x="5715" y="2858"/>
                    <a:pt x="2858" y="953"/>
                    <a:pt x="0" y="0"/>
                  </a:cubicBezTo>
                  <a:cubicBezTo>
                    <a:pt x="2858" y="953"/>
                    <a:pt x="5715" y="2858"/>
                    <a:pt x="8573" y="3810"/>
                  </a:cubicBezTo>
                  <a:close/>
                </a:path>
              </a:pathLst>
            </a:custGeom>
            <a:solidFill>
              <a:srgbClr val="FFFFFF"/>
            </a:solidFill>
            <a:ln w="9525" cap="flat">
              <a:noFill/>
              <a:prstDash val="solid"/>
              <a:miter/>
            </a:ln>
          </p:spPr>
          <p:txBody>
            <a:bodyPr rtlCol="0" anchor="ctr"/>
            <a:lstStyle/>
            <a:p>
              <a:endParaRPr lang="en-US"/>
            </a:p>
          </p:txBody>
        </p:sp>
        <p:sp>
          <p:nvSpPr>
            <p:cNvPr id="57" name="Freeform 20">
              <a:extLst>
                <a:ext uri="{FF2B5EF4-FFF2-40B4-BE49-F238E27FC236}">
                  <a16:creationId xmlns:a16="http://schemas.microsoft.com/office/drawing/2014/main" id="{C157F26C-C2BD-37C1-F662-FBCDFA576C1C}"/>
                </a:ext>
              </a:extLst>
            </p:cNvPr>
            <p:cNvSpPr/>
            <p:nvPr/>
          </p:nvSpPr>
          <p:spPr>
            <a:xfrm>
              <a:off x="8502967" y="1896427"/>
              <a:ext cx="7619" cy="1904"/>
            </a:xfrm>
            <a:custGeom>
              <a:avLst/>
              <a:gdLst>
                <a:gd name="connsiteX0" fmla="*/ 7620 w 7619"/>
                <a:gd name="connsiteY0" fmla="*/ 1905 h 1904"/>
                <a:gd name="connsiteX1" fmla="*/ 0 w 7619"/>
                <a:gd name="connsiteY1" fmla="*/ 0 h 1904"/>
                <a:gd name="connsiteX2" fmla="*/ 7620 w 7619"/>
                <a:gd name="connsiteY2" fmla="*/ 1905 h 1904"/>
              </a:gdLst>
              <a:ahLst/>
              <a:cxnLst>
                <a:cxn ang="0">
                  <a:pos x="connsiteX0" y="connsiteY0"/>
                </a:cxn>
                <a:cxn ang="0">
                  <a:pos x="connsiteX1" y="connsiteY1"/>
                </a:cxn>
                <a:cxn ang="0">
                  <a:pos x="connsiteX2" y="connsiteY2"/>
                </a:cxn>
              </a:cxnLst>
              <a:rect l="l" t="t" r="r" b="b"/>
              <a:pathLst>
                <a:path w="7619" h="1904">
                  <a:moveTo>
                    <a:pt x="7620" y="1905"/>
                  </a:moveTo>
                  <a:cubicBezTo>
                    <a:pt x="4763" y="952"/>
                    <a:pt x="2857" y="952"/>
                    <a:pt x="0" y="0"/>
                  </a:cubicBezTo>
                  <a:cubicBezTo>
                    <a:pt x="1905" y="952"/>
                    <a:pt x="4763" y="952"/>
                    <a:pt x="7620" y="1905"/>
                  </a:cubicBezTo>
                  <a:close/>
                </a:path>
              </a:pathLst>
            </a:custGeom>
            <a:solidFill>
              <a:srgbClr val="FFFFFF"/>
            </a:solidFill>
            <a:ln w="9525" cap="flat">
              <a:noFill/>
              <a:prstDash val="solid"/>
              <a:miter/>
            </a:ln>
          </p:spPr>
          <p:txBody>
            <a:bodyPr rtlCol="0" anchor="ctr"/>
            <a:lstStyle/>
            <a:p>
              <a:endParaRPr lang="en-US"/>
            </a:p>
          </p:txBody>
        </p:sp>
        <p:sp>
          <p:nvSpPr>
            <p:cNvPr id="58" name="Freeform 21">
              <a:extLst>
                <a:ext uri="{FF2B5EF4-FFF2-40B4-BE49-F238E27FC236}">
                  <a16:creationId xmlns:a16="http://schemas.microsoft.com/office/drawing/2014/main" id="{2CC85DC1-69FA-8634-95E7-7F2FE05E5759}"/>
                </a:ext>
              </a:extLst>
            </p:cNvPr>
            <p:cNvSpPr/>
            <p:nvPr/>
          </p:nvSpPr>
          <p:spPr>
            <a:xfrm>
              <a:off x="8514397" y="1899284"/>
              <a:ext cx="7619" cy="1905"/>
            </a:xfrm>
            <a:custGeom>
              <a:avLst/>
              <a:gdLst>
                <a:gd name="connsiteX0" fmla="*/ 7620 w 7619"/>
                <a:gd name="connsiteY0" fmla="*/ 1905 h 1905"/>
                <a:gd name="connsiteX1" fmla="*/ 0 w 7619"/>
                <a:gd name="connsiteY1" fmla="*/ 0 h 1905"/>
                <a:gd name="connsiteX2" fmla="*/ 7620 w 7619"/>
                <a:gd name="connsiteY2" fmla="*/ 1905 h 1905"/>
              </a:gdLst>
              <a:ahLst/>
              <a:cxnLst>
                <a:cxn ang="0">
                  <a:pos x="connsiteX0" y="connsiteY0"/>
                </a:cxn>
                <a:cxn ang="0">
                  <a:pos x="connsiteX1" y="connsiteY1"/>
                </a:cxn>
                <a:cxn ang="0">
                  <a:pos x="connsiteX2" y="connsiteY2"/>
                </a:cxn>
              </a:cxnLst>
              <a:rect l="l" t="t" r="r" b="b"/>
              <a:pathLst>
                <a:path w="7619" h="1905">
                  <a:moveTo>
                    <a:pt x="7620" y="1905"/>
                  </a:moveTo>
                  <a:cubicBezTo>
                    <a:pt x="4763" y="1905"/>
                    <a:pt x="1905" y="953"/>
                    <a:pt x="0" y="0"/>
                  </a:cubicBezTo>
                  <a:cubicBezTo>
                    <a:pt x="2857" y="953"/>
                    <a:pt x="5715" y="953"/>
                    <a:pt x="7620" y="1905"/>
                  </a:cubicBezTo>
                  <a:close/>
                </a:path>
              </a:pathLst>
            </a:custGeom>
            <a:solidFill>
              <a:srgbClr val="FFFFFF"/>
            </a:solidFill>
            <a:ln w="9525" cap="flat">
              <a:noFill/>
              <a:prstDash val="solid"/>
              <a:miter/>
            </a:ln>
          </p:spPr>
          <p:txBody>
            <a:bodyPr rtlCol="0" anchor="ctr"/>
            <a:lstStyle/>
            <a:p>
              <a:endParaRPr lang="en-US"/>
            </a:p>
          </p:txBody>
        </p:sp>
        <p:sp>
          <p:nvSpPr>
            <p:cNvPr id="59" name="Freeform 22">
              <a:extLst>
                <a:ext uri="{FF2B5EF4-FFF2-40B4-BE49-F238E27FC236}">
                  <a16:creationId xmlns:a16="http://schemas.microsoft.com/office/drawing/2014/main" id="{3CE9FFF7-9E49-DE6C-4890-0E95948CBD7C}"/>
                </a:ext>
              </a:extLst>
            </p:cNvPr>
            <p:cNvSpPr/>
            <p:nvPr/>
          </p:nvSpPr>
          <p:spPr>
            <a:xfrm>
              <a:off x="8760142" y="1685925"/>
              <a:ext cx="952" cy="10477"/>
            </a:xfrm>
            <a:custGeom>
              <a:avLst/>
              <a:gdLst>
                <a:gd name="connsiteX0" fmla="*/ 952 w 952"/>
                <a:gd name="connsiteY0" fmla="*/ 0 h 10477"/>
                <a:gd name="connsiteX1" fmla="*/ 0 w 952"/>
                <a:gd name="connsiteY1" fmla="*/ 10478 h 10477"/>
                <a:gd name="connsiteX2" fmla="*/ 952 w 952"/>
                <a:gd name="connsiteY2" fmla="*/ 0 h 10477"/>
              </a:gdLst>
              <a:ahLst/>
              <a:cxnLst>
                <a:cxn ang="0">
                  <a:pos x="connsiteX0" y="connsiteY0"/>
                </a:cxn>
                <a:cxn ang="0">
                  <a:pos x="connsiteX1" y="connsiteY1"/>
                </a:cxn>
                <a:cxn ang="0">
                  <a:pos x="connsiteX2" y="connsiteY2"/>
                </a:cxn>
              </a:cxnLst>
              <a:rect l="l" t="t" r="r" b="b"/>
              <a:pathLst>
                <a:path w="952" h="10477">
                  <a:moveTo>
                    <a:pt x="952" y="0"/>
                  </a:moveTo>
                  <a:cubicBezTo>
                    <a:pt x="952" y="3810"/>
                    <a:pt x="952" y="7620"/>
                    <a:pt x="0" y="10478"/>
                  </a:cubicBezTo>
                  <a:cubicBezTo>
                    <a:pt x="952" y="7620"/>
                    <a:pt x="952" y="3810"/>
                    <a:pt x="952" y="0"/>
                  </a:cubicBezTo>
                  <a:close/>
                </a:path>
              </a:pathLst>
            </a:custGeom>
            <a:solidFill>
              <a:srgbClr val="FFFFFF"/>
            </a:solidFill>
            <a:ln w="9525" cap="flat">
              <a:noFill/>
              <a:prstDash val="solid"/>
              <a:miter/>
            </a:ln>
          </p:spPr>
          <p:txBody>
            <a:bodyPr rtlCol="0" anchor="ctr"/>
            <a:lstStyle/>
            <a:p>
              <a:endParaRPr lang="en-US"/>
            </a:p>
          </p:txBody>
        </p:sp>
        <p:sp>
          <p:nvSpPr>
            <p:cNvPr id="60" name="Freeform 23">
              <a:extLst>
                <a:ext uri="{FF2B5EF4-FFF2-40B4-BE49-F238E27FC236}">
                  <a16:creationId xmlns:a16="http://schemas.microsoft.com/office/drawing/2014/main" id="{9DFFB816-98D6-9641-9EFB-12C8582C0773}"/>
                </a:ext>
              </a:extLst>
            </p:cNvPr>
            <p:cNvSpPr/>
            <p:nvPr/>
          </p:nvSpPr>
          <p:spPr>
            <a:xfrm>
              <a:off x="8465819" y="1883092"/>
              <a:ext cx="21907" cy="8572"/>
            </a:xfrm>
            <a:custGeom>
              <a:avLst/>
              <a:gdLst>
                <a:gd name="connsiteX0" fmla="*/ 21907 w 21907"/>
                <a:gd name="connsiteY0" fmla="*/ 8573 h 8572"/>
                <a:gd name="connsiteX1" fmla="*/ 0 w 21907"/>
                <a:gd name="connsiteY1" fmla="*/ 0 h 8572"/>
                <a:gd name="connsiteX2" fmla="*/ 21907 w 21907"/>
                <a:gd name="connsiteY2" fmla="*/ 8573 h 8572"/>
              </a:gdLst>
              <a:ahLst/>
              <a:cxnLst>
                <a:cxn ang="0">
                  <a:pos x="connsiteX0" y="connsiteY0"/>
                </a:cxn>
                <a:cxn ang="0">
                  <a:pos x="connsiteX1" y="connsiteY1"/>
                </a:cxn>
                <a:cxn ang="0">
                  <a:pos x="connsiteX2" y="connsiteY2"/>
                </a:cxn>
              </a:cxnLst>
              <a:rect l="l" t="t" r="r" b="b"/>
              <a:pathLst>
                <a:path w="21907" h="8572">
                  <a:moveTo>
                    <a:pt x="21907" y="8573"/>
                  </a:moveTo>
                  <a:cubicBezTo>
                    <a:pt x="14288" y="5715"/>
                    <a:pt x="6668" y="2858"/>
                    <a:pt x="0" y="0"/>
                  </a:cubicBezTo>
                  <a:cubicBezTo>
                    <a:pt x="6668" y="3810"/>
                    <a:pt x="14288" y="6667"/>
                    <a:pt x="21907" y="8573"/>
                  </a:cubicBezTo>
                  <a:close/>
                </a:path>
              </a:pathLst>
            </a:custGeom>
            <a:solidFill>
              <a:srgbClr val="FFFFFF"/>
            </a:solidFill>
            <a:ln w="9525" cap="flat">
              <a:noFill/>
              <a:prstDash val="solid"/>
              <a:miter/>
            </a:ln>
          </p:spPr>
          <p:txBody>
            <a:bodyPr rtlCol="0" anchor="ctr"/>
            <a:lstStyle/>
            <a:p>
              <a:endParaRPr lang="en-US"/>
            </a:p>
          </p:txBody>
        </p:sp>
        <p:sp>
          <p:nvSpPr>
            <p:cNvPr id="61" name="Freeform 24">
              <a:extLst>
                <a:ext uri="{FF2B5EF4-FFF2-40B4-BE49-F238E27FC236}">
                  <a16:creationId xmlns:a16="http://schemas.microsoft.com/office/drawing/2014/main" id="{51EBC7E7-0B3E-2849-9E1F-CAC82F2AE6B9}"/>
                </a:ext>
              </a:extLst>
            </p:cNvPr>
            <p:cNvSpPr/>
            <p:nvPr/>
          </p:nvSpPr>
          <p:spPr>
            <a:xfrm>
              <a:off x="8619172" y="1888807"/>
              <a:ext cx="18097" cy="6667"/>
            </a:xfrm>
            <a:custGeom>
              <a:avLst/>
              <a:gdLst>
                <a:gd name="connsiteX0" fmla="*/ 18097 w 18097"/>
                <a:gd name="connsiteY0" fmla="*/ 0 h 6667"/>
                <a:gd name="connsiteX1" fmla="*/ 0 w 18097"/>
                <a:gd name="connsiteY1" fmla="*/ 6667 h 6667"/>
                <a:gd name="connsiteX2" fmla="*/ 18097 w 18097"/>
                <a:gd name="connsiteY2" fmla="*/ 0 h 6667"/>
              </a:gdLst>
              <a:ahLst/>
              <a:cxnLst>
                <a:cxn ang="0">
                  <a:pos x="connsiteX0" y="connsiteY0"/>
                </a:cxn>
                <a:cxn ang="0">
                  <a:pos x="connsiteX1" y="connsiteY1"/>
                </a:cxn>
                <a:cxn ang="0">
                  <a:pos x="connsiteX2" y="connsiteY2"/>
                </a:cxn>
              </a:cxnLst>
              <a:rect l="l" t="t" r="r" b="b"/>
              <a:pathLst>
                <a:path w="18097" h="6667">
                  <a:moveTo>
                    <a:pt x="18097" y="0"/>
                  </a:moveTo>
                  <a:cubicBezTo>
                    <a:pt x="12382" y="2858"/>
                    <a:pt x="5715" y="4763"/>
                    <a:pt x="0" y="6667"/>
                  </a:cubicBezTo>
                  <a:cubicBezTo>
                    <a:pt x="5715" y="4763"/>
                    <a:pt x="11430" y="1905"/>
                    <a:pt x="18097" y="0"/>
                  </a:cubicBezTo>
                  <a:close/>
                </a:path>
              </a:pathLst>
            </a:custGeom>
            <a:solidFill>
              <a:srgbClr val="FFFFFF"/>
            </a:solidFill>
            <a:ln w="9525" cap="flat">
              <a:noFill/>
              <a:prstDash val="solid"/>
              <a:miter/>
            </a:ln>
          </p:spPr>
          <p:txBody>
            <a:bodyPr rtlCol="0" anchor="ctr"/>
            <a:lstStyle/>
            <a:p>
              <a:endParaRPr lang="en-US"/>
            </a:p>
          </p:txBody>
        </p:sp>
        <p:sp>
          <p:nvSpPr>
            <p:cNvPr id="62" name="Freeform 25">
              <a:extLst>
                <a:ext uri="{FF2B5EF4-FFF2-40B4-BE49-F238E27FC236}">
                  <a16:creationId xmlns:a16="http://schemas.microsoft.com/office/drawing/2014/main" id="{0704B640-B24C-7849-3871-B2E5B4A8E84E}"/>
                </a:ext>
              </a:extLst>
            </p:cNvPr>
            <p:cNvSpPr/>
            <p:nvPr/>
          </p:nvSpPr>
          <p:spPr>
            <a:xfrm>
              <a:off x="8337371" y="1479771"/>
              <a:ext cx="422770" cy="354486"/>
            </a:xfrm>
            <a:custGeom>
              <a:avLst/>
              <a:gdLst>
                <a:gd name="connsiteX0" fmla="*/ 332283 w 422770"/>
                <a:gd name="connsiteY0" fmla="*/ 300451 h 354486"/>
                <a:gd name="connsiteX1" fmla="*/ 422771 w 422770"/>
                <a:gd name="connsiteY1" fmla="*/ 182341 h 354486"/>
                <a:gd name="connsiteX2" fmla="*/ 216078 w 422770"/>
                <a:gd name="connsiteY2" fmla="*/ 413 h 354486"/>
                <a:gd name="connsiteX3" fmla="*/ 2718 w 422770"/>
                <a:gd name="connsiteY3" fmla="*/ 204248 h 354486"/>
                <a:gd name="connsiteX4" fmla="*/ 30341 w 422770"/>
                <a:gd name="connsiteY4" fmla="*/ 325216 h 354486"/>
                <a:gd name="connsiteX5" fmla="*/ 97968 w 422770"/>
                <a:gd name="connsiteY5" fmla="*/ 349981 h 354486"/>
                <a:gd name="connsiteX6" fmla="*/ 332283 w 422770"/>
                <a:gd name="connsiteY6" fmla="*/ 300451 h 354486"/>
                <a:gd name="connsiteX7" fmla="*/ 43676 w 422770"/>
                <a:gd name="connsiteY7" fmla="*/ 267113 h 354486"/>
                <a:gd name="connsiteX8" fmla="*/ 170358 w 422770"/>
                <a:gd name="connsiteY8" fmla="*/ 18511 h 354486"/>
                <a:gd name="connsiteX9" fmla="*/ 90348 w 422770"/>
                <a:gd name="connsiteY9" fmla="*/ 102331 h 354486"/>
                <a:gd name="connsiteX10" fmla="*/ 43676 w 422770"/>
                <a:gd name="connsiteY10" fmla="*/ 267113 h 35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2770" h="354486">
                  <a:moveTo>
                    <a:pt x="332283" y="300451"/>
                  </a:moveTo>
                  <a:cubicBezTo>
                    <a:pt x="376098" y="270923"/>
                    <a:pt x="404673" y="229013"/>
                    <a:pt x="422771" y="182341"/>
                  </a:cubicBezTo>
                  <a:cubicBezTo>
                    <a:pt x="414198" y="77566"/>
                    <a:pt x="331330" y="9938"/>
                    <a:pt x="216078" y="413"/>
                  </a:cubicBezTo>
                  <a:cubicBezTo>
                    <a:pt x="136068" y="-6254"/>
                    <a:pt x="5576" y="68041"/>
                    <a:pt x="2718" y="204248"/>
                  </a:cubicBezTo>
                  <a:cubicBezTo>
                    <a:pt x="-5854" y="249016"/>
                    <a:pt x="6528" y="289973"/>
                    <a:pt x="30341" y="325216"/>
                  </a:cubicBezTo>
                  <a:cubicBezTo>
                    <a:pt x="50343" y="336646"/>
                    <a:pt x="73203" y="345218"/>
                    <a:pt x="97968" y="349981"/>
                  </a:cubicBezTo>
                  <a:cubicBezTo>
                    <a:pt x="182741" y="363316"/>
                    <a:pt x="263703" y="347123"/>
                    <a:pt x="332283" y="300451"/>
                  </a:cubicBezTo>
                  <a:close/>
                  <a:moveTo>
                    <a:pt x="43676" y="267113"/>
                  </a:moveTo>
                  <a:cubicBezTo>
                    <a:pt x="-11570" y="108998"/>
                    <a:pt x="132258" y="20416"/>
                    <a:pt x="170358" y="18511"/>
                  </a:cubicBezTo>
                  <a:cubicBezTo>
                    <a:pt x="189408" y="17558"/>
                    <a:pt x="121780" y="46133"/>
                    <a:pt x="90348" y="102331"/>
                  </a:cubicBezTo>
                  <a:cubicBezTo>
                    <a:pt x="51296" y="171863"/>
                    <a:pt x="44628" y="271876"/>
                    <a:pt x="43676" y="267113"/>
                  </a:cubicBezTo>
                  <a:close/>
                </a:path>
              </a:pathLst>
            </a:custGeom>
            <a:solidFill>
              <a:srgbClr val="FFC752"/>
            </a:solidFill>
            <a:ln w="9525" cap="flat">
              <a:noFill/>
              <a:prstDash val="solid"/>
              <a:miter/>
            </a:ln>
          </p:spPr>
          <p:txBody>
            <a:bodyPr rtlCol="0" anchor="ctr"/>
            <a:lstStyle/>
            <a:p>
              <a:endParaRPr lang="en-US"/>
            </a:p>
          </p:txBody>
        </p:sp>
        <p:sp>
          <p:nvSpPr>
            <p:cNvPr id="63" name="Freeform 26">
              <a:extLst>
                <a:ext uri="{FF2B5EF4-FFF2-40B4-BE49-F238E27FC236}">
                  <a16:creationId xmlns:a16="http://schemas.microsoft.com/office/drawing/2014/main" id="{9FAB0117-265D-EC0F-414E-025CA2E9D650}"/>
                </a:ext>
              </a:extLst>
            </p:cNvPr>
            <p:cNvSpPr/>
            <p:nvPr/>
          </p:nvSpPr>
          <p:spPr>
            <a:xfrm>
              <a:off x="8368664" y="1804987"/>
              <a:ext cx="32385" cy="36195"/>
            </a:xfrm>
            <a:custGeom>
              <a:avLst/>
              <a:gdLst>
                <a:gd name="connsiteX0" fmla="*/ 0 w 32385"/>
                <a:gd name="connsiteY0" fmla="*/ 0 h 36195"/>
                <a:gd name="connsiteX1" fmla="*/ 32385 w 32385"/>
                <a:gd name="connsiteY1" fmla="*/ 36195 h 36195"/>
                <a:gd name="connsiteX2" fmla="*/ 0 w 32385"/>
                <a:gd name="connsiteY2" fmla="*/ 0 h 36195"/>
              </a:gdLst>
              <a:ahLst/>
              <a:cxnLst>
                <a:cxn ang="0">
                  <a:pos x="connsiteX0" y="connsiteY0"/>
                </a:cxn>
                <a:cxn ang="0">
                  <a:pos x="connsiteX1" y="connsiteY1"/>
                </a:cxn>
                <a:cxn ang="0">
                  <a:pos x="connsiteX2" y="connsiteY2"/>
                </a:cxn>
              </a:cxnLst>
              <a:rect l="l" t="t" r="r" b="b"/>
              <a:pathLst>
                <a:path w="32385" h="36195">
                  <a:moveTo>
                    <a:pt x="0" y="0"/>
                  </a:moveTo>
                  <a:cubicBezTo>
                    <a:pt x="9525" y="13335"/>
                    <a:pt x="20003" y="25717"/>
                    <a:pt x="32385" y="36195"/>
                  </a:cubicBezTo>
                  <a:cubicBezTo>
                    <a:pt x="20955" y="25717"/>
                    <a:pt x="9525" y="13335"/>
                    <a:pt x="0" y="0"/>
                  </a:cubicBezTo>
                  <a:close/>
                </a:path>
              </a:pathLst>
            </a:custGeom>
            <a:solidFill>
              <a:srgbClr val="FFFFFF"/>
            </a:solidFill>
            <a:ln w="9525" cap="flat">
              <a:noFill/>
              <a:prstDash val="solid"/>
              <a:miter/>
            </a:ln>
          </p:spPr>
          <p:txBody>
            <a:bodyPr rtlCol="0" anchor="ctr"/>
            <a:lstStyle/>
            <a:p>
              <a:endParaRPr lang="en-US"/>
            </a:p>
          </p:txBody>
        </p:sp>
        <p:sp>
          <p:nvSpPr>
            <p:cNvPr id="64" name="Freeform 27">
              <a:extLst>
                <a:ext uri="{FF2B5EF4-FFF2-40B4-BE49-F238E27FC236}">
                  <a16:creationId xmlns:a16="http://schemas.microsoft.com/office/drawing/2014/main" id="{7C80A443-B686-8AC5-BF31-A66AE707AC80}"/>
                </a:ext>
              </a:extLst>
            </p:cNvPr>
            <p:cNvSpPr/>
            <p:nvPr/>
          </p:nvSpPr>
          <p:spPr>
            <a:xfrm>
              <a:off x="8525827" y="1901190"/>
              <a:ext cx="11430" cy="1904"/>
            </a:xfrm>
            <a:custGeom>
              <a:avLst/>
              <a:gdLst>
                <a:gd name="connsiteX0" fmla="*/ 0 w 11430"/>
                <a:gd name="connsiteY0" fmla="*/ 0 h 1904"/>
                <a:gd name="connsiteX1" fmla="*/ 11430 w 11430"/>
                <a:gd name="connsiteY1" fmla="*/ 1905 h 1904"/>
                <a:gd name="connsiteX2" fmla="*/ 11430 w 11430"/>
                <a:gd name="connsiteY2" fmla="*/ 1905 h 1904"/>
                <a:gd name="connsiteX3" fmla="*/ 0 w 11430"/>
                <a:gd name="connsiteY3" fmla="*/ 0 h 1904"/>
              </a:gdLst>
              <a:ahLst/>
              <a:cxnLst>
                <a:cxn ang="0">
                  <a:pos x="connsiteX0" y="connsiteY0"/>
                </a:cxn>
                <a:cxn ang="0">
                  <a:pos x="connsiteX1" y="connsiteY1"/>
                </a:cxn>
                <a:cxn ang="0">
                  <a:pos x="connsiteX2" y="connsiteY2"/>
                </a:cxn>
                <a:cxn ang="0">
                  <a:pos x="connsiteX3" y="connsiteY3"/>
                </a:cxn>
              </a:cxnLst>
              <a:rect l="l" t="t" r="r" b="b"/>
              <a:pathLst>
                <a:path w="11430" h="1904">
                  <a:moveTo>
                    <a:pt x="0" y="0"/>
                  </a:moveTo>
                  <a:cubicBezTo>
                    <a:pt x="3810" y="952"/>
                    <a:pt x="7620" y="952"/>
                    <a:pt x="11430" y="1905"/>
                  </a:cubicBezTo>
                  <a:lnTo>
                    <a:pt x="11430" y="1905"/>
                  </a:lnTo>
                  <a:cubicBezTo>
                    <a:pt x="7620" y="1905"/>
                    <a:pt x="3810" y="952"/>
                    <a:pt x="0" y="0"/>
                  </a:cubicBezTo>
                  <a:close/>
                </a:path>
              </a:pathLst>
            </a:custGeom>
            <a:solidFill>
              <a:srgbClr val="FFFFFF"/>
            </a:solidFill>
            <a:ln w="9525" cap="flat">
              <a:noFill/>
              <a:prstDash val="solid"/>
              <a:miter/>
            </a:ln>
          </p:spPr>
          <p:txBody>
            <a:bodyPr rtlCol="0" anchor="ctr"/>
            <a:lstStyle/>
            <a:p>
              <a:endParaRPr lang="en-US"/>
            </a:p>
          </p:txBody>
        </p:sp>
        <p:sp>
          <p:nvSpPr>
            <p:cNvPr id="65" name="Freeform 28">
              <a:extLst>
                <a:ext uri="{FF2B5EF4-FFF2-40B4-BE49-F238E27FC236}">
                  <a16:creationId xmlns:a16="http://schemas.microsoft.com/office/drawing/2014/main" id="{1E917E22-1D2F-7415-AB31-2C87088503FA}"/>
                </a:ext>
              </a:extLst>
            </p:cNvPr>
            <p:cNvSpPr/>
            <p:nvPr/>
          </p:nvSpPr>
          <p:spPr>
            <a:xfrm>
              <a:off x="8670607" y="1857375"/>
              <a:ext cx="15240" cy="12382"/>
            </a:xfrm>
            <a:custGeom>
              <a:avLst/>
              <a:gdLst>
                <a:gd name="connsiteX0" fmla="*/ 0 w 15240"/>
                <a:gd name="connsiteY0" fmla="*/ 12383 h 12382"/>
                <a:gd name="connsiteX1" fmla="*/ 15240 w 15240"/>
                <a:gd name="connsiteY1" fmla="*/ 0 h 12382"/>
                <a:gd name="connsiteX2" fmla="*/ 0 w 15240"/>
                <a:gd name="connsiteY2" fmla="*/ 12383 h 12382"/>
              </a:gdLst>
              <a:ahLst/>
              <a:cxnLst>
                <a:cxn ang="0">
                  <a:pos x="connsiteX0" y="connsiteY0"/>
                </a:cxn>
                <a:cxn ang="0">
                  <a:pos x="connsiteX1" y="connsiteY1"/>
                </a:cxn>
                <a:cxn ang="0">
                  <a:pos x="connsiteX2" y="connsiteY2"/>
                </a:cxn>
              </a:cxnLst>
              <a:rect l="l" t="t" r="r" b="b"/>
              <a:pathLst>
                <a:path w="15240" h="12382">
                  <a:moveTo>
                    <a:pt x="0" y="12383"/>
                  </a:moveTo>
                  <a:cubicBezTo>
                    <a:pt x="5715" y="8572"/>
                    <a:pt x="10478" y="4763"/>
                    <a:pt x="15240" y="0"/>
                  </a:cubicBezTo>
                  <a:cubicBezTo>
                    <a:pt x="10478" y="3810"/>
                    <a:pt x="5715" y="8572"/>
                    <a:pt x="0" y="12383"/>
                  </a:cubicBezTo>
                  <a:close/>
                </a:path>
              </a:pathLst>
            </a:custGeom>
            <a:solidFill>
              <a:srgbClr val="FFFFFF"/>
            </a:solidFill>
            <a:ln w="9525" cap="flat">
              <a:noFill/>
              <a:prstDash val="solid"/>
              <a:miter/>
            </a:ln>
          </p:spPr>
          <p:txBody>
            <a:bodyPr rtlCol="0" anchor="ctr"/>
            <a:lstStyle/>
            <a:p>
              <a:endParaRPr lang="en-US"/>
            </a:p>
          </p:txBody>
        </p:sp>
        <p:sp>
          <p:nvSpPr>
            <p:cNvPr id="66" name="Freeform 29">
              <a:extLst>
                <a:ext uri="{FF2B5EF4-FFF2-40B4-BE49-F238E27FC236}">
                  <a16:creationId xmlns:a16="http://schemas.microsoft.com/office/drawing/2014/main" id="{D73FC3FD-243A-29CE-9504-4CC8DCE355EE}"/>
                </a:ext>
              </a:extLst>
            </p:cNvPr>
            <p:cNvSpPr/>
            <p:nvPr/>
          </p:nvSpPr>
          <p:spPr>
            <a:xfrm>
              <a:off x="8637269" y="1874520"/>
              <a:ext cx="25717" cy="13334"/>
            </a:xfrm>
            <a:custGeom>
              <a:avLst/>
              <a:gdLst>
                <a:gd name="connsiteX0" fmla="*/ 25718 w 25717"/>
                <a:gd name="connsiteY0" fmla="*/ 0 h 13334"/>
                <a:gd name="connsiteX1" fmla="*/ 0 w 25717"/>
                <a:gd name="connsiteY1" fmla="*/ 13335 h 13334"/>
                <a:gd name="connsiteX2" fmla="*/ 25718 w 25717"/>
                <a:gd name="connsiteY2" fmla="*/ 0 h 13334"/>
              </a:gdLst>
              <a:ahLst/>
              <a:cxnLst>
                <a:cxn ang="0">
                  <a:pos x="connsiteX0" y="connsiteY0"/>
                </a:cxn>
                <a:cxn ang="0">
                  <a:pos x="connsiteX1" y="connsiteY1"/>
                </a:cxn>
                <a:cxn ang="0">
                  <a:pos x="connsiteX2" y="connsiteY2"/>
                </a:cxn>
              </a:cxnLst>
              <a:rect l="l" t="t" r="r" b="b"/>
              <a:pathLst>
                <a:path w="25717" h="13334">
                  <a:moveTo>
                    <a:pt x="25718" y="0"/>
                  </a:moveTo>
                  <a:cubicBezTo>
                    <a:pt x="17145" y="5715"/>
                    <a:pt x="8573" y="9525"/>
                    <a:pt x="0" y="13335"/>
                  </a:cubicBezTo>
                  <a:cubicBezTo>
                    <a:pt x="8573" y="10477"/>
                    <a:pt x="17145" y="5715"/>
                    <a:pt x="25718" y="0"/>
                  </a:cubicBezTo>
                  <a:close/>
                </a:path>
              </a:pathLst>
            </a:custGeom>
            <a:solidFill>
              <a:srgbClr val="FFFFFF"/>
            </a:solidFill>
            <a:ln w="9525" cap="flat">
              <a:noFill/>
              <a:prstDash val="solid"/>
              <a:miter/>
            </a:ln>
          </p:spPr>
          <p:txBody>
            <a:bodyPr rtlCol="0" anchor="ctr"/>
            <a:lstStyle/>
            <a:p>
              <a:endParaRPr lang="en-US"/>
            </a:p>
          </p:txBody>
        </p:sp>
        <p:sp>
          <p:nvSpPr>
            <p:cNvPr id="67" name="Freeform 30">
              <a:extLst>
                <a:ext uri="{FF2B5EF4-FFF2-40B4-BE49-F238E27FC236}">
                  <a16:creationId xmlns:a16="http://schemas.microsoft.com/office/drawing/2014/main" id="{7DC9E9B4-28E7-2C67-D74A-64C2EADBE6A6}"/>
                </a:ext>
              </a:extLst>
            </p:cNvPr>
            <p:cNvSpPr/>
            <p:nvPr/>
          </p:nvSpPr>
          <p:spPr>
            <a:xfrm>
              <a:off x="8760142" y="1698307"/>
              <a:ext cx="952" cy="12382"/>
            </a:xfrm>
            <a:custGeom>
              <a:avLst/>
              <a:gdLst>
                <a:gd name="connsiteX0" fmla="*/ 952 w 952"/>
                <a:gd name="connsiteY0" fmla="*/ 0 h 12382"/>
                <a:gd name="connsiteX1" fmla="*/ 0 w 952"/>
                <a:gd name="connsiteY1" fmla="*/ 12383 h 12382"/>
                <a:gd name="connsiteX2" fmla="*/ 952 w 952"/>
                <a:gd name="connsiteY2" fmla="*/ 0 h 12382"/>
              </a:gdLst>
              <a:ahLst/>
              <a:cxnLst>
                <a:cxn ang="0">
                  <a:pos x="connsiteX0" y="connsiteY0"/>
                </a:cxn>
                <a:cxn ang="0">
                  <a:pos x="connsiteX1" y="connsiteY1"/>
                </a:cxn>
                <a:cxn ang="0">
                  <a:pos x="connsiteX2" y="connsiteY2"/>
                </a:cxn>
              </a:cxnLst>
              <a:rect l="l" t="t" r="r" b="b"/>
              <a:pathLst>
                <a:path w="952" h="12382">
                  <a:moveTo>
                    <a:pt x="952" y="0"/>
                  </a:moveTo>
                  <a:cubicBezTo>
                    <a:pt x="952" y="3810"/>
                    <a:pt x="0" y="8572"/>
                    <a:pt x="0" y="12383"/>
                  </a:cubicBezTo>
                  <a:cubicBezTo>
                    <a:pt x="0" y="8572"/>
                    <a:pt x="0" y="3810"/>
                    <a:pt x="952" y="0"/>
                  </a:cubicBezTo>
                  <a:close/>
                </a:path>
              </a:pathLst>
            </a:custGeom>
            <a:solidFill>
              <a:srgbClr val="FFFFFF"/>
            </a:solidFill>
            <a:ln w="9525" cap="flat">
              <a:noFill/>
              <a:prstDash val="solid"/>
              <a:miter/>
            </a:ln>
          </p:spPr>
          <p:txBody>
            <a:bodyPr rtlCol="0" anchor="ctr"/>
            <a:lstStyle/>
            <a:p>
              <a:endParaRPr lang="en-US"/>
            </a:p>
          </p:txBody>
        </p:sp>
        <p:sp>
          <p:nvSpPr>
            <p:cNvPr id="68" name="Freeform 31">
              <a:extLst>
                <a:ext uri="{FF2B5EF4-FFF2-40B4-BE49-F238E27FC236}">
                  <a16:creationId xmlns:a16="http://schemas.microsoft.com/office/drawing/2014/main" id="{3A857CE6-951E-E70C-68FC-30F1DA7EADBA}"/>
                </a:ext>
              </a:extLst>
            </p:cNvPr>
            <p:cNvSpPr/>
            <p:nvPr/>
          </p:nvSpPr>
          <p:spPr>
            <a:xfrm>
              <a:off x="8368664" y="1662112"/>
              <a:ext cx="392430" cy="242329"/>
            </a:xfrm>
            <a:custGeom>
              <a:avLst/>
              <a:gdLst>
                <a:gd name="connsiteX0" fmla="*/ 200025 w 392430"/>
                <a:gd name="connsiteY0" fmla="*/ 241935 h 242329"/>
                <a:gd name="connsiteX1" fmla="*/ 249555 w 392430"/>
                <a:gd name="connsiteY1" fmla="*/ 233363 h 242329"/>
                <a:gd name="connsiteX2" fmla="*/ 267653 w 392430"/>
                <a:gd name="connsiteY2" fmla="*/ 226695 h 242329"/>
                <a:gd name="connsiteX3" fmla="*/ 293370 w 392430"/>
                <a:gd name="connsiteY3" fmla="*/ 213360 h 242329"/>
                <a:gd name="connsiteX4" fmla="*/ 300990 w 392430"/>
                <a:gd name="connsiteY4" fmla="*/ 207645 h 242329"/>
                <a:gd name="connsiteX5" fmla="*/ 316230 w 392430"/>
                <a:gd name="connsiteY5" fmla="*/ 195263 h 242329"/>
                <a:gd name="connsiteX6" fmla="*/ 381000 w 392430"/>
                <a:gd name="connsiteY6" fmla="*/ 92392 h 242329"/>
                <a:gd name="connsiteX7" fmla="*/ 390525 w 392430"/>
                <a:gd name="connsiteY7" fmla="*/ 48578 h 242329"/>
                <a:gd name="connsiteX8" fmla="*/ 390525 w 392430"/>
                <a:gd name="connsiteY8" fmla="*/ 48578 h 242329"/>
                <a:gd name="connsiteX9" fmla="*/ 391478 w 392430"/>
                <a:gd name="connsiteY9" fmla="*/ 36195 h 242329"/>
                <a:gd name="connsiteX10" fmla="*/ 391478 w 392430"/>
                <a:gd name="connsiteY10" fmla="*/ 34290 h 242329"/>
                <a:gd name="connsiteX11" fmla="*/ 392430 w 392430"/>
                <a:gd name="connsiteY11" fmla="*/ 23813 h 242329"/>
                <a:gd name="connsiteX12" fmla="*/ 392430 w 392430"/>
                <a:gd name="connsiteY12" fmla="*/ 23813 h 242329"/>
                <a:gd name="connsiteX13" fmla="*/ 391478 w 392430"/>
                <a:gd name="connsiteY13" fmla="*/ 0 h 242329"/>
                <a:gd name="connsiteX14" fmla="*/ 391478 w 392430"/>
                <a:gd name="connsiteY14" fmla="*/ 0 h 242329"/>
                <a:gd name="connsiteX15" fmla="*/ 300990 w 392430"/>
                <a:gd name="connsiteY15" fmla="*/ 118110 h 242329"/>
                <a:gd name="connsiteX16" fmla="*/ 67628 w 392430"/>
                <a:gd name="connsiteY16" fmla="*/ 167640 h 242329"/>
                <a:gd name="connsiteX17" fmla="*/ 0 w 392430"/>
                <a:gd name="connsiteY17" fmla="*/ 142875 h 242329"/>
                <a:gd name="connsiteX18" fmla="*/ 0 w 392430"/>
                <a:gd name="connsiteY18" fmla="*/ 142875 h 242329"/>
                <a:gd name="connsiteX19" fmla="*/ 32385 w 392430"/>
                <a:gd name="connsiteY19" fmla="*/ 179070 h 242329"/>
                <a:gd name="connsiteX20" fmla="*/ 33338 w 392430"/>
                <a:gd name="connsiteY20" fmla="*/ 180022 h 242329"/>
                <a:gd name="connsiteX21" fmla="*/ 41910 w 392430"/>
                <a:gd name="connsiteY21" fmla="*/ 187642 h 242329"/>
                <a:gd name="connsiteX22" fmla="*/ 41910 w 392430"/>
                <a:gd name="connsiteY22" fmla="*/ 187642 h 242329"/>
                <a:gd name="connsiteX23" fmla="*/ 72390 w 392430"/>
                <a:gd name="connsiteY23" fmla="*/ 208597 h 242329"/>
                <a:gd name="connsiteX24" fmla="*/ 74295 w 392430"/>
                <a:gd name="connsiteY24" fmla="*/ 209550 h 242329"/>
                <a:gd name="connsiteX25" fmla="*/ 82868 w 392430"/>
                <a:gd name="connsiteY25" fmla="*/ 214313 h 242329"/>
                <a:gd name="connsiteX26" fmla="*/ 85725 w 392430"/>
                <a:gd name="connsiteY26" fmla="*/ 215265 h 242329"/>
                <a:gd name="connsiteX27" fmla="*/ 94298 w 392430"/>
                <a:gd name="connsiteY27" fmla="*/ 219075 h 242329"/>
                <a:gd name="connsiteX28" fmla="*/ 96203 w 392430"/>
                <a:gd name="connsiteY28" fmla="*/ 220028 h 242329"/>
                <a:gd name="connsiteX29" fmla="*/ 118110 w 392430"/>
                <a:gd name="connsiteY29" fmla="*/ 228600 h 242329"/>
                <a:gd name="connsiteX30" fmla="*/ 120968 w 392430"/>
                <a:gd name="connsiteY30" fmla="*/ 229553 h 242329"/>
                <a:gd name="connsiteX31" fmla="*/ 129540 w 392430"/>
                <a:gd name="connsiteY31" fmla="*/ 232410 h 242329"/>
                <a:gd name="connsiteX32" fmla="*/ 133350 w 392430"/>
                <a:gd name="connsiteY32" fmla="*/ 233363 h 242329"/>
                <a:gd name="connsiteX33" fmla="*/ 140970 w 392430"/>
                <a:gd name="connsiteY33" fmla="*/ 235267 h 242329"/>
                <a:gd name="connsiteX34" fmla="*/ 144780 w 392430"/>
                <a:gd name="connsiteY34" fmla="*/ 236220 h 242329"/>
                <a:gd name="connsiteX35" fmla="*/ 152400 w 392430"/>
                <a:gd name="connsiteY35" fmla="*/ 238125 h 242329"/>
                <a:gd name="connsiteX36" fmla="*/ 156210 w 392430"/>
                <a:gd name="connsiteY36" fmla="*/ 239078 h 242329"/>
                <a:gd name="connsiteX37" fmla="*/ 167640 w 392430"/>
                <a:gd name="connsiteY37" fmla="*/ 240983 h 242329"/>
                <a:gd name="connsiteX38" fmla="*/ 200025 w 392430"/>
                <a:gd name="connsiteY38" fmla="*/ 241935 h 2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30" h="242329">
                  <a:moveTo>
                    <a:pt x="200025" y="241935"/>
                  </a:moveTo>
                  <a:cubicBezTo>
                    <a:pt x="217170" y="240983"/>
                    <a:pt x="234315" y="238125"/>
                    <a:pt x="249555" y="233363"/>
                  </a:cubicBezTo>
                  <a:cubicBezTo>
                    <a:pt x="256223" y="231458"/>
                    <a:pt x="261938" y="228600"/>
                    <a:pt x="267653" y="226695"/>
                  </a:cubicBezTo>
                  <a:cubicBezTo>
                    <a:pt x="276225" y="222885"/>
                    <a:pt x="284798" y="218122"/>
                    <a:pt x="293370" y="213360"/>
                  </a:cubicBezTo>
                  <a:cubicBezTo>
                    <a:pt x="296228" y="211455"/>
                    <a:pt x="299085" y="209550"/>
                    <a:pt x="300990" y="207645"/>
                  </a:cubicBezTo>
                  <a:cubicBezTo>
                    <a:pt x="306705" y="203835"/>
                    <a:pt x="311468" y="200025"/>
                    <a:pt x="316230" y="195263"/>
                  </a:cubicBezTo>
                  <a:cubicBezTo>
                    <a:pt x="345758" y="169545"/>
                    <a:pt x="367665" y="134303"/>
                    <a:pt x="381000" y="92392"/>
                  </a:cubicBezTo>
                  <a:cubicBezTo>
                    <a:pt x="384810" y="78105"/>
                    <a:pt x="388620" y="63817"/>
                    <a:pt x="390525" y="48578"/>
                  </a:cubicBezTo>
                  <a:cubicBezTo>
                    <a:pt x="390525" y="48578"/>
                    <a:pt x="390525" y="48578"/>
                    <a:pt x="390525" y="48578"/>
                  </a:cubicBezTo>
                  <a:cubicBezTo>
                    <a:pt x="391478" y="44767"/>
                    <a:pt x="391478" y="40005"/>
                    <a:pt x="391478" y="36195"/>
                  </a:cubicBezTo>
                  <a:cubicBezTo>
                    <a:pt x="391478" y="35242"/>
                    <a:pt x="391478" y="35242"/>
                    <a:pt x="391478" y="34290"/>
                  </a:cubicBezTo>
                  <a:cubicBezTo>
                    <a:pt x="391478" y="30480"/>
                    <a:pt x="391478" y="26670"/>
                    <a:pt x="392430" y="23813"/>
                  </a:cubicBezTo>
                  <a:cubicBezTo>
                    <a:pt x="392430" y="23813"/>
                    <a:pt x="392430" y="23813"/>
                    <a:pt x="392430" y="23813"/>
                  </a:cubicBezTo>
                  <a:cubicBezTo>
                    <a:pt x="392430" y="16192"/>
                    <a:pt x="392430" y="7620"/>
                    <a:pt x="391478" y="0"/>
                  </a:cubicBezTo>
                  <a:cubicBezTo>
                    <a:pt x="391478" y="0"/>
                    <a:pt x="391478" y="0"/>
                    <a:pt x="391478" y="0"/>
                  </a:cubicBezTo>
                  <a:cubicBezTo>
                    <a:pt x="372428" y="46672"/>
                    <a:pt x="343853" y="88583"/>
                    <a:pt x="300990" y="118110"/>
                  </a:cubicBezTo>
                  <a:cubicBezTo>
                    <a:pt x="231458" y="164783"/>
                    <a:pt x="150495" y="180975"/>
                    <a:pt x="67628" y="167640"/>
                  </a:cubicBezTo>
                  <a:cubicBezTo>
                    <a:pt x="42863" y="163830"/>
                    <a:pt x="20003" y="155258"/>
                    <a:pt x="0" y="142875"/>
                  </a:cubicBezTo>
                  <a:cubicBezTo>
                    <a:pt x="0" y="142875"/>
                    <a:pt x="0" y="142875"/>
                    <a:pt x="0" y="142875"/>
                  </a:cubicBezTo>
                  <a:cubicBezTo>
                    <a:pt x="9525" y="156210"/>
                    <a:pt x="20003" y="168592"/>
                    <a:pt x="32385" y="179070"/>
                  </a:cubicBezTo>
                  <a:cubicBezTo>
                    <a:pt x="32385" y="179070"/>
                    <a:pt x="32385" y="179070"/>
                    <a:pt x="33338" y="180022"/>
                  </a:cubicBezTo>
                  <a:cubicBezTo>
                    <a:pt x="36195" y="182880"/>
                    <a:pt x="39053" y="184785"/>
                    <a:pt x="41910" y="187642"/>
                  </a:cubicBezTo>
                  <a:cubicBezTo>
                    <a:pt x="41910" y="187642"/>
                    <a:pt x="41910" y="187642"/>
                    <a:pt x="41910" y="187642"/>
                  </a:cubicBezTo>
                  <a:cubicBezTo>
                    <a:pt x="51435" y="195263"/>
                    <a:pt x="61913" y="201930"/>
                    <a:pt x="72390" y="208597"/>
                  </a:cubicBezTo>
                  <a:cubicBezTo>
                    <a:pt x="73343" y="208597"/>
                    <a:pt x="73343" y="209550"/>
                    <a:pt x="74295" y="209550"/>
                  </a:cubicBezTo>
                  <a:cubicBezTo>
                    <a:pt x="77153" y="211455"/>
                    <a:pt x="80010" y="212408"/>
                    <a:pt x="82868" y="214313"/>
                  </a:cubicBezTo>
                  <a:cubicBezTo>
                    <a:pt x="83820" y="214313"/>
                    <a:pt x="84773" y="215265"/>
                    <a:pt x="85725" y="215265"/>
                  </a:cubicBezTo>
                  <a:cubicBezTo>
                    <a:pt x="88583" y="217170"/>
                    <a:pt x="91440" y="218122"/>
                    <a:pt x="94298" y="219075"/>
                  </a:cubicBezTo>
                  <a:cubicBezTo>
                    <a:pt x="95250" y="219075"/>
                    <a:pt x="96203" y="220028"/>
                    <a:pt x="96203" y="220028"/>
                  </a:cubicBezTo>
                  <a:cubicBezTo>
                    <a:pt x="103823" y="222885"/>
                    <a:pt x="111443" y="225742"/>
                    <a:pt x="118110" y="228600"/>
                  </a:cubicBezTo>
                  <a:cubicBezTo>
                    <a:pt x="119063" y="228600"/>
                    <a:pt x="120015" y="229553"/>
                    <a:pt x="120968" y="229553"/>
                  </a:cubicBezTo>
                  <a:cubicBezTo>
                    <a:pt x="123825" y="230505"/>
                    <a:pt x="126683" y="231458"/>
                    <a:pt x="129540" y="232410"/>
                  </a:cubicBezTo>
                  <a:cubicBezTo>
                    <a:pt x="130493" y="232410"/>
                    <a:pt x="132398" y="233363"/>
                    <a:pt x="133350" y="233363"/>
                  </a:cubicBezTo>
                  <a:cubicBezTo>
                    <a:pt x="136208" y="234315"/>
                    <a:pt x="138113" y="234315"/>
                    <a:pt x="140970" y="235267"/>
                  </a:cubicBezTo>
                  <a:cubicBezTo>
                    <a:pt x="141923" y="235267"/>
                    <a:pt x="143828" y="236220"/>
                    <a:pt x="144780" y="236220"/>
                  </a:cubicBezTo>
                  <a:cubicBezTo>
                    <a:pt x="147638" y="237172"/>
                    <a:pt x="150495" y="237172"/>
                    <a:pt x="152400" y="238125"/>
                  </a:cubicBezTo>
                  <a:cubicBezTo>
                    <a:pt x="153353" y="238125"/>
                    <a:pt x="155258" y="238125"/>
                    <a:pt x="156210" y="239078"/>
                  </a:cubicBezTo>
                  <a:cubicBezTo>
                    <a:pt x="160020" y="240030"/>
                    <a:pt x="163830" y="240030"/>
                    <a:pt x="167640" y="240983"/>
                  </a:cubicBezTo>
                  <a:cubicBezTo>
                    <a:pt x="179070" y="241935"/>
                    <a:pt x="190500" y="242888"/>
                    <a:pt x="200025" y="241935"/>
                  </a:cubicBezTo>
                  <a:close/>
                </a:path>
              </a:pathLst>
            </a:custGeom>
            <a:solidFill>
              <a:srgbClr val="FFFFFF"/>
            </a:solidFill>
            <a:ln w="9525" cap="flat">
              <a:noFill/>
              <a:prstDash val="solid"/>
              <a:miter/>
            </a:ln>
          </p:spPr>
          <p:txBody>
            <a:bodyPr rtlCol="0" anchor="ctr"/>
            <a:lstStyle/>
            <a:p>
              <a:endParaRPr lang="en-US"/>
            </a:p>
          </p:txBody>
        </p:sp>
        <p:sp>
          <p:nvSpPr>
            <p:cNvPr id="69" name="Freeform 32">
              <a:extLst>
                <a:ext uri="{FF2B5EF4-FFF2-40B4-BE49-F238E27FC236}">
                  <a16:creationId xmlns:a16="http://schemas.microsoft.com/office/drawing/2014/main" id="{38881124-03A7-67D0-53AA-3BBB58CAC4D1}"/>
                </a:ext>
              </a:extLst>
            </p:cNvPr>
            <p:cNvSpPr/>
            <p:nvPr/>
          </p:nvSpPr>
          <p:spPr>
            <a:xfrm>
              <a:off x="8368186" y="1499211"/>
              <a:ext cx="142869" cy="248789"/>
            </a:xfrm>
            <a:custGeom>
              <a:avLst/>
              <a:gdLst>
                <a:gd name="connsiteX0" fmla="*/ 139544 w 142869"/>
                <a:gd name="connsiteY0" fmla="*/ 23 h 248789"/>
                <a:gd name="connsiteX1" fmla="*/ 12861 w 142869"/>
                <a:gd name="connsiteY1" fmla="*/ 248626 h 248789"/>
                <a:gd name="connsiteX2" fmla="*/ 59534 w 142869"/>
                <a:gd name="connsiteY2" fmla="*/ 83843 h 248789"/>
                <a:gd name="connsiteX3" fmla="*/ 139544 w 142869"/>
                <a:gd name="connsiteY3" fmla="*/ 23 h 248789"/>
              </a:gdLst>
              <a:ahLst/>
              <a:cxnLst>
                <a:cxn ang="0">
                  <a:pos x="connsiteX0" y="connsiteY0"/>
                </a:cxn>
                <a:cxn ang="0">
                  <a:pos x="connsiteX1" y="connsiteY1"/>
                </a:cxn>
                <a:cxn ang="0">
                  <a:pos x="connsiteX2" y="connsiteY2"/>
                </a:cxn>
                <a:cxn ang="0">
                  <a:pos x="connsiteX3" y="connsiteY3"/>
                </a:cxn>
              </a:cxnLst>
              <a:rect l="l" t="t" r="r" b="b"/>
              <a:pathLst>
                <a:path w="142869" h="248789">
                  <a:moveTo>
                    <a:pt x="139544" y="23"/>
                  </a:moveTo>
                  <a:cubicBezTo>
                    <a:pt x="100491" y="976"/>
                    <a:pt x="-43336" y="89558"/>
                    <a:pt x="12861" y="248626"/>
                  </a:cubicBezTo>
                  <a:cubicBezTo>
                    <a:pt x="14766" y="253388"/>
                    <a:pt x="20481" y="153376"/>
                    <a:pt x="59534" y="83843"/>
                  </a:cubicBezTo>
                  <a:cubicBezTo>
                    <a:pt x="90966" y="27646"/>
                    <a:pt x="158594" y="-929"/>
                    <a:pt x="139544" y="23"/>
                  </a:cubicBezTo>
                  <a:close/>
                </a:path>
              </a:pathLst>
            </a:custGeom>
            <a:solidFill>
              <a:srgbClr val="FFFFFF"/>
            </a:solidFill>
            <a:ln w="9525" cap="flat">
              <a:noFill/>
              <a:prstDash val="solid"/>
              <a:miter/>
            </a:ln>
          </p:spPr>
          <p:txBody>
            <a:bodyPr rtlCol="0" anchor="ctr"/>
            <a:lstStyle/>
            <a:p>
              <a:endParaRPr lang="en-US"/>
            </a:p>
          </p:txBody>
        </p:sp>
        <p:sp>
          <p:nvSpPr>
            <p:cNvPr id="70" name="Freeform 33">
              <a:extLst>
                <a:ext uri="{FF2B5EF4-FFF2-40B4-BE49-F238E27FC236}">
                  <a16:creationId xmlns:a16="http://schemas.microsoft.com/office/drawing/2014/main" id="{1249D141-73CF-8B84-8963-F4EEF39866DD}"/>
                </a:ext>
              </a:extLst>
            </p:cNvPr>
            <p:cNvSpPr/>
            <p:nvPr/>
          </p:nvSpPr>
          <p:spPr>
            <a:xfrm>
              <a:off x="8318146" y="1462480"/>
              <a:ext cx="462532" cy="1635115"/>
            </a:xfrm>
            <a:custGeom>
              <a:avLst/>
              <a:gdLst>
                <a:gd name="connsiteX0" fmla="*/ 229589 w 462532"/>
                <a:gd name="connsiteY0" fmla="*/ 462522 h 1635115"/>
                <a:gd name="connsiteX1" fmla="*/ 459141 w 462532"/>
                <a:gd name="connsiteY1" fmla="*/ 252972 h 1635115"/>
                <a:gd name="connsiteX2" fmla="*/ 271499 w 462532"/>
                <a:gd name="connsiteY2" fmla="*/ 2465 h 1635115"/>
                <a:gd name="connsiteX3" fmla="*/ 1941 w 462532"/>
                <a:gd name="connsiteY3" fmla="*/ 208205 h 1635115"/>
                <a:gd name="connsiteX4" fmla="*/ 211491 w 462532"/>
                <a:gd name="connsiteY4" fmla="*/ 461570 h 1635115"/>
                <a:gd name="connsiteX5" fmla="*/ 209586 w 462532"/>
                <a:gd name="connsiteY5" fmla="*/ 474905 h 1635115"/>
                <a:gd name="connsiteX6" fmla="*/ 207681 w 462532"/>
                <a:gd name="connsiteY6" fmla="*/ 490145 h 1635115"/>
                <a:gd name="connsiteX7" fmla="*/ 97191 w 462532"/>
                <a:gd name="connsiteY7" fmla="*/ 1616952 h 1635115"/>
                <a:gd name="connsiteX8" fmla="*/ 103859 w 462532"/>
                <a:gd name="connsiteY8" fmla="*/ 1635050 h 1635115"/>
                <a:gd name="connsiteX9" fmla="*/ 118146 w 462532"/>
                <a:gd name="connsiteY9" fmla="*/ 1616000 h 1635115"/>
                <a:gd name="connsiteX10" fmla="*/ 228636 w 462532"/>
                <a:gd name="connsiteY10" fmla="*/ 476810 h 1635115"/>
                <a:gd name="connsiteX11" fmla="*/ 229589 w 462532"/>
                <a:gd name="connsiteY11" fmla="*/ 462522 h 1635115"/>
                <a:gd name="connsiteX12" fmla="*/ 207681 w 462532"/>
                <a:gd name="connsiteY12" fmla="*/ 438710 h 1635115"/>
                <a:gd name="connsiteX13" fmla="*/ 203871 w 462532"/>
                <a:gd name="connsiteY13" fmla="*/ 437757 h 1635115"/>
                <a:gd name="connsiteX14" fmla="*/ 196251 w 462532"/>
                <a:gd name="connsiteY14" fmla="*/ 435852 h 1635115"/>
                <a:gd name="connsiteX15" fmla="*/ 192441 w 462532"/>
                <a:gd name="connsiteY15" fmla="*/ 434900 h 1635115"/>
                <a:gd name="connsiteX16" fmla="*/ 184821 w 462532"/>
                <a:gd name="connsiteY16" fmla="*/ 432995 h 1635115"/>
                <a:gd name="connsiteX17" fmla="*/ 181011 w 462532"/>
                <a:gd name="connsiteY17" fmla="*/ 432042 h 1635115"/>
                <a:gd name="connsiteX18" fmla="*/ 172439 w 462532"/>
                <a:gd name="connsiteY18" fmla="*/ 429185 h 1635115"/>
                <a:gd name="connsiteX19" fmla="*/ 169581 w 462532"/>
                <a:gd name="connsiteY19" fmla="*/ 428232 h 1635115"/>
                <a:gd name="connsiteX20" fmla="*/ 147674 w 462532"/>
                <a:gd name="connsiteY20" fmla="*/ 419660 h 1635115"/>
                <a:gd name="connsiteX21" fmla="*/ 145768 w 462532"/>
                <a:gd name="connsiteY21" fmla="*/ 418707 h 1635115"/>
                <a:gd name="connsiteX22" fmla="*/ 137196 w 462532"/>
                <a:gd name="connsiteY22" fmla="*/ 414897 h 1635115"/>
                <a:gd name="connsiteX23" fmla="*/ 134339 w 462532"/>
                <a:gd name="connsiteY23" fmla="*/ 413945 h 1635115"/>
                <a:gd name="connsiteX24" fmla="*/ 125766 w 462532"/>
                <a:gd name="connsiteY24" fmla="*/ 409182 h 1635115"/>
                <a:gd name="connsiteX25" fmla="*/ 123861 w 462532"/>
                <a:gd name="connsiteY25" fmla="*/ 408230 h 1635115"/>
                <a:gd name="connsiteX26" fmla="*/ 93381 w 462532"/>
                <a:gd name="connsiteY26" fmla="*/ 387275 h 1635115"/>
                <a:gd name="connsiteX27" fmla="*/ 93381 w 462532"/>
                <a:gd name="connsiteY27" fmla="*/ 387275 h 1635115"/>
                <a:gd name="connsiteX28" fmla="*/ 84809 w 462532"/>
                <a:gd name="connsiteY28" fmla="*/ 379655 h 1635115"/>
                <a:gd name="connsiteX29" fmla="*/ 83856 w 462532"/>
                <a:gd name="connsiteY29" fmla="*/ 378702 h 1635115"/>
                <a:gd name="connsiteX30" fmla="*/ 51471 w 462532"/>
                <a:gd name="connsiteY30" fmla="*/ 342507 h 1635115"/>
                <a:gd name="connsiteX31" fmla="*/ 51471 w 462532"/>
                <a:gd name="connsiteY31" fmla="*/ 342507 h 1635115"/>
                <a:gd name="connsiteX32" fmla="*/ 23849 w 462532"/>
                <a:gd name="connsiteY32" fmla="*/ 221540 h 1635115"/>
                <a:gd name="connsiteX33" fmla="*/ 237209 w 462532"/>
                <a:gd name="connsiteY33" fmla="*/ 17705 h 1635115"/>
                <a:gd name="connsiteX34" fmla="*/ 443901 w 462532"/>
                <a:gd name="connsiteY34" fmla="*/ 199632 h 1635115"/>
                <a:gd name="connsiteX35" fmla="*/ 443901 w 462532"/>
                <a:gd name="connsiteY35" fmla="*/ 199632 h 1635115"/>
                <a:gd name="connsiteX36" fmla="*/ 444854 w 462532"/>
                <a:gd name="connsiteY36" fmla="*/ 223445 h 1635115"/>
                <a:gd name="connsiteX37" fmla="*/ 444854 w 462532"/>
                <a:gd name="connsiteY37" fmla="*/ 223445 h 1635115"/>
                <a:gd name="connsiteX38" fmla="*/ 443901 w 462532"/>
                <a:gd name="connsiteY38" fmla="*/ 233922 h 1635115"/>
                <a:gd name="connsiteX39" fmla="*/ 443901 w 462532"/>
                <a:gd name="connsiteY39" fmla="*/ 235827 h 1635115"/>
                <a:gd name="connsiteX40" fmla="*/ 442949 w 462532"/>
                <a:gd name="connsiteY40" fmla="*/ 248210 h 1635115"/>
                <a:gd name="connsiteX41" fmla="*/ 442949 w 462532"/>
                <a:gd name="connsiteY41" fmla="*/ 248210 h 1635115"/>
                <a:gd name="connsiteX42" fmla="*/ 433424 w 462532"/>
                <a:gd name="connsiteY42" fmla="*/ 292025 h 1635115"/>
                <a:gd name="connsiteX43" fmla="*/ 368654 w 462532"/>
                <a:gd name="connsiteY43" fmla="*/ 394895 h 1635115"/>
                <a:gd name="connsiteX44" fmla="*/ 353414 w 462532"/>
                <a:gd name="connsiteY44" fmla="*/ 407277 h 1635115"/>
                <a:gd name="connsiteX45" fmla="*/ 345793 w 462532"/>
                <a:gd name="connsiteY45" fmla="*/ 412992 h 1635115"/>
                <a:gd name="connsiteX46" fmla="*/ 320076 w 462532"/>
                <a:gd name="connsiteY46" fmla="*/ 426327 h 1635115"/>
                <a:gd name="connsiteX47" fmla="*/ 301979 w 462532"/>
                <a:gd name="connsiteY47" fmla="*/ 432995 h 1635115"/>
                <a:gd name="connsiteX48" fmla="*/ 252449 w 462532"/>
                <a:gd name="connsiteY48" fmla="*/ 441567 h 1635115"/>
                <a:gd name="connsiteX49" fmla="*/ 221016 w 462532"/>
                <a:gd name="connsiteY49" fmla="*/ 440615 h 1635115"/>
                <a:gd name="connsiteX50" fmla="*/ 221016 w 462532"/>
                <a:gd name="connsiteY50" fmla="*/ 440615 h 1635115"/>
                <a:gd name="connsiteX51" fmla="*/ 207681 w 462532"/>
                <a:gd name="connsiteY51" fmla="*/ 438710 h 16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62532" h="1635115">
                  <a:moveTo>
                    <a:pt x="229589" y="462522"/>
                  </a:moveTo>
                  <a:cubicBezTo>
                    <a:pt x="348651" y="467285"/>
                    <a:pt x="443901" y="387275"/>
                    <a:pt x="459141" y="252972"/>
                  </a:cubicBezTo>
                  <a:cubicBezTo>
                    <a:pt x="482954" y="118670"/>
                    <a:pt x="377226" y="16752"/>
                    <a:pt x="271499" y="2465"/>
                  </a:cubicBezTo>
                  <a:cubicBezTo>
                    <a:pt x="128624" y="-15633"/>
                    <a:pt x="21943" y="67235"/>
                    <a:pt x="1941" y="208205"/>
                  </a:cubicBezTo>
                  <a:cubicBezTo>
                    <a:pt x="-16157" y="336792"/>
                    <a:pt x="95286" y="448235"/>
                    <a:pt x="211491" y="461570"/>
                  </a:cubicBezTo>
                  <a:cubicBezTo>
                    <a:pt x="211491" y="466332"/>
                    <a:pt x="211491" y="471095"/>
                    <a:pt x="209586" y="474905"/>
                  </a:cubicBezTo>
                  <a:cubicBezTo>
                    <a:pt x="207681" y="479667"/>
                    <a:pt x="207681" y="485382"/>
                    <a:pt x="207681" y="490145"/>
                  </a:cubicBezTo>
                  <a:cubicBezTo>
                    <a:pt x="197204" y="650165"/>
                    <a:pt x="109574" y="1420737"/>
                    <a:pt x="97191" y="1616952"/>
                  </a:cubicBezTo>
                  <a:cubicBezTo>
                    <a:pt x="96239" y="1624572"/>
                    <a:pt x="92429" y="1634097"/>
                    <a:pt x="103859" y="1635050"/>
                  </a:cubicBezTo>
                  <a:cubicBezTo>
                    <a:pt x="115289" y="1636002"/>
                    <a:pt x="117193" y="1626477"/>
                    <a:pt x="118146" y="1616000"/>
                  </a:cubicBezTo>
                  <a:cubicBezTo>
                    <a:pt x="121956" y="1575995"/>
                    <a:pt x="213396" y="599682"/>
                    <a:pt x="228636" y="476810"/>
                  </a:cubicBezTo>
                  <a:cubicBezTo>
                    <a:pt x="225779" y="472047"/>
                    <a:pt x="228636" y="467285"/>
                    <a:pt x="229589" y="462522"/>
                  </a:cubicBezTo>
                  <a:close/>
                  <a:moveTo>
                    <a:pt x="207681" y="438710"/>
                  </a:moveTo>
                  <a:cubicBezTo>
                    <a:pt x="206729" y="438710"/>
                    <a:pt x="204824" y="438710"/>
                    <a:pt x="203871" y="437757"/>
                  </a:cubicBezTo>
                  <a:cubicBezTo>
                    <a:pt x="201014" y="437757"/>
                    <a:pt x="198156" y="436805"/>
                    <a:pt x="196251" y="435852"/>
                  </a:cubicBezTo>
                  <a:cubicBezTo>
                    <a:pt x="195299" y="435852"/>
                    <a:pt x="193393" y="434900"/>
                    <a:pt x="192441" y="434900"/>
                  </a:cubicBezTo>
                  <a:cubicBezTo>
                    <a:pt x="189584" y="433947"/>
                    <a:pt x="187679" y="433947"/>
                    <a:pt x="184821" y="432995"/>
                  </a:cubicBezTo>
                  <a:cubicBezTo>
                    <a:pt x="183868" y="432995"/>
                    <a:pt x="181964" y="432042"/>
                    <a:pt x="181011" y="432042"/>
                  </a:cubicBezTo>
                  <a:cubicBezTo>
                    <a:pt x="178154" y="431090"/>
                    <a:pt x="175296" y="430137"/>
                    <a:pt x="172439" y="429185"/>
                  </a:cubicBezTo>
                  <a:cubicBezTo>
                    <a:pt x="171486" y="429185"/>
                    <a:pt x="170534" y="428232"/>
                    <a:pt x="169581" y="428232"/>
                  </a:cubicBezTo>
                  <a:cubicBezTo>
                    <a:pt x="161961" y="425375"/>
                    <a:pt x="154341" y="422517"/>
                    <a:pt x="147674" y="419660"/>
                  </a:cubicBezTo>
                  <a:cubicBezTo>
                    <a:pt x="146721" y="419660"/>
                    <a:pt x="145768" y="418707"/>
                    <a:pt x="145768" y="418707"/>
                  </a:cubicBezTo>
                  <a:cubicBezTo>
                    <a:pt x="142911" y="417755"/>
                    <a:pt x="140054" y="415850"/>
                    <a:pt x="137196" y="414897"/>
                  </a:cubicBezTo>
                  <a:cubicBezTo>
                    <a:pt x="136243" y="414897"/>
                    <a:pt x="135291" y="413945"/>
                    <a:pt x="134339" y="413945"/>
                  </a:cubicBezTo>
                  <a:cubicBezTo>
                    <a:pt x="131481" y="412040"/>
                    <a:pt x="128624" y="411087"/>
                    <a:pt x="125766" y="409182"/>
                  </a:cubicBezTo>
                  <a:cubicBezTo>
                    <a:pt x="124814" y="409182"/>
                    <a:pt x="124814" y="408230"/>
                    <a:pt x="123861" y="408230"/>
                  </a:cubicBezTo>
                  <a:cubicBezTo>
                    <a:pt x="113384" y="401562"/>
                    <a:pt x="102906" y="394895"/>
                    <a:pt x="93381" y="387275"/>
                  </a:cubicBezTo>
                  <a:cubicBezTo>
                    <a:pt x="93381" y="387275"/>
                    <a:pt x="93381" y="387275"/>
                    <a:pt x="93381" y="387275"/>
                  </a:cubicBezTo>
                  <a:cubicBezTo>
                    <a:pt x="90524" y="384417"/>
                    <a:pt x="87666" y="382512"/>
                    <a:pt x="84809" y="379655"/>
                  </a:cubicBezTo>
                  <a:cubicBezTo>
                    <a:pt x="84809" y="379655"/>
                    <a:pt x="84809" y="379655"/>
                    <a:pt x="83856" y="378702"/>
                  </a:cubicBezTo>
                  <a:cubicBezTo>
                    <a:pt x="71474" y="367272"/>
                    <a:pt x="60996" y="355842"/>
                    <a:pt x="51471" y="342507"/>
                  </a:cubicBezTo>
                  <a:cubicBezTo>
                    <a:pt x="51471" y="342507"/>
                    <a:pt x="51471" y="342507"/>
                    <a:pt x="51471" y="342507"/>
                  </a:cubicBezTo>
                  <a:cubicBezTo>
                    <a:pt x="27659" y="308217"/>
                    <a:pt x="15276" y="266307"/>
                    <a:pt x="23849" y="221540"/>
                  </a:cubicBezTo>
                  <a:cubicBezTo>
                    <a:pt x="26706" y="85332"/>
                    <a:pt x="156246" y="11037"/>
                    <a:pt x="237209" y="17705"/>
                  </a:cubicBezTo>
                  <a:cubicBezTo>
                    <a:pt x="352461" y="27230"/>
                    <a:pt x="435329" y="94857"/>
                    <a:pt x="443901" y="199632"/>
                  </a:cubicBezTo>
                  <a:cubicBezTo>
                    <a:pt x="443901" y="199632"/>
                    <a:pt x="443901" y="199632"/>
                    <a:pt x="443901" y="199632"/>
                  </a:cubicBezTo>
                  <a:cubicBezTo>
                    <a:pt x="444854" y="207252"/>
                    <a:pt x="444854" y="214872"/>
                    <a:pt x="444854" y="223445"/>
                  </a:cubicBezTo>
                  <a:cubicBezTo>
                    <a:pt x="444854" y="223445"/>
                    <a:pt x="444854" y="223445"/>
                    <a:pt x="444854" y="223445"/>
                  </a:cubicBezTo>
                  <a:cubicBezTo>
                    <a:pt x="444854" y="227255"/>
                    <a:pt x="444854" y="231065"/>
                    <a:pt x="443901" y="233922"/>
                  </a:cubicBezTo>
                  <a:cubicBezTo>
                    <a:pt x="443901" y="234875"/>
                    <a:pt x="443901" y="234875"/>
                    <a:pt x="443901" y="235827"/>
                  </a:cubicBezTo>
                  <a:cubicBezTo>
                    <a:pt x="443901" y="239637"/>
                    <a:pt x="442949" y="244400"/>
                    <a:pt x="442949" y="248210"/>
                  </a:cubicBezTo>
                  <a:cubicBezTo>
                    <a:pt x="442949" y="248210"/>
                    <a:pt x="442949" y="248210"/>
                    <a:pt x="442949" y="248210"/>
                  </a:cubicBezTo>
                  <a:cubicBezTo>
                    <a:pt x="441043" y="263450"/>
                    <a:pt x="438186" y="277737"/>
                    <a:pt x="433424" y="292025"/>
                  </a:cubicBezTo>
                  <a:cubicBezTo>
                    <a:pt x="421041" y="333935"/>
                    <a:pt x="398181" y="369177"/>
                    <a:pt x="368654" y="394895"/>
                  </a:cubicBezTo>
                  <a:cubicBezTo>
                    <a:pt x="363891" y="399657"/>
                    <a:pt x="358176" y="403467"/>
                    <a:pt x="353414" y="407277"/>
                  </a:cubicBezTo>
                  <a:cubicBezTo>
                    <a:pt x="350556" y="409182"/>
                    <a:pt x="347699" y="411087"/>
                    <a:pt x="345793" y="412992"/>
                  </a:cubicBezTo>
                  <a:cubicBezTo>
                    <a:pt x="337221" y="418707"/>
                    <a:pt x="328649" y="422517"/>
                    <a:pt x="320076" y="426327"/>
                  </a:cubicBezTo>
                  <a:cubicBezTo>
                    <a:pt x="314361" y="429185"/>
                    <a:pt x="307693" y="431090"/>
                    <a:pt x="301979" y="432995"/>
                  </a:cubicBezTo>
                  <a:cubicBezTo>
                    <a:pt x="286739" y="437757"/>
                    <a:pt x="269593" y="440615"/>
                    <a:pt x="252449" y="441567"/>
                  </a:cubicBezTo>
                  <a:cubicBezTo>
                    <a:pt x="241971" y="441567"/>
                    <a:pt x="231493" y="441567"/>
                    <a:pt x="221016" y="440615"/>
                  </a:cubicBezTo>
                  <a:lnTo>
                    <a:pt x="221016" y="440615"/>
                  </a:lnTo>
                  <a:cubicBezTo>
                    <a:pt x="215301" y="440615"/>
                    <a:pt x="211491" y="439662"/>
                    <a:pt x="207681" y="438710"/>
                  </a:cubicBezTo>
                  <a:close/>
                </a:path>
              </a:pathLst>
            </a:custGeom>
            <a:solidFill>
              <a:srgbClr val="000000"/>
            </a:solidFill>
            <a:ln w="9525" cap="flat">
              <a:noFill/>
              <a:prstDash val="solid"/>
              <a:miter/>
            </a:ln>
          </p:spPr>
          <p:txBody>
            <a:bodyPr rtlCol="0" anchor="ctr"/>
            <a:lstStyle/>
            <a:p>
              <a:endParaRPr lang="en-US"/>
            </a:p>
          </p:txBody>
        </p:sp>
        <p:sp>
          <p:nvSpPr>
            <p:cNvPr id="71" name="Freeform 34">
              <a:extLst>
                <a:ext uri="{FF2B5EF4-FFF2-40B4-BE49-F238E27FC236}">
                  <a16:creationId xmlns:a16="http://schemas.microsoft.com/office/drawing/2014/main" id="{2A2ABA09-F109-4961-8F45-9D42EE77BCF5}"/>
                </a:ext>
              </a:extLst>
            </p:cNvPr>
            <p:cNvSpPr/>
            <p:nvPr/>
          </p:nvSpPr>
          <p:spPr>
            <a:xfrm>
              <a:off x="8714459" y="1942779"/>
              <a:ext cx="151904" cy="149897"/>
            </a:xfrm>
            <a:custGeom>
              <a:avLst/>
              <a:gdLst>
                <a:gd name="connsiteX0" fmla="*/ 105690 w 151904"/>
                <a:gd name="connsiteY0" fmla="*/ 86998 h 149897"/>
                <a:gd name="connsiteX1" fmla="*/ 30443 w 151904"/>
                <a:gd name="connsiteY1" fmla="*/ 14608 h 149897"/>
                <a:gd name="connsiteX2" fmla="*/ 5678 w 151904"/>
                <a:gd name="connsiteY2" fmla="*/ 3178 h 149897"/>
                <a:gd name="connsiteX3" fmla="*/ 13298 w 151904"/>
                <a:gd name="connsiteY3" fmla="*/ 31753 h 149897"/>
                <a:gd name="connsiteX4" fmla="*/ 137123 w 151904"/>
                <a:gd name="connsiteY4" fmla="*/ 146053 h 149897"/>
                <a:gd name="connsiteX5" fmla="*/ 105690 w 151904"/>
                <a:gd name="connsiteY5" fmla="*/ 86998 h 14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04" h="149897">
                  <a:moveTo>
                    <a:pt x="105690" y="86998"/>
                  </a:moveTo>
                  <a:cubicBezTo>
                    <a:pt x="81878" y="61281"/>
                    <a:pt x="56160" y="38421"/>
                    <a:pt x="30443" y="14608"/>
                  </a:cubicBezTo>
                  <a:cubicBezTo>
                    <a:pt x="23776" y="7941"/>
                    <a:pt x="17108" y="-6347"/>
                    <a:pt x="5678" y="3178"/>
                  </a:cubicBezTo>
                  <a:cubicBezTo>
                    <a:pt x="-7657" y="14608"/>
                    <a:pt x="5678" y="24133"/>
                    <a:pt x="13298" y="31753"/>
                  </a:cubicBezTo>
                  <a:cubicBezTo>
                    <a:pt x="52351" y="70806"/>
                    <a:pt x="103785" y="101286"/>
                    <a:pt x="137123" y="146053"/>
                  </a:cubicBezTo>
                  <a:cubicBezTo>
                    <a:pt x="179033" y="166056"/>
                    <a:pt x="119978" y="102238"/>
                    <a:pt x="105690" y="86998"/>
                  </a:cubicBezTo>
                  <a:close/>
                </a:path>
              </a:pathLst>
            </a:custGeom>
            <a:solidFill>
              <a:srgbClr val="000000"/>
            </a:solidFill>
            <a:ln w="9525" cap="flat">
              <a:noFill/>
              <a:prstDash val="solid"/>
              <a:miter/>
            </a:ln>
          </p:spPr>
          <p:txBody>
            <a:bodyPr rtlCol="0" anchor="ctr"/>
            <a:lstStyle/>
            <a:p>
              <a:endParaRPr lang="en-US"/>
            </a:p>
          </p:txBody>
        </p:sp>
        <p:sp>
          <p:nvSpPr>
            <p:cNvPr id="72" name="Freeform 35">
              <a:extLst>
                <a:ext uri="{FF2B5EF4-FFF2-40B4-BE49-F238E27FC236}">
                  <a16:creationId xmlns:a16="http://schemas.microsoft.com/office/drawing/2014/main" id="{62CC815E-2055-FD58-7C04-C2A31ED8FC03}"/>
                </a:ext>
              </a:extLst>
            </p:cNvPr>
            <p:cNvSpPr/>
            <p:nvPr/>
          </p:nvSpPr>
          <p:spPr>
            <a:xfrm>
              <a:off x="8124259" y="1445155"/>
              <a:ext cx="179635" cy="82654"/>
            </a:xfrm>
            <a:custGeom>
              <a:avLst/>
              <a:gdLst>
                <a:gd name="connsiteX0" fmla="*/ 179635 w 179635"/>
                <a:gd name="connsiteY0" fmla="*/ 75987 h 82654"/>
                <a:gd name="connsiteX1" fmla="*/ 19615 w 179635"/>
                <a:gd name="connsiteY1" fmla="*/ 3597 h 82654"/>
                <a:gd name="connsiteX2" fmla="*/ 565 w 179635"/>
                <a:gd name="connsiteY2" fmla="*/ 6454 h 82654"/>
                <a:gd name="connsiteX3" fmla="*/ 12948 w 179635"/>
                <a:gd name="connsiteY3" fmla="*/ 22647 h 82654"/>
                <a:gd name="connsiteX4" fmla="*/ 175825 w 179635"/>
                <a:gd name="connsiteY4" fmla="*/ 82654 h 82654"/>
                <a:gd name="connsiteX5" fmla="*/ 179635 w 179635"/>
                <a:gd name="connsiteY5" fmla="*/ 75987 h 8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35" h="82654">
                  <a:moveTo>
                    <a:pt x="179635" y="75987"/>
                  </a:moveTo>
                  <a:cubicBezTo>
                    <a:pt x="130105" y="42649"/>
                    <a:pt x="74860" y="24552"/>
                    <a:pt x="19615" y="3597"/>
                  </a:cubicBezTo>
                  <a:cubicBezTo>
                    <a:pt x="12948" y="739"/>
                    <a:pt x="3423" y="-4023"/>
                    <a:pt x="565" y="6454"/>
                  </a:cubicBezTo>
                  <a:cubicBezTo>
                    <a:pt x="-2292" y="15979"/>
                    <a:pt x="6280" y="19789"/>
                    <a:pt x="12948" y="22647"/>
                  </a:cubicBezTo>
                  <a:cubicBezTo>
                    <a:pt x="67240" y="43602"/>
                    <a:pt x="121533" y="61699"/>
                    <a:pt x="175825" y="82654"/>
                  </a:cubicBezTo>
                  <a:cubicBezTo>
                    <a:pt x="176778" y="78844"/>
                    <a:pt x="177730" y="78844"/>
                    <a:pt x="179635" y="75987"/>
                  </a:cubicBezTo>
                  <a:close/>
                </a:path>
              </a:pathLst>
            </a:custGeom>
            <a:solidFill>
              <a:srgbClr val="000000"/>
            </a:solidFill>
            <a:ln w="9525" cap="flat">
              <a:noFill/>
              <a:prstDash val="solid"/>
              <a:miter/>
            </a:ln>
          </p:spPr>
          <p:txBody>
            <a:bodyPr rtlCol="0" anchor="ctr"/>
            <a:lstStyle/>
            <a:p>
              <a:endParaRPr lang="en-US"/>
            </a:p>
          </p:txBody>
        </p:sp>
        <p:sp>
          <p:nvSpPr>
            <p:cNvPr id="73" name="Freeform 36">
              <a:extLst>
                <a:ext uri="{FF2B5EF4-FFF2-40B4-BE49-F238E27FC236}">
                  <a16:creationId xmlns:a16="http://schemas.microsoft.com/office/drawing/2014/main" id="{A70E58A6-A24A-E81B-3EE8-D7BB22EB0EAF}"/>
                </a:ext>
              </a:extLst>
            </p:cNvPr>
            <p:cNvSpPr/>
            <p:nvPr/>
          </p:nvSpPr>
          <p:spPr>
            <a:xfrm>
              <a:off x="8374380" y="1323975"/>
              <a:ext cx="52995" cy="99508"/>
            </a:xfrm>
            <a:custGeom>
              <a:avLst/>
              <a:gdLst>
                <a:gd name="connsiteX0" fmla="*/ 50482 w 52995"/>
                <a:gd name="connsiteY0" fmla="*/ 98108 h 99508"/>
                <a:gd name="connsiteX1" fmla="*/ 50482 w 52995"/>
                <a:gd name="connsiteY1" fmla="*/ 86677 h 99508"/>
                <a:gd name="connsiteX2" fmla="*/ 4763 w 52995"/>
                <a:gd name="connsiteY2" fmla="*/ 0 h 99508"/>
                <a:gd name="connsiteX3" fmla="*/ 0 w 52995"/>
                <a:gd name="connsiteY3" fmla="*/ 2858 h 99508"/>
                <a:gd name="connsiteX4" fmla="*/ 40005 w 52995"/>
                <a:gd name="connsiteY4" fmla="*/ 93345 h 99508"/>
                <a:gd name="connsiteX5" fmla="*/ 50482 w 52995"/>
                <a:gd name="connsiteY5" fmla="*/ 98108 h 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95" h="99508">
                  <a:moveTo>
                    <a:pt x="50482" y="98108"/>
                  </a:moveTo>
                  <a:cubicBezTo>
                    <a:pt x="54293" y="95250"/>
                    <a:pt x="53340" y="90488"/>
                    <a:pt x="50482" y="86677"/>
                  </a:cubicBezTo>
                  <a:cubicBezTo>
                    <a:pt x="35243" y="58102"/>
                    <a:pt x="20002" y="29527"/>
                    <a:pt x="4763" y="0"/>
                  </a:cubicBezTo>
                  <a:cubicBezTo>
                    <a:pt x="2857" y="952"/>
                    <a:pt x="952" y="1905"/>
                    <a:pt x="0" y="2858"/>
                  </a:cubicBezTo>
                  <a:cubicBezTo>
                    <a:pt x="9525" y="34290"/>
                    <a:pt x="24765" y="63817"/>
                    <a:pt x="40005" y="93345"/>
                  </a:cubicBezTo>
                  <a:cubicBezTo>
                    <a:pt x="41910" y="97155"/>
                    <a:pt x="45720" y="101917"/>
                    <a:pt x="50482" y="98108"/>
                  </a:cubicBezTo>
                  <a:close/>
                </a:path>
              </a:pathLst>
            </a:custGeom>
            <a:solidFill>
              <a:srgbClr val="000000"/>
            </a:solidFill>
            <a:ln w="9525" cap="flat">
              <a:noFill/>
              <a:prstDash val="solid"/>
              <a:miter/>
            </a:ln>
          </p:spPr>
          <p:txBody>
            <a:bodyPr rtlCol="0" anchor="ctr"/>
            <a:lstStyle/>
            <a:p>
              <a:endParaRPr lang="en-US"/>
            </a:p>
          </p:txBody>
        </p:sp>
        <p:sp>
          <p:nvSpPr>
            <p:cNvPr id="74" name="Freeform 37">
              <a:extLst>
                <a:ext uri="{FF2B5EF4-FFF2-40B4-BE49-F238E27FC236}">
                  <a16:creationId xmlns:a16="http://schemas.microsoft.com/office/drawing/2014/main" id="{577E66C1-8DCB-17A9-21DC-73D56EC88BFC}"/>
                </a:ext>
              </a:extLst>
            </p:cNvPr>
            <p:cNvSpPr/>
            <p:nvPr/>
          </p:nvSpPr>
          <p:spPr>
            <a:xfrm>
              <a:off x="8712386" y="1383982"/>
              <a:ext cx="64901" cy="91946"/>
            </a:xfrm>
            <a:custGeom>
              <a:avLst/>
              <a:gdLst>
                <a:gd name="connsiteX0" fmla="*/ 2989 w 64901"/>
                <a:gd name="connsiteY0" fmla="*/ 91440 h 91946"/>
                <a:gd name="connsiteX1" fmla="*/ 13466 w 64901"/>
                <a:gd name="connsiteY1" fmla="*/ 85725 h 91946"/>
                <a:gd name="connsiteX2" fmla="*/ 64901 w 64901"/>
                <a:gd name="connsiteY2" fmla="*/ 2857 h 91946"/>
                <a:gd name="connsiteX3" fmla="*/ 60139 w 64901"/>
                <a:gd name="connsiteY3" fmla="*/ 0 h 91946"/>
                <a:gd name="connsiteX4" fmla="*/ 2037 w 64901"/>
                <a:gd name="connsiteY4" fmla="*/ 80010 h 91946"/>
                <a:gd name="connsiteX5" fmla="*/ 2989 w 64901"/>
                <a:gd name="connsiteY5" fmla="*/ 91440 h 9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901" h="91946">
                  <a:moveTo>
                    <a:pt x="2989" y="91440"/>
                  </a:moveTo>
                  <a:cubicBezTo>
                    <a:pt x="7751" y="93345"/>
                    <a:pt x="10609" y="89535"/>
                    <a:pt x="13466" y="85725"/>
                  </a:cubicBezTo>
                  <a:cubicBezTo>
                    <a:pt x="30612" y="58102"/>
                    <a:pt x="47757" y="30480"/>
                    <a:pt x="64901" y="2857"/>
                  </a:cubicBezTo>
                  <a:cubicBezTo>
                    <a:pt x="62996" y="1905"/>
                    <a:pt x="62044" y="952"/>
                    <a:pt x="60139" y="0"/>
                  </a:cubicBezTo>
                  <a:cubicBezTo>
                    <a:pt x="37279" y="23813"/>
                    <a:pt x="19182" y="51435"/>
                    <a:pt x="2037" y="80010"/>
                  </a:cubicBezTo>
                  <a:cubicBezTo>
                    <a:pt x="132" y="83820"/>
                    <a:pt x="-1774" y="88582"/>
                    <a:pt x="2989" y="91440"/>
                  </a:cubicBezTo>
                  <a:close/>
                </a:path>
              </a:pathLst>
            </a:custGeom>
            <a:solidFill>
              <a:srgbClr val="000000"/>
            </a:solidFill>
            <a:ln w="9525" cap="flat">
              <a:noFill/>
              <a:prstDash val="solid"/>
              <a:miter/>
            </a:ln>
          </p:spPr>
          <p:txBody>
            <a:bodyPr rtlCol="0" anchor="ctr"/>
            <a:lstStyle/>
            <a:p>
              <a:endParaRPr lang="en-US"/>
            </a:p>
          </p:txBody>
        </p:sp>
        <p:sp>
          <p:nvSpPr>
            <p:cNvPr id="75" name="Freeform 38">
              <a:extLst>
                <a:ext uri="{FF2B5EF4-FFF2-40B4-BE49-F238E27FC236}">
                  <a16:creationId xmlns:a16="http://schemas.microsoft.com/office/drawing/2014/main" id="{E4BF6A2F-A91E-777A-5E3B-A8A2C31ADCEB}"/>
                </a:ext>
              </a:extLst>
            </p:cNvPr>
            <p:cNvSpPr/>
            <p:nvPr/>
          </p:nvSpPr>
          <p:spPr>
            <a:xfrm>
              <a:off x="8206501" y="1902036"/>
              <a:ext cx="150970" cy="166793"/>
            </a:xfrm>
            <a:custGeom>
              <a:avLst/>
              <a:gdLst>
                <a:gd name="connsiteX0" fmla="*/ 146923 w 150970"/>
                <a:gd name="connsiteY0" fmla="*/ 3916 h 166793"/>
                <a:gd name="connsiteX1" fmla="*/ 125968 w 150970"/>
                <a:gd name="connsiteY1" fmla="*/ 11536 h 166793"/>
                <a:gd name="connsiteX2" fmla="*/ 4048 w 150970"/>
                <a:gd name="connsiteY2" fmla="*/ 142029 h 166793"/>
                <a:gd name="connsiteX3" fmla="*/ 3096 w 150970"/>
                <a:gd name="connsiteY3" fmla="*/ 166794 h 166793"/>
                <a:gd name="connsiteX4" fmla="*/ 130730 w 150970"/>
                <a:gd name="connsiteY4" fmla="*/ 38206 h 166793"/>
                <a:gd name="connsiteX5" fmla="*/ 141208 w 150970"/>
                <a:gd name="connsiteY5" fmla="*/ 26776 h 166793"/>
                <a:gd name="connsiteX6" fmla="*/ 146923 w 150970"/>
                <a:gd name="connsiteY6" fmla="*/ 3916 h 166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970" h="166793">
                  <a:moveTo>
                    <a:pt x="146923" y="3916"/>
                  </a:moveTo>
                  <a:cubicBezTo>
                    <a:pt x="136446" y="-6561"/>
                    <a:pt x="132636" y="6774"/>
                    <a:pt x="125968" y="11536"/>
                  </a:cubicBezTo>
                  <a:cubicBezTo>
                    <a:pt x="78343" y="47731"/>
                    <a:pt x="48816" y="102024"/>
                    <a:pt x="4048" y="142029"/>
                  </a:cubicBezTo>
                  <a:cubicBezTo>
                    <a:pt x="-1667" y="146791"/>
                    <a:pt x="-714" y="153459"/>
                    <a:pt x="3096" y="166794"/>
                  </a:cubicBezTo>
                  <a:cubicBezTo>
                    <a:pt x="47863" y="122026"/>
                    <a:pt x="88821" y="80116"/>
                    <a:pt x="130730" y="38206"/>
                  </a:cubicBezTo>
                  <a:cubicBezTo>
                    <a:pt x="134541" y="34396"/>
                    <a:pt x="138350" y="30586"/>
                    <a:pt x="141208" y="26776"/>
                  </a:cubicBezTo>
                  <a:cubicBezTo>
                    <a:pt x="146923" y="20109"/>
                    <a:pt x="156448" y="12489"/>
                    <a:pt x="146923" y="3916"/>
                  </a:cubicBezTo>
                  <a:close/>
                </a:path>
              </a:pathLst>
            </a:custGeom>
            <a:solidFill>
              <a:srgbClr val="000000"/>
            </a:solidFill>
            <a:ln w="9525" cap="flat">
              <a:noFill/>
              <a:prstDash val="solid"/>
              <a:miter/>
            </a:ln>
          </p:spPr>
          <p:txBody>
            <a:bodyPr rtlCol="0" anchor="ctr"/>
            <a:lstStyle/>
            <a:p>
              <a:endParaRPr lang="en-US"/>
            </a:p>
          </p:txBody>
        </p:sp>
        <p:sp>
          <p:nvSpPr>
            <p:cNvPr id="76" name="Freeform 39">
              <a:extLst>
                <a:ext uri="{FF2B5EF4-FFF2-40B4-BE49-F238E27FC236}">
                  <a16:creationId xmlns:a16="http://schemas.microsoft.com/office/drawing/2014/main" id="{63F79846-2A1E-F607-ECE5-01566EE82E5D}"/>
                </a:ext>
              </a:extLst>
            </p:cNvPr>
            <p:cNvSpPr/>
            <p:nvPr/>
          </p:nvSpPr>
          <p:spPr>
            <a:xfrm>
              <a:off x="8591619" y="1236345"/>
              <a:ext cx="25587" cy="151509"/>
            </a:xfrm>
            <a:custGeom>
              <a:avLst/>
              <a:gdLst>
                <a:gd name="connsiteX0" fmla="*/ 23743 w 25587"/>
                <a:gd name="connsiteY0" fmla="*/ 0 h 151509"/>
                <a:gd name="connsiteX1" fmla="*/ 2788 w 25587"/>
                <a:gd name="connsiteY1" fmla="*/ 151447 h 151509"/>
                <a:gd name="connsiteX2" fmla="*/ 23743 w 25587"/>
                <a:gd name="connsiteY2" fmla="*/ 0 h 151509"/>
              </a:gdLst>
              <a:ahLst/>
              <a:cxnLst>
                <a:cxn ang="0">
                  <a:pos x="connsiteX0" y="connsiteY0"/>
                </a:cxn>
                <a:cxn ang="0">
                  <a:pos x="connsiteX1" y="connsiteY1"/>
                </a:cxn>
                <a:cxn ang="0">
                  <a:pos x="connsiteX2" y="connsiteY2"/>
                </a:cxn>
              </a:cxnLst>
              <a:rect l="l" t="t" r="r" b="b"/>
              <a:pathLst>
                <a:path w="25587" h="151509">
                  <a:moveTo>
                    <a:pt x="23743" y="0"/>
                  </a:moveTo>
                  <a:cubicBezTo>
                    <a:pt x="6598" y="57150"/>
                    <a:pt x="-5784" y="99060"/>
                    <a:pt x="2788" y="151447"/>
                  </a:cubicBezTo>
                  <a:cubicBezTo>
                    <a:pt x="27554" y="154305"/>
                    <a:pt x="27554" y="57150"/>
                    <a:pt x="23743" y="0"/>
                  </a:cubicBezTo>
                  <a:close/>
                </a:path>
              </a:pathLst>
            </a:custGeom>
            <a:solidFill>
              <a:srgbClr val="000000"/>
            </a:solidFill>
            <a:ln w="9525" cap="flat">
              <a:noFill/>
              <a:prstDash val="solid"/>
              <a:miter/>
            </a:ln>
          </p:spPr>
          <p:txBody>
            <a:bodyPr rtlCol="0" anchor="ctr"/>
            <a:lstStyle/>
            <a:p>
              <a:endParaRPr lang="en-US"/>
            </a:p>
          </p:txBody>
        </p:sp>
        <p:sp>
          <p:nvSpPr>
            <p:cNvPr id="77" name="Freeform 40">
              <a:extLst>
                <a:ext uri="{FF2B5EF4-FFF2-40B4-BE49-F238E27FC236}">
                  <a16:creationId xmlns:a16="http://schemas.microsoft.com/office/drawing/2014/main" id="{90C6799B-74D2-DD81-54FA-EE17E755421A}"/>
                </a:ext>
              </a:extLst>
            </p:cNvPr>
            <p:cNvSpPr/>
            <p:nvPr/>
          </p:nvSpPr>
          <p:spPr>
            <a:xfrm>
              <a:off x="8807308" y="1532572"/>
              <a:ext cx="177624" cy="68579"/>
            </a:xfrm>
            <a:custGeom>
              <a:avLst/>
              <a:gdLst>
                <a:gd name="connsiteX0" fmla="*/ 177624 w 177624"/>
                <a:gd name="connsiteY0" fmla="*/ 0 h 68579"/>
                <a:gd name="connsiteX1" fmla="*/ 1412 w 177624"/>
                <a:gd name="connsiteY1" fmla="*/ 68580 h 68579"/>
                <a:gd name="connsiteX2" fmla="*/ 177624 w 177624"/>
                <a:gd name="connsiteY2" fmla="*/ 0 h 68579"/>
              </a:gdLst>
              <a:ahLst/>
              <a:cxnLst>
                <a:cxn ang="0">
                  <a:pos x="connsiteX0" y="connsiteY0"/>
                </a:cxn>
                <a:cxn ang="0">
                  <a:pos x="connsiteX1" y="connsiteY1"/>
                </a:cxn>
                <a:cxn ang="0">
                  <a:pos x="connsiteX2" y="connsiteY2"/>
                </a:cxn>
              </a:cxnLst>
              <a:rect l="l" t="t" r="r" b="b"/>
              <a:pathLst>
                <a:path w="177624" h="68579">
                  <a:moveTo>
                    <a:pt x="177624" y="0"/>
                  </a:moveTo>
                  <a:cubicBezTo>
                    <a:pt x="97614" y="13335"/>
                    <a:pt x="-13828" y="31432"/>
                    <a:pt x="1412" y="68580"/>
                  </a:cubicBezTo>
                  <a:cubicBezTo>
                    <a:pt x="61419" y="44767"/>
                    <a:pt x="114759" y="24765"/>
                    <a:pt x="177624" y="0"/>
                  </a:cubicBezTo>
                  <a:close/>
                </a:path>
              </a:pathLst>
            </a:custGeom>
            <a:solidFill>
              <a:srgbClr val="000000"/>
            </a:solidFill>
            <a:ln w="9525" cap="flat">
              <a:noFill/>
              <a:prstDash val="solid"/>
              <a:miter/>
            </a:ln>
          </p:spPr>
          <p:txBody>
            <a:bodyPr rtlCol="0" anchor="ctr"/>
            <a:lstStyle/>
            <a:p>
              <a:endParaRPr lang="en-US"/>
            </a:p>
          </p:txBody>
        </p:sp>
        <p:sp>
          <p:nvSpPr>
            <p:cNvPr id="78" name="Freeform 41">
              <a:extLst>
                <a:ext uri="{FF2B5EF4-FFF2-40B4-BE49-F238E27FC236}">
                  <a16:creationId xmlns:a16="http://schemas.microsoft.com/office/drawing/2014/main" id="{B319AA6C-D655-D5C8-BE83-7480A1999B5D}"/>
                </a:ext>
              </a:extLst>
            </p:cNvPr>
            <p:cNvSpPr/>
            <p:nvPr/>
          </p:nvSpPr>
          <p:spPr>
            <a:xfrm>
              <a:off x="8813539" y="1763296"/>
              <a:ext cx="89478" cy="38095"/>
            </a:xfrm>
            <a:custGeom>
              <a:avLst/>
              <a:gdLst>
                <a:gd name="connsiteX0" fmla="*/ 27566 w 89478"/>
                <a:gd name="connsiteY0" fmla="*/ 5496 h 38095"/>
                <a:gd name="connsiteX1" fmla="*/ 896 w 89478"/>
                <a:gd name="connsiteY1" fmla="*/ 7401 h 38095"/>
                <a:gd name="connsiteX2" fmla="*/ 22803 w 89478"/>
                <a:gd name="connsiteY2" fmla="*/ 25499 h 38095"/>
                <a:gd name="connsiteX3" fmla="*/ 89478 w 89478"/>
                <a:gd name="connsiteY3" fmla="*/ 36929 h 38095"/>
                <a:gd name="connsiteX4" fmla="*/ 27566 w 89478"/>
                <a:gd name="connsiteY4" fmla="*/ 5496 h 38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478" h="38095">
                  <a:moveTo>
                    <a:pt x="27566" y="5496"/>
                  </a:moveTo>
                  <a:cubicBezTo>
                    <a:pt x="18993" y="-218"/>
                    <a:pt x="4705" y="-4029"/>
                    <a:pt x="896" y="7401"/>
                  </a:cubicBezTo>
                  <a:cubicBezTo>
                    <a:pt x="-3867" y="23594"/>
                    <a:pt x="11373" y="24546"/>
                    <a:pt x="22803" y="25499"/>
                  </a:cubicBezTo>
                  <a:cubicBezTo>
                    <a:pt x="38043" y="25499"/>
                    <a:pt x="72333" y="42644"/>
                    <a:pt x="89478" y="36929"/>
                  </a:cubicBezTo>
                  <a:cubicBezTo>
                    <a:pt x="82810" y="16926"/>
                    <a:pt x="40900" y="13116"/>
                    <a:pt x="27566" y="5496"/>
                  </a:cubicBezTo>
                  <a:close/>
                </a:path>
              </a:pathLst>
            </a:custGeom>
            <a:solidFill>
              <a:srgbClr val="000000"/>
            </a:solidFill>
            <a:ln w="9525" cap="flat">
              <a:noFill/>
              <a:prstDash val="solid"/>
              <a:miter/>
            </a:ln>
          </p:spPr>
          <p:txBody>
            <a:bodyPr rtlCol="0" anchor="ctr"/>
            <a:lstStyle/>
            <a:p>
              <a:endParaRPr lang="en-US"/>
            </a:p>
          </p:txBody>
        </p:sp>
        <p:sp>
          <p:nvSpPr>
            <p:cNvPr id="79" name="Freeform 42">
              <a:extLst>
                <a:ext uri="{FF2B5EF4-FFF2-40B4-BE49-F238E27FC236}">
                  <a16:creationId xmlns:a16="http://schemas.microsoft.com/office/drawing/2014/main" id="{A27EE8D3-B680-F64C-F16E-CFAF28B1CA4A}"/>
                </a:ext>
              </a:extLst>
            </p:cNvPr>
            <p:cNvSpPr/>
            <p:nvPr/>
          </p:nvSpPr>
          <p:spPr>
            <a:xfrm>
              <a:off x="8170544" y="1707203"/>
              <a:ext cx="89906" cy="36245"/>
            </a:xfrm>
            <a:custGeom>
              <a:avLst/>
              <a:gdLst>
                <a:gd name="connsiteX0" fmla="*/ 89535 w 89906"/>
                <a:gd name="connsiteY0" fmla="*/ 10154 h 36245"/>
                <a:gd name="connsiteX1" fmla="*/ 61913 w 89906"/>
                <a:gd name="connsiteY1" fmla="*/ 6344 h 36245"/>
                <a:gd name="connsiteX2" fmla="*/ 0 w 89906"/>
                <a:gd name="connsiteY2" fmla="*/ 32062 h 36245"/>
                <a:gd name="connsiteX3" fmla="*/ 68580 w 89906"/>
                <a:gd name="connsiteY3" fmla="*/ 25394 h 36245"/>
                <a:gd name="connsiteX4" fmla="*/ 89535 w 89906"/>
                <a:gd name="connsiteY4" fmla="*/ 10154 h 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06" h="36245">
                  <a:moveTo>
                    <a:pt x="89535" y="10154"/>
                  </a:moveTo>
                  <a:cubicBezTo>
                    <a:pt x="85725" y="-6038"/>
                    <a:pt x="71438" y="629"/>
                    <a:pt x="61913" y="6344"/>
                  </a:cubicBezTo>
                  <a:cubicBezTo>
                    <a:pt x="48578" y="13964"/>
                    <a:pt x="10478" y="17774"/>
                    <a:pt x="0" y="32062"/>
                  </a:cubicBezTo>
                  <a:cubicBezTo>
                    <a:pt x="16193" y="44444"/>
                    <a:pt x="52388" y="25394"/>
                    <a:pt x="68580" y="25394"/>
                  </a:cubicBezTo>
                  <a:cubicBezTo>
                    <a:pt x="78105" y="26347"/>
                    <a:pt x="92393" y="22537"/>
                    <a:pt x="89535" y="10154"/>
                  </a:cubicBezTo>
                  <a:close/>
                </a:path>
              </a:pathLst>
            </a:custGeom>
            <a:solidFill>
              <a:srgbClr val="000000"/>
            </a:solidFill>
            <a:ln w="9525" cap="flat">
              <a:noFill/>
              <a:prstDash val="solid"/>
              <a:miter/>
            </a:ln>
          </p:spPr>
          <p:txBody>
            <a:bodyPr rtlCol="0" anchor="ctr"/>
            <a:lstStyle/>
            <a:p>
              <a:endParaRPr lang="en-US"/>
            </a:p>
          </p:txBody>
        </p:sp>
      </p:grpSp>
      <p:sp>
        <p:nvSpPr>
          <p:cNvPr id="82" name="Text Placeholder 2">
            <a:extLst>
              <a:ext uri="{FF2B5EF4-FFF2-40B4-BE49-F238E27FC236}">
                <a16:creationId xmlns:a16="http://schemas.microsoft.com/office/drawing/2014/main" id="{5610C6E6-1FC8-B6D6-52F3-52BA3F514290}"/>
              </a:ext>
            </a:extLst>
          </p:cNvPr>
          <p:cNvSpPr>
            <a:spLocks noGrp="1"/>
          </p:cNvSpPr>
          <p:nvPr>
            <p:ph type="body" sz="quarter" idx="16"/>
          </p:nvPr>
        </p:nvSpPr>
        <p:spPr>
          <a:xfrm>
            <a:off x="2518069" y="476666"/>
            <a:ext cx="10595237" cy="803654"/>
          </a:xfrm>
        </p:spPr>
        <p:txBody>
          <a:bodyPr/>
          <a:lstStyle/>
          <a:p>
            <a:r>
              <a:rPr lang="en-US" sz="3600" b="0" dirty="0">
                <a:solidFill>
                  <a:srgbClr val="05AAA3"/>
                </a:solidFill>
              </a:rPr>
              <a:t>Key Skills for Inclusive Leadership</a:t>
            </a:r>
            <a:endParaRPr lang="en-IE" sz="3600" b="0" dirty="0">
              <a:solidFill>
                <a:srgbClr val="05AAA3"/>
              </a:solidFill>
            </a:endParaRPr>
          </a:p>
          <a:p>
            <a:endParaRPr lang="en-IE" dirty="0"/>
          </a:p>
        </p:txBody>
      </p:sp>
    </p:spTree>
    <p:extLst>
      <p:ext uri="{BB962C8B-B14F-4D97-AF65-F5344CB8AC3E}">
        <p14:creationId xmlns:p14="http://schemas.microsoft.com/office/powerpoint/2010/main" val="37029226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C191CA-BA6B-103D-D86C-CFD8CED30BD4}"/>
              </a:ext>
            </a:extLst>
          </p:cNvPr>
          <p:cNvSpPr>
            <a:spLocks noGrp="1"/>
          </p:cNvSpPr>
          <p:nvPr>
            <p:ph type="body" sz="quarter" idx="18"/>
          </p:nvPr>
        </p:nvSpPr>
        <p:spPr>
          <a:xfrm>
            <a:off x="986779" y="730489"/>
            <a:ext cx="10452970" cy="3849918"/>
          </a:xfrm>
        </p:spPr>
        <p:txBody>
          <a:bodyPr/>
          <a:lstStyle/>
          <a:p>
            <a:pPr marL="0" indent="0"/>
            <a:r>
              <a:rPr lang="en-US" altLang="en-US" sz="2200" b="1" dirty="0">
                <a:solidFill>
                  <a:schemeClr val="bg1"/>
                </a:solidFill>
                <a:highlight>
                  <a:srgbClr val="EE1765"/>
                </a:highlight>
              </a:rPr>
              <a:t>2. Compassion and Empathy</a:t>
            </a:r>
            <a:r>
              <a:rPr kumimoji="0" lang="en-US" altLang="en-US" sz="2200" b="0" i="0" u="none" strike="noStrike" cap="none" normalizeH="0" baseline="0" dirty="0">
                <a:ln>
                  <a:noFill/>
                </a:ln>
                <a:effectLst/>
              </a:rPr>
              <a:t> </a:t>
            </a:r>
            <a:r>
              <a:rPr lang="en-US" sz="2200" dirty="0"/>
              <a:t>refers to the capacity or ability to imagine oneself in the situation of another, experiencing the emotions, ideas, or opinions of that person. Empathetic and compassionate leadership is having the ability to understand the needs of others and being aware of their feelings and thoughts. </a:t>
            </a:r>
            <a:r>
              <a:rPr lang="en-US" altLang="en-US" sz="2200" dirty="0"/>
              <a:t>These </a:t>
            </a:r>
            <a:r>
              <a:rPr kumimoji="0" lang="en-US" altLang="en-US" sz="2200" b="0" i="0" u="none" strike="noStrike" cap="none" normalizeH="0" baseline="0" dirty="0">
                <a:ln>
                  <a:noFill/>
                </a:ln>
                <a:effectLst/>
              </a:rPr>
              <a:t>leaders can better understand the needs and challenges of their diverse team members, creating a more supportive and inclusive environment.</a:t>
            </a:r>
          </a:p>
          <a:p>
            <a:pPr marL="457200" indent="-457200">
              <a:buFont typeface="+mj-lt"/>
              <a:buAutoNum type="arabicPeriod"/>
            </a:pPr>
            <a:r>
              <a:rPr lang="en-US" sz="2200" dirty="0">
                <a:solidFill>
                  <a:srgbClr val="EE1765"/>
                </a:solidFill>
              </a:rPr>
              <a:t>Watch for signs of burnout </a:t>
            </a:r>
            <a:r>
              <a:rPr lang="en-US" sz="2200" dirty="0"/>
              <a:t>in employees so that it doesn’t become an issue and result in a hazard, poor quality product, disengagement or turnover. Check-in on teams and provide help or support if they need it.</a:t>
            </a:r>
          </a:p>
          <a:p>
            <a:pPr marL="457200" indent="-457200">
              <a:buFont typeface="+mj-lt"/>
              <a:buAutoNum type="arabicPeriod"/>
            </a:pPr>
            <a:r>
              <a:rPr lang="en-US" sz="2200" dirty="0">
                <a:solidFill>
                  <a:srgbClr val="EE1765"/>
                </a:solidFill>
              </a:rPr>
              <a:t>Show sincere interest in the needs, and dreams </a:t>
            </a:r>
            <a:r>
              <a:rPr lang="en-US" sz="2200" dirty="0"/>
              <a:t>of employees to better match work assignments, and contribute to boosting performance and employee satisfaction. Employees appreciate empathy and are more likely to go the extra mile. </a:t>
            </a:r>
          </a:p>
          <a:p>
            <a:pPr marL="457200" indent="-457200">
              <a:buFont typeface="+mj-lt"/>
              <a:buAutoNum type="arabicPeriod"/>
            </a:pPr>
            <a:r>
              <a:rPr lang="en-US" sz="2200" dirty="0">
                <a:solidFill>
                  <a:srgbClr val="EE1765"/>
                </a:solidFill>
              </a:rPr>
              <a:t>Demonstrate a willingness to help an employee with personal problems. </a:t>
            </a:r>
            <a:r>
              <a:rPr lang="en-US" sz="2200" dirty="0"/>
              <a:t>Encourage them to share so you can help them maintain their professional responsibilities. </a:t>
            </a:r>
          </a:p>
          <a:p>
            <a:pPr marL="457200" indent="-457200">
              <a:buFont typeface="+mj-lt"/>
              <a:buAutoNum type="arabicPeriod"/>
            </a:pPr>
            <a:r>
              <a:rPr lang="en-US" sz="2200" dirty="0">
                <a:solidFill>
                  <a:srgbClr val="EE1765"/>
                </a:solidFill>
              </a:rPr>
              <a:t>Show compassion when other people disclose stress, pain or a personal loss. </a:t>
            </a:r>
            <a:r>
              <a:rPr lang="en-US" sz="2200" dirty="0"/>
              <a:t>This forms genuine, real connections and friendships which at work matter. (</a:t>
            </a:r>
            <a:r>
              <a:rPr lang="en-US" sz="2200" dirty="0">
                <a:hlinkClick r:id="rId2"/>
              </a:rPr>
              <a:t>Read More</a:t>
            </a:r>
            <a:r>
              <a:rPr lang="en-US" sz="2200" dirty="0"/>
              <a:t>)</a:t>
            </a:r>
          </a:p>
          <a:p>
            <a:pPr marL="457200" indent="-457200">
              <a:buFont typeface="+mj-lt"/>
              <a:buAutoNum type="arabicPeriod"/>
            </a:pPr>
            <a:endParaRPr lang="en-US" sz="2200" dirty="0"/>
          </a:p>
          <a:p>
            <a:pPr marL="0" indent="0"/>
            <a:endParaRPr lang="en-US" sz="2200" dirty="0"/>
          </a:p>
          <a:p>
            <a:pPr marL="0" indent="0"/>
            <a:endParaRPr lang="en-US" altLang="en-US" sz="2200" dirty="0"/>
          </a:p>
          <a:p>
            <a:pPr marL="0" indent="0"/>
            <a:endParaRPr lang="en-IE" sz="2200" dirty="0"/>
          </a:p>
        </p:txBody>
      </p:sp>
      <p:pic>
        <p:nvPicPr>
          <p:cNvPr id="4" name="Graphic 3" descr="Chevron arrows with solid fill">
            <a:extLst>
              <a:ext uri="{FF2B5EF4-FFF2-40B4-BE49-F238E27FC236}">
                <a16:creationId xmlns:a16="http://schemas.microsoft.com/office/drawing/2014/main" id="{9625B50A-E5D9-92D2-AABB-CFE74E06544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25470" y="655264"/>
            <a:ext cx="520661" cy="520661"/>
          </a:xfrm>
          <a:prstGeom prst="rect">
            <a:avLst/>
          </a:prstGeom>
        </p:spPr>
      </p:pic>
    </p:spTree>
    <p:extLst>
      <p:ext uri="{BB962C8B-B14F-4D97-AF65-F5344CB8AC3E}">
        <p14:creationId xmlns:p14="http://schemas.microsoft.com/office/powerpoint/2010/main" val="88920771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2C191CA-BA6B-103D-D86C-CFD8CED30BD4}"/>
              </a:ext>
            </a:extLst>
          </p:cNvPr>
          <p:cNvSpPr>
            <a:spLocks noGrp="1"/>
          </p:cNvSpPr>
          <p:nvPr>
            <p:ph type="body" sz="quarter" idx="18"/>
          </p:nvPr>
        </p:nvSpPr>
        <p:spPr>
          <a:xfrm>
            <a:off x="2533348" y="197800"/>
            <a:ext cx="9182402" cy="3849918"/>
          </a:xfrm>
        </p:spPr>
        <p:txBody>
          <a:bodyPr/>
          <a:lstStyle/>
          <a:p>
            <a:pPr marL="0" indent="0"/>
            <a:endParaRPr lang="en-US" altLang="en-US" sz="2200" b="1" dirty="0">
              <a:solidFill>
                <a:schemeClr val="bg1"/>
              </a:solidFill>
              <a:highlight>
                <a:srgbClr val="EE1765"/>
              </a:highlight>
            </a:endParaRPr>
          </a:p>
          <a:p>
            <a:pPr marL="0" indent="0"/>
            <a:r>
              <a:rPr lang="en-US" sz="2200" b="1" dirty="0">
                <a:solidFill>
                  <a:schemeClr val="bg1"/>
                </a:solidFill>
                <a:highlight>
                  <a:srgbClr val="EE1765"/>
                </a:highlight>
              </a:rPr>
              <a:t>3. Accountability </a:t>
            </a:r>
            <a:r>
              <a:rPr lang="en-US" sz="2200" dirty="0"/>
              <a:t>Leaders should hold themselves and their teams accountable for promoting an inclusive environment. This might include setting specific inclusion goals, monitoring progress, and addressing any issues that arise.  (</a:t>
            </a:r>
            <a:r>
              <a:rPr lang="en-US" sz="2200" dirty="0">
                <a:hlinkClick r:id="rId2"/>
              </a:rPr>
              <a:t>Read more</a:t>
            </a:r>
            <a:r>
              <a:rPr lang="en-US" sz="2200" dirty="0"/>
              <a:t>)</a:t>
            </a:r>
            <a:endParaRPr lang="en-US" altLang="en-US" sz="2200" b="1" dirty="0">
              <a:solidFill>
                <a:schemeClr val="bg1"/>
              </a:solidFill>
              <a:highlight>
                <a:srgbClr val="EE1765"/>
              </a:highlight>
            </a:endParaRPr>
          </a:p>
          <a:p>
            <a:pPr marL="0" indent="0"/>
            <a:r>
              <a:rPr lang="en-US" altLang="en-US" sz="2200" b="1" dirty="0">
                <a:solidFill>
                  <a:schemeClr val="bg1"/>
                </a:solidFill>
                <a:highlight>
                  <a:srgbClr val="EE1765"/>
                </a:highlight>
              </a:rPr>
              <a:t>4</a:t>
            </a:r>
            <a:r>
              <a:rPr kumimoji="0" lang="en-US" altLang="en-US" sz="2200" b="1" i="0" u="none" strike="noStrike" cap="none" normalizeH="0" baseline="0" dirty="0">
                <a:ln>
                  <a:noFill/>
                </a:ln>
                <a:solidFill>
                  <a:schemeClr val="bg1"/>
                </a:solidFill>
                <a:effectLst/>
                <a:highlight>
                  <a:srgbClr val="EE1765"/>
                </a:highlight>
              </a:rPr>
              <a:t>. </a:t>
            </a:r>
            <a:r>
              <a:rPr lang="en-US" altLang="en-US" sz="2200" b="1" dirty="0">
                <a:solidFill>
                  <a:schemeClr val="bg1"/>
                </a:solidFill>
                <a:highlight>
                  <a:srgbClr val="EE1765"/>
                </a:highlight>
              </a:rPr>
              <a:t>Cultural Intelligence</a:t>
            </a:r>
            <a:r>
              <a:rPr kumimoji="0" lang="en-US" altLang="en-US" sz="2200" b="0" i="0" u="none" strike="noStrike" cap="none" normalizeH="0" baseline="0" dirty="0">
                <a:ln>
                  <a:noFill/>
                </a:ln>
                <a:effectLst/>
              </a:rPr>
              <a:t> </a:t>
            </a:r>
            <a:r>
              <a:rPr lang="en-US" sz="2200" dirty="0"/>
              <a:t>This involves understanding, respecting and appreciating cultural differences within the team and adapting leadership styles to suit diverse team dynamics. Leaders need to be open-minded. They may need to adapt their communication style, and decision-making to suit different cultures or resolve conflicts that may arise due to cultural differences. A culture of respectful dialogue and shared learning is a vital step towards cultivating an environment of belonging. (</a:t>
            </a:r>
            <a:r>
              <a:rPr lang="en-US" sz="2200" dirty="0">
                <a:hlinkClick r:id="rId3"/>
              </a:rPr>
              <a:t>Read more</a:t>
            </a:r>
            <a:r>
              <a:rPr lang="en-US" sz="2200" dirty="0"/>
              <a:t>) (</a:t>
            </a:r>
            <a:r>
              <a:rPr lang="en-US" sz="2200" dirty="0">
                <a:hlinkClick r:id="rId4"/>
              </a:rPr>
              <a:t>Learn from examples</a:t>
            </a:r>
            <a:r>
              <a:rPr lang="en-US" sz="2200" dirty="0"/>
              <a:t>)</a:t>
            </a:r>
          </a:p>
          <a:p>
            <a:pPr marL="0" indent="0"/>
            <a:r>
              <a:rPr lang="en-US" sz="2200" b="1" dirty="0">
                <a:solidFill>
                  <a:schemeClr val="bg1"/>
                </a:solidFill>
                <a:highlight>
                  <a:srgbClr val="EE1765"/>
                </a:highlight>
              </a:rPr>
              <a:t>5. Collaboration </a:t>
            </a:r>
            <a:r>
              <a:rPr lang="en-US" sz="2200" dirty="0"/>
              <a:t>Inclusive leaders should encourage open communication and create spaces where all team members feel comfortable sharing their ideas and feedback. Inclusive leaders always keep the lines of communication open. They're transparent with their expectations and feedback, creating an environment where all opinions matter and are genuinely considered. (</a:t>
            </a:r>
            <a:r>
              <a:rPr lang="en-US" sz="2200" dirty="0">
                <a:hlinkClick r:id="rId5"/>
              </a:rPr>
              <a:t>Read more</a:t>
            </a:r>
            <a:r>
              <a:rPr lang="en-US" sz="2200" dirty="0"/>
              <a:t>) </a:t>
            </a:r>
            <a:r>
              <a:rPr lang="en-US" sz="2200" i="1" dirty="0"/>
              <a:t>(Note: 3-5 explored further in Module 4)</a:t>
            </a:r>
            <a:endParaRPr lang="en-US" altLang="en-US" sz="2200" i="1" dirty="0"/>
          </a:p>
          <a:p>
            <a:pPr marL="0" indent="0"/>
            <a:endParaRPr lang="en-IE" sz="2200" dirty="0"/>
          </a:p>
        </p:txBody>
      </p:sp>
      <p:pic>
        <p:nvPicPr>
          <p:cNvPr id="4" name="Graphic 3" descr="Chevron arrows with solid fill">
            <a:extLst>
              <a:ext uri="{FF2B5EF4-FFF2-40B4-BE49-F238E27FC236}">
                <a16:creationId xmlns:a16="http://schemas.microsoft.com/office/drawing/2014/main" id="{9625B50A-E5D9-92D2-AABB-CFE74E06544C}"/>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61691" y="558407"/>
            <a:ext cx="520661" cy="520661"/>
          </a:xfrm>
          <a:prstGeom prst="rect">
            <a:avLst/>
          </a:prstGeom>
        </p:spPr>
      </p:pic>
      <p:grpSp>
        <p:nvGrpSpPr>
          <p:cNvPr id="3" name="Graphic 4">
            <a:extLst>
              <a:ext uri="{FF2B5EF4-FFF2-40B4-BE49-F238E27FC236}">
                <a16:creationId xmlns:a16="http://schemas.microsoft.com/office/drawing/2014/main" id="{928D7308-EA85-0AEC-F144-0F1C9D6603E2}"/>
              </a:ext>
            </a:extLst>
          </p:cNvPr>
          <p:cNvGrpSpPr/>
          <p:nvPr/>
        </p:nvGrpSpPr>
        <p:grpSpPr>
          <a:xfrm>
            <a:off x="506596" y="2399449"/>
            <a:ext cx="1552801" cy="1423285"/>
            <a:chOff x="4765834" y="5472503"/>
            <a:chExt cx="943409" cy="875297"/>
          </a:xfrm>
        </p:grpSpPr>
        <p:sp>
          <p:nvSpPr>
            <p:cNvPr id="5" name="Freeform 954">
              <a:extLst>
                <a:ext uri="{FF2B5EF4-FFF2-40B4-BE49-F238E27FC236}">
                  <a16:creationId xmlns:a16="http://schemas.microsoft.com/office/drawing/2014/main" id="{FA815EE6-DCF7-0BB3-150F-2B8C12AB74D5}"/>
                </a:ext>
              </a:extLst>
            </p:cNvPr>
            <p:cNvSpPr/>
            <p:nvPr/>
          </p:nvSpPr>
          <p:spPr>
            <a:xfrm>
              <a:off x="4870546" y="5492516"/>
              <a:ext cx="418554" cy="824526"/>
            </a:xfrm>
            <a:custGeom>
              <a:avLst/>
              <a:gdLst>
                <a:gd name="connsiteX0" fmla="*/ 418555 w 418554"/>
                <a:gd name="connsiteY0" fmla="*/ 24564 h 824526"/>
                <a:gd name="connsiteX1" fmla="*/ 403034 w 418554"/>
                <a:gd name="connsiteY1" fmla="*/ 742 h 824526"/>
                <a:gd name="connsiteX2" fmla="*/ 373978 w 418554"/>
                <a:gd name="connsiteY2" fmla="*/ 17345 h 824526"/>
                <a:gd name="connsiteX3" fmla="*/ 360442 w 418554"/>
                <a:gd name="connsiteY3" fmla="*/ 70946 h 824526"/>
                <a:gd name="connsiteX4" fmla="*/ 329581 w 418554"/>
                <a:gd name="connsiteY4" fmla="*/ 170026 h 824526"/>
                <a:gd name="connsiteX5" fmla="*/ 300164 w 418554"/>
                <a:gd name="connsiteY5" fmla="*/ 202692 h 824526"/>
                <a:gd name="connsiteX6" fmla="*/ 228696 w 418554"/>
                <a:gd name="connsiteY6" fmla="*/ 247269 h 824526"/>
                <a:gd name="connsiteX7" fmla="*/ 185924 w 418554"/>
                <a:gd name="connsiteY7" fmla="*/ 259000 h 824526"/>
                <a:gd name="connsiteX8" fmla="*/ 99297 w 418554"/>
                <a:gd name="connsiteY8" fmla="*/ 296177 h 824526"/>
                <a:gd name="connsiteX9" fmla="*/ 5270 w 418554"/>
                <a:gd name="connsiteY9" fmla="*/ 425938 h 824526"/>
                <a:gd name="connsiteX10" fmla="*/ 2924 w 418554"/>
                <a:gd name="connsiteY10" fmla="*/ 455355 h 824526"/>
                <a:gd name="connsiteX11" fmla="*/ 81610 w 418554"/>
                <a:gd name="connsiteY11" fmla="*/ 537651 h 824526"/>
                <a:gd name="connsiteX12" fmla="*/ 112110 w 418554"/>
                <a:gd name="connsiteY12" fmla="*/ 538193 h 824526"/>
                <a:gd name="connsiteX13" fmla="*/ 114998 w 418554"/>
                <a:gd name="connsiteY13" fmla="*/ 501917 h 824526"/>
                <a:gd name="connsiteX14" fmla="*/ 104531 w 418554"/>
                <a:gd name="connsiteY14" fmla="*/ 488743 h 824526"/>
                <a:gd name="connsiteX15" fmla="*/ 78181 w 418554"/>
                <a:gd name="connsiteY15" fmla="*/ 452287 h 824526"/>
                <a:gd name="connsiteX16" fmla="*/ 76557 w 418554"/>
                <a:gd name="connsiteY16" fmla="*/ 426118 h 824526"/>
                <a:gd name="connsiteX17" fmla="*/ 117344 w 418554"/>
                <a:gd name="connsiteY17" fmla="*/ 375225 h 824526"/>
                <a:gd name="connsiteX18" fmla="*/ 126187 w 418554"/>
                <a:gd name="connsiteY18" fmla="*/ 384609 h 824526"/>
                <a:gd name="connsiteX19" fmla="*/ 125826 w 418554"/>
                <a:gd name="connsiteY19" fmla="*/ 409695 h 824526"/>
                <a:gd name="connsiteX20" fmla="*/ 117344 w 418554"/>
                <a:gd name="connsiteY20" fmla="*/ 450843 h 824526"/>
                <a:gd name="connsiteX21" fmla="*/ 126548 w 418554"/>
                <a:gd name="connsiteY21" fmla="*/ 490006 h 824526"/>
                <a:gd name="connsiteX22" fmla="*/ 125465 w 418554"/>
                <a:gd name="connsiteY22" fmla="*/ 548119 h 824526"/>
                <a:gd name="connsiteX23" fmla="*/ 102906 w 418554"/>
                <a:gd name="connsiteY23" fmla="*/ 578258 h 824526"/>
                <a:gd name="connsiteX24" fmla="*/ 75294 w 418554"/>
                <a:gd name="connsiteY24" fmla="*/ 777320 h 824526"/>
                <a:gd name="connsiteX25" fmla="*/ 86844 w 418554"/>
                <a:gd name="connsiteY25" fmla="*/ 822439 h 824526"/>
                <a:gd name="connsiteX26" fmla="*/ 124383 w 418554"/>
                <a:gd name="connsiteY26" fmla="*/ 802225 h 824526"/>
                <a:gd name="connsiteX27" fmla="*/ 130699 w 418554"/>
                <a:gd name="connsiteY27" fmla="*/ 783817 h 824526"/>
                <a:gd name="connsiteX28" fmla="*/ 176359 w 418554"/>
                <a:gd name="connsiteY28" fmla="*/ 575370 h 824526"/>
                <a:gd name="connsiteX29" fmla="*/ 195489 w 418554"/>
                <a:gd name="connsiteY29" fmla="*/ 545773 h 824526"/>
                <a:gd name="connsiteX30" fmla="*/ 238081 w 418554"/>
                <a:gd name="connsiteY30" fmla="*/ 557864 h 824526"/>
                <a:gd name="connsiteX31" fmla="*/ 243495 w 418554"/>
                <a:gd name="connsiteY31" fmla="*/ 579702 h 824526"/>
                <a:gd name="connsiteX32" fmla="*/ 265874 w 418554"/>
                <a:gd name="connsiteY32" fmla="*/ 758190 h 824526"/>
                <a:gd name="connsiteX33" fmla="*/ 275800 w 418554"/>
                <a:gd name="connsiteY33" fmla="*/ 804752 h 824526"/>
                <a:gd name="connsiteX34" fmla="*/ 305398 w 418554"/>
                <a:gd name="connsiteY34" fmla="*/ 820814 h 824526"/>
                <a:gd name="connsiteX35" fmla="*/ 330123 w 418554"/>
                <a:gd name="connsiteY35" fmla="*/ 801684 h 824526"/>
                <a:gd name="connsiteX36" fmla="*/ 328138 w 418554"/>
                <a:gd name="connsiteY36" fmla="*/ 745737 h 824526"/>
                <a:gd name="connsiteX37" fmla="*/ 311534 w 418554"/>
                <a:gd name="connsiteY37" fmla="*/ 577716 h 824526"/>
                <a:gd name="connsiteX38" fmla="*/ 299623 w 418554"/>
                <a:gd name="connsiteY38" fmla="*/ 361509 h 824526"/>
                <a:gd name="connsiteX39" fmla="*/ 322362 w 418554"/>
                <a:gd name="connsiteY39" fmla="*/ 285349 h 824526"/>
                <a:gd name="connsiteX40" fmla="*/ 339327 w 418554"/>
                <a:gd name="connsiteY40" fmla="*/ 259541 h 824526"/>
                <a:gd name="connsiteX41" fmla="*/ 405200 w 418554"/>
                <a:gd name="connsiteY41" fmla="*/ 135375 h 824526"/>
                <a:gd name="connsiteX42" fmla="*/ 418555 w 418554"/>
                <a:gd name="connsiteY42" fmla="*/ 24564 h 8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554" h="824526">
                  <a:moveTo>
                    <a:pt x="418555" y="24564"/>
                  </a:moveTo>
                  <a:cubicBezTo>
                    <a:pt x="418555" y="13555"/>
                    <a:pt x="414765" y="3449"/>
                    <a:pt x="403034" y="742"/>
                  </a:cubicBezTo>
                  <a:cubicBezTo>
                    <a:pt x="389679" y="-2507"/>
                    <a:pt x="378129" y="5254"/>
                    <a:pt x="373978" y="17345"/>
                  </a:cubicBezTo>
                  <a:cubicBezTo>
                    <a:pt x="368022" y="35032"/>
                    <a:pt x="365135" y="52538"/>
                    <a:pt x="360442" y="70946"/>
                  </a:cubicBezTo>
                  <a:cubicBezTo>
                    <a:pt x="351960" y="104514"/>
                    <a:pt x="345463" y="138444"/>
                    <a:pt x="329581" y="170026"/>
                  </a:cubicBezTo>
                  <a:cubicBezTo>
                    <a:pt x="322362" y="184103"/>
                    <a:pt x="313339" y="194751"/>
                    <a:pt x="300164" y="202692"/>
                  </a:cubicBezTo>
                  <a:cubicBezTo>
                    <a:pt x="276161" y="217310"/>
                    <a:pt x="252519" y="232651"/>
                    <a:pt x="228696" y="247269"/>
                  </a:cubicBezTo>
                  <a:cubicBezTo>
                    <a:pt x="215702" y="255390"/>
                    <a:pt x="200723" y="260804"/>
                    <a:pt x="185924" y="259000"/>
                  </a:cubicBezTo>
                  <a:cubicBezTo>
                    <a:pt x="152356" y="255029"/>
                    <a:pt x="118607" y="273618"/>
                    <a:pt x="99297" y="296177"/>
                  </a:cubicBezTo>
                  <a:cubicBezTo>
                    <a:pt x="77460" y="321805"/>
                    <a:pt x="13572" y="404462"/>
                    <a:pt x="5270" y="425938"/>
                  </a:cubicBezTo>
                  <a:cubicBezTo>
                    <a:pt x="1661" y="435142"/>
                    <a:pt x="-3212" y="444887"/>
                    <a:pt x="2924" y="455355"/>
                  </a:cubicBezTo>
                  <a:cubicBezTo>
                    <a:pt x="22776" y="488923"/>
                    <a:pt x="46779" y="518341"/>
                    <a:pt x="81610" y="537651"/>
                  </a:cubicBezTo>
                  <a:cubicBezTo>
                    <a:pt x="92078" y="543426"/>
                    <a:pt x="101643" y="548480"/>
                    <a:pt x="112110" y="538193"/>
                  </a:cubicBezTo>
                  <a:cubicBezTo>
                    <a:pt x="120051" y="530432"/>
                    <a:pt x="121856" y="512926"/>
                    <a:pt x="114998" y="501917"/>
                  </a:cubicBezTo>
                  <a:cubicBezTo>
                    <a:pt x="112110" y="497225"/>
                    <a:pt x="107779" y="493255"/>
                    <a:pt x="104531" y="488743"/>
                  </a:cubicBezTo>
                  <a:cubicBezTo>
                    <a:pt x="95687" y="476651"/>
                    <a:pt x="87024" y="464379"/>
                    <a:pt x="78181" y="452287"/>
                  </a:cubicBezTo>
                  <a:cubicBezTo>
                    <a:pt x="72045" y="443805"/>
                    <a:pt x="70421" y="434781"/>
                    <a:pt x="76557" y="426118"/>
                  </a:cubicBezTo>
                  <a:cubicBezTo>
                    <a:pt x="87205" y="410959"/>
                    <a:pt x="113193" y="374864"/>
                    <a:pt x="117344" y="375225"/>
                  </a:cubicBezTo>
                  <a:cubicBezTo>
                    <a:pt x="122939" y="375766"/>
                    <a:pt x="124924" y="379737"/>
                    <a:pt x="126187" y="384609"/>
                  </a:cubicBezTo>
                  <a:cubicBezTo>
                    <a:pt x="128533" y="393092"/>
                    <a:pt x="127270" y="401394"/>
                    <a:pt x="125826" y="409695"/>
                  </a:cubicBezTo>
                  <a:cubicBezTo>
                    <a:pt x="123300" y="423411"/>
                    <a:pt x="120051" y="437127"/>
                    <a:pt x="117344" y="450843"/>
                  </a:cubicBezTo>
                  <a:cubicBezTo>
                    <a:pt x="114457" y="465101"/>
                    <a:pt x="115900" y="477734"/>
                    <a:pt x="126548" y="490006"/>
                  </a:cubicBezTo>
                  <a:cubicBezTo>
                    <a:pt x="142069" y="507873"/>
                    <a:pt x="133406" y="541982"/>
                    <a:pt x="125465" y="548119"/>
                  </a:cubicBezTo>
                  <a:cubicBezTo>
                    <a:pt x="108140" y="561654"/>
                    <a:pt x="105794" y="558045"/>
                    <a:pt x="102906" y="578258"/>
                  </a:cubicBezTo>
                  <a:cubicBezTo>
                    <a:pt x="94605" y="636731"/>
                    <a:pt x="78903" y="718125"/>
                    <a:pt x="75294" y="777320"/>
                  </a:cubicBezTo>
                  <a:cubicBezTo>
                    <a:pt x="75294" y="785803"/>
                    <a:pt x="64646" y="822258"/>
                    <a:pt x="86844" y="822439"/>
                  </a:cubicBezTo>
                  <a:cubicBezTo>
                    <a:pt x="106696" y="828575"/>
                    <a:pt x="116442" y="820995"/>
                    <a:pt x="124383" y="802225"/>
                  </a:cubicBezTo>
                  <a:cubicBezTo>
                    <a:pt x="126909" y="796270"/>
                    <a:pt x="129255" y="790134"/>
                    <a:pt x="130699" y="783817"/>
                  </a:cubicBezTo>
                  <a:cubicBezTo>
                    <a:pt x="146220" y="714335"/>
                    <a:pt x="162282" y="645033"/>
                    <a:pt x="176359" y="575370"/>
                  </a:cubicBezTo>
                  <a:cubicBezTo>
                    <a:pt x="179066" y="561654"/>
                    <a:pt x="186466" y="553352"/>
                    <a:pt x="195489" y="545773"/>
                  </a:cubicBezTo>
                  <a:cubicBezTo>
                    <a:pt x="210830" y="532779"/>
                    <a:pt x="231043" y="538914"/>
                    <a:pt x="238081" y="557864"/>
                  </a:cubicBezTo>
                  <a:cubicBezTo>
                    <a:pt x="240608" y="564902"/>
                    <a:pt x="241871" y="572302"/>
                    <a:pt x="243495" y="579702"/>
                  </a:cubicBezTo>
                  <a:cubicBezTo>
                    <a:pt x="256309" y="638536"/>
                    <a:pt x="257031" y="698814"/>
                    <a:pt x="265874" y="758190"/>
                  </a:cubicBezTo>
                  <a:cubicBezTo>
                    <a:pt x="268220" y="774072"/>
                    <a:pt x="270747" y="789592"/>
                    <a:pt x="275800" y="804752"/>
                  </a:cubicBezTo>
                  <a:cubicBezTo>
                    <a:pt x="280673" y="819370"/>
                    <a:pt x="293126" y="820273"/>
                    <a:pt x="305398" y="820814"/>
                  </a:cubicBezTo>
                  <a:cubicBezTo>
                    <a:pt x="318572" y="821536"/>
                    <a:pt x="327596" y="813054"/>
                    <a:pt x="330123" y="801684"/>
                  </a:cubicBezTo>
                  <a:cubicBezTo>
                    <a:pt x="334093" y="783095"/>
                    <a:pt x="329762" y="764326"/>
                    <a:pt x="328138" y="745737"/>
                  </a:cubicBezTo>
                  <a:cubicBezTo>
                    <a:pt x="323084" y="689610"/>
                    <a:pt x="318031" y="633663"/>
                    <a:pt x="311534" y="577716"/>
                  </a:cubicBezTo>
                  <a:cubicBezTo>
                    <a:pt x="303232" y="505888"/>
                    <a:pt x="299623" y="433698"/>
                    <a:pt x="299623" y="361509"/>
                  </a:cubicBezTo>
                  <a:cubicBezTo>
                    <a:pt x="299623" y="334438"/>
                    <a:pt x="302871" y="307367"/>
                    <a:pt x="322362" y="285349"/>
                  </a:cubicBezTo>
                  <a:cubicBezTo>
                    <a:pt x="329040" y="277769"/>
                    <a:pt x="333371" y="268023"/>
                    <a:pt x="339327" y="259541"/>
                  </a:cubicBezTo>
                  <a:cubicBezTo>
                    <a:pt x="366398" y="221281"/>
                    <a:pt x="396537" y="183201"/>
                    <a:pt x="405200" y="135375"/>
                  </a:cubicBezTo>
                  <a:cubicBezTo>
                    <a:pt x="412238" y="98378"/>
                    <a:pt x="418374" y="62103"/>
                    <a:pt x="418555" y="24564"/>
                  </a:cubicBezTo>
                  <a:close/>
                </a:path>
              </a:pathLst>
            </a:custGeom>
            <a:solidFill>
              <a:srgbClr val="28AAE3"/>
            </a:solidFill>
            <a:ln w="1804" cap="flat">
              <a:noFill/>
              <a:prstDash val="solid"/>
              <a:miter/>
            </a:ln>
          </p:spPr>
          <p:txBody>
            <a:bodyPr rtlCol="0" anchor="ctr"/>
            <a:lstStyle/>
            <a:p>
              <a:endParaRPr lang="en-US"/>
            </a:p>
          </p:txBody>
        </p:sp>
        <p:sp>
          <p:nvSpPr>
            <p:cNvPr id="6" name="Freeform 955">
              <a:extLst>
                <a:ext uri="{FF2B5EF4-FFF2-40B4-BE49-F238E27FC236}">
                  <a16:creationId xmlns:a16="http://schemas.microsoft.com/office/drawing/2014/main" id="{EB9AD7E2-A3E9-D295-169B-304A229FDC70}"/>
                </a:ext>
              </a:extLst>
            </p:cNvPr>
            <p:cNvSpPr/>
            <p:nvPr/>
          </p:nvSpPr>
          <p:spPr>
            <a:xfrm>
              <a:off x="5378745" y="5569928"/>
              <a:ext cx="174213" cy="179421"/>
            </a:xfrm>
            <a:custGeom>
              <a:avLst/>
              <a:gdLst>
                <a:gd name="connsiteX0" fmla="*/ 87581 w 174213"/>
                <a:gd name="connsiteY0" fmla="*/ 179421 h 179421"/>
                <a:gd name="connsiteX1" fmla="*/ 174209 w 174213"/>
                <a:gd name="connsiteY1" fmla="*/ 92072 h 179421"/>
                <a:gd name="connsiteX2" fmla="*/ 80724 w 174213"/>
                <a:gd name="connsiteY2" fmla="*/ 572 h 179421"/>
                <a:gd name="connsiteX3" fmla="*/ 52 w 174213"/>
                <a:gd name="connsiteY3" fmla="*/ 94057 h 179421"/>
                <a:gd name="connsiteX4" fmla="*/ 87581 w 174213"/>
                <a:gd name="connsiteY4" fmla="*/ 179421 h 17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13" h="179421">
                  <a:moveTo>
                    <a:pt x="87581" y="179421"/>
                  </a:moveTo>
                  <a:cubicBezTo>
                    <a:pt x="153635" y="179061"/>
                    <a:pt x="174570" y="137552"/>
                    <a:pt x="174209" y="92072"/>
                  </a:cubicBezTo>
                  <a:cubicBezTo>
                    <a:pt x="173667" y="46954"/>
                    <a:pt x="148401" y="-6106"/>
                    <a:pt x="80724" y="572"/>
                  </a:cubicBezTo>
                  <a:cubicBezTo>
                    <a:pt x="27484" y="4903"/>
                    <a:pt x="-1392" y="34682"/>
                    <a:pt x="52" y="94057"/>
                  </a:cubicBezTo>
                  <a:cubicBezTo>
                    <a:pt x="1496" y="152892"/>
                    <a:pt x="35605" y="176714"/>
                    <a:pt x="87581" y="179421"/>
                  </a:cubicBezTo>
                  <a:close/>
                </a:path>
              </a:pathLst>
            </a:custGeom>
            <a:solidFill>
              <a:srgbClr val="FFFFFF"/>
            </a:solidFill>
            <a:ln w="1804" cap="flat">
              <a:noFill/>
              <a:prstDash val="solid"/>
              <a:miter/>
            </a:ln>
          </p:spPr>
          <p:txBody>
            <a:bodyPr rtlCol="0" anchor="ctr"/>
            <a:lstStyle/>
            <a:p>
              <a:endParaRPr lang="en-US"/>
            </a:p>
          </p:txBody>
        </p:sp>
        <p:sp>
          <p:nvSpPr>
            <p:cNvPr id="7" name="Freeform 956">
              <a:extLst>
                <a:ext uri="{FF2B5EF4-FFF2-40B4-BE49-F238E27FC236}">
                  <a16:creationId xmlns:a16="http://schemas.microsoft.com/office/drawing/2014/main" id="{367DB849-1261-DEC4-FB53-627901527B53}"/>
                </a:ext>
              </a:extLst>
            </p:cNvPr>
            <p:cNvSpPr/>
            <p:nvPr/>
          </p:nvSpPr>
          <p:spPr>
            <a:xfrm>
              <a:off x="4947464" y="5546497"/>
              <a:ext cx="189387" cy="188601"/>
            </a:xfrm>
            <a:custGeom>
              <a:avLst/>
              <a:gdLst>
                <a:gd name="connsiteX0" fmla="*/ 189317 w 189387"/>
                <a:gd name="connsiteY0" fmla="*/ 105217 h 188601"/>
                <a:gd name="connsiteX1" fmla="*/ 101787 w 189387"/>
                <a:gd name="connsiteY1" fmla="*/ 1 h 188601"/>
                <a:gd name="connsiteX2" fmla="*/ 0 w 189387"/>
                <a:gd name="connsiteY2" fmla="*/ 95110 h 188601"/>
                <a:gd name="connsiteX3" fmla="*/ 99622 w 189387"/>
                <a:gd name="connsiteY3" fmla="*/ 188596 h 188601"/>
                <a:gd name="connsiteX4" fmla="*/ 189317 w 189387"/>
                <a:gd name="connsiteY4" fmla="*/ 105217 h 1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87" h="188601">
                  <a:moveTo>
                    <a:pt x="189317" y="105217"/>
                  </a:moveTo>
                  <a:cubicBezTo>
                    <a:pt x="191302" y="50894"/>
                    <a:pt x="151057" y="1"/>
                    <a:pt x="101787" y="1"/>
                  </a:cubicBezTo>
                  <a:cubicBezTo>
                    <a:pt x="40426" y="-180"/>
                    <a:pt x="3068" y="35554"/>
                    <a:pt x="0" y="95110"/>
                  </a:cubicBezTo>
                  <a:cubicBezTo>
                    <a:pt x="4692" y="160261"/>
                    <a:pt x="44036" y="187693"/>
                    <a:pt x="99622" y="188596"/>
                  </a:cubicBezTo>
                  <a:cubicBezTo>
                    <a:pt x="145101" y="189137"/>
                    <a:pt x="187693" y="150516"/>
                    <a:pt x="189317" y="105217"/>
                  </a:cubicBezTo>
                  <a:close/>
                </a:path>
              </a:pathLst>
            </a:custGeom>
            <a:solidFill>
              <a:srgbClr val="FFFFFF"/>
            </a:solidFill>
            <a:ln w="1804" cap="flat">
              <a:noFill/>
              <a:prstDash val="solid"/>
              <a:miter/>
            </a:ln>
          </p:spPr>
          <p:txBody>
            <a:bodyPr rtlCol="0" anchor="ctr"/>
            <a:lstStyle/>
            <a:p>
              <a:endParaRPr lang="en-US"/>
            </a:p>
          </p:txBody>
        </p:sp>
        <p:sp>
          <p:nvSpPr>
            <p:cNvPr id="8" name="Freeform 957">
              <a:extLst>
                <a:ext uri="{FF2B5EF4-FFF2-40B4-BE49-F238E27FC236}">
                  <a16:creationId xmlns:a16="http://schemas.microsoft.com/office/drawing/2014/main" id="{A4B27075-C9B1-98A4-26C1-519AF1835D6B}"/>
                </a:ext>
              </a:extLst>
            </p:cNvPr>
            <p:cNvSpPr/>
            <p:nvPr/>
          </p:nvSpPr>
          <p:spPr>
            <a:xfrm>
              <a:off x="5205950" y="5500255"/>
              <a:ext cx="25783" cy="54544"/>
            </a:xfrm>
            <a:custGeom>
              <a:avLst/>
              <a:gdLst>
                <a:gd name="connsiteX0" fmla="*/ 24136 w 25783"/>
                <a:gd name="connsiteY0" fmla="*/ 14660 h 54544"/>
                <a:gd name="connsiteX1" fmla="*/ 20887 w 25783"/>
                <a:gd name="connsiteY1" fmla="*/ 402 h 54544"/>
                <a:gd name="connsiteX2" fmla="*/ 3381 w 25783"/>
                <a:gd name="connsiteY2" fmla="*/ 11231 h 54544"/>
                <a:gd name="connsiteX3" fmla="*/ 9698 w 25783"/>
                <a:gd name="connsiteY3" fmla="*/ 54544 h 54544"/>
                <a:gd name="connsiteX4" fmla="*/ 24136 w 25783"/>
                <a:gd name="connsiteY4" fmla="*/ 14660 h 54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83" h="54544">
                  <a:moveTo>
                    <a:pt x="24136" y="14660"/>
                  </a:moveTo>
                  <a:cubicBezTo>
                    <a:pt x="25941" y="9246"/>
                    <a:pt x="27745" y="2748"/>
                    <a:pt x="20887" y="402"/>
                  </a:cubicBezTo>
                  <a:cubicBezTo>
                    <a:pt x="14029" y="-1944"/>
                    <a:pt x="5908" y="6538"/>
                    <a:pt x="3381" y="11231"/>
                  </a:cubicBezTo>
                  <a:cubicBezTo>
                    <a:pt x="-3296" y="24044"/>
                    <a:pt x="494" y="35234"/>
                    <a:pt x="9698" y="54544"/>
                  </a:cubicBezTo>
                  <a:cubicBezTo>
                    <a:pt x="16014" y="37219"/>
                    <a:pt x="20165" y="26030"/>
                    <a:pt x="24136" y="14660"/>
                  </a:cubicBezTo>
                  <a:close/>
                </a:path>
              </a:pathLst>
            </a:custGeom>
            <a:solidFill>
              <a:srgbClr val="FFFFFF"/>
            </a:solidFill>
            <a:ln w="1804" cap="flat">
              <a:noFill/>
              <a:prstDash val="solid"/>
              <a:miter/>
            </a:ln>
          </p:spPr>
          <p:txBody>
            <a:bodyPr rtlCol="0" anchor="ctr"/>
            <a:lstStyle/>
            <a:p>
              <a:endParaRPr lang="en-US"/>
            </a:p>
          </p:txBody>
        </p:sp>
        <p:sp>
          <p:nvSpPr>
            <p:cNvPr id="9" name="Freeform 958">
              <a:extLst>
                <a:ext uri="{FF2B5EF4-FFF2-40B4-BE49-F238E27FC236}">
                  <a16:creationId xmlns:a16="http://schemas.microsoft.com/office/drawing/2014/main" id="{DC18DEC5-E0CE-9A07-D480-94345B74FB34}"/>
                </a:ext>
              </a:extLst>
            </p:cNvPr>
            <p:cNvSpPr/>
            <p:nvPr/>
          </p:nvSpPr>
          <p:spPr>
            <a:xfrm>
              <a:off x="5274195" y="5613453"/>
              <a:ext cx="334404" cy="720501"/>
            </a:xfrm>
            <a:custGeom>
              <a:avLst/>
              <a:gdLst>
                <a:gd name="connsiteX0" fmla="*/ 244649 w 334404"/>
                <a:gd name="connsiteY0" fmla="*/ 442883 h 720501"/>
                <a:gd name="connsiteX1" fmla="*/ 274427 w 334404"/>
                <a:gd name="connsiteY1" fmla="*/ 436566 h 720501"/>
                <a:gd name="connsiteX2" fmla="*/ 333261 w 334404"/>
                <a:gd name="connsiteY2" fmla="*/ 330087 h 720501"/>
                <a:gd name="connsiteX3" fmla="*/ 328027 w 334404"/>
                <a:gd name="connsiteY3" fmla="*/ 295255 h 720501"/>
                <a:gd name="connsiteX4" fmla="*/ 247356 w 334404"/>
                <a:gd name="connsiteY4" fmla="*/ 187512 h 720501"/>
                <a:gd name="connsiteX5" fmla="*/ 183649 w 334404"/>
                <a:gd name="connsiteY5" fmla="*/ 155027 h 720501"/>
                <a:gd name="connsiteX6" fmla="*/ 83847 w 334404"/>
                <a:gd name="connsiteY6" fmla="*/ 108284 h 720501"/>
                <a:gd name="connsiteX7" fmla="*/ 51181 w 334404"/>
                <a:gd name="connsiteY7" fmla="*/ 67317 h 720501"/>
                <a:gd name="connsiteX8" fmla="*/ 19418 w 334404"/>
                <a:gd name="connsiteY8" fmla="*/ 0 h 720501"/>
                <a:gd name="connsiteX9" fmla="*/ 8770 w 334404"/>
                <a:gd name="connsiteY9" fmla="*/ 38982 h 720501"/>
                <a:gd name="connsiteX10" fmla="*/ 12018 w 334404"/>
                <a:gd name="connsiteY10" fmla="*/ 109909 h 720501"/>
                <a:gd name="connsiteX11" fmla="*/ 49376 w 334404"/>
                <a:gd name="connsiteY11" fmla="*/ 181557 h 720501"/>
                <a:gd name="connsiteX12" fmla="*/ 72296 w 334404"/>
                <a:gd name="connsiteY12" fmla="*/ 255732 h 720501"/>
                <a:gd name="connsiteX13" fmla="*/ 52625 w 334404"/>
                <a:gd name="connsiteY13" fmla="*/ 494137 h 720501"/>
                <a:gd name="connsiteX14" fmla="*/ 33675 w 334404"/>
                <a:gd name="connsiteY14" fmla="*/ 647540 h 720501"/>
                <a:gd name="connsiteX15" fmla="*/ 31870 w 334404"/>
                <a:gd name="connsiteY15" fmla="*/ 691756 h 720501"/>
                <a:gd name="connsiteX16" fmla="*/ 66160 w 334404"/>
                <a:gd name="connsiteY16" fmla="*/ 705111 h 720501"/>
                <a:gd name="connsiteX17" fmla="*/ 86012 w 334404"/>
                <a:gd name="connsiteY17" fmla="*/ 684717 h 720501"/>
                <a:gd name="connsiteX18" fmla="*/ 117415 w 334404"/>
                <a:gd name="connsiteY18" fmla="*/ 539255 h 720501"/>
                <a:gd name="connsiteX19" fmla="*/ 136184 w 334404"/>
                <a:gd name="connsiteY19" fmla="*/ 439995 h 720501"/>
                <a:gd name="connsiteX20" fmla="*/ 162172 w 334404"/>
                <a:gd name="connsiteY20" fmla="*/ 419060 h 720501"/>
                <a:gd name="connsiteX21" fmla="*/ 186536 w 334404"/>
                <a:gd name="connsiteY21" fmla="*/ 440897 h 720501"/>
                <a:gd name="connsiteX22" fmla="*/ 190507 w 334404"/>
                <a:gd name="connsiteY22" fmla="*/ 465803 h 720501"/>
                <a:gd name="connsiteX23" fmla="*/ 194297 w 334404"/>
                <a:gd name="connsiteY23" fmla="*/ 597909 h 720501"/>
                <a:gd name="connsiteX24" fmla="*/ 196101 w 334404"/>
                <a:gd name="connsiteY24" fmla="*/ 696448 h 720501"/>
                <a:gd name="connsiteX25" fmla="*/ 230933 w 334404"/>
                <a:gd name="connsiteY25" fmla="*/ 720451 h 720501"/>
                <a:gd name="connsiteX26" fmla="*/ 265223 w 334404"/>
                <a:gd name="connsiteY26" fmla="*/ 683093 h 720501"/>
                <a:gd name="connsiteX27" fmla="*/ 258906 w 334404"/>
                <a:gd name="connsiteY27" fmla="*/ 475187 h 720501"/>
                <a:gd name="connsiteX28" fmla="*/ 248980 w 334404"/>
                <a:gd name="connsiteY28" fmla="*/ 457681 h 720501"/>
                <a:gd name="connsiteX29" fmla="*/ 231655 w 334404"/>
                <a:gd name="connsiteY29" fmla="*/ 396320 h 720501"/>
                <a:gd name="connsiteX30" fmla="*/ 243927 w 334404"/>
                <a:gd name="connsiteY30" fmla="*/ 359684 h 720501"/>
                <a:gd name="connsiteX31" fmla="*/ 231655 w 334404"/>
                <a:gd name="connsiteY31" fmla="*/ 270711 h 720501"/>
                <a:gd name="connsiteX32" fmla="*/ 233099 w 334404"/>
                <a:gd name="connsiteY32" fmla="*/ 255912 h 720501"/>
                <a:gd name="connsiteX33" fmla="*/ 270096 w 334404"/>
                <a:gd name="connsiteY33" fmla="*/ 291285 h 720501"/>
                <a:gd name="connsiteX34" fmla="*/ 274607 w 334404"/>
                <a:gd name="connsiteY34" fmla="*/ 334779 h 720501"/>
                <a:gd name="connsiteX35" fmla="*/ 236708 w 334404"/>
                <a:gd name="connsiteY35" fmla="*/ 414909 h 720501"/>
                <a:gd name="connsiteX36" fmla="*/ 244649 w 334404"/>
                <a:gd name="connsiteY36" fmla="*/ 442883 h 7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404" h="720501">
                  <a:moveTo>
                    <a:pt x="244649" y="442883"/>
                  </a:moveTo>
                  <a:cubicBezTo>
                    <a:pt x="255297" y="451004"/>
                    <a:pt x="268110" y="442522"/>
                    <a:pt x="274427" y="436566"/>
                  </a:cubicBezTo>
                  <a:cubicBezTo>
                    <a:pt x="300776" y="397042"/>
                    <a:pt x="324959" y="373761"/>
                    <a:pt x="333261" y="330087"/>
                  </a:cubicBezTo>
                  <a:cubicBezTo>
                    <a:pt x="335788" y="317273"/>
                    <a:pt x="334164" y="306625"/>
                    <a:pt x="328027" y="295255"/>
                  </a:cubicBezTo>
                  <a:cubicBezTo>
                    <a:pt x="306551" y="255190"/>
                    <a:pt x="277675" y="220719"/>
                    <a:pt x="247356" y="187512"/>
                  </a:cubicBezTo>
                  <a:cubicBezTo>
                    <a:pt x="230752" y="169284"/>
                    <a:pt x="207110" y="156651"/>
                    <a:pt x="183649" y="155027"/>
                  </a:cubicBezTo>
                  <a:cubicBezTo>
                    <a:pt x="143223" y="152139"/>
                    <a:pt x="115430" y="126873"/>
                    <a:pt x="83847" y="108284"/>
                  </a:cubicBezTo>
                  <a:cubicBezTo>
                    <a:pt x="68146" y="99080"/>
                    <a:pt x="58219" y="84282"/>
                    <a:pt x="51181" y="67317"/>
                  </a:cubicBezTo>
                  <a:cubicBezTo>
                    <a:pt x="42157" y="45841"/>
                    <a:pt x="31329" y="25266"/>
                    <a:pt x="19418" y="0"/>
                  </a:cubicBezTo>
                  <a:cubicBezTo>
                    <a:pt x="11838" y="14979"/>
                    <a:pt x="12018" y="27432"/>
                    <a:pt x="8770" y="38982"/>
                  </a:cubicBezTo>
                  <a:cubicBezTo>
                    <a:pt x="-74" y="71107"/>
                    <a:pt x="-6751" y="81213"/>
                    <a:pt x="12018" y="109909"/>
                  </a:cubicBezTo>
                  <a:cubicBezTo>
                    <a:pt x="22666" y="126332"/>
                    <a:pt x="39450" y="164592"/>
                    <a:pt x="49376" y="181557"/>
                  </a:cubicBezTo>
                  <a:cubicBezTo>
                    <a:pt x="62912" y="204657"/>
                    <a:pt x="71755" y="228841"/>
                    <a:pt x="72296" y="255732"/>
                  </a:cubicBezTo>
                  <a:cubicBezTo>
                    <a:pt x="74101" y="335862"/>
                    <a:pt x="58400" y="414548"/>
                    <a:pt x="52625" y="494137"/>
                  </a:cubicBezTo>
                  <a:cubicBezTo>
                    <a:pt x="48835" y="545392"/>
                    <a:pt x="39992" y="596466"/>
                    <a:pt x="33675" y="647540"/>
                  </a:cubicBezTo>
                  <a:cubicBezTo>
                    <a:pt x="32051" y="660534"/>
                    <a:pt x="26637" y="679303"/>
                    <a:pt x="31870" y="691756"/>
                  </a:cubicBezTo>
                  <a:cubicBezTo>
                    <a:pt x="37104" y="704570"/>
                    <a:pt x="53166" y="704750"/>
                    <a:pt x="66160" y="705111"/>
                  </a:cubicBezTo>
                  <a:cubicBezTo>
                    <a:pt x="79154" y="705291"/>
                    <a:pt x="83666" y="695004"/>
                    <a:pt x="86012" y="684717"/>
                  </a:cubicBezTo>
                  <a:cubicBezTo>
                    <a:pt x="96841" y="636350"/>
                    <a:pt x="107489" y="587803"/>
                    <a:pt x="117415" y="539255"/>
                  </a:cubicBezTo>
                  <a:cubicBezTo>
                    <a:pt x="124273" y="506229"/>
                    <a:pt x="129507" y="473022"/>
                    <a:pt x="136184" y="439995"/>
                  </a:cubicBezTo>
                  <a:cubicBezTo>
                    <a:pt x="138891" y="426640"/>
                    <a:pt x="147554" y="419060"/>
                    <a:pt x="162172" y="419060"/>
                  </a:cubicBezTo>
                  <a:cubicBezTo>
                    <a:pt x="176971" y="419060"/>
                    <a:pt x="184551" y="426640"/>
                    <a:pt x="186536" y="440897"/>
                  </a:cubicBezTo>
                  <a:cubicBezTo>
                    <a:pt x="187799" y="449199"/>
                    <a:pt x="189424" y="457501"/>
                    <a:pt x="190507" y="465803"/>
                  </a:cubicBezTo>
                  <a:cubicBezTo>
                    <a:pt x="195921" y="509658"/>
                    <a:pt x="195560" y="553693"/>
                    <a:pt x="194297" y="597909"/>
                  </a:cubicBezTo>
                  <a:cubicBezTo>
                    <a:pt x="193394" y="630756"/>
                    <a:pt x="195018" y="663602"/>
                    <a:pt x="196101" y="696448"/>
                  </a:cubicBezTo>
                  <a:cubicBezTo>
                    <a:pt x="196282" y="704750"/>
                    <a:pt x="203862" y="721534"/>
                    <a:pt x="230933" y="720451"/>
                  </a:cubicBezTo>
                  <a:cubicBezTo>
                    <a:pt x="271359" y="718285"/>
                    <a:pt x="264681" y="692117"/>
                    <a:pt x="265223" y="683093"/>
                  </a:cubicBezTo>
                  <a:cubicBezTo>
                    <a:pt x="269374" y="613611"/>
                    <a:pt x="265223" y="544309"/>
                    <a:pt x="258906" y="475187"/>
                  </a:cubicBezTo>
                  <a:cubicBezTo>
                    <a:pt x="258184" y="468149"/>
                    <a:pt x="263238" y="460569"/>
                    <a:pt x="248980" y="457681"/>
                  </a:cubicBezTo>
                  <a:cubicBezTo>
                    <a:pt x="220826" y="448116"/>
                    <a:pt x="214510" y="433678"/>
                    <a:pt x="231655" y="396320"/>
                  </a:cubicBezTo>
                  <a:cubicBezTo>
                    <a:pt x="237069" y="384590"/>
                    <a:pt x="245732" y="373761"/>
                    <a:pt x="243927" y="359684"/>
                  </a:cubicBezTo>
                  <a:cubicBezTo>
                    <a:pt x="239956" y="330087"/>
                    <a:pt x="235806" y="300308"/>
                    <a:pt x="231655" y="270711"/>
                  </a:cubicBezTo>
                  <a:cubicBezTo>
                    <a:pt x="230933" y="265658"/>
                    <a:pt x="225880" y="259160"/>
                    <a:pt x="233099" y="255912"/>
                  </a:cubicBezTo>
                  <a:cubicBezTo>
                    <a:pt x="240498" y="252663"/>
                    <a:pt x="262155" y="283163"/>
                    <a:pt x="270096" y="291285"/>
                  </a:cubicBezTo>
                  <a:cubicBezTo>
                    <a:pt x="283451" y="304820"/>
                    <a:pt x="282729" y="318175"/>
                    <a:pt x="274607" y="334779"/>
                  </a:cubicBezTo>
                  <a:cubicBezTo>
                    <a:pt x="261794" y="360767"/>
                    <a:pt x="247897" y="388018"/>
                    <a:pt x="236708" y="414909"/>
                  </a:cubicBezTo>
                  <a:cubicBezTo>
                    <a:pt x="232377" y="425016"/>
                    <a:pt x="234542" y="435122"/>
                    <a:pt x="244649" y="442883"/>
                  </a:cubicBezTo>
                  <a:close/>
                </a:path>
              </a:pathLst>
            </a:custGeom>
            <a:solidFill>
              <a:srgbClr val="EE1765"/>
            </a:solidFill>
            <a:ln w="1804" cap="flat">
              <a:noFill/>
              <a:prstDash val="solid"/>
              <a:miter/>
            </a:ln>
          </p:spPr>
          <p:txBody>
            <a:bodyPr rtlCol="0" anchor="ctr"/>
            <a:lstStyle/>
            <a:p>
              <a:endParaRPr lang="en-US"/>
            </a:p>
          </p:txBody>
        </p:sp>
        <p:sp>
          <p:nvSpPr>
            <p:cNvPr id="10" name="Freeform 959">
              <a:extLst>
                <a:ext uri="{FF2B5EF4-FFF2-40B4-BE49-F238E27FC236}">
                  <a16:creationId xmlns:a16="http://schemas.microsoft.com/office/drawing/2014/main" id="{A410AE88-601E-23B8-A6D0-CDE2D6B1175C}"/>
                </a:ext>
              </a:extLst>
            </p:cNvPr>
            <p:cNvSpPr/>
            <p:nvPr/>
          </p:nvSpPr>
          <p:spPr>
            <a:xfrm>
              <a:off x="4851539" y="5472503"/>
              <a:ext cx="774923" cy="875297"/>
            </a:xfrm>
            <a:custGeom>
              <a:avLst/>
              <a:gdLst>
                <a:gd name="connsiteX0" fmla="*/ 712965 w 774923"/>
                <a:gd name="connsiteY0" fmla="*/ 577696 h 875297"/>
                <a:gd name="connsiteX1" fmla="*/ 772882 w 774923"/>
                <a:gd name="connsiteY1" fmla="*/ 470856 h 875297"/>
                <a:gd name="connsiteX2" fmla="*/ 770175 w 774923"/>
                <a:gd name="connsiteY2" fmla="*/ 438551 h 875297"/>
                <a:gd name="connsiteX3" fmla="*/ 648355 w 774923"/>
                <a:gd name="connsiteY3" fmla="*/ 289840 h 875297"/>
                <a:gd name="connsiteX4" fmla="*/ 711160 w 774923"/>
                <a:gd name="connsiteY4" fmla="*/ 147628 h 875297"/>
                <a:gd name="connsiteX5" fmla="*/ 614246 w 774923"/>
                <a:gd name="connsiteY5" fmla="*/ 83198 h 875297"/>
                <a:gd name="connsiteX6" fmla="*/ 532491 w 774923"/>
                <a:gd name="connsiteY6" fmla="*/ 116406 h 875297"/>
                <a:gd name="connsiteX7" fmla="*/ 516248 w 774923"/>
                <a:gd name="connsiteY7" fmla="*/ 224870 h 875297"/>
                <a:gd name="connsiteX8" fmla="*/ 505600 w 774923"/>
                <a:gd name="connsiteY8" fmla="*/ 227758 h 875297"/>
                <a:gd name="connsiteX9" fmla="*/ 446586 w 774923"/>
                <a:gd name="connsiteY9" fmla="*/ 108284 h 875297"/>
                <a:gd name="connsiteX10" fmla="*/ 452541 w 774923"/>
                <a:gd name="connsiteY10" fmla="*/ 28154 h 875297"/>
                <a:gd name="connsiteX11" fmla="*/ 414100 w 774923"/>
                <a:gd name="connsiteY11" fmla="*/ 0 h 875297"/>
                <a:gd name="connsiteX12" fmla="*/ 379810 w 774923"/>
                <a:gd name="connsiteY12" fmla="*/ 9024 h 875297"/>
                <a:gd name="connsiteX13" fmla="*/ 349491 w 774923"/>
                <a:gd name="connsiteY13" fmla="*/ 24183 h 875297"/>
                <a:gd name="connsiteX14" fmla="*/ 352920 w 774923"/>
                <a:gd name="connsiteY14" fmla="*/ 87349 h 875297"/>
                <a:gd name="connsiteX15" fmla="*/ 358514 w 774923"/>
                <a:gd name="connsiteY15" fmla="*/ 113518 h 875297"/>
                <a:gd name="connsiteX16" fmla="*/ 335594 w 774923"/>
                <a:gd name="connsiteY16" fmla="*/ 179932 h 875297"/>
                <a:gd name="connsiteX17" fmla="*/ 291739 w 774923"/>
                <a:gd name="connsiteY17" fmla="*/ 219456 h 875297"/>
                <a:gd name="connsiteX18" fmla="*/ 236334 w 774923"/>
                <a:gd name="connsiteY18" fmla="*/ 65873 h 875297"/>
                <a:gd name="connsiteX19" fmla="*/ 96106 w 774923"/>
                <a:gd name="connsiteY19" fmla="*/ 109006 h 875297"/>
                <a:gd name="connsiteX20" fmla="*/ 81848 w 774923"/>
                <a:gd name="connsiteY20" fmla="*/ 190761 h 875297"/>
                <a:gd name="connsiteX21" fmla="*/ 160896 w 774923"/>
                <a:gd name="connsiteY21" fmla="*/ 271974 h 875297"/>
                <a:gd name="connsiteX22" fmla="*/ 83112 w 774923"/>
                <a:gd name="connsiteY22" fmla="*/ 328462 h 875297"/>
                <a:gd name="connsiteX23" fmla="*/ 12727 w 774923"/>
                <a:gd name="connsiteY23" fmla="*/ 432415 h 875297"/>
                <a:gd name="connsiteX24" fmla="*/ 11644 w 774923"/>
                <a:gd name="connsiteY24" fmla="*/ 491069 h 875297"/>
                <a:gd name="connsiteX25" fmla="*/ 95203 w 774923"/>
                <a:gd name="connsiteY25" fmla="*/ 573184 h 875297"/>
                <a:gd name="connsiteX26" fmla="*/ 109100 w 774923"/>
                <a:gd name="connsiteY26" fmla="*/ 604406 h 875297"/>
                <a:gd name="connsiteX27" fmla="*/ 77517 w 774923"/>
                <a:gd name="connsiteY27" fmla="*/ 829818 h 875297"/>
                <a:gd name="connsiteX28" fmla="*/ 113792 w 774923"/>
                <a:gd name="connsiteY28" fmla="*/ 858152 h 875297"/>
                <a:gd name="connsiteX29" fmla="*/ 154218 w 774923"/>
                <a:gd name="connsiteY29" fmla="*/ 841368 h 875297"/>
                <a:gd name="connsiteX30" fmla="*/ 168837 w 774923"/>
                <a:gd name="connsiteY30" fmla="*/ 793362 h 875297"/>
                <a:gd name="connsiteX31" fmla="*/ 207819 w 774923"/>
                <a:gd name="connsiteY31" fmla="*/ 611986 h 875297"/>
                <a:gd name="connsiteX32" fmla="*/ 222798 w 774923"/>
                <a:gd name="connsiteY32" fmla="*/ 582389 h 875297"/>
                <a:gd name="connsiteX33" fmla="*/ 243372 w 774923"/>
                <a:gd name="connsiteY33" fmla="*/ 584915 h 875297"/>
                <a:gd name="connsiteX34" fmla="*/ 248606 w 774923"/>
                <a:gd name="connsiteY34" fmla="*/ 600797 h 875297"/>
                <a:gd name="connsiteX35" fmla="*/ 263044 w 774923"/>
                <a:gd name="connsiteY35" fmla="*/ 703847 h 875297"/>
                <a:gd name="connsiteX36" fmla="*/ 277662 w 774923"/>
                <a:gd name="connsiteY36" fmla="*/ 823682 h 875297"/>
                <a:gd name="connsiteX37" fmla="*/ 289032 w 774923"/>
                <a:gd name="connsiteY37" fmla="*/ 848407 h 875297"/>
                <a:gd name="connsiteX38" fmla="*/ 350935 w 774923"/>
                <a:gd name="connsiteY38" fmla="*/ 851475 h 875297"/>
                <a:gd name="connsiteX39" fmla="*/ 365914 w 774923"/>
                <a:gd name="connsiteY39" fmla="*/ 811409 h 875297"/>
                <a:gd name="connsiteX40" fmla="*/ 351476 w 774923"/>
                <a:gd name="connsiteY40" fmla="*/ 643208 h 875297"/>
                <a:gd name="connsiteX41" fmla="*/ 334331 w 774923"/>
                <a:gd name="connsiteY41" fmla="*/ 415992 h 875297"/>
                <a:gd name="connsiteX42" fmla="*/ 370967 w 774923"/>
                <a:gd name="connsiteY42" fmla="*/ 289480 h 875297"/>
                <a:gd name="connsiteX43" fmla="*/ 410852 w 774923"/>
                <a:gd name="connsiteY43" fmla="*/ 231548 h 875297"/>
                <a:gd name="connsiteX44" fmla="*/ 475822 w 774923"/>
                <a:gd name="connsiteY44" fmla="*/ 372137 h 875297"/>
                <a:gd name="connsiteX45" fmla="*/ 479432 w 774923"/>
                <a:gd name="connsiteY45" fmla="*/ 394335 h 875297"/>
                <a:gd name="connsiteX46" fmla="*/ 476003 w 774923"/>
                <a:gd name="connsiteY46" fmla="*/ 500995 h 875297"/>
                <a:gd name="connsiteX47" fmla="*/ 439186 w 774923"/>
                <a:gd name="connsiteY47" fmla="*/ 808161 h 875297"/>
                <a:gd name="connsiteX48" fmla="*/ 482139 w 774923"/>
                <a:gd name="connsiteY48" fmla="*/ 863386 h 875297"/>
                <a:gd name="connsiteX49" fmla="*/ 522204 w 774923"/>
                <a:gd name="connsiteY49" fmla="*/ 837398 h 875297"/>
                <a:gd name="connsiteX50" fmla="*/ 533213 w 774923"/>
                <a:gd name="connsiteY50" fmla="*/ 790836 h 875297"/>
                <a:gd name="connsiteX51" fmla="*/ 568225 w 774923"/>
                <a:gd name="connsiteY51" fmla="*/ 605850 h 875297"/>
                <a:gd name="connsiteX52" fmla="*/ 575083 w 774923"/>
                <a:gd name="connsiteY52" fmla="*/ 587622 h 875297"/>
                <a:gd name="connsiteX53" fmla="*/ 596559 w 774923"/>
                <a:gd name="connsiteY53" fmla="*/ 585456 h 875297"/>
                <a:gd name="connsiteX54" fmla="*/ 599627 w 774923"/>
                <a:gd name="connsiteY54" fmla="*/ 599894 h 875297"/>
                <a:gd name="connsiteX55" fmla="*/ 603959 w 774923"/>
                <a:gd name="connsiteY55" fmla="*/ 841549 h 875297"/>
                <a:gd name="connsiteX56" fmla="*/ 664598 w 774923"/>
                <a:gd name="connsiteY56" fmla="*/ 874937 h 875297"/>
                <a:gd name="connsiteX57" fmla="*/ 702136 w 774923"/>
                <a:gd name="connsiteY57" fmla="*/ 828554 h 875297"/>
                <a:gd name="connsiteX58" fmla="*/ 697444 w 774923"/>
                <a:gd name="connsiteY58" fmla="*/ 623537 h 875297"/>
                <a:gd name="connsiteX59" fmla="*/ 712965 w 774923"/>
                <a:gd name="connsiteY59" fmla="*/ 577696 h 875297"/>
                <a:gd name="connsiteX60" fmla="*/ 607929 w 774923"/>
                <a:gd name="connsiteY60" fmla="*/ 97997 h 875297"/>
                <a:gd name="connsiteX61" fmla="*/ 701415 w 774923"/>
                <a:gd name="connsiteY61" fmla="*/ 189497 h 875297"/>
                <a:gd name="connsiteX62" fmla="*/ 614787 w 774923"/>
                <a:gd name="connsiteY62" fmla="*/ 276846 h 875297"/>
                <a:gd name="connsiteX63" fmla="*/ 527257 w 774923"/>
                <a:gd name="connsiteY63" fmla="*/ 191482 h 875297"/>
                <a:gd name="connsiteX64" fmla="*/ 607929 w 774923"/>
                <a:gd name="connsiteY64" fmla="*/ 97997 h 875297"/>
                <a:gd name="connsiteX65" fmla="*/ 357792 w 774923"/>
                <a:gd name="connsiteY65" fmla="*/ 38982 h 875297"/>
                <a:gd name="connsiteX66" fmla="*/ 375299 w 774923"/>
                <a:gd name="connsiteY66" fmla="*/ 28154 h 875297"/>
                <a:gd name="connsiteX67" fmla="*/ 378547 w 774923"/>
                <a:gd name="connsiteY67" fmla="*/ 42411 h 875297"/>
                <a:gd name="connsiteX68" fmla="*/ 364109 w 774923"/>
                <a:gd name="connsiteY68" fmla="*/ 82296 h 875297"/>
                <a:gd name="connsiteX69" fmla="*/ 357792 w 774923"/>
                <a:gd name="connsiteY69" fmla="*/ 38982 h 875297"/>
                <a:gd name="connsiteX70" fmla="*/ 95925 w 774923"/>
                <a:gd name="connsiteY70" fmla="*/ 168923 h 875297"/>
                <a:gd name="connsiteX71" fmla="*/ 197712 w 774923"/>
                <a:gd name="connsiteY71" fmla="*/ 73814 h 875297"/>
                <a:gd name="connsiteX72" fmla="*/ 285242 w 774923"/>
                <a:gd name="connsiteY72" fmla="*/ 179030 h 875297"/>
                <a:gd name="connsiteX73" fmla="*/ 195547 w 774923"/>
                <a:gd name="connsiteY73" fmla="*/ 262228 h 875297"/>
                <a:gd name="connsiteX74" fmla="*/ 95925 w 774923"/>
                <a:gd name="connsiteY74" fmla="*/ 168923 h 875297"/>
                <a:gd name="connsiteX75" fmla="*/ 358695 w 774923"/>
                <a:gd name="connsiteY75" fmla="*/ 279554 h 875297"/>
                <a:gd name="connsiteX76" fmla="*/ 341730 w 774923"/>
                <a:gd name="connsiteY76" fmla="*/ 305361 h 875297"/>
                <a:gd name="connsiteX77" fmla="*/ 318991 w 774923"/>
                <a:gd name="connsiteY77" fmla="*/ 381521 h 875297"/>
                <a:gd name="connsiteX78" fmla="*/ 330902 w 774923"/>
                <a:gd name="connsiteY78" fmla="*/ 597729 h 875297"/>
                <a:gd name="connsiteX79" fmla="*/ 347506 w 774923"/>
                <a:gd name="connsiteY79" fmla="*/ 765750 h 875297"/>
                <a:gd name="connsiteX80" fmla="*/ 349491 w 774923"/>
                <a:gd name="connsiteY80" fmla="*/ 821697 h 875297"/>
                <a:gd name="connsiteX81" fmla="*/ 324766 w 774923"/>
                <a:gd name="connsiteY81" fmla="*/ 840827 h 875297"/>
                <a:gd name="connsiteX82" fmla="*/ 295168 w 774923"/>
                <a:gd name="connsiteY82" fmla="*/ 824765 h 875297"/>
                <a:gd name="connsiteX83" fmla="*/ 285242 w 774923"/>
                <a:gd name="connsiteY83" fmla="*/ 778202 h 875297"/>
                <a:gd name="connsiteX84" fmla="*/ 262863 w 774923"/>
                <a:gd name="connsiteY84" fmla="*/ 599714 h 875297"/>
                <a:gd name="connsiteX85" fmla="*/ 257449 w 774923"/>
                <a:gd name="connsiteY85" fmla="*/ 577877 h 875297"/>
                <a:gd name="connsiteX86" fmla="*/ 214857 w 774923"/>
                <a:gd name="connsiteY86" fmla="*/ 565785 h 875297"/>
                <a:gd name="connsiteX87" fmla="*/ 195727 w 774923"/>
                <a:gd name="connsiteY87" fmla="*/ 595383 h 875297"/>
                <a:gd name="connsiteX88" fmla="*/ 150067 w 774923"/>
                <a:gd name="connsiteY88" fmla="*/ 803830 h 875297"/>
                <a:gd name="connsiteX89" fmla="*/ 143751 w 774923"/>
                <a:gd name="connsiteY89" fmla="*/ 822238 h 875297"/>
                <a:gd name="connsiteX90" fmla="*/ 106212 w 774923"/>
                <a:gd name="connsiteY90" fmla="*/ 842451 h 875297"/>
                <a:gd name="connsiteX91" fmla="*/ 94662 w 774923"/>
                <a:gd name="connsiteY91" fmla="*/ 797333 h 875297"/>
                <a:gd name="connsiteX92" fmla="*/ 122274 w 774923"/>
                <a:gd name="connsiteY92" fmla="*/ 598270 h 875297"/>
                <a:gd name="connsiteX93" fmla="*/ 144833 w 774923"/>
                <a:gd name="connsiteY93" fmla="*/ 568131 h 875297"/>
                <a:gd name="connsiteX94" fmla="*/ 145917 w 774923"/>
                <a:gd name="connsiteY94" fmla="*/ 510018 h 875297"/>
                <a:gd name="connsiteX95" fmla="*/ 136712 w 774923"/>
                <a:gd name="connsiteY95" fmla="*/ 470856 h 875297"/>
                <a:gd name="connsiteX96" fmla="*/ 145195 w 774923"/>
                <a:gd name="connsiteY96" fmla="*/ 429708 h 875297"/>
                <a:gd name="connsiteX97" fmla="*/ 145555 w 774923"/>
                <a:gd name="connsiteY97" fmla="*/ 404622 h 875297"/>
                <a:gd name="connsiteX98" fmla="*/ 136712 w 774923"/>
                <a:gd name="connsiteY98" fmla="*/ 395237 h 875297"/>
                <a:gd name="connsiteX99" fmla="*/ 95925 w 774923"/>
                <a:gd name="connsiteY99" fmla="*/ 446131 h 875297"/>
                <a:gd name="connsiteX100" fmla="*/ 97549 w 774923"/>
                <a:gd name="connsiteY100" fmla="*/ 472300 h 875297"/>
                <a:gd name="connsiteX101" fmla="*/ 123899 w 774923"/>
                <a:gd name="connsiteY101" fmla="*/ 508755 h 875297"/>
                <a:gd name="connsiteX102" fmla="*/ 134366 w 774923"/>
                <a:gd name="connsiteY102" fmla="*/ 521930 h 875297"/>
                <a:gd name="connsiteX103" fmla="*/ 131479 w 774923"/>
                <a:gd name="connsiteY103" fmla="*/ 558205 h 875297"/>
                <a:gd name="connsiteX104" fmla="*/ 100979 w 774923"/>
                <a:gd name="connsiteY104" fmla="*/ 557664 h 875297"/>
                <a:gd name="connsiteX105" fmla="*/ 22292 w 774923"/>
                <a:gd name="connsiteY105" fmla="*/ 475368 h 875297"/>
                <a:gd name="connsiteX106" fmla="*/ 24638 w 774923"/>
                <a:gd name="connsiteY106" fmla="*/ 445950 h 875297"/>
                <a:gd name="connsiteX107" fmla="*/ 118665 w 774923"/>
                <a:gd name="connsiteY107" fmla="*/ 316190 h 875297"/>
                <a:gd name="connsiteX108" fmla="*/ 205292 w 774923"/>
                <a:gd name="connsiteY108" fmla="*/ 279012 h 875297"/>
                <a:gd name="connsiteX109" fmla="*/ 248065 w 774923"/>
                <a:gd name="connsiteY109" fmla="*/ 267281 h 875297"/>
                <a:gd name="connsiteX110" fmla="*/ 319532 w 774923"/>
                <a:gd name="connsiteY110" fmla="*/ 222704 h 875297"/>
                <a:gd name="connsiteX111" fmla="*/ 348949 w 774923"/>
                <a:gd name="connsiteY111" fmla="*/ 190039 h 875297"/>
                <a:gd name="connsiteX112" fmla="*/ 379810 w 774923"/>
                <a:gd name="connsiteY112" fmla="*/ 90959 h 875297"/>
                <a:gd name="connsiteX113" fmla="*/ 393346 w 774923"/>
                <a:gd name="connsiteY113" fmla="*/ 37358 h 875297"/>
                <a:gd name="connsiteX114" fmla="*/ 422402 w 774923"/>
                <a:gd name="connsiteY114" fmla="*/ 20754 h 875297"/>
                <a:gd name="connsiteX115" fmla="*/ 437923 w 774923"/>
                <a:gd name="connsiteY115" fmla="*/ 44577 h 875297"/>
                <a:gd name="connsiteX116" fmla="*/ 425109 w 774923"/>
                <a:gd name="connsiteY116" fmla="*/ 155388 h 875297"/>
                <a:gd name="connsiteX117" fmla="*/ 358695 w 774923"/>
                <a:gd name="connsiteY117" fmla="*/ 279554 h 875297"/>
                <a:gd name="connsiteX118" fmla="*/ 133825 w 774923"/>
                <a:gd name="connsiteY118" fmla="*/ 421225 h 875297"/>
                <a:gd name="connsiteX119" fmla="*/ 118484 w 774923"/>
                <a:gd name="connsiteY119" fmla="*/ 474104 h 875297"/>
                <a:gd name="connsiteX120" fmla="*/ 133825 w 774923"/>
                <a:gd name="connsiteY120" fmla="*/ 421225 h 875297"/>
                <a:gd name="connsiteX121" fmla="*/ 697083 w 774923"/>
                <a:gd name="connsiteY121" fmla="*/ 475728 h 875297"/>
                <a:gd name="connsiteX122" fmla="*/ 692571 w 774923"/>
                <a:gd name="connsiteY122" fmla="*/ 432234 h 875297"/>
                <a:gd name="connsiteX123" fmla="*/ 655574 w 774923"/>
                <a:gd name="connsiteY123" fmla="*/ 396861 h 875297"/>
                <a:gd name="connsiteX124" fmla="*/ 654130 w 774923"/>
                <a:gd name="connsiteY124" fmla="*/ 411660 h 875297"/>
                <a:gd name="connsiteX125" fmla="*/ 666402 w 774923"/>
                <a:gd name="connsiteY125" fmla="*/ 500634 h 875297"/>
                <a:gd name="connsiteX126" fmla="*/ 654130 w 774923"/>
                <a:gd name="connsiteY126" fmla="*/ 537270 h 875297"/>
                <a:gd name="connsiteX127" fmla="*/ 671456 w 774923"/>
                <a:gd name="connsiteY127" fmla="*/ 598631 h 875297"/>
                <a:gd name="connsiteX128" fmla="*/ 681382 w 774923"/>
                <a:gd name="connsiteY128" fmla="*/ 616137 h 875297"/>
                <a:gd name="connsiteX129" fmla="*/ 687698 w 774923"/>
                <a:gd name="connsiteY129" fmla="*/ 824043 h 875297"/>
                <a:gd name="connsiteX130" fmla="*/ 653408 w 774923"/>
                <a:gd name="connsiteY130" fmla="*/ 861401 h 875297"/>
                <a:gd name="connsiteX131" fmla="*/ 618577 w 774923"/>
                <a:gd name="connsiteY131" fmla="*/ 837398 h 875297"/>
                <a:gd name="connsiteX132" fmla="*/ 616772 w 774923"/>
                <a:gd name="connsiteY132" fmla="*/ 738859 h 875297"/>
                <a:gd name="connsiteX133" fmla="*/ 612982 w 774923"/>
                <a:gd name="connsiteY133" fmla="*/ 606752 h 875297"/>
                <a:gd name="connsiteX134" fmla="*/ 609012 w 774923"/>
                <a:gd name="connsiteY134" fmla="*/ 581847 h 875297"/>
                <a:gd name="connsiteX135" fmla="*/ 584648 w 774923"/>
                <a:gd name="connsiteY135" fmla="*/ 560010 h 875297"/>
                <a:gd name="connsiteX136" fmla="*/ 558660 w 774923"/>
                <a:gd name="connsiteY136" fmla="*/ 580945 h 875297"/>
                <a:gd name="connsiteX137" fmla="*/ 539890 w 774923"/>
                <a:gd name="connsiteY137" fmla="*/ 680205 h 875297"/>
                <a:gd name="connsiteX138" fmla="*/ 508488 w 774923"/>
                <a:gd name="connsiteY138" fmla="*/ 825667 h 875297"/>
                <a:gd name="connsiteX139" fmla="*/ 488636 w 774923"/>
                <a:gd name="connsiteY139" fmla="*/ 846061 h 875297"/>
                <a:gd name="connsiteX140" fmla="*/ 454346 w 774923"/>
                <a:gd name="connsiteY140" fmla="*/ 832705 h 875297"/>
                <a:gd name="connsiteX141" fmla="*/ 456151 w 774923"/>
                <a:gd name="connsiteY141" fmla="*/ 788489 h 875297"/>
                <a:gd name="connsiteX142" fmla="*/ 475100 w 774923"/>
                <a:gd name="connsiteY142" fmla="*/ 635087 h 875297"/>
                <a:gd name="connsiteX143" fmla="*/ 494772 w 774923"/>
                <a:gd name="connsiteY143" fmla="*/ 396681 h 875297"/>
                <a:gd name="connsiteX144" fmla="*/ 471852 w 774923"/>
                <a:gd name="connsiteY144" fmla="*/ 322506 h 875297"/>
                <a:gd name="connsiteX145" fmla="*/ 434494 w 774923"/>
                <a:gd name="connsiteY145" fmla="*/ 250858 h 875297"/>
                <a:gd name="connsiteX146" fmla="*/ 431245 w 774923"/>
                <a:gd name="connsiteY146" fmla="*/ 179932 h 875297"/>
                <a:gd name="connsiteX147" fmla="*/ 441893 w 774923"/>
                <a:gd name="connsiteY147" fmla="*/ 140950 h 875297"/>
                <a:gd name="connsiteX148" fmla="*/ 473657 w 774923"/>
                <a:gd name="connsiteY148" fmla="*/ 208266 h 875297"/>
                <a:gd name="connsiteX149" fmla="*/ 506322 w 774923"/>
                <a:gd name="connsiteY149" fmla="*/ 249234 h 875297"/>
                <a:gd name="connsiteX150" fmla="*/ 606124 w 774923"/>
                <a:gd name="connsiteY150" fmla="*/ 295977 h 875297"/>
                <a:gd name="connsiteX151" fmla="*/ 669831 w 774923"/>
                <a:gd name="connsiteY151" fmla="*/ 328462 h 875297"/>
                <a:gd name="connsiteX152" fmla="*/ 750503 w 774923"/>
                <a:gd name="connsiteY152" fmla="*/ 436205 h 875297"/>
                <a:gd name="connsiteX153" fmla="*/ 755737 w 774923"/>
                <a:gd name="connsiteY153" fmla="*/ 471036 h 875297"/>
                <a:gd name="connsiteX154" fmla="*/ 696903 w 774923"/>
                <a:gd name="connsiteY154" fmla="*/ 577516 h 875297"/>
                <a:gd name="connsiteX155" fmla="*/ 667124 w 774923"/>
                <a:gd name="connsiteY155" fmla="*/ 583832 h 875297"/>
                <a:gd name="connsiteX156" fmla="*/ 659003 w 774923"/>
                <a:gd name="connsiteY156" fmla="*/ 555859 h 875297"/>
                <a:gd name="connsiteX157" fmla="*/ 697083 w 774923"/>
                <a:gd name="connsiteY157" fmla="*/ 475728 h 875297"/>
                <a:gd name="connsiteX158" fmla="*/ 671817 w 774923"/>
                <a:gd name="connsiteY158" fmla="*/ 430430 h 875297"/>
                <a:gd name="connsiteX159" fmla="*/ 677953 w 774923"/>
                <a:gd name="connsiteY159" fmla="*/ 481684 h 875297"/>
                <a:gd name="connsiteX160" fmla="*/ 671817 w 774923"/>
                <a:gd name="connsiteY160" fmla="*/ 430430 h 8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774923" h="875297">
                  <a:moveTo>
                    <a:pt x="712965" y="577696"/>
                  </a:moveTo>
                  <a:cubicBezTo>
                    <a:pt x="740577" y="546655"/>
                    <a:pt x="762234" y="511823"/>
                    <a:pt x="772882" y="470856"/>
                  </a:cubicBezTo>
                  <a:cubicBezTo>
                    <a:pt x="775950" y="459306"/>
                    <a:pt x="775950" y="449019"/>
                    <a:pt x="770175" y="438551"/>
                  </a:cubicBezTo>
                  <a:cubicBezTo>
                    <a:pt x="739133" y="382965"/>
                    <a:pt x="700512" y="329004"/>
                    <a:pt x="648355" y="289840"/>
                  </a:cubicBezTo>
                  <a:cubicBezTo>
                    <a:pt x="712784" y="269808"/>
                    <a:pt x="733178" y="200506"/>
                    <a:pt x="711160" y="147628"/>
                  </a:cubicBezTo>
                  <a:cubicBezTo>
                    <a:pt x="692571" y="103050"/>
                    <a:pt x="668749" y="84100"/>
                    <a:pt x="614246" y="83198"/>
                  </a:cubicBezTo>
                  <a:cubicBezTo>
                    <a:pt x="576888" y="84100"/>
                    <a:pt x="550899" y="93846"/>
                    <a:pt x="532491" y="116406"/>
                  </a:cubicBezTo>
                  <a:cubicBezTo>
                    <a:pt x="507225" y="147628"/>
                    <a:pt x="507766" y="186790"/>
                    <a:pt x="516248" y="224870"/>
                  </a:cubicBezTo>
                  <a:cubicBezTo>
                    <a:pt x="518595" y="242556"/>
                    <a:pt x="506683" y="229202"/>
                    <a:pt x="505600" y="227758"/>
                  </a:cubicBezTo>
                  <a:cubicBezTo>
                    <a:pt x="470769" y="184083"/>
                    <a:pt x="446225" y="120015"/>
                    <a:pt x="446586" y="108284"/>
                  </a:cubicBezTo>
                  <a:cubicBezTo>
                    <a:pt x="447488" y="93305"/>
                    <a:pt x="455970" y="43133"/>
                    <a:pt x="452541" y="28154"/>
                  </a:cubicBezTo>
                  <a:cubicBezTo>
                    <a:pt x="447849" y="7399"/>
                    <a:pt x="435577" y="0"/>
                    <a:pt x="414100" y="0"/>
                  </a:cubicBezTo>
                  <a:cubicBezTo>
                    <a:pt x="401287" y="0"/>
                    <a:pt x="391902" y="11009"/>
                    <a:pt x="379810" y="9024"/>
                  </a:cubicBezTo>
                  <a:cubicBezTo>
                    <a:pt x="367177" y="7038"/>
                    <a:pt x="356168" y="15160"/>
                    <a:pt x="349491" y="24183"/>
                  </a:cubicBezTo>
                  <a:cubicBezTo>
                    <a:pt x="333248" y="45840"/>
                    <a:pt x="337760" y="65692"/>
                    <a:pt x="352920" y="87349"/>
                  </a:cubicBezTo>
                  <a:cubicBezTo>
                    <a:pt x="358875" y="95831"/>
                    <a:pt x="361221" y="103953"/>
                    <a:pt x="358514" y="113518"/>
                  </a:cubicBezTo>
                  <a:cubicBezTo>
                    <a:pt x="352198" y="136077"/>
                    <a:pt x="345701" y="158636"/>
                    <a:pt x="335594" y="179932"/>
                  </a:cubicBezTo>
                  <a:cubicBezTo>
                    <a:pt x="328195" y="195453"/>
                    <a:pt x="310148" y="214403"/>
                    <a:pt x="291739" y="219456"/>
                  </a:cubicBezTo>
                  <a:cubicBezTo>
                    <a:pt x="315923" y="158275"/>
                    <a:pt x="279286" y="81213"/>
                    <a:pt x="236334" y="65873"/>
                  </a:cubicBezTo>
                  <a:cubicBezTo>
                    <a:pt x="179845" y="45660"/>
                    <a:pt x="118304" y="68580"/>
                    <a:pt x="96106" y="109006"/>
                  </a:cubicBezTo>
                  <a:cubicBezTo>
                    <a:pt x="82570" y="133551"/>
                    <a:pt x="78780" y="162426"/>
                    <a:pt x="81848" y="190761"/>
                  </a:cubicBezTo>
                  <a:cubicBezTo>
                    <a:pt x="86541" y="233713"/>
                    <a:pt x="121372" y="262048"/>
                    <a:pt x="160896" y="271974"/>
                  </a:cubicBezTo>
                  <a:cubicBezTo>
                    <a:pt x="127328" y="281358"/>
                    <a:pt x="100076" y="307708"/>
                    <a:pt x="83112" y="328462"/>
                  </a:cubicBezTo>
                  <a:cubicBezTo>
                    <a:pt x="73005" y="340915"/>
                    <a:pt x="28248" y="411299"/>
                    <a:pt x="12727" y="432415"/>
                  </a:cubicBezTo>
                  <a:cubicBezTo>
                    <a:pt x="-4057" y="454974"/>
                    <a:pt x="-4057" y="467788"/>
                    <a:pt x="11644" y="491069"/>
                  </a:cubicBezTo>
                  <a:cubicBezTo>
                    <a:pt x="33842" y="524095"/>
                    <a:pt x="60372" y="553513"/>
                    <a:pt x="95203" y="573184"/>
                  </a:cubicBezTo>
                  <a:cubicBezTo>
                    <a:pt x="109822" y="581486"/>
                    <a:pt x="111446" y="589427"/>
                    <a:pt x="109100" y="604406"/>
                  </a:cubicBezTo>
                  <a:cubicBezTo>
                    <a:pt x="97730" y="677679"/>
                    <a:pt x="87804" y="756365"/>
                    <a:pt x="77517" y="829818"/>
                  </a:cubicBezTo>
                  <a:cubicBezTo>
                    <a:pt x="74629" y="849850"/>
                    <a:pt x="102422" y="858874"/>
                    <a:pt x="113792" y="858152"/>
                  </a:cubicBezTo>
                  <a:cubicBezTo>
                    <a:pt x="124981" y="857430"/>
                    <a:pt x="149526" y="850933"/>
                    <a:pt x="154218" y="841368"/>
                  </a:cubicBezTo>
                  <a:cubicBezTo>
                    <a:pt x="161798" y="826028"/>
                    <a:pt x="165227" y="809605"/>
                    <a:pt x="168837" y="793362"/>
                  </a:cubicBezTo>
                  <a:cubicBezTo>
                    <a:pt x="182011" y="732903"/>
                    <a:pt x="195186" y="672445"/>
                    <a:pt x="207819" y="611986"/>
                  </a:cubicBezTo>
                  <a:cubicBezTo>
                    <a:pt x="210165" y="600436"/>
                    <a:pt x="215038" y="590690"/>
                    <a:pt x="222798" y="582389"/>
                  </a:cubicBezTo>
                  <a:cubicBezTo>
                    <a:pt x="230198" y="574628"/>
                    <a:pt x="238139" y="575530"/>
                    <a:pt x="243372" y="584915"/>
                  </a:cubicBezTo>
                  <a:cubicBezTo>
                    <a:pt x="246079" y="589607"/>
                    <a:pt x="247162" y="595383"/>
                    <a:pt x="248606" y="600797"/>
                  </a:cubicBezTo>
                  <a:cubicBezTo>
                    <a:pt x="257991" y="634545"/>
                    <a:pt x="258713" y="669377"/>
                    <a:pt x="263044" y="703847"/>
                  </a:cubicBezTo>
                  <a:cubicBezTo>
                    <a:pt x="268097" y="743732"/>
                    <a:pt x="272609" y="783797"/>
                    <a:pt x="277662" y="823682"/>
                  </a:cubicBezTo>
                  <a:cubicBezTo>
                    <a:pt x="278745" y="832886"/>
                    <a:pt x="279828" y="842812"/>
                    <a:pt x="289032" y="848407"/>
                  </a:cubicBezTo>
                  <a:cubicBezTo>
                    <a:pt x="308523" y="860318"/>
                    <a:pt x="330541" y="861040"/>
                    <a:pt x="350935" y="851475"/>
                  </a:cubicBezTo>
                  <a:cubicBezTo>
                    <a:pt x="368621" y="843173"/>
                    <a:pt x="365914" y="827111"/>
                    <a:pt x="365914" y="811409"/>
                  </a:cubicBezTo>
                  <a:cubicBezTo>
                    <a:pt x="366094" y="754922"/>
                    <a:pt x="357251" y="699155"/>
                    <a:pt x="351476" y="643208"/>
                  </a:cubicBezTo>
                  <a:cubicBezTo>
                    <a:pt x="343535" y="567590"/>
                    <a:pt x="337399" y="491971"/>
                    <a:pt x="334331" y="415992"/>
                  </a:cubicBezTo>
                  <a:cubicBezTo>
                    <a:pt x="332526" y="368708"/>
                    <a:pt x="343716" y="326838"/>
                    <a:pt x="370967" y="289480"/>
                  </a:cubicBezTo>
                  <a:cubicBezTo>
                    <a:pt x="382698" y="273237"/>
                    <a:pt x="395873" y="254107"/>
                    <a:pt x="410852" y="231548"/>
                  </a:cubicBezTo>
                  <a:cubicBezTo>
                    <a:pt x="435216" y="275403"/>
                    <a:pt x="457775" y="327199"/>
                    <a:pt x="475822" y="372137"/>
                  </a:cubicBezTo>
                  <a:cubicBezTo>
                    <a:pt x="478529" y="378995"/>
                    <a:pt x="478890" y="386755"/>
                    <a:pt x="479432" y="394335"/>
                  </a:cubicBezTo>
                  <a:cubicBezTo>
                    <a:pt x="482500" y="430069"/>
                    <a:pt x="480154" y="465802"/>
                    <a:pt x="476003" y="500995"/>
                  </a:cubicBezTo>
                  <a:cubicBezTo>
                    <a:pt x="463911" y="603324"/>
                    <a:pt x="454527" y="706194"/>
                    <a:pt x="439186" y="808161"/>
                  </a:cubicBezTo>
                  <a:cubicBezTo>
                    <a:pt x="434313" y="840827"/>
                    <a:pt x="450015" y="860137"/>
                    <a:pt x="482139" y="863386"/>
                  </a:cubicBezTo>
                  <a:cubicBezTo>
                    <a:pt x="504337" y="865552"/>
                    <a:pt x="515707" y="859055"/>
                    <a:pt x="522204" y="837398"/>
                  </a:cubicBezTo>
                  <a:cubicBezTo>
                    <a:pt x="526896" y="822238"/>
                    <a:pt x="530145" y="806537"/>
                    <a:pt x="533213" y="790836"/>
                  </a:cubicBezTo>
                  <a:cubicBezTo>
                    <a:pt x="544944" y="729294"/>
                    <a:pt x="556314" y="667572"/>
                    <a:pt x="568225" y="605850"/>
                  </a:cubicBezTo>
                  <a:cubicBezTo>
                    <a:pt x="569488" y="599534"/>
                    <a:pt x="571654" y="593036"/>
                    <a:pt x="575083" y="587622"/>
                  </a:cubicBezTo>
                  <a:cubicBezTo>
                    <a:pt x="580677" y="578598"/>
                    <a:pt x="591687" y="575891"/>
                    <a:pt x="596559" y="585456"/>
                  </a:cubicBezTo>
                  <a:cubicBezTo>
                    <a:pt x="598184" y="588705"/>
                    <a:pt x="599086" y="596105"/>
                    <a:pt x="599627" y="599894"/>
                  </a:cubicBezTo>
                  <a:cubicBezTo>
                    <a:pt x="605222" y="637072"/>
                    <a:pt x="605944" y="796611"/>
                    <a:pt x="603959" y="841549"/>
                  </a:cubicBezTo>
                  <a:cubicBezTo>
                    <a:pt x="603056" y="861040"/>
                    <a:pt x="629766" y="878005"/>
                    <a:pt x="664598" y="874937"/>
                  </a:cubicBezTo>
                  <a:cubicBezTo>
                    <a:pt x="694015" y="871327"/>
                    <a:pt x="698888" y="857611"/>
                    <a:pt x="702136" y="828554"/>
                  </a:cubicBezTo>
                  <a:cubicBezTo>
                    <a:pt x="703039" y="820253"/>
                    <a:pt x="701234" y="683454"/>
                    <a:pt x="697444" y="623537"/>
                  </a:cubicBezTo>
                  <a:cubicBezTo>
                    <a:pt x="695639" y="604767"/>
                    <a:pt x="700873" y="591232"/>
                    <a:pt x="712965" y="577696"/>
                  </a:cubicBezTo>
                  <a:close/>
                  <a:moveTo>
                    <a:pt x="607929" y="97997"/>
                  </a:moveTo>
                  <a:cubicBezTo>
                    <a:pt x="675426" y="91319"/>
                    <a:pt x="700873" y="144379"/>
                    <a:pt x="701415" y="189497"/>
                  </a:cubicBezTo>
                  <a:cubicBezTo>
                    <a:pt x="701956" y="234796"/>
                    <a:pt x="680840" y="276305"/>
                    <a:pt x="614787" y="276846"/>
                  </a:cubicBezTo>
                  <a:cubicBezTo>
                    <a:pt x="562811" y="274320"/>
                    <a:pt x="528701" y="250317"/>
                    <a:pt x="527257" y="191482"/>
                  </a:cubicBezTo>
                  <a:cubicBezTo>
                    <a:pt x="525994" y="132107"/>
                    <a:pt x="554870" y="102328"/>
                    <a:pt x="607929" y="97997"/>
                  </a:cubicBezTo>
                  <a:close/>
                  <a:moveTo>
                    <a:pt x="357792" y="38982"/>
                  </a:moveTo>
                  <a:cubicBezTo>
                    <a:pt x="360319" y="34109"/>
                    <a:pt x="368621" y="25808"/>
                    <a:pt x="375299" y="28154"/>
                  </a:cubicBezTo>
                  <a:cubicBezTo>
                    <a:pt x="382156" y="30500"/>
                    <a:pt x="380532" y="36997"/>
                    <a:pt x="378547" y="42411"/>
                  </a:cubicBezTo>
                  <a:cubicBezTo>
                    <a:pt x="374577" y="53781"/>
                    <a:pt x="370426" y="64971"/>
                    <a:pt x="364109" y="82296"/>
                  </a:cubicBezTo>
                  <a:cubicBezTo>
                    <a:pt x="354905" y="62985"/>
                    <a:pt x="351115" y="51796"/>
                    <a:pt x="357792" y="38982"/>
                  </a:cubicBezTo>
                  <a:close/>
                  <a:moveTo>
                    <a:pt x="95925" y="168923"/>
                  </a:moveTo>
                  <a:cubicBezTo>
                    <a:pt x="98993" y="109367"/>
                    <a:pt x="136351" y="73633"/>
                    <a:pt x="197712" y="73814"/>
                  </a:cubicBezTo>
                  <a:cubicBezTo>
                    <a:pt x="246982" y="73994"/>
                    <a:pt x="287227" y="124888"/>
                    <a:pt x="285242" y="179030"/>
                  </a:cubicBezTo>
                  <a:cubicBezTo>
                    <a:pt x="283618" y="224329"/>
                    <a:pt x="241026" y="262950"/>
                    <a:pt x="195547" y="262228"/>
                  </a:cubicBezTo>
                  <a:cubicBezTo>
                    <a:pt x="139961" y="261506"/>
                    <a:pt x="100617" y="234074"/>
                    <a:pt x="95925" y="168923"/>
                  </a:cubicBezTo>
                  <a:close/>
                  <a:moveTo>
                    <a:pt x="358695" y="279554"/>
                  </a:moveTo>
                  <a:cubicBezTo>
                    <a:pt x="352739" y="288036"/>
                    <a:pt x="348408" y="297601"/>
                    <a:pt x="341730" y="305361"/>
                  </a:cubicBezTo>
                  <a:cubicBezTo>
                    <a:pt x="322239" y="327379"/>
                    <a:pt x="318991" y="354450"/>
                    <a:pt x="318991" y="381521"/>
                  </a:cubicBezTo>
                  <a:cubicBezTo>
                    <a:pt x="318810" y="453711"/>
                    <a:pt x="322600" y="525900"/>
                    <a:pt x="330902" y="597729"/>
                  </a:cubicBezTo>
                  <a:cubicBezTo>
                    <a:pt x="337399" y="653676"/>
                    <a:pt x="342452" y="709803"/>
                    <a:pt x="347506" y="765750"/>
                  </a:cubicBezTo>
                  <a:cubicBezTo>
                    <a:pt x="349130" y="784338"/>
                    <a:pt x="353461" y="803108"/>
                    <a:pt x="349491" y="821697"/>
                  </a:cubicBezTo>
                  <a:cubicBezTo>
                    <a:pt x="347145" y="833247"/>
                    <a:pt x="338121" y="841549"/>
                    <a:pt x="324766" y="840827"/>
                  </a:cubicBezTo>
                  <a:cubicBezTo>
                    <a:pt x="312494" y="840105"/>
                    <a:pt x="300041" y="839203"/>
                    <a:pt x="295168" y="824765"/>
                  </a:cubicBezTo>
                  <a:cubicBezTo>
                    <a:pt x="290115" y="809605"/>
                    <a:pt x="287588" y="793904"/>
                    <a:pt x="285242" y="778202"/>
                  </a:cubicBezTo>
                  <a:cubicBezTo>
                    <a:pt x="276399" y="718827"/>
                    <a:pt x="275858" y="658548"/>
                    <a:pt x="262863" y="599714"/>
                  </a:cubicBezTo>
                  <a:cubicBezTo>
                    <a:pt x="261239" y="592495"/>
                    <a:pt x="259976" y="584915"/>
                    <a:pt x="257449" y="577877"/>
                  </a:cubicBezTo>
                  <a:cubicBezTo>
                    <a:pt x="250411" y="558927"/>
                    <a:pt x="230198" y="552791"/>
                    <a:pt x="214857" y="565785"/>
                  </a:cubicBezTo>
                  <a:cubicBezTo>
                    <a:pt x="206014" y="573365"/>
                    <a:pt x="198615" y="581667"/>
                    <a:pt x="195727" y="595383"/>
                  </a:cubicBezTo>
                  <a:cubicBezTo>
                    <a:pt x="181650" y="665046"/>
                    <a:pt x="165588" y="734347"/>
                    <a:pt x="150067" y="803830"/>
                  </a:cubicBezTo>
                  <a:cubicBezTo>
                    <a:pt x="148624" y="810146"/>
                    <a:pt x="146277" y="816283"/>
                    <a:pt x="143751" y="822238"/>
                  </a:cubicBezTo>
                  <a:cubicBezTo>
                    <a:pt x="135810" y="841007"/>
                    <a:pt x="126064" y="848587"/>
                    <a:pt x="106212" y="842451"/>
                  </a:cubicBezTo>
                  <a:cubicBezTo>
                    <a:pt x="83834" y="842090"/>
                    <a:pt x="94662" y="805634"/>
                    <a:pt x="94662" y="797333"/>
                  </a:cubicBezTo>
                  <a:cubicBezTo>
                    <a:pt x="98271" y="738137"/>
                    <a:pt x="113973" y="656744"/>
                    <a:pt x="122274" y="598270"/>
                  </a:cubicBezTo>
                  <a:cubicBezTo>
                    <a:pt x="125162" y="577877"/>
                    <a:pt x="127328" y="581486"/>
                    <a:pt x="144833" y="568131"/>
                  </a:cubicBezTo>
                  <a:cubicBezTo>
                    <a:pt x="152774" y="561995"/>
                    <a:pt x="161618" y="527886"/>
                    <a:pt x="145917" y="510018"/>
                  </a:cubicBezTo>
                  <a:cubicBezTo>
                    <a:pt x="135269" y="497747"/>
                    <a:pt x="133825" y="485294"/>
                    <a:pt x="136712" y="470856"/>
                  </a:cubicBezTo>
                  <a:cubicBezTo>
                    <a:pt x="139419" y="457140"/>
                    <a:pt x="142668" y="443424"/>
                    <a:pt x="145195" y="429708"/>
                  </a:cubicBezTo>
                  <a:cubicBezTo>
                    <a:pt x="146638" y="421406"/>
                    <a:pt x="147902" y="412924"/>
                    <a:pt x="145555" y="404622"/>
                  </a:cubicBezTo>
                  <a:cubicBezTo>
                    <a:pt x="144292" y="399929"/>
                    <a:pt x="142307" y="395779"/>
                    <a:pt x="136712" y="395237"/>
                  </a:cubicBezTo>
                  <a:cubicBezTo>
                    <a:pt x="132561" y="394877"/>
                    <a:pt x="106573" y="430971"/>
                    <a:pt x="95925" y="446131"/>
                  </a:cubicBezTo>
                  <a:cubicBezTo>
                    <a:pt x="89789" y="454794"/>
                    <a:pt x="91413" y="463817"/>
                    <a:pt x="97549" y="472300"/>
                  </a:cubicBezTo>
                  <a:cubicBezTo>
                    <a:pt x="106393" y="484391"/>
                    <a:pt x="115055" y="496664"/>
                    <a:pt x="123899" y="508755"/>
                  </a:cubicBezTo>
                  <a:cubicBezTo>
                    <a:pt x="127147" y="513267"/>
                    <a:pt x="131479" y="517237"/>
                    <a:pt x="134366" y="521930"/>
                  </a:cubicBezTo>
                  <a:cubicBezTo>
                    <a:pt x="141224" y="532939"/>
                    <a:pt x="139419" y="550445"/>
                    <a:pt x="131479" y="558205"/>
                  </a:cubicBezTo>
                  <a:cubicBezTo>
                    <a:pt x="121011" y="568311"/>
                    <a:pt x="111265" y="563258"/>
                    <a:pt x="100979" y="557664"/>
                  </a:cubicBezTo>
                  <a:cubicBezTo>
                    <a:pt x="66147" y="538353"/>
                    <a:pt x="42144" y="508936"/>
                    <a:pt x="22292" y="475368"/>
                  </a:cubicBezTo>
                  <a:cubicBezTo>
                    <a:pt x="16156" y="465081"/>
                    <a:pt x="21029" y="455335"/>
                    <a:pt x="24638" y="445950"/>
                  </a:cubicBezTo>
                  <a:cubicBezTo>
                    <a:pt x="32940" y="424474"/>
                    <a:pt x="96828" y="341817"/>
                    <a:pt x="118665" y="316190"/>
                  </a:cubicBezTo>
                  <a:cubicBezTo>
                    <a:pt x="137976" y="293631"/>
                    <a:pt x="171724" y="275042"/>
                    <a:pt x="205292" y="279012"/>
                  </a:cubicBezTo>
                  <a:cubicBezTo>
                    <a:pt x="220091" y="280817"/>
                    <a:pt x="235070" y="275403"/>
                    <a:pt x="248065" y="267281"/>
                  </a:cubicBezTo>
                  <a:cubicBezTo>
                    <a:pt x="272067" y="252483"/>
                    <a:pt x="295529" y="237323"/>
                    <a:pt x="319532" y="222704"/>
                  </a:cubicBezTo>
                  <a:cubicBezTo>
                    <a:pt x="332707" y="214583"/>
                    <a:pt x="341911" y="204115"/>
                    <a:pt x="348949" y="190039"/>
                  </a:cubicBezTo>
                  <a:cubicBezTo>
                    <a:pt x="364831" y="158636"/>
                    <a:pt x="371328" y="124527"/>
                    <a:pt x="379810" y="90959"/>
                  </a:cubicBezTo>
                  <a:cubicBezTo>
                    <a:pt x="384503" y="72731"/>
                    <a:pt x="387210" y="55225"/>
                    <a:pt x="393346" y="37358"/>
                  </a:cubicBezTo>
                  <a:cubicBezTo>
                    <a:pt x="397497" y="25447"/>
                    <a:pt x="409047" y="17687"/>
                    <a:pt x="422402" y="20754"/>
                  </a:cubicBezTo>
                  <a:cubicBezTo>
                    <a:pt x="434133" y="23642"/>
                    <a:pt x="437923" y="33748"/>
                    <a:pt x="437923" y="44577"/>
                  </a:cubicBezTo>
                  <a:cubicBezTo>
                    <a:pt x="437742" y="82296"/>
                    <a:pt x="431606" y="118571"/>
                    <a:pt x="425109" y="155388"/>
                  </a:cubicBezTo>
                  <a:cubicBezTo>
                    <a:pt x="416086" y="203213"/>
                    <a:pt x="385766" y="241293"/>
                    <a:pt x="358695" y="279554"/>
                  </a:cubicBezTo>
                  <a:close/>
                  <a:moveTo>
                    <a:pt x="133825" y="421225"/>
                  </a:moveTo>
                  <a:cubicBezTo>
                    <a:pt x="126064" y="446672"/>
                    <a:pt x="124621" y="460749"/>
                    <a:pt x="118484" y="474104"/>
                  </a:cubicBezTo>
                  <a:cubicBezTo>
                    <a:pt x="95925" y="459125"/>
                    <a:pt x="123357" y="434942"/>
                    <a:pt x="133825" y="421225"/>
                  </a:cubicBezTo>
                  <a:close/>
                  <a:moveTo>
                    <a:pt x="697083" y="475728"/>
                  </a:moveTo>
                  <a:cubicBezTo>
                    <a:pt x="705204" y="459125"/>
                    <a:pt x="705746" y="445770"/>
                    <a:pt x="692571" y="432234"/>
                  </a:cubicBezTo>
                  <a:cubicBezTo>
                    <a:pt x="684630" y="424113"/>
                    <a:pt x="662974" y="393794"/>
                    <a:pt x="655574" y="396861"/>
                  </a:cubicBezTo>
                  <a:cubicBezTo>
                    <a:pt x="648355" y="399929"/>
                    <a:pt x="653408" y="406427"/>
                    <a:pt x="654130" y="411660"/>
                  </a:cubicBezTo>
                  <a:cubicBezTo>
                    <a:pt x="658281" y="441258"/>
                    <a:pt x="662432" y="471036"/>
                    <a:pt x="666402" y="500634"/>
                  </a:cubicBezTo>
                  <a:cubicBezTo>
                    <a:pt x="668207" y="514711"/>
                    <a:pt x="659545" y="525539"/>
                    <a:pt x="654130" y="537270"/>
                  </a:cubicBezTo>
                  <a:cubicBezTo>
                    <a:pt x="636985" y="574628"/>
                    <a:pt x="643302" y="589066"/>
                    <a:pt x="671456" y="598631"/>
                  </a:cubicBezTo>
                  <a:cubicBezTo>
                    <a:pt x="685713" y="601338"/>
                    <a:pt x="680660" y="609099"/>
                    <a:pt x="681382" y="616137"/>
                  </a:cubicBezTo>
                  <a:cubicBezTo>
                    <a:pt x="687698" y="685259"/>
                    <a:pt x="691849" y="754560"/>
                    <a:pt x="687698" y="824043"/>
                  </a:cubicBezTo>
                  <a:cubicBezTo>
                    <a:pt x="687157" y="833066"/>
                    <a:pt x="693835" y="859235"/>
                    <a:pt x="653408" y="861401"/>
                  </a:cubicBezTo>
                  <a:cubicBezTo>
                    <a:pt x="626337" y="862484"/>
                    <a:pt x="618758" y="845519"/>
                    <a:pt x="618577" y="837398"/>
                  </a:cubicBezTo>
                  <a:cubicBezTo>
                    <a:pt x="617675" y="804552"/>
                    <a:pt x="615870" y="771705"/>
                    <a:pt x="616772" y="738859"/>
                  </a:cubicBezTo>
                  <a:cubicBezTo>
                    <a:pt x="618036" y="694643"/>
                    <a:pt x="618396" y="650608"/>
                    <a:pt x="612982" y="606752"/>
                  </a:cubicBezTo>
                  <a:cubicBezTo>
                    <a:pt x="611899" y="598451"/>
                    <a:pt x="610275" y="590149"/>
                    <a:pt x="609012" y="581847"/>
                  </a:cubicBezTo>
                  <a:cubicBezTo>
                    <a:pt x="607027" y="567770"/>
                    <a:pt x="599447" y="560190"/>
                    <a:pt x="584648" y="560010"/>
                  </a:cubicBezTo>
                  <a:cubicBezTo>
                    <a:pt x="570030" y="560010"/>
                    <a:pt x="561367" y="567590"/>
                    <a:pt x="558660" y="580945"/>
                  </a:cubicBezTo>
                  <a:cubicBezTo>
                    <a:pt x="551982" y="613971"/>
                    <a:pt x="546749" y="647178"/>
                    <a:pt x="539890" y="680205"/>
                  </a:cubicBezTo>
                  <a:cubicBezTo>
                    <a:pt x="529964" y="728753"/>
                    <a:pt x="519316" y="777300"/>
                    <a:pt x="508488" y="825667"/>
                  </a:cubicBezTo>
                  <a:cubicBezTo>
                    <a:pt x="506142" y="835954"/>
                    <a:pt x="501630" y="846241"/>
                    <a:pt x="488636" y="846061"/>
                  </a:cubicBezTo>
                  <a:cubicBezTo>
                    <a:pt x="475642" y="845880"/>
                    <a:pt x="459580" y="845519"/>
                    <a:pt x="454346" y="832705"/>
                  </a:cubicBezTo>
                  <a:cubicBezTo>
                    <a:pt x="449293" y="820253"/>
                    <a:pt x="454707" y="801483"/>
                    <a:pt x="456151" y="788489"/>
                  </a:cubicBezTo>
                  <a:cubicBezTo>
                    <a:pt x="462467" y="737415"/>
                    <a:pt x="471310" y="686342"/>
                    <a:pt x="475100" y="635087"/>
                  </a:cubicBezTo>
                  <a:cubicBezTo>
                    <a:pt x="480876" y="555498"/>
                    <a:pt x="496577" y="476811"/>
                    <a:pt x="494772" y="396681"/>
                  </a:cubicBezTo>
                  <a:cubicBezTo>
                    <a:pt x="494231" y="369790"/>
                    <a:pt x="485207" y="345426"/>
                    <a:pt x="471852" y="322506"/>
                  </a:cubicBezTo>
                  <a:cubicBezTo>
                    <a:pt x="461926" y="305542"/>
                    <a:pt x="445322" y="267281"/>
                    <a:pt x="434494" y="250858"/>
                  </a:cubicBezTo>
                  <a:cubicBezTo>
                    <a:pt x="415905" y="222163"/>
                    <a:pt x="422402" y="212057"/>
                    <a:pt x="431245" y="179932"/>
                  </a:cubicBezTo>
                  <a:cubicBezTo>
                    <a:pt x="434494" y="168382"/>
                    <a:pt x="434313" y="155929"/>
                    <a:pt x="441893" y="140950"/>
                  </a:cubicBezTo>
                  <a:cubicBezTo>
                    <a:pt x="453985" y="166216"/>
                    <a:pt x="464633" y="186790"/>
                    <a:pt x="473657" y="208266"/>
                  </a:cubicBezTo>
                  <a:cubicBezTo>
                    <a:pt x="480876" y="225231"/>
                    <a:pt x="490621" y="240030"/>
                    <a:pt x="506322" y="249234"/>
                  </a:cubicBezTo>
                  <a:cubicBezTo>
                    <a:pt x="537905" y="267823"/>
                    <a:pt x="565698" y="293270"/>
                    <a:pt x="606124" y="295977"/>
                  </a:cubicBezTo>
                  <a:cubicBezTo>
                    <a:pt x="629586" y="297601"/>
                    <a:pt x="653228" y="310415"/>
                    <a:pt x="669831" y="328462"/>
                  </a:cubicBezTo>
                  <a:cubicBezTo>
                    <a:pt x="700151" y="361669"/>
                    <a:pt x="729027" y="396140"/>
                    <a:pt x="750503" y="436205"/>
                  </a:cubicBezTo>
                  <a:cubicBezTo>
                    <a:pt x="756639" y="447575"/>
                    <a:pt x="758264" y="458223"/>
                    <a:pt x="755737" y="471036"/>
                  </a:cubicBezTo>
                  <a:cubicBezTo>
                    <a:pt x="747255" y="514711"/>
                    <a:pt x="723071" y="537992"/>
                    <a:pt x="696903" y="577516"/>
                  </a:cubicBezTo>
                  <a:cubicBezTo>
                    <a:pt x="690586" y="583652"/>
                    <a:pt x="677772" y="592134"/>
                    <a:pt x="667124" y="583832"/>
                  </a:cubicBezTo>
                  <a:cubicBezTo>
                    <a:pt x="656837" y="576072"/>
                    <a:pt x="654852" y="565785"/>
                    <a:pt x="659003" y="555859"/>
                  </a:cubicBezTo>
                  <a:cubicBezTo>
                    <a:pt x="670373" y="528968"/>
                    <a:pt x="684269" y="501897"/>
                    <a:pt x="697083" y="475728"/>
                  </a:cubicBezTo>
                  <a:close/>
                  <a:moveTo>
                    <a:pt x="671817" y="430430"/>
                  </a:moveTo>
                  <a:cubicBezTo>
                    <a:pt x="683728" y="442341"/>
                    <a:pt x="692571" y="466164"/>
                    <a:pt x="677953" y="481684"/>
                  </a:cubicBezTo>
                  <a:cubicBezTo>
                    <a:pt x="676329" y="471939"/>
                    <a:pt x="674343" y="446672"/>
                    <a:pt x="671817" y="430430"/>
                  </a:cubicBezTo>
                  <a:close/>
                </a:path>
              </a:pathLst>
            </a:custGeom>
            <a:solidFill>
              <a:srgbClr val="000000"/>
            </a:solidFill>
            <a:ln w="1804" cap="flat">
              <a:noFill/>
              <a:prstDash val="solid"/>
              <a:miter/>
            </a:ln>
          </p:spPr>
          <p:txBody>
            <a:bodyPr rtlCol="0" anchor="ctr"/>
            <a:lstStyle/>
            <a:p>
              <a:endParaRPr lang="en-US"/>
            </a:p>
          </p:txBody>
        </p:sp>
        <p:sp>
          <p:nvSpPr>
            <p:cNvPr id="11" name="Freeform 960">
              <a:extLst>
                <a:ext uri="{FF2B5EF4-FFF2-40B4-BE49-F238E27FC236}">
                  <a16:creationId xmlns:a16="http://schemas.microsoft.com/office/drawing/2014/main" id="{376C7F86-A476-4337-DCDD-61A6F7DC685D}"/>
                </a:ext>
              </a:extLst>
            </p:cNvPr>
            <p:cNvSpPr/>
            <p:nvPr/>
          </p:nvSpPr>
          <p:spPr>
            <a:xfrm>
              <a:off x="5641248" y="5782064"/>
              <a:ext cx="62296" cy="173567"/>
            </a:xfrm>
            <a:custGeom>
              <a:avLst/>
              <a:gdLst>
                <a:gd name="connsiteX0" fmla="*/ 41105 w 62296"/>
                <a:gd name="connsiteY0" fmla="*/ 173567 h 173567"/>
                <a:gd name="connsiteX1" fmla="*/ 60957 w 62296"/>
                <a:gd name="connsiteY1" fmla="*/ 82428 h 173567"/>
                <a:gd name="connsiteX2" fmla="*/ 16380 w 62296"/>
                <a:gd name="connsiteY2" fmla="*/ 2478 h 173567"/>
                <a:gd name="connsiteX3" fmla="*/ 3747 w 62296"/>
                <a:gd name="connsiteY3" fmla="*/ 3019 h 173567"/>
                <a:gd name="connsiteX4" fmla="*/ 1942 w 62296"/>
                <a:gd name="connsiteY4" fmla="*/ 15472 h 173567"/>
                <a:gd name="connsiteX5" fmla="*/ 16019 w 62296"/>
                <a:gd name="connsiteY5" fmla="*/ 32798 h 173567"/>
                <a:gd name="connsiteX6" fmla="*/ 40744 w 62296"/>
                <a:gd name="connsiteY6" fmla="*/ 145233 h 173567"/>
                <a:gd name="connsiteX7" fmla="*/ 41105 w 62296"/>
                <a:gd name="connsiteY7" fmla="*/ 173567 h 1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96" h="173567">
                  <a:moveTo>
                    <a:pt x="41105" y="173567"/>
                  </a:moveTo>
                  <a:cubicBezTo>
                    <a:pt x="55362" y="140540"/>
                    <a:pt x="66191" y="112747"/>
                    <a:pt x="60957" y="82428"/>
                  </a:cubicBezTo>
                  <a:cubicBezTo>
                    <a:pt x="55543" y="51206"/>
                    <a:pt x="33886" y="27744"/>
                    <a:pt x="16380" y="2478"/>
                  </a:cubicBezTo>
                  <a:cubicBezTo>
                    <a:pt x="13673" y="-1492"/>
                    <a:pt x="7718" y="-229"/>
                    <a:pt x="3747" y="3019"/>
                  </a:cubicBezTo>
                  <a:cubicBezTo>
                    <a:pt x="-584" y="6629"/>
                    <a:pt x="-1126" y="11141"/>
                    <a:pt x="1942" y="15472"/>
                  </a:cubicBezTo>
                  <a:cubicBezTo>
                    <a:pt x="6274" y="21608"/>
                    <a:pt x="11869" y="26662"/>
                    <a:pt x="16019" y="32798"/>
                  </a:cubicBezTo>
                  <a:cubicBezTo>
                    <a:pt x="39481" y="66907"/>
                    <a:pt x="56265" y="102461"/>
                    <a:pt x="40744" y="145233"/>
                  </a:cubicBezTo>
                  <a:cubicBezTo>
                    <a:pt x="38217" y="151730"/>
                    <a:pt x="34428" y="158768"/>
                    <a:pt x="41105" y="173567"/>
                  </a:cubicBezTo>
                  <a:close/>
                </a:path>
              </a:pathLst>
            </a:custGeom>
            <a:solidFill>
              <a:srgbClr val="000000"/>
            </a:solidFill>
            <a:ln w="1804" cap="flat">
              <a:noFill/>
              <a:prstDash val="solid"/>
              <a:miter/>
            </a:ln>
          </p:spPr>
          <p:txBody>
            <a:bodyPr rtlCol="0" anchor="ctr"/>
            <a:lstStyle/>
            <a:p>
              <a:endParaRPr lang="en-US"/>
            </a:p>
          </p:txBody>
        </p:sp>
        <p:sp>
          <p:nvSpPr>
            <p:cNvPr id="12" name="Freeform 961">
              <a:extLst>
                <a:ext uri="{FF2B5EF4-FFF2-40B4-BE49-F238E27FC236}">
                  <a16:creationId xmlns:a16="http://schemas.microsoft.com/office/drawing/2014/main" id="{A935FA86-21BC-AB96-D8C2-588532720FC1}"/>
                </a:ext>
              </a:extLst>
            </p:cNvPr>
            <p:cNvSpPr/>
            <p:nvPr/>
          </p:nvSpPr>
          <p:spPr>
            <a:xfrm>
              <a:off x="4765834" y="5821524"/>
              <a:ext cx="57283" cy="164472"/>
            </a:xfrm>
            <a:custGeom>
              <a:avLst/>
              <a:gdLst>
                <a:gd name="connsiteX0" fmla="*/ 46817 w 57283"/>
                <a:gd name="connsiteY0" fmla="*/ 159554 h 164472"/>
                <a:gd name="connsiteX1" fmla="*/ 14873 w 57283"/>
                <a:gd name="connsiteY1" fmla="*/ 83033 h 164472"/>
                <a:gd name="connsiteX2" fmla="*/ 57284 w 57283"/>
                <a:gd name="connsiteY2" fmla="*/ 1098 h 164472"/>
                <a:gd name="connsiteX3" fmla="*/ 23535 w 57283"/>
                <a:gd name="connsiteY3" fmla="*/ 16078 h 164472"/>
                <a:gd name="connsiteX4" fmla="*/ 74 w 57283"/>
                <a:gd name="connsiteY4" fmla="*/ 112631 h 164472"/>
                <a:gd name="connsiteX5" fmla="*/ 17219 w 57283"/>
                <a:gd name="connsiteY5" fmla="*/ 153598 h 164472"/>
                <a:gd name="connsiteX6" fmla="*/ 46817 w 57283"/>
                <a:gd name="connsiteY6" fmla="*/ 159554 h 164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283" h="164472">
                  <a:moveTo>
                    <a:pt x="46817" y="159554"/>
                  </a:moveTo>
                  <a:cubicBezTo>
                    <a:pt x="14151" y="142409"/>
                    <a:pt x="11444" y="113714"/>
                    <a:pt x="14873" y="83033"/>
                  </a:cubicBezTo>
                  <a:cubicBezTo>
                    <a:pt x="18302" y="51631"/>
                    <a:pt x="32379" y="24921"/>
                    <a:pt x="57284" y="1098"/>
                  </a:cubicBezTo>
                  <a:cubicBezTo>
                    <a:pt x="38154" y="-3233"/>
                    <a:pt x="30394" y="5971"/>
                    <a:pt x="23535" y="16078"/>
                  </a:cubicBezTo>
                  <a:cubicBezTo>
                    <a:pt x="3683" y="45314"/>
                    <a:pt x="-648" y="78521"/>
                    <a:pt x="74" y="112631"/>
                  </a:cubicBezTo>
                  <a:cubicBezTo>
                    <a:pt x="435" y="127791"/>
                    <a:pt x="8015" y="141507"/>
                    <a:pt x="17219" y="153598"/>
                  </a:cubicBezTo>
                  <a:cubicBezTo>
                    <a:pt x="24077" y="162442"/>
                    <a:pt x="33101" y="169660"/>
                    <a:pt x="46817" y="159554"/>
                  </a:cubicBezTo>
                  <a:close/>
                </a:path>
              </a:pathLst>
            </a:custGeom>
            <a:solidFill>
              <a:srgbClr val="000000"/>
            </a:solidFill>
            <a:ln w="1804" cap="flat">
              <a:noFill/>
              <a:prstDash val="solid"/>
              <a:miter/>
            </a:ln>
          </p:spPr>
          <p:txBody>
            <a:bodyPr rtlCol="0" anchor="ctr"/>
            <a:lstStyle/>
            <a:p>
              <a:endParaRPr lang="en-US"/>
            </a:p>
          </p:txBody>
        </p:sp>
        <p:sp>
          <p:nvSpPr>
            <p:cNvPr id="13" name="Freeform 962">
              <a:extLst>
                <a:ext uri="{FF2B5EF4-FFF2-40B4-BE49-F238E27FC236}">
                  <a16:creationId xmlns:a16="http://schemas.microsoft.com/office/drawing/2014/main" id="{B9A3CA81-EE2A-3F46-CDB1-61C07B1B80F9}"/>
                </a:ext>
              </a:extLst>
            </p:cNvPr>
            <p:cNvSpPr/>
            <p:nvPr/>
          </p:nvSpPr>
          <p:spPr>
            <a:xfrm>
              <a:off x="4782685" y="6320231"/>
              <a:ext cx="144746" cy="17282"/>
            </a:xfrm>
            <a:custGeom>
              <a:avLst/>
              <a:gdLst>
                <a:gd name="connsiteX0" fmla="*/ 68587 w 144746"/>
                <a:gd name="connsiteY0" fmla="*/ 1581 h 17282"/>
                <a:gd name="connsiteX1" fmla="*/ 4158 w 144746"/>
                <a:gd name="connsiteY1" fmla="*/ 9161 h 17282"/>
                <a:gd name="connsiteX2" fmla="*/ 23288 w 144746"/>
                <a:gd name="connsiteY2" fmla="*/ 13312 h 17282"/>
                <a:gd name="connsiteX3" fmla="*/ 144747 w 144746"/>
                <a:gd name="connsiteY3" fmla="*/ 17283 h 17282"/>
                <a:gd name="connsiteX4" fmla="*/ 68587 w 144746"/>
                <a:gd name="connsiteY4" fmla="*/ 1581 h 1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46" h="17282">
                  <a:moveTo>
                    <a:pt x="68587" y="1581"/>
                  </a:moveTo>
                  <a:cubicBezTo>
                    <a:pt x="48194" y="3025"/>
                    <a:pt x="-16957" y="-6540"/>
                    <a:pt x="4158" y="9161"/>
                  </a:cubicBezTo>
                  <a:cubicBezTo>
                    <a:pt x="10475" y="10966"/>
                    <a:pt x="16791" y="12229"/>
                    <a:pt x="23288" y="13312"/>
                  </a:cubicBezTo>
                  <a:cubicBezTo>
                    <a:pt x="63534" y="20711"/>
                    <a:pt x="104321" y="11688"/>
                    <a:pt x="144747" y="17283"/>
                  </a:cubicBezTo>
                  <a:cubicBezTo>
                    <a:pt x="120744" y="2123"/>
                    <a:pt x="95297" y="-404"/>
                    <a:pt x="68587" y="1581"/>
                  </a:cubicBezTo>
                  <a:close/>
                </a:path>
              </a:pathLst>
            </a:custGeom>
            <a:solidFill>
              <a:srgbClr val="000000"/>
            </a:solidFill>
            <a:ln w="1804" cap="flat">
              <a:noFill/>
              <a:prstDash val="solid"/>
              <a:miter/>
            </a:ln>
          </p:spPr>
          <p:txBody>
            <a:bodyPr rtlCol="0" anchor="ctr"/>
            <a:lstStyle/>
            <a:p>
              <a:endParaRPr lang="en-US"/>
            </a:p>
          </p:txBody>
        </p:sp>
        <p:sp>
          <p:nvSpPr>
            <p:cNvPr id="14" name="Freeform 963">
              <a:extLst>
                <a:ext uri="{FF2B5EF4-FFF2-40B4-BE49-F238E27FC236}">
                  <a16:creationId xmlns:a16="http://schemas.microsoft.com/office/drawing/2014/main" id="{19A568AB-B904-54E5-2DD4-67F3B668E966}"/>
                </a:ext>
              </a:extLst>
            </p:cNvPr>
            <p:cNvSpPr/>
            <p:nvPr/>
          </p:nvSpPr>
          <p:spPr>
            <a:xfrm>
              <a:off x="5562145" y="6325090"/>
              <a:ext cx="147098" cy="18346"/>
            </a:xfrm>
            <a:custGeom>
              <a:avLst/>
              <a:gdLst>
                <a:gd name="connsiteX0" fmla="*/ 134646 w 147098"/>
                <a:gd name="connsiteY0" fmla="*/ 4483 h 18346"/>
                <a:gd name="connsiteX1" fmla="*/ 11022 w 147098"/>
                <a:gd name="connsiteY1" fmla="*/ 151 h 18346"/>
                <a:gd name="connsiteX2" fmla="*/ 13 w 147098"/>
                <a:gd name="connsiteY2" fmla="*/ 5205 h 18346"/>
                <a:gd name="connsiteX3" fmla="*/ 12285 w 147098"/>
                <a:gd name="connsiteY3" fmla="*/ 12785 h 18346"/>
                <a:gd name="connsiteX4" fmla="*/ 121832 w 147098"/>
                <a:gd name="connsiteY4" fmla="*/ 18199 h 18346"/>
                <a:gd name="connsiteX5" fmla="*/ 147099 w 147098"/>
                <a:gd name="connsiteY5" fmla="*/ 10619 h 18346"/>
                <a:gd name="connsiteX6" fmla="*/ 134646 w 147098"/>
                <a:gd name="connsiteY6" fmla="*/ 4483 h 1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098" h="18346">
                  <a:moveTo>
                    <a:pt x="134646" y="4483"/>
                  </a:moveTo>
                  <a:cubicBezTo>
                    <a:pt x="93498" y="2859"/>
                    <a:pt x="52170" y="1415"/>
                    <a:pt x="11022" y="151"/>
                  </a:cubicBezTo>
                  <a:cubicBezTo>
                    <a:pt x="6690" y="-29"/>
                    <a:pt x="374" y="-932"/>
                    <a:pt x="13" y="5205"/>
                  </a:cubicBezTo>
                  <a:cubicBezTo>
                    <a:pt x="-348" y="13145"/>
                    <a:pt x="7051" y="12965"/>
                    <a:pt x="12285" y="12785"/>
                  </a:cubicBezTo>
                  <a:cubicBezTo>
                    <a:pt x="48921" y="12062"/>
                    <a:pt x="85377" y="16936"/>
                    <a:pt x="121832" y="18199"/>
                  </a:cubicBezTo>
                  <a:cubicBezTo>
                    <a:pt x="130676" y="18560"/>
                    <a:pt x="140421" y="18921"/>
                    <a:pt x="147099" y="10619"/>
                  </a:cubicBezTo>
                  <a:cubicBezTo>
                    <a:pt x="144031" y="5385"/>
                    <a:pt x="139158" y="4663"/>
                    <a:pt x="134646" y="4483"/>
                  </a:cubicBezTo>
                  <a:close/>
                </a:path>
              </a:pathLst>
            </a:custGeom>
            <a:solidFill>
              <a:srgbClr val="000000"/>
            </a:solidFill>
            <a:ln w="1804" cap="flat">
              <a:noFill/>
              <a:prstDash val="solid"/>
              <a:miter/>
            </a:ln>
          </p:spPr>
          <p:txBody>
            <a:bodyPr rtlCol="0" anchor="ctr"/>
            <a:lstStyle/>
            <a:p>
              <a:endParaRPr lang="en-US"/>
            </a:p>
          </p:txBody>
        </p:sp>
      </p:grpSp>
      <p:pic>
        <p:nvPicPr>
          <p:cNvPr id="17" name="Graphic 16" descr="Chevron arrows with solid fill">
            <a:extLst>
              <a:ext uri="{FF2B5EF4-FFF2-40B4-BE49-F238E27FC236}">
                <a16:creationId xmlns:a16="http://schemas.microsoft.com/office/drawing/2014/main" id="{83255CF6-247F-9D98-6FEB-A90793FF1023}"/>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961691" y="1854187"/>
            <a:ext cx="520661" cy="520661"/>
          </a:xfrm>
          <a:prstGeom prst="rect">
            <a:avLst/>
          </a:prstGeom>
        </p:spPr>
      </p:pic>
      <p:pic>
        <p:nvPicPr>
          <p:cNvPr id="18" name="Graphic 17" descr="Chevron arrows with solid fill">
            <a:extLst>
              <a:ext uri="{FF2B5EF4-FFF2-40B4-BE49-F238E27FC236}">
                <a16:creationId xmlns:a16="http://schemas.microsoft.com/office/drawing/2014/main" id="{71EC66FF-425B-84D6-D82A-A63FEDCBF78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2029995" y="4127819"/>
            <a:ext cx="520661" cy="520661"/>
          </a:xfrm>
          <a:prstGeom prst="rect">
            <a:avLst/>
          </a:prstGeom>
        </p:spPr>
      </p:pic>
    </p:spTree>
    <p:extLst>
      <p:ext uri="{BB962C8B-B14F-4D97-AF65-F5344CB8AC3E}">
        <p14:creationId xmlns:p14="http://schemas.microsoft.com/office/powerpoint/2010/main" val="21019394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DE1CF93-2BA7-A46D-5729-DE27B1CD9935}"/>
              </a:ext>
            </a:extLst>
          </p:cNvPr>
          <p:cNvSpPr>
            <a:spLocks noGrp="1"/>
          </p:cNvSpPr>
          <p:nvPr>
            <p:ph type="body" sz="quarter" idx="37"/>
          </p:nvPr>
        </p:nvSpPr>
        <p:spPr/>
        <p:txBody>
          <a:bodyPr/>
          <a:lstStyle/>
          <a:p>
            <a:r>
              <a:rPr lang="en-IE" dirty="0"/>
              <a:t>01</a:t>
            </a:r>
          </a:p>
        </p:txBody>
      </p:sp>
      <p:sp>
        <p:nvSpPr>
          <p:cNvPr id="20" name="Text Placeholder 19">
            <a:extLst>
              <a:ext uri="{FF2B5EF4-FFF2-40B4-BE49-F238E27FC236}">
                <a16:creationId xmlns:a16="http://schemas.microsoft.com/office/drawing/2014/main" id="{F51E03DC-7DEC-0B4B-B427-8147B0D44623}"/>
              </a:ext>
            </a:extLst>
          </p:cNvPr>
          <p:cNvSpPr>
            <a:spLocks noGrp="1"/>
          </p:cNvSpPr>
          <p:nvPr>
            <p:ph type="body" sz="quarter" idx="44"/>
          </p:nvPr>
        </p:nvSpPr>
        <p:spPr/>
        <p:txBody>
          <a:bodyPr/>
          <a:lstStyle/>
          <a:p>
            <a:r>
              <a:rPr lang="en-IE" dirty="0"/>
              <a:t>02</a:t>
            </a:r>
          </a:p>
        </p:txBody>
      </p:sp>
      <p:sp>
        <p:nvSpPr>
          <p:cNvPr id="23" name="Text Placeholder 22">
            <a:extLst>
              <a:ext uri="{FF2B5EF4-FFF2-40B4-BE49-F238E27FC236}">
                <a16:creationId xmlns:a16="http://schemas.microsoft.com/office/drawing/2014/main" id="{1C18FC68-44B2-969B-6D20-782281191B0D}"/>
              </a:ext>
            </a:extLst>
          </p:cNvPr>
          <p:cNvSpPr>
            <a:spLocks noGrp="1"/>
          </p:cNvSpPr>
          <p:nvPr>
            <p:ph type="body" sz="quarter" idx="47"/>
          </p:nvPr>
        </p:nvSpPr>
        <p:spPr/>
        <p:txBody>
          <a:bodyPr/>
          <a:lstStyle/>
          <a:p>
            <a:r>
              <a:rPr lang="en-IE" dirty="0"/>
              <a:t>03</a:t>
            </a:r>
          </a:p>
        </p:txBody>
      </p:sp>
      <p:sp>
        <p:nvSpPr>
          <p:cNvPr id="24" name="TextBox 23">
            <a:extLst>
              <a:ext uri="{FF2B5EF4-FFF2-40B4-BE49-F238E27FC236}">
                <a16:creationId xmlns:a16="http://schemas.microsoft.com/office/drawing/2014/main" id="{1DBC8AF7-4E3A-1D69-5ACC-8E0F7DEBA66C}"/>
              </a:ext>
            </a:extLst>
          </p:cNvPr>
          <p:cNvSpPr txBox="1"/>
          <p:nvPr/>
        </p:nvSpPr>
        <p:spPr>
          <a:xfrm>
            <a:off x="4594463" y="755487"/>
            <a:ext cx="6871063" cy="1631216"/>
          </a:xfrm>
          <a:prstGeom prst="rect">
            <a:avLst/>
          </a:prstGeom>
          <a:noFill/>
        </p:spPr>
        <p:txBody>
          <a:bodyPr wrap="square" rtlCol="0">
            <a:spAutoFit/>
          </a:bodyPr>
          <a:lstStyle/>
          <a:p>
            <a:r>
              <a:rPr lang="en-IE" sz="2000" dirty="0">
                <a:solidFill>
                  <a:srgbClr val="EE1765"/>
                </a:solidFill>
              </a:rPr>
              <a:t>Education</a:t>
            </a:r>
            <a:r>
              <a:rPr lang="en-IE" sz="2000" dirty="0"/>
              <a:t> </a:t>
            </a:r>
            <a:r>
              <a:rPr lang="en-US" sz="2000" dirty="0">
                <a:solidFill>
                  <a:srgbClr val="083F59"/>
                </a:solidFill>
              </a:rPr>
              <a:t>Provide training to all leaders and managers on D&amp;I and Inclusive Leadership. Cover topics like unconscious bias, cultural competence, and emotional intelligence. Leaders need training so they can lead by example and show a commitment to valuing diversity and encouraging inclusivity within their teams</a:t>
            </a:r>
            <a:endParaRPr lang="en-IE" sz="2000" dirty="0">
              <a:solidFill>
                <a:srgbClr val="083F59"/>
              </a:solidFill>
            </a:endParaRPr>
          </a:p>
        </p:txBody>
      </p:sp>
      <p:sp>
        <p:nvSpPr>
          <p:cNvPr id="25" name="TextBox 24">
            <a:extLst>
              <a:ext uri="{FF2B5EF4-FFF2-40B4-BE49-F238E27FC236}">
                <a16:creationId xmlns:a16="http://schemas.microsoft.com/office/drawing/2014/main" id="{3CF566EB-CB4B-FA89-37E4-26C4ADC998DA}"/>
              </a:ext>
            </a:extLst>
          </p:cNvPr>
          <p:cNvSpPr txBox="1"/>
          <p:nvPr/>
        </p:nvSpPr>
        <p:spPr>
          <a:xfrm>
            <a:off x="4584938" y="2696606"/>
            <a:ext cx="6871063" cy="1446550"/>
          </a:xfrm>
          <a:prstGeom prst="rect">
            <a:avLst/>
          </a:prstGeom>
          <a:noFill/>
        </p:spPr>
        <p:txBody>
          <a:bodyPr wrap="square" rtlCol="0">
            <a:spAutoFit/>
          </a:bodyPr>
          <a:lstStyle/>
          <a:p>
            <a:r>
              <a:rPr lang="en-US" sz="2200" dirty="0">
                <a:solidFill>
                  <a:srgbClr val="EE1765"/>
                </a:solidFill>
              </a:rPr>
              <a:t>Create an Inclusive Environment </a:t>
            </a:r>
            <a:r>
              <a:rPr lang="en-US" sz="2200" dirty="0">
                <a:solidFill>
                  <a:srgbClr val="083F59"/>
                </a:solidFill>
              </a:rPr>
              <a:t>Develop policies and practices that support inclusion, such as flexible working arrangements, diverse hiring practices, and clear channels for feedback and concerns.</a:t>
            </a:r>
          </a:p>
        </p:txBody>
      </p:sp>
      <p:sp>
        <p:nvSpPr>
          <p:cNvPr id="26" name="TextBox 25">
            <a:extLst>
              <a:ext uri="{FF2B5EF4-FFF2-40B4-BE49-F238E27FC236}">
                <a16:creationId xmlns:a16="http://schemas.microsoft.com/office/drawing/2014/main" id="{D4B4ADA1-ECB3-9036-7181-9F712C45A441}"/>
              </a:ext>
            </a:extLst>
          </p:cNvPr>
          <p:cNvSpPr txBox="1"/>
          <p:nvPr/>
        </p:nvSpPr>
        <p:spPr>
          <a:xfrm>
            <a:off x="4670663" y="4546013"/>
            <a:ext cx="6871063" cy="1631216"/>
          </a:xfrm>
          <a:prstGeom prst="rect">
            <a:avLst/>
          </a:prstGeom>
          <a:noFill/>
        </p:spPr>
        <p:txBody>
          <a:bodyPr wrap="square" rtlCol="0">
            <a:spAutoFit/>
          </a:bodyPr>
          <a:lstStyle/>
          <a:p>
            <a:r>
              <a:rPr lang="en-US" sz="2000" dirty="0">
                <a:solidFill>
                  <a:srgbClr val="EE1765"/>
                </a:solidFill>
              </a:rPr>
              <a:t>Regular Feedback and Improvement </a:t>
            </a:r>
            <a:r>
              <a:rPr lang="en-US" sz="2000" dirty="0">
                <a:solidFill>
                  <a:srgbClr val="083F59"/>
                </a:solidFill>
              </a:rPr>
              <a:t>Establish regular feedback mechanisms with KPIs and measurements to assess how inclusive the workplace is and identify areas for improvement. Leaders should be also be open to receiving feedback on their own inclusive practices and make adjustments as needed.</a:t>
            </a:r>
            <a:endParaRPr lang="en-IE" sz="2000" dirty="0">
              <a:solidFill>
                <a:srgbClr val="083F59"/>
              </a:solidFill>
            </a:endParaRPr>
          </a:p>
        </p:txBody>
      </p:sp>
      <p:sp>
        <p:nvSpPr>
          <p:cNvPr id="28" name="TextBox 27">
            <a:extLst>
              <a:ext uri="{FF2B5EF4-FFF2-40B4-BE49-F238E27FC236}">
                <a16:creationId xmlns:a16="http://schemas.microsoft.com/office/drawing/2014/main" id="{FFF48CD6-8524-A6A0-AF68-5A0D8255CC8E}"/>
              </a:ext>
            </a:extLst>
          </p:cNvPr>
          <p:cNvSpPr txBox="1"/>
          <p:nvPr/>
        </p:nvSpPr>
        <p:spPr>
          <a:xfrm>
            <a:off x="4509795" y="123830"/>
            <a:ext cx="7482180" cy="523220"/>
          </a:xfrm>
          <a:prstGeom prst="rect">
            <a:avLst/>
          </a:prstGeom>
          <a:noFill/>
        </p:spPr>
        <p:txBody>
          <a:bodyPr wrap="square" rtlCol="0">
            <a:spAutoFit/>
          </a:bodyPr>
          <a:lstStyle/>
          <a:p>
            <a:r>
              <a:rPr lang="en-IE" sz="2800" b="1" dirty="0">
                <a:solidFill>
                  <a:srgbClr val="EE1765"/>
                </a:solidFill>
              </a:rPr>
              <a:t>Key Areas of Implementation</a:t>
            </a:r>
          </a:p>
        </p:txBody>
      </p:sp>
      <p:pic>
        <p:nvPicPr>
          <p:cNvPr id="9" name="Picture Placeholder 8" descr="A group of people putting their hands together&#10;&#10;Description automatically generated">
            <a:extLst>
              <a:ext uri="{FF2B5EF4-FFF2-40B4-BE49-F238E27FC236}">
                <a16:creationId xmlns:a16="http://schemas.microsoft.com/office/drawing/2014/main" id="{57524185-93A4-C0AC-E7BE-8DE0DB9FC452}"/>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567" r="7567"/>
          <a:stretch>
            <a:fillRect/>
          </a:stretch>
        </p:blipFill>
        <p:spPr/>
      </p:pic>
    </p:spTree>
    <p:extLst>
      <p:ext uri="{BB962C8B-B14F-4D97-AF65-F5344CB8AC3E}">
        <p14:creationId xmlns:p14="http://schemas.microsoft.com/office/powerpoint/2010/main" val="6207502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253139" y="1229412"/>
            <a:ext cx="5188437" cy="5028641"/>
          </a:xfrm>
        </p:spPr>
        <p:txBody>
          <a:bodyPr/>
          <a:lstStyle/>
          <a:p>
            <a:pPr marL="0" indent="0"/>
            <a:r>
              <a:rPr lang="en-US" sz="1900" dirty="0"/>
              <a:t>These five key sections show leaders how they can embed D&amp;I into their management practices.</a:t>
            </a:r>
          </a:p>
          <a:p>
            <a:pPr marL="0" indent="0"/>
            <a:r>
              <a:rPr lang="en-US" sz="1900" b="1" dirty="0"/>
              <a:t>SECTION 1 </a:t>
            </a:r>
            <a:r>
              <a:rPr lang="en-US" sz="1900" dirty="0"/>
              <a:t>highlights the role of top leadership in creating a competitive advantage through D&amp;I. Use the DARE Assessment to inform your D&amp;I strategy.</a:t>
            </a:r>
          </a:p>
          <a:p>
            <a:pPr marL="0" indent="0"/>
            <a:r>
              <a:rPr lang="en-US" sz="1900" b="1" dirty="0"/>
              <a:t>SECTION 2 </a:t>
            </a:r>
            <a:r>
              <a:rPr lang="en-US" sz="1900" dirty="0"/>
              <a:t>focuses on creating a proactive, purpose-driven D&amp;I strategy by setting measurable goals and ensuring company-wide buy-in.</a:t>
            </a:r>
          </a:p>
          <a:p>
            <a:pPr marL="0" indent="0"/>
            <a:r>
              <a:rPr lang="en-US" sz="1900" b="1" dirty="0"/>
              <a:t>SECTION 3 </a:t>
            </a:r>
            <a:r>
              <a:rPr lang="en-US" sz="1900" dirty="0"/>
              <a:t>equips leaders with the skills to build inclusive teams by managing biases and embracing neurodiversity to drive team success.</a:t>
            </a:r>
          </a:p>
          <a:p>
            <a:pPr marL="0" indent="0"/>
            <a:r>
              <a:rPr lang="en-US" sz="1900" b="1" dirty="0"/>
              <a:t>SECTION 4 </a:t>
            </a:r>
            <a:r>
              <a:rPr lang="en-US" sz="1900" dirty="0"/>
              <a:t>teaches you how to measure leadership impact on D&amp;I using the SMART framework and develop crisis management strategies.</a:t>
            </a:r>
          </a:p>
          <a:p>
            <a:pPr marL="0" indent="0"/>
            <a:r>
              <a:rPr lang="en-US" sz="1900" b="1" dirty="0"/>
              <a:t>SECTION 5 </a:t>
            </a:r>
            <a:r>
              <a:rPr lang="en-US" sz="1900" dirty="0"/>
              <a:t>revisits measuring D&amp;I leadership impact and provides crisis management solutions to build SME resilience through inclusive leadership.</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2</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Develop A Purpose Driven High Impact D&amp;I Strategy </a:t>
            </a:r>
            <a:r>
              <a:rPr lang="en-US" sz="2000" dirty="0">
                <a:solidFill>
                  <a:srgbClr val="083F59"/>
                </a:solidFill>
                <a:effectLst/>
                <a:ea typeface="Calibri" panose="020F0502020204030204" pitchFamily="34" charset="0"/>
                <a:cs typeface="Times New Roman" panose="02020603050405020304" pitchFamily="18" charset="0"/>
              </a:rPr>
              <a:t>(Module 1: Part 1)</a:t>
            </a:r>
            <a:endParaRPr lang="en-US" sz="2000" b="1" dirty="0">
              <a:ea typeface="Calibri" panose="020F0502020204030204" pitchFamily="34" charset="0"/>
              <a:cs typeface="Times New Roman" panose="02020603050405020304" pitchFamily="18" charset="0"/>
            </a:endParaRP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Measuring Leadership Impact on D&amp;I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IE" sz="2000" b="1" dirty="0">
              <a:ea typeface="Calibri" panose="020F0502020204030204" pitchFamily="34" charset="0"/>
              <a:cs typeface="Times New Roman" panose="02020603050405020304" pitchFamily="18" charset="0"/>
            </a:endParaRP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D&amp;I Crisis Management &amp; Resilience Strategies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US" sz="20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044611"/>
            <a:ext cx="3979590" cy="954107"/>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Unlock Your Inclusive Leadership and Tap Into the Power of Neurodiversity. </a:t>
            </a:r>
            <a:r>
              <a:rPr lang="en-US" sz="2000" dirty="0">
                <a:solidFill>
                  <a:srgbClr val="083F59"/>
                </a:solidFill>
                <a:effectLst/>
                <a:ea typeface="Calibri" panose="020F0502020204030204" pitchFamily="34" charset="0"/>
                <a:cs typeface="Times New Roman" panose="02020603050405020304" pitchFamily="18" charset="0"/>
              </a:rPr>
              <a:t>(Module 1: Part 2)</a:t>
            </a:r>
            <a:endParaRPr lang="en-US" sz="2000" b="1" dirty="0">
              <a:solidFill>
                <a:srgbClr val="083F59"/>
              </a:solidFill>
              <a:ea typeface="Calibri" panose="020F0502020204030204" pitchFamily="34" charset="0"/>
              <a:cs typeface="Times New Roman" panose="02020603050405020304" pitchFamily="18" charset="0"/>
            </a:endParaRP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Prepare for Real Inclusive Change Through Top Level Leadership </a:t>
            </a:r>
            <a:r>
              <a:rPr lang="en-US" sz="2000" dirty="0">
                <a:solidFill>
                  <a:srgbClr val="083F59"/>
                </a:solidFill>
                <a:effectLst/>
                <a:ea typeface="Calibri" panose="020F0502020204030204" pitchFamily="34" charset="0"/>
                <a:cs typeface="Times New Roman" panose="02020603050405020304" pitchFamily="18" charset="0"/>
              </a:rPr>
              <a:t>(Module 1: Part 1)</a:t>
            </a: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263874" y="421168"/>
            <a:ext cx="6225988" cy="523220"/>
          </a:xfrm>
          <a:prstGeom prst="rect">
            <a:avLst/>
          </a:prstGeom>
          <a:noFill/>
        </p:spPr>
        <p:txBody>
          <a:bodyPr wrap="square">
            <a:spAutoFit/>
          </a:bodyPr>
          <a:lstStyle/>
          <a:p>
            <a:pPr algn="ctr"/>
            <a:r>
              <a:rPr lang="en-US" sz="2800" b="1" dirty="0">
                <a:solidFill>
                  <a:srgbClr val="DF4625"/>
                </a:solidFill>
              </a:rPr>
              <a:t>Inclusive Leadership Skills</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0852537" y="1772417"/>
            <a:ext cx="2051944" cy="492443"/>
          </a:xfrm>
          <a:prstGeom prst="rect">
            <a:avLst/>
          </a:prstGeom>
          <a:solidFill>
            <a:srgbClr val="DF4625"/>
          </a:solidFill>
        </p:spPr>
        <p:txBody>
          <a:bodyPr wrap="square" rtlCol="0">
            <a:spAutoFit/>
          </a:bodyPr>
          <a:lstStyle/>
          <a:p>
            <a:pPr algn="ctr"/>
            <a:r>
              <a:rPr lang="en-IE" sz="26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51434" y="3292531"/>
            <a:ext cx="1053867" cy="492443"/>
          </a:xfrm>
          <a:prstGeom prst="rect">
            <a:avLst/>
          </a:prstGeom>
          <a:solidFill>
            <a:srgbClr val="05AAA3"/>
          </a:solidFill>
        </p:spPr>
        <p:txBody>
          <a:bodyPr wrap="square" rtlCol="0">
            <a:spAutoFit/>
          </a:bodyPr>
          <a:lstStyle/>
          <a:p>
            <a:pPr algn="ctr"/>
            <a:r>
              <a:rPr lang="en-IE" sz="2600" dirty="0">
                <a:solidFill>
                  <a:schemeClr val="bg1"/>
                </a:solidFill>
              </a:rPr>
              <a:t>Part 2</a:t>
            </a:r>
          </a:p>
        </p:txBody>
      </p:sp>
      <p:sp>
        <p:nvSpPr>
          <p:cNvPr id="10" name="TextBox 9">
            <a:extLst>
              <a:ext uri="{FF2B5EF4-FFF2-40B4-BE49-F238E27FC236}">
                <a16:creationId xmlns:a16="http://schemas.microsoft.com/office/drawing/2014/main" id="{69D6F168-5F16-057F-AD4B-781F561CA868}"/>
              </a:ext>
            </a:extLst>
          </p:cNvPr>
          <p:cNvSpPr txBox="1"/>
          <p:nvPr/>
        </p:nvSpPr>
        <p:spPr>
          <a:xfrm rot="16200000">
            <a:off x="10855936" y="4812644"/>
            <a:ext cx="2051944" cy="492443"/>
          </a:xfrm>
          <a:prstGeom prst="rect">
            <a:avLst/>
          </a:prstGeom>
          <a:solidFill>
            <a:srgbClr val="EE1765"/>
          </a:solidFill>
        </p:spPr>
        <p:txBody>
          <a:bodyPr wrap="square" rtlCol="0">
            <a:spAutoFit/>
          </a:bodyPr>
          <a:lstStyle/>
          <a:p>
            <a:pPr algn="ctr"/>
            <a:r>
              <a:rPr lang="en-IE" sz="2600" dirty="0">
                <a:solidFill>
                  <a:schemeClr val="bg1"/>
                </a:solidFill>
              </a:rPr>
              <a:t>Part 3</a:t>
            </a:r>
          </a:p>
        </p:txBody>
      </p:sp>
      <p:grpSp>
        <p:nvGrpSpPr>
          <p:cNvPr id="11" name="Group 10">
            <a:extLst>
              <a:ext uri="{FF2B5EF4-FFF2-40B4-BE49-F238E27FC236}">
                <a16:creationId xmlns:a16="http://schemas.microsoft.com/office/drawing/2014/main" id="{6D6E05F6-1CB1-696A-464C-9D703192E6E2}"/>
              </a:ext>
            </a:extLst>
          </p:cNvPr>
          <p:cNvGrpSpPr/>
          <p:nvPr/>
        </p:nvGrpSpPr>
        <p:grpSpPr>
          <a:xfrm rot="19159346">
            <a:off x="10656377" y="3257260"/>
            <a:ext cx="1170562" cy="727881"/>
            <a:chOff x="4975654" y="3674076"/>
            <a:chExt cx="1806206" cy="626075"/>
          </a:xfrm>
        </p:grpSpPr>
        <p:sp>
          <p:nvSpPr>
            <p:cNvPr id="12" name="Freeform 124">
              <a:extLst>
                <a:ext uri="{FF2B5EF4-FFF2-40B4-BE49-F238E27FC236}">
                  <a16:creationId xmlns:a16="http://schemas.microsoft.com/office/drawing/2014/main" id="{3B804212-179B-1AAA-F4E3-B7AF5F1EDE6D}"/>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ACBFBB14-312A-B645-A785-989025648C2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erson with her arms crossed in front of a group of people&#10;&#10;Description automatically generated">
            <a:extLst>
              <a:ext uri="{FF2B5EF4-FFF2-40B4-BE49-F238E27FC236}">
                <a16:creationId xmlns:a16="http://schemas.microsoft.com/office/drawing/2014/main" id="{E32A97C4-6FCB-6465-BA7E-7CC097E73B98}"/>
              </a:ext>
            </a:extLst>
          </p:cNvPr>
          <p:cNvPicPr>
            <a:picLocks noGrp="1" noChangeAspect="1"/>
          </p:cNvPicPr>
          <p:nvPr>
            <p:ph type="pic" sz="quarter" idx="44"/>
          </p:nvPr>
        </p:nvPicPr>
        <p:blipFill rotWithShape="1">
          <a:blip r:embed="rId2" cstate="email">
            <a:extLst>
              <a:ext uri="{28A0092B-C50C-407E-A947-70E740481C1C}">
                <a14:useLocalDpi xmlns:a14="http://schemas.microsoft.com/office/drawing/2010/main"/>
              </a:ext>
            </a:extLst>
          </a:blip>
          <a:srcRect l="33334" t="-24" b="24"/>
          <a:stretch/>
        </p:blipFill>
        <p:spPr>
          <a:xfrm>
            <a:off x="633818" y="993169"/>
            <a:ext cx="4328707" cy="4328707"/>
          </a:xfrm>
        </p:spPr>
      </p:pic>
      <p:sp>
        <p:nvSpPr>
          <p:cNvPr id="8" name="Text Placeholder 3">
            <a:extLst>
              <a:ext uri="{FF2B5EF4-FFF2-40B4-BE49-F238E27FC236}">
                <a16:creationId xmlns:a16="http://schemas.microsoft.com/office/drawing/2014/main" id="{60766039-994F-F579-4FED-9DBB2E79324F}"/>
              </a:ext>
            </a:extLst>
          </p:cNvPr>
          <p:cNvSpPr>
            <a:spLocks noGrp="1"/>
          </p:cNvSpPr>
          <p:nvPr>
            <p:ph type="body" sz="quarter" idx="13"/>
          </p:nvPr>
        </p:nvSpPr>
        <p:spPr>
          <a:xfrm>
            <a:off x="5377989" y="682416"/>
            <a:ext cx="6067275" cy="2607281"/>
          </a:xfrm>
        </p:spPr>
        <p:txBody>
          <a:bodyPr>
            <a:normAutofit/>
          </a:bodyPr>
          <a:lstStyle/>
          <a:p>
            <a:r>
              <a:rPr lang="en-IE" sz="3600" b="1" dirty="0"/>
              <a:t>Inclusive Leadership </a:t>
            </a:r>
          </a:p>
          <a:p>
            <a:r>
              <a:rPr lang="en-IE" sz="3600" dirty="0"/>
              <a:t>Strategies to Cultivate Inclusive Teams</a:t>
            </a:r>
          </a:p>
        </p:txBody>
      </p:sp>
      <p:sp>
        <p:nvSpPr>
          <p:cNvPr id="11" name="TextBox 10">
            <a:extLst>
              <a:ext uri="{FF2B5EF4-FFF2-40B4-BE49-F238E27FC236}">
                <a16:creationId xmlns:a16="http://schemas.microsoft.com/office/drawing/2014/main" id="{165E8332-B9E9-6DD2-826C-4611CC9682BD}"/>
              </a:ext>
            </a:extLst>
          </p:cNvPr>
          <p:cNvSpPr txBox="1"/>
          <p:nvPr/>
        </p:nvSpPr>
        <p:spPr>
          <a:xfrm>
            <a:off x="4962525" y="3078542"/>
            <a:ext cx="6898203" cy="523220"/>
          </a:xfrm>
          <a:prstGeom prst="rect">
            <a:avLst/>
          </a:prstGeom>
          <a:noFill/>
        </p:spPr>
        <p:txBody>
          <a:bodyPr wrap="square" rtlCol="0">
            <a:spAutoFit/>
          </a:bodyPr>
          <a:lstStyle/>
          <a:p>
            <a:pPr algn="ctr"/>
            <a:r>
              <a:rPr lang="en-IE" sz="2800" dirty="0">
                <a:solidFill>
                  <a:schemeClr val="bg1"/>
                </a:solidFill>
              </a:rPr>
              <a:t>Impacts of Inclusive Leadership Strategies</a:t>
            </a:r>
          </a:p>
        </p:txBody>
      </p:sp>
      <p:sp>
        <p:nvSpPr>
          <p:cNvPr id="12" name="TextBox 11">
            <a:extLst>
              <a:ext uri="{FF2B5EF4-FFF2-40B4-BE49-F238E27FC236}">
                <a16:creationId xmlns:a16="http://schemas.microsoft.com/office/drawing/2014/main" id="{E1C3FFB2-A882-AFCF-7F61-41F3C6B444B8}"/>
              </a:ext>
            </a:extLst>
          </p:cNvPr>
          <p:cNvSpPr txBox="1"/>
          <p:nvPr/>
        </p:nvSpPr>
        <p:spPr>
          <a:xfrm>
            <a:off x="5309932" y="3867150"/>
            <a:ext cx="6731771" cy="3000821"/>
          </a:xfrm>
          <a:prstGeom prst="rect">
            <a:avLst/>
          </a:prstGeom>
          <a:noFill/>
        </p:spPr>
        <p:txBody>
          <a:bodyPr wrap="square" rtlCol="0">
            <a:spAutoFit/>
          </a:bodyPr>
          <a:lstStyle/>
          <a:p>
            <a:pPr marL="342900" indent="-342900">
              <a:buFont typeface="Arial" panose="020B0604020202020204" pitchFamily="34" charset="0"/>
              <a:buChar char="•"/>
            </a:pPr>
            <a:r>
              <a:rPr lang="en-US" sz="1900" b="1" dirty="0">
                <a:solidFill>
                  <a:srgbClr val="05AAA3"/>
                </a:solidFill>
              </a:rPr>
              <a:t>Stronger Leadership </a:t>
            </a:r>
            <a:r>
              <a:rPr lang="en-US" sz="1900" dirty="0">
                <a:solidFill>
                  <a:srgbClr val="083F59"/>
                </a:solidFill>
              </a:rPr>
              <a:t>By focusing on inclusive leadership the company developed a leadership team that is better equipped to manage diverse teams and drive innovation.</a:t>
            </a:r>
          </a:p>
          <a:p>
            <a:pPr marL="342900" indent="-342900">
              <a:buFont typeface="Arial" panose="020B0604020202020204" pitchFamily="34" charset="0"/>
              <a:buChar char="•"/>
            </a:pPr>
            <a:r>
              <a:rPr lang="en-US" sz="1900" b="1" dirty="0">
                <a:solidFill>
                  <a:srgbClr val="05AAA3"/>
                </a:solidFill>
              </a:rPr>
              <a:t>Improved Employee Engagement </a:t>
            </a:r>
            <a:r>
              <a:rPr lang="en-US" sz="1900" dirty="0">
                <a:solidFill>
                  <a:srgbClr val="083F59"/>
                </a:solidFill>
              </a:rPr>
              <a:t>Employees reported feeling more included and valued, which translated into higher levels of engagement and productivity.</a:t>
            </a:r>
          </a:p>
          <a:p>
            <a:pPr marL="342900" indent="-342900">
              <a:buFont typeface="Arial" panose="020B0604020202020204" pitchFamily="34" charset="0"/>
              <a:buChar char="•"/>
            </a:pPr>
            <a:r>
              <a:rPr lang="en-US" sz="1900" b="1" dirty="0">
                <a:solidFill>
                  <a:srgbClr val="05AAA3"/>
                </a:solidFill>
              </a:rPr>
              <a:t>Enhanced Innovation </a:t>
            </a:r>
            <a:r>
              <a:rPr lang="en-US" sz="1900" dirty="0">
                <a:solidFill>
                  <a:srgbClr val="083F59"/>
                </a:solidFill>
              </a:rPr>
              <a:t>these strategies encouraged the sharing of diverse ideas, leading to more innovative solutions and products.</a:t>
            </a:r>
          </a:p>
          <a:p>
            <a:endParaRPr lang="en-IE" dirty="0">
              <a:solidFill>
                <a:srgbClr val="083F59"/>
              </a:solidFill>
            </a:endParaRPr>
          </a:p>
        </p:txBody>
      </p:sp>
    </p:spTree>
    <p:extLst>
      <p:ext uri="{BB962C8B-B14F-4D97-AF65-F5344CB8AC3E}">
        <p14:creationId xmlns:p14="http://schemas.microsoft.com/office/powerpoint/2010/main" val="336243734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05AAA3"/>
                </a:highlight>
              </a:rPr>
              <a:t>Strategy 1</a:t>
            </a:r>
            <a:r>
              <a:rPr lang="en-US" b="1" dirty="0">
                <a:solidFill>
                  <a:schemeClr val="bg1"/>
                </a:solidFill>
              </a:rPr>
              <a:t>  </a:t>
            </a:r>
            <a:r>
              <a:rPr lang="en-US" b="0" dirty="0">
                <a:solidFill>
                  <a:srgbClr val="05AAA3"/>
                </a:solidFill>
              </a:rPr>
              <a:t>Inclusive Leadership Training</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78818" y="974141"/>
            <a:ext cx="8060840" cy="999383"/>
          </a:xfrm>
        </p:spPr>
        <p:txBody>
          <a:bodyPr/>
          <a:lstStyle/>
          <a:p>
            <a:pPr indent="-228600"/>
            <a:r>
              <a:rPr lang="en-US" sz="2000" b="1" dirty="0"/>
              <a:t>Objective</a:t>
            </a:r>
            <a:r>
              <a:rPr lang="en-US" sz="2000" dirty="0"/>
              <a:t> Ensure that leaders at all levels were equipped with the skills to promote an inclusive environment and all employees felt valued and heard.</a:t>
            </a:r>
          </a:p>
          <a:p>
            <a:pPr indent="-228600"/>
            <a:r>
              <a:rPr lang="en-US" sz="2000" b="1" dirty="0"/>
              <a:t>Implementation </a:t>
            </a:r>
            <a:r>
              <a:rPr lang="en-US" sz="2000" dirty="0"/>
              <a:t>Introduced mandatory Inclusive Leadership Training for all managers. This training included modules on understanding and mitigating unconscious bias, cultural competence, and strategies for creating psychologically safe spaces. Leaders were taught how to actively listen, encourage diverse perspectives, and make decisions that reflect the input of all team members.</a:t>
            </a:r>
          </a:p>
          <a:p>
            <a:pPr indent="-228600"/>
            <a:r>
              <a:rPr lang="en-US" sz="2000" b="1" dirty="0"/>
              <a:t>Outcome</a:t>
            </a:r>
            <a:r>
              <a:rPr lang="en-US" sz="2000" dirty="0"/>
              <a:t> The training helped leaders become more self-aware and empathetic, leading to improved team dynamics and a more inclusive culture across the company.</a:t>
            </a:r>
          </a:p>
          <a:p>
            <a:pPr>
              <a:spcBef>
                <a:spcPts val="600"/>
              </a:spcBef>
            </a:pPr>
            <a:endParaRPr lang="en-IE" sz="2000" dirty="0"/>
          </a:p>
        </p:txBody>
      </p:sp>
      <p:pic>
        <p:nvPicPr>
          <p:cNvPr id="9" name="Picture Placeholder 8" descr="A person standing in front of a group of people&#10;&#10;Description automatically generated">
            <a:extLst>
              <a:ext uri="{FF2B5EF4-FFF2-40B4-BE49-F238E27FC236}">
                <a16:creationId xmlns:a16="http://schemas.microsoft.com/office/drawing/2014/main" id="{114CEDCB-0886-3EF2-F778-61AA7B713E79}"/>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Tree>
    <p:extLst>
      <p:ext uri="{BB962C8B-B14F-4D97-AF65-F5344CB8AC3E}">
        <p14:creationId xmlns:p14="http://schemas.microsoft.com/office/powerpoint/2010/main" val="24365682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05AAA3"/>
                </a:highlight>
              </a:rPr>
              <a:t>Strategy 2</a:t>
            </a:r>
            <a:r>
              <a:rPr lang="en-US" b="1" dirty="0">
                <a:solidFill>
                  <a:schemeClr val="bg1"/>
                </a:solidFill>
              </a:rPr>
              <a:t>  </a:t>
            </a:r>
            <a:r>
              <a:rPr lang="en-US" b="0" dirty="0">
                <a:solidFill>
                  <a:srgbClr val="05AAA3"/>
                </a:solidFill>
              </a:rPr>
              <a:t>Diverse Hiring Practices</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59768" y="1149419"/>
            <a:ext cx="8060840" cy="999383"/>
          </a:xfrm>
        </p:spPr>
        <p:txBody>
          <a:bodyPr/>
          <a:lstStyle/>
          <a:p>
            <a:r>
              <a:rPr lang="en-US" sz="2000" b="1" dirty="0"/>
              <a:t>Objective</a:t>
            </a:r>
            <a:r>
              <a:rPr lang="en-US" sz="2000" dirty="0"/>
              <a:t> To increase the representation of underrepresented groups within the company, particularly in female leadership roles.</a:t>
            </a:r>
          </a:p>
          <a:p>
            <a:r>
              <a:rPr lang="en-US" sz="2000" b="1" dirty="0"/>
              <a:t>Implementation </a:t>
            </a:r>
            <a:r>
              <a:rPr lang="en-US" sz="2000" dirty="0"/>
              <a:t>Revised its hiring practices to ensure that diversity was a key consideration in every stage of the recruitment process. This included implementing diverse interview panels, setting diversity goals for hiring, and using data-driven tools to reduce bias in candidate selection. Recruitment leaders were held accountable for meeting these diversity goals and were provided with resources to help them attract and retain diverse talent.</a:t>
            </a:r>
          </a:p>
          <a:p>
            <a:r>
              <a:rPr lang="en-US" sz="2000" b="1" dirty="0"/>
              <a:t>Outcome</a:t>
            </a:r>
            <a:r>
              <a:rPr lang="en-US" sz="2000" dirty="0"/>
              <a:t> These practices led to a more diverse leadership team, with increased representation of women and people from various racial and ethnic backgrounds in senior roles.</a:t>
            </a:r>
          </a:p>
          <a:p>
            <a:pPr>
              <a:spcBef>
                <a:spcPts val="600"/>
              </a:spcBef>
            </a:pPr>
            <a:endParaRPr lang="en-IE" sz="2000" dirty="0"/>
          </a:p>
        </p:txBody>
      </p:sp>
      <p:pic>
        <p:nvPicPr>
          <p:cNvPr id="7" name="Picture Placeholder 6" descr="A group of people sitting around a table&#10;&#10;Description automatically generated">
            <a:extLst>
              <a:ext uri="{FF2B5EF4-FFF2-40B4-BE49-F238E27FC236}">
                <a16:creationId xmlns:a16="http://schemas.microsoft.com/office/drawing/2014/main" id="{C1E71D5A-6509-DCD4-4010-89F1416362D0}"/>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212992164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05AAA3"/>
                </a:highlight>
              </a:rPr>
              <a:t>Strategy 3</a:t>
            </a:r>
            <a:r>
              <a:rPr lang="en-US" b="1" dirty="0">
                <a:solidFill>
                  <a:schemeClr val="bg1"/>
                </a:solidFill>
              </a:rPr>
              <a:t>  </a:t>
            </a:r>
            <a:r>
              <a:rPr lang="en-US" b="0" dirty="0">
                <a:solidFill>
                  <a:srgbClr val="05AAA3"/>
                </a:solidFill>
              </a:rPr>
              <a:t>Employee Resource Groups (ERGs) and Leadership Engagement</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59768" y="1339919"/>
            <a:ext cx="8060840" cy="999383"/>
          </a:xfrm>
        </p:spPr>
        <p:txBody>
          <a:bodyPr/>
          <a:lstStyle/>
          <a:p>
            <a:r>
              <a:rPr lang="en-US" sz="2000" b="1" dirty="0"/>
              <a:t>Objective</a:t>
            </a:r>
            <a:r>
              <a:rPr lang="en-US" sz="2000" dirty="0"/>
              <a:t> To create a platform for diverse voices within the company and ensure that leadership is engaged with the experiences and needs of all employees.</a:t>
            </a:r>
          </a:p>
          <a:p>
            <a:r>
              <a:rPr lang="en-US" sz="2000" b="1" dirty="0"/>
              <a:t>Implementation</a:t>
            </a:r>
            <a:r>
              <a:rPr lang="en-US" sz="2000" dirty="0"/>
              <a:t> Create and support an Employee Resource Group (ERG) ensuring they were supported by executive sponsors, HR and from the leadership and management teams. This ERG provided a space for employees from underrepresented groups to connect, share experiences, and influence company policies. </a:t>
            </a:r>
          </a:p>
          <a:p>
            <a:r>
              <a:rPr lang="en-US" sz="2000" dirty="0"/>
              <a:t>Leaders were encouraged to actively participate in ERG activities, listen to feedback, and integrate insights from these groups into their decision-making processes.</a:t>
            </a:r>
          </a:p>
          <a:p>
            <a:r>
              <a:rPr lang="en-US" sz="2000" b="1" dirty="0"/>
              <a:t>Outcome</a:t>
            </a:r>
            <a:r>
              <a:rPr lang="en-US" sz="2000" dirty="0"/>
              <a:t> This strategy enhanced communication between leadership and employees, leading to policies and initiatives that better reflected the diverse needs of its workforce.</a:t>
            </a:r>
          </a:p>
          <a:p>
            <a:pPr>
              <a:spcBef>
                <a:spcPts val="600"/>
              </a:spcBef>
            </a:pPr>
            <a:endParaRPr lang="en-IE" sz="2000" dirty="0"/>
          </a:p>
        </p:txBody>
      </p:sp>
      <p:pic>
        <p:nvPicPr>
          <p:cNvPr id="9" name="Picture Placeholder 8" descr="A group of people looking at a computer&#10;&#10;Description automatically generated">
            <a:extLst>
              <a:ext uri="{FF2B5EF4-FFF2-40B4-BE49-F238E27FC236}">
                <a16:creationId xmlns:a16="http://schemas.microsoft.com/office/drawing/2014/main" id="{0356A037-29B8-E92F-3B68-094289652054}"/>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44644309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042D8745-6ADC-2FCA-8F31-401FF5D4D7E4}"/>
              </a:ext>
            </a:extLst>
          </p:cNvPr>
          <p:cNvSpPr>
            <a:spLocks noGrp="1"/>
          </p:cNvSpPr>
          <p:nvPr>
            <p:ph type="body" sz="quarter" idx="13"/>
          </p:nvPr>
        </p:nvSpPr>
        <p:spPr>
          <a:xfrm>
            <a:off x="5111885" y="739713"/>
            <a:ext cx="7172177" cy="945575"/>
          </a:xfrm>
        </p:spPr>
        <p:txBody>
          <a:bodyPr>
            <a:noAutofit/>
          </a:bodyPr>
          <a:lstStyle/>
          <a:p>
            <a:r>
              <a:rPr lang="en-IE" sz="3600" dirty="0"/>
              <a:t>Unconscious Bias and </a:t>
            </a:r>
          </a:p>
          <a:p>
            <a:r>
              <a:rPr lang="en-IE" sz="3600" dirty="0"/>
              <a:t>Bias Mitigation Skills </a:t>
            </a:r>
          </a:p>
          <a:p>
            <a:r>
              <a:rPr lang="en-IE" dirty="0"/>
              <a:t>for D&amp;I Leaders</a:t>
            </a:r>
          </a:p>
          <a:p>
            <a:endParaRPr lang="en-IE" sz="3600" b="1" dirty="0"/>
          </a:p>
        </p:txBody>
      </p:sp>
      <p:sp>
        <p:nvSpPr>
          <p:cNvPr id="6" name="Text Placeholder 5">
            <a:extLst>
              <a:ext uri="{FF2B5EF4-FFF2-40B4-BE49-F238E27FC236}">
                <a16:creationId xmlns:a16="http://schemas.microsoft.com/office/drawing/2014/main" id="{C0D58C3B-5763-0BAE-4838-6238A61C4749}"/>
              </a:ext>
            </a:extLst>
          </p:cNvPr>
          <p:cNvSpPr>
            <a:spLocks noGrp="1"/>
          </p:cNvSpPr>
          <p:nvPr>
            <p:ph type="body" sz="quarter" idx="43"/>
          </p:nvPr>
        </p:nvSpPr>
        <p:spPr>
          <a:xfrm>
            <a:off x="5111885" y="4028856"/>
            <a:ext cx="6776390" cy="2688760"/>
          </a:xfrm>
        </p:spPr>
        <p:txBody>
          <a:bodyPr>
            <a:noAutofit/>
          </a:bodyPr>
          <a:lstStyle/>
          <a:p>
            <a:r>
              <a:rPr lang="en-US" i="0" dirty="0">
                <a:solidFill>
                  <a:srgbClr val="0872B5"/>
                </a:solidFill>
                <a:effectLst/>
              </a:rPr>
              <a:t>"Unconscious biases are mental shortcuts that all of us take every day. They allow us to make sense of the world and act quickly, but they can also lead to poor decisions and unfair treatment of others in the workplace".</a:t>
            </a:r>
          </a:p>
          <a:p>
            <a:r>
              <a:rPr lang="en-US" sz="1800" b="0" i="1" dirty="0">
                <a:solidFill>
                  <a:srgbClr val="083F59"/>
                </a:solidFill>
                <a:effectLst/>
              </a:rPr>
              <a:t>Professor Banaji (Harvard University) and Professor Greenwald (University of Washington)</a:t>
            </a:r>
          </a:p>
          <a:p>
            <a:endParaRPr lang="en-IE" dirty="0">
              <a:solidFill>
                <a:srgbClr val="0872B5"/>
              </a:solidFill>
            </a:endParaRPr>
          </a:p>
        </p:txBody>
      </p:sp>
      <p:sp>
        <p:nvSpPr>
          <p:cNvPr id="8" name="TextBox 7">
            <a:extLst>
              <a:ext uri="{FF2B5EF4-FFF2-40B4-BE49-F238E27FC236}">
                <a16:creationId xmlns:a16="http://schemas.microsoft.com/office/drawing/2014/main" id="{00E2A628-7FF0-BF4F-E8E5-9E917F978E80}"/>
              </a:ext>
            </a:extLst>
          </p:cNvPr>
          <p:cNvSpPr txBox="1"/>
          <p:nvPr/>
        </p:nvSpPr>
        <p:spPr>
          <a:xfrm>
            <a:off x="5343527" y="1820147"/>
            <a:ext cx="6640000" cy="1938992"/>
          </a:xfrm>
          <a:prstGeom prst="rect">
            <a:avLst/>
          </a:prstGeom>
          <a:noFill/>
        </p:spPr>
        <p:txBody>
          <a:bodyPr wrap="square" rtlCol="0">
            <a:spAutoFit/>
          </a:bodyPr>
          <a:lstStyle/>
          <a:p>
            <a:pPr algn="ctr"/>
            <a:r>
              <a:rPr lang="en-US" sz="2000" b="0" i="0" dirty="0">
                <a:solidFill>
                  <a:schemeClr val="bg1"/>
                </a:solidFill>
                <a:effectLst/>
                <a:latin typeface="-apple-system"/>
              </a:rPr>
              <a:t>Unconscious biases can have a significant negative impact on decision-making and workplace dynamics. A study by the </a:t>
            </a:r>
            <a:r>
              <a:rPr lang="en-US" sz="2000" b="1" i="0" dirty="0">
                <a:solidFill>
                  <a:schemeClr val="bg1"/>
                </a:solidFill>
                <a:effectLst/>
                <a:latin typeface="var(--artdeco-reset-typography-font-family-sans)"/>
                <a:hlinkClick r:id="rId2">
                  <a:extLst>
                    <a:ext uri="{A12FA001-AC4F-418D-AE19-62706E023703}">
                      <ahyp:hlinkClr xmlns:ahyp="http://schemas.microsoft.com/office/drawing/2018/hyperlinkcolor" val="tx"/>
                    </a:ext>
                  </a:extLst>
                </a:hlinkClick>
              </a:rPr>
              <a:t>McKinsey Global Institute</a:t>
            </a:r>
            <a:r>
              <a:rPr lang="en-US" sz="2000" b="0" i="0" dirty="0">
                <a:solidFill>
                  <a:schemeClr val="bg1"/>
                </a:solidFill>
                <a:effectLst/>
                <a:latin typeface="-apple-system"/>
              </a:rPr>
              <a:t> found that unconscious bias is a key factor contributing to the underrepresentation of women in leadership roles, with women facing the additional challenge of cultural biases.</a:t>
            </a:r>
            <a:endParaRPr lang="en-IE" sz="2000" dirty="0">
              <a:solidFill>
                <a:schemeClr val="bg1"/>
              </a:solidFill>
            </a:endParaRPr>
          </a:p>
        </p:txBody>
      </p:sp>
      <p:pic>
        <p:nvPicPr>
          <p:cNvPr id="17410" name="Picture 2" descr="Headshot of Anthony Greenwald">
            <a:extLst>
              <a:ext uri="{FF2B5EF4-FFF2-40B4-BE49-F238E27FC236}">
                <a16:creationId xmlns:a16="http://schemas.microsoft.com/office/drawing/2014/main" id="{16960E1F-7EC7-C6D2-7ED6-2D41FB4A8C35}"/>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3725" y="613171"/>
            <a:ext cx="4808160" cy="4812616"/>
          </a:xfrm>
          <a:prstGeom prst="flowChartConnector">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941545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a:extLst>
              <a:ext uri="{FF2B5EF4-FFF2-40B4-BE49-F238E27FC236}">
                <a16:creationId xmlns:a16="http://schemas.microsoft.com/office/drawing/2014/main" id="{13AFC6F8-EFDE-752B-D6D7-80A9539E52B9}"/>
              </a:ext>
            </a:extLst>
          </p:cNvPr>
          <p:cNvSpPr/>
          <p:nvPr/>
        </p:nvSpPr>
        <p:spPr>
          <a:xfrm>
            <a:off x="160890" y="937706"/>
            <a:ext cx="11658579" cy="51438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1C94CA"/>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376541" y="2556780"/>
            <a:ext cx="10062470"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endParaRPr lang="en-GB" b="1" dirty="0">
              <a:solidFill>
                <a:schemeClr val="bg1"/>
              </a:solidFill>
            </a:endParaRPr>
          </a:p>
          <a:p>
            <a:pPr indent="0">
              <a:lnSpc>
                <a:spcPct val="100000"/>
              </a:lnSpc>
              <a:spcBef>
                <a:spcPts val="0"/>
              </a:spcBef>
            </a:pPr>
            <a:r>
              <a:rPr lang="en-US" sz="2000" dirty="0">
                <a:solidFill>
                  <a:schemeClr val="bg1"/>
                </a:solidFill>
                <a:highlight>
                  <a:srgbClr val="EE1765"/>
                </a:highlight>
              </a:rPr>
              <a:t>What is it? </a:t>
            </a:r>
            <a:r>
              <a:rPr lang="en-US" sz="2000" dirty="0">
                <a:solidFill>
                  <a:schemeClr val="bg1"/>
                </a:solidFill>
              </a:rPr>
              <a:t>Unconscious bias refers to the social stereotypes or prejudices that individuals form outside of their conscious awareness. These biases are often ingrained and can affect decisions in hiring, promotions, team dynamics, and day-to-day interactions within the company. Managers need self education, self awareness and self reflection backed up with other approaches to workplace inclusion. </a:t>
            </a:r>
          </a:p>
          <a:p>
            <a:pPr indent="0">
              <a:lnSpc>
                <a:spcPct val="100000"/>
              </a:lnSpc>
              <a:spcBef>
                <a:spcPts val="0"/>
              </a:spcBef>
            </a:pPr>
            <a:endParaRPr lang="en-US" sz="2000" dirty="0">
              <a:solidFill>
                <a:schemeClr val="bg1"/>
              </a:solidFill>
            </a:endParaRPr>
          </a:p>
          <a:p>
            <a:pPr indent="0">
              <a:lnSpc>
                <a:spcPct val="100000"/>
              </a:lnSpc>
              <a:spcBef>
                <a:spcPts val="0"/>
              </a:spcBef>
            </a:pPr>
            <a:r>
              <a:rPr lang="en-US" sz="2000" dirty="0">
                <a:solidFill>
                  <a:schemeClr val="bg1"/>
                </a:solidFill>
                <a:highlight>
                  <a:srgbClr val="EE1765"/>
                </a:highlight>
              </a:rPr>
              <a:t>Importance </a:t>
            </a:r>
            <a:r>
              <a:rPr lang="en-US" sz="2000" dirty="0">
                <a:solidFill>
                  <a:schemeClr val="bg1"/>
                </a:solidFill>
              </a:rPr>
              <a:t>For SMEs, the impact of unconscious bias can be significant due to the smaller size and close-knit nature of the workforce. Bias can lead to a lack of diversity, which in turn can stifle creativity, innovation, and overall company performance. Moreover, it can create an unwelcoming environment for employees who feel marginalized, affecting morale and retention.</a:t>
            </a:r>
          </a:p>
          <a:p>
            <a:pPr indent="0">
              <a:lnSpc>
                <a:spcPct val="100000"/>
              </a:lnSpc>
              <a:spcBef>
                <a:spcPts val="0"/>
              </a:spcBef>
            </a:pPr>
            <a:endParaRPr lang="en-US" sz="2000" dirty="0">
              <a:solidFill>
                <a:schemeClr val="bg1"/>
              </a:solidFill>
            </a:endParaRPr>
          </a:p>
          <a:p>
            <a:pPr indent="0">
              <a:lnSpc>
                <a:spcPct val="100000"/>
              </a:lnSpc>
              <a:spcBef>
                <a:spcPts val="0"/>
              </a:spcBef>
            </a:pPr>
            <a:r>
              <a:rPr lang="en-US" sz="2000" dirty="0">
                <a:solidFill>
                  <a:schemeClr val="bg1"/>
                </a:solidFill>
                <a:highlight>
                  <a:srgbClr val="EE1765"/>
                </a:highlight>
              </a:rPr>
              <a:t>Example </a:t>
            </a:r>
            <a:r>
              <a:rPr lang="en-US" sz="2000" dirty="0">
                <a:solidFill>
                  <a:schemeClr val="bg1"/>
                </a:solidFill>
              </a:rPr>
              <a:t>Hiring manager may subconsciously </a:t>
            </a:r>
            <a:r>
              <a:rPr lang="en-US" sz="2000" dirty="0" err="1">
                <a:solidFill>
                  <a:schemeClr val="bg1"/>
                </a:solidFill>
              </a:rPr>
              <a:t>favour</a:t>
            </a:r>
            <a:r>
              <a:rPr lang="en-US" sz="2000" dirty="0">
                <a:solidFill>
                  <a:schemeClr val="bg1"/>
                </a:solidFill>
              </a:rPr>
              <a:t> candidates who share similar backgrounds or interests, even if those factors are irrelevant to the job. Bias can lead to a lack of diversity, which in turn can stifle creativity, innovation, and overall company performance. Moreover, it can create an unwelcoming environment affecting morale and retention.</a:t>
            </a:r>
            <a:endParaRPr lang="en-GB" sz="2000" dirty="0">
              <a:solidFill>
                <a:schemeClr val="bg1"/>
              </a:solidFill>
            </a:endParaRP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372531" y="82987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02</a:t>
            </a:r>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b="1" dirty="0">
                <a:solidFill>
                  <a:schemeClr val="bg1"/>
                </a:solidFill>
              </a:rPr>
              <a:t>Understanding Unconscious Bias and Bias Mitigation </a:t>
            </a:r>
            <a:r>
              <a:rPr lang="en-GB" dirty="0">
                <a:solidFill>
                  <a:schemeClr val="bg1"/>
                </a:solidFill>
              </a:rPr>
              <a:t>(for Managers and Leaders) </a:t>
            </a:r>
          </a:p>
        </p:txBody>
      </p:sp>
      <p:pic>
        <p:nvPicPr>
          <p:cNvPr id="2" name="Graphic 1" descr="Chevron arrows with solid fill">
            <a:extLst>
              <a:ext uri="{FF2B5EF4-FFF2-40B4-BE49-F238E27FC236}">
                <a16:creationId xmlns:a16="http://schemas.microsoft.com/office/drawing/2014/main" id="{55B22A01-65B5-ABAA-3D41-E95A6E2D07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4991" y="1868882"/>
            <a:ext cx="520661" cy="520661"/>
          </a:xfrm>
          <a:prstGeom prst="rect">
            <a:avLst/>
          </a:prstGeom>
        </p:spPr>
      </p:pic>
      <p:sp>
        <p:nvSpPr>
          <p:cNvPr id="4" name="TextBox 3">
            <a:extLst>
              <a:ext uri="{FF2B5EF4-FFF2-40B4-BE49-F238E27FC236}">
                <a16:creationId xmlns:a16="http://schemas.microsoft.com/office/drawing/2014/main" id="{56EA4DDC-2FEF-73FB-2F2E-F0B8A08E335C}"/>
              </a:ext>
            </a:extLst>
          </p:cNvPr>
          <p:cNvSpPr txBox="1"/>
          <p:nvPr/>
        </p:nvSpPr>
        <p:spPr>
          <a:xfrm>
            <a:off x="3978934" y="6403532"/>
            <a:ext cx="6094562" cy="307777"/>
          </a:xfrm>
          <a:prstGeom prst="rect">
            <a:avLst/>
          </a:prstGeom>
          <a:noFill/>
        </p:spPr>
        <p:txBody>
          <a:bodyPr wrap="square">
            <a:spAutoFit/>
          </a:bodyPr>
          <a:lstStyle/>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The Unconscious Bias Approach to Equality</a:t>
            </a:r>
          </a:p>
        </p:txBody>
      </p:sp>
    </p:spTree>
    <p:extLst>
      <p:ext uri="{BB962C8B-B14F-4D97-AF65-F5344CB8AC3E}">
        <p14:creationId xmlns:p14="http://schemas.microsoft.com/office/powerpoint/2010/main" val="113999048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315891" y="1023708"/>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694991" y="2864972"/>
            <a:ext cx="105635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2800" b="1" dirty="0"/>
              <a:t>1. Self-Education and Awareness</a:t>
            </a:r>
          </a:p>
          <a:p>
            <a:pPr marL="342900" indent="-342900">
              <a:buFont typeface="Arial" panose="020B0604020202020204" pitchFamily="34" charset="0"/>
              <a:buChar char="•"/>
            </a:pPr>
            <a:r>
              <a:rPr lang="en-US" sz="2000" b="1" dirty="0"/>
              <a:t>Managers need to </a:t>
            </a:r>
            <a:r>
              <a:rPr lang="en-US" sz="2000" b="1" dirty="0" err="1"/>
              <a:t>recognise</a:t>
            </a:r>
            <a:r>
              <a:rPr lang="en-US" sz="2000" b="1" dirty="0"/>
              <a:t> their own personal biases</a:t>
            </a:r>
            <a:r>
              <a:rPr lang="en-US" sz="2000" dirty="0"/>
              <a:t> Managers should start by acknowledging their own potential biases. This can be achieved through self-reflection, taking implicit bias tests (</a:t>
            </a:r>
            <a:r>
              <a:rPr lang="en-US" sz="2000" dirty="0">
                <a:hlinkClick r:id="rId2">
                  <a:extLst>
                    <a:ext uri="{A12FA001-AC4F-418D-AE19-62706E023703}">
                      <ahyp:hlinkClr xmlns:ahyp="http://schemas.microsoft.com/office/drawing/2018/hyperlinkcolor" val="tx"/>
                    </a:ext>
                  </a:extLst>
                </a:hlinkClick>
              </a:rPr>
              <a:t>like Harvard's Implicit Association Test</a:t>
            </a:r>
            <a:r>
              <a:rPr lang="en-US" sz="2000" dirty="0"/>
              <a:t>), and participating in bias awareness training.</a:t>
            </a:r>
          </a:p>
          <a:p>
            <a:pPr marL="342900" indent="-342900">
              <a:buFont typeface="Arial" panose="020B0604020202020204" pitchFamily="34" charset="0"/>
              <a:buChar char="•"/>
            </a:pPr>
            <a:r>
              <a:rPr lang="en-US" sz="2000" b="1" dirty="0"/>
              <a:t>Need to engage in continuous learning</a:t>
            </a:r>
            <a:r>
              <a:rPr lang="en-US" sz="2000" dirty="0"/>
              <a:t> so they stay informed about different types of biases and their impact on decision-making. This includes understanding how biases can influence hiring, performance reviews, and team dynamics. </a:t>
            </a:r>
            <a:endParaRPr lang="en-US" sz="2000" spc="300" dirty="0">
              <a:solidFill>
                <a:schemeClr val="bg1"/>
              </a:solidFill>
              <a:latin typeface="Montserrat Light" pitchFamily="2" charset="77"/>
            </a:endParaRPr>
          </a:p>
          <a:p>
            <a:pPr marL="0" indent="0"/>
            <a:r>
              <a:rPr lang="en-US" sz="2800" b="1" spc="0" dirty="0">
                <a:solidFill>
                  <a:srgbClr val="083F59"/>
                </a:solidFill>
                <a:latin typeface="+mn-lt"/>
              </a:rPr>
              <a:t>  2. Promote a Culture of Inclusion</a:t>
            </a:r>
          </a:p>
          <a:p>
            <a:pPr marL="342900" indent="-342900">
              <a:buFont typeface="Arial" panose="020B0604020202020204" pitchFamily="34" charset="0"/>
              <a:buChar char="•"/>
            </a:pPr>
            <a:r>
              <a:rPr lang="en-US" sz="2000" b="1" dirty="0"/>
              <a:t>Encourage Open Dialogue</a:t>
            </a:r>
            <a:r>
              <a:rPr lang="en-US" sz="2000" dirty="0"/>
              <a:t> Create a safe space where employees feel comfortable discussing bias and inclusion. This helps surface issues that may otherwise go unaddressed.</a:t>
            </a:r>
          </a:p>
          <a:p>
            <a:pPr marL="342900" indent="-342900">
              <a:buFont typeface="Arial" panose="020B0604020202020204" pitchFamily="34" charset="0"/>
              <a:buChar char="•"/>
            </a:pPr>
            <a:r>
              <a:rPr lang="en-US" sz="2000" b="1" dirty="0"/>
              <a:t>Model Inclusive Behavior</a:t>
            </a:r>
            <a:r>
              <a:rPr lang="en-US" sz="2000" dirty="0"/>
              <a:t> Managers should lead by example, demonstrating inclusive </a:t>
            </a:r>
            <a:r>
              <a:rPr lang="en-US" sz="2000" dirty="0" err="1"/>
              <a:t>behaviour</a:t>
            </a:r>
            <a:r>
              <a:rPr lang="en-US" sz="2000" dirty="0"/>
              <a:t> in meetings, decision-making, and everyday interactions.</a:t>
            </a:r>
          </a:p>
          <a:p>
            <a:r>
              <a:rPr lang="en-US" sz="2000" b="1" dirty="0"/>
              <a:t> </a:t>
            </a:r>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5890" y="1310763"/>
            <a:ext cx="520661" cy="520661"/>
          </a:xfrm>
          <a:prstGeom prst="rect">
            <a:avLst/>
          </a:prstGeom>
        </p:spPr>
      </p:pic>
      <p:pic>
        <p:nvPicPr>
          <p:cNvPr id="2" name="Graphic 1" descr="Chevron arrows with solid fill">
            <a:extLst>
              <a:ext uri="{FF2B5EF4-FFF2-40B4-BE49-F238E27FC236}">
                <a16:creationId xmlns:a16="http://schemas.microsoft.com/office/drawing/2014/main" id="{42BC48D0-9B70-81A6-D6E4-90F4F8357E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5891" y="3686170"/>
            <a:ext cx="520661" cy="520661"/>
          </a:xfrm>
          <a:prstGeom prst="rect">
            <a:avLst/>
          </a:prstGeom>
        </p:spPr>
      </p:pic>
    </p:spTree>
    <p:extLst>
      <p:ext uri="{BB962C8B-B14F-4D97-AF65-F5344CB8AC3E}">
        <p14:creationId xmlns:p14="http://schemas.microsoft.com/office/powerpoint/2010/main" val="185581764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721371" y="3161171"/>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US" sz="2800" b="1" dirty="0"/>
              <a:t>3. Implement Structured Processes</a:t>
            </a:r>
          </a:p>
          <a:p>
            <a:pPr marL="0" indent="0"/>
            <a:r>
              <a:rPr lang="en-US" sz="2200" b="1" dirty="0"/>
              <a:t>Standardize Hiring Practices:</a:t>
            </a:r>
            <a:endParaRPr lang="en-US" sz="2200" dirty="0"/>
          </a:p>
          <a:p>
            <a:pPr marL="742950" lvl="1" indent="-285750">
              <a:buFont typeface="Arial" panose="020B0604020202020204" pitchFamily="34" charset="0"/>
              <a:buChar char="•"/>
            </a:pPr>
            <a:r>
              <a:rPr lang="en-US" sz="2200" b="1" spc="0" dirty="0">
                <a:solidFill>
                  <a:srgbClr val="083F59"/>
                </a:solidFill>
                <a:latin typeface="+mn-lt"/>
              </a:rPr>
              <a:t>Use Structured Interviews </a:t>
            </a:r>
            <a:r>
              <a:rPr lang="en-US" sz="2200" spc="0" dirty="0">
                <a:solidFill>
                  <a:srgbClr val="083F59"/>
                </a:solidFill>
                <a:latin typeface="+mn-lt"/>
              </a:rPr>
              <a:t>Develop a consistent set of questions for all candidates, focusing on skills and competencies relevant to the job. This reduces the influence of bias in hiring decisions.</a:t>
            </a:r>
          </a:p>
          <a:p>
            <a:pPr marL="742950" lvl="1" indent="-285750">
              <a:buFont typeface="Arial" panose="020B0604020202020204" pitchFamily="34" charset="0"/>
              <a:buChar char="•"/>
            </a:pPr>
            <a:r>
              <a:rPr lang="en-US" sz="2200" b="1" spc="0" dirty="0">
                <a:solidFill>
                  <a:srgbClr val="083F59"/>
                </a:solidFill>
                <a:latin typeface="+mn-lt"/>
              </a:rPr>
              <a:t>Blind Recruitment </a:t>
            </a:r>
            <a:r>
              <a:rPr lang="en-US" sz="2200" spc="0" dirty="0">
                <a:solidFill>
                  <a:srgbClr val="083F59"/>
                </a:solidFill>
                <a:latin typeface="+mn-lt"/>
              </a:rPr>
              <a:t>Remove identifying information (e.g., names, gender, ethnicity) from resumes during the initial screening process to focus on candidates’ qualifications.</a:t>
            </a:r>
          </a:p>
          <a:p>
            <a:pPr marL="0" indent="0"/>
            <a:r>
              <a:rPr lang="en-US" sz="2200" b="1" dirty="0"/>
              <a:t>Objective Performance Reviews: </a:t>
            </a:r>
          </a:p>
          <a:p>
            <a:pPr lvl="1">
              <a:buFont typeface="Arial" panose="020B0604020202020204" pitchFamily="34" charset="0"/>
              <a:buChar char="•"/>
            </a:pPr>
            <a:r>
              <a:rPr lang="en-US" sz="2200" b="1" spc="0" dirty="0">
                <a:solidFill>
                  <a:srgbClr val="083F59"/>
                </a:solidFill>
                <a:latin typeface="+mn-lt"/>
              </a:rPr>
              <a:t>Use Clear Criteria </a:t>
            </a:r>
            <a:r>
              <a:rPr lang="en-US" sz="2200" spc="0" dirty="0">
                <a:solidFill>
                  <a:srgbClr val="083F59"/>
                </a:solidFill>
                <a:latin typeface="+mn-lt"/>
              </a:rPr>
              <a:t>Base performance evaluations on specific, measurable goals rather than subjective opinions.</a:t>
            </a:r>
          </a:p>
          <a:p>
            <a:pPr lvl="1">
              <a:buFont typeface="Arial" panose="020B0604020202020204" pitchFamily="34" charset="0"/>
              <a:buChar char="•"/>
            </a:pPr>
            <a:r>
              <a:rPr lang="en-US" sz="2200" b="1" spc="0" dirty="0">
                <a:solidFill>
                  <a:srgbClr val="083F59"/>
                </a:solidFill>
                <a:latin typeface="+mn-lt"/>
              </a:rPr>
              <a:t>Conduct Calibration Sessions </a:t>
            </a:r>
            <a:r>
              <a:rPr lang="en-US" sz="2200" spc="0" dirty="0">
                <a:solidFill>
                  <a:srgbClr val="083F59"/>
                </a:solidFill>
                <a:latin typeface="+mn-lt"/>
              </a:rPr>
              <a:t>Regularly review and discuss performance ratings with other managers to ensure consistency and fairness across the team.</a:t>
            </a:r>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5891" y="1270843"/>
            <a:ext cx="520661" cy="520661"/>
          </a:xfrm>
          <a:prstGeom prst="rect">
            <a:avLst/>
          </a:prstGeom>
        </p:spPr>
      </p:pic>
    </p:spTree>
    <p:extLst>
      <p:ext uri="{BB962C8B-B14F-4D97-AF65-F5344CB8AC3E}">
        <p14:creationId xmlns:p14="http://schemas.microsoft.com/office/powerpoint/2010/main" val="333158312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4.Diversify Decision-Making</a:t>
            </a:r>
          </a:p>
          <a:p>
            <a:pPr>
              <a:buFont typeface="Arial" panose="020B0604020202020204" pitchFamily="34" charset="0"/>
              <a:buChar char="•"/>
            </a:pPr>
            <a:r>
              <a:rPr lang="en-US" sz="2000" b="1" dirty="0"/>
              <a:t>Involve Diverse Perspectives</a:t>
            </a:r>
            <a:r>
              <a:rPr lang="en-US" sz="2000" dirty="0"/>
              <a:t> When making decisions, especially related to hiring or promotions, involve a diverse group of people. This helps counteract individual biases and ensures a more balanced perspective.</a:t>
            </a:r>
          </a:p>
          <a:p>
            <a:pPr>
              <a:buFont typeface="Arial" panose="020B0604020202020204" pitchFamily="34" charset="0"/>
              <a:buChar char="•"/>
            </a:pPr>
            <a:r>
              <a:rPr lang="en-US" sz="2000" b="1" dirty="0"/>
              <a:t>Rotate Leadership Roles</a:t>
            </a:r>
            <a:r>
              <a:rPr lang="en-US" sz="2000" dirty="0"/>
              <a:t> Encourage diverse team members to take on leadership roles in projects or meetings, ensuring different voices are heard.</a:t>
            </a:r>
          </a:p>
          <a:p>
            <a:r>
              <a:rPr lang="en-US" sz="2800" b="1" dirty="0"/>
              <a:t> 5. Provide Bias Mitigation Training</a:t>
            </a:r>
          </a:p>
          <a:p>
            <a:pPr>
              <a:buFont typeface="Arial" panose="020B0604020202020204" pitchFamily="34" charset="0"/>
              <a:buChar char="•"/>
            </a:pPr>
            <a:r>
              <a:rPr lang="en-US" sz="2000" b="1" dirty="0"/>
              <a:t>Offer Regular Training</a:t>
            </a:r>
            <a:r>
              <a:rPr lang="en-US" sz="2000" dirty="0"/>
              <a:t> Implement ongoing training programs focused on </a:t>
            </a:r>
            <a:r>
              <a:rPr lang="en-US" sz="2000" dirty="0" err="1"/>
              <a:t>recognising</a:t>
            </a:r>
            <a:r>
              <a:rPr lang="en-US" sz="2000" dirty="0"/>
              <a:t> and mitigating unconscious bias. This can include workshops, online courses, or interactive simulations.</a:t>
            </a:r>
          </a:p>
          <a:p>
            <a:pPr>
              <a:buFont typeface="Arial" panose="020B0604020202020204" pitchFamily="34" charset="0"/>
              <a:buChar char="•"/>
            </a:pPr>
            <a:r>
              <a:rPr lang="en-US" sz="2000" b="1" dirty="0"/>
              <a:t>Practical Exercises</a:t>
            </a:r>
            <a:r>
              <a:rPr lang="en-US" sz="2000" dirty="0"/>
              <a:t> Use role-playing and case studies to help managers practice recognizing and addressing bias in real-world scenarios.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330742"/>
            <a:ext cx="520661" cy="520661"/>
          </a:xfrm>
          <a:prstGeom prst="rect">
            <a:avLst/>
          </a:prstGeom>
        </p:spPr>
      </p:pic>
    </p:spTree>
    <p:extLst>
      <p:ext uri="{BB962C8B-B14F-4D97-AF65-F5344CB8AC3E}">
        <p14:creationId xmlns:p14="http://schemas.microsoft.com/office/powerpoint/2010/main" val="75080452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6. Set Clear Expectations and Accountability</a:t>
            </a:r>
          </a:p>
          <a:p>
            <a:pPr>
              <a:buFont typeface="Arial" panose="020B0604020202020204" pitchFamily="34" charset="0"/>
              <a:buChar char="•"/>
            </a:pPr>
            <a:r>
              <a:rPr lang="en-US" sz="2000" b="1" dirty="0"/>
              <a:t>Communicate Expectations</a:t>
            </a:r>
            <a:r>
              <a:rPr lang="en-US" sz="2000" dirty="0"/>
              <a:t> Clearly communicate that reducing bias is a priority for the company and that all managers are expected to actively work towards this goal.</a:t>
            </a:r>
          </a:p>
          <a:p>
            <a:pPr>
              <a:buFont typeface="Arial" panose="020B0604020202020204" pitchFamily="34" charset="0"/>
              <a:buChar char="•"/>
            </a:pPr>
            <a:r>
              <a:rPr lang="en-US" sz="2000" b="1" dirty="0"/>
              <a:t>Measure and Report</a:t>
            </a:r>
            <a:r>
              <a:rPr lang="en-US" sz="2000" dirty="0"/>
              <a:t> Include bias mitigation efforts in performance reviews for managers, and track progress through diversity metrics and employee feedback.</a:t>
            </a:r>
          </a:p>
          <a:p>
            <a:r>
              <a:rPr lang="en-US" sz="2800" b="1" dirty="0"/>
              <a:t> 7. Mentoring and Sponsorship</a:t>
            </a:r>
          </a:p>
          <a:p>
            <a:pPr>
              <a:buFont typeface="Arial" panose="020B0604020202020204" pitchFamily="34" charset="0"/>
              <a:buChar char="•"/>
            </a:pPr>
            <a:r>
              <a:rPr lang="en-US" sz="2000" b="1" dirty="0"/>
              <a:t>Support Underrepresented Employees</a:t>
            </a:r>
            <a:r>
              <a:rPr lang="en-US" sz="2000" dirty="0"/>
              <a:t> Encourage mentoring and sponsorship programs that provide underrepresented employees with opportunities for career development and advancement.</a:t>
            </a:r>
          </a:p>
          <a:p>
            <a:pPr>
              <a:buFont typeface="Arial" panose="020B0604020202020204" pitchFamily="34" charset="0"/>
              <a:buChar char="•"/>
            </a:pPr>
            <a:r>
              <a:rPr lang="en-US" sz="2000" b="1" dirty="0"/>
              <a:t>Reverse Mentoring:</a:t>
            </a:r>
            <a:r>
              <a:rPr lang="en-US" sz="2000" dirty="0"/>
              <a:t> Implement reverse mentoring programs where leaders are mentored by junior employees from diverse backgrounds, helping managers understand different perspectives.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118103"/>
            <a:ext cx="520661" cy="520661"/>
          </a:xfrm>
          <a:prstGeom prst="rect">
            <a:avLst/>
          </a:prstGeom>
        </p:spPr>
      </p:pic>
    </p:spTree>
    <p:extLst>
      <p:ext uri="{BB962C8B-B14F-4D97-AF65-F5344CB8AC3E}">
        <p14:creationId xmlns:p14="http://schemas.microsoft.com/office/powerpoint/2010/main" val="39542645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DFCC0F-7024-57C1-6445-6DE06C3A7B4A}"/>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0D325A3F-886A-CF5B-6FEC-F13D7CA7EBDF}"/>
              </a:ext>
            </a:extLst>
          </p:cNvPr>
          <p:cNvSpPr txBox="1">
            <a:spLocks/>
          </p:cNvSpPr>
          <p:nvPr/>
        </p:nvSpPr>
        <p:spPr>
          <a:xfrm>
            <a:off x="854650" y="1307980"/>
            <a:ext cx="509304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3 </a:t>
            </a:r>
            <a:r>
              <a:rPr lang="en-US" sz="2000" kern="0" dirty="0">
                <a:solidFill>
                  <a:schemeClr val="bg1"/>
                </a:solidFill>
                <a:ea typeface="Calibri" panose="020F0502020204030204" pitchFamily="34" charset="0"/>
              </a:rPr>
              <a:t>equips leaders with the skills to build inclusive teams that drive innovation, productivity, and organizational success.  Leaders will understand how to effectively </a:t>
            </a:r>
          </a:p>
          <a:p>
            <a:pPr marL="0" indent="0">
              <a:lnSpc>
                <a:spcPct val="100000"/>
              </a:lnSpc>
              <a:spcBef>
                <a:spcPts val="0"/>
              </a:spcBef>
              <a:buNone/>
            </a:pPr>
            <a:r>
              <a:rPr lang="en-US" sz="2000" kern="0" dirty="0">
                <a:solidFill>
                  <a:schemeClr val="bg1"/>
                </a:solidFill>
                <a:ea typeface="Calibri" panose="020F0502020204030204" pitchFamily="34" charset="0"/>
              </a:rPr>
              <a:t>enable collaboration, understand unconscious biases, and manage emotions in ways that enhance team cohesion. Leaders get to understand and harness the power of neurodiversity and </a:t>
            </a:r>
            <a:r>
              <a:rPr lang="en-US" sz="2000" kern="0" dirty="0" err="1">
                <a:solidFill>
                  <a:schemeClr val="bg1"/>
                </a:solidFill>
                <a:ea typeface="Calibri" panose="020F0502020204030204" pitchFamily="34" charset="0"/>
              </a:rPr>
              <a:t>recognise</a:t>
            </a:r>
            <a:r>
              <a:rPr lang="en-US" sz="2000" kern="0" dirty="0">
                <a:solidFill>
                  <a:schemeClr val="bg1"/>
                </a:solidFill>
                <a:ea typeface="Calibri" panose="020F0502020204030204" pitchFamily="34" charset="0"/>
              </a:rPr>
              <a:t> that individuals with different cognitive approaches contribute to the overall success of teams. Inclusive leadership requires embedding D&amp;I practices into leadership so leaders can create environments where all employees—regardless of cognitive differences—feel valued and can fully contribute their unique strengths.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1B6FDFBC-4FCE-4E0D-8315-7AFDED15EF66}"/>
              </a:ext>
            </a:extLst>
          </p:cNvPr>
          <p:cNvSpPr>
            <a:spLocks noGrp="1"/>
          </p:cNvSpPr>
          <p:nvPr>
            <p:ph type="body" sz="quarter" idx="15"/>
          </p:nvPr>
        </p:nvSpPr>
        <p:spPr>
          <a:xfrm>
            <a:off x="5813229" y="1193526"/>
            <a:ext cx="700387" cy="689518"/>
          </a:xfrm>
        </p:spPr>
        <p:txBody>
          <a:bodyPr/>
          <a:lstStyle/>
          <a:p>
            <a:r>
              <a:rPr lang="en-US" dirty="0"/>
              <a:t>03</a:t>
            </a:r>
          </a:p>
        </p:txBody>
      </p:sp>
      <p:sp>
        <p:nvSpPr>
          <p:cNvPr id="26" name="Text Placeholder 14">
            <a:extLst>
              <a:ext uri="{FF2B5EF4-FFF2-40B4-BE49-F238E27FC236}">
                <a16:creationId xmlns:a16="http://schemas.microsoft.com/office/drawing/2014/main" id="{2A5EEE07-5109-2284-DA5A-C067315888EF}"/>
              </a:ext>
            </a:extLst>
          </p:cNvPr>
          <p:cNvSpPr txBox="1">
            <a:spLocks/>
          </p:cNvSpPr>
          <p:nvPr/>
        </p:nvSpPr>
        <p:spPr>
          <a:xfrm>
            <a:off x="6664891" y="1451741"/>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b="1" dirty="0">
                <a:solidFill>
                  <a:srgbClr val="DF4625"/>
                </a:solidFill>
                <a:ea typeface="Calibri" panose="020F0502020204030204" pitchFamily="34" charset="0"/>
                <a:cs typeface="Times New Roman" panose="02020603050405020304" pitchFamily="18" charset="0"/>
              </a:rPr>
              <a:t>Unlock Your Inclusive Leadership and Tap Into the Power of Neurodiversity.</a:t>
            </a:r>
          </a:p>
          <a:p>
            <a:pPr marL="342900" indent="-342900">
              <a:lnSpc>
                <a:spcPct val="100000"/>
              </a:lnSpc>
              <a:spcBef>
                <a:spcPts val="0"/>
              </a:spcBef>
              <a:buFont typeface="Arial" panose="020B0604020202020204" pitchFamily="34" charset="0"/>
              <a:buChar char="•"/>
            </a:pPr>
            <a:endParaRPr lang="en-US" kern="0" dirty="0">
              <a:solidFill>
                <a:srgbClr val="DF4625"/>
              </a:solidFill>
              <a:ea typeface="Calibri" panose="020F0502020204030204" pitchFamily="34" charset="0"/>
            </a:endParaRPr>
          </a:p>
        </p:txBody>
      </p:sp>
      <p:cxnSp>
        <p:nvCxnSpPr>
          <p:cNvPr id="27" name="Straight Connector 26">
            <a:extLst>
              <a:ext uri="{FF2B5EF4-FFF2-40B4-BE49-F238E27FC236}">
                <a16:creationId xmlns:a16="http://schemas.microsoft.com/office/drawing/2014/main" id="{00397F23-8D2D-4411-9608-E42C9DCE9264}"/>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117B1B8-8A9A-EC1F-93E0-B26582E31002}"/>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E49A2256-E2EB-B2A3-C37A-68F2DC931530}"/>
              </a:ext>
            </a:extLst>
          </p:cNvPr>
          <p:cNvSpPr txBox="1"/>
          <p:nvPr/>
        </p:nvSpPr>
        <p:spPr>
          <a:xfrm>
            <a:off x="6664891" y="5847583"/>
            <a:ext cx="4078941" cy="707886"/>
          </a:xfrm>
          <a:prstGeom prst="rect">
            <a:avLst/>
          </a:prstGeom>
          <a:noFill/>
        </p:spPr>
        <p:txBody>
          <a:bodyPr wrap="square" rtlCol="0">
            <a:spAutoFit/>
          </a:bodyPr>
          <a:lstStyle/>
          <a:p>
            <a:r>
              <a:rPr lang="en-US" sz="2000" dirty="0">
                <a:solidFill>
                  <a:srgbClr val="083F59"/>
                </a:solidFill>
              </a:rPr>
              <a:t>How Leaders can Tap into the Power of </a:t>
            </a:r>
            <a:r>
              <a:rPr lang="en-US" sz="2000" b="1" dirty="0">
                <a:solidFill>
                  <a:srgbClr val="083F59"/>
                </a:solidFill>
              </a:rPr>
              <a:t>Neurodiversity!</a:t>
            </a:r>
          </a:p>
        </p:txBody>
      </p:sp>
      <p:sp>
        <p:nvSpPr>
          <p:cNvPr id="5" name="TextBox 4">
            <a:extLst>
              <a:ext uri="{FF2B5EF4-FFF2-40B4-BE49-F238E27FC236}">
                <a16:creationId xmlns:a16="http://schemas.microsoft.com/office/drawing/2014/main" id="{AD0A6322-D58F-0784-FEA1-D47555CE84DD}"/>
              </a:ext>
            </a:extLst>
          </p:cNvPr>
          <p:cNvSpPr txBox="1"/>
          <p:nvPr/>
        </p:nvSpPr>
        <p:spPr>
          <a:xfrm>
            <a:off x="6664891" y="4342355"/>
            <a:ext cx="5148566" cy="707886"/>
          </a:xfrm>
          <a:prstGeom prst="rect">
            <a:avLst/>
          </a:prstGeom>
          <a:noFill/>
        </p:spPr>
        <p:txBody>
          <a:bodyPr wrap="square" rtlCol="0">
            <a:spAutoFit/>
          </a:bodyPr>
          <a:lstStyle/>
          <a:p>
            <a:r>
              <a:rPr lang="en-US" sz="2000" b="1" dirty="0">
                <a:solidFill>
                  <a:srgbClr val="083F59"/>
                </a:solidFill>
              </a:rPr>
              <a:t>Unconscious Bias and Bias Mitigation </a:t>
            </a:r>
            <a:r>
              <a:rPr lang="en-US" sz="2000" dirty="0">
                <a:solidFill>
                  <a:srgbClr val="083F59"/>
                </a:solidFill>
              </a:rPr>
              <a:t>Skills and Strategies for D&amp;I Leaders </a:t>
            </a:r>
          </a:p>
        </p:txBody>
      </p:sp>
      <p:sp>
        <p:nvSpPr>
          <p:cNvPr id="6" name="TextBox 5">
            <a:extLst>
              <a:ext uri="{FF2B5EF4-FFF2-40B4-BE49-F238E27FC236}">
                <a16:creationId xmlns:a16="http://schemas.microsoft.com/office/drawing/2014/main" id="{97CE93F8-1ACB-E5FB-397F-3DE45EBDB202}"/>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a:t>
            </a:r>
            <a:endParaRPr lang="en-IE" sz="3200" dirty="0">
              <a:solidFill>
                <a:srgbClr val="DF4625"/>
              </a:solidFill>
              <a:ea typeface="Calibri" panose="020F0502020204030204" pitchFamily="34" charset="0"/>
              <a:cs typeface="Times New Roman" panose="02020603050405020304" pitchFamily="18" charset="0"/>
            </a:endParaRPr>
          </a:p>
        </p:txBody>
      </p:sp>
      <p:sp>
        <p:nvSpPr>
          <p:cNvPr id="8" name="TextBox 7">
            <a:extLst>
              <a:ext uri="{FF2B5EF4-FFF2-40B4-BE49-F238E27FC236}">
                <a16:creationId xmlns:a16="http://schemas.microsoft.com/office/drawing/2014/main" id="{7F6D30A6-3339-38C2-2DF8-70C43B328A3B}"/>
              </a:ext>
            </a:extLst>
          </p:cNvPr>
          <p:cNvSpPr txBox="1"/>
          <p:nvPr/>
        </p:nvSpPr>
        <p:spPr>
          <a:xfrm>
            <a:off x="6664891" y="5050398"/>
            <a:ext cx="5148566" cy="707886"/>
          </a:xfrm>
          <a:prstGeom prst="rect">
            <a:avLst/>
          </a:prstGeom>
          <a:noFill/>
        </p:spPr>
        <p:txBody>
          <a:bodyPr wrap="square" rtlCol="0">
            <a:spAutoFit/>
          </a:bodyPr>
          <a:lstStyle/>
          <a:p>
            <a:r>
              <a:rPr lang="en-IE" sz="2000" b="1" dirty="0">
                <a:solidFill>
                  <a:srgbClr val="083F59"/>
                </a:solidFill>
              </a:rPr>
              <a:t>Emotional Intelligence </a:t>
            </a:r>
            <a:r>
              <a:rPr lang="en-IE" sz="2000" dirty="0">
                <a:solidFill>
                  <a:srgbClr val="083F59"/>
                </a:solidFill>
              </a:rPr>
              <a:t>Skills and Strategies for D&amp;I Leaders</a:t>
            </a:r>
          </a:p>
        </p:txBody>
      </p:sp>
      <p:cxnSp>
        <p:nvCxnSpPr>
          <p:cNvPr id="9" name="Straight Connector 8">
            <a:extLst>
              <a:ext uri="{FF2B5EF4-FFF2-40B4-BE49-F238E27FC236}">
                <a16:creationId xmlns:a16="http://schemas.microsoft.com/office/drawing/2014/main" id="{A1B956B0-0126-B81D-3FB1-E1B8715063AF}"/>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C6AA0660-9855-9221-C5D3-E8DCC4D8D12D}"/>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08C27485-0C74-44E7-71A7-2FCE7BF4F247}"/>
              </a:ext>
            </a:extLst>
          </p:cNvPr>
          <p:cNvCxnSpPr>
            <a:cxnSpLocks/>
          </p:cNvCxnSpPr>
          <p:nvPr/>
        </p:nvCxnSpPr>
        <p:spPr>
          <a:xfrm flipH="1">
            <a:off x="6056338" y="422888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09230034-0D65-CF3B-331C-C2B5EEACBD46}"/>
              </a:ext>
            </a:extLst>
          </p:cNvPr>
          <p:cNvCxnSpPr>
            <a:cxnSpLocks/>
          </p:cNvCxnSpPr>
          <p:nvPr/>
        </p:nvCxnSpPr>
        <p:spPr>
          <a:xfrm flipH="1">
            <a:off x="6100099" y="5041626"/>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C649C118-36A2-C47B-2469-162E017B937E}"/>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2 </a:t>
            </a:r>
            <a:r>
              <a:rPr lang="en-US" sz="4200" dirty="0">
                <a:solidFill>
                  <a:schemeClr val="bg1"/>
                </a:solidFill>
              </a:rPr>
              <a:t>Section 3</a:t>
            </a:r>
          </a:p>
        </p:txBody>
      </p:sp>
      <p:cxnSp>
        <p:nvCxnSpPr>
          <p:cNvPr id="14" name="Straight Connector 13">
            <a:extLst>
              <a:ext uri="{FF2B5EF4-FFF2-40B4-BE49-F238E27FC236}">
                <a16:creationId xmlns:a16="http://schemas.microsoft.com/office/drawing/2014/main" id="{44C93855-5AC2-40FD-F63D-2C951B8B001D}"/>
              </a:ext>
            </a:extLst>
          </p:cNvPr>
          <p:cNvCxnSpPr>
            <a:cxnSpLocks/>
          </p:cNvCxnSpPr>
          <p:nvPr/>
        </p:nvCxnSpPr>
        <p:spPr>
          <a:xfrm flipH="1">
            <a:off x="6096000" y="575824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3" name="Text Placeholder 20">
            <a:extLst>
              <a:ext uri="{FF2B5EF4-FFF2-40B4-BE49-F238E27FC236}">
                <a16:creationId xmlns:a16="http://schemas.microsoft.com/office/drawing/2014/main" id="{96BEE238-804D-8421-A732-081BC45B2BB2}"/>
              </a:ext>
            </a:extLst>
          </p:cNvPr>
          <p:cNvSpPr txBox="1">
            <a:spLocks/>
          </p:cNvSpPr>
          <p:nvPr/>
        </p:nvSpPr>
        <p:spPr>
          <a:xfrm>
            <a:off x="6698179" y="2332832"/>
            <a:ext cx="485564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dirty="0"/>
              <a:t>Overview of Why </a:t>
            </a:r>
            <a:r>
              <a:rPr lang="en-US" sz="2000" b="1" dirty="0"/>
              <a:t>Leaders Need Inclusive Skills </a:t>
            </a:r>
            <a:r>
              <a:rPr lang="en-US" sz="2000" dirty="0"/>
              <a:t>to Cultivate Inclusive Teams</a:t>
            </a:r>
          </a:p>
          <a:p>
            <a:endParaRPr lang="en-IE" sz="2000" dirty="0"/>
          </a:p>
        </p:txBody>
      </p:sp>
      <p:sp>
        <p:nvSpPr>
          <p:cNvPr id="24" name="Text Placeholder 26">
            <a:extLst>
              <a:ext uri="{FF2B5EF4-FFF2-40B4-BE49-F238E27FC236}">
                <a16:creationId xmlns:a16="http://schemas.microsoft.com/office/drawing/2014/main" id="{37E603F7-4458-8A48-4D35-04B09C2D07D1}"/>
              </a:ext>
            </a:extLst>
          </p:cNvPr>
          <p:cNvSpPr txBox="1">
            <a:spLocks/>
          </p:cNvSpPr>
          <p:nvPr/>
        </p:nvSpPr>
        <p:spPr>
          <a:xfrm>
            <a:off x="6723171" y="289239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000" dirty="0"/>
              <a:t>Strategies for Leaders to </a:t>
            </a:r>
            <a:r>
              <a:rPr lang="en-IE" sz="2000" b="1" dirty="0"/>
              <a:t>Cultivate Inclusive Teams </a:t>
            </a:r>
          </a:p>
        </p:txBody>
      </p:sp>
      <p:sp>
        <p:nvSpPr>
          <p:cNvPr id="28" name="Text Placeholder 22">
            <a:extLst>
              <a:ext uri="{FF2B5EF4-FFF2-40B4-BE49-F238E27FC236}">
                <a16:creationId xmlns:a16="http://schemas.microsoft.com/office/drawing/2014/main" id="{92667DC1-AD5C-E6D0-0EEC-9E2CE25B7ACC}"/>
              </a:ext>
            </a:extLst>
          </p:cNvPr>
          <p:cNvSpPr txBox="1">
            <a:spLocks/>
          </p:cNvSpPr>
          <p:nvPr/>
        </p:nvSpPr>
        <p:spPr>
          <a:xfrm>
            <a:off x="6726461" y="3589437"/>
            <a:ext cx="50369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dirty="0"/>
              <a:t>Inclusive Leadership Skills </a:t>
            </a:r>
            <a:r>
              <a:rPr lang="en-IE" sz="1800" dirty="0"/>
              <a:t>(e.g., empathy, self awareness and cultural intelligence) </a:t>
            </a:r>
          </a:p>
        </p:txBody>
      </p:sp>
    </p:spTree>
    <p:extLst>
      <p:ext uri="{BB962C8B-B14F-4D97-AF65-F5344CB8AC3E}">
        <p14:creationId xmlns:p14="http://schemas.microsoft.com/office/powerpoint/2010/main" val="319949760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8. Monitor and Adjust Policies:</a:t>
            </a:r>
          </a:p>
          <a:p>
            <a:pPr>
              <a:buFont typeface="Arial" panose="020B0604020202020204" pitchFamily="34" charset="0"/>
              <a:buChar char="•"/>
            </a:pPr>
            <a:r>
              <a:rPr lang="en-US" sz="2000" b="1" dirty="0"/>
              <a:t>Regularly Review Policies</a:t>
            </a:r>
            <a:r>
              <a:rPr lang="en-US" sz="2000" dirty="0"/>
              <a:t> Continuously evaluate company policies and practices to ensure they promote fairness and inclusivity. This includes reviewing recruitment, promotion, and compensation policies.</a:t>
            </a:r>
          </a:p>
          <a:p>
            <a:pPr>
              <a:buFont typeface="Arial" panose="020B0604020202020204" pitchFamily="34" charset="0"/>
              <a:buChar char="•"/>
            </a:pPr>
            <a:r>
              <a:rPr lang="en-US" sz="2000" b="1" dirty="0"/>
              <a:t>Adapt Based on Feedback</a:t>
            </a:r>
            <a:r>
              <a:rPr lang="en-US" sz="2000" dirty="0"/>
              <a:t> Use feedback from employees and diversity audits to make necessary adjustments to reduce bias further.</a:t>
            </a:r>
          </a:p>
          <a:p>
            <a:r>
              <a:rPr lang="en-US" sz="2000" b="1" dirty="0"/>
              <a:t> </a:t>
            </a:r>
            <a:r>
              <a:rPr lang="en-US" sz="2800" b="1" dirty="0"/>
              <a:t>9. Foster a Diverse Pipeline</a:t>
            </a:r>
          </a:p>
          <a:p>
            <a:pPr>
              <a:buFont typeface="Arial" panose="020B0604020202020204" pitchFamily="34" charset="0"/>
              <a:buChar char="•"/>
            </a:pPr>
            <a:r>
              <a:rPr lang="en-US" sz="2000" b="1" dirty="0"/>
              <a:t>Support Diverse Talent Pipelines</a:t>
            </a:r>
            <a:r>
              <a:rPr lang="en-US" sz="2000" dirty="0"/>
              <a:t> Partner with diverse professional </a:t>
            </a:r>
            <a:r>
              <a:rPr lang="en-US" sz="2000" dirty="0" err="1"/>
              <a:t>organisations</a:t>
            </a:r>
            <a:r>
              <a:rPr lang="en-US" sz="2000" dirty="0"/>
              <a:t>, attend job fairs focused on underrepresented groups, and create internships or apprenticeships aimed at diverse candidates.</a:t>
            </a:r>
          </a:p>
          <a:p>
            <a:pPr>
              <a:buFont typeface="Arial" panose="020B0604020202020204" pitchFamily="34" charset="0"/>
              <a:buChar char="•"/>
            </a:pPr>
            <a:r>
              <a:rPr lang="en-US" sz="2000" b="1" dirty="0"/>
              <a:t>Succession Planning</a:t>
            </a:r>
            <a:r>
              <a:rPr lang="en-US" sz="2000" dirty="0"/>
              <a:t> Ensure that succession planning considers diverse candidates for leadership roles.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118103"/>
            <a:ext cx="520661" cy="520661"/>
          </a:xfrm>
          <a:prstGeom prst="rect">
            <a:avLst/>
          </a:prstGeom>
        </p:spPr>
      </p:pic>
      <p:sp>
        <p:nvSpPr>
          <p:cNvPr id="5" name="TextBox 4">
            <a:extLst>
              <a:ext uri="{FF2B5EF4-FFF2-40B4-BE49-F238E27FC236}">
                <a16:creationId xmlns:a16="http://schemas.microsoft.com/office/drawing/2014/main" id="{26319130-B964-9FFF-2EC8-8591491EC9E6}"/>
              </a:ext>
            </a:extLst>
          </p:cNvPr>
          <p:cNvSpPr txBox="1"/>
          <p:nvPr/>
        </p:nvSpPr>
        <p:spPr>
          <a:xfrm>
            <a:off x="3409590" y="6395344"/>
            <a:ext cx="8206187" cy="461665"/>
          </a:xfrm>
          <a:prstGeom prst="rect">
            <a:avLst/>
          </a:prstGeom>
          <a:noFill/>
        </p:spPr>
        <p:txBody>
          <a:bodyPr wrap="square">
            <a:spAutoFit/>
          </a:bodyPr>
          <a:lstStyle/>
          <a:p>
            <a:pPr algn="l"/>
            <a:r>
              <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Keshar Gupta posted on the topic</a:t>
            </a:r>
          </a:p>
          <a:p>
            <a:r>
              <a:rPr lang="en-US" sz="12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Inclusive Hiring Policy - A practical approach to advance ...</a:t>
            </a:r>
            <a:endPar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276156433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FDE1CF93-2BA7-A46D-5729-DE27B1CD9935}"/>
              </a:ext>
            </a:extLst>
          </p:cNvPr>
          <p:cNvSpPr>
            <a:spLocks noGrp="1"/>
          </p:cNvSpPr>
          <p:nvPr>
            <p:ph type="body" sz="quarter" idx="37"/>
          </p:nvPr>
        </p:nvSpPr>
        <p:spPr/>
        <p:txBody>
          <a:bodyPr/>
          <a:lstStyle/>
          <a:p>
            <a:r>
              <a:rPr lang="en-IE" dirty="0"/>
              <a:t>01</a:t>
            </a:r>
          </a:p>
        </p:txBody>
      </p:sp>
      <p:pic>
        <p:nvPicPr>
          <p:cNvPr id="30" name="Picture Placeholder 29" descr="A group of people looking at a computer&#10;&#10;Description automatically generated">
            <a:extLst>
              <a:ext uri="{FF2B5EF4-FFF2-40B4-BE49-F238E27FC236}">
                <a16:creationId xmlns:a16="http://schemas.microsoft.com/office/drawing/2014/main" id="{14C2FCE0-E891-BF7B-B355-5E9A024B2525}"/>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1124" r="31124"/>
          <a:stretch>
            <a:fillRect/>
          </a:stretch>
        </p:blipFill>
        <p:spPr/>
      </p:pic>
      <p:sp>
        <p:nvSpPr>
          <p:cNvPr id="20" name="Text Placeholder 19">
            <a:extLst>
              <a:ext uri="{FF2B5EF4-FFF2-40B4-BE49-F238E27FC236}">
                <a16:creationId xmlns:a16="http://schemas.microsoft.com/office/drawing/2014/main" id="{F51E03DC-7DEC-0B4B-B427-8147B0D44623}"/>
              </a:ext>
            </a:extLst>
          </p:cNvPr>
          <p:cNvSpPr>
            <a:spLocks noGrp="1"/>
          </p:cNvSpPr>
          <p:nvPr>
            <p:ph type="body" sz="quarter" idx="44"/>
          </p:nvPr>
        </p:nvSpPr>
        <p:spPr/>
        <p:txBody>
          <a:bodyPr/>
          <a:lstStyle/>
          <a:p>
            <a:r>
              <a:rPr lang="en-IE" dirty="0"/>
              <a:t>02</a:t>
            </a:r>
          </a:p>
        </p:txBody>
      </p:sp>
      <p:sp>
        <p:nvSpPr>
          <p:cNvPr id="23" name="Text Placeholder 22">
            <a:extLst>
              <a:ext uri="{FF2B5EF4-FFF2-40B4-BE49-F238E27FC236}">
                <a16:creationId xmlns:a16="http://schemas.microsoft.com/office/drawing/2014/main" id="{1C18FC68-44B2-969B-6D20-782281191B0D}"/>
              </a:ext>
            </a:extLst>
          </p:cNvPr>
          <p:cNvSpPr>
            <a:spLocks noGrp="1"/>
          </p:cNvSpPr>
          <p:nvPr>
            <p:ph type="body" sz="quarter" idx="47"/>
          </p:nvPr>
        </p:nvSpPr>
        <p:spPr/>
        <p:txBody>
          <a:bodyPr/>
          <a:lstStyle/>
          <a:p>
            <a:r>
              <a:rPr lang="en-IE" dirty="0"/>
              <a:t>03</a:t>
            </a:r>
          </a:p>
        </p:txBody>
      </p:sp>
      <p:sp>
        <p:nvSpPr>
          <p:cNvPr id="24" name="TextBox 23">
            <a:extLst>
              <a:ext uri="{FF2B5EF4-FFF2-40B4-BE49-F238E27FC236}">
                <a16:creationId xmlns:a16="http://schemas.microsoft.com/office/drawing/2014/main" id="{1DBC8AF7-4E3A-1D69-5ACC-8E0F7DEBA66C}"/>
              </a:ext>
            </a:extLst>
          </p:cNvPr>
          <p:cNvSpPr txBox="1"/>
          <p:nvPr/>
        </p:nvSpPr>
        <p:spPr>
          <a:xfrm>
            <a:off x="4594463" y="755487"/>
            <a:ext cx="6871063" cy="1600438"/>
          </a:xfrm>
          <a:prstGeom prst="rect">
            <a:avLst/>
          </a:prstGeom>
          <a:noFill/>
        </p:spPr>
        <p:txBody>
          <a:bodyPr wrap="square" rtlCol="0">
            <a:spAutoFit/>
          </a:bodyPr>
          <a:lstStyle/>
          <a:p>
            <a:r>
              <a:rPr lang="en-IE" sz="2200" b="1" dirty="0">
                <a:solidFill>
                  <a:srgbClr val="EE1765"/>
                </a:solidFill>
              </a:rPr>
              <a:t>Recruitment</a:t>
            </a:r>
            <a:r>
              <a:rPr lang="en-IE" sz="3200" dirty="0"/>
              <a:t> </a:t>
            </a:r>
            <a:r>
              <a:rPr lang="en-US" sz="2200" dirty="0">
                <a:solidFill>
                  <a:srgbClr val="083F59"/>
                </a:solidFill>
              </a:rPr>
              <a:t>Bias can heavily influence hiring decisions. Employers should know that using structured interviews, diverse hiring panels, and </a:t>
            </a:r>
            <a:r>
              <a:rPr lang="en-US" sz="2200" dirty="0" err="1">
                <a:solidFill>
                  <a:srgbClr val="083F59"/>
                </a:solidFill>
              </a:rPr>
              <a:t>standardised</a:t>
            </a:r>
            <a:r>
              <a:rPr lang="en-US" sz="2200" dirty="0">
                <a:solidFill>
                  <a:srgbClr val="083F59"/>
                </a:solidFill>
              </a:rPr>
              <a:t> evaluation criteria can help </a:t>
            </a:r>
            <a:r>
              <a:rPr lang="en-US" sz="2200" dirty="0" err="1">
                <a:solidFill>
                  <a:srgbClr val="083F59"/>
                </a:solidFill>
              </a:rPr>
              <a:t>minimise</a:t>
            </a:r>
            <a:r>
              <a:rPr lang="en-US" sz="2200" dirty="0">
                <a:solidFill>
                  <a:srgbClr val="083F59"/>
                </a:solidFill>
              </a:rPr>
              <a:t> the influence of bias.</a:t>
            </a:r>
            <a:endParaRPr lang="en-IE" sz="2200" dirty="0">
              <a:solidFill>
                <a:srgbClr val="083F59"/>
              </a:solidFill>
            </a:endParaRPr>
          </a:p>
        </p:txBody>
      </p:sp>
      <p:sp>
        <p:nvSpPr>
          <p:cNvPr id="25" name="TextBox 24">
            <a:extLst>
              <a:ext uri="{FF2B5EF4-FFF2-40B4-BE49-F238E27FC236}">
                <a16:creationId xmlns:a16="http://schemas.microsoft.com/office/drawing/2014/main" id="{3CF566EB-CB4B-FA89-37E4-26C4ADC998DA}"/>
              </a:ext>
            </a:extLst>
          </p:cNvPr>
          <p:cNvSpPr txBox="1"/>
          <p:nvPr/>
        </p:nvSpPr>
        <p:spPr>
          <a:xfrm>
            <a:off x="4584938" y="2696606"/>
            <a:ext cx="6871063" cy="1446550"/>
          </a:xfrm>
          <a:prstGeom prst="rect">
            <a:avLst/>
          </a:prstGeom>
          <a:noFill/>
        </p:spPr>
        <p:txBody>
          <a:bodyPr wrap="square" rtlCol="0">
            <a:spAutoFit/>
          </a:bodyPr>
          <a:lstStyle/>
          <a:p>
            <a:r>
              <a:rPr lang="en-US" sz="2200" b="1" dirty="0">
                <a:solidFill>
                  <a:srgbClr val="EE1765"/>
                </a:solidFill>
              </a:rPr>
              <a:t>Performance Reviews and Promotions </a:t>
            </a:r>
            <a:r>
              <a:rPr lang="en-US" sz="2200" dirty="0">
                <a:solidFill>
                  <a:srgbClr val="083F59"/>
                </a:solidFill>
              </a:rPr>
              <a:t>Bias can affect how employees are assessed and promoted. Implementing objective performance metrics and ensuring transparency in promotion processes are critical steps.</a:t>
            </a:r>
          </a:p>
        </p:txBody>
      </p:sp>
      <p:sp>
        <p:nvSpPr>
          <p:cNvPr id="26" name="TextBox 25">
            <a:extLst>
              <a:ext uri="{FF2B5EF4-FFF2-40B4-BE49-F238E27FC236}">
                <a16:creationId xmlns:a16="http://schemas.microsoft.com/office/drawing/2014/main" id="{D4B4ADA1-ECB3-9036-7181-9F712C45A441}"/>
              </a:ext>
            </a:extLst>
          </p:cNvPr>
          <p:cNvSpPr txBox="1"/>
          <p:nvPr/>
        </p:nvSpPr>
        <p:spPr>
          <a:xfrm>
            <a:off x="4670663" y="4546013"/>
            <a:ext cx="6871063" cy="1446550"/>
          </a:xfrm>
          <a:prstGeom prst="rect">
            <a:avLst/>
          </a:prstGeom>
          <a:noFill/>
        </p:spPr>
        <p:txBody>
          <a:bodyPr wrap="square" rtlCol="0">
            <a:spAutoFit/>
          </a:bodyPr>
          <a:lstStyle/>
          <a:p>
            <a:r>
              <a:rPr lang="en-US" sz="2200" b="1" dirty="0">
                <a:solidFill>
                  <a:srgbClr val="EE1765"/>
                </a:solidFill>
              </a:rPr>
              <a:t>Daily Interactions </a:t>
            </a:r>
            <a:r>
              <a:rPr lang="en-US" sz="2200" dirty="0">
                <a:solidFill>
                  <a:srgbClr val="083F59"/>
                </a:solidFill>
              </a:rPr>
              <a:t>Unconscious bias can also manifest in daily communication and team dynamics. Employers should be trained to </a:t>
            </a:r>
            <a:r>
              <a:rPr lang="en-US" sz="2200" dirty="0" err="1">
                <a:solidFill>
                  <a:srgbClr val="083F59"/>
                </a:solidFill>
              </a:rPr>
              <a:t>recognise</a:t>
            </a:r>
            <a:r>
              <a:rPr lang="en-US" sz="2200" dirty="0">
                <a:solidFill>
                  <a:srgbClr val="083F59"/>
                </a:solidFill>
              </a:rPr>
              <a:t> these instances and address them constructively</a:t>
            </a:r>
            <a:endParaRPr lang="en-IE" sz="2200" dirty="0">
              <a:solidFill>
                <a:srgbClr val="083F59"/>
              </a:solidFill>
            </a:endParaRPr>
          </a:p>
        </p:txBody>
      </p:sp>
      <p:sp>
        <p:nvSpPr>
          <p:cNvPr id="28" name="TextBox 27">
            <a:extLst>
              <a:ext uri="{FF2B5EF4-FFF2-40B4-BE49-F238E27FC236}">
                <a16:creationId xmlns:a16="http://schemas.microsoft.com/office/drawing/2014/main" id="{FFF48CD6-8524-A6A0-AF68-5A0D8255CC8E}"/>
              </a:ext>
            </a:extLst>
          </p:cNvPr>
          <p:cNvSpPr txBox="1"/>
          <p:nvPr/>
        </p:nvSpPr>
        <p:spPr>
          <a:xfrm>
            <a:off x="4509795" y="123830"/>
            <a:ext cx="7482180" cy="523220"/>
          </a:xfrm>
          <a:prstGeom prst="rect">
            <a:avLst/>
          </a:prstGeom>
          <a:noFill/>
        </p:spPr>
        <p:txBody>
          <a:bodyPr wrap="square" rtlCol="0">
            <a:spAutoFit/>
          </a:bodyPr>
          <a:lstStyle/>
          <a:p>
            <a:r>
              <a:rPr lang="en-IE" sz="2800" b="1" dirty="0">
                <a:solidFill>
                  <a:srgbClr val="EE1765"/>
                </a:solidFill>
              </a:rPr>
              <a:t>Key Areas of Implementation for Bias Mitigation</a:t>
            </a:r>
          </a:p>
        </p:txBody>
      </p:sp>
    </p:spTree>
    <p:extLst>
      <p:ext uri="{BB962C8B-B14F-4D97-AF65-F5344CB8AC3E}">
        <p14:creationId xmlns:p14="http://schemas.microsoft.com/office/powerpoint/2010/main" val="30999381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721371" y="3161171"/>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US" sz="2800" b="1" dirty="0"/>
              <a:t>3. Implement Structured Processes</a:t>
            </a:r>
          </a:p>
          <a:p>
            <a:pPr marL="0" indent="0"/>
            <a:r>
              <a:rPr lang="en-US" sz="2200" b="1" dirty="0"/>
              <a:t>Standardize Hiring Practices:</a:t>
            </a:r>
            <a:endParaRPr lang="en-US" sz="2200" dirty="0"/>
          </a:p>
          <a:p>
            <a:pPr marL="742950" lvl="1" indent="-285750">
              <a:buFont typeface="Arial" panose="020B0604020202020204" pitchFamily="34" charset="0"/>
              <a:buChar char="•"/>
            </a:pPr>
            <a:r>
              <a:rPr lang="en-US" sz="2200" b="1" spc="0" dirty="0">
                <a:solidFill>
                  <a:srgbClr val="083F59"/>
                </a:solidFill>
                <a:latin typeface="+mn-lt"/>
              </a:rPr>
              <a:t>Use Structured Interviews </a:t>
            </a:r>
            <a:r>
              <a:rPr lang="en-US" sz="2200" spc="0" dirty="0">
                <a:solidFill>
                  <a:srgbClr val="083F59"/>
                </a:solidFill>
                <a:latin typeface="+mn-lt"/>
              </a:rPr>
              <a:t>Develop a consistent set of questions for all candidates, focusing on skills and competencies relevant to the job. This reduces the influence of bias in hiring decisions.</a:t>
            </a:r>
          </a:p>
          <a:p>
            <a:pPr marL="742950" lvl="1" indent="-285750">
              <a:buFont typeface="Arial" panose="020B0604020202020204" pitchFamily="34" charset="0"/>
              <a:buChar char="•"/>
            </a:pPr>
            <a:r>
              <a:rPr lang="en-US" sz="2200" b="1" spc="0" dirty="0">
                <a:solidFill>
                  <a:srgbClr val="083F59"/>
                </a:solidFill>
                <a:latin typeface="+mn-lt"/>
              </a:rPr>
              <a:t>Blind Recruitment </a:t>
            </a:r>
            <a:r>
              <a:rPr lang="en-US" sz="2200" spc="0" dirty="0">
                <a:solidFill>
                  <a:srgbClr val="083F59"/>
                </a:solidFill>
                <a:latin typeface="+mn-lt"/>
              </a:rPr>
              <a:t>Remove identifying information (e.g., names, gender, ethnicity) from resumes during the initial screening process to focus on candidates’ qualifications.</a:t>
            </a:r>
          </a:p>
          <a:p>
            <a:pPr marL="0" indent="0"/>
            <a:r>
              <a:rPr lang="en-US" sz="2200" b="1" dirty="0"/>
              <a:t>Objective Performance Reviews: </a:t>
            </a:r>
          </a:p>
          <a:p>
            <a:pPr lvl="1">
              <a:buFont typeface="Arial" panose="020B0604020202020204" pitchFamily="34" charset="0"/>
              <a:buChar char="•"/>
            </a:pPr>
            <a:r>
              <a:rPr lang="en-US" sz="2200" b="1" spc="0" dirty="0">
                <a:solidFill>
                  <a:srgbClr val="083F59"/>
                </a:solidFill>
                <a:latin typeface="+mn-lt"/>
              </a:rPr>
              <a:t>Use Clear Criteria </a:t>
            </a:r>
            <a:r>
              <a:rPr lang="en-US" sz="2200" spc="0" dirty="0">
                <a:solidFill>
                  <a:srgbClr val="083F59"/>
                </a:solidFill>
                <a:latin typeface="+mn-lt"/>
              </a:rPr>
              <a:t>Base performance evaluations on specific, measurable goals rather than subjective opinions.</a:t>
            </a:r>
          </a:p>
          <a:p>
            <a:pPr lvl="1">
              <a:buFont typeface="Arial" panose="020B0604020202020204" pitchFamily="34" charset="0"/>
              <a:buChar char="•"/>
            </a:pPr>
            <a:r>
              <a:rPr lang="en-US" sz="2200" b="1" spc="0" dirty="0">
                <a:solidFill>
                  <a:srgbClr val="083F59"/>
                </a:solidFill>
                <a:latin typeface="+mn-lt"/>
              </a:rPr>
              <a:t>Conduct Calibration Sessions </a:t>
            </a:r>
            <a:r>
              <a:rPr lang="en-US" sz="2200" spc="0" dirty="0">
                <a:solidFill>
                  <a:srgbClr val="083F59"/>
                </a:solidFill>
                <a:latin typeface="+mn-lt"/>
              </a:rPr>
              <a:t>Regularly review and discuss performance ratings with other managers to ensure consistency and fairness across the team.</a:t>
            </a:r>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5891" y="1270843"/>
            <a:ext cx="520661" cy="520661"/>
          </a:xfrm>
          <a:prstGeom prst="rect">
            <a:avLst/>
          </a:prstGeom>
        </p:spPr>
      </p:pic>
      <p:sp>
        <p:nvSpPr>
          <p:cNvPr id="4" name="TextBox 3">
            <a:extLst>
              <a:ext uri="{FF2B5EF4-FFF2-40B4-BE49-F238E27FC236}">
                <a16:creationId xmlns:a16="http://schemas.microsoft.com/office/drawing/2014/main" id="{93DD9369-7B24-AA62-5319-EF3148A8E639}"/>
              </a:ext>
            </a:extLst>
          </p:cNvPr>
          <p:cNvSpPr txBox="1"/>
          <p:nvPr/>
        </p:nvSpPr>
        <p:spPr>
          <a:xfrm>
            <a:off x="3642504" y="6272504"/>
            <a:ext cx="6094562" cy="646331"/>
          </a:xfrm>
          <a:prstGeom prst="rect">
            <a:avLst/>
          </a:prstGeom>
          <a:noFill/>
        </p:spPr>
        <p:txBody>
          <a:bodyPr wrap="square">
            <a:spAutoFit/>
          </a:bodyPr>
          <a:lstStyle/>
          <a:p>
            <a:pPr algn="l"/>
            <a:r>
              <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Structured Interviewing: Reducing Bias and Enhancing ...</a:t>
            </a:r>
          </a:p>
          <a:p>
            <a:r>
              <a:rPr lang="en-US" sz="12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7 Practical Ways to Reduce Bias in Your Hiring Process</a:t>
            </a:r>
          </a:p>
          <a:p>
            <a:pPr algn="l"/>
            <a:endParaRPr lang="en-US" sz="12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25785539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4.Diversify Decision-Making</a:t>
            </a:r>
          </a:p>
          <a:p>
            <a:pPr>
              <a:buFont typeface="Arial" panose="020B0604020202020204" pitchFamily="34" charset="0"/>
              <a:buChar char="•"/>
            </a:pPr>
            <a:r>
              <a:rPr lang="en-US" sz="2000" b="1" dirty="0"/>
              <a:t>Involve Diverse Perspectives</a:t>
            </a:r>
            <a:r>
              <a:rPr lang="en-US" sz="2000" dirty="0"/>
              <a:t> When making decisions, especially related to hiring or promotions, involve a diverse group of people. This helps counteract individual biases and ensures a more balanced perspective.</a:t>
            </a:r>
          </a:p>
          <a:p>
            <a:pPr>
              <a:buFont typeface="Arial" panose="020B0604020202020204" pitchFamily="34" charset="0"/>
              <a:buChar char="•"/>
            </a:pPr>
            <a:r>
              <a:rPr lang="en-US" sz="2000" b="1" dirty="0"/>
              <a:t>Rotate Leadership Roles</a:t>
            </a:r>
            <a:r>
              <a:rPr lang="en-US" sz="2000" dirty="0"/>
              <a:t> Encourage diverse team members to take on leadership roles in projects or meetings, ensuring different voices are heard.</a:t>
            </a:r>
          </a:p>
          <a:p>
            <a:r>
              <a:rPr lang="en-US" sz="2800" b="1" dirty="0"/>
              <a:t> 5. Provide Bias Mitigation Training</a:t>
            </a:r>
          </a:p>
          <a:p>
            <a:pPr>
              <a:buFont typeface="Arial" panose="020B0604020202020204" pitchFamily="34" charset="0"/>
              <a:buChar char="•"/>
            </a:pPr>
            <a:r>
              <a:rPr lang="en-US" sz="2000" b="1" dirty="0"/>
              <a:t>Offer Regular Training</a:t>
            </a:r>
            <a:r>
              <a:rPr lang="en-US" sz="2000" dirty="0"/>
              <a:t> Implement ongoing training programs focused on </a:t>
            </a:r>
            <a:r>
              <a:rPr lang="en-US" sz="2000" dirty="0" err="1"/>
              <a:t>recognising</a:t>
            </a:r>
            <a:r>
              <a:rPr lang="en-US" sz="2000" dirty="0"/>
              <a:t> and mitigating unconscious bias. This can include workshops, online courses, or interactive simulations.</a:t>
            </a:r>
          </a:p>
          <a:p>
            <a:pPr>
              <a:buFont typeface="Arial" panose="020B0604020202020204" pitchFamily="34" charset="0"/>
              <a:buChar char="•"/>
            </a:pPr>
            <a:r>
              <a:rPr lang="en-US" sz="2000" b="1" dirty="0"/>
              <a:t>Practical Exercises</a:t>
            </a:r>
            <a:r>
              <a:rPr lang="en-US" sz="2000" dirty="0"/>
              <a:t> Use role-playing and case studies to help managers practice recognizing and addressing bias in real-world scenarios.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330742"/>
            <a:ext cx="520661" cy="520661"/>
          </a:xfrm>
          <a:prstGeom prst="rect">
            <a:avLst/>
          </a:prstGeom>
        </p:spPr>
      </p:pic>
    </p:spTree>
    <p:extLst>
      <p:ext uri="{BB962C8B-B14F-4D97-AF65-F5344CB8AC3E}">
        <p14:creationId xmlns:p14="http://schemas.microsoft.com/office/powerpoint/2010/main" val="36194369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6. Set Clear Expectations and Accountability</a:t>
            </a:r>
          </a:p>
          <a:p>
            <a:pPr>
              <a:buFont typeface="Arial" panose="020B0604020202020204" pitchFamily="34" charset="0"/>
              <a:buChar char="•"/>
            </a:pPr>
            <a:r>
              <a:rPr lang="en-US" sz="2000" b="1" dirty="0"/>
              <a:t>Communicate Expectations</a:t>
            </a:r>
            <a:r>
              <a:rPr lang="en-US" sz="2000" dirty="0"/>
              <a:t> Clearly communicate that reducing bias is a priority for the company and that all managers are expected to actively work towards this goal.</a:t>
            </a:r>
          </a:p>
          <a:p>
            <a:pPr>
              <a:buFont typeface="Arial" panose="020B0604020202020204" pitchFamily="34" charset="0"/>
              <a:buChar char="•"/>
            </a:pPr>
            <a:r>
              <a:rPr lang="en-US" sz="2000" b="1" dirty="0"/>
              <a:t>Measure and Report</a:t>
            </a:r>
            <a:r>
              <a:rPr lang="en-US" sz="2000" dirty="0"/>
              <a:t> Include bias mitigation efforts in performance reviews for managers, and track progress through diversity metrics and employee feedback.</a:t>
            </a:r>
          </a:p>
          <a:p>
            <a:r>
              <a:rPr lang="en-US" sz="2800" b="1" dirty="0"/>
              <a:t> 7. Mentoring and Sponsorship</a:t>
            </a:r>
          </a:p>
          <a:p>
            <a:pPr>
              <a:buFont typeface="Arial" panose="020B0604020202020204" pitchFamily="34" charset="0"/>
              <a:buChar char="•"/>
            </a:pPr>
            <a:r>
              <a:rPr lang="en-US" sz="2000" b="1" dirty="0"/>
              <a:t>Support Underrepresented Employees</a:t>
            </a:r>
            <a:r>
              <a:rPr lang="en-US" sz="2000" dirty="0"/>
              <a:t> Encourage mentoring and sponsorship programs that provide underrepresented employees with opportunities for career development and advancement.</a:t>
            </a:r>
          </a:p>
          <a:p>
            <a:pPr>
              <a:buFont typeface="Arial" panose="020B0604020202020204" pitchFamily="34" charset="0"/>
              <a:buChar char="•"/>
            </a:pPr>
            <a:r>
              <a:rPr lang="en-US" sz="2000" b="1" dirty="0"/>
              <a:t>Reverse Mentoring:</a:t>
            </a:r>
            <a:r>
              <a:rPr lang="en-US" sz="2000" dirty="0"/>
              <a:t> Implement reverse mentoring programs where leaders are mentored by junior employees from diverse backgrounds, helping managers understand different perspectives.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118103"/>
            <a:ext cx="520661" cy="520661"/>
          </a:xfrm>
          <a:prstGeom prst="rect">
            <a:avLst/>
          </a:prstGeom>
        </p:spPr>
      </p:pic>
    </p:spTree>
    <p:extLst>
      <p:ext uri="{BB962C8B-B14F-4D97-AF65-F5344CB8AC3E}">
        <p14:creationId xmlns:p14="http://schemas.microsoft.com/office/powerpoint/2010/main" val="146278632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 name="Freeform 2">
            <a:extLst>
              <a:ext uri="{FF2B5EF4-FFF2-40B4-BE49-F238E27FC236}">
                <a16:creationId xmlns:a16="http://schemas.microsoft.com/office/drawing/2014/main" id="{872ED502-E6A3-EFD7-1480-AB62796F729D}"/>
              </a:ext>
            </a:extLst>
          </p:cNvPr>
          <p:cNvSpPr/>
          <p:nvPr/>
        </p:nvSpPr>
        <p:spPr>
          <a:xfrm>
            <a:off x="200025" y="990259"/>
            <a:ext cx="11415753" cy="5037870"/>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909470" y="3147848"/>
            <a:ext cx="103730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800" b="1" dirty="0"/>
              <a:t> 8. Monitor and Adjust Policies:</a:t>
            </a:r>
          </a:p>
          <a:p>
            <a:pPr>
              <a:buFont typeface="Arial" panose="020B0604020202020204" pitchFamily="34" charset="0"/>
              <a:buChar char="•"/>
            </a:pPr>
            <a:r>
              <a:rPr lang="en-US" sz="2000" b="1" dirty="0"/>
              <a:t>Regularly Review Policies</a:t>
            </a:r>
            <a:r>
              <a:rPr lang="en-US" sz="2000" dirty="0"/>
              <a:t> Continuously evaluate company policies and practices to ensure they promote fairness and inclusivity. This includes reviewing recruitment, promotion, and compensation policies.</a:t>
            </a:r>
          </a:p>
          <a:p>
            <a:pPr>
              <a:buFont typeface="Arial" panose="020B0604020202020204" pitchFamily="34" charset="0"/>
              <a:buChar char="•"/>
            </a:pPr>
            <a:r>
              <a:rPr lang="en-US" sz="2000" b="1" dirty="0"/>
              <a:t>Adapt Based on Feedback</a:t>
            </a:r>
            <a:r>
              <a:rPr lang="en-US" sz="2000" dirty="0"/>
              <a:t> Use feedback from employees and diversity audits to make necessary adjustments to reduce bias further.</a:t>
            </a:r>
          </a:p>
          <a:p>
            <a:r>
              <a:rPr lang="en-US" sz="2000" b="1" dirty="0"/>
              <a:t> </a:t>
            </a:r>
            <a:r>
              <a:rPr lang="en-US" sz="2800" b="1" dirty="0"/>
              <a:t>9. Foster a Diverse Pipeline</a:t>
            </a:r>
          </a:p>
          <a:p>
            <a:pPr>
              <a:buFont typeface="Arial" panose="020B0604020202020204" pitchFamily="34" charset="0"/>
              <a:buChar char="•"/>
            </a:pPr>
            <a:r>
              <a:rPr lang="en-US" sz="2000" b="1" dirty="0"/>
              <a:t>Support Diverse Talent Pipelines</a:t>
            </a:r>
            <a:r>
              <a:rPr lang="en-US" sz="2000" dirty="0"/>
              <a:t> Partner with diverse professional </a:t>
            </a:r>
            <a:r>
              <a:rPr lang="en-US" sz="2000" dirty="0" err="1"/>
              <a:t>organisations</a:t>
            </a:r>
            <a:r>
              <a:rPr lang="en-US" sz="2000" dirty="0"/>
              <a:t>, attend job fairs focused on underrepresented groups, and create internships or apprenticeships aimed at diverse candidates.</a:t>
            </a:r>
          </a:p>
          <a:p>
            <a:pPr>
              <a:buFont typeface="Arial" panose="020B0604020202020204" pitchFamily="34" charset="0"/>
              <a:buChar char="•"/>
            </a:pPr>
            <a:r>
              <a:rPr lang="en-US" sz="2000" b="1" dirty="0"/>
              <a:t>Succession Planning</a:t>
            </a:r>
            <a:r>
              <a:rPr lang="en-US" sz="2000" dirty="0"/>
              <a:t> Ensure that succession planning considers diverse candidates for leadership roles.</a:t>
            </a:r>
          </a:p>
          <a:p>
            <a:pPr>
              <a:buFont typeface="Arial" panose="020B0604020202020204" pitchFamily="34" charset="0"/>
              <a:buChar char="•"/>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0" indent="0"/>
            <a:endParaRPr lang="en-US" sz="2000" dirty="0"/>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Promote Bias Mitigation </a:t>
            </a:r>
            <a:r>
              <a:rPr lang="en-GB" sz="2800" dirty="0">
                <a:solidFill>
                  <a:schemeClr val="bg1"/>
                </a:solidFill>
              </a:rPr>
              <a:t>(for Managers and Leaders)</a:t>
            </a:r>
            <a:endParaRPr lang="en-GB" sz="2800" b="1" dirty="0">
              <a:solidFill>
                <a:schemeClr val="bg1"/>
              </a:solidFill>
            </a:endParaRPr>
          </a:p>
        </p:txBody>
      </p:sp>
      <p:pic>
        <p:nvPicPr>
          <p:cNvPr id="6" name="Graphic 5" descr="Chevron arrows with solid fill">
            <a:extLst>
              <a:ext uri="{FF2B5EF4-FFF2-40B4-BE49-F238E27FC236}">
                <a16:creationId xmlns:a16="http://schemas.microsoft.com/office/drawing/2014/main" id="{CE8056FC-14EB-377A-2933-00507484902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88809" y="1249400"/>
            <a:ext cx="520661" cy="520661"/>
          </a:xfrm>
          <a:prstGeom prst="rect">
            <a:avLst/>
          </a:prstGeom>
        </p:spPr>
      </p:pic>
      <p:pic>
        <p:nvPicPr>
          <p:cNvPr id="2" name="Graphic 1" descr="Chevron arrows with solid fill">
            <a:extLst>
              <a:ext uri="{FF2B5EF4-FFF2-40B4-BE49-F238E27FC236}">
                <a16:creationId xmlns:a16="http://schemas.microsoft.com/office/drawing/2014/main" id="{47CBE772-464F-1130-1222-40CBB9F1338B}"/>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3118103"/>
            <a:ext cx="520661" cy="520661"/>
          </a:xfrm>
          <a:prstGeom prst="rect">
            <a:avLst/>
          </a:prstGeom>
        </p:spPr>
      </p:pic>
      <p:sp>
        <p:nvSpPr>
          <p:cNvPr id="5" name="TextBox 4">
            <a:extLst>
              <a:ext uri="{FF2B5EF4-FFF2-40B4-BE49-F238E27FC236}">
                <a16:creationId xmlns:a16="http://schemas.microsoft.com/office/drawing/2014/main" id="{B09F6731-6D19-97C3-58B9-9904C8C09314}"/>
              </a:ext>
            </a:extLst>
          </p:cNvPr>
          <p:cNvSpPr txBox="1"/>
          <p:nvPr/>
        </p:nvSpPr>
        <p:spPr>
          <a:xfrm>
            <a:off x="3400964" y="6295697"/>
            <a:ext cx="6094562" cy="738664"/>
          </a:xfrm>
          <a:prstGeom prst="rect">
            <a:avLst/>
          </a:prstGeom>
          <a:noFill/>
        </p:spPr>
        <p:txBody>
          <a:bodyPr wrap="square">
            <a:spAutoFit/>
          </a:bodyPr>
          <a:lstStyle/>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Tips to Make Your Policies and Practices More Inclusive</a:t>
            </a:r>
          </a:p>
          <a:p>
            <a:r>
              <a:rPr lang="en-US" sz="14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A guide to inclusive recruitment for employers</a:t>
            </a:r>
          </a:p>
          <a:p>
            <a:pPr algn="l"/>
            <a:endPar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endParaRPr>
          </a:p>
        </p:txBody>
      </p:sp>
    </p:spTree>
    <p:extLst>
      <p:ext uri="{BB962C8B-B14F-4D97-AF65-F5344CB8AC3E}">
        <p14:creationId xmlns:p14="http://schemas.microsoft.com/office/powerpoint/2010/main" val="339064387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0766039-994F-F579-4FED-9DBB2E79324F}"/>
              </a:ext>
            </a:extLst>
          </p:cNvPr>
          <p:cNvSpPr>
            <a:spLocks noGrp="1"/>
          </p:cNvSpPr>
          <p:nvPr>
            <p:ph type="body" sz="quarter" idx="13"/>
          </p:nvPr>
        </p:nvSpPr>
        <p:spPr>
          <a:xfrm>
            <a:off x="5400676" y="478819"/>
            <a:ext cx="6000600" cy="2607281"/>
          </a:xfrm>
        </p:spPr>
        <p:txBody>
          <a:bodyPr>
            <a:normAutofit/>
          </a:bodyPr>
          <a:lstStyle/>
          <a:p>
            <a:r>
              <a:rPr lang="en-IE" sz="3600" b="1" dirty="0"/>
              <a:t>Bias Mitigation</a:t>
            </a:r>
          </a:p>
          <a:p>
            <a:r>
              <a:rPr lang="en-IE" sz="3600" dirty="0"/>
              <a:t>Strategies To Cultivate Inclusive Teams</a:t>
            </a:r>
          </a:p>
          <a:p>
            <a:r>
              <a:rPr lang="en-IE" sz="3600" dirty="0"/>
              <a:t> </a:t>
            </a:r>
          </a:p>
        </p:txBody>
      </p:sp>
      <p:pic>
        <p:nvPicPr>
          <p:cNvPr id="8" name="Picture Placeholder 7" descr="A group of women giving each other a high five&#10;&#10;Description automatically generated">
            <a:extLst>
              <a:ext uri="{FF2B5EF4-FFF2-40B4-BE49-F238E27FC236}">
                <a16:creationId xmlns:a16="http://schemas.microsoft.com/office/drawing/2014/main" id="{D8EC0E12-8A82-3986-7014-705A62482FD9}"/>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a:xfrm>
            <a:off x="633818" y="993169"/>
            <a:ext cx="4481107" cy="4481107"/>
          </a:xfrm>
        </p:spPr>
      </p:pic>
      <p:sp>
        <p:nvSpPr>
          <p:cNvPr id="9" name="TextBox 8">
            <a:extLst>
              <a:ext uri="{FF2B5EF4-FFF2-40B4-BE49-F238E27FC236}">
                <a16:creationId xmlns:a16="http://schemas.microsoft.com/office/drawing/2014/main" id="{3AA7E38E-F4F2-CE07-65CA-6A82E7F940F2}"/>
              </a:ext>
            </a:extLst>
          </p:cNvPr>
          <p:cNvSpPr txBox="1"/>
          <p:nvPr/>
        </p:nvSpPr>
        <p:spPr>
          <a:xfrm>
            <a:off x="5638031" y="3167390"/>
            <a:ext cx="5763245" cy="523220"/>
          </a:xfrm>
          <a:prstGeom prst="rect">
            <a:avLst/>
          </a:prstGeom>
          <a:noFill/>
        </p:spPr>
        <p:txBody>
          <a:bodyPr wrap="square" rtlCol="0">
            <a:spAutoFit/>
          </a:bodyPr>
          <a:lstStyle/>
          <a:p>
            <a:pPr algn="ctr"/>
            <a:r>
              <a:rPr lang="en-IE" sz="2800" dirty="0">
                <a:solidFill>
                  <a:schemeClr val="bg1"/>
                </a:solidFill>
              </a:rPr>
              <a:t>Impacts of Bias Mitigation Strategies</a:t>
            </a:r>
          </a:p>
        </p:txBody>
      </p:sp>
      <p:sp>
        <p:nvSpPr>
          <p:cNvPr id="10" name="TextBox 9">
            <a:extLst>
              <a:ext uri="{FF2B5EF4-FFF2-40B4-BE49-F238E27FC236}">
                <a16:creationId xmlns:a16="http://schemas.microsoft.com/office/drawing/2014/main" id="{C6904252-0BE8-F5B1-6638-00E0BB56CCA8}"/>
              </a:ext>
            </a:extLst>
          </p:cNvPr>
          <p:cNvSpPr txBox="1"/>
          <p:nvPr/>
        </p:nvSpPr>
        <p:spPr>
          <a:xfrm>
            <a:off x="5219700" y="3905250"/>
            <a:ext cx="6877051" cy="2523768"/>
          </a:xfrm>
          <a:prstGeom prst="rect">
            <a:avLst/>
          </a:prstGeom>
          <a:noFill/>
        </p:spPr>
        <p:txBody>
          <a:bodyPr wrap="square" rtlCol="0">
            <a:spAutoFit/>
          </a:bodyPr>
          <a:lstStyle/>
          <a:p>
            <a:pPr marL="342900" indent="-342900">
              <a:buFont typeface="Arial" panose="020B0604020202020204" pitchFamily="34" charset="0"/>
              <a:buChar char="•"/>
            </a:pPr>
            <a:r>
              <a:rPr lang="en-US" sz="2000" b="1" dirty="0">
                <a:solidFill>
                  <a:srgbClr val="0872B5"/>
                </a:solidFill>
              </a:rPr>
              <a:t>Increased Diversity</a:t>
            </a:r>
            <a:r>
              <a:rPr lang="en-US" sz="2000" dirty="0">
                <a:solidFill>
                  <a:srgbClr val="0872B5"/>
                </a:solidFill>
              </a:rPr>
              <a:t> </a:t>
            </a:r>
            <a:r>
              <a:rPr lang="en-US" sz="2000" dirty="0">
                <a:solidFill>
                  <a:srgbClr val="083F59"/>
                </a:solidFill>
              </a:rPr>
              <a:t>Following the implementation of these strategies, the SME saw an increase in the diversity of its workforce, particularly in leadership positions.</a:t>
            </a:r>
          </a:p>
          <a:p>
            <a:pPr marL="342900" indent="-342900">
              <a:buFont typeface="Arial" panose="020B0604020202020204" pitchFamily="34" charset="0"/>
              <a:buChar char="•"/>
            </a:pPr>
            <a:endParaRPr lang="en-US" sz="2000" dirty="0">
              <a:solidFill>
                <a:srgbClr val="083F59"/>
              </a:solidFill>
            </a:endParaRPr>
          </a:p>
          <a:p>
            <a:pPr marL="342900" indent="-342900">
              <a:buFont typeface="Arial" panose="020B0604020202020204" pitchFamily="34" charset="0"/>
              <a:buChar char="•"/>
            </a:pPr>
            <a:r>
              <a:rPr lang="en-US" sz="2000" b="1" dirty="0">
                <a:solidFill>
                  <a:srgbClr val="0872B5"/>
                </a:solidFill>
              </a:rPr>
              <a:t>Enhanced Employee Engagement</a:t>
            </a:r>
            <a:r>
              <a:rPr lang="en-US" sz="2000" dirty="0">
                <a:solidFill>
                  <a:srgbClr val="0872B5"/>
                </a:solidFill>
              </a:rPr>
              <a:t> </a:t>
            </a:r>
            <a:r>
              <a:rPr lang="en-US" sz="2000" dirty="0">
                <a:solidFill>
                  <a:srgbClr val="083F59"/>
                </a:solidFill>
              </a:rPr>
              <a:t>Employees reported feeling more valued and included, which contributed to higher levels of engagement and satisfaction.</a:t>
            </a:r>
          </a:p>
          <a:p>
            <a:endParaRPr lang="en-IE" dirty="0">
              <a:solidFill>
                <a:srgbClr val="083F59"/>
              </a:solidFill>
            </a:endParaRPr>
          </a:p>
        </p:txBody>
      </p:sp>
    </p:spTree>
    <p:extLst>
      <p:ext uri="{BB962C8B-B14F-4D97-AF65-F5344CB8AC3E}">
        <p14:creationId xmlns:p14="http://schemas.microsoft.com/office/powerpoint/2010/main" val="336409834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0872B5"/>
                </a:highlight>
              </a:rPr>
              <a:t>Strategy 1 </a:t>
            </a:r>
            <a:r>
              <a:rPr lang="en-US" b="1" dirty="0">
                <a:solidFill>
                  <a:schemeClr val="bg1"/>
                </a:solidFill>
              </a:rPr>
              <a:t> </a:t>
            </a:r>
            <a:r>
              <a:rPr lang="en-US" b="0" dirty="0">
                <a:solidFill>
                  <a:srgbClr val="0872B5"/>
                </a:solidFill>
              </a:rPr>
              <a:t>Unconscious Bias Training</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78818" y="840791"/>
            <a:ext cx="8060840" cy="999383"/>
          </a:xfrm>
        </p:spPr>
        <p:txBody>
          <a:bodyPr/>
          <a:lstStyle/>
          <a:p>
            <a:pPr>
              <a:spcBef>
                <a:spcPts val="600"/>
              </a:spcBef>
            </a:pPr>
            <a:r>
              <a:rPr lang="en-US" sz="2000" b="1" dirty="0"/>
              <a:t>Objective</a:t>
            </a:r>
            <a:r>
              <a:rPr lang="en-US" sz="2000" dirty="0"/>
              <a:t> Aimed to help employees understand how unconscious biases can influence their </a:t>
            </a:r>
            <a:r>
              <a:rPr lang="en-US" sz="2000" dirty="0" err="1"/>
              <a:t>behaviour</a:t>
            </a:r>
            <a:r>
              <a:rPr lang="en-US" sz="2000" dirty="0"/>
              <a:t> and decision-making.</a:t>
            </a:r>
          </a:p>
          <a:p>
            <a:pPr>
              <a:spcBef>
                <a:spcPts val="600"/>
              </a:spcBef>
            </a:pPr>
            <a:r>
              <a:rPr lang="en-US" sz="2000" b="1" dirty="0"/>
              <a:t>Implementation </a:t>
            </a:r>
            <a:r>
              <a:rPr lang="en-US" sz="2000" dirty="0"/>
              <a:t>Launched an extensive training program called </a:t>
            </a:r>
            <a:r>
              <a:rPr lang="en-US" sz="2000" dirty="0">
                <a:solidFill>
                  <a:schemeClr val="bg1"/>
                </a:solidFill>
                <a:highlight>
                  <a:srgbClr val="0872B5"/>
                </a:highlight>
              </a:rPr>
              <a:t>"Unconscious Bias at Work." </a:t>
            </a:r>
            <a:r>
              <a:rPr lang="en-US" sz="2000" dirty="0"/>
              <a:t>This program was mandatory for all employees and covered topics such as stereotype awareness, the impact of bias in the workplace, and strategies to mitigate bias.</a:t>
            </a:r>
          </a:p>
          <a:p>
            <a:pPr>
              <a:spcBef>
                <a:spcPts val="600"/>
              </a:spcBef>
            </a:pPr>
            <a:r>
              <a:rPr lang="en-US" sz="2000" b="1" dirty="0"/>
              <a:t>Outcome</a:t>
            </a:r>
            <a:r>
              <a:rPr lang="en-US" sz="2000" dirty="0"/>
              <a:t> The training equipped employees with the knowledge and tools to </a:t>
            </a:r>
            <a:r>
              <a:rPr lang="en-US" sz="2000" dirty="0" err="1"/>
              <a:t>recognise</a:t>
            </a:r>
            <a:r>
              <a:rPr lang="en-US" sz="2000" dirty="0"/>
              <a:t> and counteract their biases, leading to a more inclusive culture.</a:t>
            </a:r>
          </a:p>
          <a:p>
            <a:pPr>
              <a:spcBef>
                <a:spcPts val="600"/>
              </a:spcBef>
            </a:pPr>
            <a:r>
              <a:rPr lang="en-US" sz="2400" b="1" dirty="0">
                <a:solidFill>
                  <a:schemeClr val="bg1"/>
                </a:solidFill>
                <a:highlight>
                  <a:srgbClr val="0872B5"/>
                </a:highlight>
              </a:rPr>
              <a:t>Strategy 2</a:t>
            </a:r>
            <a:r>
              <a:rPr lang="en-US" sz="2400" b="1" dirty="0">
                <a:solidFill>
                  <a:schemeClr val="bg1"/>
                </a:solidFill>
              </a:rPr>
              <a:t>  </a:t>
            </a:r>
            <a:r>
              <a:rPr lang="en-US" sz="2400" dirty="0">
                <a:solidFill>
                  <a:srgbClr val="0872B5"/>
                </a:solidFill>
              </a:rPr>
              <a:t>Diversity and Inclusion ERG and Committee</a:t>
            </a:r>
          </a:p>
          <a:p>
            <a:pPr>
              <a:spcBef>
                <a:spcPts val="600"/>
              </a:spcBef>
            </a:pPr>
            <a:r>
              <a:rPr lang="en-US" sz="2000" b="1" dirty="0"/>
              <a:t>Objective </a:t>
            </a:r>
            <a:r>
              <a:rPr lang="en-US" sz="2000" dirty="0"/>
              <a:t>Integrate D&amp;I into the fabric of the company by involving leaders and employees in ongoing discussions and initiatives.</a:t>
            </a:r>
          </a:p>
          <a:p>
            <a:pPr>
              <a:spcBef>
                <a:spcPts val="600"/>
              </a:spcBef>
            </a:pPr>
            <a:r>
              <a:rPr lang="en-US" sz="2000" b="1" dirty="0"/>
              <a:t>Implementation</a:t>
            </a:r>
            <a:r>
              <a:rPr lang="en-US" sz="2000" dirty="0"/>
              <a:t> Establish both a </a:t>
            </a:r>
            <a:r>
              <a:rPr lang="en-US" sz="2000" dirty="0">
                <a:solidFill>
                  <a:schemeClr val="bg1"/>
                </a:solidFill>
                <a:highlight>
                  <a:srgbClr val="0872B5"/>
                </a:highlight>
              </a:rPr>
              <a:t>D&amp;I ERG (employee level) and Committee </a:t>
            </a:r>
            <a:r>
              <a:rPr lang="en-US" sz="2000" dirty="0"/>
              <a:t>(includes leader level) responsible for monitoring diversity metrics, advocating for underrepresented groups, and ensuring that D&amp;I efforts were aligned with the company’s broader business goals.</a:t>
            </a:r>
          </a:p>
          <a:p>
            <a:pPr>
              <a:spcBef>
                <a:spcPts val="600"/>
              </a:spcBef>
            </a:pPr>
            <a:r>
              <a:rPr lang="en-US" sz="2000" b="1" dirty="0"/>
              <a:t>Outcome</a:t>
            </a:r>
            <a:r>
              <a:rPr lang="en-US" sz="2000" dirty="0"/>
              <a:t>: Played a crucial role in ensuring that D&amp;I initiatives were continuously improved and adapted to meet the company's evolving needs.</a:t>
            </a:r>
          </a:p>
          <a:p>
            <a:pPr>
              <a:spcBef>
                <a:spcPts val="600"/>
              </a:spcBef>
            </a:pPr>
            <a:endParaRPr lang="en-IE" sz="2000" dirty="0"/>
          </a:p>
        </p:txBody>
      </p:sp>
      <p:pic>
        <p:nvPicPr>
          <p:cNvPr id="8" name="Picture Placeholder 7" descr="A group of people sitting around a table&#10;&#10;Description automatically generated">
            <a:extLst>
              <a:ext uri="{FF2B5EF4-FFF2-40B4-BE49-F238E27FC236}">
                <a16:creationId xmlns:a16="http://schemas.microsoft.com/office/drawing/2014/main" id="{9CCCAF65-9B14-95A6-F71A-CC448D588E1C}"/>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8521" r="28521"/>
          <a:stretch>
            <a:fillRect/>
          </a:stretch>
        </p:blipFill>
        <p:spPr/>
      </p:pic>
    </p:spTree>
    <p:extLst>
      <p:ext uri="{BB962C8B-B14F-4D97-AF65-F5344CB8AC3E}">
        <p14:creationId xmlns:p14="http://schemas.microsoft.com/office/powerpoint/2010/main" val="349626021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0872B5"/>
                </a:highlight>
              </a:rPr>
              <a:t>Strategy 3</a:t>
            </a:r>
            <a:r>
              <a:rPr lang="en-US" b="1" dirty="0">
                <a:solidFill>
                  <a:schemeClr val="bg1"/>
                </a:solidFill>
              </a:rPr>
              <a:t>  </a:t>
            </a:r>
            <a:r>
              <a:rPr lang="en-US" b="0" dirty="0">
                <a:solidFill>
                  <a:srgbClr val="0872B5"/>
                </a:solidFill>
              </a:rPr>
              <a:t>Bias-Busting Workshops</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59768" y="1149419"/>
            <a:ext cx="8060840" cy="999383"/>
          </a:xfrm>
        </p:spPr>
        <p:txBody>
          <a:bodyPr/>
          <a:lstStyle/>
          <a:p>
            <a:r>
              <a:rPr lang="en-US" sz="2000" b="1" dirty="0"/>
              <a:t>Objective </a:t>
            </a:r>
            <a:r>
              <a:rPr lang="en-US" sz="2000" dirty="0"/>
              <a:t>To provide employees with practical tools to identify and reduce bias in real-time, particularly in hiring and performance reviews.</a:t>
            </a:r>
          </a:p>
          <a:p>
            <a:r>
              <a:rPr lang="en-US" sz="2000" b="1" dirty="0"/>
              <a:t>Implementation</a:t>
            </a:r>
            <a:r>
              <a:rPr lang="en-US" sz="2000" dirty="0"/>
              <a:t> Conduct </a:t>
            </a:r>
            <a:r>
              <a:rPr lang="en-US" sz="2000" dirty="0">
                <a:solidFill>
                  <a:schemeClr val="bg1"/>
                </a:solidFill>
                <a:highlight>
                  <a:srgbClr val="0872B5"/>
                </a:highlight>
              </a:rPr>
              <a:t>"Bias-Busting" workshops </a:t>
            </a:r>
            <a:r>
              <a:rPr lang="en-US" sz="2000" dirty="0"/>
              <a:t>where participants engage in interactive exercises designed to highlight common biases, such as affinity bias or confirmation bias. Employees learn specific techniques to mitigate these biases, such as structured interviews and objective performance evaluations.</a:t>
            </a:r>
          </a:p>
          <a:p>
            <a:r>
              <a:rPr lang="en-US" sz="2000" b="1" dirty="0"/>
              <a:t>Outcome</a:t>
            </a:r>
            <a:r>
              <a:rPr lang="en-US" sz="2000" dirty="0"/>
              <a:t>: These workshops help to </a:t>
            </a:r>
            <a:r>
              <a:rPr lang="en-US" sz="2000" dirty="0" err="1"/>
              <a:t>standardise</a:t>
            </a:r>
            <a:r>
              <a:rPr lang="en-US" sz="2000" dirty="0"/>
              <a:t> processes, set expectations and </a:t>
            </a:r>
            <a:r>
              <a:rPr lang="en-US" sz="2000" dirty="0" err="1"/>
              <a:t>minimise</a:t>
            </a:r>
            <a:r>
              <a:rPr lang="en-US" sz="2000" dirty="0"/>
              <a:t> bias, leading to fairer hiring practices and more equitable performance evaluations.</a:t>
            </a:r>
          </a:p>
          <a:p>
            <a:pPr>
              <a:spcBef>
                <a:spcPts val="600"/>
              </a:spcBef>
            </a:pPr>
            <a:endParaRPr lang="en-IE" sz="2000" dirty="0"/>
          </a:p>
        </p:txBody>
      </p:sp>
      <p:pic>
        <p:nvPicPr>
          <p:cNvPr id="8" name="Picture Placeholder 7" descr="A group of people sitting around a table&#10;&#10;Description automatically generated">
            <a:extLst>
              <a:ext uri="{FF2B5EF4-FFF2-40B4-BE49-F238E27FC236}">
                <a16:creationId xmlns:a16="http://schemas.microsoft.com/office/drawing/2014/main" id="{9CCCAF65-9B14-95A6-F71A-CC448D588E1C}"/>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8521" r="28521"/>
          <a:stretch>
            <a:fillRect/>
          </a:stretch>
        </p:blipFill>
        <p:spPr/>
      </p:pic>
    </p:spTree>
    <p:extLst>
      <p:ext uri="{BB962C8B-B14F-4D97-AF65-F5344CB8AC3E}">
        <p14:creationId xmlns:p14="http://schemas.microsoft.com/office/powerpoint/2010/main" val="354678272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B5BE3F4C-51C0-DB70-8F2A-2AC55F7326CB}"/>
              </a:ext>
            </a:extLst>
          </p:cNvPr>
          <p:cNvSpPr>
            <a:spLocks noGrp="1"/>
          </p:cNvSpPr>
          <p:nvPr>
            <p:ph type="body" sz="quarter" idx="13"/>
          </p:nvPr>
        </p:nvSpPr>
        <p:spPr>
          <a:xfrm>
            <a:off x="5124450" y="784245"/>
            <a:ext cx="6762750" cy="3378805"/>
          </a:xfrm>
        </p:spPr>
        <p:txBody>
          <a:bodyPr>
            <a:normAutofit/>
          </a:bodyPr>
          <a:lstStyle/>
          <a:p>
            <a:r>
              <a:rPr lang="en-US" sz="2400" b="0" i="0" dirty="0">
                <a:effectLst/>
              </a:rPr>
              <a:t>Emotional intelligence is the ability to understand and manage your emotions, as well as </a:t>
            </a:r>
            <a:r>
              <a:rPr lang="en-US" sz="2400" b="0" i="0" dirty="0" err="1">
                <a:effectLst/>
              </a:rPr>
              <a:t>recognise</a:t>
            </a:r>
            <a:r>
              <a:rPr lang="en-US" sz="2400" b="0" i="0" dirty="0">
                <a:effectLst/>
              </a:rPr>
              <a:t> and influence the emotions of those around you. </a:t>
            </a:r>
          </a:p>
          <a:p>
            <a:r>
              <a:rPr lang="en-US" sz="2400" dirty="0"/>
              <a:t>(</a:t>
            </a:r>
            <a:r>
              <a:rPr lang="en-US" sz="2400" dirty="0">
                <a:hlinkClick r:id="rId2">
                  <a:extLst>
                    <a:ext uri="{A12FA001-AC4F-418D-AE19-62706E023703}">
                      <ahyp:hlinkClr xmlns:ahyp="http://schemas.microsoft.com/office/drawing/2018/hyperlinkcolor" val="tx"/>
                    </a:ext>
                  </a:extLst>
                </a:hlinkClick>
              </a:rPr>
              <a:t>Harvard Business School</a:t>
            </a:r>
            <a:r>
              <a:rPr lang="en-US" sz="2400" dirty="0"/>
              <a:t>)</a:t>
            </a:r>
            <a:endParaRPr lang="en-US" sz="2400" b="0" i="0" dirty="0">
              <a:effectLst/>
              <a:highlight>
                <a:srgbClr val="FFFFFF"/>
              </a:highlight>
            </a:endParaRPr>
          </a:p>
        </p:txBody>
      </p:sp>
      <p:sp>
        <p:nvSpPr>
          <p:cNvPr id="8" name="Text Placeholder 7">
            <a:extLst>
              <a:ext uri="{FF2B5EF4-FFF2-40B4-BE49-F238E27FC236}">
                <a16:creationId xmlns:a16="http://schemas.microsoft.com/office/drawing/2014/main" id="{41FBD5B3-87FD-A11D-1D2E-19CC1D98B664}"/>
              </a:ext>
            </a:extLst>
          </p:cNvPr>
          <p:cNvSpPr>
            <a:spLocks noGrp="1"/>
          </p:cNvSpPr>
          <p:nvPr>
            <p:ph type="body" sz="quarter" idx="43"/>
          </p:nvPr>
        </p:nvSpPr>
        <p:spPr>
          <a:xfrm>
            <a:off x="5247123" y="262917"/>
            <a:ext cx="6544827" cy="396241"/>
          </a:xfrm>
        </p:spPr>
        <p:txBody>
          <a:bodyPr>
            <a:noAutofit/>
          </a:bodyPr>
          <a:lstStyle/>
          <a:p>
            <a:r>
              <a:rPr lang="en-IE" sz="3600" dirty="0"/>
              <a:t>Emotional Intelligence Skills </a:t>
            </a:r>
          </a:p>
          <a:p>
            <a:r>
              <a:rPr lang="en-IE" sz="3000" dirty="0"/>
              <a:t>for D&amp;I Leaders</a:t>
            </a:r>
          </a:p>
        </p:txBody>
      </p:sp>
      <p:sp>
        <p:nvSpPr>
          <p:cNvPr id="10" name="TextBox 9">
            <a:extLst>
              <a:ext uri="{FF2B5EF4-FFF2-40B4-BE49-F238E27FC236}">
                <a16:creationId xmlns:a16="http://schemas.microsoft.com/office/drawing/2014/main" id="{9A92C6E4-0DF6-D52B-D4BA-87076020D6D4}"/>
              </a:ext>
            </a:extLst>
          </p:cNvPr>
          <p:cNvSpPr txBox="1"/>
          <p:nvPr/>
        </p:nvSpPr>
        <p:spPr>
          <a:xfrm>
            <a:off x="4876799" y="3861446"/>
            <a:ext cx="7191376" cy="3231654"/>
          </a:xfrm>
          <a:prstGeom prst="rect">
            <a:avLst/>
          </a:prstGeom>
          <a:noFill/>
        </p:spPr>
        <p:txBody>
          <a:bodyPr wrap="square" rtlCol="0">
            <a:spAutoFit/>
          </a:bodyPr>
          <a:lstStyle/>
          <a:p>
            <a:pPr algn="ctr"/>
            <a:r>
              <a:rPr lang="en-US" sz="2200" b="0" i="0" dirty="0">
                <a:solidFill>
                  <a:srgbClr val="181818"/>
                </a:solidFill>
                <a:effectLst/>
                <a:highlight>
                  <a:srgbClr val="FFFFFF"/>
                </a:highlight>
              </a:rPr>
              <a:t>More than a decade ago, Daniel Goleman highlighted the importance of emotional intelligence in leadership, telling the </a:t>
            </a:r>
            <a:r>
              <a:rPr lang="en-US" sz="2200" b="0" i="0" u="none" strike="noStrike" dirty="0">
                <a:solidFill>
                  <a:srgbClr val="A41034"/>
                </a:solidFill>
                <a:effectLst/>
                <a:highlight>
                  <a:srgbClr val="FFFFFF"/>
                </a:highlight>
                <a:hlinkClick r:id="rId3"/>
              </a:rPr>
              <a:t>Harvard Business Review</a:t>
            </a:r>
            <a:r>
              <a:rPr lang="en-US" sz="2200" b="0" i="0" dirty="0">
                <a:solidFill>
                  <a:srgbClr val="181818"/>
                </a:solidFill>
                <a:effectLst/>
                <a:highlight>
                  <a:srgbClr val="FFFFFF"/>
                </a:highlight>
              </a:rPr>
              <a:t>, </a:t>
            </a:r>
          </a:p>
          <a:p>
            <a:pPr algn="ctr"/>
            <a:endParaRPr lang="en-US" sz="2200" dirty="0">
              <a:solidFill>
                <a:srgbClr val="181818"/>
              </a:solidFill>
              <a:highlight>
                <a:srgbClr val="FFFFFF"/>
              </a:highlight>
            </a:endParaRPr>
          </a:p>
          <a:p>
            <a:pPr algn="ctr"/>
            <a:r>
              <a:rPr lang="en-US" sz="2400" b="0" i="0" dirty="0">
                <a:solidFill>
                  <a:srgbClr val="702E8C"/>
                </a:solidFill>
                <a:effectLst/>
                <a:highlight>
                  <a:srgbClr val="FFFFFF"/>
                </a:highlight>
              </a:rPr>
              <a:t>“The most effective leaders are all alike in one crucial way: They all have a high degree of what has come to be known as emotional intelligence’.   </a:t>
            </a:r>
          </a:p>
          <a:p>
            <a:pPr algn="ctr"/>
            <a:r>
              <a:rPr lang="en-IE" sz="2200" b="0" i="1" dirty="0">
                <a:solidFill>
                  <a:srgbClr val="181818"/>
                </a:solidFill>
                <a:effectLst/>
                <a:highlight>
                  <a:srgbClr val="FFFFFF"/>
                </a:highlight>
              </a:rPr>
              <a:t>Daniel Goleman.</a:t>
            </a:r>
            <a:endParaRPr lang="en-IE" sz="2200" i="1" dirty="0"/>
          </a:p>
          <a:p>
            <a:pPr algn="ctr"/>
            <a:endParaRPr lang="en-IE" sz="2200" dirty="0"/>
          </a:p>
        </p:txBody>
      </p:sp>
      <p:pic>
        <p:nvPicPr>
          <p:cNvPr id="12" name="Picture 11">
            <a:extLst>
              <a:ext uri="{FF2B5EF4-FFF2-40B4-BE49-F238E27FC236}">
                <a16:creationId xmlns:a16="http://schemas.microsoft.com/office/drawing/2014/main" id="{E3F52EB3-750F-0AAC-1AB3-7605A3EF83A4}"/>
              </a:ext>
            </a:extLst>
          </p:cNvPr>
          <p:cNvPicPr>
            <a:picLocks noChangeAspect="1"/>
          </p:cNvPicPr>
          <p:nvPr/>
        </p:nvPicPr>
        <p:blipFill>
          <a:blip r:embed="rId4"/>
          <a:stretch>
            <a:fillRect/>
          </a:stretch>
        </p:blipFill>
        <p:spPr>
          <a:xfrm>
            <a:off x="752474" y="1085849"/>
            <a:ext cx="4124325" cy="4124325"/>
          </a:xfrm>
          <a:prstGeom prst="flowChartConnector">
            <a:avLst/>
          </a:prstGeom>
        </p:spPr>
      </p:pic>
    </p:spTree>
    <p:extLst>
      <p:ext uri="{BB962C8B-B14F-4D97-AF65-F5344CB8AC3E}">
        <p14:creationId xmlns:p14="http://schemas.microsoft.com/office/powerpoint/2010/main" val="964243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89280B-E724-97A9-2D32-200A04210376}"/>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40B3529B-D9EE-F7B6-C7A1-CEA30AA779B9}"/>
              </a:ext>
            </a:extLst>
          </p:cNvPr>
          <p:cNvSpPr>
            <a:spLocks noGrp="1"/>
          </p:cNvSpPr>
          <p:nvPr>
            <p:ph type="body" sz="quarter" idx="18"/>
          </p:nvPr>
        </p:nvSpPr>
        <p:spPr>
          <a:xfrm>
            <a:off x="798381" y="1002018"/>
            <a:ext cx="10595237" cy="3849918"/>
          </a:xfrm>
        </p:spPr>
        <p:txBody>
          <a:bodyPr/>
          <a:lstStyle/>
          <a:p>
            <a:r>
              <a:rPr lang="en-US" dirty="0"/>
              <a:t>By the end of this module, participants will be able to:</a:t>
            </a:r>
          </a:p>
          <a:p>
            <a:pPr marL="342900" indent="-342900">
              <a:buFont typeface="Arial" panose="020B0604020202020204" pitchFamily="34" charset="0"/>
              <a:buChar char="•"/>
            </a:pPr>
            <a:r>
              <a:rPr lang="en-US" dirty="0"/>
              <a:t>Understand the importance of </a:t>
            </a:r>
            <a:r>
              <a:rPr lang="en-US" b="1" dirty="0"/>
              <a:t>inclusive leadership skills </a:t>
            </a:r>
            <a:r>
              <a:rPr lang="en-US" dirty="0"/>
              <a:t>for cultivating diverse, high-performing teams.</a:t>
            </a:r>
          </a:p>
          <a:p>
            <a:pPr marL="342900" indent="-342900">
              <a:buFont typeface="Arial" panose="020B0604020202020204" pitchFamily="34" charset="0"/>
              <a:buChar char="•"/>
            </a:pPr>
            <a:r>
              <a:rPr lang="en-US" dirty="0"/>
              <a:t>Learn </a:t>
            </a:r>
            <a:r>
              <a:rPr lang="en-US" b="1" dirty="0"/>
              <a:t>strategies for creating an inclusive work environment </a:t>
            </a:r>
            <a:r>
              <a:rPr lang="en-US" dirty="0"/>
              <a:t>that embraces diverse perspectives and talents.</a:t>
            </a:r>
          </a:p>
          <a:p>
            <a:pPr marL="342900" indent="-342900">
              <a:buFont typeface="Arial" panose="020B0604020202020204" pitchFamily="34" charset="0"/>
              <a:buChar char="•"/>
            </a:pPr>
            <a:r>
              <a:rPr lang="en-US" dirty="0"/>
              <a:t>Develop </a:t>
            </a:r>
            <a:r>
              <a:rPr lang="en-US" b="1" dirty="0"/>
              <a:t>critical leadership skills </a:t>
            </a:r>
            <a:r>
              <a:rPr lang="en-US" dirty="0"/>
              <a:t>such as empathy, self-awareness, and cultural intelligence to foster an inclusive team culture.</a:t>
            </a:r>
          </a:p>
          <a:p>
            <a:pPr marL="342900" indent="-342900">
              <a:buFont typeface="Arial" panose="020B0604020202020204" pitchFamily="34" charset="0"/>
              <a:buChar char="•"/>
            </a:pPr>
            <a:r>
              <a:rPr lang="en-US" dirty="0"/>
              <a:t>Gain insight into </a:t>
            </a:r>
            <a:r>
              <a:rPr lang="en-US" b="1" dirty="0"/>
              <a:t>unconscious bias</a:t>
            </a:r>
            <a:r>
              <a:rPr lang="en-US" dirty="0"/>
              <a:t> and learn effective strategies for mitigating its impact on team dynamics and decision-making.</a:t>
            </a:r>
          </a:p>
          <a:p>
            <a:pPr marL="342900" indent="-342900">
              <a:buFont typeface="Arial" panose="020B0604020202020204" pitchFamily="34" charset="0"/>
              <a:buChar char="•"/>
            </a:pPr>
            <a:r>
              <a:rPr lang="en-US" dirty="0"/>
              <a:t>Enhance </a:t>
            </a:r>
            <a:r>
              <a:rPr lang="en-US" b="1" dirty="0"/>
              <a:t>emotional intelligence </a:t>
            </a:r>
            <a:r>
              <a:rPr lang="en-US" dirty="0"/>
              <a:t>to lead teams with greater understanding, collaboration, and respect for individual differences.</a:t>
            </a:r>
          </a:p>
          <a:p>
            <a:pPr marL="342900" indent="-342900">
              <a:buFont typeface="Arial" panose="020B0604020202020204" pitchFamily="34" charset="0"/>
              <a:buChar char="•"/>
            </a:pPr>
            <a:r>
              <a:rPr lang="en-US" dirty="0"/>
              <a:t>Explore how leaders can tap into the unique strengths of </a:t>
            </a:r>
            <a:r>
              <a:rPr lang="en-US" b="1" dirty="0"/>
              <a:t>neurodiverse individuals</a:t>
            </a:r>
            <a:r>
              <a:rPr lang="en-US" dirty="0"/>
              <a:t> to enhance creativity, problem-solving, and innovation within teams.</a:t>
            </a:r>
            <a:endParaRPr lang="en-IE" dirty="0"/>
          </a:p>
        </p:txBody>
      </p:sp>
      <p:sp>
        <p:nvSpPr>
          <p:cNvPr id="5" name="Text Placeholder 4">
            <a:extLst>
              <a:ext uri="{FF2B5EF4-FFF2-40B4-BE49-F238E27FC236}">
                <a16:creationId xmlns:a16="http://schemas.microsoft.com/office/drawing/2014/main" id="{3E9426D5-3EF1-5DBB-EB35-831180F39D91}"/>
              </a:ext>
            </a:extLst>
          </p:cNvPr>
          <p:cNvSpPr>
            <a:spLocks noGrp="1"/>
          </p:cNvSpPr>
          <p:nvPr>
            <p:ph type="body" sz="quarter" idx="16"/>
          </p:nvPr>
        </p:nvSpPr>
        <p:spPr>
          <a:xfrm>
            <a:off x="798381" y="429909"/>
            <a:ext cx="10595237" cy="803654"/>
          </a:xfrm>
        </p:spPr>
        <p:txBody>
          <a:bodyPr/>
          <a:lstStyle/>
          <a:p>
            <a:r>
              <a:rPr lang="en-IE" b="0" dirty="0"/>
              <a:t>Learning Objectives</a:t>
            </a:r>
          </a:p>
        </p:txBody>
      </p:sp>
    </p:spTree>
    <p:extLst>
      <p:ext uri="{BB962C8B-B14F-4D97-AF65-F5344CB8AC3E}">
        <p14:creationId xmlns:p14="http://schemas.microsoft.com/office/powerpoint/2010/main" val="143147633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a:extLst>
              <a:ext uri="{FF2B5EF4-FFF2-40B4-BE49-F238E27FC236}">
                <a16:creationId xmlns:a16="http://schemas.microsoft.com/office/drawing/2014/main" id="{13AFC6F8-EFDE-752B-D6D7-80A9539E52B9}"/>
              </a:ext>
            </a:extLst>
          </p:cNvPr>
          <p:cNvSpPr/>
          <p:nvPr/>
        </p:nvSpPr>
        <p:spPr>
          <a:xfrm>
            <a:off x="160890" y="937706"/>
            <a:ext cx="11658579" cy="51438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376541" y="2556780"/>
            <a:ext cx="10062470"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endParaRPr lang="en-GB" b="1" dirty="0">
              <a:solidFill>
                <a:schemeClr val="bg1"/>
              </a:solidFill>
            </a:endParaRPr>
          </a:p>
          <a:p>
            <a:pPr indent="0">
              <a:lnSpc>
                <a:spcPct val="100000"/>
              </a:lnSpc>
              <a:spcBef>
                <a:spcPts val="0"/>
              </a:spcBef>
            </a:pPr>
            <a:r>
              <a:rPr lang="en-US" sz="2000" dirty="0">
                <a:solidFill>
                  <a:schemeClr val="bg1"/>
                </a:solidFill>
                <a:highlight>
                  <a:srgbClr val="EE1765"/>
                </a:highlight>
              </a:rPr>
              <a:t>What is it? </a:t>
            </a:r>
            <a:r>
              <a:rPr lang="en-US" sz="2000" dirty="0">
                <a:solidFill>
                  <a:schemeClr val="bg1"/>
                </a:solidFill>
              </a:rPr>
              <a:t>Emotional Intelligence is the capacity to be aware of, control, and express one's emotions, and to handle interpersonal relationships judiciously and empathetically. It consists of five core components:</a:t>
            </a:r>
          </a:p>
          <a:p>
            <a:pPr indent="0">
              <a:lnSpc>
                <a:spcPct val="100000"/>
              </a:lnSpc>
              <a:spcBef>
                <a:spcPts val="0"/>
              </a:spcBef>
            </a:pPr>
            <a:endParaRPr lang="en-US" sz="2000" dirty="0">
              <a:solidFill>
                <a:schemeClr val="bg1"/>
              </a:solidFill>
            </a:endParaRPr>
          </a:p>
          <a:p>
            <a:pPr marL="914400" lvl="1" indent="-457200">
              <a:buFont typeface="+mj-lt"/>
              <a:buAutoNum type="arabicPeriod"/>
            </a:pPr>
            <a:r>
              <a:rPr lang="en-US" b="1" spc="0" dirty="0">
                <a:latin typeface="+mn-lt"/>
              </a:rPr>
              <a:t>Self-awareness</a:t>
            </a:r>
            <a:r>
              <a:rPr lang="en-US" spc="0" dirty="0">
                <a:latin typeface="+mn-lt"/>
              </a:rPr>
              <a:t> </a:t>
            </a:r>
            <a:r>
              <a:rPr lang="en-US" spc="0" dirty="0" err="1">
                <a:latin typeface="+mn-lt"/>
              </a:rPr>
              <a:t>Recognising</a:t>
            </a:r>
            <a:r>
              <a:rPr lang="en-US" spc="0" dirty="0">
                <a:latin typeface="+mn-lt"/>
              </a:rPr>
              <a:t> your own emotions and how they affect your thoughts and behavior.</a:t>
            </a:r>
          </a:p>
          <a:p>
            <a:pPr marL="914400" lvl="1" indent="-457200">
              <a:buFont typeface="+mj-lt"/>
              <a:buAutoNum type="arabicPeriod"/>
            </a:pPr>
            <a:r>
              <a:rPr lang="en-US" b="1" spc="0" dirty="0">
                <a:latin typeface="+mn-lt"/>
              </a:rPr>
              <a:t>Self-management</a:t>
            </a:r>
            <a:r>
              <a:rPr lang="en-US" spc="0" dirty="0">
                <a:latin typeface="+mn-lt"/>
              </a:rPr>
              <a:t> Managing your emotions in a healthy way, controlling impulsive feelings and behaviors, and taking responsibility for your actions. Being driven to achieve goals for the sake of achievement, with resilience and a positive attitude.</a:t>
            </a:r>
          </a:p>
          <a:p>
            <a:pPr marL="914400" lvl="1" indent="-457200">
              <a:buFont typeface="+mj-lt"/>
              <a:buAutoNum type="arabicPeriod"/>
            </a:pPr>
            <a:r>
              <a:rPr lang="en-US" b="1" spc="0" dirty="0">
                <a:latin typeface="+mn-lt"/>
              </a:rPr>
              <a:t>Social Awareness </a:t>
            </a:r>
            <a:r>
              <a:rPr lang="en-US" spc="0" dirty="0">
                <a:latin typeface="+mn-lt"/>
              </a:rPr>
              <a:t>Managing relationships to move people in desired directions, including effective communication, conflict management, and teamwork.</a:t>
            </a:r>
          </a:p>
          <a:p>
            <a:pPr marL="914400" lvl="1" indent="-457200">
              <a:buFont typeface="+mj-lt"/>
              <a:buAutoNum type="arabicPeriod"/>
            </a:pPr>
            <a:r>
              <a:rPr lang="en-US" b="1" spc="0" dirty="0">
                <a:latin typeface="+mn-lt"/>
              </a:rPr>
              <a:t>Relationship Management Empathy</a:t>
            </a:r>
            <a:r>
              <a:rPr lang="en-US" spc="0" dirty="0">
                <a:latin typeface="+mn-lt"/>
              </a:rPr>
              <a:t> Understanding the emotions of others and considering their perspectives.</a:t>
            </a: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372531" y="82987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b="1" dirty="0">
                <a:solidFill>
                  <a:schemeClr val="bg1"/>
                </a:solidFill>
              </a:rPr>
              <a:t>Emotional Intelligence </a:t>
            </a:r>
            <a:r>
              <a:rPr lang="en-GB" dirty="0">
                <a:solidFill>
                  <a:schemeClr val="bg1"/>
                </a:solidFill>
              </a:rPr>
              <a:t>(for Managers and Leaders) </a:t>
            </a:r>
          </a:p>
        </p:txBody>
      </p:sp>
      <p:pic>
        <p:nvPicPr>
          <p:cNvPr id="6" name="Graphic 5" descr="Chevron arrows with solid fill">
            <a:extLst>
              <a:ext uri="{FF2B5EF4-FFF2-40B4-BE49-F238E27FC236}">
                <a16:creationId xmlns:a16="http://schemas.microsoft.com/office/drawing/2014/main" id="{55B22A01-65B5-ABAA-3D41-E95A6E2D07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4991" y="1868882"/>
            <a:ext cx="520661" cy="520661"/>
          </a:xfrm>
          <a:prstGeom prst="rect">
            <a:avLst/>
          </a:prstGeom>
        </p:spPr>
      </p:pic>
    </p:spTree>
    <p:extLst>
      <p:ext uri="{BB962C8B-B14F-4D97-AF65-F5344CB8AC3E}">
        <p14:creationId xmlns:p14="http://schemas.microsoft.com/office/powerpoint/2010/main" val="182845834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2" descr="4 Core Competencies of Emotional Intelligence">
            <a:extLst>
              <a:ext uri="{FF2B5EF4-FFF2-40B4-BE49-F238E27FC236}">
                <a16:creationId xmlns:a16="http://schemas.microsoft.com/office/drawing/2014/main" id="{7275E99B-FF45-6A45-BC68-D2CF8D327BDF}"/>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t="8750" b="2082"/>
          <a:stretch/>
        </p:blipFill>
        <p:spPr bwMode="auto">
          <a:xfrm>
            <a:off x="2886075" y="342105"/>
            <a:ext cx="6572250" cy="5860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5894817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a:extLst>
              <a:ext uri="{FF2B5EF4-FFF2-40B4-BE49-F238E27FC236}">
                <a16:creationId xmlns:a16="http://schemas.microsoft.com/office/drawing/2014/main" id="{13AFC6F8-EFDE-752B-D6D7-80A9539E52B9}"/>
              </a:ext>
            </a:extLst>
          </p:cNvPr>
          <p:cNvSpPr/>
          <p:nvPr/>
        </p:nvSpPr>
        <p:spPr>
          <a:xfrm>
            <a:off x="160890" y="937706"/>
            <a:ext cx="11658579" cy="51438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376540" y="2556780"/>
            <a:ext cx="1033920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endParaRPr lang="en-GB" b="1" dirty="0">
              <a:solidFill>
                <a:schemeClr val="bg1"/>
              </a:solidFill>
            </a:endParaRPr>
          </a:p>
          <a:p>
            <a:pPr indent="0">
              <a:lnSpc>
                <a:spcPct val="100000"/>
              </a:lnSpc>
              <a:spcBef>
                <a:spcPts val="0"/>
              </a:spcBef>
            </a:pPr>
            <a:r>
              <a:rPr lang="en-US" sz="2000" dirty="0">
                <a:solidFill>
                  <a:schemeClr val="bg1"/>
                </a:solidFill>
                <a:highlight>
                  <a:srgbClr val="EE1765"/>
                </a:highlight>
              </a:rPr>
              <a:t>The importance </a:t>
            </a:r>
            <a:r>
              <a:rPr lang="en-US" sz="2000" dirty="0">
                <a:solidFill>
                  <a:schemeClr val="bg1"/>
                </a:solidFill>
              </a:rPr>
              <a:t>Implementing Emotional Intelligence for the first time in an SME is important because it can lead to more effective communication, stronger team dynamics, and improved decision-making. Here’s why it is important that leaders have EI </a:t>
            </a:r>
          </a:p>
          <a:p>
            <a:pPr indent="0">
              <a:lnSpc>
                <a:spcPct val="100000"/>
              </a:lnSpc>
              <a:spcBef>
                <a:spcPts val="0"/>
              </a:spcBef>
            </a:pPr>
            <a:endParaRPr lang="en-US" sz="2000" b="1" dirty="0">
              <a:solidFill>
                <a:schemeClr val="bg1"/>
              </a:solidFill>
            </a:endParaRPr>
          </a:p>
          <a:p>
            <a:pPr indent="0">
              <a:lnSpc>
                <a:spcPct val="100000"/>
              </a:lnSpc>
              <a:spcBef>
                <a:spcPts val="0"/>
              </a:spcBef>
            </a:pPr>
            <a:r>
              <a:rPr lang="en-US" sz="2000" b="1" dirty="0">
                <a:solidFill>
                  <a:schemeClr val="bg1"/>
                </a:solidFill>
              </a:rPr>
              <a:t>Improved Communication</a:t>
            </a:r>
            <a:r>
              <a:rPr lang="en-US" sz="2000" dirty="0">
                <a:solidFill>
                  <a:schemeClr val="bg1"/>
                </a:solidFill>
              </a:rPr>
              <a:t> EI helps leaders articulate their thoughts clearly and listen to others effectively, which is crucial in the close-knit and often fast-paced environment of an SME.</a:t>
            </a:r>
          </a:p>
          <a:p>
            <a:pPr marL="342900" indent="-342900">
              <a:buFont typeface="Wingdings" panose="05000000000000000000" pitchFamily="2" charset="2"/>
              <a:buChar char="v"/>
            </a:pPr>
            <a:r>
              <a:rPr lang="en-US" sz="2000" b="1" dirty="0">
                <a:solidFill>
                  <a:schemeClr val="bg1"/>
                </a:solidFill>
              </a:rPr>
              <a:t>Stronger Leadership</a:t>
            </a:r>
            <a:r>
              <a:rPr lang="en-US" sz="2000" dirty="0">
                <a:solidFill>
                  <a:schemeClr val="bg1"/>
                </a:solidFill>
              </a:rPr>
              <a:t> Leaders with high EI can inspire and motivate their teams, handle stress better, and create a more positive work environment.</a:t>
            </a:r>
          </a:p>
          <a:p>
            <a:pPr marL="342900" indent="-342900">
              <a:buFont typeface="Wingdings" panose="05000000000000000000" pitchFamily="2" charset="2"/>
              <a:buChar char="v"/>
            </a:pPr>
            <a:r>
              <a:rPr lang="en-US" sz="2000" b="1" dirty="0">
                <a:solidFill>
                  <a:schemeClr val="bg1"/>
                </a:solidFill>
              </a:rPr>
              <a:t>Better Decision-Making</a:t>
            </a:r>
            <a:r>
              <a:rPr lang="en-US" sz="2000" dirty="0">
                <a:solidFill>
                  <a:schemeClr val="bg1"/>
                </a:solidFill>
              </a:rPr>
              <a:t> EI allows leaders to consider both logical and emotional aspects of a decision, leading to more balanced, thoughtful, innovative and often more profitable outcomes.</a:t>
            </a:r>
          </a:p>
          <a:p>
            <a:pPr marL="342900" indent="-342900">
              <a:buFont typeface="Wingdings" panose="05000000000000000000" pitchFamily="2" charset="2"/>
              <a:buChar char="v"/>
            </a:pPr>
            <a:r>
              <a:rPr lang="en-US" sz="2000" b="1" dirty="0">
                <a:solidFill>
                  <a:schemeClr val="bg1"/>
                </a:solidFill>
              </a:rPr>
              <a:t>Enhanced Employee Relations</a:t>
            </a:r>
            <a:r>
              <a:rPr lang="en-US" sz="2000" dirty="0">
                <a:solidFill>
                  <a:schemeClr val="bg1"/>
                </a:solidFill>
              </a:rPr>
              <a:t> By understanding and managing emotions, leaders can resolve conflicts more effectively, and collaboration is strengthened.</a:t>
            </a: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372531" y="82987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b="1" dirty="0">
                <a:solidFill>
                  <a:schemeClr val="bg1"/>
                </a:solidFill>
              </a:rPr>
              <a:t>Emotional Intelligence </a:t>
            </a:r>
            <a:r>
              <a:rPr lang="en-GB" dirty="0">
                <a:solidFill>
                  <a:schemeClr val="bg1"/>
                </a:solidFill>
              </a:rPr>
              <a:t>(for Managers and Leaders) </a:t>
            </a:r>
          </a:p>
        </p:txBody>
      </p:sp>
      <p:pic>
        <p:nvPicPr>
          <p:cNvPr id="6" name="Graphic 5" descr="Chevron arrows with solid fill">
            <a:extLst>
              <a:ext uri="{FF2B5EF4-FFF2-40B4-BE49-F238E27FC236}">
                <a16:creationId xmlns:a16="http://schemas.microsoft.com/office/drawing/2014/main" id="{55B22A01-65B5-ABAA-3D41-E95A6E2D073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694991" y="1868882"/>
            <a:ext cx="520661" cy="520661"/>
          </a:xfrm>
          <a:prstGeom prst="rect">
            <a:avLst/>
          </a:prstGeom>
        </p:spPr>
      </p:pic>
      <p:sp>
        <p:nvSpPr>
          <p:cNvPr id="3" name="TextBox 2">
            <a:extLst>
              <a:ext uri="{FF2B5EF4-FFF2-40B4-BE49-F238E27FC236}">
                <a16:creationId xmlns:a16="http://schemas.microsoft.com/office/drawing/2014/main" id="{6BF590C1-AD22-FC43-A788-5988194A2252}"/>
              </a:ext>
            </a:extLst>
          </p:cNvPr>
          <p:cNvSpPr txBox="1"/>
          <p:nvPr/>
        </p:nvSpPr>
        <p:spPr>
          <a:xfrm>
            <a:off x="3918549" y="6317478"/>
            <a:ext cx="7985903" cy="954107"/>
          </a:xfrm>
          <a:prstGeom prst="rect">
            <a:avLst/>
          </a:prstGeom>
          <a:noFill/>
        </p:spPr>
        <p:txBody>
          <a:bodyPr wrap="square">
            <a:spAutoFit/>
          </a:bodyPr>
          <a:lstStyle/>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Emotional Intelligence in Leadership: Why It's Important</a:t>
            </a:r>
          </a:p>
          <a:p>
            <a:r>
              <a:rPr lang="en-US" sz="14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rPr>
              <a:t>Emotional Intelligence Skills: 5 Components of EQ </a:t>
            </a:r>
            <a:r>
              <a:rPr lang="en-US" sz="1400" b="0" i="0" strike="noStrike" dirty="0">
                <a:solidFill>
                  <a:schemeClr val="bg1"/>
                </a:solidFill>
                <a:effectLst/>
                <a:latin typeface="Arial" panose="020B0604020202020204" pitchFamily="34" charset="0"/>
              </a:rPr>
              <a:t>and </a:t>
            </a:r>
            <a:r>
              <a:rPr lang="en-IE" sz="1400" b="0" i="0" u="none" strike="noStrike" dirty="0">
                <a:solidFill>
                  <a:schemeClr val="bg1"/>
                </a:solidFill>
                <a:effectLst/>
                <a:latin typeface="Arial" panose="020B0604020202020204" pitchFamily="34" charset="0"/>
                <a:hlinkClick r:id="rId6">
                  <a:extLst>
                    <a:ext uri="{A12FA001-AC4F-418D-AE19-62706E023703}">
                      <ahyp:hlinkClr xmlns:ahyp="http://schemas.microsoft.com/office/drawing/2018/hyperlinkcolor" val="tx"/>
                    </a:ext>
                  </a:extLst>
                </a:hlinkClick>
              </a:rPr>
              <a:t>What is Emotional Intelligence?</a:t>
            </a:r>
          </a:p>
          <a:p>
            <a:endParaRPr lang="en-US" sz="1400" b="0" i="0" u="none" strike="noStrike" dirty="0">
              <a:solidFill>
                <a:schemeClr val="bg1"/>
              </a:solidFill>
              <a:effectLst/>
              <a:latin typeface="Arial" panose="020B0604020202020204" pitchFamily="34" charset="0"/>
              <a:hlinkClick r:id="rId5">
                <a:extLst>
                  <a:ext uri="{A12FA001-AC4F-418D-AE19-62706E023703}">
                    <ahyp:hlinkClr xmlns:ahyp="http://schemas.microsoft.com/office/drawing/2018/hyperlinkcolor" val="tx"/>
                  </a:ext>
                </a:extLst>
              </a:hlinkClick>
            </a:endParaRPr>
          </a:p>
          <a:p>
            <a:pPr algn="l"/>
            <a:r>
              <a:rPr lang="en-US" sz="1400" b="0" i="0" u="none" strike="noStrike" dirty="0">
                <a:solidFill>
                  <a:schemeClr val="bg1"/>
                </a:solidFill>
                <a:effectLst/>
                <a:latin typeface="Arial" panose="020B0604020202020204" pitchFamily="34" charset="0"/>
                <a:hlinkClick r:id="rId4">
                  <a:extLst>
                    <a:ext uri="{A12FA001-AC4F-418D-AE19-62706E023703}">
                      <ahyp:hlinkClr xmlns:ahyp="http://schemas.microsoft.com/office/drawing/2018/hyperlinkcolor" val="tx"/>
                    </a:ext>
                  </a:extLst>
                </a:hlinkClick>
              </a:rPr>
              <a:t>t</a:t>
            </a:r>
          </a:p>
        </p:txBody>
      </p:sp>
    </p:spTree>
    <p:extLst>
      <p:ext uri="{BB962C8B-B14F-4D97-AF65-F5344CB8AC3E}">
        <p14:creationId xmlns:p14="http://schemas.microsoft.com/office/powerpoint/2010/main" val="119901487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02CDDB-266F-F574-27B9-D782656E7D33}"/>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2">
            <a:extLst>
              <a:ext uri="{FF2B5EF4-FFF2-40B4-BE49-F238E27FC236}">
                <a16:creationId xmlns:a16="http://schemas.microsoft.com/office/drawing/2014/main" id="{6A4B31F0-CD0C-5237-A72A-0F808D5E0568}"/>
              </a:ext>
            </a:extLst>
          </p:cNvPr>
          <p:cNvSpPr/>
          <p:nvPr/>
        </p:nvSpPr>
        <p:spPr>
          <a:xfrm>
            <a:off x="315892" y="889316"/>
            <a:ext cx="11352234" cy="5224969"/>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0A8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Text Placeholder 1">
            <a:extLst>
              <a:ext uri="{FF2B5EF4-FFF2-40B4-BE49-F238E27FC236}">
                <a16:creationId xmlns:a16="http://schemas.microsoft.com/office/drawing/2014/main" id="{19AA7832-E7C1-5877-C018-A8D80B559472}"/>
              </a:ext>
            </a:extLst>
          </p:cNvPr>
          <p:cNvSpPr txBox="1">
            <a:spLocks/>
          </p:cNvSpPr>
          <p:nvPr/>
        </p:nvSpPr>
        <p:spPr>
          <a:xfrm>
            <a:off x="694991" y="2715305"/>
            <a:ext cx="10744020"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2800" b="1" dirty="0"/>
              <a:t>1. Self-awareness</a:t>
            </a:r>
          </a:p>
          <a:p>
            <a:pPr marL="342900" indent="-342900" algn="l">
              <a:buFont typeface="Arial" panose="020B0604020202020204" pitchFamily="34" charset="0"/>
              <a:buChar char="•"/>
            </a:pPr>
            <a:r>
              <a:rPr lang="en-US" sz="2000" b="0" i="0" dirty="0">
                <a:effectLst/>
              </a:rPr>
              <a:t>Self-awareness is at the core of everything in </a:t>
            </a:r>
            <a:r>
              <a:rPr lang="en-US" sz="2000" dirty="0"/>
              <a:t>leadership</a:t>
            </a:r>
            <a:r>
              <a:rPr lang="en-US" sz="2000" b="0" i="0" dirty="0">
                <a:effectLst/>
              </a:rPr>
              <a:t>. It describes your ability to not only understand your strengths and weaknesses but to </a:t>
            </a:r>
            <a:r>
              <a:rPr lang="en-US" sz="2000" b="0" i="0" dirty="0" err="1">
                <a:effectLst/>
              </a:rPr>
              <a:t>recognise</a:t>
            </a:r>
            <a:r>
              <a:rPr lang="en-US" sz="2000" b="0" i="0" dirty="0">
                <a:effectLst/>
              </a:rPr>
              <a:t> your emotions and their effect on you and your team’s performance. </a:t>
            </a:r>
            <a:r>
              <a:rPr lang="en-US" sz="2000" dirty="0"/>
              <a:t>In a D&amp;I context, self-awareness is crucial for identifying unconscious biases and ensuring they don’t negatively affect decision-making or team dynamics.</a:t>
            </a:r>
          </a:p>
          <a:p>
            <a:pPr marL="342900" indent="-342900" algn="l">
              <a:buFont typeface="Arial" panose="020B0604020202020204" pitchFamily="34" charset="0"/>
              <a:buChar char="•"/>
            </a:pPr>
            <a:r>
              <a:rPr lang="en-US" sz="2000" b="0" i="0" dirty="0">
                <a:effectLst/>
              </a:rPr>
              <a:t>According to </a:t>
            </a:r>
            <a:r>
              <a:rPr lang="en-US" sz="2000" b="0" i="0" u="sng" dirty="0">
                <a:effectLst/>
                <a:hlinkClick r:id="rId2">
                  <a:extLst>
                    <a:ext uri="{A12FA001-AC4F-418D-AE19-62706E023703}">
                      <ahyp:hlinkClr xmlns:ahyp="http://schemas.microsoft.com/office/drawing/2018/hyperlinkcolor" val="tx"/>
                    </a:ext>
                  </a:extLst>
                </a:hlinkClick>
              </a:rPr>
              <a:t>research by organizational psychologist Tasha </a:t>
            </a:r>
            <a:r>
              <a:rPr lang="en-US" sz="2000" b="0" i="0" u="sng" dirty="0" err="1">
                <a:effectLst/>
                <a:hlinkClick r:id="rId2">
                  <a:extLst>
                    <a:ext uri="{A12FA001-AC4F-418D-AE19-62706E023703}">
                      <ahyp:hlinkClr xmlns:ahyp="http://schemas.microsoft.com/office/drawing/2018/hyperlinkcolor" val="tx"/>
                    </a:ext>
                  </a:extLst>
                </a:hlinkClick>
              </a:rPr>
              <a:t>Eurich</a:t>
            </a:r>
            <a:r>
              <a:rPr lang="en-US" sz="2000" b="0" i="0" dirty="0">
                <a:effectLst/>
              </a:rPr>
              <a:t>, </a:t>
            </a:r>
            <a:r>
              <a:rPr lang="en-US" sz="2000" b="0" i="0" dirty="0">
                <a:effectLst/>
                <a:highlight>
                  <a:srgbClr val="D0A8E2"/>
                </a:highlight>
              </a:rPr>
              <a:t>95% of people think they’re self-aware, but only 10 to 15% actually are</a:t>
            </a:r>
            <a:r>
              <a:rPr lang="en-US" sz="2000" b="0" i="0" dirty="0">
                <a:effectLst/>
              </a:rPr>
              <a:t>, and that can pose problems for your </a:t>
            </a:r>
            <a:r>
              <a:rPr lang="en-US" sz="2000" dirty="0"/>
              <a:t>employees. This gap can hinder D&amp;I efforts, as leaders who lack self-awareness may unintentionally perpetuate exclusion or overlook diverse perspectives.</a:t>
            </a:r>
          </a:p>
          <a:p>
            <a:pPr marL="342900" indent="-342900" algn="l">
              <a:buFont typeface="Arial" panose="020B0604020202020204" pitchFamily="34" charset="0"/>
              <a:buChar char="•"/>
            </a:pPr>
            <a:r>
              <a:rPr lang="en-US" sz="2000" b="0" i="0" dirty="0">
                <a:effectLst/>
              </a:rPr>
              <a:t>Working with colleagues who aren’t self-aware can </a:t>
            </a:r>
            <a:r>
              <a:rPr lang="en-US" sz="2000" b="0" i="0" u="sng" dirty="0">
                <a:effectLst/>
                <a:highlight>
                  <a:srgbClr val="D0A8E2"/>
                </a:highlight>
                <a:hlinkClick r:id="rId3">
                  <a:extLst>
                    <a:ext uri="{A12FA001-AC4F-418D-AE19-62706E023703}">
                      <ahyp:hlinkClr xmlns:ahyp="http://schemas.microsoft.com/office/drawing/2018/hyperlinkcolor" val="tx"/>
                    </a:ext>
                  </a:extLst>
                </a:hlinkClick>
              </a:rPr>
              <a:t>cut a team’s success in half</a:t>
            </a:r>
            <a:r>
              <a:rPr lang="en-US" sz="2000" b="0" i="0" dirty="0">
                <a:effectLst/>
                <a:highlight>
                  <a:srgbClr val="D0A8E2"/>
                </a:highlight>
              </a:rPr>
              <a:t> </a:t>
            </a:r>
            <a:r>
              <a:rPr lang="en-US" sz="2000" b="0" i="0" dirty="0">
                <a:effectLst/>
              </a:rPr>
              <a:t>and, according to </a:t>
            </a:r>
            <a:r>
              <a:rPr lang="en-US" sz="2000" b="0" i="0" dirty="0" err="1">
                <a:effectLst/>
              </a:rPr>
              <a:t>Eurich’s</a:t>
            </a:r>
            <a:r>
              <a:rPr lang="en-US" sz="2000" b="0" i="0" dirty="0">
                <a:effectLst/>
              </a:rPr>
              <a:t> research, lead to increased stress and decreased motivation.</a:t>
            </a:r>
          </a:p>
          <a:p>
            <a:pPr marL="342900" indent="-342900" algn="l">
              <a:buFont typeface="Arial" panose="020B0604020202020204" pitchFamily="34" charset="0"/>
              <a:buChar char="•"/>
            </a:pPr>
            <a:r>
              <a:rPr lang="en-US" sz="2000" dirty="0"/>
              <a:t>To effectively implement D&amp;I, start by enhancing your self-awareness. A practical method is a </a:t>
            </a:r>
            <a:r>
              <a:rPr lang="en-US" sz="2000" dirty="0">
                <a:highlight>
                  <a:srgbClr val="D0A8E2"/>
                </a:highlight>
              </a:rPr>
              <a:t>360-degree feedback</a:t>
            </a:r>
            <a:r>
              <a:rPr lang="en-US" sz="2000" dirty="0"/>
              <a:t>, where you assess your </a:t>
            </a:r>
            <a:r>
              <a:rPr lang="en-US" sz="2000" dirty="0" err="1"/>
              <a:t>behaviour</a:t>
            </a:r>
            <a:r>
              <a:rPr lang="en-US" sz="2000" dirty="0"/>
              <a:t> and compare it with feedback from colleagues at different levels. This process helps uncover blind spots in your leadership and how you might be perceived by employees. By gaining these insights, you can adjust your actions to better support an inclusive workplace, promoting an environment where all team members feel valued and heard. </a:t>
            </a:r>
          </a:p>
        </p:txBody>
      </p:sp>
      <p:sp>
        <p:nvSpPr>
          <p:cNvPr id="9" name="Rectangle 8">
            <a:extLst>
              <a:ext uri="{FF2B5EF4-FFF2-40B4-BE49-F238E27FC236}">
                <a16:creationId xmlns:a16="http://schemas.microsoft.com/office/drawing/2014/main" id="{32769329-B040-8CFA-BE0D-3BA48AB4D605}"/>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 Placeholder 1">
            <a:extLst>
              <a:ext uri="{FF2B5EF4-FFF2-40B4-BE49-F238E27FC236}">
                <a16:creationId xmlns:a16="http://schemas.microsoft.com/office/drawing/2014/main" id="{3D2204C9-02B3-44B5-428C-C6FEBF1C2B4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be Emotionally Intelligent </a:t>
            </a:r>
            <a:r>
              <a:rPr lang="en-GB" sz="2800" dirty="0">
                <a:solidFill>
                  <a:schemeClr val="bg1"/>
                </a:solidFill>
              </a:rPr>
              <a:t>(for Managers and Leaders)</a:t>
            </a:r>
            <a:endParaRPr lang="en-GB" sz="2800" b="1" dirty="0">
              <a:solidFill>
                <a:schemeClr val="bg1"/>
              </a:solidFill>
            </a:endParaRPr>
          </a:p>
        </p:txBody>
      </p:sp>
      <p:pic>
        <p:nvPicPr>
          <p:cNvPr id="11" name="Graphic 10" descr="Chevron arrows with solid fill">
            <a:extLst>
              <a:ext uri="{FF2B5EF4-FFF2-40B4-BE49-F238E27FC236}">
                <a16:creationId xmlns:a16="http://schemas.microsoft.com/office/drawing/2014/main" id="{F1F04849-DBF7-6881-9B93-BB80A169FFBF}"/>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15892" y="937706"/>
            <a:ext cx="520661" cy="520661"/>
          </a:xfrm>
          <a:prstGeom prst="rect">
            <a:avLst/>
          </a:prstGeom>
        </p:spPr>
      </p:pic>
      <p:sp>
        <p:nvSpPr>
          <p:cNvPr id="13" name="TextBox 12">
            <a:extLst>
              <a:ext uri="{FF2B5EF4-FFF2-40B4-BE49-F238E27FC236}">
                <a16:creationId xmlns:a16="http://schemas.microsoft.com/office/drawing/2014/main" id="{DD412A82-7515-FF6E-3F07-3F77601CAEC0}"/>
              </a:ext>
            </a:extLst>
          </p:cNvPr>
          <p:cNvSpPr txBox="1"/>
          <p:nvPr/>
        </p:nvSpPr>
        <p:spPr>
          <a:xfrm>
            <a:off x="8705850" y="6365229"/>
            <a:ext cx="400050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6">
                  <a:extLst>
                    <a:ext uri="{A12FA001-AC4F-418D-AE19-62706E023703}">
                      <ahyp:hlinkClr xmlns:ahyp="http://schemas.microsoft.com/office/drawing/2018/hyperlinkcolor" val="tx"/>
                    </a:ext>
                  </a:extLst>
                </a:hlinkClick>
              </a:rPr>
              <a:t>Harvard Business School</a:t>
            </a:r>
            <a:endParaRPr lang="en-IE" dirty="0">
              <a:solidFill>
                <a:schemeClr val="bg1"/>
              </a:solidFill>
            </a:endParaRPr>
          </a:p>
        </p:txBody>
      </p:sp>
    </p:spTree>
    <p:extLst>
      <p:ext uri="{BB962C8B-B14F-4D97-AF65-F5344CB8AC3E}">
        <p14:creationId xmlns:p14="http://schemas.microsoft.com/office/powerpoint/2010/main" val="105773788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02CDDB-266F-F574-27B9-D782656E7D33}"/>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2">
            <a:extLst>
              <a:ext uri="{FF2B5EF4-FFF2-40B4-BE49-F238E27FC236}">
                <a16:creationId xmlns:a16="http://schemas.microsoft.com/office/drawing/2014/main" id="{6A4B31F0-CD0C-5237-A72A-0F808D5E0568}"/>
              </a:ext>
            </a:extLst>
          </p:cNvPr>
          <p:cNvSpPr/>
          <p:nvPr/>
        </p:nvSpPr>
        <p:spPr>
          <a:xfrm>
            <a:off x="315892" y="937705"/>
            <a:ext cx="11352234" cy="5224969"/>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0A8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Text Placeholder 1">
            <a:extLst>
              <a:ext uri="{FF2B5EF4-FFF2-40B4-BE49-F238E27FC236}">
                <a16:creationId xmlns:a16="http://schemas.microsoft.com/office/drawing/2014/main" id="{19AA7832-E7C1-5877-C018-A8D80B559472}"/>
              </a:ext>
            </a:extLst>
          </p:cNvPr>
          <p:cNvSpPr txBox="1">
            <a:spLocks/>
          </p:cNvSpPr>
          <p:nvPr/>
        </p:nvSpPr>
        <p:spPr>
          <a:xfrm>
            <a:off x="694991" y="2642505"/>
            <a:ext cx="10563559"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2800" b="1" dirty="0"/>
              <a:t>2. Self-management</a:t>
            </a:r>
          </a:p>
          <a:p>
            <a:pPr marL="342900" indent="-342900" algn="l">
              <a:buFont typeface="Arial" panose="020B0604020202020204" pitchFamily="34" charset="0"/>
              <a:buChar char="•"/>
            </a:pPr>
            <a:r>
              <a:rPr lang="en-US" sz="2000" b="0" i="0" dirty="0">
                <a:effectLst/>
              </a:rPr>
              <a:t>Self-management in the D&amp;I </a:t>
            </a:r>
            <a:r>
              <a:rPr lang="en-US" sz="2000" dirty="0"/>
              <a:t>context </a:t>
            </a:r>
            <a:r>
              <a:rPr lang="en-US" sz="2000" b="0" i="0" dirty="0">
                <a:effectLst/>
              </a:rPr>
              <a:t>refers to the ability to manage your emotions, particularly in </a:t>
            </a:r>
            <a:r>
              <a:rPr lang="en-US" sz="2000" dirty="0"/>
              <a:t>stressful situations, and maintain a positive outlook and inclusive approach despite setbacks. D&amp;I leaders who struggle with self-management might react impulsively, which can undermine the inclusive environment they are trying to promote and nurture.</a:t>
            </a:r>
          </a:p>
          <a:p>
            <a:pPr marL="342900" indent="-342900">
              <a:buFont typeface="Arial" panose="020B0604020202020204" pitchFamily="34" charset="0"/>
              <a:buChar char="•"/>
            </a:pPr>
            <a:r>
              <a:rPr lang="en-US" sz="2000" dirty="0"/>
              <a:t>Reactions are often automatic and can be counterproductive in a diverse workplace. However, by developing emotional intelligence, particularly in the area of self-management, leaders can transition from reacting to responding thoughtfully. </a:t>
            </a:r>
          </a:p>
          <a:p>
            <a:pPr marL="342900" indent="-342900">
              <a:buFont typeface="Arial" panose="020B0604020202020204" pitchFamily="34" charset="0"/>
              <a:buChar char="•"/>
            </a:pPr>
            <a:r>
              <a:rPr lang="en-US" sz="2000" dirty="0"/>
              <a:t>In practice, this means taking a moment to pause, breathe, and collect oneself before addressing stressful situations. Whether it’s stepping away to clear your mind or seeking perspective from a trusted colleague, these strategies help leaders respond in a manner that supports a positive, inclusive workplace culture.</a:t>
            </a:r>
          </a:p>
          <a:p>
            <a:pPr marL="342900" indent="-342900">
              <a:buFont typeface="Arial" panose="020B0604020202020204" pitchFamily="34" charset="0"/>
              <a:buChar char="•"/>
            </a:pPr>
            <a:r>
              <a:rPr lang="en-US" sz="2000" dirty="0"/>
              <a:t>By managing their emotions effectively, SME leaders can set the tone for a more respectful and collaborative environment, which is crucial for driving successful D&amp;I initiatives.</a:t>
            </a:r>
          </a:p>
        </p:txBody>
      </p:sp>
      <p:sp>
        <p:nvSpPr>
          <p:cNvPr id="9" name="Rectangle 8">
            <a:extLst>
              <a:ext uri="{FF2B5EF4-FFF2-40B4-BE49-F238E27FC236}">
                <a16:creationId xmlns:a16="http://schemas.microsoft.com/office/drawing/2014/main" id="{32769329-B040-8CFA-BE0D-3BA48AB4D605}"/>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 Placeholder 1">
            <a:extLst>
              <a:ext uri="{FF2B5EF4-FFF2-40B4-BE49-F238E27FC236}">
                <a16:creationId xmlns:a16="http://schemas.microsoft.com/office/drawing/2014/main" id="{3D2204C9-02B3-44B5-428C-C6FEBF1C2B4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be Emotionally Intelligent </a:t>
            </a:r>
            <a:r>
              <a:rPr lang="en-GB" sz="2800" dirty="0">
                <a:solidFill>
                  <a:schemeClr val="bg1"/>
                </a:solidFill>
              </a:rPr>
              <a:t>(for Managers and Leaders)</a:t>
            </a:r>
            <a:endParaRPr lang="en-GB" sz="2800" b="1" dirty="0">
              <a:solidFill>
                <a:schemeClr val="bg1"/>
              </a:solidFill>
            </a:endParaRPr>
          </a:p>
        </p:txBody>
      </p:sp>
      <p:pic>
        <p:nvPicPr>
          <p:cNvPr id="11" name="Graphic 10" descr="Chevron arrows with solid fill">
            <a:extLst>
              <a:ext uri="{FF2B5EF4-FFF2-40B4-BE49-F238E27FC236}">
                <a16:creationId xmlns:a16="http://schemas.microsoft.com/office/drawing/2014/main" id="{F1F04849-DBF7-6881-9B93-BB80A169FF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15890" y="1140260"/>
            <a:ext cx="520661" cy="520661"/>
          </a:xfrm>
          <a:prstGeom prst="rect">
            <a:avLst/>
          </a:prstGeom>
        </p:spPr>
      </p:pic>
      <p:sp>
        <p:nvSpPr>
          <p:cNvPr id="13" name="TextBox 12">
            <a:extLst>
              <a:ext uri="{FF2B5EF4-FFF2-40B4-BE49-F238E27FC236}">
                <a16:creationId xmlns:a16="http://schemas.microsoft.com/office/drawing/2014/main" id="{DD412A82-7515-FF6E-3F07-3F77601CAEC0}"/>
              </a:ext>
            </a:extLst>
          </p:cNvPr>
          <p:cNvSpPr txBox="1"/>
          <p:nvPr/>
        </p:nvSpPr>
        <p:spPr>
          <a:xfrm>
            <a:off x="8705850" y="6365229"/>
            <a:ext cx="400050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Harvard Business School</a:t>
            </a:r>
            <a:endParaRPr lang="en-IE" dirty="0">
              <a:solidFill>
                <a:schemeClr val="bg1"/>
              </a:solidFill>
            </a:endParaRPr>
          </a:p>
        </p:txBody>
      </p:sp>
    </p:spTree>
    <p:extLst>
      <p:ext uri="{BB962C8B-B14F-4D97-AF65-F5344CB8AC3E}">
        <p14:creationId xmlns:p14="http://schemas.microsoft.com/office/powerpoint/2010/main" val="131924371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02CDDB-266F-F574-27B9-D782656E7D33}"/>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2">
            <a:extLst>
              <a:ext uri="{FF2B5EF4-FFF2-40B4-BE49-F238E27FC236}">
                <a16:creationId xmlns:a16="http://schemas.microsoft.com/office/drawing/2014/main" id="{6A4B31F0-CD0C-5237-A72A-0F808D5E0568}"/>
              </a:ext>
            </a:extLst>
          </p:cNvPr>
          <p:cNvSpPr/>
          <p:nvPr/>
        </p:nvSpPr>
        <p:spPr>
          <a:xfrm>
            <a:off x="315892" y="937705"/>
            <a:ext cx="11352234" cy="5224969"/>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0A8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Text Placeholder 1">
            <a:extLst>
              <a:ext uri="{FF2B5EF4-FFF2-40B4-BE49-F238E27FC236}">
                <a16:creationId xmlns:a16="http://schemas.microsoft.com/office/drawing/2014/main" id="{19AA7832-E7C1-5877-C018-A8D80B559472}"/>
              </a:ext>
            </a:extLst>
          </p:cNvPr>
          <p:cNvSpPr txBox="1">
            <a:spLocks/>
          </p:cNvSpPr>
          <p:nvPr/>
        </p:nvSpPr>
        <p:spPr>
          <a:xfrm>
            <a:off x="694991" y="2756148"/>
            <a:ext cx="10973135"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2800" b="1" dirty="0"/>
              <a:t>3. Social Awareness</a:t>
            </a:r>
          </a:p>
          <a:p>
            <a:pPr marL="342900" indent="-342900">
              <a:buFont typeface="Arial" panose="020B0604020202020204" pitchFamily="34" charset="0"/>
              <a:buChar char="•"/>
            </a:pPr>
            <a:r>
              <a:rPr lang="en-US" sz="2000" dirty="0"/>
              <a:t>It is crucial for leaders to not only understand and manage their own emotions but also to be attuned to the emotions and dynamics of their employees and within their team. This is where social awareness comes into play. Social awareness involves </a:t>
            </a:r>
            <a:r>
              <a:rPr lang="en-US" sz="2000" dirty="0" err="1"/>
              <a:t>recognising</a:t>
            </a:r>
            <a:r>
              <a:rPr lang="en-US" sz="2000" dirty="0"/>
              <a:t> the emotions of others and understanding the interpersonal dynamics that influence your organization.</a:t>
            </a:r>
          </a:p>
          <a:p>
            <a:pPr marL="342900" indent="-342900">
              <a:buFont typeface="Arial" panose="020B0604020202020204" pitchFamily="34" charset="0"/>
              <a:buChar char="•"/>
            </a:pPr>
            <a:r>
              <a:rPr lang="en-US" sz="2000" dirty="0"/>
              <a:t>Leaders who excel in social awareness demonstrate strong empathy. They make a conscious effort to understand their colleagues' feelings and perspectives, which enhances their ability to communicate and collaborate effectively. In the context of D&amp;I, this skill is essential for creating an environment where all voices are heard and valued.</a:t>
            </a:r>
          </a:p>
          <a:p>
            <a:pPr marL="342900" indent="-342900">
              <a:buFont typeface="Arial" panose="020B0604020202020204" pitchFamily="34" charset="0"/>
              <a:buChar char="•"/>
            </a:pPr>
            <a:r>
              <a:rPr lang="en-US" sz="2000" dirty="0">
                <a:highlight>
                  <a:srgbClr val="D0A8E2"/>
                </a:highlight>
              </a:rPr>
              <a:t>According to the global leadership development firm DDI, empathy is ranked as the top leadership skill. </a:t>
            </a:r>
            <a:r>
              <a:rPr lang="en-US" sz="2000" dirty="0"/>
              <a:t>Leaders who excel in empathy perform over </a:t>
            </a:r>
            <a:r>
              <a:rPr lang="en-US" sz="2000" dirty="0">
                <a:highlight>
                  <a:srgbClr val="D0A8E2"/>
                </a:highlight>
              </a:rPr>
              <a:t>40% better in areas like coaching, engaging others, and decision-making.</a:t>
            </a:r>
            <a:r>
              <a:rPr lang="en-US" sz="2000" dirty="0"/>
              <a:t> </a:t>
            </a:r>
          </a:p>
          <a:p>
            <a:pPr marL="342900" indent="-342900">
              <a:buFont typeface="Arial" panose="020B0604020202020204" pitchFamily="34" charset="0"/>
              <a:buChar char="•"/>
            </a:pPr>
            <a:r>
              <a:rPr lang="en-US" sz="2000" dirty="0"/>
              <a:t>Additionally, a study by the Center for Creative Leadership found that managers who display empathy toward their team members are </a:t>
            </a:r>
            <a:r>
              <a:rPr lang="en-US" sz="2000" dirty="0">
                <a:highlight>
                  <a:srgbClr val="D0A8E2"/>
                </a:highlight>
              </a:rPr>
              <a:t>perceived as better performers by their superiors</a:t>
            </a:r>
            <a:r>
              <a:rPr lang="en-US" sz="2000" dirty="0"/>
              <a:t>.</a:t>
            </a:r>
          </a:p>
          <a:p>
            <a:pPr marL="342900" indent="-342900">
              <a:buFont typeface="Arial" panose="020B0604020202020204" pitchFamily="34" charset="0"/>
              <a:buChar char="•"/>
            </a:pPr>
            <a:r>
              <a:rPr lang="en-US" sz="2000" dirty="0"/>
              <a:t>By leading with empathy, SME leaders can more effectively support their diverse teams, promoting an inclusive environment that not only enhances team cohesion but also boosts overall performance.</a:t>
            </a:r>
          </a:p>
        </p:txBody>
      </p:sp>
      <p:sp>
        <p:nvSpPr>
          <p:cNvPr id="9" name="Rectangle 8">
            <a:extLst>
              <a:ext uri="{FF2B5EF4-FFF2-40B4-BE49-F238E27FC236}">
                <a16:creationId xmlns:a16="http://schemas.microsoft.com/office/drawing/2014/main" id="{32769329-B040-8CFA-BE0D-3BA48AB4D605}"/>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 Placeholder 1">
            <a:extLst>
              <a:ext uri="{FF2B5EF4-FFF2-40B4-BE49-F238E27FC236}">
                <a16:creationId xmlns:a16="http://schemas.microsoft.com/office/drawing/2014/main" id="{3D2204C9-02B3-44B5-428C-C6FEBF1C2B4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be Emotionally Intelligent </a:t>
            </a:r>
            <a:r>
              <a:rPr lang="en-GB" sz="2800" dirty="0">
                <a:solidFill>
                  <a:schemeClr val="bg1"/>
                </a:solidFill>
              </a:rPr>
              <a:t>(for Managers and Leaders)</a:t>
            </a:r>
            <a:endParaRPr lang="en-GB" sz="2800" b="1" dirty="0">
              <a:solidFill>
                <a:schemeClr val="bg1"/>
              </a:solidFill>
            </a:endParaRPr>
          </a:p>
        </p:txBody>
      </p:sp>
      <p:pic>
        <p:nvPicPr>
          <p:cNvPr id="11" name="Graphic 10" descr="Chevron arrows with solid fill">
            <a:extLst>
              <a:ext uri="{FF2B5EF4-FFF2-40B4-BE49-F238E27FC236}">
                <a16:creationId xmlns:a16="http://schemas.microsoft.com/office/drawing/2014/main" id="{F1F04849-DBF7-6881-9B93-BB80A169FF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34660" y="937705"/>
            <a:ext cx="520661" cy="520661"/>
          </a:xfrm>
          <a:prstGeom prst="rect">
            <a:avLst/>
          </a:prstGeom>
        </p:spPr>
      </p:pic>
      <p:sp>
        <p:nvSpPr>
          <p:cNvPr id="13" name="TextBox 12">
            <a:extLst>
              <a:ext uri="{FF2B5EF4-FFF2-40B4-BE49-F238E27FC236}">
                <a16:creationId xmlns:a16="http://schemas.microsoft.com/office/drawing/2014/main" id="{DD412A82-7515-FF6E-3F07-3F77601CAEC0}"/>
              </a:ext>
            </a:extLst>
          </p:cNvPr>
          <p:cNvSpPr txBox="1"/>
          <p:nvPr/>
        </p:nvSpPr>
        <p:spPr>
          <a:xfrm>
            <a:off x="8705850" y="6365229"/>
            <a:ext cx="400050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Harvard Business School</a:t>
            </a:r>
            <a:endParaRPr lang="en-IE" dirty="0">
              <a:solidFill>
                <a:schemeClr val="bg1"/>
              </a:solidFill>
            </a:endParaRPr>
          </a:p>
        </p:txBody>
      </p:sp>
    </p:spTree>
    <p:extLst>
      <p:ext uri="{BB962C8B-B14F-4D97-AF65-F5344CB8AC3E}">
        <p14:creationId xmlns:p14="http://schemas.microsoft.com/office/powerpoint/2010/main" val="251589727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C602CDDB-266F-F574-27B9-D782656E7D33}"/>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2">
            <a:extLst>
              <a:ext uri="{FF2B5EF4-FFF2-40B4-BE49-F238E27FC236}">
                <a16:creationId xmlns:a16="http://schemas.microsoft.com/office/drawing/2014/main" id="{6A4B31F0-CD0C-5237-A72A-0F808D5E0568}"/>
              </a:ext>
            </a:extLst>
          </p:cNvPr>
          <p:cNvSpPr/>
          <p:nvPr/>
        </p:nvSpPr>
        <p:spPr>
          <a:xfrm>
            <a:off x="315892" y="937705"/>
            <a:ext cx="11799908" cy="5224969"/>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0A8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Text Placeholder 1">
            <a:extLst>
              <a:ext uri="{FF2B5EF4-FFF2-40B4-BE49-F238E27FC236}">
                <a16:creationId xmlns:a16="http://schemas.microsoft.com/office/drawing/2014/main" id="{19AA7832-E7C1-5877-C018-A8D80B559472}"/>
              </a:ext>
            </a:extLst>
          </p:cNvPr>
          <p:cNvSpPr txBox="1">
            <a:spLocks/>
          </p:cNvSpPr>
          <p:nvPr/>
        </p:nvSpPr>
        <p:spPr>
          <a:xfrm>
            <a:off x="523874" y="2914321"/>
            <a:ext cx="11668126"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2800" b="1" dirty="0"/>
              <a:t>4. Relationship Management</a:t>
            </a:r>
          </a:p>
          <a:p>
            <a:pPr marL="285750" indent="-285750">
              <a:buFont typeface="Arial" panose="020B0604020202020204" pitchFamily="34" charset="0"/>
              <a:buChar char="•"/>
            </a:pPr>
            <a:r>
              <a:rPr lang="en-US" sz="2000" dirty="0"/>
              <a:t>Relationship management involves the ability to influence, coach, mentor, and resolve conflicts while enabling a workplace culture that values and respects diversity. While some may prefer to avoid conflict, addressing issues promptly and effectively is crucial, especially in a diverse workplace. Unresolved conflicts can lead to misunderstandings, reduced collaboration, and a toxic work environment. Research indicates that unaddressed conflicts can waste approximately eight hours of company time per conflict in gossip and other unproductive activities, draining resources and morale. This time loss can be even more pronounced in SMEs, where resources are often more limited.</a:t>
            </a:r>
          </a:p>
          <a:p>
            <a:pPr marL="285750" indent="-285750">
              <a:buFont typeface="Arial" panose="020B0604020202020204" pitchFamily="34" charset="0"/>
              <a:buChar char="•"/>
            </a:pPr>
            <a:r>
              <a:rPr lang="en-US" sz="2000" dirty="0"/>
              <a:t>To maintain a positive and inclusive work environment, it’s essential to engage in difficult conversations when necessary. Addressing conflicts with empathy and respect ensures that all employees feel valued and heard, which is foundational to D&amp;I. According to a survey by the Society for Human Resource Management, </a:t>
            </a:r>
            <a:r>
              <a:rPr lang="en-US" sz="2000" dirty="0">
                <a:highlight>
                  <a:srgbClr val="D0A8E2"/>
                </a:highlight>
              </a:rPr>
              <a:t>72% of employees ranked "respectful treatment of all employees at all levels" as the most important factor in job satisfaction</a:t>
            </a:r>
            <a:r>
              <a:rPr lang="en-US" sz="2000" dirty="0"/>
              <a:t>. This highlights the importance of nurturing an environment where respect and inclusion are </a:t>
            </a:r>
            <a:r>
              <a:rPr lang="en-US" sz="2000" dirty="0" err="1"/>
              <a:t>prioritised</a:t>
            </a:r>
            <a:r>
              <a:rPr lang="en-US" sz="2000" dirty="0"/>
              <a:t>.</a:t>
            </a:r>
          </a:p>
          <a:p>
            <a:pPr marL="285750" indent="-285750">
              <a:buFont typeface="Arial" panose="020B0604020202020204" pitchFamily="34" charset="0"/>
              <a:buChar char="•"/>
            </a:pPr>
            <a:r>
              <a:rPr lang="en-US" sz="2000" dirty="0"/>
              <a:t>In an SME, where teams are often closely knit, effective relationship management can significantly impact overall team cohesion and performance. Leaders who master the art of relationship management in D&amp;I can build stronger, more collaborative teams, leading to a more innovative, inclusive and productive workplace.</a:t>
            </a:r>
          </a:p>
          <a:p>
            <a:pPr marL="285750" indent="-285750">
              <a:buFont typeface="Arial" panose="020B0604020202020204" pitchFamily="34" charset="0"/>
              <a:buChar char="•"/>
            </a:pPr>
            <a:endParaRPr lang="en-US" sz="2000" dirty="0"/>
          </a:p>
        </p:txBody>
      </p:sp>
      <p:sp>
        <p:nvSpPr>
          <p:cNvPr id="9" name="Rectangle 8">
            <a:extLst>
              <a:ext uri="{FF2B5EF4-FFF2-40B4-BE49-F238E27FC236}">
                <a16:creationId xmlns:a16="http://schemas.microsoft.com/office/drawing/2014/main" id="{32769329-B040-8CFA-BE0D-3BA48AB4D605}"/>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0" name="Text Placeholder 1">
            <a:extLst>
              <a:ext uri="{FF2B5EF4-FFF2-40B4-BE49-F238E27FC236}">
                <a16:creationId xmlns:a16="http://schemas.microsoft.com/office/drawing/2014/main" id="{3D2204C9-02B3-44B5-428C-C6FEBF1C2B4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sz="2800" b="1" dirty="0">
                <a:solidFill>
                  <a:schemeClr val="bg1"/>
                </a:solidFill>
              </a:rPr>
              <a:t>How to be Emotionally Intelligent </a:t>
            </a:r>
            <a:r>
              <a:rPr lang="en-GB" sz="2800" dirty="0">
                <a:solidFill>
                  <a:schemeClr val="bg1"/>
                </a:solidFill>
              </a:rPr>
              <a:t>(for Managers and Leaders)</a:t>
            </a:r>
            <a:endParaRPr lang="en-GB" sz="2800" b="1" dirty="0">
              <a:solidFill>
                <a:schemeClr val="bg1"/>
              </a:solidFill>
            </a:endParaRPr>
          </a:p>
        </p:txBody>
      </p:sp>
      <p:pic>
        <p:nvPicPr>
          <p:cNvPr id="11" name="Graphic 10" descr="Chevron arrows with solid fill">
            <a:extLst>
              <a:ext uri="{FF2B5EF4-FFF2-40B4-BE49-F238E27FC236}">
                <a16:creationId xmlns:a16="http://schemas.microsoft.com/office/drawing/2014/main" id="{F1F04849-DBF7-6881-9B93-BB80A169FFBF}"/>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77458" y="941456"/>
            <a:ext cx="520661" cy="520661"/>
          </a:xfrm>
          <a:prstGeom prst="rect">
            <a:avLst/>
          </a:prstGeom>
        </p:spPr>
      </p:pic>
      <p:sp>
        <p:nvSpPr>
          <p:cNvPr id="13" name="TextBox 12">
            <a:extLst>
              <a:ext uri="{FF2B5EF4-FFF2-40B4-BE49-F238E27FC236}">
                <a16:creationId xmlns:a16="http://schemas.microsoft.com/office/drawing/2014/main" id="{DD412A82-7515-FF6E-3F07-3F77601CAEC0}"/>
              </a:ext>
            </a:extLst>
          </p:cNvPr>
          <p:cNvSpPr txBox="1"/>
          <p:nvPr/>
        </p:nvSpPr>
        <p:spPr>
          <a:xfrm>
            <a:off x="8705850" y="6365229"/>
            <a:ext cx="400050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Harvard Business School</a:t>
            </a:r>
            <a:endParaRPr lang="en-IE" dirty="0">
              <a:solidFill>
                <a:schemeClr val="bg1"/>
              </a:solidFill>
            </a:endParaRPr>
          </a:p>
        </p:txBody>
      </p:sp>
    </p:spTree>
    <p:extLst>
      <p:ext uri="{BB962C8B-B14F-4D97-AF65-F5344CB8AC3E}">
        <p14:creationId xmlns:p14="http://schemas.microsoft.com/office/powerpoint/2010/main" val="16990894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people standing together&#10;&#10;Description automatically generated">
            <a:extLst>
              <a:ext uri="{FF2B5EF4-FFF2-40B4-BE49-F238E27FC236}">
                <a16:creationId xmlns:a16="http://schemas.microsoft.com/office/drawing/2014/main" id="{FEB7106A-8FCE-DEBA-0230-9D6EB96C6F27}"/>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a:xfrm>
            <a:off x="633819" y="993170"/>
            <a:ext cx="4464656" cy="4464656"/>
          </a:xfrm>
        </p:spPr>
      </p:pic>
      <p:sp>
        <p:nvSpPr>
          <p:cNvPr id="7" name="Text Placeholder 3">
            <a:extLst>
              <a:ext uri="{FF2B5EF4-FFF2-40B4-BE49-F238E27FC236}">
                <a16:creationId xmlns:a16="http://schemas.microsoft.com/office/drawing/2014/main" id="{3D3370A5-B0F5-F9CA-4DCF-44FFFB9A4EDB}"/>
              </a:ext>
            </a:extLst>
          </p:cNvPr>
          <p:cNvSpPr>
            <a:spLocks noGrp="1"/>
          </p:cNvSpPr>
          <p:nvPr>
            <p:ph type="body" sz="quarter" idx="13"/>
          </p:nvPr>
        </p:nvSpPr>
        <p:spPr>
          <a:xfrm>
            <a:off x="5414708" y="811370"/>
            <a:ext cx="6143473" cy="2607281"/>
          </a:xfrm>
        </p:spPr>
        <p:txBody>
          <a:bodyPr>
            <a:normAutofit/>
          </a:bodyPr>
          <a:lstStyle/>
          <a:p>
            <a:r>
              <a:rPr lang="en-IE" sz="3600" b="1" dirty="0"/>
              <a:t>Emotional Intelligence</a:t>
            </a:r>
          </a:p>
          <a:p>
            <a:r>
              <a:rPr lang="en-IE" sz="3600" dirty="0"/>
              <a:t>Strategies To Cultivate Inclusive Teams</a:t>
            </a:r>
          </a:p>
          <a:p>
            <a:endParaRPr lang="en-IE" sz="3600" dirty="0"/>
          </a:p>
        </p:txBody>
      </p:sp>
      <p:sp>
        <p:nvSpPr>
          <p:cNvPr id="8" name="TextBox 7">
            <a:extLst>
              <a:ext uri="{FF2B5EF4-FFF2-40B4-BE49-F238E27FC236}">
                <a16:creationId xmlns:a16="http://schemas.microsoft.com/office/drawing/2014/main" id="{783E10BD-02E8-B0FD-B774-508E9CC8C9EA}"/>
              </a:ext>
            </a:extLst>
          </p:cNvPr>
          <p:cNvSpPr txBox="1"/>
          <p:nvPr/>
        </p:nvSpPr>
        <p:spPr>
          <a:xfrm>
            <a:off x="5486400" y="3857625"/>
            <a:ext cx="6512648" cy="3139321"/>
          </a:xfrm>
          <a:prstGeom prst="rect">
            <a:avLst/>
          </a:prstGeom>
          <a:noFill/>
        </p:spPr>
        <p:txBody>
          <a:bodyPr wrap="square" rtlCol="0">
            <a:spAutoFit/>
          </a:bodyPr>
          <a:lstStyle/>
          <a:p>
            <a:pPr marL="285750" indent="-285750">
              <a:buFont typeface="Arial" panose="020B0604020202020204" pitchFamily="34" charset="0"/>
              <a:buChar char="•"/>
            </a:pPr>
            <a:r>
              <a:rPr lang="en-US" b="1" dirty="0">
                <a:solidFill>
                  <a:srgbClr val="702E8C"/>
                </a:solidFill>
              </a:rPr>
              <a:t>Enhanced Leadership</a:t>
            </a:r>
            <a:r>
              <a:rPr lang="en-US" dirty="0">
                <a:solidFill>
                  <a:srgbClr val="702E8C"/>
                </a:solidFill>
              </a:rPr>
              <a:t> </a:t>
            </a:r>
            <a:r>
              <a:rPr lang="en-US" dirty="0">
                <a:solidFill>
                  <a:srgbClr val="083F59"/>
                </a:solidFill>
              </a:rPr>
              <a:t>By integrating emotional intelligence into its leadership training, it developed a cadre of leaders who are not only technically proficient but also emotionally attuned to the needs of their diverse teams.</a:t>
            </a:r>
          </a:p>
          <a:p>
            <a:pPr marL="285750" indent="-285750">
              <a:buFont typeface="Arial" panose="020B0604020202020204" pitchFamily="34" charset="0"/>
              <a:buChar char="•"/>
            </a:pPr>
            <a:r>
              <a:rPr lang="en-US" b="1" dirty="0">
                <a:solidFill>
                  <a:srgbClr val="702E8C"/>
                </a:solidFill>
              </a:rPr>
              <a:t>Stronger Team Collaboration</a:t>
            </a:r>
            <a:r>
              <a:rPr lang="en-US" dirty="0">
                <a:solidFill>
                  <a:srgbClr val="702E8C"/>
                </a:solidFill>
              </a:rPr>
              <a:t> </a:t>
            </a:r>
            <a:r>
              <a:rPr lang="en-US" dirty="0">
                <a:solidFill>
                  <a:srgbClr val="083F59"/>
                </a:solidFill>
              </a:rPr>
              <a:t>The emphasis on EI has led to better communication and collaboration within teams, as employees feel more understood and supported.</a:t>
            </a:r>
          </a:p>
          <a:p>
            <a:pPr marL="285750" indent="-285750">
              <a:buFont typeface="Arial" panose="020B0604020202020204" pitchFamily="34" charset="0"/>
              <a:buChar char="•"/>
            </a:pPr>
            <a:r>
              <a:rPr lang="en-US" b="1" dirty="0">
                <a:solidFill>
                  <a:srgbClr val="702E8C"/>
                </a:solidFill>
              </a:rPr>
              <a:t>Improved Innovation</a:t>
            </a:r>
            <a:r>
              <a:rPr lang="en-US" dirty="0">
                <a:solidFill>
                  <a:srgbClr val="702E8C"/>
                </a:solidFill>
              </a:rPr>
              <a:t> </a:t>
            </a:r>
            <a:r>
              <a:rPr lang="en-US" dirty="0">
                <a:solidFill>
                  <a:srgbClr val="083F59"/>
                </a:solidFill>
              </a:rPr>
              <a:t>The focus on psychological safety and empathy has encouraged the sharing of diverse ideas, leading to more creative and innovative solutions</a:t>
            </a:r>
          </a:p>
          <a:p>
            <a:pPr marL="285750" indent="-285750">
              <a:buFont typeface="Arial" panose="020B0604020202020204" pitchFamily="34" charset="0"/>
              <a:buChar char="•"/>
            </a:pPr>
            <a:endParaRPr lang="en-IE" dirty="0">
              <a:solidFill>
                <a:srgbClr val="083F59"/>
              </a:solidFill>
            </a:endParaRPr>
          </a:p>
        </p:txBody>
      </p:sp>
      <p:sp>
        <p:nvSpPr>
          <p:cNvPr id="12" name="TextBox 11">
            <a:extLst>
              <a:ext uri="{FF2B5EF4-FFF2-40B4-BE49-F238E27FC236}">
                <a16:creationId xmlns:a16="http://schemas.microsoft.com/office/drawing/2014/main" id="{9DADD1F1-EB8D-CD5C-24D2-8F542E92FE1A}"/>
              </a:ext>
            </a:extLst>
          </p:cNvPr>
          <p:cNvSpPr txBox="1"/>
          <p:nvPr/>
        </p:nvSpPr>
        <p:spPr>
          <a:xfrm>
            <a:off x="5257802" y="3087300"/>
            <a:ext cx="6741246" cy="523220"/>
          </a:xfrm>
          <a:prstGeom prst="rect">
            <a:avLst/>
          </a:prstGeom>
          <a:noFill/>
        </p:spPr>
        <p:txBody>
          <a:bodyPr wrap="square" rtlCol="0">
            <a:spAutoFit/>
          </a:bodyPr>
          <a:lstStyle/>
          <a:p>
            <a:pPr algn="ctr"/>
            <a:r>
              <a:rPr lang="en-IE" sz="2800" dirty="0">
                <a:solidFill>
                  <a:schemeClr val="bg1"/>
                </a:solidFill>
              </a:rPr>
              <a:t>Impacts of Emotional Intelligence Strategies</a:t>
            </a:r>
          </a:p>
        </p:txBody>
      </p:sp>
    </p:spTree>
    <p:extLst>
      <p:ext uri="{BB962C8B-B14F-4D97-AF65-F5344CB8AC3E}">
        <p14:creationId xmlns:p14="http://schemas.microsoft.com/office/powerpoint/2010/main" val="334317762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C5AEAA82-5D5D-3324-80B7-2AE34A025752}"/>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702E8C"/>
                </a:highlight>
              </a:rPr>
              <a:t>Strategy 1 </a:t>
            </a:r>
            <a:r>
              <a:rPr lang="en-US" b="1" dirty="0">
                <a:solidFill>
                  <a:schemeClr val="bg1"/>
                </a:solidFill>
              </a:rPr>
              <a:t> </a:t>
            </a:r>
            <a:r>
              <a:rPr lang="en-US" b="0" dirty="0">
                <a:solidFill>
                  <a:srgbClr val="702E8C"/>
                </a:solidFill>
              </a:rPr>
              <a:t>Implemented Company Wide ‘Search Inside Yourself (SIY) Program’</a:t>
            </a:r>
          </a:p>
          <a:p>
            <a:endParaRPr lang="en-IE" dirty="0"/>
          </a:p>
        </p:txBody>
      </p:sp>
      <p:sp>
        <p:nvSpPr>
          <p:cNvPr id="5" name="Text Placeholder 4">
            <a:extLst>
              <a:ext uri="{FF2B5EF4-FFF2-40B4-BE49-F238E27FC236}">
                <a16:creationId xmlns:a16="http://schemas.microsoft.com/office/drawing/2014/main" id="{551882DC-9386-E58B-BAFC-A3B48939CD9F}"/>
              </a:ext>
            </a:extLst>
          </p:cNvPr>
          <p:cNvSpPr>
            <a:spLocks noGrp="1"/>
          </p:cNvSpPr>
          <p:nvPr>
            <p:ph type="body" sz="quarter" idx="36"/>
          </p:nvPr>
        </p:nvSpPr>
        <p:spPr>
          <a:xfrm>
            <a:off x="3778818" y="1412291"/>
            <a:ext cx="8060840" cy="999383"/>
          </a:xfrm>
        </p:spPr>
        <p:txBody>
          <a:bodyPr/>
          <a:lstStyle/>
          <a:p>
            <a:pPr indent="-228600"/>
            <a:r>
              <a:rPr lang="en-US" sz="2000" b="1" dirty="0">
                <a:solidFill>
                  <a:srgbClr val="083F59"/>
                </a:solidFill>
              </a:rPr>
              <a:t>Objective</a:t>
            </a:r>
            <a:r>
              <a:rPr lang="en-US" sz="2000" dirty="0">
                <a:solidFill>
                  <a:srgbClr val="083F59"/>
                </a:solidFill>
              </a:rPr>
              <a:t> To cultivate emotional intelligence and mindfulness among employees and leaders to create a more empathetic and inclusive workplace.</a:t>
            </a:r>
          </a:p>
          <a:p>
            <a:pPr indent="-228600"/>
            <a:r>
              <a:rPr lang="en-US" sz="2000" b="1" dirty="0">
                <a:solidFill>
                  <a:srgbClr val="083F59"/>
                </a:solidFill>
              </a:rPr>
              <a:t>Implementation</a:t>
            </a:r>
            <a:r>
              <a:rPr lang="en-US" sz="2000" dirty="0">
                <a:solidFill>
                  <a:srgbClr val="083F59"/>
                </a:solidFill>
              </a:rPr>
              <a:t> </a:t>
            </a:r>
            <a:r>
              <a:rPr lang="en-US" sz="2000" dirty="0"/>
              <a:t>Implement </a:t>
            </a:r>
            <a:r>
              <a:rPr lang="en-US" sz="2000" dirty="0">
                <a:solidFill>
                  <a:srgbClr val="083F59"/>
                </a:solidFill>
              </a:rPr>
              <a:t>the </a:t>
            </a:r>
            <a:r>
              <a:rPr lang="en-US" sz="2000" dirty="0">
                <a:solidFill>
                  <a:schemeClr val="bg1"/>
                </a:solidFill>
                <a:highlight>
                  <a:srgbClr val="702E8C"/>
                </a:highlight>
                <a:hlinkClick r:id="rId2">
                  <a:extLst>
                    <a:ext uri="{A12FA001-AC4F-418D-AE19-62706E023703}">
                      <ahyp:hlinkClr xmlns:ahyp="http://schemas.microsoft.com/office/drawing/2018/hyperlinkcolor" val="tx"/>
                    </a:ext>
                  </a:extLst>
                </a:hlinkClick>
              </a:rPr>
              <a:t>"Search Inside Yourself" program</a:t>
            </a:r>
            <a:r>
              <a:rPr lang="en-US" sz="2000" dirty="0">
                <a:solidFill>
                  <a:schemeClr val="bg1"/>
                </a:solidFill>
                <a:highlight>
                  <a:srgbClr val="702E8C"/>
                </a:highlight>
              </a:rPr>
              <a:t>, </a:t>
            </a:r>
            <a:r>
              <a:rPr lang="en-US" sz="2000" dirty="0">
                <a:solidFill>
                  <a:srgbClr val="083F59"/>
                </a:solidFill>
              </a:rPr>
              <a:t>which combines mindfulness practices with emotional intelligence training. This program teaches leaders and employees how to manage their emotions, develop self-awareness, and improve interpersonal communication. The training includes modules on self-regulation, empathy, and social skills, all of which are essential for inclusive leadership.</a:t>
            </a:r>
          </a:p>
          <a:p>
            <a:pPr indent="-228600"/>
            <a:r>
              <a:rPr lang="en-US" sz="2000" b="1" dirty="0">
                <a:solidFill>
                  <a:srgbClr val="083F59"/>
                </a:solidFill>
              </a:rPr>
              <a:t>Outcome</a:t>
            </a:r>
            <a:r>
              <a:rPr lang="en-US" sz="2000" dirty="0">
                <a:solidFill>
                  <a:srgbClr val="083F59"/>
                </a:solidFill>
              </a:rPr>
              <a:t> Participants of the SIY program reported higher levels of self-awareness, improved ability to manage stress, and a greater sense of empathy toward their colleagues. This led to more cohesive and supportive teams.</a:t>
            </a:r>
          </a:p>
          <a:p>
            <a:pPr>
              <a:spcBef>
                <a:spcPts val="600"/>
              </a:spcBef>
            </a:pPr>
            <a:endParaRPr lang="en-IE" sz="2000" dirty="0"/>
          </a:p>
        </p:txBody>
      </p:sp>
      <p:pic>
        <p:nvPicPr>
          <p:cNvPr id="25603" name="Picture 3" descr="Search Inside Yourself - Mindful Leadership Training - Connected Business">
            <a:extLst>
              <a:ext uri="{FF2B5EF4-FFF2-40B4-BE49-F238E27FC236}">
                <a16:creationId xmlns:a16="http://schemas.microsoft.com/office/drawing/2014/main" id="{3BF7E1C9-686C-DFE0-D865-5DB1E8E26B3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12060" y="3691107"/>
            <a:ext cx="3571383" cy="2500142"/>
          </a:xfrm>
          <a:prstGeom prst="rect">
            <a:avLst/>
          </a:prstGeom>
          <a:noFill/>
          <a:extLst>
            <a:ext uri="{909E8E84-426E-40DD-AFC4-6F175D3DCCD1}">
              <a14:hiddenFill xmlns:a14="http://schemas.microsoft.com/office/drawing/2010/main">
                <a:solidFill>
                  <a:srgbClr val="FFFFFF"/>
                </a:solidFill>
              </a14:hiddenFill>
            </a:ext>
          </a:extLst>
        </p:spPr>
      </p:pic>
      <p:pic>
        <p:nvPicPr>
          <p:cNvPr id="25605" name="Picture 5" descr="Search Inside Yourself program - The School of We">
            <a:extLst>
              <a:ext uri="{FF2B5EF4-FFF2-40B4-BE49-F238E27FC236}">
                <a16:creationId xmlns:a16="http://schemas.microsoft.com/office/drawing/2014/main" id="{F686E0A6-FCD8-DAB7-74BC-334909DA210F}"/>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60351" y="283444"/>
            <a:ext cx="2978962" cy="353256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140540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descr="A group of women sitting at a table looking at a computer&#10;&#10;Description automatically generated">
            <a:extLst>
              <a:ext uri="{FF2B5EF4-FFF2-40B4-BE49-F238E27FC236}">
                <a16:creationId xmlns:a16="http://schemas.microsoft.com/office/drawing/2014/main" id="{7BBCE438-5691-483E-F299-C8A351514159}"/>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63" r="7063"/>
          <a:stretch>
            <a:fillRect/>
          </a:stretch>
        </p:blipFill>
        <p:spPr/>
      </p:pic>
      <p:sp>
        <p:nvSpPr>
          <p:cNvPr id="5" name="Text Placeholder 3">
            <a:extLst>
              <a:ext uri="{FF2B5EF4-FFF2-40B4-BE49-F238E27FC236}">
                <a16:creationId xmlns:a16="http://schemas.microsoft.com/office/drawing/2014/main" id="{4684013F-5F01-7B52-27C8-AF453686B2B5}"/>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702E8C"/>
                </a:highlight>
              </a:rPr>
              <a:t>Strategy 2</a:t>
            </a:r>
            <a:r>
              <a:rPr lang="en-US" b="1" dirty="0">
                <a:solidFill>
                  <a:schemeClr val="bg1"/>
                </a:solidFill>
              </a:rPr>
              <a:t> </a:t>
            </a:r>
            <a:r>
              <a:rPr lang="en-US" sz="2400" b="0" dirty="0">
                <a:solidFill>
                  <a:srgbClr val="702E8C"/>
                </a:solidFill>
              </a:rPr>
              <a:t>Emotional Intelligence </a:t>
            </a:r>
            <a:r>
              <a:rPr lang="en-US" b="0" dirty="0">
                <a:solidFill>
                  <a:srgbClr val="702E8C"/>
                </a:solidFill>
              </a:rPr>
              <a:t>Training </a:t>
            </a:r>
            <a:r>
              <a:rPr lang="en-US" sz="2400" b="0" dirty="0">
                <a:solidFill>
                  <a:srgbClr val="702E8C"/>
                </a:solidFill>
              </a:rPr>
              <a:t>in Leadership Development</a:t>
            </a:r>
            <a:endParaRPr lang="en-US" b="0" dirty="0">
              <a:solidFill>
                <a:srgbClr val="702E8C"/>
              </a:solidFill>
            </a:endParaRPr>
          </a:p>
          <a:p>
            <a:endParaRPr lang="en-IE" dirty="0"/>
          </a:p>
        </p:txBody>
      </p:sp>
      <p:sp>
        <p:nvSpPr>
          <p:cNvPr id="6" name="Text Placeholder 4">
            <a:extLst>
              <a:ext uri="{FF2B5EF4-FFF2-40B4-BE49-F238E27FC236}">
                <a16:creationId xmlns:a16="http://schemas.microsoft.com/office/drawing/2014/main" id="{C3F67D0B-3204-AE76-0D51-EBE1FE1135FB}"/>
              </a:ext>
            </a:extLst>
          </p:cNvPr>
          <p:cNvSpPr>
            <a:spLocks noGrp="1"/>
          </p:cNvSpPr>
          <p:nvPr>
            <p:ph type="body" sz="quarter" idx="36"/>
          </p:nvPr>
        </p:nvSpPr>
        <p:spPr>
          <a:xfrm>
            <a:off x="3778818" y="1240841"/>
            <a:ext cx="8060840" cy="999383"/>
          </a:xfrm>
        </p:spPr>
        <p:txBody>
          <a:bodyPr/>
          <a:lstStyle/>
          <a:p>
            <a:r>
              <a:rPr lang="en-US" sz="2000" b="1" dirty="0"/>
              <a:t>Objective</a:t>
            </a:r>
            <a:r>
              <a:rPr lang="en-US" sz="2000" dirty="0"/>
              <a:t>: To ensure that the company’s owner, managers and leaders are equipped with the emotional intelligence skills needed to lead diverse teams effectively.</a:t>
            </a:r>
          </a:p>
          <a:p>
            <a:r>
              <a:rPr lang="en-US" sz="2000" b="1" dirty="0"/>
              <a:t>Implementation </a:t>
            </a:r>
            <a:r>
              <a:rPr lang="en-US" sz="2000" dirty="0"/>
              <a:t>of emotional intelligence training into its leadership development programs. </a:t>
            </a:r>
          </a:p>
          <a:p>
            <a:r>
              <a:rPr lang="en-US" sz="2000" dirty="0"/>
              <a:t>This included workshops focused on understanding and managing emotions, fostering empathy, and building strong interpersonal relationships. </a:t>
            </a:r>
          </a:p>
          <a:p>
            <a:r>
              <a:rPr lang="en-US" sz="2000" dirty="0"/>
              <a:t>Leaders were taught how to use emotional intelligence to better understand the diverse needs of their teams, communicate more effectively, and create an inclusive work environment.</a:t>
            </a:r>
          </a:p>
          <a:p>
            <a:r>
              <a:rPr lang="en-US" sz="2000" b="1" dirty="0"/>
              <a:t>Outcome </a:t>
            </a:r>
            <a:r>
              <a:rPr lang="en-US" sz="2000" dirty="0"/>
              <a:t>Leaders who participated in this training were better able to connect with their teams, navigate conflicts, and make decisions that reflected the diverse perspectives within their groups. </a:t>
            </a:r>
          </a:p>
          <a:p>
            <a:r>
              <a:rPr lang="en-US" sz="2000" dirty="0"/>
              <a:t>This contributed to a more inclusive leadership approach across the company.</a:t>
            </a:r>
          </a:p>
          <a:p>
            <a:pPr>
              <a:spcBef>
                <a:spcPts val="600"/>
              </a:spcBef>
            </a:pPr>
            <a:endParaRPr lang="en-IE" sz="2000" dirty="0"/>
          </a:p>
        </p:txBody>
      </p:sp>
    </p:spTree>
    <p:extLst>
      <p:ext uri="{BB962C8B-B14F-4D97-AF65-F5344CB8AC3E}">
        <p14:creationId xmlns:p14="http://schemas.microsoft.com/office/powerpoint/2010/main" val="226891641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F7AF899D-CF83-3DA3-C40A-23EDD0741ABF}"/>
              </a:ext>
            </a:extLst>
          </p:cNvPr>
          <p:cNvSpPr>
            <a:spLocks noGrp="1"/>
          </p:cNvSpPr>
          <p:nvPr>
            <p:ph type="body" sz="quarter" idx="13"/>
          </p:nvPr>
        </p:nvSpPr>
        <p:spPr>
          <a:xfrm>
            <a:off x="5491798" y="1902130"/>
            <a:ext cx="5055171" cy="945575"/>
          </a:xfrm>
        </p:spPr>
        <p:txBody>
          <a:bodyPr>
            <a:noAutofit/>
          </a:bodyPr>
          <a:lstStyle/>
          <a:p>
            <a:r>
              <a:rPr lang="en-IE" sz="3600" dirty="0"/>
              <a:t>Overview of Why Leaders Need Inclusive </a:t>
            </a:r>
            <a:r>
              <a:rPr lang="en-GB" sz="3600" dirty="0"/>
              <a:t>Skills to Cultivate Inclusive Teams</a:t>
            </a:r>
            <a:endParaRPr lang="en-IE" sz="3600" dirty="0"/>
          </a:p>
        </p:txBody>
      </p:sp>
      <p:sp>
        <p:nvSpPr>
          <p:cNvPr id="15" name="Text Placeholder 14">
            <a:extLst>
              <a:ext uri="{FF2B5EF4-FFF2-40B4-BE49-F238E27FC236}">
                <a16:creationId xmlns:a16="http://schemas.microsoft.com/office/drawing/2014/main" id="{145E9F75-473D-A0B4-41C9-9B548DC0B433}"/>
              </a:ext>
            </a:extLst>
          </p:cNvPr>
          <p:cNvSpPr>
            <a:spLocks noGrp="1"/>
          </p:cNvSpPr>
          <p:nvPr>
            <p:ph type="body" sz="quarter" idx="43"/>
          </p:nvPr>
        </p:nvSpPr>
        <p:spPr>
          <a:xfrm>
            <a:off x="4563035" y="3789161"/>
            <a:ext cx="7100956" cy="396241"/>
          </a:xfrm>
        </p:spPr>
        <p:txBody>
          <a:bodyPr>
            <a:noAutofit/>
          </a:bodyPr>
          <a:lstStyle/>
          <a:p>
            <a:r>
              <a:rPr lang="en-US" sz="2200" dirty="0">
                <a:solidFill>
                  <a:srgbClr val="083F59"/>
                </a:solidFill>
              </a:rPr>
              <a:t>This section explores why leaders need inclusive skills to create and maintain inclusive teams. This section demonstrates the skills and strategies needed for leaders to create an inclusive work environment. They enable a workplace where diversity is valued, collaboration thrives, and every team member feels empowered to contribute their unique perspectives and talents. By cultivating inclusive teams, leaders can improve team dynamics, drive innovation, and build a more resilient, productive workforce.</a:t>
            </a:r>
            <a:endParaRPr lang="en-IE" sz="2200" dirty="0">
              <a:solidFill>
                <a:srgbClr val="083F59"/>
              </a:solidFill>
            </a:endParaRPr>
          </a:p>
        </p:txBody>
      </p:sp>
      <p:pic>
        <p:nvPicPr>
          <p:cNvPr id="18" name="Picture Placeholder 17" descr="A group of people looking at a computer&#10;&#10;AI-generated content may be incorrect.">
            <a:extLst>
              <a:ext uri="{FF2B5EF4-FFF2-40B4-BE49-F238E27FC236}">
                <a16:creationId xmlns:a16="http://schemas.microsoft.com/office/drawing/2014/main" id="{806A5EA4-4722-DEA2-2042-4E8B3E13D352}"/>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4338" r="14338"/>
          <a:stretch>
            <a:fillRect/>
          </a:stretch>
        </p:blipFill>
        <p:spPr>
          <a:xfrm>
            <a:off x="633413" y="993775"/>
            <a:ext cx="3929062" cy="3740150"/>
          </a:xfrm>
        </p:spPr>
      </p:pic>
    </p:spTree>
    <p:extLst>
      <p:ext uri="{BB962C8B-B14F-4D97-AF65-F5344CB8AC3E}">
        <p14:creationId xmlns:p14="http://schemas.microsoft.com/office/powerpoint/2010/main" val="4816186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3">
            <a:extLst>
              <a:ext uri="{FF2B5EF4-FFF2-40B4-BE49-F238E27FC236}">
                <a16:creationId xmlns:a16="http://schemas.microsoft.com/office/drawing/2014/main" id="{4684013F-5F01-7B52-27C8-AF453686B2B5}"/>
              </a:ext>
            </a:extLst>
          </p:cNvPr>
          <p:cNvSpPr>
            <a:spLocks noGrp="1"/>
          </p:cNvSpPr>
          <p:nvPr>
            <p:ph type="body" sz="quarter" idx="35"/>
          </p:nvPr>
        </p:nvSpPr>
        <p:spPr>
          <a:xfrm>
            <a:off x="3759768" y="389703"/>
            <a:ext cx="7927407" cy="339415"/>
          </a:xfrm>
        </p:spPr>
        <p:txBody>
          <a:bodyPr/>
          <a:lstStyle/>
          <a:p>
            <a:r>
              <a:rPr lang="en-US" b="1" dirty="0">
                <a:solidFill>
                  <a:schemeClr val="bg1"/>
                </a:solidFill>
                <a:highlight>
                  <a:srgbClr val="702E8C"/>
                </a:highlight>
              </a:rPr>
              <a:t>Strategy 3</a:t>
            </a:r>
            <a:r>
              <a:rPr lang="en-US" b="1" dirty="0">
                <a:solidFill>
                  <a:schemeClr val="bg1"/>
                </a:solidFill>
              </a:rPr>
              <a:t> </a:t>
            </a:r>
            <a:r>
              <a:rPr lang="en-US" sz="2400" b="0" dirty="0">
                <a:solidFill>
                  <a:srgbClr val="702E8C"/>
                </a:solidFill>
              </a:rPr>
              <a:t>Promoted Psychological Safety by Implementing a Supportive D&amp;I Environment</a:t>
            </a:r>
          </a:p>
          <a:p>
            <a:endParaRPr lang="en-US" b="0" dirty="0">
              <a:solidFill>
                <a:srgbClr val="702E8C"/>
              </a:solidFill>
            </a:endParaRPr>
          </a:p>
          <a:p>
            <a:endParaRPr lang="en-IE" dirty="0"/>
          </a:p>
        </p:txBody>
      </p:sp>
      <p:sp>
        <p:nvSpPr>
          <p:cNvPr id="6" name="Text Placeholder 4">
            <a:extLst>
              <a:ext uri="{FF2B5EF4-FFF2-40B4-BE49-F238E27FC236}">
                <a16:creationId xmlns:a16="http://schemas.microsoft.com/office/drawing/2014/main" id="{C3F67D0B-3204-AE76-0D51-EBE1FE1135FB}"/>
              </a:ext>
            </a:extLst>
          </p:cNvPr>
          <p:cNvSpPr>
            <a:spLocks noGrp="1"/>
          </p:cNvSpPr>
          <p:nvPr>
            <p:ph type="body" sz="quarter" idx="36"/>
          </p:nvPr>
        </p:nvSpPr>
        <p:spPr>
          <a:xfrm>
            <a:off x="3778818" y="1402766"/>
            <a:ext cx="8060840" cy="999383"/>
          </a:xfrm>
        </p:spPr>
        <p:txBody>
          <a:bodyPr/>
          <a:lstStyle/>
          <a:p>
            <a:r>
              <a:rPr lang="en-US" sz="2000" b="1" dirty="0"/>
              <a:t>Objective </a:t>
            </a:r>
            <a:r>
              <a:rPr lang="en-US" sz="2000" dirty="0"/>
              <a:t>To create a work environment where employees feel safe to express themselves, share ideas, and take risks without fear of judgment or retribution.</a:t>
            </a:r>
          </a:p>
          <a:p>
            <a:r>
              <a:rPr lang="en-US" sz="2000" b="1" dirty="0"/>
              <a:t>Implementation</a:t>
            </a:r>
            <a:r>
              <a:rPr lang="en-US" sz="2000" dirty="0"/>
              <a:t> The company </a:t>
            </a:r>
            <a:r>
              <a:rPr lang="en-US" sz="2000" dirty="0" err="1"/>
              <a:t>emphasised</a:t>
            </a:r>
            <a:r>
              <a:rPr lang="en-US" sz="2000" dirty="0"/>
              <a:t> the importance of psychological safety—a key component of emotional intelligence—through various initiatives. </a:t>
            </a:r>
          </a:p>
          <a:p>
            <a:r>
              <a:rPr lang="en-US" sz="2000" dirty="0"/>
              <a:t>This included training managers to </a:t>
            </a:r>
            <a:r>
              <a:rPr lang="en-US" sz="2000" dirty="0" err="1"/>
              <a:t>recognise</a:t>
            </a:r>
            <a:r>
              <a:rPr lang="en-US" sz="2000" dirty="0"/>
              <a:t> and mitigate their biases, encourage open communication, and foster a culture where every team member’s voice is heard. Leaders and managers were coached to use EI skills to create a supportive atmosphere where diversity of thought was encouraged and valued.</a:t>
            </a:r>
          </a:p>
          <a:p>
            <a:r>
              <a:rPr lang="en-US" sz="2000" b="1" dirty="0"/>
              <a:t>Outcome</a:t>
            </a:r>
            <a:r>
              <a:rPr lang="en-US" sz="2000" dirty="0"/>
              <a:t> Teams that reported higher levels of psychological safety were found to be more innovative and effective. The focus on psychological safety led to increased employee satisfaction and retention, as well as improved team performance.</a:t>
            </a:r>
          </a:p>
          <a:p>
            <a:pPr>
              <a:spcBef>
                <a:spcPts val="600"/>
              </a:spcBef>
            </a:pPr>
            <a:endParaRPr lang="en-IE" sz="2000" dirty="0"/>
          </a:p>
        </p:txBody>
      </p:sp>
      <p:pic>
        <p:nvPicPr>
          <p:cNvPr id="7" name="Picture Placeholder 6" descr="A group of people standing together&#10;&#10;Description automatically generated">
            <a:extLst>
              <a:ext uri="{FF2B5EF4-FFF2-40B4-BE49-F238E27FC236}">
                <a16:creationId xmlns:a16="http://schemas.microsoft.com/office/drawing/2014/main" id="{87840ADC-A773-B011-4F97-C78C96C78D15}"/>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30908" r="30908"/>
          <a:stretch>
            <a:fillRect/>
          </a:stretch>
        </p:blipFill>
        <p:spPr/>
      </p:pic>
    </p:spTree>
    <p:extLst>
      <p:ext uri="{BB962C8B-B14F-4D97-AF65-F5344CB8AC3E}">
        <p14:creationId xmlns:p14="http://schemas.microsoft.com/office/powerpoint/2010/main" val="59442585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 name="Picture Placeholder 72" descr="A group of colorful sticky notes on a white board&#10;&#10;Description automatically generated">
            <a:extLst>
              <a:ext uri="{FF2B5EF4-FFF2-40B4-BE49-F238E27FC236}">
                <a16:creationId xmlns:a16="http://schemas.microsoft.com/office/drawing/2014/main" id="{7A7DDFB3-C3C7-57F8-8783-4A151B27FEB3}"/>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l="-19744" t="6273" r="19744" b="19793"/>
          <a:stretch/>
        </p:blipFill>
        <p:spPr>
          <a:xfrm>
            <a:off x="320540" y="335338"/>
            <a:ext cx="11578483" cy="6146707"/>
          </a:xfrm>
        </p:spPr>
      </p:pic>
      <p:sp>
        <p:nvSpPr>
          <p:cNvPr id="11"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82188" y="2078628"/>
            <a:ext cx="5500047" cy="2635608"/>
          </a:xfrm>
          <a:noFill/>
        </p:spPr>
        <p:txBody>
          <a:bodyPr>
            <a:noAutofit/>
          </a:bodyPr>
          <a:lstStyle/>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Identify areas where you can improve </a:t>
            </a:r>
            <a:r>
              <a:rPr lang="en-IE" sz="2000" b="1" dirty="0">
                <a:effectLst/>
                <a:ea typeface="Calibri" panose="020F0502020204030204" pitchFamily="34" charset="0"/>
                <a:cs typeface="Times New Roman" panose="02020603050405020304" pitchFamily="18" charset="0"/>
              </a:rPr>
              <a:t>inclusivity</a:t>
            </a:r>
            <a:r>
              <a:rPr lang="en-IE" sz="2000" dirty="0">
                <a:effectLst/>
                <a:ea typeface="Calibri" panose="020F0502020204030204" pitchFamily="34" charset="0"/>
                <a:cs typeface="Times New Roman" panose="02020603050405020304" pitchFamily="18" charset="0"/>
              </a:rPr>
              <a:t> in your leadership approach.</a:t>
            </a:r>
          </a:p>
          <a:p>
            <a:pPr marL="800100" indent="-342900" algn="l">
              <a:buFont typeface="Wingdings" panose="05000000000000000000" pitchFamily="2" charset="2"/>
              <a:buChar char="q"/>
            </a:pPr>
            <a:r>
              <a:rPr lang="en-IE" sz="2000" dirty="0">
                <a:ea typeface="Calibri" panose="020F0502020204030204" pitchFamily="34" charset="0"/>
                <a:cs typeface="Times New Roman" panose="02020603050405020304" pitchFamily="18" charset="0"/>
              </a:rPr>
              <a:t>Identify areas where you can improve on </a:t>
            </a:r>
            <a:r>
              <a:rPr lang="en-IE" sz="2000" b="1" dirty="0">
                <a:ea typeface="Calibri" panose="020F0502020204030204" pitchFamily="34" charset="0"/>
                <a:cs typeface="Times New Roman" panose="02020603050405020304" pitchFamily="18" charset="0"/>
              </a:rPr>
              <a:t>bias mitigation </a:t>
            </a:r>
            <a:r>
              <a:rPr lang="en-IE" sz="2000" dirty="0">
                <a:ea typeface="Calibri" panose="020F0502020204030204" pitchFamily="34" charset="0"/>
                <a:cs typeface="Times New Roman" panose="02020603050405020304" pitchFamily="18" charset="0"/>
              </a:rPr>
              <a:t>in your leadership approach.</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Identify areas where you can improve on your </a:t>
            </a:r>
            <a:r>
              <a:rPr lang="en-IE" sz="2000" b="1" dirty="0">
                <a:effectLst/>
                <a:ea typeface="Calibri" panose="020F0502020204030204" pitchFamily="34" charset="0"/>
                <a:cs typeface="Times New Roman" panose="02020603050405020304" pitchFamily="18" charset="0"/>
              </a:rPr>
              <a:t>emotional intelligence </a:t>
            </a:r>
            <a:r>
              <a:rPr lang="en-IE" sz="2000" dirty="0">
                <a:effectLst/>
                <a:ea typeface="Calibri" panose="020F0502020204030204" pitchFamily="34" charset="0"/>
                <a:cs typeface="Times New Roman" panose="02020603050405020304" pitchFamily="18" charset="0"/>
              </a:rPr>
              <a:t>in your leadership approach.</a:t>
            </a: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Set specific goals to address areas</a:t>
            </a:r>
            <a:r>
              <a:rPr lang="en-IE" sz="2000" dirty="0">
                <a:ea typeface="Calibri" panose="020F0502020204030204" pitchFamily="34" charset="0"/>
                <a:cs typeface="Times New Roman" panose="02020603050405020304" pitchFamily="18" charset="0"/>
              </a:rPr>
              <a:t> or gaps</a:t>
            </a:r>
            <a:endParaRPr lang="en-IE" sz="2000" dirty="0">
              <a:effectLst/>
              <a:ea typeface="Calibri" panose="020F0502020204030204" pitchFamily="34" charset="0"/>
              <a:cs typeface="Times New Roman" panose="02020603050405020304" pitchFamily="18" charset="0"/>
            </a:endParaRPr>
          </a:p>
          <a:p>
            <a:pPr marL="800100" indent="-342900" algn="l">
              <a:buFont typeface="Wingdings" panose="05000000000000000000" pitchFamily="2" charset="2"/>
              <a:buChar char="q"/>
            </a:pPr>
            <a:r>
              <a:rPr lang="en-IE" sz="2000" dirty="0">
                <a:effectLst/>
                <a:ea typeface="Calibri" panose="020F0502020204030204" pitchFamily="34" charset="0"/>
                <a:cs typeface="Times New Roman" panose="02020603050405020304" pitchFamily="18" charset="0"/>
              </a:rPr>
              <a:t>Seek feedback from your team regularly</a:t>
            </a:r>
          </a:p>
        </p:txBody>
      </p:sp>
      <p:sp>
        <p:nvSpPr>
          <p:cNvPr id="12"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196645" y="613591"/>
            <a:ext cx="5055171" cy="1104445"/>
          </a:xfrm>
          <a:noFill/>
        </p:spPr>
        <p:txBody>
          <a:bodyPr anchor="ctr">
            <a:normAutofit/>
          </a:bodyPr>
          <a:lstStyle/>
          <a:p>
            <a:pPr>
              <a:lnSpc>
                <a:spcPct val="100000"/>
              </a:lnSpc>
              <a:spcBef>
                <a:spcPts val="0"/>
              </a:spcBef>
            </a:pPr>
            <a:r>
              <a:rPr lang="en-IE" sz="2800" b="1" dirty="0"/>
              <a:t>Time to Take Inclusive Leadership Action!</a:t>
            </a:r>
          </a:p>
        </p:txBody>
      </p:sp>
      <p:grpSp>
        <p:nvGrpSpPr>
          <p:cNvPr id="13" name="Graphic 2">
            <a:extLst>
              <a:ext uri="{FF2B5EF4-FFF2-40B4-BE49-F238E27FC236}">
                <a16:creationId xmlns:a16="http://schemas.microsoft.com/office/drawing/2014/main" id="{A17129E6-45C5-0A6B-BD06-580BB16979C0}"/>
              </a:ext>
            </a:extLst>
          </p:cNvPr>
          <p:cNvGrpSpPr/>
          <p:nvPr/>
        </p:nvGrpSpPr>
        <p:grpSpPr>
          <a:xfrm>
            <a:off x="4787345" y="4060666"/>
            <a:ext cx="2066484" cy="1903975"/>
            <a:chOff x="5127892" y="1642689"/>
            <a:chExt cx="1294219" cy="947086"/>
          </a:xfrm>
        </p:grpSpPr>
        <p:sp>
          <p:nvSpPr>
            <p:cNvPr id="14" name="Freeform 6">
              <a:extLst>
                <a:ext uri="{FF2B5EF4-FFF2-40B4-BE49-F238E27FC236}">
                  <a16:creationId xmlns:a16="http://schemas.microsoft.com/office/drawing/2014/main" id="{607ED5F0-F6AF-F889-81CF-C5EF1D960970}"/>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5" name="Freeform 7">
              <a:extLst>
                <a:ext uri="{FF2B5EF4-FFF2-40B4-BE49-F238E27FC236}">
                  <a16:creationId xmlns:a16="http://schemas.microsoft.com/office/drawing/2014/main" id="{2F9D2D24-AF18-19C4-3258-6A75BF262FB3}"/>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6" name="Freeform 8">
              <a:extLst>
                <a:ext uri="{FF2B5EF4-FFF2-40B4-BE49-F238E27FC236}">
                  <a16:creationId xmlns:a16="http://schemas.microsoft.com/office/drawing/2014/main" id="{2FEF8416-0C3C-64EA-6CD0-2BC198B2191E}"/>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7" name="Freeform 9">
              <a:extLst>
                <a:ext uri="{FF2B5EF4-FFF2-40B4-BE49-F238E27FC236}">
                  <a16:creationId xmlns:a16="http://schemas.microsoft.com/office/drawing/2014/main" id="{06C7C4F5-D1C9-0CCD-2C8F-37DCB83D535A}"/>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8" name="Freeform 10">
              <a:extLst>
                <a:ext uri="{FF2B5EF4-FFF2-40B4-BE49-F238E27FC236}">
                  <a16:creationId xmlns:a16="http://schemas.microsoft.com/office/drawing/2014/main" id="{E5591F55-6BAE-689F-A82D-1D0160401B85}"/>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9" name="Freeform 11">
              <a:extLst>
                <a:ext uri="{FF2B5EF4-FFF2-40B4-BE49-F238E27FC236}">
                  <a16:creationId xmlns:a16="http://schemas.microsoft.com/office/drawing/2014/main" id="{93F9A8F0-F57E-78EA-A208-0F01DF04EE6E}"/>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12">
              <a:extLst>
                <a:ext uri="{FF2B5EF4-FFF2-40B4-BE49-F238E27FC236}">
                  <a16:creationId xmlns:a16="http://schemas.microsoft.com/office/drawing/2014/main" id="{7468A632-9ABF-6BB6-AE44-50A11896F7A8}"/>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3">
              <a:extLst>
                <a:ext uri="{FF2B5EF4-FFF2-40B4-BE49-F238E27FC236}">
                  <a16:creationId xmlns:a16="http://schemas.microsoft.com/office/drawing/2014/main" id="{DA41AF63-977A-B474-7AEC-1C71970B22AD}"/>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4">
              <a:extLst>
                <a:ext uri="{FF2B5EF4-FFF2-40B4-BE49-F238E27FC236}">
                  <a16:creationId xmlns:a16="http://schemas.microsoft.com/office/drawing/2014/main" id="{E4685943-4D53-DDBE-F266-2B6BBD1E8D26}"/>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3" name="Freeform 15">
              <a:extLst>
                <a:ext uri="{FF2B5EF4-FFF2-40B4-BE49-F238E27FC236}">
                  <a16:creationId xmlns:a16="http://schemas.microsoft.com/office/drawing/2014/main" id="{C24E3BE0-74EA-6BD5-63F8-434EEEF2DECF}"/>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4" name="Freeform 16">
              <a:extLst>
                <a:ext uri="{FF2B5EF4-FFF2-40B4-BE49-F238E27FC236}">
                  <a16:creationId xmlns:a16="http://schemas.microsoft.com/office/drawing/2014/main" id="{63FE99A5-C7D4-0BAB-514A-DA48D297A2A8}"/>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5" name="Freeform 17">
              <a:extLst>
                <a:ext uri="{FF2B5EF4-FFF2-40B4-BE49-F238E27FC236}">
                  <a16:creationId xmlns:a16="http://schemas.microsoft.com/office/drawing/2014/main" id="{FEE50FA6-A1A3-2753-E5AA-E443873E30AC}"/>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6" name="Freeform 18">
              <a:extLst>
                <a:ext uri="{FF2B5EF4-FFF2-40B4-BE49-F238E27FC236}">
                  <a16:creationId xmlns:a16="http://schemas.microsoft.com/office/drawing/2014/main" id="{A1CE8FEE-F73D-2098-7813-102661173DA6}"/>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7" name="Freeform 19">
              <a:extLst>
                <a:ext uri="{FF2B5EF4-FFF2-40B4-BE49-F238E27FC236}">
                  <a16:creationId xmlns:a16="http://schemas.microsoft.com/office/drawing/2014/main" id="{8E786CB9-8535-818B-58C9-AAFBDA5A535E}"/>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20">
              <a:extLst>
                <a:ext uri="{FF2B5EF4-FFF2-40B4-BE49-F238E27FC236}">
                  <a16:creationId xmlns:a16="http://schemas.microsoft.com/office/drawing/2014/main" id="{DF084FE0-9AEA-E1D9-D84D-B76212162E58}"/>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9" name="Freeform 21">
              <a:extLst>
                <a:ext uri="{FF2B5EF4-FFF2-40B4-BE49-F238E27FC236}">
                  <a16:creationId xmlns:a16="http://schemas.microsoft.com/office/drawing/2014/main" id="{983B8D28-3008-379E-5100-F890C90D4CAD}"/>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30" name="Freeform 22">
              <a:extLst>
                <a:ext uri="{FF2B5EF4-FFF2-40B4-BE49-F238E27FC236}">
                  <a16:creationId xmlns:a16="http://schemas.microsoft.com/office/drawing/2014/main" id="{EB0AD2FF-26F2-50AC-F952-CAFAC0DF708F}"/>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1" name="Freeform 23">
              <a:extLst>
                <a:ext uri="{FF2B5EF4-FFF2-40B4-BE49-F238E27FC236}">
                  <a16:creationId xmlns:a16="http://schemas.microsoft.com/office/drawing/2014/main" id="{0BAB4926-4146-746A-7C2C-C083A9E544C1}"/>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2" name="Freeform 24">
              <a:extLst>
                <a:ext uri="{FF2B5EF4-FFF2-40B4-BE49-F238E27FC236}">
                  <a16:creationId xmlns:a16="http://schemas.microsoft.com/office/drawing/2014/main" id="{3CBFD52B-0FF1-6D76-5957-0E37938D9927}"/>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3" name="Freeform 25">
              <a:extLst>
                <a:ext uri="{FF2B5EF4-FFF2-40B4-BE49-F238E27FC236}">
                  <a16:creationId xmlns:a16="http://schemas.microsoft.com/office/drawing/2014/main" id="{87051A20-B037-C609-C357-ACFCF761CC55}"/>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4" name="Freeform 26">
              <a:extLst>
                <a:ext uri="{FF2B5EF4-FFF2-40B4-BE49-F238E27FC236}">
                  <a16:creationId xmlns:a16="http://schemas.microsoft.com/office/drawing/2014/main" id="{69019574-EF8A-F2DB-0D86-A28D470D9C9A}"/>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5" name="Freeform 27">
              <a:extLst>
                <a:ext uri="{FF2B5EF4-FFF2-40B4-BE49-F238E27FC236}">
                  <a16:creationId xmlns:a16="http://schemas.microsoft.com/office/drawing/2014/main" id="{7722833A-7222-3F0E-6C82-21C831DD6ADF}"/>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6" name="Freeform 28">
              <a:extLst>
                <a:ext uri="{FF2B5EF4-FFF2-40B4-BE49-F238E27FC236}">
                  <a16:creationId xmlns:a16="http://schemas.microsoft.com/office/drawing/2014/main" id="{5823C682-5EF9-869A-15B1-3DE57CB6ECF1}"/>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7" name="Freeform 29">
              <a:extLst>
                <a:ext uri="{FF2B5EF4-FFF2-40B4-BE49-F238E27FC236}">
                  <a16:creationId xmlns:a16="http://schemas.microsoft.com/office/drawing/2014/main" id="{5AF090EB-E6BC-1CBE-56DC-B1FA05208E15}"/>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8" name="Freeform 30">
              <a:extLst>
                <a:ext uri="{FF2B5EF4-FFF2-40B4-BE49-F238E27FC236}">
                  <a16:creationId xmlns:a16="http://schemas.microsoft.com/office/drawing/2014/main" id="{5E739197-6229-0802-49BD-26719EBE9250}"/>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9" name="Freeform 31">
              <a:extLst>
                <a:ext uri="{FF2B5EF4-FFF2-40B4-BE49-F238E27FC236}">
                  <a16:creationId xmlns:a16="http://schemas.microsoft.com/office/drawing/2014/main" id="{791E10D5-3659-7C79-0320-DCBB31A9BA8B}"/>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40" name="Freeform 32">
              <a:extLst>
                <a:ext uri="{FF2B5EF4-FFF2-40B4-BE49-F238E27FC236}">
                  <a16:creationId xmlns:a16="http://schemas.microsoft.com/office/drawing/2014/main" id="{CDB3B1F5-141A-097D-B7A4-C573FA4D6AA6}"/>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1" name="Freeform 33">
              <a:extLst>
                <a:ext uri="{FF2B5EF4-FFF2-40B4-BE49-F238E27FC236}">
                  <a16:creationId xmlns:a16="http://schemas.microsoft.com/office/drawing/2014/main" id="{0C5D80E8-44B8-F5C9-DFD2-05E2B1E8D151}"/>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2" name="Freeform 34">
              <a:extLst>
                <a:ext uri="{FF2B5EF4-FFF2-40B4-BE49-F238E27FC236}">
                  <a16:creationId xmlns:a16="http://schemas.microsoft.com/office/drawing/2014/main" id="{C563DE00-ECB1-8647-6E57-0021E1A62504}"/>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5">
              <a:extLst>
                <a:ext uri="{FF2B5EF4-FFF2-40B4-BE49-F238E27FC236}">
                  <a16:creationId xmlns:a16="http://schemas.microsoft.com/office/drawing/2014/main" id="{9BEAD81C-D8E5-16DB-EF56-12B6BDA7E6CA}"/>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4" name="Freeform 36">
              <a:extLst>
                <a:ext uri="{FF2B5EF4-FFF2-40B4-BE49-F238E27FC236}">
                  <a16:creationId xmlns:a16="http://schemas.microsoft.com/office/drawing/2014/main" id="{332DA991-5885-B224-F44B-34A9D27D2034}"/>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5" name="Freeform 37">
              <a:extLst>
                <a:ext uri="{FF2B5EF4-FFF2-40B4-BE49-F238E27FC236}">
                  <a16:creationId xmlns:a16="http://schemas.microsoft.com/office/drawing/2014/main" id="{1C0F73FB-0136-D8CD-539E-1657C5DB8C4E}"/>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6" name="Freeform 38">
              <a:extLst>
                <a:ext uri="{FF2B5EF4-FFF2-40B4-BE49-F238E27FC236}">
                  <a16:creationId xmlns:a16="http://schemas.microsoft.com/office/drawing/2014/main" id="{909B8C56-715D-D4BF-0C3B-6141587EC948}"/>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7" name="Freeform 39">
              <a:extLst>
                <a:ext uri="{FF2B5EF4-FFF2-40B4-BE49-F238E27FC236}">
                  <a16:creationId xmlns:a16="http://schemas.microsoft.com/office/drawing/2014/main" id="{5ED49E48-E28C-2EF1-E53F-FDB33A155E73}"/>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8" name="Freeform 40">
              <a:extLst>
                <a:ext uri="{FF2B5EF4-FFF2-40B4-BE49-F238E27FC236}">
                  <a16:creationId xmlns:a16="http://schemas.microsoft.com/office/drawing/2014/main" id="{A2E27C6A-0EEC-0291-EDC1-680F1864706D}"/>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9" name="Freeform 41">
              <a:extLst>
                <a:ext uri="{FF2B5EF4-FFF2-40B4-BE49-F238E27FC236}">
                  <a16:creationId xmlns:a16="http://schemas.microsoft.com/office/drawing/2014/main" id="{FA0E320F-9FBA-BA4E-86C9-EED60425C4F2}"/>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50" name="Freeform 42">
              <a:extLst>
                <a:ext uri="{FF2B5EF4-FFF2-40B4-BE49-F238E27FC236}">
                  <a16:creationId xmlns:a16="http://schemas.microsoft.com/office/drawing/2014/main" id="{2CA64DC3-6280-6ADE-DF93-DF99A21AED8D}"/>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1" name="Freeform 43">
              <a:extLst>
                <a:ext uri="{FF2B5EF4-FFF2-40B4-BE49-F238E27FC236}">
                  <a16:creationId xmlns:a16="http://schemas.microsoft.com/office/drawing/2014/main" id="{8B10E484-23C1-82AE-7A85-5239E450B210}"/>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2" name="Freeform 44">
              <a:extLst>
                <a:ext uri="{FF2B5EF4-FFF2-40B4-BE49-F238E27FC236}">
                  <a16:creationId xmlns:a16="http://schemas.microsoft.com/office/drawing/2014/main" id="{A430E709-5F9C-5269-C99A-93CE389D6327}"/>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3" name="Freeform 45">
              <a:extLst>
                <a:ext uri="{FF2B5EF4-FFF2-40B4-BE49-F238E27FC236}">
                  <a16:creationId xmlns:a16="http://schemas.microsoft.com/office/drawing/2014/main" id="{89AC34DD-FE86-896F-292D-378EEA12170A}"/>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4" name="Freeform 46">
              <a:extLst>
                <a:ext uri="{FF2B5EF4-FFF2-40B4-BE49-F238E27FC236}">
                  <a16:creationId xmlns:a16="http://schemas.microsoft.com/office/drawing/2014/main" id="{33F70673-405B-632C-3CD1-9DAB5EE10019}"/>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5" name="Freeform 47">
              <a:extLst>
                <a:ext uri="{FF2B5EF4-FFF2-40B4-BE49-F238E27FC236}">
                  <a16:creationId xmlns:a16="http://schemas.microsoft.com/office/drawing/2014/main" id="{DA0CA77E-9155-3C7E-10E5-EEF03D148099}"/>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6" name="Freeform 48">
              <a:extLst>
                <a:ext uri="{FF2B5EF4-FFF2-40B4-BE49-F238E27FC236}">
                  <a16:creationId xmlns:a16="http://schemas.microsoft.com/office/drawing/2014/main" id="{34AC2C69-C39B-3BB5-5450-B950A593D72E}"/>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7" name="Freeform 49">
              <a:extLst>
                <a:ext uri="{FF2B5EF4-FFF2-40B4-BE49-F238E27FC236}">
                  <a16:creationId xmlns:a16="http://schemas.microsoft.com/office/drawing/2014/main" id="{3183B4EF-3C9D-DFE2-4302-4D8B8BAB9F95}"/>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8" name="Freeform 50">
              <a:extLst>
                <a:ext uri="{FF2B5EF4-FFF2-40B4-BE49-F238E27FC236}">
                  <a16:creationId xmlns:a16="http://schemas.microsoft.com/office/drawing/2014/main" id="{DE72804E-1826-CACD-D94C-3B6EEC67C024}"/>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9" name="Freeform 51">
              <a:extLst>
                <a:ext uri="{FF2B5EF4-FFF2-40B4-BE49-F238E27FC236}">
                  <a16:creationId xmlns:a16="http://schemas.microsoft.com/office/drawing/2014/main" id="{73DB8806-3849-B96B-13F5-470989A6FFF9}"/>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60" name="Freeform 52">
              <a:extLst>
                <a:ext uri="{FF2B5EF4-FFF2-40B4-BE49-F238E27FC236}">
                  <a16:creationId xmlns:a16="http://schemas.microsoft.com/office/drawing/2014/main" id="{3271DA3B-AEF1-57C4-C040-64B671A9C3A3}"/>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1" name="Freeform 53">
              <a:extLst>
                <a:ext uri="{FF2B5EF4-FFF2-40B4-BE49-F238E27FC236}">
                  <a16:creationId xmlns:a16="http://schemas.microsoft.com/office/drawing/2014/main" id="{C4E4532A-E629-7614-A791-E2ED5C4C5C35}"/>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2" name="Freeform 54">
              <a:extLst>
                <a:ext uri="{FF2B5EF4-FFF2-40B4-BE49-F238E27FC236}">
                  <a16:creationId xmlns:a16="http://schemas.microsoft.com/office/drawing/2014/main" id="{FA08DA6D-1050-347C-D9E3-410C58A0F66A}"/>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3" name="Freeform 55">
              <a:extLst>
                <a:ext uri="{FF2B5EF4-FFF2-40B4-BE49-F238E27FC236}">
                  <a16:creationId xmlns:a16="http://schemas.microsoft.com/office/drawing/2014/main" id="{211CC39C-EE01-82EC-1A76-F8B2BC5C028C}"/>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4" name="Freeform 56">
              <a:extLst>
                <a:ext uri="{FF2B5EF4-FFF2-40B4-BE49-F238E27FC236}">
                  <a16:creationId xmlns:a16="http://schemas.microsoft.com/office/drawing/2014/main" id="{1B657462-D1F5-1B16-566A-B3BE069579BE}"/>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5" name="Freeform 57">
              <a:extLst>
                <a:ext uri="{FF2B5EF4-FFF2-40B4-BE49-F238E27FC236}">
                  <a16:creationId xmlns:a16="http://schemas.microsoft.com/office/drawing/2014/main" id="{33C41603-57D5-4B87-E9F6-E2702C6ECCDE}"/>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6" name="Freeform 58">
              <a:extLst>
                <a:ext uri="{FF2B5EF4-FFF2-40B4-BE49-F238E27FC236}">
                  <a16:creationId xmlns:a16="http://schemas.microsoft.com/office/drawing/2014/main" id="{CED1640D-A0B2-7CFB-0470-E7BB5A7B50A7}"/>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7" name="Freeform 59">
              <a:extLst>
                <a:ext uri="{FF2B5EF4-FFF2-40B4-BE49-F238E27FC236}">
                  <a16:creationId xmlns:a16="http://schemas.microsoft.com/office/drawing/2014/main" id="{6C2DB415-CF43-9979-BE49-27846CB5F83B}"/>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8" name="Freeform 60">
              <a:extLst>
                <a:ext uri="{FF2B5EF4-FFF2-40B4-BE49-F238E27FC236}">
                  <a16:creationId xmlns:a16="http://schemas.microsoft.com/office/drawing/2014/main" id="{1594F702-99BD-6B4A-BBF5-C4454EE511D2}"/>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9" name="Freeform 61">
              <a:extLst>
                <a:ext uri="{FF2B5EF4-FFF2-40B4-BE49-F238E27FC236}">
                  <a16:creationId xmlns:a16="http://schemas.microsoft.com/office/drawing/2014/main" id="{A3F36B86-7FA8-25C0-5710-783843C6A731}"/>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70" name="Freeform 62">
              <a:extLst>
                <a:ext uri="{FF2B5EF4-FFF2-40B4-BE49-F238E27FC236}">
                  <a16:creationId xmlns:a16="http://schemas.microsoft.com/office/drawing/2014/main" id="{1034F1B1-B817-54D3-ED2E-7844E7FD4738}"/>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1" name="Freeform 63">
              <a:extLst>
                <a:ext uri="{FF2B5EF4-FFF2-40B4-BE49-F238E27FC236}">
                  <a16:creationId xmlns:a16="http://schemas.microsoft.com/office/drawing/2014/main" id="{CD2A2D6F-D456-1D53-4FBA-80572BD00D4D}"/>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7423486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D843352B-A728-5DDC-D57D-2FC2D2017CD8}"/>
              </a:ext>
            </a:extLst>
          </p:cNvPr>
          <p:cNvSpPr>
            <a:spLocks noGrp="1"/>
          </p:cNvSpPr>
          <p:nvPr>
            <p:ph type="body" sz="quarter" idx="13"/>
          </p:nvPr>
        </p:nvSpPr>
        <p:spPr>
          <a:xfrm>
            <a:off x="5619751" y="1438063"/>
            <a:ext cx="5938432" cy="945575"/>
          </a:xfrm>
        </p:spPr>
        <p:txBody>
          <a:bodyPr>
            <a:noAutofit/>
          </a:bodyPr>
          <a:lstStyle/>
          <a:p>
            <a:pPr>
              <a:lnSpc>
                <a:spcPct val="100000"/>
              </a:lnSpc>
              <a:spcBef>
                <a:spcPts val="0"/>
              </a:spcBef>
            </a:pPr>
            <a:r>
              <a:rPr lang="en-US" sz="3600" dirty="0"/>
              <a:t>How Leaders can Tap into the Power of Neurodiversity!</a:t>
            </a:r>
          </a:p>
          <a:p>
            <a:pPr>
              <a:lnSpc>
                <a:spcPct val="100000"/>
              </a:lnSpc>
              <a:spcBef>
                <a:spcPts val="0"/>
              </a:spcBef>
            </a:pPr>
            <a:r>
              <a:rPr lang="en-US" sz="2400" dirty="0"/>
              <a:t>Let’s look a bit deeper into neurodiversity and explore how it can benefit companies, how people with Neurodiversity are different but can be better for certain tasks and can ultimately enhance team and drive innovation!</a:t>
            </a:r>
          </a:p>
        </p:txBody>
      </p:sp>
      <p:pic>
        <p:nvPicPr>
          <p:cNvPr id="7" name="Picture Placeholder 6" descr="A person taking a selfie&#10;&#10;Description automatically generated">
            <a:extLst>
              <a:ext uri="{FF2B5EF4-FFF2-40B4-BE49-F238E27FC236}">
                <a16:creationId xmlns:a16="http://schemas.microsoft.com/office/drawing/2014/main" id="{B3641417-CBBD-CE0D-24AB-6C7BC999FBB0}"/>
              </a:ext>
            </a:extLst>
          </p:cNvPr>
          <p:cNvPicPr>
            <a:picLocks noGrp="1" noChangeAspect="1"/>
          </p:cNvPicPr>
          <p:nvPr>
            <p:ph type="pic" sz="quarter" idx="44"/>
          </p:nvPr>
        </p:nvPicPr>
        <p:blipFill rotWithShape="1">
          <a:blip r:embed="rId2" cstate="email">
            <a:extLst>
              <a:ext uri="{28A0092B-C50C-407E-A947-70E740481C1C}">
                <a14:useLocalDpi xmlns:a14="http://schemas.microsoft.com/office/drawing/2010/main"/>
              </a:ext>
            </a:extLst>
          </a:blip>
          <a:srcRect l="29269" t="933" r="4065" b="-933"/>
          <a:stretch/>
        </p:blipFill>
        <p:spPr>
          <a:xfrm>
            <a:off x="157220" y="183544"/>
            <a:ext cx="5212079" cy="5212079"/>
          </a:xfrm>
        </p:spPr>
      </p:pic>
      <p:grpSp>
        <p:nvGrpSpPr>
          <p:cNvPr id="18" name="Group 17">
            <a:extLst>
              <a:ext uri="{FF2B5EF4-FFF2-40B4-BE49-F238E27FC236}">
                <a16:creationId xmlns:a16="http://schemas.microsoft.com/office/drawing/2014/main" id="{44070558-424C-CC2C-2C4D-087E983C4F93}"/>
              </a:ext>
            </a:extLst>
          </p:cNvPr>
          <p:cNvGrpSpPr/>
          <p:nvPr/>
        </p:nvGrpSpPr>
        <p:grpSpPr>
          <a:xfrm>
            <a:off x="2198995" y="2225518"/>
            <a:ext cx="2813021" cy="2858333"/>
            <a:chOff x="4560971" y="4023578"/>
            <a:chExt cx="2813021" cy="2858333"/>
          </a:xfrm>
        </p:grpSpPr>
        <p:sp>
          <p:nvSpPr>
            <p:cNvPr id="12" name="Freeform 11">
              <a:extLst>
                <a:ext uri="{FF2B5EF4-FFF2-40B4-BE49-F238E27FC236}">
                  <a16:creationId xmlns:a16="http://schemas.microsoft.com/office/drawing/2014/main" id="{17340357-9931-7710-2E4E-B6A505A5BDC5}"/>
                </a:ext>
              </a:extLst>
            </p:cNvPr>
            <p:cNvSpPr/>
            <p:nvPr/>
          </p:nvSpPr>
          <p:spPr>
            <a:xfrm>
              <a:off x="5576282" y="4023578"/>
              <a:ext cx="1797710" cy="2858333"/>
            </a:xfrm>
            <a:custGeom>
              <a:avLst/>
              <a:gdLst>
                <a:gd name="connsiteX0" fmla="*/ 1781816 w 1797710"/>
                <a:gd name="connsiteY0" fmla="*/ 0 h 2858333"/>
                <a:gd name="connsiteX1" fmla="*/ 1443002 w 1797710"/>
                <a:gd name="connsiteY1" fmla="*/ 1815083 h 2858333"/>
                <a:gd name="connsiteX2" fmla="*/ 747600 w 1797710"/>
                <a:gd name="connsiteY2" fmla="*/ 2753414 h 2858333"/>
                <a:gd name="connsiteX3" fmla="*/ 628080 w 1797710"/>
                <a:gd name="connsiteY3" fmla="*/ 2858333 h 2858333"/>
                <a:gd name="connsiteX4" fmla="*/ 87101 w 1797710"/>
                <a:gd name="connsiteY4" fmla="*/ 2858333 h 2858333"/>
                <a:gd name="connsiteX5" fmla="*/ 0 w 1797710"/>
                <a:gd name="connsiteY5" fmla="*/ 2597155 h 2858333"/>
                <a:gd name="connsiteX6" fmla="*/ 358314 w 1797710"/>
                <a:gd name="connsiteY6" fmla="*/ 2307226 h 2858333"/>
                <a:gd name="connsiteX7" fmla="*/ 1131003 w 1797710"/>
                <a:gd name="connsiteY7" fmla="*/ 962361 h 2858333"/>
                <a:gd name="connsiteX8" fmla="*/ 587438 w 1797710"/>
                <a:gd name="connsiteY8" fmla="*/ 950178 h 2858333"/>
                <a:gd name="connsiteX9" fmla="*/ 680065 w 1797710"/>
                <a:gd name="connsiteY9" fmla="*/ 367889 h 285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858333">
                  <a:moveTo>
                    <a:pt x="1781816" y="0"/>
                  </a:moveTo>
                  <a:cubicBezTo>
                    <a:pt x="1842754" y="618835"/>
                    <a:pt x="1728189" y="1244978"/>
                    <a:pt x="1443002" y="1815083"/>
                  </a:cubicBezTo>
                  <a:cubicBezTo>
                    <a:pt x="1264760" y="2171401"/>
                    <a:pt x="1029389" y="2487747"/>
                    <a:pt x="747600" y="2753414"/>
                  </a:cubicBezTo>
                  <a:lnTo>
                    <a:pt x="628080" y="2858333"/>
                  </a:lnTo>
                  <a:lnTo>
                    <a:pt x="87101" y="2858333"/>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1CFFCF80-67AC-BE01-8EEA-124710244AC5}"/>
                </a:ext>
              </a:extLst>
            </p:cNvPr>
            <p:cNvSpPr/>
            <p:nvPr/>
          </p:nvSpPr>
          <p:spPr>
            <a:xfrm>
              <a:off x="4560971" y="4966447"/>
              <a:ext cx="1602752" cy="1915464"/>
            </a:xfrm>
            <a:custGeom>
              <a:avLst/>
              <a:gdLst>
                <a:gd name="connsiteX0" fmla="*/ 1242001 w 1602752"/>
                <a:gd name="connsiteY0" fmla="*/ 0 h 1915464"/>
                <a:gd name="connsiteX1" fmla="*/ 1602752 w 1602752"/>
                <a:gd name="connsiteY1" fmla="*/ 7309 h 1915464"/>
                <a:gd name="connsiteX2" fmla="*/ 839812 w 1602752"/>
                <a:gd name="connsiteY2" fmla="*/ 1132904 h 1915464"/>
                <a:gd name="connsiteX3" fmla="*/ 1015314 w 1602752"/>
                <a:gd name="connsiteY3" fmla="*/ 1656720 h 1915464"/>
                <a:gd name="connsiteX4" fmla="*/ 776933 w 1602752"/>
                <a:gd name="connsiteY4" fmla="*/ 1801417 h 1915464"/>
                <a:gd name="connsiteX5" fmla="*/ 537993 w 1602752"/>
                <a:gd name="connsiteY5" fmla="*/ 1915464 h 1915464"/>
                <a:gd name="connsiteX6" fmla="*/ 0 w 1602752"/>
                <a:gd name="connsiteY6" fmla="*/ 1915464 h 1915464"/>
                <a:gd name="connsiteX7" fmla="*/ 15937 w 1602752"/>
                <a:gd name="connsiteY7" fmla="*/ 1176759 h 1915464"/>
                <a:gd name="connsiteX8" fmla="*/ 1242001 w 1602752"/>
                <a:gd name="connsiteY8" fmla="*/ 0 h 19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752" h="1915464">
                  <a:moveTo>
                    <a:pt x="1242001" y="0"/>
                  </a:moveTo>
                  <a:lnTo>
                    <a:pt x="1602752" y="7309"/>
                  </a:lnTo>
                  <a:cubicBezTo>
                    <a:pt x="1473564" y="448288"/>
                    <a:pt x="1207875" y="842978"/>
                    <a:pt x="839812" y="1132904"/>
                  </a:cubicBezTo>
                  <a:lnTo>
                    <a:pt x="1015314" y="1656720"/>
                  </a:lnTo>
                  <a:cubicBezTo>
                    <a:pt x="937923" y="1709102"/>
                    <a:pt x="858399" y="1757372"/>
                    <a:pt x="776933" y="1801417"/>
                  </a:cubicBezTo>
                  <a:lnTo>
                    <a:pt x="537993" y="1915464"/>
                  </a:lnTo>
                  <a:lnTo>
                    <a:pt x="0" y="1915464"/>
                  </a:lnTo>
                  <a:lnTo>
                    <a:pt x="15937" y="1176759"/>
                  </a:lnTo>
                  <a:cubicBezTo>
                    <a:pt x="586311" y="1001341"/>
                    <a:pt x="1044563" y="562796"/>
                    <a:pt x="1242001"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0" name="Freeform 9">
              <a:extLst>
                <a:ext uri="{FF2B5EF4-FFF2-40B4-BE49-F238E27FC236}">
                  <a16:creationId xmlns:a16="http://schemas.microsoft.com/office/drawing/2014/main" id="{53DCD7D6-4508-6017-AA26-3B6250FD9D33}"/>
                </a:ext>
              </a:extLst>
            </p:cNvPr>
            <p:cNvSpPr/>
            <p:nvPr/>
          </p:nvSpPr>
          <p:spPr>
            <a:xfrm>
              <a:off x="5403217" y="4973760"/>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
        <p:nvSpPr>
          <p:cNvPr id="3" name="TextBox 2">
            <a:extLst>
              <a:ext uri="{FF2B5EF4-FFF2-40B4-BE49-F238E27FC236}">
                <a16:creationId xmlns:a16="http://schemas.microsoft.com/office/drawing/2014/main" id="{79F5D476-FAE1-DFC8-CFF6-83CD9B51EC16}"/>
              </a:ext>
            </a:extLst>
          </p:cNvPr>
          <p:cNvSpPr txBox="1"/>
          <p:nvPr/>
        </p:nvSpPr>
        <p:spPr>
          <a:xfrm>
            <a:off x="5267325" y="3817620"/>
            <a:ext cx="6767455" cy="3231654"/>
          </a:xfrm>
          <a:prstGeom prst="rect">
            <a:avLst/>
          </a:prstGeom>
          <a:noFill/>
        </p:spPr>
        <p:txBody>
          <a:bodyPr wrap="square" rtlCol="0">
            <a:spAutoFit/>
          </a:bodyPr>
          <a:lstStyle/>
          <a:p>
            <a:r>
              <a:rPr lang="en-IE" sz="2400" b="1" dirty="0">
                <a:solidFill>
                  <a:srgbClr val="01A54E"/>
                </a:solidFill>
              </a:rPr>
              <a:t>What is Neurodiversity?</a:t>
            </a:r>
          </a:p>
          <a:p>
            <a:r>
              <a:rPr lang="en-US" b="0" i="0" dirty="0">
                <a:solidFill>
                  <a:srgbClr val="083F59"/>
                </a:solidFill>
                <a:effectLst/>
                <a:highlight>
                  <a:srgbClr val="FFFFFF"/>
                </a:highlight>
              </a:rPr>
              <a:t>Neurodiversity describes the fact that people’s brains work differently, which means they have different ways of communicating and thinking. Typically, a workplace is full of employees whose brains work in many different ways</a:t>
            </a:r>
            <a:r>
              <a:rPr lang="en-US" dirty="0">
                <a:solidFill>
                  <a:srgbClr val="083F59"/>
                </a:solidFill>
                <a:highlight>
                  <a:srgbClr val="FFFFFF"/>
                </a:highlight>
              </a:rPr>
              <a:t> e.g., </a:t>
            </a:r>
            <a:r>
              <a:rPr lang="en-US" b="0" i="0" dirty="0">
                <a:solidFill>
                  <a:srgbClr val="083F59"/>
                </a:solidFill>
                <a:effectLst/>
                <a:highlight>
                  <a:srgbClr val="FFFFFF"/>
                </a:highlight>
              </a:rPr>
              <a:t>people with ADHD, dyslexia, dyspraxia, dyscalculia etc. By understanding neurodiversity employers and managers are better able to understand employees and enable them to do their best work and add the most value. </a:t>
            </a:r>
            <a:r>
              <a:rPr lang="en-US" dirty="0">
                <a:solidFill>
                  <a:srgbClr val="083F59"/>
                </a:solidFill>
                <a:highlight>
                  <a:srgbClr val="FFFFFF"/>
                </a:highlight>
              </a:rPr>
              <a:t>A</a:t>
            </a:r>
            <a:r>
              <a:rPr lang="en-US" b="0" i="0" dirty="0">
                <a:solidFill>
                  <a:srgbClr val="000000"/>
                </a:solidFill>
                <a:effectLst/>
                <a:highlight>
                  <a:srgbClr val="FFFFFF"/>
                </a:highlight>
                <a:latin typeface="agenda"/>
              </a:rPr>
              <a:t> </a:t>
            </a:r>
            <a:r>
              <a:rPr lang="en-US" b="0" i="0" u="none" strike="noStrike" dirty="0">
                <a:solidFill>
                  <a:srgbClr val="F43719"/>
                </a:solidFill>
                <a:effectLst/>
                <a:highlight>
                  <a:srgbClr val="FFFFFF"/>
                </a:highlight>
                <a:latin typeface="agenda"/>
                <a:hlinkClick r:id="rId3"/>
              </a:rPr>
              <a:t>neurodiversity glossary</a:t>
            </a:r>
            <a:r>
              <a:rPr lang="en-US" b="0" i="0" dirty="0">
                <a:solidFill>
                  <a:srgbClr val="000000"/>
                </a:solidFill>
                <a:effectLst/>
                <a:highlight>
                  <a:srgbClr val="FFFFFF"/>
                </a:highlight>
                <a:latin typeface="agenda"/>
              </a:rPr>
              <a:t> </a:t>
            </a:r>
            <a:r>
              <a:rPr lang="en-US" dirty="0">
                <a:solidFill>
                  <a:srgbClr val="083F59"/>
                </a:solidFill>
                <a:highlight>
                  <a:srgbClr val="FFFFFF"/>
                </a:highlight>
              </a:rPr>
              <a:t>can help with your understanding of neurodivergent terms. </a:t>
            </a:r>
          </a:p>
          <a:p>
            <a:r>
              <a:rPr lang="en-US" b="0" i="0" dirty="0">
                <a:solidFill>
                  <a:srgbClr val="083F59"/>
                </a:solidFill>
                <a:effectLst/>
                <a:highlight>
                  <a:srgbClr val="FFFFFF"/>
                </a:highlight>
              </a:rPr>
              <a:t>(Source </a:t>
            </a:r>
            <a:r>
              <a:rPr lang="en-US" b="0" i="0" dirty="0">
                <a:solidFill>
                  <a:srgbClr val="083F59"/>
                </a:solidFill>
                <a:effectLst/>
                <a:highlight>
                  <a:srgbClr val="FFFFFF"/>
                </a:highlight>
                <a:hlinkClick r:id="rId4"/>
              </a:rPr>
              <a:t>Inclusive Employers</a:t>
            </a:r>
            <a:r>
              <a:rPr lang="en-US" b="0" i="0" dirty="0">
                <a:solidFill>
                  <a:srgbClr val="083F59"/>
                </a:solidFill>
                <a:effectLst/>
                <a:highlight>
                  <a:srgbClr val="FFFFFF"/>
                </a:highlight>
              </a:rPr>
              <a:t>)</a:t>
            </a:r>
          </a:p>
          <a:p>
            <a:endParaRPr lang="en-IE" dirty="0">
              <a:solidFill>
                <a:srgbClr val="083F59"/>
              </a:solidFill>
              <a:highlight>
                <a:srgbClr val="FFFFFF"/>
              </a:highlight>
            </a:endParaRPr>
          </a:p>
        </p:txBody>
      </p:sp>
    </p:spTree>
    <p:extLst>
      <p:ext uri="{BB962C8B-B14F-4D97-AF65-F5344CB8AC3E}">
        <p14:creationId xmlns:p14="http://schemas.microsoft.com/office/powerpoint/2010/main" val="676818700"/>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descr="A person holding a computer&#10;&#10;Description automatically generated">
            <a:extLst>
              <a:ext uri="{FF2B5EF4-FFF2-40B4-BE49-F238E27FC236}">
                <a16:creationId xmlns:a16="http://schemas.microsoft.com/office/drawing/2014/main" id="{E4C43495-AD1F-79DE-91F5-6E637815AC4E}"/>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
        <p:nvSpPr>
          <p:cNvPr id="18" name="Text Placeholder 13">
            <a:extLst>
              <a:ext uri="{FF2B5EF4-FFF2-40B4-BE49-F238E27FC236}">
                <a16:creationId xmlns:a16="http://schemas.microsoft.com/office/drawing/2014/main" id="{791E6AA0-7D30-382B-0C3E-16E109A29E74}"/>
              </a:ext>
            </a:extLst>
          </p:cNvPr>
          <p:cNvSpPr>
            <a:spLocks noGrp="1"/>
          </p:cNvSpPr>
          <p:nvPr>
            <p:ph type="body" sz="quarter" idx="35"/>
          </p:nvPr>
        </p:nvSpPr>
        <p:spPr>
          <a:xfrm>
            <a:off x="3752850" y="300986"/>
            <a:ext cx="8181975" cy="339415"/>
          </a:xfrm>
        </p:spPr>
        <p:txBody>
          <a:bodyPr/>
          <a:lstStyle/>
          <a:p>
            <a:pPr algn="l"/>
            <a:r>
              <a:rPr lang="en-US" sz="2600" dirty="0">
                <a:solidFill>
                  <a:srgbClr val="01A54E"/>
                </a:solidFill>
              </a:rPr>
              <a:t>Benefits of Neurodiversity </a:t>
            </a:r>
            <a:r>
              <a:rPr lang="en-US" sz="2600" b="0" dirty="0">
                <a:solidFill>
                  <a:srgbClr val="01A54E"/>
                </a:solidFill>
              </a:rPr>
              <a:t>Unique Cognitive Strengths </a:t>
            </a:r>
          </a:p>
        </p:txBody>
      </p:sp>
      <p:sp>
        <p:nvSpPr>
          <p:cNvPr id="19" name="Text Placeholder 4">
            <a:extLst>
              <a:ext uri="{FF2B5EF4-FFF2-40B4-BE49-F238E27FC236}">
                <a16:creationId xmlns:a16="http://schemas.microsoft.com/office/drawing/2014/main" id="{DD2E7663-85F5-A85B-117C-2ABB43AD21F7}"/>
              </a:ext>
            </a:extLst>
          </p:cNvPr>
          <p:cNvSpPr>
            <a:spLocks noGrp="1"/>
          </p:cNvSpPr>
          <p:nvPr>
            <p:ph type="body" sz="quarter" idx="36"/>
          </p:nvPr>
        </p:nvSpPr>
        <p:spPr>
          <a:xfrm>
            <a:off x="3752850" y="748560"/>
            <a:ext cx="7996867" cy="999383"/>
          </a:xfrm>
        </p:spPr>
        <p:txBody>
          <a:bodyPr/>
          <a:lstStyle/>
          <a:p>
            <a:pPr algn="l"/>
            <a:r>
              <a:rPr lang="en-US" sz="2000" dirty="0"/>
              <a:t>Neurodiverse employees can bring </a:t>
            </a:r>
            <a:r>
              <a:rPr lang="en-US" sz="2000" dirty="0" err="1"/>
              <a:t>specialised</a:t>
            </a:r>
            <a:r>
              <a:rPr lang="en-US" sz="2000" dirty="0"/>
              <a:t> skills such as pattern recognition, attention to detail, and creative problem-solving, which can drive innovation in areas like coding, software testing, and system design. </a:t>
            </a:r>
            <a:r>
              <a:rPr lang="en-US" sz="2000" b="1" dirty="0"/>
              <a:t>Examples below;</a:t>
            </a:r>
          </a:p>
          <a:p>
            <a:pPr algn="l"/>
            <a:r>
              <a:rPr lang="en-US" sz="2000" dirty="0">
                <a:solidFill>
                  <a:schemeClr val="bg1"/>
                </a:solidFill>
                <a:highlight>
                  <a:srgbClr val="01A54E"/>
                </a:highlight>
              </a:rPr>
              <a:t>Pattern Recognition</a:t>
            </a:r>
            <a:r>
              <a:rPr lang="en-US" sz="2000" dirty="0"/>
              <a:t> A neurodiverse software developer with strong pattern recognition skills identifies subtle inconsistencies in large codebases that others might overlook. This ability helps to detect and fix bugs early in the development process, significantly reducing the time and cost associated with troubleshooting later stages.</a:t>
            </a:r>
          </a:p>
          <a:p>
            <a:pPr algn="l"/>
            <a:r>
              <a:rPr lang="en-US" sz="2000" dirty="0">
                <a:solidFill>
                  <a:schemeClr val="bg1"/>
                </a:solidFill>
                <a:highlight>
                  <a:srgbClr val="01A54E"/>
                </a:highlight>
              </a:rPr>
              <a:t>Attention to Detail </a:t>
            </a:r>
            <a:r>
              <a:rPr lang="en-US" sz="2000" dirty="0"/>
              <a:t>A neurodiverse quality assurance (QA) tester excels in finding minute errors in software before it is released. Their meticulous attention to detail ensures that the software is highly reliable, leading to increased customer satisfaction and fewer post-release patches.</a:t>
            </a:r>
          </a:p>
          <a:p>
            <a:pPr algn="l"/>
            <a:r>
              <a:rPr lang="en-US" sz="2000" dirty="0">
                <a:solidFill>
                  <a:schemeClr val="bg1"/>
                </a:solidFill>
                <a:highlight>
                  <a:srgbClr val="01A54E"/>
                </a:highlight>
              </a:rPr>
              <a:t>Creative Problem-Solving </a:t>
            </a:r>
            <a:r>
              <a:rPr lang="en-US" sz="2000" dirty="0"/>
              <a:t>A neurodiverse data analyst uses unconventional methods to </a:t>
            </a:r>
            <a:r>
              <a:rPr lang="en-US" sz="2000" dirty="0" err="1"/>
              <a:t>analyse</a:t>
            </a:r>
            <a:r>
              <a:rPr lang="en-US" sz="2000" dirty="0"/>
              <a:t> complex data sets, uncovering hidden insights that lead to innovative product features. Their ability to think creatively about data helps the company identify new market opportunities that were previously unexplored.</a:t>
            </a:r>
          </a:p>
          <a:p>
            <a:pPr algn="l"/>
            <a:endParaRPr lang="en-US" sz="2000" dirty="0"/>
          </a:p>
        </p:txBody>
      </p:sp>
      <p:sp>
        <p:nvSpPr>
          <p:cNvPr id="2" name="TextBox 1">
            <a:extLst>
              <a:ext uri="{FF2B5EF4-FFF2-40B4-BE49-F238E27FC236}">
                <a16:creationId xmlns:a16="http://schemas.microsoft.com/office/drawing/2014/main" id="{F661BD87-856A-94CE-36CC-4B1E51FC428A}"/>
              </a:ext>
            </a:extLst>
          </p:cNvPr>
          <p:cNvSpPr txBox="1"/>
          <p:nvPr/>
        </p:nvSpPr>
        <p:spPr>
          <a:xfrm>
            <a:off x="5589918" y="6334585"/>
            <a:ext cx="5132717" cy="276999"/>
          </a:xfrm>
          <a:prstGeom prst="rect">
            <a:avLst/>
          </a:prstGeom>
          <a:noFill/>
        </p:spPr>
        <p:txBody>
          <a:bodyPr wrap="square" rtlCol="0">
            <a:spAutoFit/>
          </a:bodyPr>
          <a:lstStyle/>
          <a:p>
            <a:r>
              <a:rPr lang="en-IE" sz="1200" dirty="0">
                <a:solidFill>
                  <a:srgbClr val="335C42"/>
                </a:solidFill>
              </a:rPr>
              <a:t>Source </a:t>
            </a:r>
            <a:r>
              <a:rPr lang="en-US" sz="1200" dirty="0">
                <a:solidFill>
                  <a:srgbClr val="335C42"/>
                </a:solidFill>
              </a:rPr>
              <a:t>Neurodiversity in the workplace | Deloitte Insights</a:t>
            </a:r>
            <a:endParaRPr lang="en-IE" sz="1200" dirty="0">
              <a:solidFill>
                <a:srgbClr val="335C42"/>
              </a:solidFill>
            </a:endParaRPr>
          </a:p>
        </p:txBody>
      </p:sp>
    </p:spTree>
    <p:extLst>
      <p:ext uri="{BB962C8B-B14F-4D97-AF65-F5344CB8AC3E}">
        <p14:creationId xmlns:p14="http://schemas.microsoft.com/office/powerpoint/2010/main" val="3713350990"/>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descr="A person holding a computer&#10;&#10;Description automatically generated">
            <a:extLst>
              <a:ext uri="{FF2B5EF4-FFF2-40B4-BE49-F238E27FC236}">
                <a16:creationId xmlns:a16="http://schemas.microsoft.com/office/drawing/2014/main" id="{E4C43495-AD1F-79DE-91F5-6E637815AC4E}"/>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
        <p:nvSpPr>
          <p:cNvPr id="19" name="Text Placeholder 4">
            <a:extLst>
              <a:ext uri="{FF2B5EF4-FFF2-40B4-BE49-F238E27FC236}">
                <a16:creationId xmlns:a16="http://schemas.microsoft.com/office/drawing/2014/main" id="{DD2E7663-85F5-A85B-117C-2ABB43AD21F7}"/>
              </a:ext>
            </a:extLst>
          </p:cNvPr>
          <p:cNvSpPr>
            <a:spLocks noGrp="1"/>
          </p:cNvSpPr>
          <p:nvPr>
            <p:ph type="body" sz="quarter" idx="36"/>
          </p:nvPr>
        </p:nvSpPr>
        <p:spPr>
          <a:xfrm>
            <a:off x="3752850" y="1392820"/>
            <a:ext cx="7996867" cy="999383"/>
          </a:xfrm>
        </p:spPr>
        <p:txBody>
          <a:bodyPr/>
          <a:lstStyle/>
          <a:p>
            <a:pPr algn="l"/>
            <a:r>
              <a:rPr lang="en-US" sz="2000" dirty="0">
                <a:solidFill>
                  <a:schemeClr val="bg1"/>
                </a:solidFill>
                <a:highlight>
                  <a:srgbClr val="01A54E"/>
                </a:highlight>
              </a:rPr>
              <a:t>Thinking Outside the Box </a:t>
            </a:r>
            <a:r>
              <a:rPr lang="en-US" sz="2000" dirty="0"/>
              <a:t>During a brainstorming session on improving user experience, a neurodiverse UX designer can suggest a completely new approach to navigation based on their unique understanding of user needs. This idea, which deviates from traditional design paradigms, results in a more intuitive interface that garners praise from users and increases product adoption.</a:t>
            </a:r>
          </a:p>
          <a:p>
            <a:pPr algn="l"/>
            <a:endParaRPr lang="en-US" sz="2000" dirty="0"/>
          </a:p>
          <a:p>
            <a:pPr algn="l"/>
            <a:r>
              <a:rPr lang="en-US" sz="2000" dirty="0">
                <a:solidFill>
                  <a:schemeClr val="bg1"/>
                </a:solidFill>
                <a:highlight>
                  <a:srgbClr val="01A54E"/>
                </a:highlight>
              </a:rPr>
              <a:t>Alternative Approaches to Problem-Solving </a:t>
            </a:r>
            <a:r>
              <a:rPr lang="en-US" sz="2000" dirty="0"/>
              <a:t>A neurodiverse software architect can approach a complex system integration challenge from a different angle than the rest of the team. Instead of focusing on conventional methods, they can propose a modular design that simplifies the integration process, reducing time-to-market and making future updates easier to implement.</a:t>
            </a:r>
          </a:p>
          <a:p>
            <a:pPr algn="l"/>
            <a:endParaRPr lang="en-US" sz="2000" dirty="0"/>
          </a:p>
        </p:txBody>
      </p:sp>
      <p:sp>
        <p:nvSpPr>
          <p:cNvPr id="4" name="Text Placeholder 13">
            <a:extLst>
              <a:ext uri="{FF2B5EF4-FFF2-40B4-BE49-F238E27FC236}">
                <a16:creationId xmlns:a16="http://schemas.microsoft.com/office/drawing/2014/main" id="{BCFA98F3-A33E-982A-8DCC-050E14A81CB9}"/>
              </a:ext>
            </a:extLst>
          </p:cNvPr>
          <p:cNvSpPr txBox="1">
            <a:spLocks/>
          </p:cNvSpPr>
          <p:nvPr/>
        </p:nvSpPr>
        <p:spPr>
          <a:xfrm>
            <a:off x="3752850" y="617537"/>
            <a:ext cx="8181975" cy="339415"/>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600" dirty="0">
                <a:solidFill>
                  <a:srgbClr val="01A54E"/>
                </a:solidFill>
              </a:rPr>
              <a:t>Benefits of Neurodiversity </a:t>
            </a:r>
            <a:r>
              <a:rPr lang="en-US" sz="2600" b="0" dirty="0">
                <a:solidFill>
                  <a:srgbClr val="01A54E"/>
                </a:solidFill>
              </a:rPr>
              <a:t>Offer</a:t>
            </a:r>
            <a:r>
              <a:rPr lang="en-US" sz="2600" dirty="0">
                <a:solidFill>
                  <a:srgbClr val="01A54E"/>
                </a:solidFill>
              </a:rPr>
              <a:t> </a:t>
            </a:r>
            <a:r>
              <a:rPr lang="en-US" sz="2600" b="0" dirty="0">
                <a:solidFill>
                  <a:srgbClr val="01A54E"/>
                </a:solidFill>
              </a:rPr>
              <a:t>Different Perspectives</a:t>
            </a:r>
          </a:p>
        </p:txBody>
      </p:sp>
    </p:spTree>
    <p:extLst>
      <p:ext uri="{BB962C8B-B14F-4D97-AF65-F5344CB8AC3E}">
        <p14:creationId xmlns:p14="http://schemas.microsoft.com/office/powerpoint/2010/main" val="12484680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21" descr="A person holding a computer&#10;&#10;Description automatically generated">
            <a:extLst>
              <a:ext uri="{FF2B5EF4-FFF2-40B4-BE49-F238E27FC236}">
                <a16:creationId xmlns:a16="http://schemas.microsoft.com/office/drawing/2014/main" id="{E4C43495-AD1F-79DE-91F5-6E637815AC4E}"/>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
        <p:nvSpPr>
          <p:cNvPr id="19" name="Text Placeholder 4">
            <a:extLst>
              <a:ext uri="{FF2B5EF4-FFF2-40B4-BE49-F238E27FC236}">
                <a16:creationId xmlns:a16="http://schemas.microsoft.com/office/drawing/2014/main" id="{DD2E7663-85F5-A85B-117C-2ABB43AD21F7}"/>
              </a:ext>
            </a:extLst>
          </p:cNvPr>
          <p:cNvSpPr>
            <a:spLocks noGrp="1"/>
          </p:cNvSpPr>
          <p:nvPr>
            <p:ph type="body" sz="quarter" idx="36"/>
          </p:nvPr>
        </p:nvSpPr>
        <p:spPr>
          <a:xfrm>
            <a:off x="3752850" y="968376"/>
            <a:ext cx="7996867" cy="999383"/>
          </a:xfrm>
        </p:spPr>
        <p:txBody>
          <a:bodyPr/>
          <a:lstStyle/>
          <a:p>
            <a:pPr algn="l"/>
            <a:r>
              <a:rPr lang="en-US" sz="2000" dirty="0">
                <a:solidFill>
                  <a:schemeClr val="bg1"/>
                </a:solidFill>
                <a:highlight>
                  <a:srgbClr val="01A54E"/>
                </a:highlight>
              </a:rPr>
              <a:t>High Focus in Technical Roles </a:t>
            </a:r>
            <a:r>
              <a:rPr lang="en-US" sz="2000" dirty="0"/>
              <a:t>A neurodiverse coder with the ability to hyperfocus can possibly complete a complex algorithm development task in half the time it would take their peers. With the right accommodations, such as noise-canceling headphones and a quiet workspace, their productivity significantly exceeds that of the average team member, helping the company meet tight deadlines.</a:t>
            </a:r>
          </a:p>
          <a:p>
            <a:pPr algn="l"/>
            <a:r>
              <a:rPr lang="en-US" sz="2000" dirty="0">
                <a:solidFill>
                  <a:schemeClr val="bg1"/>
                </a:solidFill>
                <a:highlight>
                  <a:srgbClr val="01A54E"/>
                </a:highlight>
              </a:rPr>
              <a:t>Consistency in Routine Tasks </a:t>
            </a:r>
            <a:r>
              <a:rPr lang="en-US" sz="2000" dirty="0"/>
              <a:t>A neurodiverse employee working in data entry consistently produces accurate and error-free work at a high volume. Their ability to maintain focus and adhere to routine tasks without becoming distracted leads to a significant boost in the team's overall productivity. They tend to enjoy these tasks while other employees may find these tasks mundane and boring and find it hard to concentrate. </a:t>
            </a:r>
          </a:p>
          <a:p>
            <a:pPr algn="l"/>
            <a:r>
              <a:rPr lang="en-US" sz="2000" dirty="0">
                <a:solidFill>
                  <a:schemeClr val="bg1"/>
                </a:solidFill>
                <a:highlight>
                  <a:srgbClr val="01A54E"/>
                </a:highlight>
              </a:rPr>
              <a:t>Innovation Through Detail-Oriented Work </a:t>
            </a:r>
            <a:r>
              <a:rPr lang="en-US" sz="2000" dirty="0"/>
              <a:t>A neurodiverse engineer working on hardware design can meticulously reviews each component for potential improvements. Their thoroughness can lead to the discovery of a design flaw that, when corrected, this can enhance the product's durability and performance, giving the company a competitive edge in the market.</a:t>
            </a:r>
          </a:p>
          <a:p>
            <a:pPr algn="l"/>
            <a:endParaRPr lang="en-US" sz="2000" dirty="0"/>
          </a:p>
          <a:p>
            <a:pPr algn="l"/>
            <a:endParaRPr lang="en-US" sz="2000" dirty="0"/>
          </a:p>
        </p:txBody>
      </p:sp>
      <p:sp>
        <p:nvSpPr>
          <p:cNvPr id="4" name="Text Placeholder 13">
            <a:extLst>
              <a:ext uri="{FF2B5EF4-FFF2-40B4-BE49-F238E27FC236}">
                <a16:creationId xmlns:a16="http://schemas.microsoft.com/office/drawing/2014/main" id="{BCFA98F3-A33E-982A-8DCC-050E14A81CB9}"/>
              </a:ext>
            </a:extLst>
          </p:cNvPr>
          <p:cNvSpPr txBox="1">
            <a:spLocks/>
          </p:cNvSpPr>
          <p:nvPr/>
        </p:nvSpPr>
        <p:spPr>
          <a:xfrm>
            <a:off x="3752850" y="300986"/>
            <a:ext cx="8181975" cy="339415"/>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sz="2400" b="1" i="0" kern="1200">
                <a:solidFill>
                  <a:srgbClr val="DF4625"/>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600" dirty="0">
                <a:solidFill>
                  <a:srgbClr val="01A54E"/>
                </a:solidFill>
              </a:rPr>
              <a:t>Benefits of Neurodiversity </a:t>
            </a:r>
            <a:r>
              <a:rPr lang="en-US" sz="2600" b="0" dirty="0">
                <a:solidFill>
                  <a:srgbClr val="01A54E"/>
                </a:solidFill>
              </a:rPr>
              <a:t>Productivity Boost</a:t>
            </a:r>
          </a:p>
        </p:txBody>
      </p:sp>
    </p:spTree>
    <p:extLst>
      <p:ext uri="{BB962C8B-B14F-4D97-AF65-F5344CB8AC3E}">
        <p14:creationId xmlns:p14="http://schemas.microsoft.com/office/powerpoint/2010/main" val="758884979"/>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A person standing in front of a computer&#10;&#10;Description automatically generated">
            <a:extLst>
              <a:ext uri="{FF2B5EF4-FFF2-40B4-BE49-F238E27FC236}">
                <a16:creationId xmlns:a16="http://schemas.microsoft.com/office/drawing/2014/main" id="{E674495B-F6BB-502A-3D44-55A3F4BFDD23}"/>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83" r="7083"/>
          <a:stretch>
            <a:fillRect/>
          </a:stretch>
        </p:blipFill>
        <p:spPr/>
      </p:pic>
      <p:sp>
        <p:nvSpPr>
          <p:cNvPr id="11" name="Text Placeholder 13">
            <a:extLst>
              <a:ext uri="{FF2B5EF4-FFF2-40B4-BE49-F238E27FC236}">
                <a16:creationId xmlns:a16="http://schemas.microsoft.com/office/drawing/2014/main" id="{AB1C52BA-0601-F92D-064E-390D62D88705}"/>
              </a:ext>
            </a:extLst>
          </p:cNvPr>
          <p:cNvSpPr>
            <a:spLocks noGrp="1"/>
          </p:cNvSpPr>
          <p:nvPr>
            <p:ph type="body" sz="quarter" idx="35"/>
          </p:nvPr>
        </p:nvSpPr>
        <p:spPr>
          <a:xfrm>
            <a:off x="3789332" y="375443"/>
            <a:ext cx="7659718" cy="339415"/>
          </a:xfrm>
        </p:spPr>
        <p:txBody>
          <a:bodyPr/>
          <a:lstStyle/>
          <a:p>
            <a:pPr algn="l"/>
            <a:r>
              <a:rPr lang="en-US" sz="2800" dirty="0">
                <a:solidFill>
                  <a:srgbClr val="01A54E"/>
                </a:solidFill>
              </a:rPr>
              <a:t>How they Differ but Better </a:t>
            </a:r>
            <a:r>
              <a:rPr lang="en-US" sz="2800" b="0" dirty="0">
                <a:solidFill>
                  <a:srgbClr val="01A54E"/>
                </a:solidFill>
              </a:rPr>
              <a:t>Focused Expertise</a:t>
            </a:r>
          </a:p>
        </p:txBody>
      </p:sp>
      <p:sp>
        <p:nvSpPr>
          <p:cNvPr id="12" name="Text Placeholder 4">
            <a:extLst>
              <a:ext uri="{FF2B5EF4-FFF2-40B4-BE49-F238E27FC236}">
                <a16:creationId xmlns:a16="http://schemas.microsoft.com/office/drawing/2014/main" id="{16BB7B92-E5DC-C0CD-838A-1B63266A986C}"/>
              </a:ext>
            </a:extLst>
          </p:cNvPr>
          <p:cNvSpPr>
            <a:spLocks noGrp="1"/>
          </p:cNvSpPr>
          <p:nvPr>
            <p:ph type="body" sz="quarter" idx="36"/>
          </p:nvPr>
        </p:nvSpPr>
        <p:spPr>
          <a:xfrm>
            <a:off x="3789332" y="938110"/>
            <a:ext cx="7522235" cy="999383"/>
          </a:xfrm>
        </p:spPr>
        <p:txBody>
          <a:bodyPr/>
          <a:lstStyle/>
          <a:p>
            <a:pPr algn="l"/>
            <a:r>
              <a:rPr lang="en-US" sz="2000" dirty="0"/>
              <a:t>Neurodiverse employees often excel in tasks that require deep concentration and technical detail, which can lead to higher quality and more innovative outcomes. </a:t>
            </a:r>
          </a:p>
          <a:p>
            <a:pPr algn="l"/>
            <a:r>
              <a:rPr lang="en-US" sz="2000" dirty="0">
                <a:solidFill>
                  <a:schemeClr val="bg1"/>
                </a:solidFill>
                <a:highlight>
                  <a:srgbClr val="01A54E"/>
                </a:highlight>
              </a:rPr>
              <a:t>Example Precision in Data Analytics</a:t>
            </a:r>
          </a:p>
          <a:p>
            <a:pPr algn="l"/>
            <a:r>
              <a:rPr lang="en-US" sz="2000" dirty="0"/>
              <a:t>A financial services company is working on analyzing vast datasets to detect fraud patterns. A neurodiverse data analyst, who thrives in environments requiring deep concentration, is assigned to this task. </a:t>
            </a:r>
          </a:p>
          <a:p>
            <a:pPr algn="l"/>
            <a:r>
              <a:rPr lang="en-US" sz="2000" dirty="0"/>
              <a:t>The analyst’s ability to focus intensely for extended periods allows them to identify subtle, complex patterns that others might miss. This leads to the development of a more sophisticated algorithm for fraud detection, which significantly reduces false positives and enhances the company’s ability to prevent fraudulent activities.</a:t>
            </a:r>
          </a:p>
          <a:p>
            <a:pPr algn="l"/>
            <a:r>
              <a:rPr lang="en-US" sz="2000" dirty="0">
                <a:solidFill>
                  <a:schemeClr val="bg1"/>
                </a:solidFill>
                <a:highlight>
                  <a:srgbClr val="01A54E"/>
                </a:highlight>
              </a:rPr>
              <a:t>Outcome</a:t>
            </a:r>
            <a:r>
              <a:rPr lang="en-US" sz="2000" dirty="0"/>
              <a:t> The company gains a competitive edge by offering a more accurate fraud detection system, attracting more clients who require high security and accuracy.</a:t>
            </a:r>
          </a:p>
        </p:txBody>
      </p:sp>
    </p:spTree>
    <p:extLst>
      <p:ext uri="{BB962C8B-B14F-4D97-AF65-F5344CB8AC3E}">
        <p14:creationId xmlns:p14="http://schemas.microsoft.com/office/powerpoint/2010/main" val="16919680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AB1C52BA-0601-F92D-064E-390D62D88705}"/>
              </a:ext>
            </a:extLst>
          </p:cNvPr>
          <p:cNvSpPr>
            <a:spLocks noGrp="1"/>
          </p:cNvSpPr>
          <p:nvPr>
            <p:ph type="body" sz="quarter" idx="35"/>
          </p:nvPr>
        </p:nvSpPr>
        <p:spPr>
          <a:xfrm>
            <a:off x="3789332" y="375443"/>
            <a:ext cx="8116918" cy="339415"/>
          </a:xfrm>
        </p:spPr>
        <p:txBody>
          <a:bodyPr/>
          <a:lstStyle/>
          <a:p>
            <a:pPr algn="l"/>
            <a:r>
              <a:rPr lang="en-US" sz="2800" dirty="0">
                <a:solidFill>
                  <a:srgbClr val="01A54E"/>
                </a:solidFill>
              </a:rPr>
              <a:t>Differ but Better </a:t>
            </a:r>
            <a:r>
              <a:rPr lang="en-US" sz="2800" b="0" dirty="0">
                <a:solidFill>
                  <a:srgbClr val="01A54E"/>
                </a:solidFill>
              </a:rPr>
              <a:t>Resilience and Perseverance</a:t>
            </a:r>
          </a:p>
        </p:txBody>
      </p:sp>
      <p:sp>
        <p:nvSpPr>
          <p:cNvPr id="12" name="Text Placeholder 4">
            <a:extLst>
              <a:ext uri="{FF2B5EF4-FFF2-40B4-BE49-F238E27FC236}">
                <a16:creationId xmlns:a16="http://schemas.microsoft.com/office/drawing/2014/main" id="{16BB7B92-E5DC-C0CD-838A-1B63266A986C}"/>
              </a:ext>
            </a:extLst>
          </p:cNvPr>
          <p:cNvSpPr>
            <a:spLocks noGrp="1"/>
          </p:cNvSpPr>
          <p:nvPr>
            <p:ph type="body" sz="quarter" idx="36"/>
          </p:nvPr>
        </p:nvSpPr>
        <p:spPr>
          <a:xfrm>
            <a:off x="3865532" y="1071460"/>
            <a:ext cx="7522235" cy="999383"/>
          </a:xfrm>
        </p:spPr>
        <p:txBody>
          <a:bodyPr/>
          <a:lstStyle/>
          <a:p>
            <a:pPr algn="l"/>
            <a:r>
              <a:rPr lang="en-US" sz="2000" dirty="0"/>
              <a:t>Many neurodiverse individuals have developed strong problem-solving skills and resilience, making them highly capable in roles that involve overcoming challenges or troubleshooting complex systems.</a:t>
            </a:r>
          </a:p>
          <a:p>
            <a:pPr algn="l"/>
            <a:endParaRPr lang="en-US" sz="2000" dirty="0"/>
          </a:p>
          <a:p>
            <a:pPr algn="l"/>
            <a:r>
              <a:rPr lang="en-US" sz="2000" b="1" dirty="0">
                <a:solidFill>
                  <a:schemeClr val="bg1"/>
                </a:solidFill>
                <a:highlight>
                  <a:srgbClr val="EE1765"/>
                </a:highlight>
              </a:rPr>
              <a:t>Example</a:t>
            </a:r>
            <a:r>
              <a:rPr lang="en-US" sz="2000" b="1" dirty="0">
                <a:solidFill>
                  <a:schemeClr val="bg1"/>
                </a:solidFill>
                <a:highlight>
                  <a:srgbClr val="01A54E"/>
                </a:highlight>
              </a:rPr>
              <a:t> </a:t>
            </a:r>
            <a:r>
              <a:rPr lang="en-US" sz="2000" dirty="0">
                <a:solidFill>
                  <a:schemeClr val="bg1"/>
                </a:solidFill>
                <a:highlight>
                  <a:srgbClr val="01A54E"/>
                </a:highlight>
              </a:rPr>
              <a:t>Perseverance in Product Development</a:t>
            </a:r>
          </a:p>
          <a:p>
            <a:pPr algn="l"/>
            <a:r>
              <a:rPr lang="en-US" sz="2000" dirty="0"/>
              <a:t>In a high-pressure product development environment, a neurodiverse mechanical engineer is tasked with solving a persistent design flaw in a consumer electronics product. Despite multiple setbacks and failures, the engineer’s resilience and determination drives her to experiment with numerous design iterations and solutions. Her unique approach and refusal to give up result in a breakthrough that not only resolves the issue but also enhances the overall product design, making it more durable and user-friendly.</a:t>
            </a:r>
          </a:p>
          <a:p>
            <a:pPr algn="l"/>
            <a:r>
              <a:rPr lang="en-US" sz="2000" b="1" dirty="0">
                <a:solidFill>
                  <a:schemeClr val="bg1"/>
                </a:solidFill>
                <a:highlight>
                  <a:srgbClr val="28AAE3"/>
                </a:highlight>
              </a:rPr>
              <a:t>Outcome </a:t>
            </a:r>
            <a:r>
              <a:rPr lang="en-US" sz="2000" dirty="0"/>
              <a:t>The product receives positive feedback for its robustness, leading to increased sales and customer loyalty</a:t>
            </a:r>
            <a:r>
              <a:rPr lang="en-US" sz="1600" dirty="0"/>
              <a:t>.</a:t>
            </a:r>
          </a:p>
        </p:txBody>
      </p:sp>
      <p:pic>
        <p:nvPicPr>
          <p:cNvPr id="5" name="Picture Placeholder 4" descr="A person wearing a head scarf holding a folder&#10;&#10;Description automatically generated">
            <a:extLst>
              <a:ext uri="{FF2B5EF4-FFF2-40B4-BE49-F238E27FC236}">
                <a16:creationId xmlns:a16="http://schemas.microsoft.com/office/drawing/2014/main" id="{6373308B-8EDB-A76D-AECB-E941A6D1CC47}"/>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7042" r="7042"/>
          <a:stretch>
            <a:fillRect/>
          </a:stretch>
        </p:blipFill>
        <p:spPr/>
      </p:pic>
    </p:spTree>
    <p:extLst>
      <p:ext uri="{BB962C8B-B14F-4D97-AF65-F5344CB8AC3E}">
        <p14:creationId xmlns:p14="http://schemas.microsoft.com/office/powerpoint/2010/main" val="632696569"/>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 Placeholder 13">
            <a:extLst>
              <a:ext uri="{FF2B5EF4-FFF2-40B4-BE49-F238E27FC236}">
                <a16:creationId xmlns:a16="http://schemas.microsoft.com/office/drawing/2014/main" id="{AB1C52BA-0601-F92D-064E-390D62D88705}"/>
              </a:ext>
            </a:extLst>
          </p:cNvPr>
          <p:cNvSpPr>
            <a:spLocks noGrp="1"/>
          </p:cNvSpPr>
          <p:nvPr>
            <p:ph type="body" sz="quarter" idx="35"/>
          </p:nvPr>
        </p:nvSpPr>
        <p:spPr>
          <a:xfrm>
            <a:off x="3789332" y="239773"/>
            <a:ext cx="8116918" cy="339415"/>
          </a:xfrm>
        </p:spPr>
        <p:txBody>
          <a:bodyPr/>
          <a:lstStyle/>
          <a:p>
            <a:pPr algn="l"/>
            <a:r>
              <a:rPr lang="en-US" sz="2800" dirty="0">
                <a:solidFill>
                  <a:srgbClr val="01A54E"/>
                </a:solidFill>
              </a:rPr>
              <a:t>Differ but Better </a:t>
            </a:r>
            <a:r>
              <a:rPr lang="en-US" sz="2800" b="0" dirty="0">
                <a:solidFill>
                  <a:srgbClr val="01A54E"/>
                </a:solidFill>
              </a:rPr>
              <a:t>Enhanced Creativity </a:t>
            </a:r>
          </a:p>
        </p:txBody>
      </p:sp>
      <p:sp>
        <p:nvSpPr>
          <p:cNvPr id="12" name="Text Placeholder 4">
            <a:extLst>
              <a:ext uri="{FF2B5EF4-FFF2-40B4-BE49-F238E27FC236}">
                <a16:creationId xmlns:a16="http://schemas.microsoft.com/office/drawing/2014/main" id="{16BB7B92-E5DC-C0CD-838A-1B63266A986C}"/>
              </a:ext>
            </a:extLst>
          </p:cNvPr>
          <p:cNvSpPr>
            <a:spLocks noGrp="1"/>
          </p:cNvSpPr>
          <p:nvPr>
            <p:ph type="body" sz="quarter" idx="36"/>
          </p:nvPr>
        </p:nvSpPr>
        <p:spPr>
          <a:xfrm>
            <a:off x="3789332" y="757135"/>
            <a:ext cx="8116918" cy="999383"/>
          </a:xfrm>
        </p:spPr>
        <p:txBody>
          <a:bodyPr/>
          <a:lstStyle/>
          <a:p>
            <a:pPr algn="l"/>
            <a:r>
              <a:rPr lang="en-US" sz="2000" dirty="0"/>
              <a:t>By thinking differently, neurodiverse employees can contribute novel ideas and approaches, which can be particularly valuable in industries that thrive on innovation, like software development.</a:t>
            </a:r>
          </a:p>
          <a:p>
            <a:pPr algn="l"/>
            <a:r>
              <a:rPr lang="en-US" sz="2000" b="1" dirty="0">
                <a:solidFill>
                  <a:schemeClr val="bg1"/>
                </a:solidFill>
                <a:highlight>
                  <a:srgbClr val="EE1765"/>
                </a:highlight>
              </a:rPr>
              <a:t>Example</a:t>
            </a:r>
            <a:r>
              <a:rPr lang="en-US" sz="2000" b="1" dirty="0">
                <a:solidFill>
                  <a:schemeClr val="bg1"/>
                </a:solidFill>
                <a:highlight>
                  <a:srgbClr val="01A54E"/>
                </a:highlight>
              </a:rPr>
              <a:t> </a:t>
            </a:r>
            <a:r>
              <a:rPr lang="en-US" sz="2000" dirty="0">
                <a:solidFill>
                  <a:schemeClr val="bg1"/>
                </a:solidFill>
                <a:highlight>
                  <a:srgbClr val="01A54E"/>
                </a:highlight>
              </a:rPr>
              <a:t>Creative Problem-Solving in Marketing</a:t>
            </a:r>
          </a:p>
          <a:p>
            <a:pPr algn="l"/>
            <a:r>
              <a:rPr lang="en-US" sz="2000" dirty="0"/>
              <a:t>A marketing team is struggling to come up with a campaign that differentiates their product in a crowded marketplace. A neurodiverse marketing strategist, who excels in thinking outside the box, is brought in to brainstorm ideas. The neurodiverse strategist proposes a campaign that leverages an entirely new medium and approach that the company had never considered before. The campaign focuses on storytelling and emotional connection, resonating deeply with the target audience. This is achieved by using different methods to competitors such as interactive podcasts, on the street vlogs, VR experiences, User Generated Content platforms catering to a niche but growing audience segment that values immersive, emotional, interactive content. </a:t>
            </a:r>
          </a:p>
          <a:p>
            <a:pPr algn="l"/>
            <a:r>
              <a:rPr lang="en-US" sz="2000" b="1" dirty="0">
                <a:solidFill>
                  <a:schemeClr val="bg1"/>
                </a:solidFill>
                <a:highlight>
                  <a:srgbClr val="28AAE3"/>
                </a:highlight>
              </a:rPr>
              <a:t>Outcome</a:t>
            </a:r>
            <a:r>
              <a:rPr lang="en-US" sz="2000" b="1" dirty="0">
                <a:solidFill>
                  <a:schemeClr val="bg1"/>
                </a:solidFill>
              </a:rPr>
              <a:t> </a:t>
            </a:r>
            <a:r>
              <a:rPr lang="en-US" sz="2000" dirty="0"/>
              <a:t>The campaign goes viral, significantly boosting brand visibility and leading to a surge in sales. The company’s innovative approach sets a new standard in the industry, with competitors seeking to emulate their success.</a:t>
            </a:r>
          </a:p>
        </p:txBody>
      </p:sp>
      <p:pic>
        <p:nvPicPr>
          <p:cNvPr id="5" name="Picture Placeholder 4" descr="A person taking a selfie&#10;&#10;Description automatically generated">
            <a:extLst>
              <a:ext uri="{FF2B5EF4-FFF2-40B4-BE49-F238E27FC236}">
                <a16:creationId xmlns:a16="http://schemas.microsoft.com/office/drawing/2014/main" id="{FFA98457-70F4-EC41-C4F7-FD9D7E33F9C9}"/>
              </a:ext>
            </a:extLst>
          </p:cNvPr>
          <p:cNvPicPr>
            <a:picLocks noGrp="1" noChangeAspect="1"/>
          </p:cNvPicPr>
          <p:nvPr>
            <p:ph type="pic" sz="quarter" idx="41"/>
          </p:nvPr>
        </p:nvPicPr>
        <p:blipFill rotWithShape="1">
          <a:blip r:embed="rId2" cstate="email">
            <a:extLst>
              <a:ext uri="{28A0092B-C50C-407E-A947-70E740481C1C}">
                <a14:useLocalDpi xmlns:a14="http://schemas.microsoft.com/office/drawing/2010/main"/>
              </a:ext>
            </a:extLst>
          </a:blip>
          <a:srcRect l="40176" r="21640"/>
          <a:stretch/>
        </p:blipFill>
        <p:spPr>
          <a:xfrm>
            <a:off x="7559" y="188180"/>
            <a:ext cx="3392865" cy="5923858"/>
          </a:xfrm>
        </p:spPr>
      </p:pic>
    </p:spTree>
    <p:extLst>
      <p:ext uri="{BB962C8B-B14F-4D97-AF65-F5344CB8AC3E}">
        <p14:creationId xmlns:p14="http://schemas.microsoft.com/office/powerpoint/2010/main" val="1653271773"/>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6FF5A86-BEB9-3DD8-C185-68E501374AD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A2372890-E80D-0F08-2A9E-B8CB0A92AD92}"/>
              </a:ext>
            </a:extLst>
          </p:cNvPr>
          <p:cNvSpPr>
            <a:spLocks noGrp="1"/>
          </p:cNvSpPr>
          <p:nvPr>
            <p:ph type="body" sz="quarter" idx="18"/>
          </p:nvPr>
        </p:nvSpPr>
        <p:spPr>
          <a:xfrm>
            <a:off x="798381" y="916151"/>
            <a:ext cx="10595237" cy="3849918"/>
          </a:xfrm>
        </p:spPr>
        <p:txBody>
          <a:bodyPr/>
          <a:lstStyle/>
          <a:p>
            <a:r>
              <a:rPr lang="en-US" sz="2200" dirty="0"/>
              <a:t>By the end of this module, participants will be able to:</a:t>
            </a:r>
          </a:p>
          <a:p>
            <a:pPr marL="342900" indent="-342900">
              <a:buFont typeface="Arial" panose="020B0604020202020204" pitchFamily="34" charset="0"/>
              <a:buChar char="•"/>
            </a:pPr>
            <a:r>
              <a:rPr lang="en-US" sz="2200" dirty="0" err="1"/>
              <a:t>Recognise</a:t>
            </a:r>
            <a:r>
              <a:rPr lang="en-US" sz="2200" dirty="0"/>
              <a:t> the </a:t>
            </a:r>
            <a:r>
              <a:rPr lang="en-US" sz="2200" b="1" dirty="0"/>
              <a:t>need for inclusive leadership skills </a:t>
            </a:r>
            <a:r>
              <a:rPr lang="en-US" sz="2200" dirty="0"/>
              <a:t>and understand their role in fostering a work environment that values diversity.</a:t>
            </a:r>
          </a:p>
          <a:p>
            <a:pPr marL="342900" indent="-342900">
              <a:buFont typeface="Arial" panose="020B0604020202020204" pitchFamily="34" charset="0"/>
              <a:buChar char="•"/>
            </a:pPr>
            <a:r>
              <a:rPr lang="en-US" sz="2200" b="1" dirty="0"/>
              <a:t>Apply strategies to cultivate inclusive teams </a:t>
            </a:r>
            <a:r>
              <a:rPr lang="en-US" sz="2200" dirty="0"/>
              <a:t>where all members feel respected, valued, and empowered to contribute.</a:t>
            </a:r>
          </a:p>
          <a:p>
            <a:pPr marL="342900" indent="-342900">
              <a:buFont typeface="Arial" panose="020B0604020202020204" pitchFamily="34" charset="0"/>
              <a:buChar char="•"/>
            </a:pPr>
            <a:r>
              <a:rPr lang="en-US" sz="2200" b="1" dirty="0"/>
              <a:t>Utilize key inclusive leadership skills</a:t>
            </a:r>
            <a:r>
              <a:rPr lang="en-US" sz="2200" dirty="0"/>
              <a:t>—such as empathy, self-awareness, and cultural intelligence—to build trust and effective communication within teams.</a:t>
            </a:r>
          </a:p>
          <a:p>
            <a:pPr marL="342900" indent="-342900">
              <a:buFont typeface="Arial" panose="020B0604020202020204" pitchFamily="34" charset="0"/>
              <a:buChar char="•"/>
            </a:pPr>
            <a:r>
              <a:rPr lang="en-US" sz="2200" b="1" dirty="0"/>
              <a:t>Identify unconscious bias </a:t>
            </a:r>
            <a:r>
              <a:rPr lang="en-US" sz="2200" dirty="0"/>
              <a:t>and implement practical methods to reduce its impact on team cohesion and decision-making processes.</a:t>
            </a:r>
          </a:p>
          <a:p>
            <a:pPr marL="342900" indent="-342900">
              <a:buFont typeface="Arial" panose="020B0604020202020204" pitchFamily="34" charset="0"/>
              <a:buChar char="•"/>
            </a:pPr>
            <a:r>
              <a:rPr lang="en-US" sz="2200" b="1" dirty="0"/>
              <a:t>Leverage emotional intelligence </a:t>
            </a:r>
            <a:r>
              <a:rPr lang="en-US" sz="2200" dirty="0"/>
              <a:t>to manage diverse teams and navigate challenges related to conflict resolution, motivation, and team dynamics.</a:t>
            </a:r>
          </a:p>
          <a:p>
            <a:pPr marL="342900" indent="-342900">
              <a:buFont typeface="Arial" panose="020B0604020202020204" pitchFamily="34" charset="0"/>
              <a:buChar char="•"/>
            </a:pPr>
            <a:r>
              <a:rPr lang="en-US" sz="2200" b="1" dirty="0"/>
              <a:t>Harness the power of neurodiversity </a:t>
            </a:r>
            <a:r>
              <a:rPr lang="en-US" sz="2200" dirty="0"/>
              <a:t>by understanding the cognitive strengths of neurodiverse individuals and implementing strategies to maximize their contribution to team success.</a:t>
            </a:r>
            <a:endParaRPr lang="en-IE" sz="2200" dirty="0"/>
          </a:p>
        </p:txBody>
      </p:sp>
      <p:sp>
        <p:nvSpPr>
          <p:cNvPr id="5" name="Text Placeholder 4">
            <a:extLst>
              <a:ext uri="{FF2B5EF4-FFF2-40B4-BE49-F238E27FC236}">
                <a16:creationId xmlns:a16="http://schemas.microsoft.com/office/drawing/2014/main" id="{EA09FE12-098D-21AA-4CE0-1A9FFA232523}"/>
              </a:ext>
            </a:extLst>
          </p:cNvPr>
          <p:cNvSpPr>
            <a:spLocks noGrp="1"/>
          </p:cNvSpPr>
          <p:nvPr>
            <p:ph type="body" sz="quarter" idx="16"/>
          </p:nvPr>
        </p:nvSpPr>
        <p:spPr>
          <a:xfrm>
            <a:off x="798381" y="327650"/>
            <a:ext cx="10595237" cy="803654"/>
          </a:xfrm>
        </p:spPr>
        <p:txBody>
          <a:bodyPr/>
          <a:lstStyle/>
          <a:p>
            <a:r>
              <a:rPr lang="en-IE" b="0" dirty="0"/>
              <a:t>Learning Outcomes</a:t>
            </a:r>
          </a:p>
        </p:txBody>
      </p:sp>
    </p:spTree>
    <p:extLst>
      <p:ext uri="{BB962C8B-B14F-4D97-AF65-F5344CB8AC3E}">
        <p14:creationId xmlns:p14="http://schemas.microsoft.com/office/powerpoint/2010/main" val="378724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15F235F-8A1C-C79D-200D-5A28C2272A4A}"/>
              </a:ext>
            </a:extLst>
          </p:cNvPr>
          <p:cNvSpPr>
            <a:spLocks noGrp="1"/>
          </p:cNvSpPr>
          <p:nvPr>
            <p:ph type="body" sz="quarter" idx="18"/>
          </p:nvPr>
        </p:nvSpPr>
        <p:spPr>
          <a:xfrm>
            <a:off x="798381" y="1408791"/>
            <a:ext cx="10595237" cy="3849918"/>
          </a:xfrm>
        </p:spPr>
        <p:txBody>
          <a:bodyPr/>
          <a:lstStyle/>
          <a:p>
            <a:pPr marL="0" indent="0"/>
            <a:r>
              <a:rPr lang="en-US" i="0" dirty="0">
                <a:solidFill>
                  <a:schemeClr val="bg1"/>
                </a:solidFill>
                <a:effectLst/>
                <a:highlight>
                  <a:srgbClr val="702E8C"/>
                </a:highlight>
              </a:rPr>
              <a:t>Inclusive leadership is critical for D&amp;I! </a:t>
            </a:r>
            <a:r>
              <a:rPr lang="en-US" i="0" dirty="0">
                <a:effectLst/>
                <a:highlight>
                  <a:srgbClr val="FFFFFF"/>
                </a:highlight>
              </a:rPr>
              <a:t>As the importance of diversity, equity, and inclusion (DEI) in the workplace gains more attention, so does the need for inclusive leadership. Inclusive leadership is a critical component of creating a diverse and inclusive workplace. It </a:t>
            </a:r>
            <a:r>
              <a:rPr lang="en-US" i="0" dirty="0" err="1">
                <a:effectLst/>
                <a:highlight>
                  <a:srgbClr val="FFFFFF"/>
                </a:highlight>
              </a:rPr>
              <a:t>prioritises</a:t>
            </a:r>
            <a:r>
              <a:rPr lang="en-US" i="0" dirty="0">
                <a:effectLst/>
                <a:highlight>
                  <a:srgbClr val="FFFFFF"/>
                </a:highlight>
              </a:rPr>
              <a:t> creating an environment where all employees feel valued, respected, and included, regardless of their differences. </a:t>
            </a:r>
          </a:p>
          <a:p>
            <a:pPr marL="0" indent="0"/>
            <a:r>
              <a:rPr lang="en-US" dirty="0">
                <a:solidFill>
                  <a:schemeClr val="bg1"/>
                </a:solidFill>
                <a:highlight>
                  <a:srgbClr val="702E8C"/>
                </a:highlight>
              </a:rPr>
              <a:t>Inclusive leadership provides tangible benefits. </a:t>
            </a:r>
            <a:r>
              <a:rPr lang="en-US" i="0" dirty="0">
                <a:effectLst/>
                <a:highlight>
                  <a:srgbClr val="FFFFFF"/>
                </a:highlight>
              </a:rPr>
              <a:t>Inclusive leadership is not only a moral imperative but also has tangible business benefits, such as improving employee morale, engagement, and productivity, as well as reducing turnover. However, becoming an inclusive leader requires self-awareness, education, and intentional action. This section aims to provide practical tips and strategies for SMEs who want to practice inclusive leadership </a:t>
            </a:r>
          </a:p>
          <a:p>
            <a:pPr marL="0" indent="0"/>
            <a:r>
              <a:rPr lang="en-US" sz="1400" i="0" dirty="0">
                <a:effectLst/>
                <a:highlight>
                  <a:srgbClr val="FFFFFF"/>
                </a:highlight>
              </a:rPr>
              <a:t>(Source </a:t>
            </a:r>
            <a:r>
              <a:rPr lang="en-US" sz="1400" i="0" dirty="0">
                <a:effectLst/>
                <a:highlight>
                  <a:srgbClr val="FFFFFF"/>
                </a:highlight>
                <a:hlinkClick r:id="rId2">
                  <a:extLst>
                    <a:ext uri="{A12FA001-AC4F-418D-AE19-62706E023703}">
                      <ahyp:hlinkClr xmlns:ahyp="http://schemas.microsoft.com/office/drawing/2018/hyperlinkcolor" val="tx"/>
                    </a:ext>
                  </a:extLst>
                </a:hlinkClick>
              </a:rPr>
              <a:t>Guide to Inclusive Leadership</a:t>
            </a:r>
            <a:r>
              <a:rPr lang="en-US" sz="1400" i="0" dirty="0">
                <a:effectLst/>
                <a:highlight>
                  <a:srgbClr val="FFFFFF"/>
                </a:highlight>
              </a:rPr>
              <a:t>)</a:t>
            </a:r>
            <a:endParaRPr lang="en-IE" sz="1400" dirty="0"/>
          </a:p>
        </p:txBody>
      </p:sp>
      <p:sp>
        <p:nvSpPr>
          <p:cNvPr id="3" name="Text Placeholder 2">
            <a:extLst>
              <a:ext uri="{FF2B5EF4-FFF2-40B4-BE49-F238E27FC236}">
                <a16:creationId xmlns:a16="http://schemas.microsoft.com/office/drawing/2014/main" id="{CC63D0FD-D005-B552-DDA9-D3A8E0137B0D}"/>
              </a:ext>
            </a:extLst>
          </p:cNvPr>
          <p:cNvSpPr>
            <a:spLocks noGrp="1"/>
          </p:cNvSpPr>
          <p:nvPr>
            <p:ph type="body" sz="quarter" idx="16"/>
          </p:nvPr>
        </p:nvSpPr>
        <p:spPr/>
        <p:txBody>
          <a:bodyPr/>
          <a:lstStyle/>
          <a:p>
            <a:r>
              <a:rPr lang="en-IE" sz="3200" b="0" dirty="0"/>
              <a:t>Successful SME D&amp;I Needs Inclusive Leadership</a:t>
            </a:r>
          </a:p>
        </p:txBody>
      </p:sp>
    </p:spTree>
    <p:extLst>
      <p:ext uri="{BB962C8B-B14F-4D97-AF65-F5344CB8AC3E}">
        <p14:creationId xmlns:p14="http://schemas.microsoft.com/office/powerpoint/2010/main" val="175591875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1DF76F2-2890-CD36-477A-386C24DC7415}"/>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182022F6-4EFF-5935-D778-444125341780}"/>
              </a:ext>
            </a:extLst>
          </p:cNvPr>
          <p:cNvSpPr>
            <a:spLocks noGrp="1"/>
          </p:cNvSpPr>
          <p:nvPr>
            <p:ph type="body" sz="quarter" idx="19"/>
          </p:nvPr>
        </p:nvSpPr>
        <p:spPr>
          <a:xfrm>
            <a:off x="969827" y="3200781"/>
            <a:ext cx="3620101" cy="1357756"/>
          </a:xfrm>
        </p:spPr>
        <p:txBody>
          <a:bodyPr>
            <a:normAutofit/>
          </a:bodyPr>
          <a:lstStyle/>
          <a:p>
            <a:r>
              <a:rPr lang="en-US" sz="3900" b="1" dirty="0"/>
              <a:t>Module 2 Part 2</a:t>
            </a:r>
          </a:p>
        </p:txBody>
      </p:sp>
      <p:sp>
        <p:nvSpPr>
          <p:cNvPr id="20" name="Text Placeholder 19">
            <a:extLst>
              <a:ext uri="{FF2B5EF4-FFF2-40B4-BE49-F238E27FC236}">
                <a16:creationId xmlns:a16="http://schemas.microsoft.com/office/drawing/2014/main" id="{F40F9802-DE71-20CF-2243-E0EB65790A6E}"/>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95BE454F-13B9-DDD8-D0FA-5CD1314C1709}"/>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EB2B5F7F-C9E6-DE87-19F6-F489CF58D218}"/>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3F2B6215-A374-BF35-1AD5-C4332544C48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66693B3F-4BFC-12F9-7BAD-B54BE0BF3048}"/>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F78A11A1-B760-3759-4E33-160986634524}"/>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B4371B75-E372-B94C-582A-A7E86E2FC1D5}"/>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F253C48B-4F0C-173C-D2D4-2AEED8B705D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1C6EC6F6-2D93-B60B-810B-34CA703F1754}"/>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1B502699-F0C9-76E4-C35C-1D437619F846}"/>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439FCB2F-5E61-7925-96EB-E8C68DD2DEDA}"/>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3">
            <a:extLst>
              <a:ext uri="{FF2B5EF4-FFF2-40B4-BE49-F238E27FC236}">
                <a16:creationId xmlns:a16="http://schemas.microsoft.com/office/drawing/2014/main" id="{862A2A7B-68F9-ACE0-865E-015ABEC5813E}"/>
              </a:ext>
            </a:extLst>
          </p:cNvPr>
          <p:cNvSpPr txBox="1">
            <a:spLocks/>
          </p:cNvSpPr>
          <p:nvPr/>
        </p:nvSpPr>
        <p:spPr>
          <a:xfrm>
            <a:off x="4777590" y="3084240"/>
            <a:ext cx="690342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3200" b="1" dirty="0">
                <a:solidFill>
                  <a:schemeClr val="bg1"/>
                </a:solidFill>
                <a:ea typeface="Calibri" panose="020F0502020204030204" pitchFamily="34" charset="0"/>
                <a:cs typeface="Times New Roman" panose="02020603050405020304" pitchFamily="18" charset="0"/>
              </a:rPr>
              <a:t>Now Move to Module 2 Part 3</a:t>
            </a:r>
          </a:p>
          <a:p>
            <a:pPr>
              <a:lnSpc>
                <a:spcPct val="100000"/>
              </a:lnSpc>
              <a:spcBef>
                <a:spcPts val="0"/>
              </a:spcBef>
            </a:pPr>
            <a:r>
              <a:rPr lang="en-US" sz="2600" dirty="0">
                <a:solidFill>
                  <a:schemeClr val="bg1"/>
                </a:solidFill>
                <a:ea typeface="Calibri" panose="020F0502020204030204" pitchFamily="34" charset="0"/>
                <a:cs typeface="Times New Roman" panose="02020603050405020304" pitchFamily="18" charset="0"/>
              </a:rPr>
              <a:t>Measure Impact and Build D&amp;I Resilience through Inclusive Leadership.</a:t>
            </a:r>
          </a:p>
          <a:p>
            <a:pPr>
              <a:lnSpc>
                <a:spcPct val="100000"/>
              </a:lnSpc>
              <a:spcBef>
                <a:spcPts val="0"/>
              </a:spcBef>
            </a:pPr>
            <a:endParaRPr lang="en-US" sz="2400" i="1" kern="0" dirty="0">
              <a:solidFill>
                <a:schemeClr val="bg1"/>
              </a:solidFill>
              <a:ea typeface="Calibri" panose="020F0502020204030204" pitchFamily="34" charset="0"/>
            </a:endParaRPr>
          </a:p>
        </p:txBody>
      </p:sp>
    </p:spTree>
    <p:extLst>
      <p:ext uri="{BB962C8B-B14F-4D97-AF65-F5344CB8AC3E}">
        <p14:creationId xmlns:p14="http://schemas.microsoft.com/office/powerpoint/2010/main" val="10806994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Rounded Corners 4">
            <a:extLst>
              <a:ext uri="{FF2B5EF4-FFF2-40B4-BE49-F238E27FC236}">
                <a16:creationId xmlns:a16="http://schemas.microsoft.com/office/drawing/2014/main" id="{50073EF0-3279-937D-8034-23FA7ED6D3D8}"/>
              </a:ext>
            </a:extLst>
          </p:cNvPr>
          <p:cNvSpPr/>
          <p:nvPr/>
        </p:nvSpPr>
        <p:spPr>
          <a:xfrm>
            <a:off x="368186" y="4962172"/>
            <a:ext cx="11604465" cy="1255510"/>
          </a:xfrm>
          <a:prstGeom prst="roundRect">
            <a:avLst/>
          </a:prstGeom>
          <a:solidFill>
            <a:srgbClr val="702E8C"/>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 name="Text Placeholder 1">
            <a:extLst>
              <a:ext uri="{FF2B5EF4-FFF2-40B4-BE49-F238E27FC236}">
                <a16:creationId xmlns:a16="http://schemas.microsoft.com/office/drawing/2014/main" id="{5E3BE9F9-40FB-6196-9F0B-BC26036981BD}"/>
              </a:ext>
            </a:extLst>
          </p:cNvPr>
          <p:cNvSpPr>
            <a:spLocks noGrp="1"/>
          </p:cNvSpPr>
          <p:nvPr>
            <p:ph type="body" sz="quarter" idx="18"/>
          </p:nvPr>
        </p:nvSpPr>
        <p:spPr>
          <a:xfrm>
            <a:off x="941256" y="1112254"/>
            <a:ext cx="10595237" cy="3849918"/>
          </a:xfrm>
        </p:spPr>
        <p:txBody>
          <a:bodyPr/>
          <a:lstStyle/>
          <a:p>
            <a:pPr marL="0" indent="0" algn="l" fontAlgn="base"/>
            <a:r>
              <a:rPr lang="en-US" dirty="0">
                <a:solidFill>
                  <a:schemeClr val="bg1"/>
                </a:solidFill>
                <a:highlight>
                  <a:srgbClr val="702E8C"/>
                </a:highlight>
              </a:rPr>
              <a:t>A unique style of leadership. </a:t>
            </a:r>
            <a:r>
              <a:rPr lang="en-US" b="0" i="0" dirty="0">
                <a:effectLst/>
                <a:highlight>
                  <a:srgbClr val="FFFFFF"/>
                </a:highlight>
              </a:rPr>
              <a:t>At its core, inclusive and accountable leadership is a unique style that embraces every team member, welcomes diverse viewpoints and nurtures an atmosphere where each person believes their contributions elevate the company’s overall well-being. It contrasts conventional leadership, which often clings to a strict hierarchy and may shy away from change.</a:t>
            </a:r>
          </a:p>
          <a:p>
            <a:pPr marL="0" indent="0" algn="l" fontAlgn="base"/>
            <a:r>
              <a:rPr lang="en-US" dirty="0">
                <a:solidFill>
                  <a:schemeClr val="bg1"/>
                </a:solidFill>
                <a:highlight>
                  <a:srgbClr val="702E8C"/>
                </a:highlight>
              </a:rPr>
              <a:t>Sparks innovation and creativity. </a:t>
            </a:r>
            <a:r>
              <a:rPr lang="en-US" b="0" i="0" dirty="0">
                <a:effectLst/>
                <a:highlight>
                  <a:srgbClr val="FFFFFF"/>
                </a:highlight>
              </a:rPr>
              <a:t>What sets inclusive leadership apart is its remarkable ability to spark innovation and creativity, cultivate a profound sense of belonging among team members and promote open channels of communication and collaboration. It’s a force that enhances cultural understanding and, notably, diminishes resistance to change.</a:t>
            </a:r>
          </a:p>
          <a:p>
            <a:pPr marL="0" indent="0" algn="l" fontAlgn="base"/>
            <a:endParaRPr lang="en-US" sz="2000" b="0" i="0" dirty="0">
              <a:solidFill>
                <a:schemeClr val="bg1"/>
              </a:solidFill>
              <a:effectLst/>
            </a:endParaRPr>
          </a:p>
          <a:p>
            <a:pPr marL="0" indent="0" algn="l" fontAlgn="base"/>
            <a:r>
              <a:rPr lang="en-US" b="0" i="0" dirty="0">
                <a:solidFill>
                  <a:schemeClr val="bg1"/>
                </a:solidFill>
                <a:effectLst/>
              </a:rPr>
              <a:t>One of the significant challenges, according to a report from Harvard Business Review, </a:t>
            </a:r>
            <a:r>
              <a:rPr lang="en-US" dirty="0">
                <a:solidFill>
                  <a:schemeClr val="bg1"/>
                </a:solidFill>
              </a:rPr>
              <a:t>is that </a:t>
            </a:r>
            <a:r>
              <a:rPr lang="en-US" b="0" i="0" dirty="0">
                <a:solidFill>
                  <a:schemeClr val="bg1"/>
                </a:solidFill>
                <a:effectLst/>
              </a:rPr>
              <a:t>only 31% of employees perceive their leaders as inclusive. This disconnect highlights the intricate nature of nurturing inclusivity within companies.</a:t>
            </a:r>
          </a:p>
          <a:p>
            <a:pPr marL="0" indent="0"/>
            <a:endParaRPr lang="en-IE" dirty="0"/>
          </a:p>
        </p:txBody>
      </p:sp>
      <p:sp>
        <p:nvSpPr>
          <p:cNvPr id="3" name="Text Placeholder 2">
            <a:extLst>
              <a:ext uri="{FF2B5EF4-FFF2-40B4-BE49-F238E27FC236}">
                <a16:creationId xmlns:a16="http://schemas.microsoft.com/office/drawing/2014/main" id="{F41AEAB3-DE2D-2CE2-D5FE-04BF174A7F88}"/>
              </a:ext>
            </a:extLst>
          </p:cNvPr>
          <p:cNvSpPr>
            <a:spLocks noGrp="1"/>
          </p:cNvSpPr>
          <p:nvPr>
            <p:ph type="body" sz="quarter" idx="16"/>
          </p:nvPr>
        </p:nvSpPr>
        <p:spPr>
          <a:xfrm>
            <a:off x="941256" y="436169"/>
            <a:ext cx="10595237" cy="803654"/>
          </a:xfrm>
        </p:spPr>
        <p:txBody>
          <a:bodyPr/>
          <a:lstStyle/>
          <a:p>
            <a:r>
              <a:rPr lang="en-IE" sz="3200" b="0" dirty="0">
                <a:solidFill>
                  <a:srgbClr val="702E8C"/>
                </a:solidFill>
              </a:rPr>
              <a:t>‘Inclusive Leadership’ Is a Unique Style of Leadership</a:t>
            </a:r>
          </a:p>
        </p:txBody>
      </p:sp>
      <p:sp>
        <p:nvSpPr>
          <p:cNvPr id="4" name="TextBox 3">
            <a:extLst>
              <a:ext uri="{FF2B5EF4-FFF2-40B4-BE49-F238E27FC236}">
                <a16:creationId xmlns:a16="http://schemas.microsoft.com/office/drawing/2014/main" id="{BA8D9BFB-1B12-DE5A-AE17-AB132C4F788F}"/>
              </a:ext>
            </a:extLst>
          </p:cNvPr>
          <p:cNvSpPr txBox="1"/>
          <p:nvPr/>
        </p:nvSpPr>
        <p:spPr>
          <a:xfrm>
            <a:off x="5200650" y="6353175"/>
            <a:ext cx="8601075" cy="369332"/>
          </a:xfrm>
          <a:prstGeom prst="rect">
            <a:avLst/>
          </a:prstGeom>
          <a:noFill/>
        </p:spPr>
        <p:txBody>
          <a:bodyPr wrap="square" rtlCol="0">
            <a:spAutoFit/>
          </a:bodyPr>
          <a:lstStyle/>
          <a:p>
            <a:r>
              <a:rPr lang="en-IE" b="1" dirty="0">
                <a:solidFill>
                  <a:schemeClr val="bg1"/>
                </a:solidFill>
              </a:rPr>
              <a:t>Source</a:t>
            </a:r>
            <a:r>
              <a:rPr lang="en-IE" dirty="0">
                <a:solidFill>
                  <a:schemeClr val="bg1"/>
                </a:solidFill>
              </a:rPr>
              <a:t> </a:t>
            </a:r>
            <a:r>
              <a:rPr lang="en-IE" dirty="0">
                <a:solidFill>
                  <a:schemeClr val="bg1"/>
                </a:solidFill>
                <a:hlinkClick r:id="rId2">
                  <a:extLst>
                    <a:ext uri="{A12FA001-AC4F-418D-AE19-62706E023703}">
                      <ahyp:hlinkClr xmlns:ahyp="http://schemas.microsoft.com/office/drawing/2018/hyperlinkcolor" val="tx"/>
                    </a:ext>
                  </a:extLst>
                </a:hlinkClick>
              </a:rPr>
              <a:t>A Guide to Cultivating Belonging in the Workplace for 2024</a:t>
            </a:r>
            <a:endParaRPr lang="en-IE" dirty="0">
              <a:solidFill>
                <a:schemeClr val="bg1"/>
              </a:solidFill>
            </a:endParaRPr>
          </a:p>
        </p:txBody>
      </p:sp>
    </p:spTree>
    <p:extLst>
      <p:ext uri="{BB962C8B-B14F-4D97-AF65-F5344CB8AC3E}">
        <p14:creationId xmlns:p14="http://schemas.microsoft.com/office/powerpoint/2010/main" val="47198571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278127-D427-288C-9BCD-0600D7C2EC16}"/>
              </a:ext>
            </a:extLst>
          </p:cNvPr>
          <p:cNvSpPr>
            <a:spLocks noGrp="1"/>
          </p:cNvSpPr>
          <p:nvPr>
            <p:ph type="body" sz="quarter" idx="18"/>
          </p:nvPr>
        </p:nvSpPr>
        <p:spPr>
          <a:xfrm>
            <a:off x="798381" y="1140829"/>
            <a:ext cx="10974519" cy="3849918"/>
          </a:xfrm>
        </p:spPr>
        <p:txBody>
          <a:bodyPr/>
          <a:lstStyle/>
          <a:p>
            <a:pPr marL="0" indent="0" algn="l"/>
            <a:r>
              <a:rPr lang="en-US" dirty="0">
                <a:solidFill>
                  <a:schemeClr val="bg1"/>
                </a:solidFill>
                <a:highlight>
                  <a:srgbClr val="702E8C"/>
                </a:highlight>
              </a:rPr>
              <a:t>Formal D&amp;I Education and Mentorship. </a:t>
            </a:r>
            <a:r>
              <a:rPr lang="en-US" b="0" i="0" dirty="0">
                <a:effectLst/>
                <a:highlight>
                  <a:srgbClr val="FFFFFF"/>
                </a:highlight>
              </a:rPr>
              <a:t>Inclusive leaders must be willing to engage in</a:t>
            </a:r>
            <a:r>
              <a:rPr lang="en-US" dirty="0">
                <a:highlight>
                  <a:srgbClr val="FFFFFF"/>
                </a:highlight>
              </a:rPr>
              <a:t> formal professional</a:t>
            </a:r>
            <a:r>
              <a:rPr lang="en-US" b="0" i="0" dirty="0">
                <a:effectLst/>
                <a:highlight>
                  <a:srgbClr val="FFFFFF"/>
                </a:highlight>
              </a:rPr>
              <a:t> D&amp;I training and mentorship and learn how to self reflect and actively work to challenge their biases, approaches and assumptions. This entails understanding how they can </a:t>
            </a:r>
            <a:r>
              <a:rPr lang="en-US" b="0" i="0" dirty="0" err="1">
                <a:effectLst/>
                <a:highlight>
                  <a:srgbClr val="FFFFFF"/>
                </a:highlight>
              </a:rPr>
              <a:t>recognise</a:t>
            </a:r>
            <a:r>
              <a:rPr lang="en-US" dirty="0">
                <a:highlight>
                  <a:srgbClr val="FFFFFF"/>
                </a:highlight>
              </a:rPr>
              <a:t>, engage and listen to others so that they can </a:t>
            </a:r>
            <a:r>
              <a:rPr lang="en-US" b="0" i="0" dirty="0">
                <a:effectLst/>
                <a:highlight>
                  <a:srgbClr val="FFFFFF"/>
                </a:highlight>
              </a:rPr>
              <a:t>amplify the voices of those who are underrepresented. </a:t>
            </a:r>
          </a:p>
          <a:p>
            <a:pPr marL="0" indent="0"/>
            <a:r>
              <a:rPr lang="en-US" dirty="0">
                <a:solidFill>
                  <a:schemeClr val="bg1"/>
                </a:solidFill>
                <a:highlight>
                  <a:srgbClr val="702E8C"/>
                </a:highlight>
              </a:rPr>
              <a:t>Education on the job. </a:t>
            </a:r>
            <a:r>
              <a:rPr lang="en-US" b="0" i="0" dirty="0">
                <a:effectLst/>
                <a:highlight>
                  <a:srgbClr val="FFFFFF"/>
                </a:highlight>
              </a:rPr>
              <a:t>Inclusive leaders must educate themselves on the job by learning from the experiences of individuals from different backgrounds and understand the unique challenges that they may face by having a meeting, workplace observation or engaging and asking questions on the job. They must be willing to have difficult conversations and address any biases or discriminatory behavior that may occur.</a:t>
            </a:r>
          </a:p>
          <a:p>
            <a:pPr marL="0" indent="0" algn="l"/>
            <a:r>
              <a:rPr lang="en-US" dirty="0">
                <a:solidFill>
                  <a:schemeClr val="bg1"/>
                </a:solidFill>
                <a:highlight>
                  <a:srgbClr val="702E8C"/>
                </a:highlight>
              </a:rPr>
              <a:t>Requires intentional D&amp;I actions, </a:t>
            </a:r>
            <a:r>
              <a:rPr lang="en-US" b="0" i="0" dirty="0">
                <a:effectLst/>
                <a:highlight>
                  <a:srgbClr val="FFFFFF"/>
                </a:highlight>
              </a:rPr>
              <a:t>such as actively seeking out diverse perspectives and experiences, creating opportunities for underrepresented groups to participate and contribute, and holding oneself and others accountable for creating an inclusive work environment. </a:t>
            </a:r>
            <a:endParaRPr lang="en-IE" dirty="0"/>
          </a:p>
        </p:txBody>
      </p:sp>
      <p:sp>
        <p:nvSpPr>
          <p:cNvPr id="3" name="Text Placeholder 2">
            <a:extLst>
              <a:ext uri="{FF2B5EF4-FFF2-40B4-BE49-F238E27FC236}">
                <a16:creationId xmlns:a16="http://schemas.microsoft.com/office/drawing/2014/main" id="{C543BD4F-1634-DB4D-A7A7-78D0875789BD}"/>
              </a:ext>
            </a:extLst>
          </p:cNvPr>
          <p:cNvSpPr>
            <a:spLocks noGrp="1"/>
          </p:cNvSpPr>
          <p:nvPr>
            <p:ph type="body" sz="quarter" idx="16"/>
          </p:nvPr>
        </p:nvSpPr>
        <p:spPr>
          <a:xfrm>
            <a:off x="798381" y="489575"/>
            <a:ext cx="10595237" cy="803654"/>
          </a:xfrm>
        </p:spPr>
        <p:txBody>
          <a:bodyPr/>
          <a:lstStyle/>
          <a:p>
            <a:r>
              <a:rPr lang="en-IE" sz="3200" b="0" dirty="0"/>
              <a:t>Inclusive Leaders Must be Willing to Educate Themselves</a:t>
            </a:r>
          </a:p>
        </p:txBody>
      </p:sp>
    </p:spTree>
    <p:extLst>
      <p:ext uri="{BB962C8B-B14F-4D97-AF65-F5344CB8AC3E}">
        <p14:creationId xmlns:p14="http://schemas.microsoft.com/office/powerpoint/2010/main" val="589316034"/>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15804</TotalTime>
  <Words>10707</Words>
  <Application>Microsoft Office PowerPoint</Application>
  <PresentationFormat>Widescreen</PresentationFormat>
  <Paragraphs>514</Paragraphs>
  <Slides>70</Slides>
  <Notes>2</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70</vt:i4>
      </vt:variant>
    </vt:vector>
  </HeadingPairs>
  <TitlesOfParts>
    <vt:vector size="84" baseType="lpstr">
      <vt:lpstr>agenda</vt:lpstr>
      <vt:lpstr>Aharoni</vt:lpstr>
      <vt:lpstr>Albert Sans</vt:lpstr>
      <vt:lpstr>-apple-system</vt:lpstr>
      <vt:lpstr>Aptos</vt:lpstr>
      <vt:lpstr>Arial</vt:lpstr>
      <vt:lpstr>Calibri</vt:lpstr>
      <vt:lpstr>Montserrat</vt:lpstr>
      <vt:lpstr>Montserrat Light</vt:lpstr>
      <vt:lpstr>Quattrocento Sans</vt:lpstr>
      <vt:lpstr>Times New Roman</vt:lpstr>
      <vt:lpstr>var(--artdeco-reset-typography-font-family-sans)</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378</cp:revision>
  <dcterms:created xsi:type="dcterms:W3CDTF">2020-10-14T13:32:04Z</dcterms:created>
  <dcterms:modified xsi:type="dcterms:W3CDTF">2025-06-11T11:18:29Z</dcterms:modified>
</cp:coreProperties>
</file>