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39"/>
  </p:notesMasterIdLst>
  <p:handoutMasterIdLst>
    <p:handoutMasterId r:id="rId40"/>
  </p:handoutMasterIdLst>
  <p:sldIdLst>
    <p:sldId id="5498" r:id="rId2"/>
    <p:sldId id="257" r:id="rId3"/>
    <p:sldId id="5875" r:id="rId4"/>
    <p:sldId id="5501" r:id="rId5"/>
    <p:sldId id="6374" r:id="rId6"/>
    <p:sldId id="5457" r:id="rId7"/>
    <p:sldId id="5458" r:id="rId8"/>
    <p:sldId id="5392" r:id="rId9"/>
    <p:sldId id="5179" r:id="rId10"/>
    <p:sldId id="5399" r:id="rId11"/>
    <p:sldId id="5396" r:id="rId12"/>
    <p:sldId id="5398" r:id="rId13"/>
    <p:sldId id="5112" r:id="rId14"/>
    <p:sldId id="5409" r:id="rId15"/>
    <p:sldId id="5410" r:id="rId16"/>
    <p:sldId id="5403" r:id="rId17"/>
    <p:sldId id="5404" r:id="rId18"/>
    <p:sldId id="5411" r:id="rId19"/>
    <p:sldId id="5413" r:id="rId20"/>
    <p:sldId id="5414" r:id="rId21"/>
    <p:sldId id="5415" r:id="rId22"/>
    <p:sldId id="5412" r:id="rId23"/>
    <p:sldId id="5416" r:id="rId24"/>
    <p:sldId id="5417" r:id="rId25"/>
    <p:sldId id="6357" r:id="rId26"/>
    <p:sldId id="6364" r:id="rId27"/>
    <p:sldId id="6365" r:id="rId28"/>
    <p:sldId id="6360" r:id="rId29"/>
    <p:sldId id="6361" r:id="rId30"/>
    <p:sldId id="6362" r:id="rId31"/>
    <p:sldId id="6363" r:id="rId32"/>
    <p:sldId id="6366" r:id="rId33"/>
    <p:sldId id="5419" r:id="rId34"/>
    <p:sldId id="5420" r:id="rId35"/>
    <p:sldId id="5418" r:id="rId36"/>
    <p:sldId id="4585" r:id="rId37"/>
    <p:sldId id="4584"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4625"/>
    <a:srgbClr val="115757"/>
    <a:srgbClr val="D11C5F"/>
    <a:srgbClr val="083F59"/>
    <a:srgbClr val="0872B5"/>
    <a:srgbClr val="059F98"/>
    <a:srgbClr val="05AAA3"/>
    <a:srgbClr val="3F3F3F"/>
    <a:srgbClr val="702E8C"/>
    <a:srgbClr val="FCB91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3" autoAdjust="0"/>
    <p:restoredTop sz="96281"/>
  </p:normalViewPr>
  <p:slideViewPr>
    <p:cSldViewPr snapToGrid="0" snapToObjects="1">
      <p:cViewPr varScale="1">
        <p:scale>
          <a:sx n="65" d="100"/>
          <a:sy n="65" d="100"/>
        </p:scale>
        <p:origin x="36"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1EBFD3-F927-8910-EDEF-0C5552E8F3A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90B113-CF03-B3FC-6A59-221ABECCEED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ED52AF9-9D2F-7E6D-6D24-DFF8767D543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0E61D2F-EE63-FE75-48DB-847FCF3CA876}"/>
              </a:ext>
            </a:extLst>
          </p:cNvPr>
          <p:cNvSpPr>
            <a:spLocks noGrp="1"/>
          </p:cNvSpPr>
          <p:nvPr>
            <p:ph type="sldNum" sz="quarter" idx="5"/>
          </p:nvPr>
        </p:nvSpPr>
        <p:spPr/>
        <p:txBody>
          <a:bodyPr/>
          <a:lstStyle/>
          <a:p>
            <a:fld id="{4BE5DE82-CF29-044D-9158-06A811149881}" type="slidenum">
              <a:rPr lang="en-US" smtClean="0"/>
              <a:t>1</a:t>
            </a:fld>
            <a:endParaRPr lang="en-US"/>
          </a:p>
        </p:txBody>
      </p:sp>
    </p:spTree>
    <p:extLst>
      <p:ext uri="{BB962C8B-B14F-4D97-AF65-F5344CB8AC3E}">
        <p14:creationId xmlns:p14="http://schemas.microsoft.com/office/powerpoint/2010/main" val="15613380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E5DE82-CF29-044D-9158-06A811149881}" type="slidenum">
              <a:rPr lang="en-US" smtClean="0"/>
              <a:t>37</a:t>
            </a:fld>
            <a:endParaRPr lang="en-US"/>
          </a:p>
        </p:txBody>
      </p:sp>
    </p:spTree>
    <p:extLst>
      <p:ext uri="{BB962C8B-B14F-4D97-AF65-F5344CB8AC3E}">
        <p14:creationId xmlns:p14="http://schemas.microsoft.com/office/powerpoint/2010/main" val="717219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662025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691488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687306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846926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0061656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927142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1A54E"/>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492112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221378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175213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2299501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F462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6612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8037362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EE1765"/>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7610001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2727436"/>
            <a:ext cx="12172692" cy="3372960"/>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063256"/>
            <a:ext cx="2317526" cy="1749969"/>
          </a:xfrm>
          <a:prstGeom prst="rect">
            <a:avLst/>
          </a:prstGeom>
        </p:spPr>
      </p:pic>
      <p:sp>
        <p:nvSpPr>
          <p:cNvPr id="6" name="Rectangle 5">
            <a:extLst>
              <a:ext uri="{FF2B5EF4-FFF2-40B4-BE49-F238E27FC236}">
                <a16:creationId xmlns:a16="http://schemas.microsoft.com/office/drawing/2014/main" id="{E78FC371-220A-EC80-3913-A5997920808D}"/>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7" name="Rectangle 6">
            <a:extLst>
              <a:ext uri="{FF2B5EF4-FFF2-40B4-BE49-F238E27FC236}">
                <a16:creationId xmlns:a16="http://schemas.microsoft.com/office/drawing/2014/main" id="{53E54BA4-9659-72A4-8076-1A071A3278E4}"/>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01578D-B2B5-5DD8-D930-1F8E4334CF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9" name="Picture 8" descr="Co-funded by the European Union logo in png for web usage">
            <a:extLst>
              <a:ext uri="{FF2B5EF4-FFF2-40B4-BE49-F238E27FC236}">
                <a16:creationId xmlns:a16="http://schemas.microsoft.com/office/drawing/2014/main" id="{E4B5A4A0-E16C-B5C4-8C5D-9BAF2E34EE2E}"/>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BC9DB"/>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534904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6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5493297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5912541" cy="63156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CE4F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5524627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909783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2BFA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831676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1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33023429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462586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1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73313683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052962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2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637820"/>
            <a:ext cx="6971157" cy="62201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8685775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2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70496918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99316265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20749046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1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0937744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2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8078214"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1628420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0493581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2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991780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68652749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685227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2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44810033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30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10303963"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1822000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2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94071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2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706689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9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B9D0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5770253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2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5737167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578867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30397385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3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28330320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1116837"/>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1200944"/>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1200943"/>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94371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41544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268990"/>
            <a:ext cx="6466340" cy="641755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673560"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26948" y="2510407"/>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62245" y="2510407"/>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48651" y="3759247"/>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83948" y="3759247"/>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62882" y="4943419"/>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98179" y="4943419"/>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78931" y="5218811"/>
            <a:ext cx="1846291" cy="1362632"/>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26948" y="133140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62245" y="133140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Tree>
    <p:extLst>
      <p:ext uri="{BB962C8B-B14F-4D97-AF65-F5344CB8AC3E}">
        <p14:creationId xmlns:p14="http://schemas.microsoft.com/office/powerpoint/2010/main" val="26109289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78684278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24499301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EA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19212028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5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295948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1A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6612352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7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F4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6915493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1987765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815269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40723638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68585700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5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DEA900"/>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28AAE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03657056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_Text 02">
    <p:spTree>
      <p:nvGrpSpPr>
        <p:cNvPr id="1" name=""/>
        <p:cNvGrpSpPr/>
        <p:nvPr/>
      </p:nvGrpSpPr>
      <p:grpSpPr>
        <a:xfrm>
          <a:off x="0" y="0"/>
          <a:ext cx="0" cy="0"/>
          <a:chOff x="0" y="0"/>
          <a:chExt cx="0" cy="0"/>
        </a:xfrm>
      </p:grpSpPr>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1987114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3974750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337952" y="48483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337953" y="98354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347394" y="2739798"/>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347395" y="3238511"/>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362892" y="477330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362893" y="527201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3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2739360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825441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5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0"/>
            <a:ext cx="7902045" cy="2970163"/>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3294411"/>
            <a:ext cx="7870355" cy="3416939"/>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44409652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6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191059681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_Bullet Point x3 slide with photo">
    <p:spTree>
      <p:nvGrpSpPr>
        <p:cNvPr id="1" name=""/>
        <p:cNvGrpSpPr/>
        <p:nvPr/>
      </p:nvGrpSpPr>
      <p:grpSpPr>
        <a:xfrm>
          <a:off x="0" y="0"/>
          <a:ext cx="0" cy="0"/>
          <a:chOff x="0" y="0"/>
          <a:chExt cx="0" cy="0"/>
        </a:xfrm>
      </p:grpSpPr>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92865"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3605279" y="188180"/>
            <a:ext cx="8350926" cy="6545995"/>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04177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3332101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23C5635A-5F0D-301F-3A52-1AD669706214}"/>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C79FD713-0D6B-6705-7E45-7D0421C8C39E}"/>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3D6C0E1-6C54-51FE-7525-AD664DE3C3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EBF87432-544E-92B2-69ED-99CEB00E4547}"/>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287558070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19" r:id="rId8"/>
    <p:sldLayoutId id="2147483920" r:id="rId9"/>
    <p:sldLayoutId id="2147483921" r:id="rId10"/>
    <p:sldLayoutId id="2147483900" r:id="rId11"/>
    <p:sldLayoutId id="2147483861" r:id="rId12"/>
    <p:sldLayoutId id="2147483886" r:id="rId13"/>
    <p:sldLayoutId id="2147483887" r:id="rId14"/>
    <p:sldLayoutId id="2147483884" r:id="rId15"/>
    <p:sldLayoutId id="2147483897" r:id="rId16"/>
    <p:sldLayoutId id="2147483885" r:id="rId17"/>
    <p:sldLayoutId id="2147483903" r:id="rId18"/>
    <p:sldLayoutId id="2147483951" r:id="rId19"/>
    <p:sldLayoutId id="2147483945" r:id="rId20"/>
    <p:sldLayoutId id="2147483937" r:id="rId21"/>
    <p:sldLayoutId id="2147483904" r:id="rId22"/>
    <p:sldLayoutId id="2147483913" r:id="rId23"/>
    <p:sldLayoutId id="2147483928" r:id="rId24"/>
    <p:sldLayoutId id="2147483946" r:id="rId25"/>
    <p:sldLayoutId id="2147483947" r:id="rId26"/>
    <p:sldLayoutId id="2147483914" r:id="rId27"/>
    <p:sldLayoutId id="2147483891" r:id="rId28"/>
    <p:sldLayoutId id="2147483934" r:id="rId29"/>
    <p:sldLayoutId id="2147483944" r:id="rId30"/>
    <p:sldLayoutId id="2147483880" r:id="rId31"/>
    <p:sldLayoutId id="2147483922" r:id="rId32"/>
    <p:sldLayoutId id="2147483940" r:id="rId33"/>
    <p:sldLayoutId id="2147483932" r:id="rId34"/>
    <p:sldLayoutId id="2147483941" r:id="rId35"/>
    <p:sldLayoutId id="2147483936" r:id="rId36"/>
    <p:sldLayoutId id="2147483938" r:id="rId37"/>
    <p:sldLayoutId id="2147483933" r:id="rId38"/>
    <p:sldLayoutId id="2147483935" r:id="rId39"/>
    <p:sldLayoutId id="2147483949" r:id="rId40"/>
    <p:sldLayoutId id="2147483948" r:id="rId41"/>
    <p:sldLayoutId id="2147483939" r:id="rId42"/>
    <p:sldLayoutId id="2147483923" r:id="rId43"/>
    <p:sldLayoutId id="2147483942" r:id="rId44"/>
    <p:sldLayoutId id="2147483955" r:id="rId45"/>
    <p:sldLayoutId id="2147483893" r:id="rId46"/>
    <p:sldLayoutId id="2147483952" r:id="rId47"/>
    <p:sldLayoutId id="2147483953" r:id="rId48"/>
    <p:sldLayoutId id="2147483943" r:id="rId49"/>
    <p:sldLayoutId id="2147483957" r:id="rId50"/>
    <p:sldLayoutId id="2147483959" r:id="rId51"/>
    <p:sldLayoutId id="2147483958" r:id="rId52"/>
    <p:sldLayoutId id="2147483954" r:id="rId53"/>
    <p:sldLayoutId id="2147483931" r:id="rId54"/>
    <p:sldLayoutId id="2147483956" r:id="rId55"/>
    <p:sldLayoutId id="2147483924" r:id="rId56"/>
    <p:sldLayoutId id="2147483907" r:id="rId57"/>
    <p:sldLayoutId id="2147483915" r:id="rId58"/>
    <p:sldLayoutId id="2147483916" r:id="rId59"/>
    <p:sldLayoutId id="2147483917" r:id="rId60"/>
    <p:sldLayoutId id="2147483950" r:id="rId61"/>
    <p:sldLayoutId id="2147483879" r:id="rId62"/>
    <p:sldLayoutId id="2147483929" r:id="rId63"/>
    <p:sldLayoutId id="2147483925" r:id="rId64"/>
    <p:sldLayoutId id="2147483918" r:id="rId65"/>
    <p:sldLayoutId id="2147483930" r:id="rId66"/>
    <p:sldLayoutId id="2147483888" r:id="rId67"/>
    <p:sldLayoutId id="2147483911" r:id="rId68"/>
    <p:sldLayoutId id="2147483912" r:id="rId69"/>
    <p:sldLayoutId id="2147483878" r:id="rId70"/>
    <p:sldLayoutId id="2147483908" r:id="rId71"/>
    <p:sldLayoutId id="2147483910" r:id="rId72"/>
    <p:sldLayoutId id="2147483909" r:id="rId73"/>
    <p:sldLayoutId id="2147483892" r:id="rId74"/>
    <p:sldLayoutId id="2147483890" r:id="rId75"/>
    <p:sldLayoutId id="2147483877" r:id="rId76"/>
    <p:sldLayoutId id="2147483898" r:id="rId77"/>
    <p:sldLayoutId id="2147483889" r:id="rId78"/>
    <p:sldLayoutId id="2147483905" r:id="rId79"/>
    <p:sldLayoutId id="2147483926" r:id="rId80"/>
    <p:sldLayoutId id="2147483927" r:id="rId81"/>
    <p:sldLayoutId id="2147483906" r:id="rId82"/>
    <p:sldLayoutId id="2147483841" r:id="rId83"/>
    <p:sldLayoutId id="2147483894" r:id="rId84"/>
    <p:sldLayoutId id="2147483840" r:id="rId85"/>
    <p:sldLayoutId id="2147483833" r:id="rId86"/>
    <p:sldLayoutId id="2147483895" r:id="rId87"/>
    <p:sldLayoutId id="2147483847" r:id="rId88"/>
    <p:sldLayoutId id="2147483896" r:id="rId89"/>
    <p:sldLayoutId id="2147483853" r:id="rId90"/>
    <p:sldLayoutId id="2147483960" r:id="rId9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6.xml.rels><?xml version="1.0" encoding="UTF-8" standalone="yes"?>
<Relationships xmlns="http://schemas.openxmlformats.org/package/2006/relationships"><Relationship Id="rId3" Type="http://schemas.openxmlformats.org/officeDocument/2006/relationships/hyperlink" Target="https://www.googleadservices.com/pagead/aclk?sa=L&amp;ai=DChcSEwiNmJPTo7GKAxWBRkECHRSELg0YABACGgJ3cw&amp;co=1&amp;ase=2&amp;gclid=CjwKCAiAgoq7BhBxEiwAVcW0LPuqnWFWLHxfUpeHnxnei-WMWrH3Po4qTmXo9Q-In-uPRF7T6VvW9RoCGXoQAvD_BwE&amp;ohost=www.google.com&amp;cid=CAESVeD2wJolW0DhWknGVUiWEel6kV62Cf4ipoZ7a9Dild4gT5wiyiOrput07TtpSKEI9QEEtuwF2CkfgqiEVTCaWFkAQcWBAlOhiGg3C4Fw-bQ5PMMr5qY&amp;sig=AOD64_38tngXgtQqzkZFOmttsw1OT1vAjA&amp;q&amp;nis=4&amp;adurl&amp;ved=2ahUKEwit7IrTo7GKAxV-QEEAHfADIikQ0Qx6BAgMEAE" TargetMode="External"/><Relationship Id="rId2" Type="http://schemas.openxmlformats.org/officeDocument/2006/relationships/hyperlink" Target="https://commission.europa.eu/about/service-standards-and-principles/people-first-modernising-european-commission/people-first-diversity-and-inclusion_en" TargetMode="External"/><Relationship Id="rId1" Type="http://schemas.openxmlformats.org/officeDocument/2006/relationships/slideLayout" Target="../slideLayouts/slideLayout66.xml"/><Relationship Id="rId6" Type="http://schemas.openxmlformats.org/officeDocument/2006/relationships/hyperlink" Target="https://www.bamboohr.com/" TargetMode="External"/><Relationship Id="rId5" Type="http://schemas.openxmlformats.org/officeDocument/2006/relationships/hyperlink" Target="https://www.googleadservices.com/pagead/aclk?sa=L&amp;ai=DChcSEwjz64eQo7GKAxWwONQBHSMeHAcYABADGgJvYQ&amp;ae=2&amp;aspm=1&amp;co=1&amp;ase=5&amp;gclid=CjwKCAiAgoq7BhBxEiwAVcW0LOZJToX_DRL_surULuE-hGhLkfyp3gUZDqe3U5ZwYoSUr7D9Nz2agBoC2WYQAvD_BwE&amp;ei=9bliZ9a6EpyAhbIPoP23-Ao&amp;ohost=www.google.com&amp;cid=CAESVeD2BbiO5ZxeZQ2Mtu5EVRoT3VpxkRUyUR1flJybx3ZneHhgQ-RdY3JL707CkeHdPJ3zuh83y3dzZODQQfcNUkp1pHDdlnxCL6rK2OalO3EadYw6ZzM&amp;sig=AOD64_1oxlAl5zcAdOWkzbC9tAXctEuDqA&amp;q&amp;sqi=2&amp;adurl&amp;ved=2ahUKEwiWif2Po7GKAxUcQEEAHaD-Da8Q0Qx6BAgKEAE" TargetMode="External"/><Relationship Id="rId4" Type="http://schemas.openxmlformats.org/officeDocument/2006/relationships/hyperlink" Target="https://www.googleadservices.com/pagead/aclk?sa=L&amp;ai=DChcSEwi1zKuxpbGKAxU0lGgJHXLZGgAYABABGgJ3Zg&amp;ae=2&amp;aspm=1&amp;co=1&amp;ase=5&amp;gclid=CjwKCAiAgoq7BhBxEiwAVcW0LOgVcSPoTXkwDObvhissNCht3nfNdlN-pIFRJkdOE4OwsBhqoJhdaBoCMa4QAvD_BwE&amp;ohost=www.google.com&amp;cid=CAESVeD2fImt2-aM-7Mfa9IDbpskwL12oVCPuTw678wx1fKsFkONr5w1ffJfdY3roPnDR_gM6oNk3aY3-qWQP5qCnktUpAaY-cE8KWgocf3ktqAUuUSRpmk&amp;sig=AOD64_0Esf9pgEfmFBFWvIfkuw9aTKKM3Q&amp;q&amp;adurl&amp;ved=2ahUKEwigy6SxpbGKAxUAaEEAHbzTMVcQ0Qx6BAgKEA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66.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1.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91.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22.xml.rels><?xml version="1.0" encoding="UTF-8" standalone="yes"?>
<Relationships xmlns="http://schemas.openxmlformats.org/package/2006/relationships"><Relationship Id="rId3" Type="http://schemas.openxmlformats.org/officeDocument/2006/relationships/hyperlink" Target="https://education.ec.europa.eu/focus-topics/digital-education/digital-education-hub/mentorship-and-advice" TargetMode="External"/><Relationship Id="rId2" Type="http://schemas.openxmlformats.org/officeDocument/2006/relationships/hyperlink" Target="https://commission.europa.eu/about/service-standards-and-principles/people-first-modernising-european-commission/people-first-diversity-and-inclusion_en" TargetMode="External"/><Relationship Id="rId1" Type="http://schemas.openxmlformats.org/officeDocument/2006/relationships/slideLayout" Target="../slideLayouts/slideLayout66.xml"/><Relationship Id="rId4" Type="http://schemas.openxmlformats.org/officeDocument/2006/relationships/hyperlink" Target="https://ec.europa.eu/social/BlobServlet?docId=3074"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6.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6.xml"/></Relationships>
</file>

<file path=ppt/slides/_rels/slide25.xml.rels><?xml version="1.0" encoding="UTF-8" standalone="yes"?>
<Relationships xmlns="http://schemas.openxmlformats.org/package/2006/relationships"><Relationship Id="rId3" Type="http://schemas.openxmlformats.org/officeDocument/2006/relationships/hyperlink" Target="https://www.dhr.ie/" TargetMode="External"/><Relationship Id="rId2" Type="http://schemas.openxmlformats.org/officeDocument/2006/relationships/hyperlink" Target="https://www.dhr.ie/csr-commitment/" TargetMode="External"/><Relationship Id="rId1" Type="http://schemas.openxmlformats.org/officeDocument/2006/relationships/slideLayout" Target="../slideLayouts/slideLayout46.xml"/><Relationship Id="rId5" Type="http://schemas.openxmlformats.org/officeDocument/2006/relationships/image" Target="../media/image22.jpeg"/><Relationship Id="rId4" Type="http://schemas.openxmlformats.org/officeDocument/2006/relationships/image" Target="../media/image21.png"/></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7.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7.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7.xml"/></Relationships>
</file>

<file path=ppt/slides/_rels/slide2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67.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7.xml"/></Relationships>
</file>

<file path=ppt/slides/_rels/slide3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35.xml.rels><?xml version="1.0" encoding="UTF-8" standalone="yes"?>
<Relationships xmlns="http://schemas.openxmlformats.org/package/2006/relationships"><Relationship Id="rId3" Type="http://schemas.openxmlformats.org/officeDocument/2006/relationships/hyperlink" Target="https://www.forbes.com/councils/forbesbusinesscouncil/2020/03/24/how-to-provide-bias-training-in-the-workplace/" TargetMode="External"/><Relationship Id="rId2" Type="http://schemas.openxmlformats.org/officeDocument/2006/relationships/hyperlink" Target="https://www.omfif.org/2024/09/culture-versus-policy-who-leads-the-change-for-gender-balance/" TargetMode="External"/><Relationship Id="rId1" Type="http://schemas.openxmlformats.org/officeDocument/2006/relationships/slideLayout" Target="../slideLayouts/slideLayout66.xml"/><Relationship Id="rId5" Type="http://schemas.openxmlformats.org/officeDocument/2006/relationships/hyperlink" Target="https://eures.europa.eu/fostering-more-inclusive-workplaces-2024-10-17_en" TargetMode="External"/><Relationship Id="rId4" Type="http://schemas.openxmlformats.org/officeDocument/2006/relationships/hyperlink" Target="https://www.researchgate.net/publication/385540690_ADAPTING_LEADERSHIP_DEVELOPMENT_FOR_SMES_IN_THE_ERA_OF_REMOTE_WORK_FROM_THE_PERSPECTIVE_OF_GENERATION_Z_MODERN_APPROACHES_AND_CHALLENGES"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7.xml.rels><?xml version="1.0" encoding="UTF-8" standalone="yes"?>
<Relationships xmlns="http://schemas.openxmlformats.org/package/2006/relationships"><Relationship Id="rId8" Type="http://schemas.openxmlformats.org/officeDocument/2006/relationships/image" Target="../media/image32.jpeg"/><Relationship Id="rId13" Type="http://schemas.openxmlformats.org/officeDocument/2006/relationships/image" Target="../media/image33.jpeg"/><Relationship Id="rId3" Type="http://schemas.openxmlformats.org/officeDocument/2006/relationships/hyperlink" Target="https://www.facebook.com/profile.php?id=100092188720908" TargetMode="External"/><Relationship Id="rId7" Type="http://schemas.openxmlformats.org/officeDocument/2006/relationships/image" Target="../media/image31.png"/><Relationship Id="rId12" Type="http://schemas.openxmlformats.org/officeDocument/2006/relationships/hyperlink" Target="https://www.linkedin.com/company/94290387/admin/" TargetMode="External"/><Relationship Id="rId2" Type="http://schemas.openxmlformats.org/officeDocument/2006/relationships/notesSlide" Target="../notesSlides/notesSlide2.xml"/><Relationship Id="rId1" Type="http://schemas.openxmlformats.org/officeDocument/2006/relationships/slideLayout" Target="../slideLayouts/slideLayout90.xml"/><Relationship Id="rId6" Type="http://schemas.openxmlformats.org/officeDocument/2006/relationships/image" Target="../media/image30.svg"/><Relationship Id="rId11" Type="http://schemas.openxmlformats.org/officeDocument/2006/relationships/image" Target="../media/image9.jpeg"/><Relationship Id="rId5" Type="http://schemas.openxmlformats.org/officeDocument/2006/relationships/image" Target="../media/image29.png"/><Relationship Id="rId10" Type="http://schemas.openxmlformats.org/officeDocument/2006/relationships/image" Target="../media/image2.svg"/><Relationship Id="rId4" Type="http://schemas.openxmlformats.org/officeDocument/2006/relationships/hyperlink" Target="https://projectdare.eu/" TargetMode="External"/><Relationship Id="rId9"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6.xml"/><Relationship Id="rId4" Type="http://schemas.openxmlformats.org/officeDocument/2006/relationships/image" Target="../media/image13.sv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6.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engagedly.com/blog/the-role-of-diversity-and-inclusion-in-talent-management/" TargetMode="External"/><Relationship Id="rId1" Type="http://schemas.openxmlformats.org/officeDocument/2006/relationships/slideLayout" Target="../slideLayouts/slideLayout6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010F65-9ED7-D9C4-E167-81F4793E42E0}"/>
            </a:ext>
          </a:extLst>
        </p:cNvPr>
        <p:cNvGrpSpPr/>
        <p:nvPr/>
      </p:nvGrpSpPr>
      <p:grpSpPr>
        <a:xfrm>
          <a:off x="0" y="0"/>
          <a:ext cx="0" cy="0"/>
          <a:chOff x="0" y="0"/>
          <a:chExt cx="0" cy="0"/>
        </a:xfrm>
      </p:grpSpPr>
      <p:pic>
        <p:nvPicPr>
          <p:cNvPr id="17" name="Picture Placeholder 16" descr="A group of people looking at a computer&#10;&#10;Description automatically generated">
            <a:extLst>
              <a:ext uri="{FF2B5EF4-FFF2-40B4-BE49-F238E27FC236}">
                <a16:creationId xmlns:a16="http://schemas.microsoft.com/office/drawing/2014/main" id="{E530B044-A4BB-5D89-CCA7-CE8B6427F0EC}"/>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669" b="669"/>
          <a:stretch>
            <a:fillRect/>
          </a:stretch>
        </p:blipFill>
        <p:spPr/>
      </p:pic>
      <p:sp>
        <p:nvSpPr>
          <p:cNvPr id="7" name="Text Placeholder 6">
            <a:extLst>
              <a:ext uri="{FF2B5EF4-FFF2-40B4-BE49-F238E27FC236}">
                <a16:creationId xmlns:a16="http://schemas.microsoft.com/office/drawing/2014/main" id="{3AA6BC03-2B0B-5EAB-BAE8-5A34D50CF900}"/>
              </a:ext>
            </a:extLst>
          </p:cNvPr>
          <p:cNvSpPr>
            <a:spLocks noGrp="1"/>
          </p:cNvSpPr>
          <p:nvPr>
            <p:ph type="body" sz="quarter" idx="16"/>
          </p:nvPr>
        </p:nvSpPr>
        <p:spPr>
          <a:xfrm>
            <a:off x="645160" y="4436841"/>
            <a:ext cx="4131318" cy="1008397"/>
          </a:xfrm>
          <a:prstGeom prst="rect">
            <a:avLst/>
          </a:prstGeom>
        </p:spPr>
        <p:txBody>
          <a:bodyPr/>
          <a:lstStyle/>
          <a:p>
            <a:pPr marL="0" indent="0">
              <a:lnSpc>
                <a:spcPct val="100000"/>
              </a:lnSpc>
              <a:buNone/>
            </a:pPr>
            <a:r>
              <a:rPr lang="en-US" sz="3000" kern="100" dirty="0">
                <a:solidFill>
                  <a:schemeClr val="bg1"/>
                </a:solidFill>
                <a:cs typeface="Times New Roman" panose="02020603050405020304" pitchFamily="18" charset="0"/>
              </a:rPr>
              <a:t>Part 6: </a:t>
            </a:r>
            <a:r>
              <a:rPr lang="en-US" sz="3000" b="0" kern="100" dirty="0">
                <a:solidFill>
                  <a:schemeClr val="bg1"/>
                </a:solidFill>
                <a:cs typeface="Times New Roman" panose="02020603050405020304" pitchFamily="18" charset="0"/>
              </a:rPr>
              <a:t>Succession Planning For Leadership Development</a:t>
            </a:r>
          </a:p>
        </p:txBody>
      </p:sp>
      <p:sp>
        <p:nvSpPr>
          <p:cNvPr id="3" name="Text Placeholder 2">
            <a:extLst>
              <a:ext uri="{FF2B5EF4-FFF2-40B4-BE49-F238E27FC236}">
                <a16:creationId xmlns:a16="http://schemas.microsoft.com/office/drawing/2014/main" id="{BECBE917-97D5-F6D2-C639-0432897FEC7E}"/>
              </a:ext>
            </a:extLst>
          </p:cNvPr>
          <p:cNvSpPr>
            <a:spLocks noGrp="1"/>
          </p:cNvSpPr>
          <p:nvPr>
            <p:ph type="body" sz="quarter" idx="21"/>
          </p:nvPr>
        </p:nvSpPr>
        <p:spPr>
          <a:prstGeom prst="rect">
            <a:avLst/>
          </a:prstGeom>
        </p:spPr>
        <p:txBody>
          <a:bodyPr/>
          <a:lstStyle/>
          <a:p>
            <a:r>
              <a:rPr lang="en-US" dirty="0" err="1"/>
              <a:t>www.</a:t>
            </a:r>
            <a:r>
              <a:rPr lang="en-US" b="1" dirty="0" err="1"/>
              <a:t> projectdare</a:t>
            </a:r>
            <a:r>
              <a:rPr lang="en-US" dirty="0" err="1"/>
              <a:t>.eu</a:t>
            </a:r>
            <a:endParaRPr lang="en-US" dirty="0"/>
          </a:p>
        </p:txBody>
      </p:sp>
      <p:grpSp>
        <p:nvGrpSpPr>
          <p:cNvPr id="2" name="Group 1">
            <a:extLst>
              <a:ext uri="{FF2B5EF4-FFF2-40B4-BE49-F238E27FC236}">
                <a16:creationId xmlns:a16="http://schemas.microsoft.com/office/drawing/2014/main" id="{D2B70D58-4B6B-0202-9367-2C1D7BA1F0AC}"/>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95EC6FB5-8C42-F6AD-E059-717FAD5AAE8D}"/>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F3B1E4CB-12A8-BE66-9CE0-8141CB39D7CB}"/>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E641FD5E-5AE9-BA18-947D-030D0A865B94}"/>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pic>
        <p:nvPicPr>
          <p:cNvPr id="10" name="Grafik 63">
            <a:extLst>
              <a:ext uri="{FF2B5EF4-FFF2-40B4-BE49-F238E27FC236}">
                <a16:creationId xmlns:a16="http://schemas.microsoft.com/office/drawing/2014/main" id="{361473A7-58C9-65A0-02A3-0D28D0ED179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327E3C7F-4835-3B22-A579-40C581AC3AD7}"/>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Freeform 28">
            <a:extLst>
              <a:ext uri="{FF2B5EF4-FFF2-40B4-BE49-F238E27FC236}">
                <a16:creationId xmlns:a16="http://schemas.microsoft.com/office/drawing/2014/main" id="{BDB1C9DE-9A85-8643-A1A2-5D3A100787B0}"/>
              </a:ext>
            </a:extLst>
          </p:cNvPr>
          <p:cNvSpPr/>
          <p:nvPr/>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3" name="Text Placeholder 23">
            <a:extLst>
              <a:ext uri="{FF2B5EF4-FFF2-40B4-BE49-F238E27FC236}">
                <a16:creationId xmlns:a16="http://schemas.microsoft.com/office/drawing/2014/main" id="{53C85E96-A21B-7E48-BEBB-FF1CEC26E454}"/>
              </a:ext>
            </a:extLst>
          </p:cNvPr>
          <p:cNvSpPr txBox="1">
            <a:spLocks/>
          </p:cNvSpPr>
          <p:nvPr/>
        </p:nvSpPr>
        <p:spPr>
          <a:xfrm>
            <a:off x="849241" y="383586"/>
            <a:ext cx="5041923" cy="720752"/>
          </a:xfrm>
          <a:prstGeom prst="rect">
            <a:avLst/>
          </a:prstGeom>
          <a:noFill/>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5000" dirty="0"/>
              <a:t>Part 6</a:t>
            </a:r>
          </a:p>
        </p:txBody>
      </p:sp>
      <p:sp>
        <p:nvSpPr>
          <p:cNvPr id="14" name="Text Placeholder 13">
            <a:extLst>
              <a:ext uri="{FF2B5EF4-FFF2-40B4-BE49-F238E27FC236}">
                <a16:creationId xmlns:a16="http://schemas.microsoft.com/office/drawing/2014/main" id="{A8E416BE-C8C0-F9D0-056E-9288AEA4C03F}"/>
              </a:ext>
            </a:extLst>
          </p:cNvPr>
          <p:cNvSpPr>
            <a:spLocks noGrp="1"/>
          </p:cNvSpPr>
          <p:nvPr>
            <p:ph type="body" sz="quarter" idx="19"/>
          </p:nvPr>
        </p:nvSpPr>
        <p:spPr>
          <a:xfrm>
            <a:off x="618816" y="2827160"/>
            <a:ext cx="3706295" cy="533188"/>
          </a:xfrm>
        </p:spPr>
        <p:txBody>
          <a:bodyPr/>
          <a:lstStyle/>
          <a:p>
            <a:r>
              <a:rPr lang="en-US" sz="3200" b="1" dirty="0"/>
              <a:t>Module 3: Inclusive Talent Management for SMEs </a:t>
            </a:r>
          </a:p>
        </p:txBody>
      </p:sp>
    </p:spTree>
    <p:extLst>
      <p:ext uri="{BB962C8B-B14F-4D97-AF65-F5344CB8AC3E}">
        <p14:creationId xmlns:p14="http://schemas.microsoft.com/office/powerpoint/2010/main" val="9107102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12F374-92C5-A91F-2FCE-6515A2E69022}"/>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CB6383C4-67F8-7BFE-68A2-6EAE6845B7C7}"/>
              </a:ext>
            </a:extLst>
          </p:cNvPr>
          <p:cNvSpPr>
            <a:spLocks noGrp="1"/>
          </p:cNvSpPr>
          <p:nvPr>
            <p:ph type="body" sz="quarter" idx="18"/>
          </p:nvPr>
        </p:nvSpPr>
        <p:spPr>
          <a:xfrm>
            <a:off x="872813" y="961780"/>
            <a:ext cx="6750732" cy="5397851"/>
          </a:xfrm>
        </p:spPr>
        <p:txBody>
          <a:bodyPr/>
          <a:lstStyle/>
          <a:p>
            <a:pPr marL="0" indent="0"/>
            <a:r>
              <a:rPr lang="en-US" sz="2800" b="1" dirty="0">
                <a:solidFill>
                  <a:schemeClr val="bg1"/>
                </a:solidFill>
                <a:highlight>
                  <a:srgbClr val="DF4625"/>
                </a:highlight>
              </a:rPr>
              <a:t>What Does it Mean?</a:t>
            </a:r>
          </a:p>
          <a:p>
            <a:pPr marL="342900" indent="-342900">
              <a:buClr>
                <a:srgbClr val="DF4625"/>
              </a:buClr>
              <a:buFont typeface="Wingdings" panose="05000000000000000000" pitchFamily="2" charset="2"/>
              <a:buChar char="v"/>
            </a:pPr>
            <a:r>
              <a:rPr lang="en-US" sz="2100" b="1" dirty="0"/>
              <a:t>Proactive Inclusion: </a:t>
            </a:r>
            <a:r>
              <a:rPr lang="en-US" sz="2100" dirty="0"/>
              <a:t>Actively seeking and developing talent from underrepresented groups within the company.</a:t>
            </a:r>
          </a:p>
          <a:p>
            <a:pPr marL="342900" indent="-342900">
              <a:buClr>
                <a:srgbClr val="DF4625"/>
              </a:buClr>
              <a:buFont typeface="Wingdings" panose="05000000000000000000" pitchFamily="2" charset="2"/>
              <a:buChar char="v"/>
            </a:pPr>
            <a:r>
              <a:rPr lang="en-US" sz="2100" b="1" dirty="0"/>
              <a:t>Equal Access: </a:t>
            </a:r>
            <a:r>
              <a:rPr lang="en-US" sz="2100" dirty="0"/>
              <a:t>Ensuring all employees have fair opportunities for promotions, leadership roles, and professional development.</a:t>
            </a:r>
          </a:p>
          <a:p>
            <a:pPr marL="342900" indent="-342900">
              <a:buClr>
                <a:srgbClr val="DF4625"/>
              </a:buClr>
              <a:buFont typeface="Wingdings" panose="05000000000000000000" pitchFamily="2" charset="2"/>
              <a:buChar char="v"/>
            </a:pPr>
            <a:r>
              <a:rPr lang="en-US" sz="2100" b="1" dirty="0"/>
              <a:t>Removing Barriers: </a:t>
            </a:r>
            <a:r>
              <a:rPr lang="en-US" sz="2100" dirty="0"/>
              <a:t>Identifying and mitigating unconscious bias, structural inequities, and discriminatory practices in recruitment and development processes.</a:t>
            </a:r>
          </a:p>
          <a:p>
            <a:pPr marL="342900" indent="-342900">
              <a:buClr>
                <a:srgbClr val="DF4625"/>
              </a:buClr>
              <a:buFont typeface="Wingdings" panose="05000000000000000000" pitchFamily="2" charset="2"/>
              <a:buChar char="v"/>
            </a:pPr>
            <a:r>
              <a:rPr lang="en-US" sz="2100" b="1" dirty="0"/>
              <a:t>Long-term Strategy: </a:t>
            </a:r>
            <a:r>
              <a:rPr lang="en-US" sz="2100" dirty="0"/>
              <a:t>Building a sustainable system that cultivates diverse leadership by nurturing talent over time.</a:t>
            </a:r>
            <a:endParaRPr lang="en-US" sz="2200" dirty="0"/>
          </a:p>
          <a:p>
            <a:endParaRPr lang="en-IE" sz="2200" dirty="0"/>
          </a:p>
        </p:txBody>
      </p:sp>
      <p:sp>
        <p:nvSpPr>
          <p:cNvPr id="14" name="Text Placeholder 13">
            <a:extLst>
              <a:ext uri="{FF2B5EF4-FFF2-40B4-BE49-F238E27FC236}">
                <a16:creationId xmlns:a16="http://schemas.microsoft.com/office/drawing/2014/main" id="{338DE29C-D987-B397-D2D6-A8684384B71F}"/>
              </a:ext>
            </a:extLst>
          </p:cNvPr>
          <p:cNvSpPr>
            <a:spLocks noGrp="1"/>
          </p:cNvSpPr>
          <p:nvPr>
            <p:ph type="body" sz="quarter" idx="16"/>
          </p:nvPr>
        </p:nvSpPr>
        <p:spPr>
          <a:xfrm>
            <a:off x="798382" y="402675"/>
            <a:ext cx="10595237" cy="803654"/>
          </a:xfrm>
        </p:spPr>
        <p:txBody>
          <a:bodyPr/>
          <a:lstStyle/>
          <a:p>
            <a:r>
              <a:rPr lang="en-US" sz="3400" dirty="0"/>
              <a:t>Build a Diverse Talent Pipeline</a:t>
            </a:r>
            <a:endParaRPr lang="en-IE" sz="3400" b="0" dirty="0"/>
          </a:p>
        </p:txBody>
      </p:sp>
      <p:pic>
        <p:nvPicPr>
          <p:cNvPr id="3" name="Picture 2" descr="A person wearing an apron&#10;&#10;Description automatically generated">
            <a:extLst>
              <a:ext uri="{FF2B5EF4-FFF2-40B4-BE49-F238E27FC236}">
                <a16:creationId xmlns:a16="http://schemas.microsoft.com/office/drawing/2014/main" id="{0CC1BA8B-F84B-8F60-EAE0-C18DA3C93C7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777209" y="961780"/>
            <a:ext cx="3541978" cy="5305647"/>
          </a:xfrm>
          <a:prstGeom prst="rect">
            <a:avLst/>
          </a:prstGeom>
        </p:spPr>
      </p:pic>
    </p:spTree>
    <p:extLst>
      <p:ext uri="{BB962C8B-B14F-4D97-AF65-F5344CB8AC3E}">
        <p14:creationId xmlns:p14="http://schemas.microsoft.com/office/powerpoint/2010/main" val="20676089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9098CA-7DD2-CB2F-362D-90E27DAAB8A9}"/>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3B777F2B-471D-D32A-3DA9-4252BBF7D421}"/>
              </a:ext>
            </a:extLst>
          </p:cNvPr>
          <p:cNvSpPr>
            <a:spLocks noGrp="1"/>
          </p:cNvSpPr>
          <p:nvPr>
            <p:ph type="body" sz="quarter" idx="18"/>
          </p:nvPr>
        </p:nvSpPr>
        <p:spPr>
          <a:xfrm>
            <a:off x="872812" y="961780"/>
            <a:ext cx="11056921" cy="5397851"/>
          </a:xfrm>
        </p:spPr>
        <p:txBody>
          <a:bodyPr/>
          <a:lstStyle/>
          <a:p>
            <a:pPr marL="0" indent="0"/>
            <a:r>
              <a:rPr lang="en-US" sz="2800" b="1" dirty="0">
                <a:solidFill>
                  <a:schemeClr val="bg1"/>
                </a:solidFill>
                <a:highlight>
                  <a:srgbClr val="DF4625"/>
                </a:highlight>
              </a:rPr>
              <a:t>Why it Matters for SMEs.</a:t>
            </a:r>
          </a:p>
          <a:p>
            <a:pPr marL="342900" indent="-342900">
              <a:buClr>
                <a:srgbClr val="DF4625"/>
              </a:buClr>
              <a:buFont typeface="Wingdings" panose="05000000000000000000" pitchFamily="2" charset="2"/>
              <a:buChar char="v"/>
            </a:pPr>
            <a:r>
              <a:rPr lang="en-US" sz="2100" b="1" dirty="0"/>
              <a:t>Reflecting Society and Markets: </a:t>
            </a:r>
            <a:r>
              <a:rPr lang="en-US" sz="2100" dirty="0"/>
              <a:t>A diverse leadership team mirrors the demographics of customers and clients, making the company more relatable and competitive. It enables innovation and adaptability by bringing varied perspectives into decision-making.</a:t>
            </a:r>
          </a:p>
          <a:p>
            <a:pPr marL="342900" indent="-342900">
              <a:buClr>
                <a:srgbClr val="DF4625"/>
              </a:buClr>
              <a:buFont typeface="Wingdings" panose="05000000000000000000" pitchFamily="2" charset="2"/>
              <a:buChar char="v"/>
            </a:pPr>
            <a:r>
              <a:rPr lang="en-US" sz="2100" b="1" dirty="0"/>
              <a:t>Tackling Skills Shortages: </a:t>
            </a:r>
            <a:r>
              <a:rPr lang="en-US" sz="2100" dirty="0"/>
              <a:t>SMEs often face talent shortages. SMEs can access a broader range of skills and experiences by broadening their talent to include people from all backgrounds.</a:t>
            </a:r>
          </a:p>
          <a:p>
            <a:pPr marL="342900" indent="-342900">
              <a:buClr>
                <a:srgbClr val="DF4625"/>
              </a:buClr>
              <a:buFont typeface="Wingdings" panose="05000000000000000000" pitchFamily="2" charset="2"/>
              <a:buChar char="v"/>
            </a:pPr>
            <a:r>
              <a:rPr lang="en-US" sz="2100" b="1" dirty="0"/>
              <a:t>Boosting Business Performance: </a:t>
            </a:r>
            <a:r>
              <a:rPr lang="en-US" sz="2100" dirty="0"/>
              <a:t>Research shows that diverse teams outperform homogeneous ones regarding creativity, problem-solving, and financial performance.</a:t>
            </a:r>
          </a:p>
          <a:p>
            <a:pPr marL="342900" indent="-342900">
              <a:buClr>
                <a:srgbClr val="DF4625"/>
              </a:buClr>
              <a:buFont typeface="Wingdings" panose="05000000000000000000" pitchFamily="2" charset="2"/>
              <a:buChar char="v"/>
            </a:pPr>
            <a:r>
              <a:rPr lang="en-US" sz="2100" b="1" dirty="0"/>
              <a:t>Enhancing Employer Branding: </a:t>
            </a:r>
            <a:r>
              <a:rPr lang="en-US" sz="2100" dirty="0"/>
              <a:t>SMEs that champion diversity are more attractive to top talent, especially younger generations who </a:t>
            </a:r>
            <a:r>
              <a:rPr lang="en-US" sz="2100" dirty="0" err="1"/>
              <a:t>prioritise</a:t>
            </a:r>
            <a:r>
              <a:rPr lang="en-US" sz="2100" dirty="0"/>
              <a:t> inclusive and socially responsible workplaces.</a:t>
            </a:r>
          </a:p>
          <a:p>
            <a:pPr marL="342900" indent="-342900">
              <a:buClr>
                <a:srgbClr val="DF4625"/>
              </a:buClr>
              <a:buFont typeface="Wingdings" panose="05000000000000000000" pitchFamily="2" charset="2"/>
              <a:buChar char="v"/>
            </a:pPr>
            <a:r>
              <a:rPr lang="en-US" sz="2100" b="1" dirty="0"/>
              <a:t>Meeting Regulatory and Ethical Expectations: </a:t>
            </a:r>
            <a:r>
              <a:rPr lang="en-US" sz="2100" dirty="0"/>
              <a:t>Many European countries have introduced policies or guidelines to promote workplace diversity and inclusion. Building a diverse talent pipeline aligns with these frameworks and demonstrates corporate responsibility.</a:t>
            </a:r>
          </a:p>
          <a:p>
            <a:pPr marL="342900" indent="-342900">
              <a:buClr>
                <a:srgbClr val="DF4625"/>
              </a:buClr>
              <a:buFont typeface="Wingdings" panose="05000000000000000000" pitchFamily="2" charset="2"/>
              <a:buChar char="v"/>
            </a:pPr>
            <a:r>
              <a:rPr lang="en-US" sz="2100" b="1" dirty="0"/>
              <a:t>Sustainable Growth and Succession Planning: </a:t>
            </a:r>
            <a:r>
              <a:rPr lang="en-US" sz="2100" dirty="0"/>
              <a:t>A diverse talent ensures a steady supply of leaders with unique perspectives who can navigate the complexities of different markets.</a:t>
            </a:r>
            <a:endParaRPr lang="en-US" sz="2100" dirty="0">
              <a:solidFill>
                <a:schemeClr val="bg1"/>
              </a:solidFill>
              <a:highlight>
                <a:srgbClr val="DF4625"/>
              </a:highlight>
            </a:endParaRPr>
          </a:p>
          <a:p>
            <a:pPr>
              <a:buFont typeface="Arial" panose="020B0604020202020204" pitchFamily="34" charset="0"/>
              <a:buChar char="•"/>
            </a:pPr>
            <a:endParaRPr lang="en-US" sz="2200" dirty="0"/>
          </a:p>
          <a:p>
            <a:endParaRPr lang="en-IE" sz="2200" dirty="0"/>
          </a:p>
        </p:txBody>
      </p:sp>
      <p:sp>
        <p:nvSpPr>
          <p:cNvPr id="14" name="Text Placeholder 13">
            <a:extLst>
              <a:ext uri="{FF2B5EF4-FFF2-40B4-BE49-F238E27FC236}">
                <a16:creationId xmlns:a16="http://schemas.microsoft.com/office/drawing/2014/main" id="{50CF87AD-5E5D-24AA-1891-6CE07C256AC1}"/>
              </a:ext>
            </a:extLst>
          </p:cNvPr>
          <p:cNvSpPr>
            <a:spLocks noGrp="1"/>
          </p:cNvSpPr>
          <p:nvPr>
            <p:ph type="body" sz="quarter" idx="16"/>
          </p:nvPr>
        </p:nvSpPr>
        <p:spPr>
          <a:xfrm>
            <a:off x="798382" y="402675"/>
            <a:ext cx="10595237" cy="803654"/>
          </a:xfrm>
        </p:spPr>
        <p:txBody>
          <a:bodyPr/>
          <a:lstStyle/>
          <a:p>
            <a:r>
              <a:rPr lang="en-US" sz="3400" dirty="0"/>
              <a:t>Build a Diverse Talent Pipeline:</a:t>
            </a:r>
            <a:r>
              <a:rPr lang="en-US" sz="3400" b="0" dirty="0"/>
              <a:t>.</a:t>
            </a:r>
            <a:endParaRPr lang="en-IE" sz="3400" b="0" dirty="0"/>
          </a:p>
        </p:txBody>
      </p:sp>
    </p:spTree>
    <p:extLst>
      <p:ext uri="{BB962C8B-B14F-4D97-AF65-F5344CB8AC3E}">
        <p14:creationId xmlns:p14="http://schemas.microsoft.com/office/powerpoint/2010/main" val="21882582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7FC418-EBC8-974E-EF5B-EE9835F237B5}"/>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806CB400-65DE-088A-A37A-6110AF51B338}"/>
              </a:ext>
            </a:extLst>
          </p:cNvPr>
          <p:cNvSpPr>
            <a:spLocks noGrp="1"/>
          </p:cNvSpPr>
          <p:nvPr>
            <p:ph type="body" sz="quarter" idx="18"/>
          </p:nvPr>
        </p:nvSpPr>
        <p:spPr>
          <a:xfrm>
            <a:off x="872812" y="1088903"/>
            <a:ext cx="6059615" cy="5397851"/>
          </a:xfrm>
        </p:spPr>
        <p:txBody>
          <a:bodyPr/>
          <a:lstStyle/>
          <a:p>
            <a:pPr marL="0" indent="0"/>
            <a:r>
              <a:rPr lang="en-US" sz="2800" b="1" dirty="0">
                <a:solidFill>
                  <a:schemeClr val="bg1"/>
                </a:solidFill>
                <a:highlight>
                  <a:srgbClr val="DF4625"/>
                </a:highlight>
              </a:rPr>
              <a:t>How to Build a Diverse Talent Pipeline?</a:t>
            </a:r>
          </a:p>
          <a:p>
            <a:pPr marL="0" indent="0">
              <a:buClr>
                <a:srgbClr val="DF4625"/>
              </a:buClr>
            </a:pPr>
            <a:endParaRPr lang="en-US" sz="1000" b="1" dirty="0"/>
          </a:p>
          <a:p>
            <a:pPr marL="342900" indent="-342900">
              <a:buClr>
                <a:srgbClr val="DF4625"/>
              </a:buClr>
              <a:buFont typeface="Wingdings" panose="05000000000000000000" pitchFamily="2" charset="2"/>
              <a:buChar char="v"/>
            </a:pPr>
            <a:r>
              <a:rPr lang="en-US" sz="2100" b="1" dirty="0"/>
              <a:t>Diversify Recruitment Channels: </a:t>
            </a:r>
            <a:r>
              <a:rPr lang="en-US" sz="2100" dirty="0"/>
              <a:t>Partner with companies that support underrepresented groups.</a:t>
            </a:r>
          </a:p>
          <a:p>
            <a:pPr marL="342900" indent="-342900">
              <a:buClr>
                <a:srgbClr val="DF4625"/>
              </a:buClr>
              <a:buFont typeface="Wingdings" panose="05000000000000000000" pitchFamily="2" charset="2"/>
              <a:buChar char="v"/>
            </a:pPr>
            <a:r>
              <a:rPr lang="en-US" sz="2100" b="1" dirty="0"/>
              <a:t>Mentorship and Training Programs: </a:t>
            </a:r>
            <a:r>
              <a:rPr lang="en-US" sz="2100" dirty="0"/>
              <a:t>Create initiatives that prepare employees from diverse backgrounds for leadership roles.</a:t>
            </a:r>
          </a:p>
          <a:p>
            <a:pPr marL="342900" indent="-342900">
              <a:buClr>
                <a:srgbClr val="DF4625"/>
              </a:buClr>
              <a:buFont typeface="Wingdings" panose="05000000000000000000" pitchFamily="2" charset="2"/>
              <a:buChar char="v"/>
            </a:pPr>
            <a:r>
              <a:rPr lang="en-US" sz="2100" b="1" dirty="0"/>
              <a:t>Inclusive Leadership Training: </a:t>
            </a:r>
            <a:r>
              <a:rPr lang="en-US" sz="2100" dirty="0"/>
              <a:t>Train current leaders to </a:t>
            </a:r>
            <a:r>
              <a:rPr lang="en-US" sz="2100" dirty="0" err="1"/>
              <a:t>recognise</a:t>
            </a:r>
            <a:r>
              <a:rPr lang="en-US" sz="2100" dirty="0"/>
              <a:t> and eliminate biases in their teams.</a:t>
            </a:r>
          </a:p>
          <a:p>
            <a:pPr marL="342900" indent="-342900">
              <a:buClr>
                <a:srgbClr val="DF4625"/>
              </a:buClr>
              <a:buFont typeface="Wingdings" panose="05000000000000000000" pitchFamily="2" charset="2"/>
              <a:buChar char="v"/>
            </a:pPr>
            <a:r>
              <a:rPr lang="en-US" sz="2100" b="1" dirty="0"/>
              <a:t>Measure Progress: </a:t>
            </a:r>
            <a:r>
              <a:rPr lang="en-US" sz="2100" dirty="0"/>
              <a:t>Set diversity goals and track progress through regular assessments and reporting.</a:t>
            </a:r>
            <a:endParaRPr lang="en-US" sz="2200" dirty="0"/>
          </a:p>
          <a:p>
            <a:endParaRPr lang="en-IE" sz="2200" dirty="0"/>
          </a:p>
        </p:txBody>
      </p:sp>
      <p:sp>
        <p:nvSpPr>
          <p:cNvPr id="14" name="Text Placeholder 13">
            <a:extLst>
              <a:ext uri="{FF2B5EF4-FFF2-40B4-BE49-F238E27FC236}">
                <a16:creationId xmlns:a16="http://schemas.microsoft.com/office/drawing/2014/main" id="{6296233C-9D93-D6C4-8A4B-614890860155}"/>
              </a:ext>
            </a:extLst>
          </p:cNvPr>
          <p:cNvSpPr>
            <a:spLocks noGrp="1"/>
          </p:cNvSpPr>
          <p:nvPr>
            <p:ph type="body" sz="quarter" idx="16"/>
          </p:nvPr>
        </p:nvSpPr>
        <p:spPr>
          <a:xfrm>
            <a:off x="798382" y="402675"/>
            <a:ext cx="10595237" cy="803654"/>
          </a:xfrm>
        </p:spPr>
        <p:txBody>
          <a:bodyPr/>
          <a:lstStyle/>
          <a:p>
            <a:r>
              <a:rPr lang="en-US" sz="3400" dirty="0"/>
              <a:t>Build a Diverse Talent Pipeline</a:t>
            </a:r>
            <a:endParaRPr lang="en-IE" sz="3400" b="0" dirty="0"/>
          </a:p>
        </p:txBody>
      </p:sp>
      <p:pic>
        <p:nvPicPr>
          <p:cNvPr id="3" name="Picture 2" descr="A couple of women wearing aprons&#10;&#10;Description automatically generated">
            <a:extLst>
              <a:ext uri="{FF2B5EF4-FFF2-40B4-BE49-F238E27FC236}">
                <a16:creationId xmlns:a16="http://schemas.microsoft.com/office/drawing/2014/main" id="{E6F3CBD8-49D2-FCF0-E80C-512427933B6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52659" y="1088903"/>
            <a:ext cx="3377610" cy="5066415"/>
          </a:xfrm>
          <a:prstGeom prst="rect">
            <a:avLst/>
          </a:prstGeom>
        </p:spPr>
      </p:pic>
    </p:spTree>
    <p:extLst>
      <p:ext uri="{BB962C8B-B14F-4D97-AF65-F5344CB8AC3E}">
        <p14:creationId xmlns:p14="http://schemas.microsoft.com/office/powerpoint/2010/main" val="41163387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85BC482A-84D1-D9A2-34FC-B3AC8300CC19}"/>
              </a:ext>
            </a:extLst>
          </p:cNvPr>
          <p:cNvSpPr>
            <a:spLocks noGrp="1"/>
          </p:cNvSpPr>
          <p:nvPr>
            <p:ph type="body" sz="quarter" idx="18"/>
          </p:nvPr>
        </p:nvSpPr>
        <p:spPr>
          <a:xfrm>
            <a:off x="595423" y="1652897"/>
            <a:ext cx="11185451" cy="3849918"/>
          </a:xfrm>
        </p:spPr>
        <p:txBody>
          <a:bodyPr/>
          <a:lstStyle/>
          <a:p>
            <a:pPr marL="342900" indent="-342900">
              <a:buFont typeface="Wingdings" panose="05000000000000000000" pitchFamily="2" charset="2"/>
              <a:buChar char="ü"/>
            </a:pPr>
            <a:r>
              <a:rPr lang="en-US" sz="2200" b="1" dirty="0"/>
              <a:t>Transparent Talent Identification:</a:t>
            </a:r>
            <a:r>
              <a:rPr lang="en-US" sz="2200" dirty="0"/>
              <a:t> Develop clear criteria for identifying potential leaders based on performance, skills, and leadership potential. Make sure the criteria do not inadvertently </a:t>
            </a:r>
            <a:r>
              <a:rPr lang="en-US" sz="2200" dirty="0" err="1"/>
              <a:t>favour</a:t>
            </a:r>
            <a:r>
              <a:rPr lang="en-US" sz="2200" dirty="0"/>
              <a:t> specific groups.</a:t>
            </a:r>
          </a:p>
          <a:p>
            <a:pPr marL="342900" indent="-342900">
              <a:buFont typeface="Wingdings" panose="05000000000000000000" pitchFamily="2" charset="2"/>
              <a:buChar char="ü"/>
            </a:pPr>
            <a:r>
              <a:rPr lang="en-US" sz="2200" b="1" dirty="0"/>
              <a:t>Inclusive Talent Reviews:</a:t>
            </a:r>
            <a:r>
              <a:rPr lang="en-US" sz="2200" dirty="0"/>
              <a:t> Ensure that talent reviews include employees from underrepresented backgrounds, focusing on their development and future roles within the company.</a:t>
            </a:r>
          </a:p>
          <a:p>
            <a:pPr marL="342900" indent="-342900">
              <a:buFont typeface="Wingdings" panose="05000000000000000000" pitchFamily="2" charset="2"/>
              <a:buChar char="ü"/>
            </a:pPr>
            <a:r>
              <a:rPr lang="en-US" sz="2200" b="1" dirty="0"/>
              <a:t>Monitor Diversity Gaps:</a:t>
            </a:r>
            <a:r>
              <a:rPr lang="en-US" sz="2200" dirty="0"/>
              <a:t> Regularly </a:t>
            </a:r>
            <a:r>
              <a:rPr lang="en-US" sz="2200" dirty="0" err="1"/>
              <a:t>analyse</a:t>
            </a:r>
            <a:r>
              <a:rPr lang="en-US" sz="2200" dirty="0"/>
              <a:t> leadership demographics to identify diversity gaps and develop strategies to close them</a:t>
            </a:r>
          </a:p>
          <a:p>
            <a:pPr marL="342900" indent="-342900">
              <a:buFont typeface="Wingdings" panose="05000000000000000000" pitchFamily="2" charset="2"/>
              <a:buChar char="ü"/>
            </a:pPr>
            <a:r>
              <a:rPr lang="en-US" sz="2200" b="1" dirty="0"/>
              <a:t>External Sourcing for Diverse Candidates:</a:t>
            </a:r>
            <a:r>
              <a:rPr lang="en-US" sz="2200" dirty="0"/>
              <a:t> Look beyond internal candidates to find diverse leadership talent in the broader market if internal representation lacks diversity.</a:t>
            </a:r>
          </a:p>
          <a:p>
            <a:pPr marL="342900" indent="-342900">
              <a:buFont typeface="Wingdings" panose="05000000000000000000" pitchFamily="2" charset="2"/>
              <a:buChar char="ü"/>
            </a:pPr>
            <a:r>
              <a:rPr lang="en-US" sz="2200" b="1" dirty="0"/>
              <a:t>Internal Mentoring Programs:</a:t>
            </a:r>
            <a:r>
              <a:rPr lang="en-US" sz="2200" dirty="0"/>
              <a:t> Develop mentoring programs to prepare internal candidates from underrepresented groups for leadership roles, thus ensuring the next generation of leaders is prepared and diverse.</a:t>
            </a:r>
          </a:p>
          <a:p>
            <a:pPr marL="342900" indent="-342900">
              <a:buFont typeface="Wingdings" panose="05000000000000000000" pitchFamily="2" charset="2"/>
              <a:buChar char="ü"/>
            </a:pPr>
            <a:endParaRPr lang="en-IE" sz="2200" dirty="0"/>
          </a:p>
        </p:txBody>
      </p:sp>
      <p:sp>
        <p:nvSpPr>
          <p:cNvPr id="14" name="Text Placeholder 13">
            <a:extLst>
              <a:ext uri="{FF2B5EF4-FFF2-40B4-BE49-F238E27FC236}">
                <a16:creationId xmlns:a16="http://schemas.microsoft.com/office/drawing/2014/main" id="{C80056AD-ABF1-06ED-FE36-608F9C61283A}"/>
              </a:ext>
            </a:extLst>
          </p:cNvPr>
          <p:cNvSpPr>
            <a:spLocks noGrp="1"/>
          </p:cNvSpPr>
          <p:nvPr>
            <p:ph type="body" sz="quarter" idx="16"/>
          </p:nvPr>
        </p:nvSpPr>
        <p:spPr>
          <a:xfrm>
            <a:off x="2618868" y="513539"/>
            <a:ext cx="10595237" cy="803654"/>
          </a:xfrm>
        </p:spPr>
        <p:txBody>
          <a:bodyPr anchor="ctr"/>
          <a:lstStyle/>
          <a:p>
            <a:r>
              <a:rPr lang="en-US" dirty="0"/>
              <a:t>Identify Diverse Talent Early</a:t>
            </a:r>
          </a:p>
        </p:txBody>
      </p:sp>
      <p:sp>
        <p:nvSpPr>
          <p:cNvPr id="5" name="Round Diagonal Corner Rectangle 9">
            <a:extLst>
              <a:ext uri="{FF2B5EF4-FFF2-40B4-BE49-F238E27FC236}">
                <a16:creationId xmlns:a16="http://schemas.microsoft.com/office/drawing/2014/main" id="{DDC6D98D-3534-C97C-2D5C-CBF135CB6213}"/>
              </a:ext>
            </a:extLst>
          </p:cNvPr>
          <p:cNvSpPr/>
          <p:nvPr/>
        </p:nvSpPr>
        <p:spPr>
          <a:xfrm rot="16200000">
            <a:off x="903820" y="-137334"/>
            <a:ext cx="969763" cy="2034452"/>
          </a:xfrm>
          <a:prstGeom prst="round2DiagRect">
            <a:avLst/>
          </a:prstGeom>
          <a:solidFill>
            <a:srgbClr val="05AA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8834489F-B698-88BF-D1A4-61501B2301D4}"/>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1</a:t>
            </a:r>
          </a:p>
        </p:txBody>
      </p:sp>
    </p:spTree>
    <p:extLst>
      <p:ext uri="{BB962C8B-B14F-4D97-AF65-F5344CB8AC3E}">
        <p14:creationId xmlns:p14="http://schemas.microsoft.com/office/powerpoint/2010/main" val="29434394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F643CDA5-C7E9-9076-799B-C84296459018}"/>
              </a:ext>
            </a:extLst>
          </p:cNvPr>
          <p:cNvSpPr txBox="1">
            <a:spLocks/>
          </p:cNvSpPr>
          <p:nvPr/>
        </p:nvSpPr>
        <p:spPr>
          <a:xfrm>
            <a:off x="253489" y="2596368"/>
            <a:ext cx="9592260" cy="2635608"/>
          </a:xfrm>
          <a:prstGeom prst="rect">
            <a:avLst/>
          </a:prstGeom>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solidFill>
                  <a:srgbClr val="083F59"/>
                </a:solidFill>
                <a:latin typeface="Aharoni" panose="02010803020104030203" pitchFamily="2" charset="-79"/>
                <a:cs typeface="Aharoni" panose="02010803020104030203" pitchFamily="2" charset="-79"/>
              </a:rPr>
              <a:t>SME (Switzerland): </a:t>
            </a:r>
            <a:r>
              <a:rPr lang="en-US" sz="2200" dirty="0">
                <a:solidFill>
                  <a:srgbClr val="083F59"/>
                </a:solidFill>
              </a:rPr>
              <a:t>Created a talent identification program that actively sought to include women and employees from minority groups, ensuring a balanced leadership pipeline.</a:t>
            </a:r>
          </a:p>
          <a:p>
            <a:r>
              <a:rPr lang="en-US" sz="2400" dirty="0">
                <a:solidFill>
                  <a:srgbClr val="083F59"/>
                </a:solidFill>
                <a:latin typeface="Aharoni" panose="02010803020104030203" pitchFamily="2" charset="-79"/>
                <a:cs typeface="Aharoni" panose="02010803020104030203" pitchFamily="2" charset="-79"/>
              </a:rPr>
              <a:t>How? </a:t>
            </a:r>
            <a:r>
              <a:rPr lang="en-US" sz="2200" dirty="0">
                <a:solidFill>
                  <a:srgbClr val="083F59"/>
                </a:solidFill>
              </a:rPr>
              <a:t>The SME established transparent guidelines to evaluate potential leaders, ensuring women and minority groups were actively included in the process. Rather than subjective biases, they focused on skills, performance, and leadership potential. Mentorship and coaching programs were created specifically to support underrepresented groups in building confidence and leadership skills. Key performance indicators (KPIs) were set to measure improvements in diversity and representation at leadership levels.</a:t>
            </a:r>
          </a:p>
          <a:p>
            <a:r>
              <a:rPr lang="en-US" sz="2400" dirty="0">
                <a:solidFill>
                  <a:srgbClr val="083F59"/>
                </a:solidFill>
                <a:latin typeface="Aharoni" panose="02010803020104030203" pitchFamily="2" charset="-79"/>
                <a:cs typeface="Aharoni" panose="02010803020104030203" pitchFamily="2" charset="-79"/>
              </a:rPr>
              <a:t>Results: </a:t>
            </a:r>
            <a:r>
              <a:rPr lang="en-US" sz="2200" dirty="0">
                <a:solidFill>
                  <a:srgbClr val="083F59"/>
                </a:solidFill>
              </a:rPr>
              <a:t>Women and minority groups gained equal opportunities for leadership roles, promoting a balanced leadership pipeline. Diverse teams introduced varied perspectives, leading to improved company problem-solving and innovation. The program unlocked talent that may have otherwise been overlooked, addressing skills shortages.</a:t>
            </a:r>
          </a:p>
          <a:p>
            <a:pPr>
              <a:lnSpc>
                <a:spcPct val="100000"/>
              </a:lnSpc>
              <a:spcBef>
                <a:spcPts val="0"/>
              </a:spcBef>
            </a:pPr>
            <a:endParaRPr lang="en-IE" sz="2000" dirty="0">
              <a:solidFill>
                <a:srgbClr val="083F59"/>
              </a:solidFill>
            </a:endParaRPr>
          </a:p>
        </p:txBody>
      </p:sp>
      <p:sp>
        <p:nvSpPr>
          <p:cNvPr id="6" name="Text Placeholder 3">
            <a:extLst>
              <a:ext uri="{FF2B5EF4-FFF2-40B4-BE49-F238E27FC236}">
                <a16:creationId xmlns:a16="http://schemas.microsoft.com/office/drawing/2014/main" id="{2898F56E-B9D4-337E-A4F4-01322A1D7F50}"/>
              </a:ext>
            </a:extLst>
          </p:cNvPr>
          <p:cNvSpPr txBox="1">
            <a:spLocks/>
          </p:cNvSpPr>
          <p:nvPr/>
        </p:nvSpPr>
        <p:spPr>
          <a:xfrm>
            <a:off x="1868130" y="159488"/>
            <a:ext cx="5055171" cy="1018517"/>
          </a:xfrm>
          <a:prstGeom prst="rect">
            <a:avLst/>
          </a:prstGeom>
          <a:solidFill>
            <a:srgbClr val="083F59"/>
          </a:solidFill>
        </p:spPr>
        <p:txBody>
          <a:bodyPr anchor="ctr">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500" dirty="0">
                <a:solidFill>
                  <a:srgbClr val="B9FDFA"/>
                </a:solidFill>
                <a:latin typeface="Aharoni" panose="02010803020104030203" pitchFamily="2" charset="-79"/>
                <a:cs typeface="Aharoni" panose="02010803020104030203" pitchFamily="2" charset="-79"/>
              </a:rPr>
              <a:t>Case Study</a:t>
            </a:r>
          </a:p>
          <a:p>
            <a:r>
              <a:rPr lang="en-US" sz="2600" b="1" dirty="0">
                <a:solidFill>
                  <a:srgbClr val="B9FDFA"/>
                </a:solidFill>
                <a:latin typeface="Aharoni" panose="02010803020104030203" pitchFamily="2" charset="-79"/>
                <a:cs typeface="Aharoni" panose="02010803020104030203" pitchFamily="2" charset="-79"/>
              </a:rPr>
              <a:t>Talent Identification Program </a:t>
            </a:r>
            <a:endParaRPr lang="en-IE" sz="2600" b="1" dirty="0">
              <a:solidFill>
                <a:srgbClr val="B9FDFA"/>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42817840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77A8A50-26D5-5716-32B2-F2CB9F85BCBB}"/>
            </a:ext>
          </a:extLst>
        </p:cNvPr>
        <p:cNvGrpSpPr/>
        <p:nvPr/>
      </p:nvGrpSpPr>
      <p:grpSpPr>
        <a:xfrm>
          <a:off x="0" y="0"/>
          <a:ext cx="0" cy="0"/>
          <a:chOff x="0" y="0"/>
          <a:chExt cx="0" cy="0"/>
        </a:xfrm>
      </p:grpSpPr>
      <p:sp>
        <p:nvSpPr>
          <p:cNvPr id="5" name="Text Placeholder 2">
            <a:extLst>
              <a:ext uri="{FF2B5EF4-FFF2-40B4-BE49-F238E27FC236}">
                <a16:creationId xmlns:a16="http://schemas.microsoft.com/office/drawing/2014/main" id="{E2A66C9E-E86C-7F46-B217-F67A9DAE3CEB}"/>
              </a:ext>
            </a:extLst>
          </p:cNvPr>
          <p:cNvSpPr txBox="1">
            <a:spLocks/>
          </p:cNvSpPr>
          <p:nvPr/>
        </p:nvSpPr>
        <p:spPr>
          <a:xfrm>
            <a:off x="412977" y="2414223"/>
            <a:ext cx="9826176" cy="2635608"/>
          </a:xfrm>
          <a:prstGeom prst="rect">
            <a:avLst/>
          </a:prstGeom>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solidFill>
                  <a:srgbClr val="083F59"/>
                </a:solidFill>
                <a:latin typeface="Aharoni" panose="02010803020104030203" pitchFamily="2" charset="-79"/>
                <a:cs typeface="Aharoni" panose="02010803020104030203" pitchFamily="2" charset="-79"/>
              </a:rPr>
              <a:t>SME (Germany): </a:t>
            </a:r>
            <a:r>
              <a:rPr lang="en-US" sz="2200" dirty="0">
                <a:solidFill>
                  <a:srgbClr val="083F59"/>
                </a:solidFill>
              </a:rPr>
              <a:t>Implemented an AI-driven system to identify high-potential employees for leadership roles, ensuring balanced representation across gender and ethnic groups</a:t>
            </a:r>
          </a:p>
          <a:p>
            <a:r>
              <a:rPr lang="en-US" sz="2400" dirty="0">
                <a:solidFill>
                  <a:srgbClr val="083F59"/>
                </a:solidFill>
                <a:latin typeface="Aharoni" panose="02010803020104030203" pitchFamily="2" charset="-79"/>
                <a:cs typeface="Aharoni" panose="02010803020104030203" pitchFamily="2" charset="-79"/>
              </a:rPr>
              <a:t>How? </a:t>
            </a:r>
            <a:r>
              <a:rPr lang="en-US" sz="2200" dirty="0">
                <a:solidFill>
                  <a:srgbClr val="083F59"/>
                </a:solidFill>
              </a:rPr>
              <a:t>It used an AI driven talent management tool or software program. Here are some examples of such tools: SAP SuccessFactors, IBM Watson Talent Frameworks, Workday Adaptive Insights, Cornerstone OnDemand, and </a:t>
            </a:r>
            <a:r>
              <a:rPr lang="en-US" sz="2200" dirty="0" err="1">
                <a:solidFill>
                  <a:srgbClr val="083F59"/>
                </a:solidFill>
              </a:rPr>
              <a:t>HireVue</a:t>
            </a:r>
            <a:r>
              <a:rPr lang="en-US" sz="2200" dirty="0">
                <a:solidFill>
                  <a:srgbClr val="083F59"/>
                </a:solidFill>
              </a:rPr>
              <a:t> AI Assessment Tools. The company gathered historical and real-time employee data such as performance reviews, project success rates, skill assessments, and peer feedback. The AI tool was integrated with existing HR systems for a seamless flow of data. HR underwent training to understand AI recommendations and align decisions with human judgment</a:t>
            </a:r>
            <a:r>
              <a:rPr lang="en-US" sz="2000" dirty="0">
                <a:solidFill>
                  <a:srgbClr val="083F59"/>
                </a:solidFill>
              </a:rPr>
              <a:t>.</a:t>
            </a:r>
          </a:p>
          <a:p>
            <a:r>
              <a:rPr lang="en-US" sz="2400" dirty="0">
                <a:solidFill>
                  <a:srgbClr val="083F59"/>
                </a:solidFill>
                <a:latin typeface="Aharoni" panose="02010803020104030203" pitchFamily="2" charset="-79"/>
                <a:cs typeface="Aharoni" panose="02010803020104030203" pitchFamily="2" charset="-79"/>
              </a:rPr>
              <a:t>Results: </a:t>
            </a:r>
            <a:r>
              <a:rPr lang="en-US" sz="2200" dirty="0">
                <a:solidFill>
                  <a:srgbClr val="083F59"/>
                </a:solidFill>
              </a:rPr>
              <a:t>The SME achieved balanced representation across gender and ethnic groups in leadership roles. AI removed human bias, ensuring fair assessment and identification of talent. Faster identification of high-potential employees with predictive analytics improved succession planning. The AI tool provided clear metrics and justifications for leadership candidate selection.</a:t>
            </a:r>
            <a:endParaRPr lang="en-IE" sz="2200" dirty="0">
              <a:solidFill>
                <a:srgbClr val="083F59"/>
              </a:solidFill>
            </a:endParaRPr>
          </a:p>
        </p:txBody>
      </p:sp>
      <p:sp>
        <p:nvSpPr>
          <p:cNvPr id="7" name="Text Placeholder 3">
            <a:extLst>
              <a:ext uri="{FF2B5EF4-FFF2-40B4-BE49-F238E27FC236}">
                <a16:creationId xmlns:a16="http://schemas.microsoft.com/office/drawing/2014/main" id="{58AC2209-2715-CF1E-9734-A61AA532A73A}"/>
              </a:ext>
            </a:extLst>
          </p:cNvPr>
          <p:cNvSpPr txBox="1">
            <a:spLocks/>
          </p:cNvSpPr>
          <p:nvPr/>
        </p:nvSpPr>
        <p:spPr>
          <a:xfrm>
            <a:off x="1868130" y="44818"/>
            <a:ext cx="5055171" cy="1018517"/>
          </a:xfrm>
          <a:prstGeom prst="rect">
            <a:avLst/>
          </a:prstGeom>
          <a:solidFill>
            <a:srgbClr val="083F59"/>
          </a:solidFill>
        </p:spPr>
        <p:txBody>
          <a:bodyPr anchor="ctr">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500" dirty="0">
                <a:solidFill>
                  <a:srgbClr val="B9FDFA"/>
                </a:solidFill>
                <a:latin typeface="Aharoni" panose="02010803020104030203" pitchFamily="2" charset="-79"/>
                <a:cs typeface="Aharoni" panose="02010803020104030203" pitchFamily="2" charset="-79"/>
              </a:rPr>
              <a:t>Case Study</a:t>
            </a:r>
          </a:p>
          <a:p>
            <a:r>
              <a:rPr lang="en-US" sz="2600" b="1" dirty="0">
                <a:solidFill>
                  <a:srgbClr val="B9FDFA"/>
                </a:solidFill>
                <a:latin typeface="Aharoni" panose="02010803020104030203" pitchFamily="2" charset="-79"/>
                <a:cs typeface="Aharoni" panose="02010803020104030203" pitchFamily="2" charset="-79"/>
              </a:rPr>
              <a:t>AI-Driven Talent Management</a:t>
            </a:r>
            <a:endParaRPr lang="en-IE" sz="2600" b="1" dirty="0">
              <a:solidFill>
                <a:srgbClr val="B9FDFA"/>
              </a:solidFill>
              <a:latin typeface="Aharoni" panose="02010803020104030203" pitchFamily="2" charset="-79"/>
              <a:cs typeface="Aharoni" panose="02010803020104030203" pitchFamily="2" charset="-79"/>
            </a:endParaRPr>
          </a:p>
        </p:txBody>
      </p:sp>
    </p:spTree>
    <p:extLst>
      <p:ext uri="{BB962C8B-B14F-4D97-AF65-F5344CB8AC3E}">
        <p14:creationId xmlns:p14="http://schemas.microsoft.com/office/powerpoint/2010/main" val="39897141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B04F4E-E25F-C2C8-A677-4B53711A730F}"/>
            </a:ext>
          </a:extLst>
        </p:cNvPr>
        <p:cNvGrpSpPr/>
        <p:nvPr/>
      </p:nvGrpSpPr>
      <p:grpSpPr>
        <a:xfrm>
          <a:off x="0" y="0"/>
          <a:ext cx="0" cy="0"/>
          <a:chOff x="0" y="0"/>
          <a:chExt cx="0" cy="0"/>
        </a:xfrm>
      </p:grpSpPr>
      <p:sp>
        <p:nvSpPr>
          <p:cNvPr id="7" name="Flowchart: Alternate Process 6">
            <a:extLst>
              <a:ext uri="{FF2B5EF4-FFF2-40B4-BE49-F238E27FC236}">
                <a16:creationId xmlns:a16="http://schemas.microsoft.com/office/drawing/2014/main" id="{45F94513-76D1-45C9-3DB1-59C841D9CF88}"/>
              </a:ext>
            </a:extLst>
          </p:cNvPr>
          <p:cNvSpPr/>
          <p:nvPr/>
        </p:nvSpPr>
        <p:spPr>
          <a:xfrm>
            <a:off x="253409" y="1545725"/>
            <a:ext cx="11685181" cy="4259652"/>
          </a:xfrm>
          <a:prstGeom prst="flowChartAlternateProcess">
            <a:avLst/>
          </a:prstGeom>
          <a:solidFill>
            <a:srgbClr val="059F9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5" name="Text Placeholder 14">
            <a:extLst>
              <a:ext uri="{FF2B5EF4-FFF2-40B4-BE49-F238E27FC236}">
                <a16:creationId xmlns:a16="http://schemas.microsoft.com/office/drawing/2014/main" id="{3D77C9BE-48FE-3790-C806-35195C2C1F5E}"/>
              </a:ext>
            </a:extLst>
          </p:cNvPr>
          <p:cNvSpPr>
            <a:spLocks noGrp="1"/>
          </p:cNvSpPr>
          <p:nvPr>
            <p:ph type="body" sz="quarter" idx="18"/>
          </p:nvPr>
        </p:nvSpPr>
        <p:spPr>
          <a:xfrm>
            <a:off x="595423" y="1769855"/>
            <a:ext cx="11185451" cy="3849918"/>
          </a:xfrm>
        </p:spPr>
        <p:txBody>
          <a:bodyPr/>
          <a:lstStyle/>
          <a:p>
            <a:pPr marL="0" indent="0"/>
            <a:r>
              <a:rPr lang="en-US" b="1" dirty="0">
                <a:solidFill>
                  <a:schemeClr val="bg1"/>
                </a:solidFill>
              </a:rPr>
              <a:t>Reading</a:t>
            </a:r>
          </a:p>
          <a:p>
            <a:pPr marL="342900" indent="-342900">
              <a:buFont typeface="Wingdings" panose="05000000000000000000" pitchFamily="2" charset="2"/>
              <a:buChar char="v"/>
            </a:pPr>
            <a:r>
              <a:rPr lang="en-US" sz="2000" dirty="0">
                <a:solidFill>
                  <a:schemeClr val="bg1"/>
                </a:solidFill>
              </a:rPr>
              <a:t>The European Commission’s </a:t>
            </a:r>
            <a:r>
              <a:rPr lang="en-US" sz="2000" b="1" dirty="0">
                <a:solidFill>
                  <a:schemeClr val="bg1"/>
                </a:solidFill>
                <a:hlinkClick r:id="rId2">
                  <a:extLst>
                    <a:ext uri="{A12FA001-AC4F-418D-AE19-62706E023703}">
                      <ahyp:hlinkClr xmlns:ahyp="http://schemas.microsoft.com/office/drawing/2018/hyperlinkcolor" val="tx"/>
                    </a:ext>
                  </a:extLst>
                </a:hlinkClick>
              </a:rPr>
              <a:t>"Inclusive Talent Identification Practices"</a:t>
            </a:r>
            <a:r>
              <a:rPr lang="en-US" sz="2000" dirty="0">
                <a:solidFill>
                  <a:schemeClr val="bg1"/>
                </a:solidFill>
                <a:hlinkClick r:id="rId2">
                  <a:extLst>
                    <a:ext uri="{A12FA001-AC4F-418D-AE19-62706E023703}">
                      <ahyp:hlinkClr xmlns:ahyp="http://schemas.microsoft.com/office/drawing/2018/hyperlinkcolor" val="tx"/>
                    </a:ext>
                  </a:extLst>
                </a:hlinkClick>
              </a:rPr>
              <a:t> </a:t>
            </a:r>
            <a:r>
              <a:rPr lang="en-US" sz="2000" dirty="0">
                <a:solidFill>
                  <a:schemeClr val="bg1"/>
                </a:solidFill>
              </a:rPr>
              <a:t>discusses methods for building inclusive pipelines across EU-based companies.</a:t>
            </a:r>
          </a:p>
          <a:p>
            <a:pPr marL="342900" indent="-342900">
              <a:buFont typeface="Wingdings" panose="05000000000000000000" pitchFamily="2" charset="2"/>
              <a:buChar char="v"/>
            </a:pPr>
            <a:r>
              <a:rPr lang="en-US" sz="2000" b="1" dirty="0">
                <a:solidFill>
                  <a:schemeClr val="bg1"/>
                </a:solidFill>
                <a:hlinkClick r:id="rId3">
                  <a:extLst>
                    <a:ext uri="{A12FA001-AC4F-418D-AE19-62706E023703}">
                      <ahyp:hlinkClr xmlns:ahyp="http://schemas.microsoft.com/office/drawing/2018/hyperlinkcolor" val="tx"/>
                    </a:ext>
                  </a:extLst>
                </a:hlinkClick>
              </a:rPr>
              <a:t>"The Role of AI in Inclusive Succession Planning"</a:t>
            </a:r>
            <a:r>
              <a:rPr lang="en-US" sz="2000" dirty="0">
                <a:solidFill>
                  <a:schemeClr val="bg1"/>
                </a:solidFill>
                <a:hlinkClick r:id="rId3">
                  <a:extLst>
                    <a:ext uri="{A12FA001-AC4F-418D-AE19-62706E023703}">
                      <ahyp:hlinkClr xmlns:ahyp="http://schemas.microsoft.com/office/drawing/2018/hyperlinkcolor" val="tx"/>
                    </a:ext>
                  </a:extLst>
                </a:hlinkClick>
              </a:rPr>
              <a:t> </a:t>
            </a:r>
            <a:r>
              <a:rPr lang="en-US" sz="2000" dirty="0">
                <a:solidFill>
                  <a:schemeClr val="bg1"/>
                </a:solidFill>
              </a:rPr>
              <a:t>by the European Business Review offers insights into the advantages of using technology in diverse talent tracking.</a:t>
            </a:r>
          </a:p>
          <a:p>
            <a:pPr marL="342900" indent="-342900">
              <a:buFont typeface="Wingdings" panose="05000000000000000000" pitchFamily="2" charset="2"/>
              <a:buChar char="v"/>
            </a:pPr>
            <a:r>
              <a:rPr lang="en-US" sz="2000" b="1" dirty="0">
                <a:solidFill>
                  <a:schemeClr val="bg1"/>
                </a:solidFill>
              </a:rPr>
              <a:t>"</a:t>
            </a:r>
            <a:r>
              <a:rPr lang="en-US" sz="2000" b="1" dirty="0">
                <a:solidFill>
                  <a:schemeClr val="bg1"/>
                </a:solidFill>
                <a:hlinkClick r:id="rId4">
                  <a:extLst>
                    <a:ext uri="{A12FA001-AC4F-418D-AE19-62706E023703}">
                      <ahyp:hlinkClr xmlns:ahyp="http://schemas.microsoft.com/office/drawing/2018/hyperlinkcolor" val="tx"/>
                    </a:ext>
                  </a:extLst>
                </a:hlinkClick>
              </a:rPr>
              <a:t>External Sourcing for Diverse Talent in SMEs</a:t>
            </a:r>
            <a:r>
              <a:rPr lang="en-US" sz="2000" b="1" dirty="0">
                <a:solidFill>
                  <a:schemeClr val="bg1"/>
                </a:solidFill>
              </a:rPr>
              <a:t>" </a:t>
            </a:r>
            <a:r>
              <a:rPr lang="en-US" sz="2000" dirty="0">
                <a:solidFill>
                  <a:schemeClr val="bg1"/>
                </a:solidFill>
              </a:rPr>
              <a:t>by the European Diversity Forum provides actionable strategies for sourcing leadership candidates.</a:t>
            </a:r>
          </a:p>
          <a:p>
            <a:pPr marL="0" indent="0"/>
            <a:r>
              <a:rPr lang="en-US" b="1" dirty="0">
                <a:solidFill>
                  <a:schemeClr val="bg1"/>
                </a:solidFill>
              </a:rPr>
              <a:t>Tools</a:t>
            </a:r>
          </a:p>
          <a:p>
            <a:pPr marL="0" indent="0"/>
            <a:r>
              <a:rPr lang="en-US" sz="2000" dirty="0">
                <a:solidFill>
                  <a:schemeClr val="bg1"/>
                </a:solidFill>
              </a:rPr>
              <a:t>Use data-driven succession planning tools like </a:t>
            </a:r>
            <a:r>
              <a:rPr lang="en-IE" sz="2000" b="1" dirty="0">
                <a:solidFill>
                  <a:schemeClr val="bg1"/>
                </a:solidFill>
                <a:hlinkClick r:id="rId5">
                  <a:extLst>
                    <a:ext uri="{A12FA001-AC4F-418D-AE19-62706E023703}">
                      <ahyp:hlinkClr xmlns:ahyp="http://schemas.microsoft.com/office/drawing/2018/hyperlinkcolor" val="tx"/>
                    </a:ext>
                  </a:extLst>
                </a:hlinkClick>
              </a:rPr>
              <a:t>PerformYard</a:t>
            </a:r>
            <a:r>
              <a:rPr lang="en-IE" sz="2000" dirty="0">
                <a:solidFill>
                  <a:schemeClr val="bg1"/>
                </a:solidFill>
                <a:hlinkClick r:id="rId5">
                  <a:extLst>
                    <a:ext uri="{A12FA001-AC4F-418D-AE19-62706E023703}">
                      <ahyp:hlinkClr xmlns:ahyp="http://schemas.microsoft.com/office/drawing/2018/hyperlinkcolor" val="tx"/>
                    </a:ext>
                  </a:extLst>
                </a:hlinkClick>
              </a:rPr>
              <a:t> </a:t>
            </a:r>
            <a:r>
              <a:rPr lang="en-IE" sz="2000" dirty="0">
                <a:solidFill>
                  <a:schemeClr val="bg1"/>
                </a:solidFill>
              </a:rPr>
              <a:t>or </a:t>
            </a:r>
            <a:r>
              <a:rPr lang="en-IE" sz="2000" b="1" dirty="0">
                <a:solidFill>
                  <a:schemeClr val="bg1"/>
                </a:solidFill>
                <a:hlinkClick r:id="rId6">
                  <a:extLst>
                    <a:ext uri="{A12FA001-AC4F-418D-AE19-62706E023703}">
                      <ahyp:hlinkClr xmlns:ahyp="http://schemas.microsoft.com/office/drawing/2018/hyperlinkcolor" val="tx"/>
                    </a:ext>
                  </a:extLst>
                </a:hlinkClick>
              </a:rPr>
              <a:t>BambooHR</a:t>
            </a:r>
            <a:r>
              <a:rPr lang="en-IE" sz="2000" b="1" dirty="0">
                <a:solidFill>
                  <a:schemeClr val="bg1"/>
                </a:solidFill>
              </a:rPr>
              <a:t> </a:t>
            </a:r>
            <a:r>
              <a:rPr lang="en-IE" sz="2000" dirty="0">
                <a:solidFill>
                  <a:schemeClr val="bg1"/>
                </a:solidFill>
              </a:rPr>
              <a:t>which use analytics </a:t>
            </a:r>
            <a:r>
              <a:rPr lang="en-US" sz="2000" dirty="0">
                <a:solidFill>
                  <a:schemeClr val="bg1"/>
                </a:solidFill>
              </a:rPr>
              <a:t>to track employee performance, potential, and readiness for leadership roles, ensuring that the process is fair and inclusive.</a:t>
            </a:r>
          </a:p>
          <a:p>
            <a:pPr marL="0" indent="0"/>
            <a:endParaRPr lang="en-US" sz="2200" dirty="0"/>
          </a:p>
          <a:p>
            <a:endParaRPr lang="en-IE" sz="2200" dirty="0"/>
          </a:p>
        </p:txBody>
      </p:sp>
      <p:sp>
        <p:nvSpPr>
          <p:cNvPr id="14" name="Text Placeholder 13">
            <a:extLst>
              <a:ext uri="{FF2B5EF4-FFF2-40B4-BE49-F238E27FC236}">
                <a16:creationId xmlns:a16="http://schemas.microsoft.com/office/drawing/2014/main" id="{B30EA5B5-F4B5-AF46-CF58-E91EFE3B7B2C}"/>
              </a:ext>
            </a:extLst>
          </p:cNvPr>
          <p:cNvSpPr>
            <a:spLocks noGrp="1"/>
          </p:cNvSpPr>
          <p:nvPr>
            <p:ph type="body" sz="quarter" idx="16"/>
          </p:nvPr>
        </p:nvSpPr>
        <p:spPr>
          <a:xfrm>
            <a:off x="2701609" y="517055"/>
            <a:ext cx="10595237" cy="803654"/>
          </a:xfrm>
        </p:spPr>
        <p:txBody>
          <a:bodyPr/>
          <a:lstStyle/>
          <a:p>
            <a:r>
              <a:rPr lang="en-US" dirty="0"/>
              <a:t>Supports</a:t>
            </a:r>
            <a:endParaRPr lang="en-IE" sz="2800" b="0" dirty="0"/>
          </a:p>
        </p:txBody>
      </p:sp>
      <p:sp>
        <p:nvSpPr>
          <p:cNvPr id="5" name="Round Diagonal Corner Rectangle 9">
            <a:extLst>
              <a:ext uri="{FF2B5EF4-FFF2-40B4-BE49-F238E27FC236}">
                <a16:creationId xmlns:a16="http://schemas.microsoft.com/office/drawing/2014/main" id="{6465799C-A744-51B7-7E0D-CFE20F3EC821}"/>
              </a:ext>
            </a:extLst>
          </p:cNvPr>
          <p:cNvSpPr/>
          <p:nvPr/>
        </p:nvSpPr>
        <p:spPr>
          <a:xfrm rot="16200000">
            <a:off x="903820" y="-137334"/>
            <a:ext cx="969763" cy="2034452"/>
          </a:xfrm>
          <a:prstGeom prst="round2DiagRect">
            <a:avLst/>
          </a:prstGeom>
          <a:solidFill>
            <a:srgbClr val="05AA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B2CA7F81-7C7E-196D-CE3A-1463F79CC81D}"/>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1</a:t>
            </a:r>
          </a:p>
        </p:txBody>
      </p:sp>
    </p:spTree>
    <p:extLst>
      <p:ext uri="{BB962C8B-B14F-4D97-AF65-F5344CB8AC3E}">
        <p14:creationId xmlns:p14="http://schemas.microsoft.com/office/powerpoint/2010/main" val="176788283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F83279-D8E0-55F6-62D2-6F4752305E82}"/>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E62DCADC-0592-BD55-917D-1134E77EA615}"/>
              </a:ext>
            </a:extLst>
          </p:cNvPr>
          <p:cNvSpPr>
            <a:spLocks noGrp="1"/>
          </p:cNvSpPr>
          <p:nvPr>
            <p:ph type="body" sz="quarter" idx="18"/>
          </p:nvPr>
        </p:nvSpPr>
        <p:spPr>
          <a:xfrm>
            <a:off x="595423" y="1652897"/>
            <a:ext cx="11185451" cy="3849918"/>
          </a:xfrm>
        </p:spPr>
        <p:txBody>
          <a:bodyPr/>
          <a:lstStyle/>
          <a:p>
            <a:pPr marL="0" indent="0"/>
            <a:r>
              <a:rPr lang="en-US" sz="2200" dirty="0"/>
              <a:t>It's important to have structured programs that develop leadership skills and prepare diverse employees for leadership challenges. European SMEs can </a:t>
            </a:r>
            <a:r>
              <a:rPr lang="en-US" sz="2400" dirty="0"/>
              <a:t>enable</a:t>
            </a:r>
            <a:r>
              <a:rPr lang="en-US" sz="2200" dirty="0"/>
              <a:t> leadership readiness in their diverse workforce by providing the right resources and support.</a:t>
            </a:r>
          </a:p>
          <a:p>
            <a:pPr marL="342900" indent="-342900">
              <a:buFont typeface="Wingdings" panose="05000000000000000000" pitchFamily="2" charset="2"/>
              <a:buChar char="ü"/>
            </a:pPr>
            <a:r>
              <a:rPr lang="en-US" sz="2200" b="1" dirty="0"/>
              <a:t>Tailored Leadership Training:</a:t>
            </a:r>
            <a:r>
              <a:rPr lang="en-US" sz="2200" dirty="0"/>
              <a:t> Develop training programs that are tailored to the unique challenges faced by diverse employees, ensuring they are prepared for leadership roles.</a:t>
            </a:r>
          </a:p>
          <a:p>
            <a:pPr marL="342900" indent="-342900">
              <a:buFont typeface="Wingdings" panose="05000000000000000000" pitchFamily="2" charset="2"/>
              <a:buChar char="ü"/>
            </a:pPr>
            <a:r>
              <a:rPr lang="en-US" sz="2200" b="1" dirty="0"/>
              <a:t>Soft and Hard Skills Training:</a:t>
            </a:r>
            <a:r>
              <a:rPr lang="en-US" sz="2200" dirty="0"/>
              <a:t> Balance leadership programs with training on both technical competencies and essential soft skills like communication, decision-making, and conflict resolution.</a:t>
            </a:r>
          </a:p>
          <a:p>
            <a:pPr marL="342900" indent="-342900">
              <a:buFont typeface="Wingdings" panose="05000000000000000000" pitchFamily="2" charset="2"/>
              <a:buChar char="ü"/>
            </a:pPr>
            <a:r>
              <a:rPr lang="en-US" sz="2200" b="1" dirty="0"/>
              <a:t>Pair Diverse Employees with Sponsors: </a:t>
            </a:r>
            <a:r>
              <a:rPr lang="en-US" sz="2200" dirty="0"/>
              <a:t>Create sponsorship programs that match high-potential employees with senior leaders who can advocate for their advancement.</a:t>
            </a:r>
          </a:p>
          <a:p>
            <a:pPr marL="342900" indent="-342900">
              <a:buFont typeface="Wingdings" panose="05000000000000000000" pitchFamily="2" charset="2"/>
              <a:buChar char="ü"/>
            </a:pPr>
            <a:r>
              <a:rPr lang="en-US" sz="2200" b="1" dirty="0"/>
              <a:t>Peer Mentoring Programs: </a:t>
            </a:r>
            <a:r>
              <a:rPr lang="en-US" sz="2200" dirty="0"/>
              <a:t>Establish peer-to-peer mentoring systems where diverse employees can receive guidance from those with similar backgrounds.</a:t>
            </a:r>
          </a:p>
          <a:p>
            <a:pPr marL="342900" indent="-342900">
              <a:buFont typeface="Wingdings" panose="05000000000000000000" pitchFamily="2" charset="2"/>
              <a:buChar char="ü"/>
            </a:pPr>
            <a:endParaRPr lang="en-US" sz="2200" dirty="0"/>
          </a:p>
          <a:p>
            <a:pPr marL="342900" indent="-342900">
              <a:buFont typeface="Wingdings" panose="05000000000000000000" pitchFamily="2" charset="2"/>
              <a:buChar char="ü"/>
            </a:pPr>
            <a:endParaRPr lang="en-IE" sz="2200" dirty="0"/>
          </a:p>
        </p:txBody>
      </p:sp>
      <p:sp>
        <p:nvSpPr>
          <p:cNvPr id="14" name="Text Placeholder 13">
            <a:extLst>
              <a:ext uri="{FF2B5EF4-FFF2-40B4-BE49-F238E27FC236}">
                <a16:creationId xmlns:a16="http://schemas.microsoft.com/office/drawing/2014/main" id="{E3BA351C-3F76-15B4-BF85-5AAEF9D48057}"/>
              </a:ext>
            </a:extLst>
          </p:cNvPr>
          <p:cNvSpPr>
            <a:spLocks noGrp="1"/>
          </p:cNvSpPr>
          <p:nvPr>
            <p:ph type="body" sz="quarter" idx="16"/>
          </p:nvPr>
        </p:nvSpPr>
        <p:spPr>
          <a:xfrm>
            <a:off x="2618868" y="513539"/>
            <a:ext cx="5791485" cy="803654"/>
          </a:xfrm>
        </p:spPr>
        <p:txBody>
          <a:bodyPr anchor="ctr"/>
          <a:lstStyle/>
          <a:p>
            <a:r>
              <a:rPr lang="en-US" dirty="0"/>
              <a:t>Provide Leadership Development Programs</a:t>
            </a:r>
          </a:p>
        </p:txBody>
      </p:sp>
      <p:sp>
        <p:nvSpPr>
          <p:cNvPr id="5" name="Round Diagonal Corner Rectangle 9">
            <a:extLst>
              <a:ext uri="{FF2B5EF4-FFF2-40B4-BE49-F238E27FC236}">
                <a16:creationId xmlns:a16="http://schemas.microsoft.com/office/drawing/2014/main" id="{92A6EB86-1DE2-89BB-D15E-A216A9B2B906}"/>
              </a:ext>
            </a:extLst>
          </p:cNvPr>
          <p:cNvSpPr/>
          <p:nvPr/>
        </p:nvSpPr>
        <p:spPr>
          <a:xfrm rot="16200000">
            <a:off x="903820" y="-137334"/>
            <a:ext cx="969763" cy="2034452"/>
          </a:xfrm>
          <a:prstGeom prst="round2DiagRect">
            <a:avLst/>
          </a:prstGeom>
          <a:solidFill>
            <a:srgbClr val="05AA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3350D534-71DC-C116-A876-421B82C03CF9}"/>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2</a:t>
            </a:r>
          </a:p>
        </p:txBody>
      </p:sp>
    </p:spTree>
    <p:extLst>
      <p:ext uri="{BB962C8B-B14F-4D97-AF65-F5344CB8AC3E}">
        <p14:creationId xmlns:p14="http://schemas.microsoft.com/office/powerpoint/2010/main" val="40012740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440607-B8FD-0CAB-999E-10A27106CF35}"/>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5EFD3913-8923-68B8-C088-25CF68F586F8}"/>
              </a:ext>
            </a:extLst>
          </p:cNvPr>
          <p:cNvSpPr>
            <a:spLocks noGrp="1"/>
          </p:cNvSpPr>
          <p:nvPr>
            <p:ph type="body" sz="quarter" idx="18"/>
          </p:nvPr>
        </p:nvSpPr>
        <p:spPr>
          <a:xfrm>
            <a:off x="595423" y="1652897"/>
            <a:ext cx="5500577" cy="3849918"/>
          </a:xfrm>
        </p:spPr>
        <p:txBody>
          <a:bodyPr/>
          <a:lstStyle/>
          <a:p>
            <a:pPr marL="342900" indent="-342900">
              <a:buFont typeface="Wingdings" panose="05000000000000000000" pitchFamily="2" charset="2"/>
              <a:buChar char="ü"/>
            </a:pPr>
            <a:r>
              <a:rPr lang="en-US" sz="2200" b="1" dirty="0"/>
              <a:t>Leadership Job Rotations:</a:t>
            </a:r>
            <a:r>
              <a:rPr lang="en-US" sz="2200" dirty="0"/>
              <a:t> Give employees from diverse backgrounds the opportunity to experience different leadership roles through job rotations, exposing them to varied functions and decision-making environments.</a:t>
            </a:r>
          </a:p>
          <a:p>
            <a:pPr marL="342900" indent="-342900">
              <a:buFont typeface="Wingdings" panose="05000000000000000000" pitchFamily="2" charset="2"/>
              <a:buChar char="ü"/>
            </a:pPr>
            <a:r>
              <a:rPr lang="en-US" sz="2200" b="1" dirty="0"/>
              <a:t>Leadership Simulation Exercises:</a:t>
            </a:r>
            <a:r>
              <a:rPr lang="en-US" sz="2200" dirty="0"/>
              <a:t> Provide immersive simulations where diverse employees can practice leadership decision-making in realistic scenarios.</a:t>
            </a:r>
          </a:p>
          <a:p>
            <a:pPr marL="342900" indent="-342900">
              <a:buFont typeface="Wingdings" panose="05000000000000000000" pitchFamily="2" charset="2"/>
              <a:buChar char="ü"/>
            </a:pPr>
            <a:endParaRPr lang="en-US" sz="2200" dirty="0"/>
          </a:p>
          <a:p>
            <a:pPr marL="342900" indent="-342900">
              <a:buFont typeface="Wingdings" panose="05000000000000000000" pitchFamily="2" charset="2"/>
              <a:buChar char="ü"/>
            </a:pPr>
            <a:endParaRPr lang="en-IE" sz="2200" dirty="0"/>
          </a:p>
        </p:txBody>
      </p:sp>
      <p:sp>
        <p:nvSpPr>
          <p:cNvPr id="14" name="Text Placeholder 13">
            <a:extLst>
              <a:ext uri="{FF2B5EF4-FFF2-40B4-BE49-F238E27FC236}">
                <a16:creationId xmlns:a16="http://schemas.microsoft.com/office/drawing/2014/main" id="{516EFA27-AA98-EC4C-36E6-1838D5F6565A}"/>
              </a:ext>
            </a:extLst>
          </p:cNvPr>
          <p:cNvSpPr>
            <a:spLocks noGrp="1"/>
          </p:cNvSpPr>
          <p:nvPr>
            <p:ph type="body" sz="quarter" idx="16"/>
          </p:nvPr>
        </p:nvSpPr>
        <p:spPr>
          <a:xfrm>
            <a:off x="2618868" y="513539"/>
            <a:ext cx="5791485" cy="803654"/>
          </a:xfrm>
        </p:spPr>
        <p:txBody>
          <a:bodyPr anchor="ctr"/>
          <a:lstStyle/>
          <a:p>
            <a:r>
              <a:rPr lang="en-US" dirty="0"/>
              <a:t>Provide Leadership Development Programs</a:t>
            </a:r>
          </a:p>
        </p:txBody>
      </p:sp>
      <p:sp>
        <p:nvSpPr>
          <p:cNvPr id="5" name="Round Diagonal Corner Rectangle 9">
            <a:extLst>
              <a:ext uri="{FF2B5EF4-FFF2-40B4-BE49-F238E27FC236}">
                <a16:creationId xmlns:a16="http://schemas.microsoft.com/office/drawing/2014/main" id="{53A7AEE5-D644-8C19-CE58-5C1C33968ACE}"/>
              </a:ext>
            </a:extLst>
          </p:cNvPr>
          <p:cNvSpPr/>
          <p:nvPr/>
        </p:nvSpPr>
        <p:spPr>
          <a:xfrm rot="16200000">
            <a:off x="903820" y="-137334"/>
            <a:ext cx="969763" cy="2034452"/>
          </a:xfrm>
          <a:prstGeom prst="round2DiagRect">
            <a:avLst/>
          </a:prstGeom>
          <a:solidFill>
            <a:srgbClr val="05AA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2ABA7157-ABB2-BA9D-C36B-5C7E561F53B1}"/>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2</a:t>
            </a:r>
          </a:p>
        </p:txBody>
      </p:sp>
      <p:pic>
        <p:nvPicPr>
          <p:cNvPr id="3" name="Picture 2" descr="A group of women sitting on a couch&#10;&#10;Description automatically generated">
            <a:extLst>
              <a:ext uri="{FF2B5EF4-FFF2-40B4-BE49-F238E27FC236}">
                <a16:creationId xmlns:a16="http://schemas.microsoft.com/office/drawing/2014/main" id="{E803615E-DBBF-227A-0AFD-11AD747FCEE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96000" y="1573619"/>
            <a:ext cx="5622357" cy="4008474"/>
          </a:xfrm>
          <a:prstGeom prst="rect">
            <a:avLst/>
          </a:prstGeom>
        </p:spPr>
      </p:pic>
    </p:spTree>
    <p:extLst>
      <p:ext uri="{BB962C8B-B14F-4D97-AF65-F5344CB8AC3E}">
        <p14:creationId xmlns:p14="http://schemas.microsoft.com/office/powerpoint/2010/main" val="33647127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C481D4-08A8-7998-4A96-C301C9317864}"/>
            </a:ext>
          </a:extLst>
        </p:cNvPr>
        <p:cNvGrpSpPr/>
        <p:nvPr/>
      </p:nvGrpSpPr>
      <p:grpSpPr>
        <a:xfrm>
          <a:off x="0" y="0"/>
          <a:ext cx="0" cy="0"/>
          <a:chOff x="0" y="0"/>
          <a:chExt cx="0" cy="0"/>
        </a:xfrm>
      </p:grpSpPr>
      <p:sp>
        <p:nvSpPr>
          <p:cNvPr id="5" name="Text Placeholder 2">
            <a:extLst>
              <a:ext uri="{FF2B5EF4-FFF2-40B4-BE49-F238E27FC236}">
                <a16:creationId xmlns:a16="http://schemas.microsoft.com/office/drawing/2014/main" id="{283AAFF7-FFA9-E8F1-44B9-6F055E27D874}"/>
              </a:ext>
            </a:extLst>
          </p:cNvPr>
          <p:cNvSpPr txBox="1">
            <a:spLocks/>
          </p:cNvSpPr>
          <p:nvPr/>
        </p:nvSpPr>
        <p:spPr>
          <a:xfrm>
            <a:off x="267873" y="2432738"/>
            <a:ext cx="8284455" cy="2635608"/>
          </a:xfrm>
          <a:prstGeom prst="rect">
            <a:avLst/>
          </a:prstGeom>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solidFill>
                  <a:srgbClr val="083F59"/>
                </a:solidFill>
                <a:latin typeface="Aharoni" panose="02010803020104030203" pitchFamily="2" charset="-79"/>
                <a:cs typeface="Aharoni" panose="02010803020104030203" pitchFamily="2" charset="-79"/>
              </a:rPr>
              <a:t>SME (Ireland):</a:t>
            </a:r>
            <a:r>
              <a:rPr lang="en-US" sz="2000" dirty="0">
                <a:solidFill>
                  <a:srgbClr val="083F59"/>
                </a:solidFill>
              </a:rPr>
              <a:t> </a:t>
            </a:r>
            <a:r>
              <a:rPr lang="en-US" sz="2200" dirty="0">
                <a:solidFill>
                  <a:srgbClr val="083F59"/>
                </a:solidFill>
              </a:rPr>
              <a:t>Launched an internal leadership program focusing on building leadership and decision-making skills among women and minority employees.</a:t>
            </a:r>
          </a:p>
          <a:p>
            <a:r>
              <a:rPr lang="en-US" sz="2400" dirty="0">
                <a:solidFill>
                  <a:srgbClr val="083F59"/>
                </a:solidFill>
                <a:latin typeface="Aharoni" panose="02010803020104030203" pitchFamily="2" charset="-79"/>
                <a:cs typeface="Aharoni" panose="02010803020104030203" pitchFamily="2" charset="-79"/>
              </a:rPr>
              <a:t>How? </a:t>
            </a:r>
            <a:r>
              <a:rPr lang="en-US" sz="2200" dirty="0">
                <a:solidFill>
                  <a:srgbClr val="083F59"/>
                </a:solidFill>
              </a:rPr>
              <a:t>The company developed a structured leadership program tailored to women and minority employees, focusing on leadership and decision-making skills. Training modules included mentorship, practical workshops, case studies, and real-world leadership scenarios. Senior leaders and executives served as mentors to offer guidance and career development support. Networking sessions enabled participants to build relationships with peers and role models within the company.</a:t>
            </a:r>
          </a:p>
          <a:p>
            <a:r>
              <a:rPr lang="en-US" sz="2400" dirty="0">
                <a:solidFill>
                  <a:srgbClr val="083F59"/>
                </a:solidFill>
                <a:latin typeface="Aharoni" panose="02010803020104030203" pitchFamily="2" charset="-79"/>
                <a:cs typeface="Aharoni" panose="02010803020104030203" pitchFamily="2" charset="-79"/>
              </a:rPr>
              <a:t> Results: </a:t>
            </a:r>
            <a:r>
              <a:rPr lang="en-US" sz="2200" dirty="0">
                <a:solidFill>
                  <a:srgbClr val="083F59"/>
                </a:solidFill>
              </a:rPr>
              <a:t>More women and minority employees transitioned into leadership roles, improving diversity in managerial positions. Participants gained more decisive leadership and decision-making competencies, empowering them to excel in their careers.</a:t>
            </a:r>
            <a:endParaRPr lang="en-IE" sz="2200" dirty="0">
              <a:solidFill>
                <a:srgbClr val="083F59"/>
              </a:solidFill>
            </a:endParaRPr>
          </a:p>
        </p:txBody>
      </p:sp>
      <p:sp>
        <p:nvSpPr>
          <p:cNvPr id="2" name="Text Placeholder 3">
            <a:extLst>
              <a:ext uri="{FF2B5EF4-FFF2-40B4-BE49-F238E27FC236}">
                <a16:creationId xmlns:a16="http://schemas.microsoft.com/office/drawing/2014/main" id="{FA42D2D8-F67F-4A21-94D6-03FA1E38D9E5}"/>
              </a:ext>
            </a:extLst>
          </p:cNvPr>
          <p:cNvSpPr txBox="1">
            <a:spLocks/>
          </p:cNvSpPr>
          <p:nvPr/>
        </p:nvSpPr>
        <p:spPr>
          <a:xfrm>
            <a:off x="1868130" y="159488"/>
            <a:ext cx="5055171" cy="1018517"/>
          </a:xfrm>
          <a:prstGeom prst="rect">
            <a:avLst/>
          </a:prstGeom>
          <a:solidFill>
            <a:srgbClr val="083F59"/>
          </a:solidFill>
        </p:spPr>
        <p:txBody>
          <a:bodyPr anchor="ctr">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500" dirty="0">
                <a:solidFill>
                  <a:srgbClr val="B9FDFA"/>
                </a:solidFill>
                <a:latin typeface="Aharoni" panose="02010803020104030203" pitchFamily="2" charset="-79"/>
                <a:cs typeface="Aharoni" panose="02010803020104030203" pitchFamily="2" charset="-79"/>
              </a:rPr>
              <a:t>Case Study</a:t>
            </a:r>
          </a:p>
          <a:p>
            <a:r>
              <a:rPr lang="en-IE" sz="2600" b="1" dirty="0">
                <a:solidFill>
                  <a:srgbClr val="B9FDFA"/>
                </a:solidFill>
                <a:latin typeface="Aharoni" panose="02010803020104030203" pitchFamily="2" charset="-79"/>
                <a:cs typeface="Aharoni" panose="02010803020104030203" pitchFamily="2" charset="-79"/>
              </a:rPr>
              <a:t>Leadership Program</a:t>
            </a:r>
          </a:p>
        </p:txBody>
      </p:sp>
      <p:pic>
        <p:nvPicPr>
          <p:cNvPr id="7" name="Picture 6" descr="A group of people sitting at a table&#10;&#10;Description automatically generated">
            <a:extLst>
              <a:ext uri="{FF2B5EF4-FFF2-40B4-BE49-F238E27FC236}">
                <a16:creationId xmlns:a16="http://schemas.microsoft.com/office/drawing/2014/main" id="{E05D1C9C-C845-E410-A8F4-CA4632BD2A5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970504" y="1036488"/>
            <a:ext cx="3200230" cy="4800786"/>
          </a:xfrm>
          <a:prstGeom prst="rect">
            <a:avLst/>
          </a:prstGeom>
        </p:spPr>
      </p:pic>
    </p:spTree>
    <p:extLst>
      <p:ext uri="{BB962C8B-B14F-4D97-AF65-F5344CB8AC3E}">
        <p14:creationId xmlns:p14="http://schemas.microsoft.com/office/powerpoint/2010/main" val="29379002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3469439">
            <a:off x="10931847" y="2321900"/>
            <a:ext cx="1170562" cy="993420"/>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CC1CD0-3014-CD8B-9DE1-DB7ED21D7AA3}"/>
            </a:ext>
          </a:extLst>
        </p:cNvPr>
        <p:cNvGrpSpPr/>
        <p:nvPr/>
      </p:nvGrpSpPr>
      <p:grpSpPr>
        <a:xfrm>
          <a:off x="0" y="0"/>
          <a:ext cx="0" cy="0"/>
          <a:chOff x="0" y="0"/>
          <a:chExt cx="0" cy="0"/>
        </a:xfrm>
      </p:grpSpPr>
      <p:sp>
        <p:nvSpPr>
          <p:cNvPr id="5" name="Text Placeholder 2">
            <a:extLst>
              <a:ext uri="{FF2B5EF4-FFF2-40B4-BE49-F238E27FC236}">
                <a16:creationId xmlns:a16="http://schemas.microsoft.com/office/drawing/2014/main" id="{E072C13E-9D8D-FDBD-3B5A-621B112AC6F6}"/>
              </a:ext>
            </a:extLst>
          </p:cNvPr>
          <p:cNvSpPr txBox="1">
            <a:spLocks/>
          </p:cNvSpPr>
          <p:nvPr/>
        </p:nvSpPr>
        <p:spPr>
          <a:xfrm>
            <a:off x="253489" y="2451438"/>
            <a:ext cx="10123888" cy="2635608"/>
          </a:xfrm>
          <a:prstGeom prst="rect">
            <a:avLst/>
          </a:prstGeom>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solidFill>
                  <a:srgbClr val="083F59"/>
                </a:solidFill>
                <a:latin typeface="Aharoni" panose="02010803020104030203" pitchFamily="2" charset="-79"/>
                <a:cs typeface="Aharoni" panose="02010803020104030203" pitchFamily="2" charset="-79"/>
              </a:rPr>
              <a:t>SME (Poland): </a:t>
            </a:r>
            <a:r>
              <a:rPr lang="en-US" sz="2200" dirty="0">
                <a:solidFill>
                  <a:srgbClr val="083F59"/>
                </a:solidFill>
              </a:rPr>
              <a:t>Implemented a sponsorship initiative where senior leaders mentor high-potential diverse employees, fast-tracking their leadership development.</a:t>
            </a:r>
          </a:p>
          <a:p>
            <a:r>
              <a:rPr lang="en-US" sz="2400" dirty="0">
                <a:solidFill>
                  <a:srgbClr val="083F59"/>
                </a:solidFill>
                <a:latin typeface="Aharoni" panose="02010803020104030203" pitchFamily="2" charset="-79"/>
                <a:cs typeface="Aharoni" panose="02010803020104030203" pitchFamily="2" charset="-79"/>
              </a:rPr>
              <a:t>How? </a:t>
            </a:r>
            <a:r>
              <a:rPr lang="en-US" sz="2200" dirty="0">
                <a:solidFill>
                  <a:srgbClr val="083F59"/>
                </a:solidFill>
              </a:rPr>
              <a:t>Senior leaders were paired with these high-potential employees as sponsors, not just mentors. Sponsors actively participated in Advocating for their mentees during leadership discussions. Assigning high-visibility projects to accelerate their development. Providing regular guidance and feedback. Each participant received a tailored leadership development plan, including targeted skills training, networking opportunities, and exposure to senior management.</a:t>
            </a:r>
          </a:p>
          <a:p>
            <a:r>
              <a:rPr lang="en-US" sz="2400" dirty="0">
                <a:solidFill>
                  <a:srgbClr val="083F59"/>
                </a:solidFill>
                <a:latin typeface="Aharoni" panose="02010803020104030203" pitchFamily="2" charset="-79"/>
                <a:cs typeface="Aharoni" panose="02010803020104030203" pitchFamily="2" charset="-79"/>
              </a:rPr>
              <a:t>Results: </a:t>
            </a:r>
            <a:r>
              <a:rPr lang="en-US" sz="2200" dirty="0">
                <a:solidFill>
                  <a:srgbClr val="083F59"/>
                </a:solidFill>
              </a:rPr>
              <a:t>High-potential employees experienced faster career progression into leadership roles due to advocacy and support from senior sponsors. The initiative significantly increased the representation of diverse talent (gender and ethnic groups) in mid-to-senior leadership positions. Participants reported higher job satisfaction, engagement, and a stronger sense of inclusion within the company. The program promoted and enabled meaningful relationships, improved knowledge transfer, and built a culture of mentorship.</a:t>
            </a:r>
            <a:endParaRPr lang="en-IE" sz="2200" dirty="0">
              <a:solidFill>
                <a:srgbClr val="083F59"/>
              </a:solidFill>
            </a:endParaRPr>
          </a:p>
        </p:txBody>
      </p:sp>
      <p:sp>
        <p:nvSpPr>
          <p:cNvPr id="2" name="Text Placeholder 3">
            <a:extLst>
              <a:ext uri="{FF2B5EF4-FFF2-40B4-BE49-F238E27FC236}">
                <a16:creationId xmlns:a16="http://schemas.microsoft.com/office/drawing/2014/main" id="{726F3A88-FAA8-B01D-695A-F24B54385630}"/>
              </a:ext>
            </a:extLst>
          </p:cNvPr>
          <p:cNvSpPr txBox="1">
            <a:spLocks/>
          </p:cNvSpPr>
          <p:nvPr/>
        </p:nvSpPr>
        <p:spPr>
          <a:xfrm>
            <a:off x="1868130" y="159488"/>
            <a:ext cx="5055171" cy="1018517"/>
          </a:xfrm>
          <a:prstGeom prst="rect">
            <a:avLst/>
          </a:prstGeom>
          <a:solidFill>
            <a:srgbClr val="083F59"/>
          </a:solidFill>
        </p:spPr>
        <p:txBody>
          <a:bodyPr anchor="ctr">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500" dirty="0">
                <a:solidFill>
                  <a:srgbClr val="B9FDFA"/>
                </a:solidFill>
                <a:latin typeface="Aharoni" panose="02010803020104030203" pitchFamily="2" charset="-79"/>
                <a:cs typeface="Aharoni" panose="02010803020104030203" pitchFamily="2" charset="-79"/>
              </a:rPr>
              <a:t>Case Study</a:t>
            </a:r>
          </a:p>
          <a:p>
            <a:r>
              <a:rPr lang="en-IE" sz="2600" b="1" dirty="0">
                <a:solidFill>
                  <a:srgbClr val="B9FDFA"/>
                </a:solidFill>
                <a:latin typeface="Aharoni" panose="02010803020104030203" pitchFamily="2" charset="-79"/>
                <a:cs typeface="Aharoni" panose="02010803020104030203" pitchFamily="2" charset="-79"/>
              </a:rPr>
              <a:t>Pair Employees with Sponsors</a:t>
            </a:r>
          </a:p>
        </p:txBody>
      </p:sp>
    </p:spTree>
    <p:extLst>
      <p:ext uri="{BB962C8B-B14F-4D97-AF65-F5344CB8AC3E}">
        <p14:creationId xmlns:p14="http://schemas.microsoft.com/office/powerpoint/2010/main" val="11257968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C6BBB2-1BBE-8970-153F-BDEC3BA073CB}"/>
            </a:ext>
          </a:extLst>
        </p:cNvPr>
        <p:cNvGrpSpPr/>
        <p:nvPr/>
      </p:nvGrpSpPr>
      <p:grpSpPr>
        <a:xfrm>
          <a:off x="0" y="0"/>
          <a:ext cx="0" cy="0"/>
          <a:chOff x="0" y="0"/>
          <a:chExt cx="0" cy="0"/>
        </a:xfrm>
      </p:grpSpPr>
      <p:sp>
        <p:nvSpPr>
          <p:cNvPr id="5" name="Text Placeholder 2">
            <a:extLst>
              <a:ext uri="{FF2B5EF4-FFF2-40B4-BE49-F238E27FC236}">
                <a16:creationId xmlns:a16="http://schemas.microsoft.com/office/drawing/2014/main" id="{CB0670B7-9B0B-0865-D17A-BCF07D8A97F7}"/>
              </a:ext>
            </a:extLst>
          </p:cNvPr>
          <p:cNvSpPr txBox="1">
            <a:spLocks/>
          </p:cNvSpPr>
          <p:nvPr/>
        </p:nvSpPr>
        <p:spPr>
          <a:xfrm>
            <a:off x="253489" y="2313215"/>
            <a:ext cx="9634790" cy="2635608"/>
          </a:xfrm>
          <a:prstGeom prst="rect">
            <a:avLst/>
          </a:prstGeom>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solidFill>
                  <a:srgbClr val="083F59"/>
                </a:solidFill>
                <a:latin typeface="Aharoni" panose="02010803020104030203" pitchFamily="2" charset="-79"/>
                <a:cs typeface="Aharoni" panose="02010803020104030203" pitchFamily="2" charset="-79"/>
              </a:rPr>
              <a:t>SME (Denmark): </a:t>
            </a:r>
            <a:r>
              <a:rPr lang="en-US" sz="2200" dirty="0">
                <a:solidFill>
                  <a:srgbClr val="083F59"/>
                </a:solidFill>
              </a:rPr>
              <a:t>Launched a job rotation program across their European offices, giving high-potential diverse employees a chance to experience leadership in different functions and countries.</a:t>
            </a:r>
          </a:p>
          <a:p>
            <a:r>
              <a:rPr lang="en-US" sz="2400" dirty="0">
                <a:solidFill>
                  <a:srgbClr val="083F59"/>
                </a:solidFill>
                <a:latin typeface="Aharoni" panose="02010803020104030203" pitchFamily="2" charset="-79"/>
                <a:cs typeface="Aharoni" panose="02010803020104030203" pitchFamily="2" charset="-79"/>
              </a:rPr>
              <a:t>How? </a:t>
            </a:r>
            <a:r>
              <a:rPr lang="en-US" sz="2200" dirty="0">
                <a:solidFill>
                  <a:srgbClr val="083F59"/>
                </a:solidFill>
              </a:rPr>
              <a:t>The company identified high-potential diverse employees (women and underrepresented groups) through leadership potential assessments, performance reviews, and manager recommendations. The job rotation program was structured to include opportunities across different functions (e.g., operations, marketing, finance). Rotations were set for 6–12 months, allowing participants to gain in-depth experience. Program managers tracked participants' growth, key learnings, and contributions throughout the rotations.</a:t>
            </a:r>
          </a:p>
          <a:p>
            <a:r>
              <a:rPr lang="en-US" sz="2400" dirty="0">
                <a:solidFill>
                  <a:srgbClr val="083F59"/>
                </a:solidFill>
                <a:latin typeface="Aharoni" panose="02010803020104030203" pitchFamily="2" charset="-79"/>
                <a:cs typeface="Aharoni" panose="02010803020104030203" pitchFamily="2" charset="-79"/>
              </a:rPr>
              <a:t>Results: </a:t>
            </a:r>
            <a:r>
              <a:rPr lang="en-US" sz="2200" dirty="0">
                <a:solidFill>
                  <a:srgbClr val="083F59"/>
                </a:solidFill>
              </a:rPr>
              <a:t>Participants developed multidimensional skills by gaining experience across functions and adapting to various leadership challenges in new countries. Participants reported increased motivation and job satisfaction due to their career growth opportunities and exposure to leadership challenges. The rotations enabled cross-functional collaboration, breaking silos and encouraging knowledge sharing.</a:t>
            </a:r>
            <a:endParaRPr lang="en-IE" sz="2200" dirty="0">
              <a:solidFill>
                <a:srgbClr val="083F59"/>
              </a:solidFill>
            </a:endParaRPr>
          </a:p>
        </p:txBody>
      </p:sp>
      <p:sp>
        <p:nvSpPr>
          <p:cNvPr id="2" name="Text Placeholder 3">
            <a:extLst>
              <a:ext uri="{FF2B5EF4-FFF2-40B4-BE49-F238E27FC236}">
                <a16:creationId xmlns:a16="http://schemas.microsoft.com/office/drawing/2014/main" id="{CFA0FAB2-D291-1AB8-5B27-991021712D02}"/>
              </a:ext>
            </a:extLst>
          </p:cNvPr>
          <p:cNvSpPr txBox="1">
            <a:spLocks/>
          </p:cNvSpPr>
          <p:nvPr/>
        </p:nvSpPr>
        <p:spPr>
          <a:xfrm>
            <a:off x="1868130" y="159488"/>
            <a:ext cx="5055171" cy="1018517"/>
          </a:xfrm>
          <a:prstGeom prst="rect">
            <a:avLst/>
          </a:prstGeom>
          <a:solidFill>
            <a:srgbClr val="083F59"/>
          </a:solidFill>
        </p:spPr>
        <p:txBody>
          <a:bodyPr anchor="ctr">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500" dirty="0">
                <a:solidFill>
                  <a:srgbClr val="B9FDFA"/>
                </a:solidFill>
                <a:latin typeface="Aharoni" panose="02010803020104030203" pitchFamily="2" charset="-79"/>
                <a:cs typeface="Aharoni" panose="02010803020104030203" pitchFamily="2" charset="-79"/>
              </a:rPr>
              <a:t>Case Study</a:t>
            </a:r>
          </a:p>
          <a:p>
            <a:r>
              <a:rPr lang="en-IE" sz="2600" b="1" dirty="0">
                <a:solidFill>
                  <a:srgbClr val="B9FDFA"/>
                </a:solidFill>
                <a:latin typeface="Aharoni" panose="02010803020104030203" pitchFamily="2" charset="-79"/>
                <a:cs typeface="Aharoni" panose="02010803020104030203" pitchFamily="2" charset="-79"/>
              </a:rPr>
              <a:t>Leadership Rotation</a:t>
            </a:r>
          </a:p>
        </p:txBody>
      </p:sp>
    </p:spTree>
    <p:extLst>
      <p:ext uri="{BB962C8B-B14F-4D97-AF65-F5344CB8AC3E}">
        <p14:creationId xmlns:p14="http://schemas.microsoft.com/office/powerpoint/2010/main" val="18035732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5A02C2-24F3-593D-85AF-4A31B4D96F78}"/>
            </a:ext>
          </a:extLst>
        </p:cNvPr>
        <p:cNvGrpSpPr/>
        <p:nvPr/>
      </p:nvGrpSpPr>
      <p:grpSpPr>
        <a:xfrm>
          <a:off x="0" y="0"/>
          <a:ext cx="0" cy="0"/>
          <a:chOff x="0" y="0"/>
          <a:chExt cx="0" cy="0"/>
        </a:xfrm>
      </p:grpSpPr>
      <p:sp>
        <p:nvSpPr>
          <p:cNvPr id="7" name="Flowchart: Alternate Process 6">
            <a:extLst>
              <a:ext uri="{FF2B5EF4-FFF2-40B4-BE49-F238E27FC236}">
                <a16:creationId xmlns:a16="http://schemas.microsoft.com/office/drawing/2014/main" id="{D667216C-EE35-021A-B3B3-9EA67D66724A}"/>
              </a:ext>
            </a:extLst>
          </p:cNvPr>
          <p:cNvSpPr/>
          <p:nvPr/>
        </p:nvSpPr>
        <p:spPr>
          <a:xfrm>
            <a:off x="253409" y="1545725"/>
            <a:ext cx="11685181" cy="4259652"/>
          </a:xfrm>
          <a:prstGeom prst="flowChartAlternateProcess">
            <a:avLst/>
          </a:prstGeom>
          <a:solidFill>
            <a:srgbClr val="059F9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15" name="Text Placeholder 14">
            <a:extLst>
              <a:ext uri="{FF2B5EF4-FFF2-40B4-BE49-F238E27FC236}">
                <a16:creationId xmlns:a16="http://schemas.microsoft.com/office/drawing/2014/main" id="{7A9A2F1D-9EF1-999E-19FE-A7958E579271}"/>
              </a:ext>
            </a:extLst>
          </p:cNvPr>
          <p:cNvSpPr>
            <a:spLocks noGrp="1"/>
          </p:cNvSpPr>
          <p:nvPr>
            <p:ph type="body" sz="quarter" idx="18"/>
          </p:nvPr>
        </p:nvSpPr>
        <p:spPr>
          <a:xfrm>
            <a:off x="595423" y="1769855"/>
            <a:ext cx="11185451" cy="3849918"/>
          </a:xfrm>
        </p:spPr>
        <p:txBody>
          <a:bodyPr/>
          <a:lstStyle/>
          <a:p>
            <a:pPr marL="0" indent="0"/>
            <a:r>
              <a:rPr lang="en-US" b="1" dirty="0">
                <a:solidFill>
                  <a:schemeClr val="bg1"/>
                </a:solidFill>
              </a:rPr>
              <a:t>Reading</a:t>
            </a:r>
          </a:p>
          <a:p>
            <a:pPr marL="342900" indent="-342900">
              <a:buFont typeface="Wingdings" panose="05000000000000000000" pitchFamily="2" charset="2"/>
              <a:buChar char="v"/>
            </a:pPr>
            <a:r>
              <a:rPr lang="en-US" b="1" dirty="0">
                <a:solidFill>
                  <a:schemeClr val="bg1"/>
                </a:solidFill>
              </a:rPr>
              <a:t>"</a:t>
            </a:r>
            <a:r>
              <a:rPr lang="en-US" b="1" dirty="0">
                <a:solidFill>
                  <a:schemeClr val="bg1"/>
                </a:solidFill>
                <a:hlinkClick r:id="rId2">
                  <a:extLst>
                    <a:ext uri="{A12FA001-AC4F-418D-AE19-62706E023703}">
                      <ahyp:hlinkClr xmlns:ahyp="http://schemas.microsoft.com/office/drawing/2018/hyperlinkcolor" val="tx"/>
                    </a:ext>
                  </a:extLst>
                </a:hlinkClick>
              </a:rPr>
              <a:t>Leadership Development for a Diverse Workforce</a:t>
            </a:r>
            <a:r>
              <a:rPr lang="en-US" b="1" dirty="0">
                <a:solidFill>
                  <a:schemeClr val="bg1"/>
                </a:solidFill>
              </a:rPr>
              <a:t>" </a:t>
            </a:r>
            <a:r>
              <a:rPr lang="en-US" dirty="0">
                <a:solidFill>
                  <a:schemeClr val="bg1"/>
                </a:solidFill>
              </a:rPr>
              <a:t>by the EU Commission’s Diversity Directorate offers templates and best practices for leadership development programs.</a:t>
            </a:r>
          </a:p>
          <a:p>
            <a:pPr marL="342900" indent="-342900">
              <a:buFont typeface="Wingdings" panose="05000000000000000000" pitchFamily="2" charset="2"/>
              <a:buChar char="v"/>
            </a:pPr>
            <a:r>
              <a:rPr lang="en-US" b="1" dirty="0">
                <a:solidFill>
                  <a:schemeClr val="bg1"/>
                </a:solidFill>
              </a:rPr>
              <a:t>"</a:t>
            </a:r>
            <a:r>
              <a:rPr lang="en-US" b="1" dirty="0">
                <a:solidFill>
                  <a:schemeClr val="bg1"/>
                </a:solidFill>
                <a:hlinkClick r:id="rId3">
                  <a:extLst>
                    <a:ext uri="{A12FA001-AC4F-418D-AE19-62706E023703}">
                      <ahyp:hlinkClr xmlns:ahyp="http://schemas.microsoft.com/office/drawing/2018/hyperlinkcolor" val="tx"/>
                    </a:ext>
                  </a:extLst>
                </a:hlinkClick>
              </a:rPr>
              <a:t>Mentoring for Diverse Talent in Europe</a:t>
            </a:r>
            <a:r>
              <a:rPr lang="en-US" b="1" dirty="0">
                <a:solidFill>
                  <a:schemeClr val="bg1"/>
                </a:solidFill>
              </a:rPr>
              <a:t>" </a:t>
            </a:r>
            <a:r>
              <a:rPr lang="en-US" dirty="0">
                <a:solidFill>
                  <a:schemeClr val="bg1"/>
                </a:solidFill>
              </a:rPr>
              <a:t>by EURES provides a step-by-step guide for SMEs to set up mentorship programs focused on diverse talent.</a:t>
            </a:r>
          </a:p>
          <a:p>
            <a:pPr marL="342900" indent="-342900">
              <a:buFont typeface="Wingdings" panose="05000000000000000000" pitchFamily="2" charset="2"/>
              <a:buChar char="v"/>
            </a:pPr>
            <a:r>
              <a:rPr lang="en-US" b="1" dirty="0">
                <a:solidFill>
                  <a:schemeClr val="bg1"/>
                </a:solidFill>
              </a:rPr>
              <a:t>"</a:t>
            </a:r>
            <a:r>
              <a:rPr lang="en-US" b="1" dirty="0">
                <a:solidFill>
                  <a:schemeClr val="bg1"/>
                </a:solidFill>
                <a:hlinkClick r:id="rId4">
                  <a:extLst>
                    <a:ext uri="{A12FA001-AC4F-418D-AE19-62706E023703}">
                      <ahyp:hlinkClr xmlns:ahyp="http://schemas.microsoft.com/office/drawing/2018/hyperlinkcolor" val="tx"/>
                    </a:ext>
                  </a:extLst>
                </a:hlinkClick>
              </a:rPr>
              <a:t>Job Rotations for Leadership Development in SMEs</a:t>
            </a:r>
            <a:r>
              <a:rPr lang="en-US" b="1" dirty="0">
                <a:solidFill>
                  <a:schemeClr val="bg1"/>
                </a:solidFill>
              </a:rPr>
              <a:t>"</a:t>
            </a:r>
            <a:r>
              <a:rPr lang="en-US" dirty="0">
                <a:solidFill>
                  <a:schemeClr val="bg1"/>
                </a:solidFill>
              </a:rPr>
              <a:t> by European Business Review outlines the benefits and best practices for implementing such programs.</a:t>
            </a:r>
          </a:p>
          <a:p>
            <a:pPr marL="342900" indent="-342900">
              <a:buFont typeface="Wingdings" panose="05000000000000000000" pitchFamily="2" charset="2"/>
              <a:buChar char="v"/>
            </a:pPr>
            <a:endParaRPr lang="en-US" b="1" dirty="0">
              <a:solidFill>
                <a:schemeClr val="bg1"/>
              </a:solidFill>
            </a:endParaRPr>
          </a:p>
          <a:p>
            <a:pPr marL="0" indent="0"/>
            <a:endParaRPr lang="en-US" dirty="0">
              <a:solidFill>
                <a:schemeClr val="bg1"/>
              </a:solidFill>
            </a:endParaRPr>
          </a:p>
          <a:p>
            <a:endParaRPr lang="en-IE" dirty="0">
              <a:solidFill>
                <a:schemeClr val="bg1"/>
              </a:solidFill>
            </a:endParaRPr>
          </a:p>
        </p:txBody>
      </p:sp>
      <p:sp>
        <p:nvSpPr>
          <p:cNvPr id="14" name="Text Placeholder 13">
            <a:extLst>
              <a:ext uri="{FF2B5EF4-FFF2-40B4-BE49-F238E27FC236}">
                <a16:creationId xmlns:a16="http://schemas.microsoft.com/office/drawing/2014/main" id="{E4B2EB22-7A1E-8A25-3D63-E5623D8AE31F}"/>
              </a:ext>
            </a:extLst>
          </p:cNvPr>
          <p:cNvSpPr>
            <a:spLocks noGrp="1"/>
          </p:cNvSpPr>
          <p:nvPr>
            <p:ph type="body" sz="quarter" idx="16"/>
          </p:nvPr>
        </p:nvSpPr>
        <p:spPr>
          <a:xfrm>
            <a:off x="2701609" y="517055"/>
            <a:ext cx="10595237" cy="803654"/>
          </a:xfrm>
        </p:spPr>
        <p:txBody>
          <a:bodyPr/>
          <a:lstStyle/>
          <a:p>
            <a:r>
              <a:rPr lang="en-US" dirty="0"/>
              <a:t>Supports</a:t>
            </a:r>
            <a:endParaRPr lang="en-IE" sz="2800" b="0" dirty="0"/>
          </a:p>
        </p:txBody>
      </p:sp>
      <p:sp>
        <p:nvSpPr>
          <p:cNvPr id="5" name="Round Diagonal Corner Rectangle 9">
            <a:extLst>
              <a:ext uri="{FF2B5EF4-FFF2-40B4-BE49-F238E27FC236}">
                <a16:creationId xmlns:a16="http://schemas.microsoft.com/office/drawing/2014/main" id="{2F8B86F5-D59F-D5A2-8301-93291FF9FDB0}"/>
              </a:ext>
            </a:extLst>
          </p:cNvPr>
          <p:cNvSpPr/>
          <p:nvPr/>
        </p:nvSpPr>
        <p:spPr>
          <a:xfrm rot="16200000">
            <a:off x="903820" y="-137334"/>
            <a:ext cx="969763" cy="2034452"/>
          </a:xfrm>
          <a:prstGeom prst="round2DiagRect">
            <a:avLst/>
          </a:prstGeom>
          <a:solidFill>
            <a:srgbClr val="05AA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CB35AFB7-4EAF-7EB1-4A63-06005348EB9F}"/>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2</a:t>
            </a:r>
          </a:p>
        </p:txBody>
      </p:sp>
    </p:spTree>
    <p:extLst>
      <p:ext uri="{BB962C8B-B14F-4D97-AF65-F5344CB8AC3E}">
        <p14:creationId xmlns:p14="http://schemas.microsoft.com/office/powerpoint/2010/main" val="38746497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9ABC0A-9F83-EA7F-998E-4370BF68C74B}"/>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100F8B71-3EAF-99D9-A2D1-E0D54722C288}"/>
              </a:ext>
            </a:extLst>
          </p:cNvPr>
          <p:cNvSpPr>
            <a:spLocks noGrp="1"/>
          </p:cNvSpPr>
          <p:nvPr>
            <p:ph type="body" sz="quarter" idx="18"/>
          </p:nvPr>
        </p:nvSpPr>
        <p:spPr>
          <a:xfrm>
            <a:off x="595423" y="1652897"/>
            <a:ext cx="11185451" cy="3849918"/>
          </a:xfrm>
        </p:spPr>
        <p:txBody>
          <a:bodyPr/>
          <a:lstStyle/>
          <a:p>
            <a:pPr marL="0" indent="0"/>
            <a:r>
              <a:rPr lang="en-US" sz="2200" dirty="0"/>
              <a:t>Understanding and addressing the unique barriers underrepresented employees face in leadership development ensures that succession planning processes are truly inclusive.</a:t>
            </a:r>
          </a:p>
          <a:p>
            <a:pPr marL="342900" indent="-342900">
              <a:buFont typeface="Wingdings" panose="05000000000000000000" pitchFamily="2" charset="2"/>
              <a:buChar char="ü"/>
            </a:pPr>
            <a:r>
              <a:rPr lang="en-US" sz="2200" b="1" dirty="0"/>
              <a:t>Survey Diverse Employees: </a:t>
            </a:r>
            <a:r>
              <a:rPr lang="en-US" sz="2200" dirty="0"/>
              <a:t>Conduct internal surveys to identify common barriers to leadership roles for diverse employees, such as lack of mentorship, visibility, or bias in promotion processes.</a:t>
            </a:r>
          </a:p>
          <a:p>
            <a:pPr marL="342900" indent="-342900">
              <a:buFont typeface="Wingdings" panose="05000000000000000000" pitchFamily="2" charset="2"/>
              <a:buChar char="ü"/>
            </a:pPr>
            <a:r>
              <a:rPr lang="en-US" sz="2200" b="1" dirty="0"/>
              <a:t>Focus Groups: </a:t>
            </a:r>
            <a:r>
              <a:rPr lang="en-US" sz="2200" dirty="0"/>
              <a:t>Organize focus groups to gather insights from employees who belong to underrepresented groups about the challenges they face in advancing to leadership roles.</a:t>
            </a:r>
          </a:p>
          <a:p>
            <a:pPr marL="342900" indent="-342900">
              <a:buFont typeface="Wingdings" panose="05000000000000000000" pitchFamily="2" charset="2"/>
              <a:buChar char="ü"/>
            </a:pPr>
            <a:r>
              <a:rPr lang="en-US" sz="2200" b="1" dirty="0"/>
              <a:t>Bias Awareness Training:</a:t>
            </a:r>
            <a:r>
              <a:rPr lang="en-US" sz="2200" dirty="0"/>
              <a:t> Offer leadership bias training for managers involved in succession planning, helping them </a:t>
            </a:r>
            <a:r>
              <a:rPr lang="en-US" sz="2200" dirty="0" err="1"/>
              <a:t>recognise</a:t>
            </a:r>
            <a:r>
              <a:rPr lang="en-US" sz="2200" dirty="0"/>
              <a:t> and mitigate bias in talent identification and promotions.</a:t>
            </a:r>
          </a:p>
          <a:p>
            <a:pPr marL="342900" indent="-342900">
              <a:buFont typeface="Wingdings" panose="05000000000000000000" pitchFamily="2" charset="2"/>
              <a:buChar char="ü"/>
            </a:pPr>
            <a:r>
              <a:rPr lang="en-US" sz="2200" b="1" dirty="0"/>
              <a:t>Diverse Succession Committees:</a:t>
            </a:r>
            <a:r>
              <a:rPr lang="en-US" sz="2200" dirty="0"/>
              <a:t> Form diverse succession committees to oversee leadership promotions and ensure that diverse employees are given fair consideration for roles.</a:t>
            </a:r>
          </a:p>
          <a:p>
            <a:pPr marL="342900" indent="-342900">
              <a:buFont typeface="Wingdings" panose="05000000000000000000" pitchFamily="2" charset="2"/>
              <a:buChar char="ü"/>
            </a:pPr>
            <a:endParaRPr lang="en-US" sz="2200" dirty="0"/>
          </a:p>
          <a:p>
            <a:pPr marL="342900" indent="-342900">
              <a:buFont typeface="Wingdings" panose="05000000000000000000" pitchFamily="2" charset="2"/>
              <a:buChar char="ü"/>
            </a:pPr>
            <a:endParaRPr lang="en-US" sz="2200" b="1" dirty="0"/>
          </a:p>
          <a:p>
            <a:pPr marL="342900" indent="-342900">
              <a:buFont typeface="Wingdings" panose="05000000000000000000" pitchFamily="2" charset="2"/>
              <a:buChar char="ü"/>
            </a:pPr>
            <a:endParaRPr lang="en-US" sz="2200" dirty="0"/>
          </a:p>
          <a:p>
            <a:pPr marL="342900" indent="-342900">
              <a:buFont typeface="Wingdings" panose="05000000000000000000" pitchFamily="2" charset="2"/>
              <a:buChar char="ü"/>
            </a:pPr>
            <a:endParaRPr lang="en-IE" sz="2200" dirty="0"/>
          </a:p>
        </p:txBody>
      </p:sp>
      <p:sp>
        <p:nvSpPr>
          <p:cNvPr id="14" name="Text Placeholder 13">
            <a:extLst>
              <a:ext uri="{FF2B5EF4-FFF2-40B4-BE49-F238E27FC236}">
                <a16:creationId xmlns:a16="http://schemas.microsoft.com/office/drawing/2014/main" id="{4941E617-FD6B-C548-2300-9F33F5831445}"/>
              </a:ext>
            </a:extLst>
          </p:cNvPr>
          <p:cNvSpPr>
            <a:spLocks noGrp="1"/>
          </p:cNvSpPr>
          <p:nvPr>
            <p:ph type="body" sz="quarter" idx="16"/>
          </p:nvPr>
        </p:nvSpPr>
        <p:spPr>
          <a:xfrm>
            <a:off x="2618868" y="513539"/>
            <a:ext cx="7258779" cy="803654"/>
          </a:xfrm>
        </p:spPr>
        <p:txBody>
          <a:bodyPr anchor="ctr"/>
          <a:lstStyle/>
          <a:p>
            <a:r>
              <a:rPr lang="en-US" dirty="0"/>
              <a:t>Address Barriers to Leadership for Diverse Employees</a:t>
            </a:r>
          </a:p>
        </p:txBody>
      </p:sp>
      <p:sp>
        <p:nvSpPr>
          <p:cNvPr id="5" name="Round Diagonal Corner Rectangle 9">
            <a:extLst>
              <a:ext uri="{FF2B5EF4-FFF2-40B4-BE49-F238E27FC236}">
                <a16:creationId xmlns:a16="http://schemas.microsoft.com/office/drawing/2014/main" id="{7129D64E-8633-304F-5EF7-C46C6A886F29}"/>
              </a:ext>
            </a:extLst>
          </p:cNvPr>
          <p:cNvSpPr/>
          <p:nvPr/>
        </p:nvSpPr>
        <p:spPr>
          <a:xfrm rot="16200000">
            <a:off x="903820" y="-137334"/>
            <a:ext cx="969763" cy="2034452"/>
          </a:xfrm>
          <a:prstGeom prst="round2DiagRect">
            <a:avLst/>
          </a:prstGeom>
          <a:solidFill>
            <a:srgbClr val="05AA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2113BF93-6CD5-5149-ADE9-C2AA531766E7}"/>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3</a:t>
            </a:r>
          </a:p>
        </p:txBody>
      </p:sp>
    </p:spTree>
    <p:extLst>
      <p:ext uri="{BB962C8B-B14F-4D97-AF65-F5344CB8AC3E}">
        <p14:creationId xmlns:p14="http://schemas.microsoft.com/office/powerpoint/2010/main" val="7017545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2BADC7-4D2E-212D-FBD7-FFC104A2D8DE}"/>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2CFC552A-F09C-B968-AD9B-C9BF32F48FDD}"/>
              </a:ext>
            </a:extLst>
          </p:cNvPr>
          <p:cNvSpPr>
            <a:spLocks noGrp="1"/>
          </p:cNvSpPr>
          <p:nvPr>
            <p:ph type="body" sz="quarter" idx="18"/>
          </p:nvPr>
        </p:nvSpPr>
        <p:spPr>
          <a:xfrm>
            <a:off x="595423" y="1856219"/>
            <a:ext cx="5954233" cy="3849918"/>
          </a:xfrm>
        </p:spPr>
        <p:txBody>
          <a:bodyPr/>
          <a:lstStyle/>
          <a:p>
            <a:pPr>
              <a:buFont typeface="Arial" panose="020B0604020202020204" pitchFamily="34" charset="0"/>
              <a:buChar char="•"/>
            </a:pPr>
            <a:r>
              <a:rPr lang="en-US" sz="2200" b="1" dirty="0"/>
              <a:t>Alternative Leadership Tracks:</a:t>
            </a:r>
            <a:r>
              <a:rPr lang="en-US" sz="2200" dirty="0"/>
              <a:t> Design alternative leadership development paths for employees who may not follow the traditional route to leadership but demonstrate potential in other areas like innovation or teamwork.</a:t>
            </a:r>
          </a:p>
          <a:p>
            <a:pPr>
              <a:buFont typeface="Arial" panose="020B0604020202020204" pitchFamily="34" charset="0"/>
              <a:buChar char="•"/>
            </a:pPr>
            <a:r>
              <a:rPr lang="en-US" sz="2200" b="1" dirty="0"/>
              <a:t>Leadership for Remote Workers:</a:t>
            </a:r>
            <a:r>
              <a:rPr lang="en-US" sz="2200" dirty="0"/>
              <a:t> With the rise of hybrid work, provide leadership development opportunities tailored to remote and hybrid employees, ensuring they are not excluded from the leadership pipeline.</a:t>
            </a:r>
          </a:p>
          <a:p>
            <a:pPr>
              <a:buFont typeface="Arial" panose="020B0604020202020204" pitchFamily="34" charset="0"/>
              <a:buChar char="•"/>
            </a:pPr>
            <a:endParaRPr lang="en-US" sz="2200" dirty="0"/>
          </a:p>
          <a:p>
            <a:pPr marL="342900" indent="-342900">
              <a:buFont typeface="Wingdings" panose="05000000000000000000" pitchFamily="2" charset="2"/>
              <a:buChar char="ü"/>
            </a:pPr>
            <a:endParaRPr lang="en-US" sz="2200" b="1" dirty="0"/>
          </a:p>
          <a:p>
            <a:pPr marL="342900" indent="-342900">
              <a:buFont typeface="Wingdings" panose="05000000000000000000" pitchFamily="2" charset="2"/>
              <a:buChar char="ü"/>
            </a:pPr>
            <a:endParaRPr lang="en-US" sz="2200" dirty="0"/>
          </a:p>
          <a:p>
            <a:pPr marL="342900" indent="-342900">
              <a:buFont typeface="Wingdings" panose="05000000000000000000" pitchFamily="2" charset="2"/>
              <a:buChar char="ü"/>
            </a:pPr>
            <a:endParaRPr lang="en-IE" sz="2200" dirty="0"/>
          </a:p>
        </p:txBody>
      </p:sp>
      <p:sp>
        <p:nvSpPr>
          <p:cNvPr id="14" name="Text Placeholder 13">
            <a:extLst>
              <a:ext uri="{FF2B5EF4-FFF2-40B4-BE49-F238E27FC236}">
                <a16:creationId xmlns:a16="http://schemas.microsoft.com/office/drawing/2014/main" id="{55CA44F9-5D84-2178-1DE1-D5F71B468320}"/>
              </a:ext>
            </a:extLst>
          </p:cNvPr>
          <p:cNvSpPr>
            <a:spLocks noGrp="1"/>
          </p:cNvSpPr>
          <p:nvPr>
            <p:ph type="body" sz="quarter" idx="16"/>
          </p:nvPr>
        </p:nvSpPr>
        <p:spPr>
          <a:xfrm>
            <a:off x="2618868" y="513539"/>
            <a:ext cx="7258779" cy="803654"/>
          </a:xfrm>
        </p:spPr>
        <p:txBody>
          <a:bodyPr anchor="ctr"/>
          <a:lstStyle/>
          <a:p>
            <a:r>
              <a:rPr lang="en-US" dirty="0"/>
              <a:t>Address Barriers to Leadership for Diverse Employees</a:t>
            </a:r>
          </a:p>
        </p:txBody>
      </p:sp>
      <p:sp>
        <p:nvSpPr>
          <p:cNvPr id="5" name="Round Diagonal Corner Rectangle 9">
            <a:extLst>
              <a:ext uri="{FF2B5EF4-FFF2-40B4-BE49-F238E27FC236}">
                <a16:creationId xmlns:a16="http://schemas.microsoft.com/office/drawing/2014/main" id="{5029906A-5166-6AB1-D7FB-87AADF213973}"/>
              </a:ext>
            </a:extLst>
          </p:cNvPr>
          <p:cNvSpPr/>
          <p:nvPr/>
        </p:nvSpPr>
        <p:spPr>
          <a:xfrm rot="16200000">
            <a:off x="903820" y="-137334"/>
            <a:ext cx="969763" cy="2034452"/>
          </a:xfrm>
          <a:prstGeom prst="round2DiagRect">
            <a:avLst/>
          </a:prstGeom>
          <a:solidFill>
            <a:srgbClr val="05AA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01157CCA-0134-EF81-E85A-64C5A047D854}"/>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3</a:t>
            </a:r>
          </a:p>
        </p:txBody>
      </p:sp>
      <p:pic>
        <p:nvPicPr>
          <p:cNvPr id="3" name="Picture 2" descr="A group of people looking at a computer&#10;&#10;Description automatically generated">
            <a:extLst>
              <a:ext uri="{FF2B5EF4-FFF2-40B4-BE49-F238E27FC236}">
                <a16:creationId xmlns:a16="http://schemas.microsoft.com/office/drawing/2014/main" id="{EEA87FD7-540F-2407-7D13-F8EEB402966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668403" y="1015409"/>
            <a:ext cx="3418413" cy="5124893"/>
          </a:xfrm>
          <a:prstGeom prst="rect">
            <a:avLst/>
          </a:prstGeom>
        </p:spPr>
      </p:pic>
    </p:spTree>
    <p:extLst>
      <p:ext uri="{BB962C8B-B14F-4D97-AF65-F5344CB8AC3E}">
        <p14:creationId xmlns:p14="http://schemas.microsoft.com/office/powerpoint/2010/main" val="18574122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6FF217C-D1D8-394F-5353-2CF3F0F84AAA}"/>
              </a:ext>
            </a:extLst>
          </p:cNvPr>
          <p:cNvSpPr>
            <a:spLocks noGrp="1"/>
          </p:cNvSpPr>
          <p:nvPr>
            <p:ph type="body" sz="quarter" idx="13"/>
          </p:nvPr>
        </p:nvSpPr>
        <p:spPr>
          <a:xfrm>
            <a:off x="444876" y="2090887"/>
            <a:ext cx="5055171" cy="2635608"/>
          </a:xfrm>
        </p:spPr>
        <p:txBody>
          <a:bodyPr>
            <a:noAutofit/>
          </a:bodyPr>
          <a:lstStyle/>
          <a:p>
            <a:pPr>
              <a:lnSpc>
                <a:spcPct val="100000"/>
              </a:lnSpc>
              <a:spcBef>
                <a:spcPts val="0"/>
              </a:spcBef>
            </a:pPr>
            <a:r>
              <a:rPr lang="en-IE" sz="2800" b="1" dirty="0"/>
              <a:t>DHR Communications, Ireland </a:t>
            </a:r>
          </a:p>
          <a:p>
            <a:pPr>
              <a:lnSpc>
                <a:spcPct val="100000"/>
              </a:lnSpc>
              <a:spcBef>
                <a:spcPts val="0"/>
              </a:spcBef>
            </a:pPr>
            <a:r>
              <a:rPr lang="en-US" sz="2200" dirty="0"/>
              <a:t>Based in The Liberties area of Dublin, DHR is a diverse team of experienced communications consultants from political, journalism and digital media backgrounds. DHR invest time in understanding its clients, the external environment in which they operate, and the issues and opportunities facing them. This level of analysis allows them to deliver targeted communications and strategic advice to ensure clients get the best results. </a:t>
            </a:r>
            <a:r>
              <a:rPr lang="en-US" sz="2200" dirty="0">
                <a:hlinkClick r:id="rId2">
                  <a:extLst>
                    <a:ext uri="{A12FA001-AC4F-418D-AE19-62706E023703}">
                      <ahyp:hlinkClr xmlns:ahyp="http://schemas.microsoft.com/office/drawing/2018/hyperlinkcolor" val="tx"/>
                    </a:ext>
                  </a:extLst>
                </a:hlinkClick>
              </a:rPr>
              <a:t>https://www.dhr.ie/csr-commitment/</a:t>
            </a:r>
            <a:r>
              <a:rPr lang="en-US" sz="2200" dirty="0"/>
              <a:t> </a:t>
            </a:r>
            <a:endParaRPr lang="en-IE" sz="2200" dirty="0"/>
          </a:p>
        </p:txBody>
      </p:sp>
      <p:sp>
        <p:nvSpPr>
          <p:cNvPr id="10" name="TextBox 9">
            <a:extLst>
              <a:ext uri="{FF2B5EF4-FFF2-40B4-BE49-F238E27FC236}">
                <a16:creationId xmlns:a16="http://schemas.microsoft.com/office/drawing/2014/main" id="{79867095-0B14-304B-2072-5A13E51990B3}"/>
              </a:ext>
            </a:extLst>
          </p:cNvPr>
          <p:cNvSpPr txBox="1"/>
          <p:nvPr/>
        </p:nvSpPr>
        <p:spPr>
          <a:xfrm>
            <a:off x="2034988" y="6488668"/>
            <a:ext cx="6096000" cy="369332"/>
          </a:xfrm>
          <a:prstGeom prst="rect">
            <a:avLst/>
          </a:prstGeom>
          <a:noFill/>
        </p:spPr>
        <p:txBody>
          <a:bodyPr wrap="square">
            <a:spAutoFit/>
          </a:bodyPr>
          <a:lstStyle/>
          <a:p>
            <a:r>
              <a:rPr lang="en-US" dirty="0">
                <a:solidFill>
                  <a:srgbClr val="87A66E"/>
                </a:solidFill>
                <a:hlinkClick r:id="rId3">
                  <a:extLst>
                    <a:ext uri="{A12FA001-AC4F-418D-AE19-62706E023703}">
                      <ahyp:hlinkClr xmlns:ahyp="http://schemas.microsoft.com/office/drawing/2018/hyperlinkcolor" val="tx"/>
                    </a:ext>
                  </a:extLst>
                </a:hlinkClick>
              </a:rPr>
              <a:t>https://www.dhr.ie</a:t>
            </a:r>
            <a:r>
              <a:rPr lang="en-US" dirty="0">
                <a:solidFill>
                  <a:srgbClr val="7030A0"/>
                </a:solidFill>
                <a:hlinkClick r:id="rId3">
                  <a:extLst>
                    <a:ext uri="{A12FA001-AC4F-418D-AE19-62706E023703}">
                      <ahyp:hlinkClr xmlns:ahyp="http://schemas.microsoft.com/office/drawing/2018/hyperlinkcolor" val="tx"/>
                    </a:ext>
                  </a:extLst>
                </a:hlinkClick>
              </a:rPr>
              <a:t>/</a:t>
            </a:r>
            <a:r>
              <a:rPr lang="en-US" dirty="0">
                <a:solidFill>
                  <a:srgbClr val="7030A0"/>
                </a:solidFill>
              </a:rPr>
              <a:t> </a:t>
            </a:r>
          </a:p>
        </p:txBody>
      </p:sp>
      <p:sp>
        <p:nvSpPr>
          <p:cNvPr id="12" name="TextBox 11">
            <a:extLst>
              <a:ext uri="{FF2B5EF4-FFF2-40B4-BE49-F238E27FC236}">
                <a16:creationId xmlns:a16="http://schemas.microsoft.com/office/drawing/2014/main" id="{F9C00879-6BC4-187D-511A-634B58094D2C}"/>
              </a:ext>
            </a:extLst>
          </p:cNvPr>
          <p:cNvSpPr txBox="1"/>
          <p:nvPr/>
        </p:nvSpPr>
        <p:spPr>
          <a:xfrm>
            <a:off x="5907741" y="6482045"/>
            <a:ext cx="6096000" cy="369332"/>
          </a:xfrm>
          <a:prstGeom prst="rect">
            <a:avLst/>
          </a:prstGeom>
          <a:noFill/>
        </p:spPr>
        <p:txBody>
          <a:bodyPr wrap="square">
            <a:spAutoFit/>
          </a:bodyPr>
          <a:lstStyle/>
          <a:p>
            <a:r>
              <a:rPr lang="en-IE" b="1" dirty="0">
                <a:solidFill>
                  <a:srgbClr val="7030A0"/>
                </a:solidFill>
              </a:rPr>
              <a:t>CSR Strategy </a:t>
            </a:r>
            <a:r>
              <a:rPr lang="en-IE" dirty="0">
                <a:solidFill>
                  <a:srgbClr val="7030A0"/>
                </a:solidFill>
              </a:rPr>
              <a:t>https://www.dhr.ie/?s=CSR&amp;post_type= post </a:t>
            </a:r>
            <a:r>
              <a:rPr lang="en-US" dirty="0">
                <a:solidFill>
                  <a:srgbClr val="7030A0"/>
                </a:solidFill>
              </a:rPr>
              <a:t> </a:t>
            </a:r>
          </a:p>
        </p:txBody>
      </p:sp>
      <p:pic>
        <p:nvPicPr>
          <p:cNvPr id="9218" name="Picture 2" descr="DHR Communications | Dublin">
            <a:extLst>
              <a:ext uri="{FF2B5EF4-FFF2-40B4-BE49-F238E27FC236}">
                <a16:creationId xmlns:a16="http://schemas.microsoft.com/office/drawing/2014/main" id="{56A1178C-43BC-4809-7E52-AA96B70DB72E}"/>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206753" y="326373"/>
            <a:ext cx="2133600" cy="2133600"/>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ousing - Public Relations Support, DHR Communications">
            <a:extLst>
              <a:ext uri="{FF2B5EF4-FFF2-40B4-BE49-F238E27FC236}">
                <a16:creationId xmlns:a16="http://schemas.microsoft.com/office/drawing/2014/main" id="{40EA207D-7539-CCD8-5A72-042E62F12E12}"/>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907741" y="2090887"/>
            <a:ext cx="5571657" cy="40865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48581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29A76B-5B0E-4FD4-BF18-7C87FAD5DDB7}"/>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0D7441C1-DE5F-C135-4DB2-5BC8D9AC49F5}"/>
              </a:ext>
            </a:extLst>
          </p:cNvPr>
          <p:cNvSpPr>
            <a:spLocks noGrp="1"/>
          </p:cNvSpPr>
          <p:nvPr>
            <p:ph type="body" sz="quarter" idx="18"/>
          </p:nvPr>
        </p:nvSpPr>
        <p:spPr>
          <a:xfrm>
            <a:off x="556334" y="625715"/>
            <a:ext cx="6866444" cy="3849918"/>
          </a:xfrm>
        </p:spPr>
        <p:txBody>
          <a:bodyPr/>
          <a:lstStyle/>
          <a:p>
            <a:pPr marL="342900" indent="-342900">
              <a:buFont typeface="Wingdings" panose="05000000000000000000" pitchFamily="2" charset="2"/>
              <a:buChar char="v"/>
            </a:pPr>
            <a:r>
              <a:rPr lang="en-US" sz="2200" b="1" dirty="0">
                <a:solidFill>
                  <a:srgbClr val="7030A0"/>
                </a:solidFill>
              </a:rPr>
              <a:t>Staff Community Engagement: </a:t>
            </a:r>
            <a:r>
              <a:rPr lang="en-US" sz="2200" dirty="0"/>
              <a:t>From account manager level, we encourage staff to join the boards of non-profit </a:t>
            </a:r>
            <a:r>
              <a:rPr lang="en-US" sz="2200" dirty="0" err="1"/>
              <a:t>organisations</a:t>
            </a:r>
            <a:r>
              <a:rPr lang="en-US" sz="2200" dirty="0"/>
              <a:t>, and to incorporate their support for those </a:t>
            </a:r>
            <a:r>
              <a:rPr lang="en-US" sz="2200" dirty="0" err="1"/>
              <a:t>organisations</a:t>
            </a:r>
            <a:r>
              <a:rPr lang="en-US" sz="2200" dirty="0"/>
              <a:t> into their day-to-day workload at DHR. As a result, </a:t>
            </a:r>
            <a:r>
              <a:rPr lang="en-US" sz="2200" dirty="0" err="1"/>
              <a:t>organisations</a:t>
            </a:r>
            <a:r>
              <a:rPr lang="en-US" sz="2200" dirty="0"/>
              <a:t> like Show Racism the Red Card or D8CEC can be treated as clients. Often, joining a board presents staff-members with an opportunity to project-manage different aspects of that </a:t>
            </a:r>
            <a:r>
              <a:rPr lang="en-US" sz="2200" dirty="0" err="1"/>
              <a:t>organisation’s</a:t>
            </a:r>
            <a:r>
              <a:rPr lang="en-US" sz="2200" dirty="0"/>
              <a:t> work, or to develop new skills, which in turn benefits their own professional development.</a:t>
            </a:r>
          </a:p>
          <a:p>
            <a:pPr marL="342900" indent="-342900">
              <a:buFont typeface="Wingdings" panose="05000000000000000000" pitchFamily="2" charset="2"/>
              <a:buChar char="v"/>
            </a:pPr>
            <a:r>
              <a:rPr lang="en-US" sz="2200" b="1" dirty="0">
                <a:solidFill>
                  <a:srgbClr val="7030A0"/>
                </a:solidFill>
              </a:rPr>
              <a:t>Community Internships: </a:t>
            </a:r>
            <a:r>
              <a:rPr lang="en-US" sz="2200" dirty="0"/>
              <a:t>We’ve always had a diverse workforce. We work on projects that promote diversity and interculturalism - like Africa Day - and often take on interns from the communities we’re working with. Also, we’ve always had someone from another nationality on our staff - German, Canadian, </a:t>
            </a:r>
            <a:r>
              <a:rPr lang="en-US" sz="2200" dirty="0" err="1"/>
              <a:t>Malaysian,Swedish</a:t>
            </a:r>
            <a:endParaRPr lang="en-US" sz="2200" dirty="0"/>
          </a:p>
          <a:p>
            <a:pPr marL="0" indent="0"/>
            <a:endParaRPr lang="en-IE" sz="2200" dirty="0"/>
          </a:p>
        </p:txBody>
      </p:sp>
      <p:pic>
        <p:nvPicPr>
          <p:cNvPr id="14338" name="Picture 2" descr="No photo description available.">
            <a:extLst>
              <a:ext uri="{FF2B5EF4-FFF2-40B4-BE49-F238E27FC236}">
                <a16:creationId xmlns:a16="http://schemas.microsoft.com/office/drawing/2014/main" id="{C70E8D87-D4DC-1607-458C-4E1DF60E048E}"/>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25232" t="-1713" r="7102"/>
          <a:stretch/>
        </p:blipFill>
        <p:spPr bwMode="auto">
          <a:xfrm>
            <a:off x="7664825" y="1264024"/>
            <a:ext cx="4249270" cy="42582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66282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09BF1FC-4806-442A-1A95-CEC02A8BD1AC}"/>
              </a:ext>
            </a:extLst>
          </p:cNvPr>
          <p:cNvSpPr>
            <a:spLocks noGrp="1"/>
          </p:cNvSpPr>
          <p:nvPr>
            <p:ph type="body" sz="quarter" idx="13"/>
          </p:nvPr>
        </p:nvSpPr>
        <p:spPr>
          <a:xfrm>
            <a:off x="233082" y="528918"/>
            <a:ext cx="5266965" cy="5719482"/>
          </a:xfrm>
        </p:spPr>
        <p:txBody>
          <a:bodyPr>
            <a:normAutofit fontScale="62500" lnSpcReduction="20000"/>
          </a:bodyPr>
          <a:lstStyle/>
          <a:p>
            <a:pPr>
              <a:lnSpc>
                <a:spcPct val="120000"/>
              </a:lnSpc>
              <a:spcBef>
                <a:spcPts val="0"/>
              </a:spcBef>
            </a:pPr>
            <a:r>
              <a:rPr lang="en-US" sz="3800" b="1" dirty="0"/>
              <a:t>Leading Inclusivity From the Top</a:t>
            </a:r>
          </a:p>
          <a:p>
            <a:pPr>
              <a:lnSpc>
                <a:spcPct val="120000"/>
              </a:lnSpc>
              <a:spcBef>
                <a:spcPts val="0"/>
              </a:spcBef>
            </a:pPr>
            <a:r>
              <a:rPr lang="en-US" dirty="0"/>
              <a:t>Our Managing Director chairs a new structure in the area, currently called the Liberties Business Forum. It’s the brainchild of Dublin City Council and is aimed at bringing together the key stakeholders in this area to make the Liberties a better place in which to work and invest. Participating in these groups is a way for us to give back to our community. </a:t>
            </a:r>
          </a:p>
          <a:p>
            <a:pPr>
              <a:lnSpc>
                <a:spcPct val="120000"/>
              </a:lnSpc>
              <a:spcBef>
                <a:spcPts val="0"/>
              </a:spcBef>
            </a:pPr>
            <a:endParaRPr lang="en-US" dirty="0"/>
          </a:p>
          <a:p>
            <a:pPr>
              <a:lnSpc>
                <a:spcPct val="120000"/>
              </a:lnSpc>
              <a:spcBef>
                <a:spcPts val="0"/>
              </a:spcBef>
            </a:pPr>
            <a:r>
              <a:rPr lang="en-US" sz="3800" b="1" dirty="0"/>
              <a:t>Pro Bono Services</a:t>
            </a:r>
          </a:p>
          <a:p>
            <a:pPr>
              <a:lnSpc>
                <a:spcPct val="120000"/>
              </a:lnSpc>
              <a:spcBef>
                <a:spcPts val="0"/>
              </a:spcBef>
            </a:pPr>
            <a:r>
              <a:rPr lang="en-US" b="1" dirty="0"/>
              <a:t> </a:t>
            </a:r>
            <a:r>
              <a:rPr lang="en-US" dirty="0"/>
              <a:t>Another way we give back is through providing pro bono services for local events. We have provided support for a number of events run by local schools and community groups down through the years, and we also use our website and social media channels to engage with the local community and promote events and activities in Dublin 8. </a:t>
            </a:r>
            <a:endParaRPr lang="en-IE" dirty="0"/>
          </a:p>
        </p:txBody>
      </p:sp>
      <p:pic>
        <p:nvPicPr>
          <p:cNvPr id="16386" name="Picture 2" descr="No photo description available.">
            <a:extLst>
              <a:ext uri="{FF2B5EF4-FFF2-40B4-BE49-F238E27FC236}">
                <a16:creationId xmlns:a16="http://schemas.microsoft.com/office/drawing/2014/main" id="{CBD389B0-7B41-9DCD-3987-8513CC78BEF8}"/>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9612" t="1359" r="12026"/>
          <a:stretch/>
        </p:blipFill>
        <p:spPr bwMode="auto">
          <a:xfrm>
            <a:off x="5871882" y="1443317"/>
            <a:ext cx="6320118" cy="52980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190902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E371E7-C922-1E5A-E812-19C839543ACF}"/>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D1CA39D7-FB5F-BE07-08F2-28B7C92A172F}"/>
              </a:ext>
            </a:extLst>
          </p:cNvPr>
          <p:cNvSpPr>
            <a:spLocks noGrp="1"/>
          </p:cNvSpPr>
          <p:nvPr>
            <p:ph type="body" sz="quarter" idx="18"/>
          </p:nvPr>
        </p:nvSpPr>
        <p:spPr>
          <a:xfrm>
            <a:off x="798380" y="1593903"/>
            <a:ext cx="5844467" cy="3849918"/>
          </a:xfrm>
        </p:spPr>
        <p:txBody>
          <a:bodyPr/>
          <a:lstStyle/>
          <a:p>
            <a:pPr marL="0" indent="0"/>
            <a:r>
              <a:rPr lang="en-US" sz="2200" b="1" dirty="0"/>
              <a:t>Their employees are the heart of the company, and DHR are committed to supporting them in the following ways: </a:t>
            </a:r>
          </a:p>
          <a:p>
            <a:pPr marL="342900" indent="-342900">
              <a:buFont typeface="Wingdings" panose="05000000000000000000" pitchFamily="2" charset="2"/>
              <a:buChar char="ü"/>
            </a:pPr>
            <a:r>
              <a:rPr lang="en-US" sz="2200" dirty="0"/>
              <a:t>Provide a range of </a:t>
            </a:r>
            <a:r>
              <a:rPr lang="en-US" sz="2200" b="1" dirty="0"/>
              <a:t>continuous training </a:t>
            </a:r>
            <a:r>
              <a:rPr lang="en-US" sz="2200" dirty="0"/>
              <a:t>and professional development opportunities. </a:t>
            </a:r>
          </a:p>
          <a:p>
            <a:pPr marL="342900" indent="-342900">
              <a:buFont typeface="Wingdings" panose="05000000000000000000" pitchFamily="2" charset="2"/>
              <a:buChar char="ü"/>
            </a:pPr>
            <a:r>
              <a:rPr lang="en-US" sz="2200" dirty="0"/>
              <a:t>Provide a weekly </a:t>
            </a:r>
            <a:r>
              <a:rPr lang="en-US" sz="2200" b="1" dirty="0"/>
              <a:t>healthy fruit basket </a:t>
            </a:r>
            <a:r>
              <a:rPr lang="en-US" sz="2200" dirty="0"/>
              <a:t>and breakfast items free of charge. </a:t>
            </a:r>
          </a:p>
          <a:p>
            <a:pPr marL="342900" indent="-342900">
              <a:buFont typeface="Wingdings" panose="05000000000000000000" pitchFamily="2" charset="2"/>
              <a:buChar char="ü"/>
            </a:pPr>
            <a:r>
              <a:rPr lang="en-US" sz="2200" dirty="0"/>
              <a:t>Provide opportunities to engage in </a:t>
            </a:r>
            <a:r>
              <a:rPr lang="en-US" sz="2200" b="1" dirty="0"/>
              <a:t>skills-based volunteer activities </a:t>
            </a:r>
            <a:r>
              <a:rPr lang="en-US" sz="2200" dirty="0"/>
              <a:t>and the ability to use work time to volunteer. </a:t>
            </a:r>
          </a:p>
          <a:p>
            <a:pPr marL="342900" indent="-342900">
              <a:buFont typeface="Wingdings" panose="05000000000000000000" pitchFamily="2" charset="2"/>
              <a:buChar char="ü"/>
            </a:pPr>
            <a:r>
              <a:rPr lang="en-US" sz="2200" dirty="0"/>
              <a:t>Create a </a:t>
            </a:r>
            <a:r>
              <a:rPr lang="en-US" sz="2200" b="1" dirty="0"/>
              <a:t>culture of openness</a:t>
            </a:r>
            <a:r>
              <a:rPr lang="en-US" sz="2200" dirty="0"/>
              <a:t>, transparency and equal opportunity. </a:t>
            </a:r>
          </a:p>
          <a:p>
            <a:pPr marL="0" indent="0"/>
            <a:endParaRPr lang="en-IE" sz="2200" dirty="0"/>
          </a:p>
        </p:txBody>
      </p:sp>
      <p:sp>
        <p:nvSpPr>
          <p:cNvPr id="5" name="Text Placeholder 4">
            <a:extLst>
              <a:ext uri="{FF2B5EF4-FFF2-40B4-BE49-F238E27FC236}">
                <a16:creationId xmlns:a16="http://schemas.microsoft.com/office/drawing/2014/main" id="{93CB68EA-F740-10B6-A06C-9ABE3102C920}"/>
              </a:ext>
            </a:extLst>
          </p:cNvPr>
          <p:cNvSpPr>
            <a:spLocks noGrp="1"/>
          </p:cNvSpPr>
          <p:nvPr>
            <p:ph type="body" sz="quarter" idx="16"/>
          </p:nvPr>
        </p:nvSpPr>
        <p:spPr/>
        <p:txBody>
          <a:bodyPr/>
          <a:lstStyle/>
          <a:p>
            <a:r>
              <a:rPr lang="en-IE" sz="3200" b="0" dirty="0">
                <a:solidFill>
                  <a:srgbClr val="7030A0"/>
                </a:solidFill>
              </a:rPr>
              <a:t>DHR Communications: Inclusive Workplaces</a:t>
            </a:r>
          </a:p>
          <a:p>
            <a:endParaRPr lang="en-IE" sz="3200" b="0" dirty="0">
              <a:solidFill>
                <a:srgbClr val="7030A0"/>
              </a:solidFill>
            </a:endParaRPr>
          </a:p>
        </p:txBody>
      </p:sp>
      <p:pic>
        <p:nvPicPr>
          <p:cNvPr id="10244" name="Picture 4">
            <a:extLst>
              <a:ext uri="{FF2B5EF4-FFF2-40B4-BE49-F238E27FC236}">
                <a16:creationId xmlns:a16="http://schemas.microsoft.com/office/drawing/2014/main" id="{CE79F838-0CD0-E9E2-5997-E1194863D82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77317" y="1960322"/>
            <a:ext cx="5074598" cy="3303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215391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B1AB7A-14BF-F849-0EF6-07BFA878EFD4}"/>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D82C70CD-6CFF-9B03-C459-978023BCA1BA}"/>
              </a:ext>
            </a:extLst>
          </p:cNvPr>
          <p:cNvSpPr>
            <a:spLocks noGrp="1"/>
          </p:cNvSpPr>
          <p:nvPr>
            <p:ph type="body" sz="quarter" idx="18"/>
          </p:nvPr>
        </p:nvSpPr>
        <p:spPr>
          <a:xfrm>
            <a:off x="735627" y="697432"/>
            <a:ext cx="7000914" cy="3849918"/>
          </a:xfrm>
        </p:spPr>
        <p:txBody>
          <a:bodyPr/>
          <a:lstStyle/>
          <a:p>
            <a:pPr marL="0" indent="0"/>
            <a:r>
              <a:rPr lang="en-US" sz="2200" b="1" dirty="0">
                <a:solidFill>
                  <a:srgbClr val="7030A0"/>
                </a:solidFill>
              </a:rPr>
              <a:t>Community is important to us and we strongly encourage all staff-members to engage with the community in which we are based.</a:t>
            </a:r>
          </a:p>
          <a:p>
            <a:pPr marL="342900" indent="-342900">
              <a:buFont typeface="Wingdings" panose="05000000000000000000" pitchFamily="2" charset="2"/>
              <a:buChar char="ü"/>
            </a:pPr>
            <a:r>
              <a:rPr lang="en-US" sz="2200" b="1" dirty="0"/>
              <a:t>Rewarding excellent performance </a:t>
            </a:r>
            <a:r>
              <a:rPr lang="en-US" sz="2200" dirty="0"/>
              <a:t>with positive recognition and remuneration. </a:t>
            </a:r>
          </a:p>
          <a:p>
            <a:pPr marL="342900" indent="-342900">
              <a:buFont typeface="Wingdings" panose="05000000000000000000" pitchFamily="2" charset="2"/>
              <a:buChar char="ü"/>
            </a:pPr>
            <a:r>
              <a:rPr lang="en-US" sz="2200" dirty="0"/>
              <a:t>Encourage employees to </a:t>
            </a:r>
            <a:r>
              <a:rPr lang="en-US" sz="2200" b="1" dirty="0"/>
              <a:t>develop new skills, </a:t>
            </a:r>
            <a:r>
              <a:rPr lang="en-US" sz="2200" dirty="0"/>
              <a:t>meet new people and work on projects outside of their comfort zone. </a:t>
            </a:r>
          </a:p>
          <a:p>
            <a:pPr marL="342900" indent="-342900">
              <a:buFont typeface="Wingdings" panose="05000000000000000000" pitchFamily="2" charset="2"/>
              <a:buChar char="ü"/>
            </a:pPr>
            <a:r>
              <a:rPr lang="en-US" sz="2200" b="1" dirty="0"/>
              <a:t>Look for opportunities </a:t>
            </a:r>
            <a:r>
              <a:rPr lang="en-US" sz="2200" dirty="0"/>
              <a:t>to allows them to facilitate collaboration and networking between clients from different sectors. </a:t>
            </a:r>
          </a:p>
          <a:p>
            <a:pPr marL="342900" indent="-342900">
              <a:buFont typeface="Wingdings" panose="05000000000000000000" pitchFamily="2" charset="2"/>
              <a:buChar char="ü"/>
            </a:pPr>
            <a:r>
              <a:rPr lang="en-US" sz="2200" dirty="0"/>
              <a:t>Ensure </a:t>
            </a:r>
            <a:r>
              <a:rPr lang="en-US" sz="2200" b="1" dirty="0"/>
              <a:t>employees know they can provide support to charities</a:t>
            </a:r>
            <a:r>
              <a:rPr lang="en-US" sz="2200" dirty="0"/>
              <a:t>, </a:t>
            </a:r>
            <a:r>
              <a:rPr lang="en-US" sz="2200" dirty="0" err="1"/>
              <a:t>organisations</a:t>
            </a:r>
            <a:r>
              <a:rPr lang="en-US" sz="2200" dirty="0"/>
              <a:t> and individuals to which DHR are deeply committed. One of our staff members is a voluntary board member of a local community education </a:t>
            </a:r>
            <a:r>
              <a:rPr lang="en-US" sz="2200" dirty="0" err="1"/>
              <a:t>centre</a:t>
            </a:r>
            <a:r>
              <a:rPr lang="en-US" sz="2200" dirty="0"/>
              <a:t>, D8CEC (Dublin 8 Community Education Centre). </a:t>
            </a:r>
          </a:p>
          <a:p>
            <a:pPr marL="0" indent="0"/>
            <a:endParaRPr lang="en-IE" sz="2200" dirty="0"/>
          </a:p>
        </p:txBody>
      </p:sp>
      <p:pic>
        <p:nvPicPr>
          <p:cNvPr id="2" name="Picture 2" descr="No photo description available.">
            <a:extLst>
              <a:ext uri="{FF2B5EF4-FFF2-40B4-BE49-F238E27FC236}">
                <a16:creationId xmlns:a16="http://schemas.microsoft.com/office/drawing/2014/main" id="{51804E66-E6A7-D8FE-562B-1C8177F1666F}"/>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512424" y="1755199"/>
            <a:ext cx="4383742" cy="29233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22009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41CBF-B86C-C747-1D5E-D6C1AE212B3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DB0ADA91-63F2-992C-381C-84262DF4EB0D}"/>
              </a:ext>
            </a:extLst>
          </p:cNvPr>
          <p:cNvSpPr>
            <a:spLocks noGrp="1"/>
          </p:cNvSpPr>
          <p:nvPr>
            <p:ph type="body" sz="quarter" idx="28"/>
          </p:nvPr>
        </p:nvSpPr>
        <p:spPr>
          <a:xfrm>
            <a:off x="512192" y="1335429"/>
            <a:ext cx="5188437" cy="5028641"/>
          </a:xfrm>
        </p:spPr>
        <p:txBody>
          <a:bodyPr/>
          <a:lstStyle/>
          <a:p>
            <a:pPr marL="0" indent="0"/>
            <a:r>
              <a:rPr lang="en-US" sz="1900" dirty="0"/>
              <a:t>In today’s evolving business landscape, diversity and inclusion are more than just values—they are key drivers of innovation, productivity, and long-term success. This module equips European SMEs with the essential knowledge and tools to build a truly inclusive workplace. </a:t>
            </a:r>
          </a:p>
          <a:p>
            <a:pPr marL="0" indent="0"/>
            <a:r>
              <a:rPr lang="en-US" sz="1900" dirty="0"/>
              <a:t>From conducting inclusive audits and crafting equitable recruitment strategies to refining selection, interviewing, and onboarding practices, you will learn how to attract, support, and retain diverse talent. </a:t>
            </a:r>
          </a:p>
          <a:p>
            <a:pPr marL="0" indent="0"/>
            <a:r>
              <a:rPr lang="en-US" sz="1900" dirty="0"/>
              <a:t>Additionally, this module explores employee development, performance management, and leadership succession planning, ensuring that inclusivity becomes a sustainable and integral part of your organization’s growth.</a:t>
            </a:r>
            <a:endParaRPr lang="en-IE" sz="1900" dirty="0">
              <a:highlight>
                <a:srgbClr val="FFFF00"/>
              </a:highlight>
            </a:endParaRPr>
          </a:p>
        </p:txBody>
      </p:sp>
      <p:sp>
        <p:nvSpPr>
          <p:cNvPr id="20" name="Text Placeholder 19">
            <a:extLst>
              <a:ext uri="{FF2B5EF4-FFF2-40B4-BE49-F238E27FC236}">
                <a16:creationId xmlns:a16="http://schemas.microsoft.com/office/drawing/2014/main" id="{6EE13FC7-0B30-036C-9040-F097B88A26CF}"/>
              </a:ext>
            </a:extLst>
          </p:cNvPr>
          <p:cNvSpPr>
            <a:spLocks noGrp="1"/>
          </p:cNvSpPr>
          <p:nvPr>
            <p:ph type="body" sz="quarter" idx="27"/>
          </p:nvPr>
        </p:nvSpPr>
        <p:spPr>
          <a:xfrm>
            <a:off x="0" y="363622"/>
            <a:ext cx="5553536" cy="720752"/>
          </a:xfrm>
        </p:spPr>
        <p:txBody>
          <a:bodyPr/>
          <a:lstStyle/>
          <a:p>
            <a:r>
              <a:rPr lang="en-IE" sz="3200" b="0" dirty="0"/>
              <a:t>Introduction DARE to Module 3</a:t>
            </a:r>
          </a:p>
        </p:txBody>
      </p:sp>
      <p:sp>
        <p:nvSpPr>
          <p:cNvPr id="22" name="Text Placeholder 14">
            <a:extLst>
              <a:ext uri="{FF2B5EF4-FFF2-40B4-BE49-F238E27FC236}">
                <a16:creationId xmlns:a16="http://schemas.microsoft.com/office/drawing/2014/main" id="{38E6CF5E-F1FB-2DC5-EE75-26B27EBE1B51}"/>
              </a:ext>
            </a:extLst>
          </p:cNvPr>
          <p:cNvSpPr>
            <a:spLocks noGrp="1"/>
          </p:cNvSpPr>
          <p:nvPr>
            <p:ph type="body" sz="quarter" idx="14"/>
          </p:nvPr>
        </p:nvSpPr>
        <p:spPr>
          <a:xfrm>
            <a:off x="7069423" y="2196583"/>
            <a:ext cx="4465067" cy="689519"/>
          </a:xfrm>
        </p:spPr>
        <p:txBody>
          <a:bodyPr/>
          <a:lstStyle/>
          <a:p>
            <a:pPr>
              <a:lnSpc>
                <a:spcPct val="100000"/>
              </a:lnSpc>
              <a:spcBef>
                <a:spcPts val="0"/>
              </a:spcBef>
            </a:pPr>
            <a:r>
              <a:rPr lang="en-US" sz="2000" b="1" dirty="0">
                <a:ea typeface="Calibri" panose="020F0502020204030204" pitchFamily="34" charset="0"/>
                <a:cs typeface="Times New Roman" panose="02020603050405020304" pitchFamily="18" charset="0"/>
              </a:rPr>
              <a:t>Creating Inclusive Job Descriptions &amp; Adverts</a:t>
            </a:r>
          </a:p>
        </p:txBody>
      </p:sp>
      <p:sp>
        <p:nvSpPr>
          <p:cNvPr id="25" name="Text Placeholder 21">
            <a:extLst>
              <a:ext uri="{FF2B5EF4-FFF2-40B4-BE49-F238E27FC236}">
                <a16:creationId xmlns:a16="http://schemas.microsoft.com/office/drawing/2014/main" id="{225AE504-F5C5-5939-F828-699B2994E373}"/>
              </a:ext>
            </a:extLst>
          </p:cNvPr>
          <p:cNvSpPr txBox="1">
            <a:spLocks/>
          </p:cNvSpPr>
          <p:nvPr/>
        </p:nvSpPr>
        <p:spPr>
          <a:xfrm>
            <a:off x="7100786" y="4032894"/>
            <a:ext cx="47130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ea typeface="Calibri" panose="020F0502020204030204" pitchFamily="34" charset="0"/>
                <a:cs typeface="Times New Roman" panose="02020603050405020304" pitchFamily="18" charset="0"/>
              </a:rPr>
              <a:t>Employee Talent Development and Retention</a:t>
            </a:r>
          </a:p>
        </p:txBody>
      </p:sp>
      <p:sp>
        <p:nvSpPr>
          <p:cNvPr id="29" name="Text Placeholder 25">
            <a:extLst>
              <a:ext uri="{FF2B5EF4-FFF2-40B4-BE49-F238E27FC236}">
                <a16:creationId xmlns:a16="http://schemas.microsoft.com/office/drawing/2014/main" id="{6D52E10A-3536-4B50-1249-CCD7948C878E}"/>
              </a:ext>
            </a:extLst>
          </p:cNvPr>
          <p:cNvSpPr txBox="1">
            <a:spLocks/>
          </p:cNvSpPr>
          <p:nvPr/>
        </p:nvSpPr>
        <p:spPr>
          <a:xfrm>
            <a:off x="7100787" y="4937164"/>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kern="0" dirty="0">
                <a:solidFill>
                  <a:srgbClr val="083F59"/>
                </a:solidFill>
                <a:effectLst/>
                <a:ea typeface="Calibri" panose="020F0502020204030204" pitchFamily="34" charset="0"/>
              </a:rPr>
              <a:t>Performance Management and Feedback</a:t>
            </a:r>
          </a:p>
        </p:txBody>
      </p:sp>
      <p:sp>
        <p:nvSpPr>
          <p:cNvPr id="30" name="TextBox 29">
            <a:extLst>
              <a:ext uri="{FF2B5EF4-FFF2-40B4-BE49-F238E27FC236}">
                <a16:creationId xmlns:a16="http://schemas.microsoft.com/office/drawing/2014/main" id="{6F8E1954-4FE4-015C-69F5-317AA05759B8}"/>
              </a:ext>
            </a:extLst>
          </p:cNvPr>
          <p:cNvSpPr txBox="1"/>
          <p:nvPr/>
        </p:nvSpPr>
        <p:spPr>
          <a:xfrm>
            <a:off x="7100786" y="3161177"/>
            <a:ext cx="3979590" cy="646331"/>
          </a:xfrm>
          <a:prstGeom prst="rect">
            <a:avLst/>
          </a:prstGeom>
          <a:noFill/>
        </p:spPr>
        <p:txBody>
          <a:bodyPr wrap="square" rtlCol="0">
            <a:spAutoFit/>
          </a:bodyPr>
          <a:lstStyle/>
          <a:p>
            <a:pPr>
              <a:lnSpc>
                <a:spcPct val="100000"/>
              </a:lnSpc>
              <a:spcBef>
                <a:spcPts val="0"/>
              </a:spcBef>
            </a:pPr>
            <a:r>
              <a:rPr lang="en-US" b="1" dirty="0">
                <a:solidFill>
                  <a:srgbClr val="083F59"/>
                </a:solidFill>
                <a:ea typeface="Calibri" panose="020F0502020204030204" pitchFamily="34" charset="0"/>
                <a:cs typeface="Times New Roman" panose="02020603050405020304" pitchFamily="18" charset="0"/>
              </a:rPr>
              <a:t>Inclusive Selection, Interviewing and Offer Strategies</a:t>
            </a:r>
          </a:p>
        </p:txBody>
      </p:sp>
      <p:sp>
        <p:nvSpPr>
          <p:cNvPr id="31" name="Text Placeholder 14">
            <a:extLst>
              <a:ext uri="{FF2B5EF4-FFF2-40B4-BE49-F238E27FC236}">
                <a16:creationId xmlns:a16="http://schemas.microsoft.com/office/drawing/2014/main" id="{0FE9817B-03C4-62DB-C440-68C6031D3DAE}"/>
              </a:ext>
            </a:extLst>
          </p:cNvPr>
          <p:cNvSpPr txBox="1">
            <a:spLocks/>
          </p:cNvSpPr>
          <p:nvPr/>
        </p:nvSpPr>
        <p:spPr>
          <a:xfrm>
            <a:off x="7069422" y="1335429"/>
            <a:ext cx="4948400"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rgbClr val="083F59"/>
                </a:solidFill>
                <a:effectLst/>
                <a:ea typeface="Calibri" panose="020F0502020204030204" pitchFamily="34" charset="0"/>
                <a:cs typeface="Times New Roman" panose="02020603050405020304" pitchFamily="18" charset="0"/>
              </a:rPr>
              <a:t>Becoming an Inclusive European SME Employer</a:t>
            </a:r>
            <a:endParaRPr lang="en-US" sz="2000" dirty="0">
              <a:solidFill>
                <a:srgbClr val="083F59"/>
              </a:solidFill>
              <a:effectLst/>
              <a:ea typeface="Calibri" panose="020F0502020204030204" pitchFamily="34" charset="0"/>
              <a:cs typeface="Times New Roman" panose="02020603050405020304" pitchFamily="18" charset="0"/>
            </a:endParaRPr>
          </a:p>
        </p:txBody>
      </p:sp>
      <p:sp>
        <p:nvSpPr>
          <p:cNvPr id="6" name="Text Placeholder 20">
            <a:extLst>
              <a:ext uri="{FF2B5EF4-FFF2-40B4-BE49-F238E27FC236}">
                <a16:creationId xmlns:a16="http://schemas.microsoft.com/office/drawing/2014/main" id="{28591609-C172-5E50-AC5E-C49B5D38C4E1}"/>
              </a:ext>
            </a:extLst>
          </p:cNvPr>
          <p:cNvSpPr txBox="1">
            <a:spLocks/>
          </p:cNvSpPr>
          <p:nvPr/>
        </p:nvSpPr>
        <p:spPr>
          <a:xfrm>
            <a:off x="5173210" y="143767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1</a:t>
            </a:r>
          </a:p>
        </p:txBody>
      </p:sp>
      <p:sp>
        <p:nvSpPr>
          <p:cNvPr id="2" name="Text Placeholder 20">
            <a:extLst>
              <a:ext uri="{FF2B5EF4-FFF2-40B4-BE49-F238E27FC236}">
                <a16:creationId xmlns:a16="http://schemas.microsoft.com/office/drawing/2014/main" id="{68F7C254-E73D-2AEF-FBE3-18EA8F5D06C9}"/>
              </a:ext>
            </a:extLst>
          </p:cNvPr>
          <p:cNvSpPr txBox="1">
            <a:spLocks/>
          </p:cNvSpPr>
          <p:nvPr/>
        </p:nvSpPr>
        <p:spPr>
          <a:xfrm>
            <a:off x="5173212" y="2262668"/>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2</a:t>
            </a:r>
          </a:p>
        </p:txBody>
      </p:sp>
      <p:sp>
        <p:nvSpPr>
          <p:cNvPr id="3" name="Text Placeholder 20">
            <a:extLst>
              <a:ext uri="{FF2B5EF4-FFF2-40B4-BE49-F238E27FC236}">
                <a16:creationId xmlns:a16="http://schemas.microsoft.com/office/drawing/2014/main" id="{48ACFD24-3A37-03B0-B1CD-21D4C49ED5D4}"/>
              </a:ext>
            </a:extLst>
          </p:cNvPr>
          <p:cNvSpPr txBox="1">
            <a:spLocks/>
          </p:cNvSpPr>
          <p:nvPr/>
        </p:nvSpPr>
        <p:spPr>
          <a:xfrm>
            <a:off x="5173212" y="3145764"/>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3</a:t>
            </a:r>
          </a:p>
        </p:txBody>
      </p:sp>
      <p:sp>
        <p:nvSpPr>
          <p:cNvPr id="4" name="Text Placeholder 20">
            <a:extLst>
              <a:ext uri="{FF2B5EF4-FFF2-40B4-BE49-F238E27FC236}">
                <a16:creationId xmlns:a16="http://schemas.microsoft.com/office/drawing/2014/main" id="{00538BCF-B53C-9311-E382-8D2185AE474C}"/>
              </a:ext>
            </a:extLst>
          </p:cNvPr>
          <p:cNvSpPr txBox="1">
            <a:spLocks/>
          </p:cNvSpPr>
          <p:nvPr/>
        </p:nvSpPr>
        <p:spPr>
          <a:xfrm>
            <a:off x="5173211" y="4094145"/>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4</a:t>
            </a:r>
          </a:p>
        </p:txBody>
      </p:sp>
      <p:sp>
        <p:nvSpPr>
          <p:cNvPr id="5" name="Text Placeholder 20">
            <a:extLst>
              <a:ext uri="{FF2B5EF4-FFF2-40B4-BE49-F238E27FC236}">
                <a16:creationId xmlns:a16="http://schemas.microsoft.com/office/drawing/2014/main" id="{C2721D75-0F40-372D-D788-B5725CB47891}"/>
              </a:ext>
            </a:extLst>
          </p:cNvPr>
          <p:cNvSpPr txBox="1">
            <a:spLocks/>
          </p:cNvSpPr>
          <p:nvPr/>
        </p:nvSpPr>
        <p:spPr>
          <a:xfrm>
            <a:off x="5173212" y="497234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5</a:t>
            </a:r>
          </a:p>
        </p:txBody>
      </p:sp>
      <p:sp>
        <p:nvSpPr>
          <p:cNvPr id="8" name="TextBox 7">
            <a:extLst>
              <a:ext uri="{FF2B5EF4-FFF2-40B4-BE49-F238E27FC236}">
                <a16:creationId xmlns:a16="http://schemas.microsoft.com/office/drawing/2014/main" id="{A11F78C8-E8DB-F4E4-3A0B-9347B340B4E0}"/>
              </a:ext>
            </a:extLst>
          </p:cNvPr>
          <p:cNvSpPr txBox="1"/>
          <p:nvPr/>
        </p:nvSpPr>
        <p:spPr>
          <a:xfrm>
            <a:off x="7018787" y="269104"/>
            <a:ext cx="4386197" cy="954107"/>
          </a:xfrm>
          <a:prstGeom prst="rect">
            <a:avLst/>
          </a:prstGeom>
          <a:noFill/>
        </p:spPr>
        <p:txBody>
          <a:bodyPr wrap="square">
            <a:spAutoFit/>
          </a:bodyPr>
          <a:lstStyle/>
          <a:p>
            <a:pPr algn="ctr"/>
            <a:r>
              <a:rPr lang="en-US" sz="2800" b="1" dirty="0">
                <a:solidFill>
                  <a:srgbClr val="DF4625"/>
                </a:solidFill>
              </a:rPr>
              <a:t>Inclusive Talent Management for SMEs </a:t>
            </a:r>
          </a:p>
        </p:txBody>
      </p:sp>
      <p:sp>
        <p:nvSpPr>
          <p:cNvPr id="7" name="TextBox 6">
            <a:extLst>
              <a:ext uri="{FF2B5EF4-FFF2-40B4-BE49-F238E27FC236}">
                <a16:creationId xmlns:a16="http://schemas.microsoft.com/office/drawing/2014/main" id="{1C8A6B01-F691-1D59-0062-110148742D10}"/>
              </a:ext>
            </a:extLst>
          </p:cNvPr>
          <p:cNvSpPr txBox="1"/>
          <p:nvPr/>
        </p:nvSpPr>
        <p:spPr>
          <a:xfrm rot="16200000">
            <a:off x="11387381" y="1393831"/>
            <a:ext cx="954447" cy="430887"/>
          </a:xfrm>
          <a:prstGeom prst="rect">
            <a:avLst/>
          </a:prstGeom>
          <a:solidFill>
            <a:srgbClr val="DF4625"/>
          </a:solidFill>
        </p:spPr>
        <p:txBody>
          <a:bodyPr wrap="square" rtlCol="0">
            <a:spAutoFit/>
          </a:bodyPr>
          <a:lstStyle/>
          <a:p>
            <a:pPr algn="ctr"/>
            <a:r>
              <a:rPr lang="en-IE" sz="2200" dirty="0">
                <a:solidFill>
                  <a:schemeClr val="bg1"/>
                </a:solidFill>
              </a:rPr>
              <a:t>Part 1</a:t>
            </a:r>
          </a:p>
        </p:txBody>
      </p:sp>
      <p:sp>
        <p:nvSpPr>
          <p:cNvPr id="9" name="TextBox 8">
            <a:extLst>
              <a:ext uri="{FF2B5EF4-FFF2-40B4-BE49-F238E27FC236}">
                <a16:creationId xmlns:a16="http://schemas.microsoft.com/office/drawing/2014/main" id="{8F51BEF4-36EC-09CD-0482-FC7DE522D65F}"/>
              </a:ext>
            </a:extLst>
          </p:cNvPr>
          <p:cNvSpPr txBox="1"/>
          <p:nvPr/>
        </p:nvSpPr>
        <p:spPr>
          <a:xfrm rot="16200000">
            <a:off x="11347179" y="2385554"/>
            <a:ext cx="1029682" cy="430887"/>
          </a:xfrm>
          <a:prstGeom prst="rect">
            <a:avLst/>
          </a:prstGeom>
          <a:solidFill>
            <a:srgbClr val="702E8C"/>
          </a:solidFill>
        </p:spPr>
        <p:txBody>
          <a:bodyPr wrap="square" rtlCol="0">
            <a:spAutoFit/>
          </a:bodyPr>
          <a:lstStyle/>
          <a:p>
            <a:pPr algn="ctr"/>
            <a:r>
              <a:rPr lang="en-IE" sz="2200" dirty="0">
                <a:solidFill>
                  <a:schemeClr val="bg1"/>
                </a:solidFill>
              </a:rPr>
              <a:t>Part 2</a:t>
            </a:r>
          </a:p>
        </p:txBody>
      </p:sp>
      <p:grpSp>
        <p:nvGrpSpPr>
          <p:cNvPr id="11" name="Group 10">
            <a:extLst>
              <a:ext uri="{FF2B5EF4-FFF2-40B4-BE49-F238E27FC236}">
                <a16:creationId xmlns:a16="http://schemas.microsoft.com/office/drawing/2014/main" id="{B2054644-5B7F-6B98-B1C9-4C9E8D1D3E78}"/>
              </a:ext>
            </a:extLst>
          </p:cNvPr>
          <p:cNvGrpSpPr/>
          <p:nvPr/>
        </p:nvGrpSpPr>
        <p:grpSpPr>
          <a:xfrm rot="19159346">
            <a:off x="6303720" y="5354208"/>
            <a:ext cx="1170562" cy="727881"/>
            <a:chOff x="4975654" y="3674076"/>
            <a:chExt cx="1806206" cy="626075"/>
          </a:xfrm>
        </p:grpSpPr>
        <p:sp>
          <p:nvSpPr>
            <p:cNvPr id="12" name="Freeform 124">
              <a:extLst>
                <a:ext uri="{FF2B5EF4-FFF2-40B4-BE49-F238E27FC236}">
                  <a16:creationId xmlns:a16="http://schemas.microsoft.com/office/drawing/2014/main" id="{CE4A5802-2B1D-94CD-2038-D6F4EE8CD40B}"/>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3" name="TextBox 12">
              <a:extLst>
                <a:ext uri="{FF2B5EF4-FFF2-40B4-BE49-F238E27FC236}">
                  <a16:creationId xmlns:a16="http://schemas.microsoft.com/office/drawing/2014/main" id="{15E6E609-B28D-2AA1-BDA5-4365236D399E}"/>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
        <p:nvSpPr>
          <p:cNvPr id="14" name="Text Placeholder 25">
            <a:extLst>
              <a:ext uri="{FF2B5EF4-FFF2-40B4-BE49-F238E27FC236}">
                <a16:creationId xmlns:a16="http://schemas.microsoft.com/office/drawing/2014/main" id="{26188394-4033-BD55-544D-70EFE3B3086B}"/>
              </a:ext>
            </a:extLst>
          </p:cNvPr>
          <p:cNvSpPr txBox="1">
            <a:spLocks/>
          </p:cNvSpPr>
          <p:nvPr/>
        </p:nvSpPr>
        <p:spPr>
          <a:xfrm>
            <a:off x="7100787" y="5760011"/>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kern="0" dirty="0">
                <a:solidFill>
                  <a:srgbClr val="083F59"/>
                </a:solidFill>
                <a:effectLst/>
                <a:ea typeface="Calibri" panose="020F0502020204030204" pitchFamily="34" charset="0"/>
              </a:rPr>
              <a:t>Succession Planning and Leadership Development</a:t>
            </a:r>
          </a:p>
        </p:txBody>
      </p:sp>
      <p:sp>
        <p:nvSpPr>
          <p:cNvPr id="15" name="Text Placeholder 20">
            <a:extLst>
              <a:ext uri="{FF2B5EF4-FFF2-40B4-BE49-F238E27FC236}">
                <a16:creationId xmlns:a16="http://schemas.microsoft.com/office/drawing/2014/main" id="{60F7EC4B-E428-D0B5-E586-A6CA15DBF33E}"/>
              </a:ext>
            </a:extLst>
          </p:cNvPr>
          <p:cNvSpPr txBox="1">
            <a:spLocks/>
          </p:cNvSpPr>
          <p:nvPr/>
        </p:nvSpPr>
        <p:spPr>
          <a:xfrm>
            <a:off x="5173212" y="5795189"/>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6</a:t>
            </a:r>
          </a:p>
        </p:txBody>
      </p:sp>
      <p:sp>
        <p:nvSpPr>
          <p:cNvPr id="16" name="TextBox 15">
            <a:extLst>
              <a:ext uri="{FF2B5EF4-FFF2-40B4-BE49-F238E27FC236}">
                <a16:creationId xmlns:a16="http://schemas.microsoft.com/office/drawing/2014/main" id="{A5AA54F8-3E5B-2800-52A8-CA93C4D67630}"/>
              </a:ext>
            </a:extLst>
          </p:cNvPr>
          <p:cNvSpPr txBox="1"/>
          <p:nvPr/>
        </p:nvSpPr>
        <p:spPr>
          <a:xfrm rot="16200000">
            <a:off x="11433624" y="3329240"/>
            <a:ext cx="857687" cy="430887"/>
          </a:xfrm>
          <a:prstGeom prst="rect">
            <a:avLst/>
          </a:prstGeom>
          <a:solidFill>
            <a:srgbClr val="05AAA3"/>
          </a:solidFill>
        </p:spPr>
        <p:txBody>
          <a:bodyPr wrap="square" rtlCol="0">
            <a:spAutoFit/>
          </a:bodyPr>
          <a:lstStyle/>
          <a:p>
            <a:pPr algn="ctr"/>
            <a:r>
              <a:rPr lang="en-IE" sz="2200" dirty="0">
                <a:solidFill>
                  <a:schemeClr val="bg1"/>
                </a:solidFill>
              </a:rPr>
              <a:t>Part 3</a:t>
            </a:r>
          </a:p>
        </p:txBody>
      </p:sp>
      <p:sp>
        <p:nvSpPr>
          <p:cNvPr id="17" name="TextBox 16">
            <a:extLst>
              <a:ext uri="{FF2B5EF4-FFF2-40B4-BE49-F238E27FC236}">
                <a16:creationId xmlns:a16="http://schemas.microsoft.com/office/drawing/2014/main" id="{28708270-3EC9-10FF-7F61-69B533A62B2D}"/>
              </a:ext>
            </a:extLst>
          </p:cNvPr>
          <p:cNvSpPr txBox="1"/>
          <p:nvPr/>
        </p:nvSpPr>
        <p:spPr>
          <a:xfrm rot="16200000">
            <a:off x="11398021" y="4194706"/>
            <a:ext cx="928000" cy="430887"/>
          </a:xfrm>
          <a:prstGeom prst="rect">
            <a:avLst/>
          </a:prstGeom>
          <a:solidFill>
            <a:srgbClr val="0872B5"/>
          </a:solidFill>
        </p:spPr>
        <p:txBody>
          <a:bodyPr wrap="square" rtlCol="0">
            <a:spAutoFit/>
          </a:bodyPr>
          <a:lstStyle/>
          <a:p>
            <a:pPr algn="ctr"/>
            <a:r>
              <a:rPr lang="en-IE" sz="2200" dirty="0">
                <a:solidFill>
                  <a:schemeClr val="bg1"/>
                </a:solidFill>
              </a:rPr>
              <a:t>Part 4</a:t>
            </a:r>
          </a:p>
        </p:txBody>
      </p:sp>
      <p:sp>
        <p:nvSpPr>
          <p:cNvPr id="18" name="TextBox 17">
            <a:extLst>
              <a:ext uri="{FF2B5EF4-FFF2-40B4-BE49-F238E27FC236}">
                <a16:creationId xmlns:a16="http://schemas.microsoft.com/office/drawing/2014/main" id="{3689CD0B-7B61-6325-10B0-C314E41A241B}"/>
              </a:ext>
            </a:extLst>
          </p:cNvPr>
          <p:cNvSpPr txBox="1"/>
          <p:nvPr/>
        </p:nvSpPr>
        <p:spPr>
          <a:xfrm rot="16200000">
            <a:off x="11433176" y="5087550"/>
            <a:ext cx="857687" cy="430887"/>
          </a:xfrm>
          <a:prstGeom prst="rect">
            <a:avLst/>
          </a:prstGeom>
          <a:solidFill>
            <a:srgbClr val="FCB913"/>
          </a:solidFill>
        </p:spPr>
        <p:txBody>
          <a:bodyPr wrap="square" rtlCol="0">
            <a:spAutoFit/>
          </a:bodyPr>
          <a:lstStyle/>
          <a:p>
            <a:pPr algn="ctr"/>
            <a:r>
              <a:rPr lang="en-IE" sz="2200" dirty="0">
                <a:solidFill>
                  <a:schemeClr val="bg1"/>
                </a:solidFill>
              </a:rPr>
              <a:t>Part 5</a:t>
            </a:r>
          </a:p>
        </p:txBody>
      </p:sp>
      <p:sp>
        <p:nvSpPr>
          <p:cNvPr id="19" name="TextBox 18">
            <a:extLst>
              <a:ext uri="{FF2B5EF4-FFF2-40B4-BE49-F238E27FC236}">
                <a16:creationId xmlns:a16="http://schemas.microsoft.com/office/drawing/2014/main" id="{71527586-4BA9-8118-F31C-7E8186A36E76}"/>
              </a:ext>
            </a:extLst>
          </p:cNvPr>
          <p:cNvSpPr txBox="1"/>
          <p:nvPr/>
        </p:nvSpPr>
        <p:spPr>
          <a:xfrm rot="16200000">
            <a:off x="11397573" y="5953016"/>
            <a:ext cx="928000" cy="430887"/>
          </a:xfrm>
          <a:prstGeom prst="rect">
            <a:avLst/>
          </a:prstGeom>
          <a:solidFill>
            <a:srgbClr val="D11C5F"/>
          </a:solidFill>
        </p:spPr>
        <p:txBody>
          <a:bodyPr wrap="square" rtlCol="0">
            <a:spAutoFit/>
          </a:bodyPr>
          <a:lstStyle/>
          <a:p>
            <a:pPr algn="ctr"/>
            <a:r>
              <a:rPr lang="en-IE" sz="2200" dirty="0">
                <a:solidFill>
                  <a:schemeClr val="bg1"/>
                </a:solidFill>
              </a:rPr>
              <a:t>Part 6</a:t>
            </a:r>
          </a:p>
        </p:txBody>
      </p:sp>
    </p:spTree>
    <p:extLst>
      <p:ext uri="{BB962C8B-B14F-4D97-AF65-F5344CB8AC3E}">
        <p14:creationId xmlns:p14="http://schemas.microsoft.com/office/powerpoint/2010/main" val="2734969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7B5631-D99D-DAFC-2B46-2DFC51E48ADE}"/>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FEF79843-FEB0-3170-B37E-F49C9B7BA18F}"/>
              </a:ext>
            </a:extLst>
          </p:cNvPr>
          <p:cNvSpPr>
            <a:spLocks noGrp="1"/>
          </p:cNvSpPr>
          <p:nvPr>
            <p:ph type="body" sz="quarter" idx="18"/>
          </p:nvPr>
        </p:nvSpPr>
        <p:spPr>
          <a:xfrm>
            <a:off x="798380" y="625715"/>
            <a:ext cx="5844467" cy="3849918"/>
          </a:xfrm>
        </p:spPr>
        <p:txBody>
          <a:bodyPr/>
          <a:lstStyle/>
          <a:p>
            <a:pPr marL="0" indent="0"/>
            <a:r>
              <a:rPr lang="en-US" sz="2200" b="1" dirty="0">
                <a:solidFill>
                  <a:srgbClr val="7030A0"/>
                </a:solidFill>
              </a:rPr>
              <a:t>“We support senior and long-term staff in achieving their personal development goals”</a:t>
            </a:r>
          </a:p>
          <a:p>
            <a:pPr marL="342900" indent="-342900">
              <a:buFont typeface="Wingdings" panose="05000000000000000000" pitchFamily="2" charset="2"/>
              <a:buChar char="v"/>
            </a:pPr>
            <a:r>
              <a:rPr lang="en-US" sz="2200" b="1" dirty="0">
                <a:solidFill>
                  <a:srgbClr val="7030A0"/>
                </a:solidFill>
              </a:rPr>
              <a:t>Discrimination policies: </a:t>
            </a:r>
            <a:r>
              <a:rPr lang="en-US" sz="2200" dirty="0"/>
              <a:t>The PR industry is female-dominated, but - as with many industries - most senior roles are held by men. At DHR, we are bucking this trend: we have a high proportion of female employees, and our management team is led by women. This is something that distinguishes us in the public affairs space, in particular, where the majority of firms are led by men. </a:t>
            </a:r>
          </a:p>
          <a:p>
            <a:pPr marL="342900" indent="-342900">
              <a:buFont typeface="Wingdings" panose="05000000000000000000" pitchFamily="2" charset="2"/>
              <a:buChar char="v"/>
            </a:pPr>
            <a:r>
              <a:rPr lang="en-US" sz="2200" b="1" dirty="0">
                <a:solidFill>
                  <a:srgbClr val="7030A0"/>
                </a:solidFill>
              </a:rPr>
              <a:t>Retention Strategies: </a:t>
            </a:r>
            <a:r>
              <a:rPr lang="en-US" sz="2200" dirty="0"/>
              <a:t>We ensure our employees are facilitated to grow within our organization by meeting every six months to review and appraise their progress, agree areas for improvement and attribute new responsibilities.</a:t>
            </a:r>
          </a:p>
          <a:p>
            <a:pPr marL="0" indent="0"/>
            <a:endParaRPr lang="en-IE" sz="2200" dirty="0"/>
          </a:p>
        </p:txBody>
      </p:sp>
      <p:pic>
        <p:nvPicPr>
          <p:cNvPr id="10244" name="Picture 4">
            <a:extLst>
              <a:ext uri="{FF2B5EF4-FFF2-40B4-BE49-F238E27FC236}">
                <a16:creationId xmlns:a16="http://schemas.microsoft.com/office/drawing/2014/main" id="{987A39F4-2E64-7D2F-FC90-D706F2818D00}"/>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777317" y="1960322"/>
            <a:ext cx="5074598" cy="3303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02709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787073-6391-2ECB-0373-C74D17E585C3}"/>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68A918DD-D434-2740-5C07-BBC835C5911C}"/>
              </a:ext>
            </a:extLst>
          </p:cNvPr>
          <p:cNvSpPr>
            <a:spLocks noGrp="1"/>
          </p:cNvSpPr>
          <p:nvPr>
            <p:ph type="body" sz="quarter" idx="18"/>
          </p:nvPr>
        </p:nvSpPr>
        <p:spPr>
          <a:xfrm>
            <a:off x="798381" y="625715"/>
            <a:ext cx="6283738" cy="3849918"/>
          </a:xfrm>
        </p:spPr>
        <p:txBody>
          <a:bodyPr/>
          <a:lstStyle/>
          <a:p>
            <a:pPr marL="342900" indent="-342900">
              <a:buFont typeface="Wingdings" panose="05000000000000000000" pitchFamily="2" charset="2"/>
              <a:buChar char="v"/>
            </a:pPr>
            <a:r>
              <a:rPr lang="en-US" sz="2200" b="1" dirty="0">
                <a:solidFill>
                  <a:srgbClr val="7030A0"/>
                </a:solidFill>
              </a:rPr>
              <a:t>Inclusive Succession Planning: </a:t>
            </a:r>
            <a:r>
              <a:rPr lang="en-US" sz="2200" dirty="0"/>
              <a:t>To help us empower our staff, we are moving towards a new system through which people will identify their own objectives and develop metrics with which to measure progress. </a:t>
            </a:r>
          </a:p>
          <a:p>
            <a:pPr marL="342900" indent="-342900">
              <a:buFont typeface="Wingdings" panose="05000000000000000000" pitchFamily="2" charset="2"/>
              <a:buChar char="v"/>
            </a:pPr>
            <a:r>
              <a:rPr lang="en-US" sz="2200" b="1" dirty="0">
                <a:solidFill>
                  <a:srgbClr val="7030A0"/>
                </a:solidFill>
              </a:rPr>
              <a:t>Look for New Opportunities: </a:t>
            </a:r>
            <a:r>
              <a:rPr lang="en-US" sz="2200" dirty="0"/>
              <a:t>We also have a staff meeting every month, where we talk about business development and upcoming campaigns and projects. Everyone takes a degree of responsibility for looking at new opportunities.</a:t>
            </a:r>
          </a:p>
          <a:p>
            <a:pPr marL="342900" indent="-342900">
              <a:buFont typeface="Wingdings" panose="05000000000000000000" pitchFamily="2" charset="2"/>
              <a:buChar char="v"/>
            </a:pPr>
            <a:r>
              <a:rPr lang="en-US" sz="2200" b="1" dirty="0">
                <a:solidFill>
                  <a:srgbClr val="7030A0"/>
                </a:solidFill>
              </a:rPr>
              <a:t>Professional Development: </a:t>
            </a:r>
            <a:r>
              <a:rPr lang="en-US" sz="2200" dirty="0"/>
              <a:t>Recently, we made the decision to establish a professional development fund within our </a:t>
            </a:r>
            <a:r>
              <a:rPr lang="en-US" sz="2200" dirty="0" err="1"/>
              <a:t>organisation</a:t>
            </a:r>
            <a:r>
              <a:rPr lang="en-US" sz="2200" dirty="0"/>
              <a:t>. This investment will enable all staff members to apply to do short-term/part-time courses to benefit their own careers while also improving the company’s service offering.</a:t>
            </a:r>
          </a:p>
          <a:p>
            <a:pPr marL="0" indent="0"/>
            <a:endParaRPr lang="en-IE" sz="2200" dirty="0"/>
          </a:p>
        </p:txBody>
      </p:sp>
      <p:pic>
        <p:nvPicPr>
          <p:cNvPr id="7170" name="Picture 2" descr="Leaders' Breakfast discusses Corporate Social Responsibility in Ireland  today - progress report launched by Minister Humphreys - DETE">
            <a:extLst>
              <a:ext uri="{FF2B5EF4-FFF2-40B4-BE49-F238E27FC236}">
                <a16:creationId xmlns:a16="http://schemas.microsoft.com/office/drawing/2014/main" id="{5B78E136-6446-F4D6-41C6-C670368B72F5}"/>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48497" y="1757082"/>
            <a:ext cx="4881284" cy="3254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0177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05149E-26FE-F795-632D-DBA2B0A11DC5}"/>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DDB942CD-EFA8-96FC-14E1-0E39FC64255A}"/>
              </a:ext>
            </a:extLst>
          </p:cNvPr>
          <p:cNvSpPr>
            <a:spLocks noGrp="1"/>
          </p:cNvSpPr>
          <p:nvPr>
            <p:ph type="body" sz="quarter" idx="18"/>
          </p:nvPr>
        </p:nvSpPr>
        <p:spPr>
          <a:xfrm>
            <a:off x="798381" y="625715"/>
            <a:ext cx="5736890" cy="3849918"/>
          </a:xfrm>
        </p:spPr>
        <p:txBody>
          <a:bodyPr/>
          <a:lstStyle/>
          <a:p>
            <a:pPr marL="342900" indent="-342900">
              <a:buFont typeface="Wingdings" panose="05000000000000000000" pitchFamily="2" charset="2"/>
              <a:buChar char="v"/>
            </a:pPr>
            <a:r>
              <a:rPr lang="en-US" sz="2200" b="1" dirty="0">
                <a:solidFill>
                  <a:srgbClr val="7030A0"/>
                </a:solidFill>
              </a:rPr>
              <a:t>Work-life balance: </a:t>
            </a:r>
            <a:r>
              <a:rPr lang="en-US" sz="2200" dirty="0"/>
              <a:t>Achieving an optimal work-life balance can be an issue and the nature of the business means that sometimes we have early morning meetings and late evenings at the office. It can be intense. That’s why we’re flexible - we ask our staff to be flexible with us in how they give their time, so it’s only fair that we’re flexible with them. We ask them to take time in lieu when they can, and to make the most of the quieter summer months. </a:t>
            </a:r>
          </a:p>
          <a:p>
            <a:pPr marL="342900" indent="-342900">
              <a:buFont typeface="Wingdings" panose="05000000000000000000" pitchFamily="2" charset="2"/>
              <a:buChar char="v"/>
            </a:pPr>
            <a:r>
              <a:rPr lang="en-US" sz="2200" b="1" dirty="0">
                <a:solidFill>
                  <a:srgbClr val="7030A0"/>
                </a:solidFill>
              </a:rPr>
              <a:t>Personal development: </a:t>
            </a:r>
            <a:r>
              <a:rPr lang="en-US" sz="2200" dirty="0"/>
              <a:t>We facilitate career breaks to support senior and long-term staff in achieving their personal goals. One staff member recently spent a month volunteering in Nepal. Opportunities like this can benefit the company in the long run.</a:t>
            </a:r>
          </a:p>
          <a:p>
            <a:pPr marL="0" indent="0"/>
            <a:endParaRPr lang="en-IE" sz="2200" dirty="0"/>
          </a:p>
        </p:txBody>
      </p:sp>
      <p:pic>
        <p:nvPicPr>
          <p:cNvPr id="17410" name="Picture 2" descr="No photo description available.">
            <a:extLst>
              <a:ext uri="{FF2B5EF4-FFF2-40B4-BE49-F238E27FC236}">
                <a16:creationId xmlns:a16="http://schemas.microsoft.com/office/drawing/2014/main" id="{E6442CCF-121F-8A9E-18AE-D4374E68651A}"/>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13051" r="13897"/>
          <a:stretch/>
        </p:blipFill>
        <p:spPr bwMode="auto">
          <a:xfrm>
            <a:off x="6804212" y="986117"/>
            <a:ext cx="5100918" cy="48857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97974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1AE0B-B951-DE83-4B6B-24F3D2AC8BC9}"/>
            </a:ext>
          </a:extLst>
        </p:cNvPr>
        <p:cNvGrpSpPr/>
        <p:nvPr/>
      </p:nvGrpSpPr>
      <p:grpSpPr>
        <a:xfrm>
          <a:off x="0" y="0"/>
          <a:ext cx="0" cy="0"/>
          <a:chOff x="0" y="0"/>
          <a:chExt cx="0" cy="0"/>
        </a:xfrm>
      </p:grpSpPr>
      <p:sp>
        <p:nvSpPr>
          <p:cNvPr id="5" name="Text Placeholder 2">
            <a:extLst>
              <a:ext uri="{FF2B5EF4-FFF2-40B4-BE49-F238E27FC236}">
                <a16:creationId xmlns:a16="http://schemas.microsoft.com/office/drawing/2014/main" id="{96575B84-168D-4E15-04C8-3EFDEDB50E5D}"/>
              </a:ext>
            </a:extLst>
          </p:cNvPr>
          <p:cNvSpPr txBox="1">
            <a:spLocks/>
          </p:cNvSpPr>
          <p:nvPr/>
        </p:nvSpPr>
        <p:spPr>
          <a:xfrm>
            <a:off x="253489" y="2351063"/>
            <a:ext cx="10006930" cy="2635608"/>
          </a:xfrm>
          <a:prstGeom prst="rect">
            <a:avLst/>
          </a:prstGeom>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solidFill>
                  <a:srgbClr val="083F59"/>
                </a:solidFill>
                <a:latin typeface="Aharoni" panose="02010803020104030203" pitchFamily="2" charset="-79"/>
                <a:cs typeface="Aharoni" panose="02010803020104030203" pitchFamily="2" charset="-79"/>
              </a:rPr>
              <a:t>SME (France): </a:t>
            </a:r>
            <a:r>
              <a:rPr lang="en-US" sz="2200" dirty="0">
                <a:solidFill>
                  <a:srgbClr val="083F59"/>
                </a:solidFill>
              </a:rPr>
              <a:t>Conducted internal surveys to uncover barriers preventing women and minority employees from advancing to leadership positions, resulting in revamped promotion criteria.</a:t>
            </a:r>
          </a:p>
          <a:p>
            <a:r>
              <a:rPr lang="en-US" sz="2400" dirty="0">
                <a:solidFill>
                  <a:srgbClr val="083F59"/>
                </a:solidFill>
                <a:latin typeface="Aharoni" panose="02010803020104030203" pitchFamily="2" charset="-79"/>
                <a:cs typeface="Aharoni" panose="02010803020104030203" pitchFamily="2" charset="-79"/>
              </a:rPr>
              <a:t>How? </a:t>
            </a:r>
            <a:r>
              <a:rPr lang="en-US" sz="2200" dirty="0">
                <a:solidFill>
                  <a:srgbClr val="083F59"/>
                </a:solidFill>
              </a:rPr>
              <a:t>Anonymous surveys were conducted across all levels of the company to identify barriers preventing women and minority employees from advancing. The surveys covered topics such as Perceived fairness in promotion processes. Biases experienced in career progression. Access to leadership opportunities and development programs. The company </a:t>
            </a:r>
            <a:r>
              <a:rPr lang="en-US" sz="2200" dirty="0" err="1">
                <a:solidFill>
                  <a:srgbClr val="083F59"/>
                </a:solidFill>
              </a:rPr>
              <a:t>analysed</a:t>
            </a:r>
            <a:r>
              <a:rPr lang="en-US" sz="2200" dirty="0">
                <a:solidFill>
                  <a:srgbClr val="083F59"/>
                </a:solidFill>
              </a:rPr>
              <a:t> survey results to identify patterns and recurring themes, such as Biases in the promotion evaluation criteria. Lack of access to mentorship and sponsorship programs. Limited opportunities for leadership training among minority and female employees.</a:t>
            </a:r>
          </a:p>
          <a:p>
            <a:r>
              <a:rPr lang="en-US" sz="2400" dirty="0">
                <a:solidFill>
                  <a:srgbClr val="083F59"/>
                </a:solidFill>
                <a:latin typeface="Aharoni" panose="02010803020104030203" pitchFamily="2" charset="-79"/>
                <a:cs typeface="Aharoni" panose="02010803020104030203" pitchFamily="2" charset="-79"/>
              </a:rPr>
              <a:t>Results: </a:t>
            </a:r>
            <a:r>
              <a:rPr lang="en-US" sz="2200" dirty="0">
                <a:solidFill>
                  <a:srgbClr val="083F59"/>
                </a:solidFill>
              </a:rPr>
              <a:t>Promotions to leadership roles became more transparent and objective, addressing previous barriers for women and minority employees. Employees felt heard and valued, leading to greater trust in the company’s leadership and career development processes. The initiatives improved employee satisfaction and reduced turnover, particularly among underrepresented groups.</a:t>
            </a:r>
            <a:endParaRPr lang="en-IE" sz="2200" dirty="0">
              <a:solidFill>
                <a:srgbClr val="083F59"/>
              </a:solidFill>
            </a:endParaRPr>
          </a:p>
        </p:txBody>
      </p:sp>
      <p:sp>
        <p:nvSpPr>
          <p:cNvPr id="2" name="Text Placeholder 3">
            <a:extLst>
              <a:ext uri="{FF2B5EF4-FFF2-40B4-BE49-F238E27FC236}">
                <a16:creationId xmlns:a16="http://schemas.microsoft.com/office/drawing/2014/main" id="{4A690DAC-72DB-C895-5CC6-8438785B9F82}"/>
              </a:ext>
            </a:extLst>
          </p:cNvPr>
          <p:cNvSpPr txBox="1">
            <a:spLocks/>
          </p:cNvSpPr>
          <p:nvPr/>
        </p:nvSpPr>
        <p:spPr>
          <a:xfrm>
            <a:off x="2112679" y="74428"/>
            <a:ext cx="5055171" cy="1018517"/>
          </a:xfrm>
          <a:prstGeom prst="rect">
            <a:avLst/>
          </a:prstGeom>
          <a:solidFill>
            <a:srgbClr val="083F59"/>
          </a:solidFill>
        </p:spPr>
        <p:txBody>
          <a:bodyPr anchor="ctr">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500" dirty="0">
                <a:solidFill>
                  <a:srgbClr val="B9FDFA"/>
                </a:solidFill>
                <a:latin typeface="Aharoni" panose="02010803020104030203" pitchFamily="2" charset="-79"/>
                <a:cs typeface="Aharoni" panose="02010803020104030203" pitchFamily="2" charset="-79"/>
              </a:rPr>
              <a:t>Case Study</a:t>
            </a:r>
          </a:p>
          <a:p>
            <a:r>
              <a:rPr lang="en-IE" sz="2600" b="1" dirty="0">
                <a:solidFill>
                  <a:srgbClr val="B9FDFA"/>
                </a:solidFill>
                <a:latin typeface="Aharoni" panose="02010803020104030203" pitchFamily="2" charset="-79"/>
                <a:cs typeface="Aharoni" panose="02010803020104030203" pitchFamily="2" charset="-79"/>
              </a:rPr>
              <a:t>Bias Surveys</a:t>
            </a:r>
          </a:p>
        </p:txBody>
      </p:sp>
    </p:spTree>
    <p:extLst>
      <p:ext uri="{BB962C8B-B14F-4D97-AF65-F5344CB8AC3E}">
        <p14:creationId xmlns:p14="http://schemas.microsoft.com/office/powerpoint/2010/main" val="41554006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5ECBFA-FBA1-B375-D78D-FDE0259982D3}"/>
            </a:ext>
          </a:extLst>
        </p:cNvPr>
        <p:cNvGrpSpPr/>
        <p:nvPr/>
      </p:nvGrpSpPr>
      <p:grpSpPr>
        <a:xfrm>
          <a:off x="0" y="0"/>
          <a:ext cx="0" cy="0"/>
          <a:chOff x="0" y="0"/>
          <a:chExt cx="0" cy="0"/>
        </a:xfrm>
      </p:grpSpPr>
      <p:sp>
        <p:nvSpPr>
          <p:cNvPr id="5" name="Text Placeholder 2">
            <a:extLst>
              <a:ext uri="{FF2B5EF4-FFF2-40B4-BE49-F238E27FC236}">
                <a16:creationId xmlns:a16="http://schemas.microsoft.com/office/drawing/2014/main" id="{EBA702D7-CB01-41F6-BB1C-EE86BA5518B7}"/>
              </a:ext>
            </a:extLst>
          </p:cNvPr>
          <p:cNvSpPr txBox="1">
            <a:spLocks/>
          </p:cNvSpPr>
          <p:nvPr/>
        </p:nvSpPr>
        <p:spPr>
          <a:xfrm>
            <a:off x="253489" y="2340430"/>
            <a:ext cx="9634790" cy="2635608"/>
          </a:xfrm>
          <a:prstGeom prst="rect">
            <a:avLst/>
          </a:prstGeom>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solidFill>
                  <a:srgbClr val="083F59"/>
                </a:solidFill>
                <a:latin typeface="Aharoni" panose="02010803020104030203" pitchFamily="2" charset="-79"/>
                <a:cs typeface="Aharoni" panose="02010803020104030203" pitchFamily="2" charset="-79"/>
              </a:rPr>
              <a:t>SME (Ireland): </a:t>
            </a:r>
            <a:r>
              <a:rPr lang="en-US" sz="2200" dirty="0">
                <a:solidFill>
                  <a:srgbClr val="083F59"/>
                </a:solidFill>
              </a:rPr>
              <a:t>Formed a diverse succession planning committee that reviewed leadership candidate lists to ensure a diverse range of employees were considered.</a:t>
            </a:r>
          </a:p>
          <a:p>
            <a:r>
              <a:rPr lang="en-US" sz="2400" dirty="0">
                <a:solidFill>
                  <a:srgbClr val="083F59"/>
                </a:solidFill>
                <a:latin typeface="Aharoni" panose="02010803020104030203" pitchFamily="2" charset="-79"/>
                <a:cs typeface="Aharoni" panose="02010803020104030203" pitchFamily="2" charset="-79"/>
              </a:rPr>
              <a:t>How? </a:t>
            </a:r>
            <a:r>
              <a:rPr lang="en-US" sz="2200" dirty="0">
                <a:solidFill>
                  <a:srgbClr val="083F59"/>
                </a:solidFill>
              </a:rPr>
              <a:t>The company established a cross-functional committee composed of senior leaders and HR representatives from diverse backgrounds, including different genders, ethnicities, and regions. This diversity in the committee ensured that decisions incorporated multiple perspectives and mitigated unconscious biases. Committee members underwent unconscious bias training to ensure fair evaluations.</a:t>
            </a:r>
          </a:p>
          <a:p>
            <a:r>
              <a:rPr lang="en-US" sz="2400" dirty="0">
                <a:solidFill>
                  <a:srgbClr val="083F59"/>
                </a:solidFill>
                <a:latin typeface="Aharoni" panose="02010803020104030203" pitchFamily="2" charset="-79"/>
                <a:cs typeface="Aharoni" panose="02010803020104030203" pitchFamily="2" charset="-79"/>
              </a:rPr>
              <a:t>Results: </a:t>
            </a:r>
            <a:r>
              <a:rPr lang="en-US" sz="2200" dirty="0">
                <a:solidFill>
                  <a:srgbClr val="083F59"/>
                </a:solidFill>
              </a:rPr>
              <a:t>The company saw a broader, more inclusive candidate pool being considered for leadership succession. This helped increase the representation of women, minorities, and other underrepresented groups in leadership pipelines. Employees </a:t>
            </a:r>
            <a:r>
              <a:rPr lang="en-US" sz="2200" dirty="0" err="1">
                <a:solidFill>
                  <a:srgbClr val="083F59"/>
                </a:solidFill>
              </a:rPr>
              <a:t>recognised</a:t>
            </a:r>
            <a:r>
              <a:rPr lang="en-US" sz="2200" dirty="0">
                <a:solidFill>
                  <a:srgbClr val="083F59"/>
                </a:solidFill>
              </a:rPr>
              <a:t> the effort to ensure leadership development opportunities were fair and equitable. By </a:t>
            </a:r>
            <a:r>
              <a:rPr lang="en-US" sz="2200" dirty="0" err="1">
                <a:solidFill>
                  <a:srgbClr val="083F59"/>
                </a:solidFill>
              </a:rPr>
              <a:t>formalising</a:t>
            </a:r>
            <a:r>
              <a:rPr lang="en-US" sz="2200" dirty="0">
                <a:solidFill>
                  <a:srgbClr val="083F59"/>
                </a:solidFill>
              </a:rPr>
              <a:t> the process, the company embedded diversity and inclusion into its leadership development strategy.</a:t>
            </a:r>
            <a:endParaRPr lang="en-IE" sz="2200" dirty="0">
              <a:solidFill>
                <a:srgbClr val="083F59"/>
              </a:solidFill>
            </a:endParaRPr>
          </a:p>
        </p:txBody>
      </p:sp>
      <p:sp>
        <p:nvSpPr>
          <p:cNvPr id="2" name="Text Placeholder 3">
            <a:extLst>
              <a:ext uri="{FF2B5EF4-FFF2-40B4-BE49-F238E27FC236}">
                <a16:creationId xmlns:a16="http://schemas.microsoft.com/office/drawing/2014/main" id="{48DAEFA0-A25E-3E8A-FDBB-60A9E5AD9D3E}"/>
              </a:ext>
            </a:extLst>
          </p:cNvPr>
          <p:cNvSpPr txBox="1">
            <a:spLocks/>
          </p:cNvSpPr>
          <p:nvPr/>
        </p:nvSpPr>
        <p:spPr>
          <a:xfrm>
            <a:off x="1868130" y="159488"/>
            <a:ext cx="5055171" cy="1018517"/>
          </a:xfrm>
          <a:prstGeom prst="rect">
            <a:avLst/>
          </a:prstGeom>
          <a:solidFill>
            <a:srgbClr val="083F59"/>
          </a:solidFill>
        </p:spPr>
        <p:txBody>
          <a:bodyPr anchor="ctr">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500" dirty="0">
                <a:solidFill>
                  <a:srgbClr val="B9FDFA"/>
                </a:solidFill>
                <a:latin typeface="Aharoni" panose="02010803020104030203" pitchFamily="2" charset="-79"/>
                <a:cs typeface="Aharoni" panose="02010803020104030203" pitchFamily="2" charset="-79"/>
              </a:rPr>
              <a:t>Case Study</a:t>
            </a:r>
          </a:p>
          <a:p>
            <a:r>
              <a:rPr lang="en-IE" sz="2600" b="1" dirty="0">
                <a:solidFill>
                  <a:srgbClr val="B9FDFA"/>
                </a:solidFill>
                <a:latin typeface="Aharoni" panose="02010803020104030203" pitchFamily="2" charset="-79"/>
                <a:cs typeface="Aharoni" panose="02010803020104030203" pitchFamily="2" charset="-79"/>
              </a:rPr>
              <a:t>Succession Committee</a:t>
            </a:r>
          </a:p>
        </p:txBody>
      </p:sp>
    </p:spTree>
    <p:extLst>
      <p:ext uri="{BB962C8B-B14F-4D97-AF65-F5344CB8AC3E}">
        <p14:creationId xmlns:p14="http://schemas.microsoft.com/office/powerpoint/2010/main" val="719774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B562C1-241A-63F3-3BE8-597CEE82D5D2}"/>
            </a:ext>
          </a:extLst>
        </p:cNvPr>
        <p:cNvGrpSpPr/>
        <p:nvPr/>
      </p:nvGrpSpPr>
      <p:grpSpPr>
        <a:xfrm>
          <a:off x="0" y="0"/>
          <a:ext cx="0" cy="0"/>
          <a:chOff x="0" y="0"/>
          <a:chExt cx="0" cy="0"/>
        </a:xfrm>
      </p:grpSpPr>
      <p:sp>
        <p:nvSpPr>
          <p:cNvPr id="7" name="Flowchart: Alternate Process 6">
            <a:extLst>
              <a:ext uri="{FF2B5EF4-FFF2-40B4-BE49-F238E27FC236}">
                <a16:creationId xmlns:a16="http://schemas.microsoft.com/office/drawing/2014/main" id="{532C4743-C942-5BBE-9F45-B9896F884341}"/>
              </a:ext>
            </a:extLst>
          </p:cNvPr>
          <p:cNvSpPr/>
          <p:nvPr/>
        </p:nvSpPr>
        <p:spPr>
          <a:xfrm>
            <a:off x="253409" y="1545725"/>
            <a:ext cx="11685181" cy="4259652"/>
          </a:xfrm>
          <a:prstGeom prst="flowChartAlternateProcess">
            <a:avLst/>
          </a:prstGeom>
          <a:solidFill>
            <a:srgbClr val="059F9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15" name="Text Placeholder 14">
            <a:extLst>
              <a:ext uri="{FF2B5EF4-FFF2-40B4-BE49-F238E27FC236}">
                <a16:creationId xmlns:a16="http://schemas.microsoft.com/office/drawing/2014/main" id="{85A3E653-EA99-BB70-AD3A-A48D03742685}"/>
              </a:ext>
            </a:extLst>
          </p:cNvPr>
          <p:cNvSpPr>
            <a:spLocks noGrp="1"/>
          </p:cNvSpPr>
          <p:nvPr>
            <p:ph type="body" sz="quarter" idx="18"/>
          </p:nvPr>
        </p:nvSpPr>
        <p:spPr>
          <a:xfrm>
            <a:off x="595423" y="1769855"/>
            <a:ext cx="11185451" cy="3849918"/>
          </a:xfrm>
        </p:spPr>
        <p:txBody>
          <a:bodyPr/>
          <a:lstStyle/>
          <a:p>
            <a:pPr marL="0" indent="0"/>
            <a:r>
              <a:rPr lang="en-US" sz="2200" b="1" dirty="0">
                <a:solidFill>
                  <a:schemeClr val="bg1"/>
                </a:solidFill>
              </a:rPr>
              <a:t>Reading</a:t>
            </a:r>
          </a:p>
          <a:p>
            <a:pPr marL="342900" indent="-342900">
              <a:buFont typeface="Wingdings" panose="05000000000000000000" pitchFamily="2" charset="2"/>
              <a:buChar char="v"/>
            </a:pPr>
            <a:r>
              <a:rPr lang="en-US" sz="2200" b="1" dirty="0">
                <a:solidFill>
                  <a:schemeClr val="bg1"/>
                </a:solidFill>
                <a:hlinkClick r:id="rId2">
                  <a:extLst>
                    <a:ext uri="{A12FA001-AC4F-418D-AE19-62706E023703}">
                      <ahyp:hlinkClr xmlns:ahyp="http://schemas.microsoft.com/office/drawing/2018/hyperlinkcolor" val="tx"/>
                    </a:ext>
                  </a:extLst>
                </a:hlinkClick>
              </a:rPr>
              <a:t>"Breaking Barriers to Leadership" </a:t>
            </a:r>
            <a:r>
              <a:rPr lang="en-US" sz="2200" dirty="0">
                <a:solidFill>
                  <a:schemeClr val="bg1"/>
                </a:solidFill>
              </a:rPr>
              <a:t>by EU Diversity Network offers in-depth insights into barriers and solutions for diverse leadership advancement in Europe.</a:t>
            </a:r>
          </a:p>
          <a:p>
            <a:pPr marL="342900" indent="-342900">
              <a:buFont typeface="Wingdings" panose="05000000000000000000" pitchFamily="2" charset="2"/>
              <a:buChar char="v"/>
            </a:pPr>
            <a:r>
              <a:rPr lang="en-US" sz="2200" b="1" dirty="0">
                <a:solidFill>
                  <a:schemeClr val="bg1"/>
                </a:solidFill>
                <a:hlinkClick r:id="rId3">
                  <a:extLst>
                    <a:ext uri="{A12FA001-AC4F-418D-AE19-62706E023703}">
                      <ahyp:hlinkClr xmlns:ahyp="http://schemas.microsoft.com/office/drawing/2018/hyperlinkcolor" val="tx"/>
                    </a:ext>
                  </a:extLst>
                </a:hlinkClick>
              </a:rPr>
              <a:t>"Leadership Bias Awareness Training"</a:t>
            </a:r>
            <a:r>
              <a:rPr lang="en-US" sz="2200" dirty="0">
                <a:solidFill>
                  <a:schemeClr val="bg1"/>
                </a:solidFill>
                <a:hlinkClick r:id="rId3">
                  <a:extLst>
                    <a:ext uri="{A12FA001-AC4F-418D-AE19-62706E023703}">
                      <ahyp:hlinkClr xmlns:ahyp="http://schemas.microsoft.com/office/drawing/2018/hyperlinkcolor" val="tx"/>
                    </a:ext>
                  </a:extLst>
                </a:hlinkClick>
              </a:rPr>
              <a:t> </a:t>
            </a:r>
            <a:r>
              <a:rPr lang="en-US" sz="2200" dirty="0">
                <a:solidFill>
                  <a:schemeClr val="bg1"/>
                </a:solidFill>
              </a:rPr>
              <a:t>by Forbes Europe details how to implement training programs in small to mid-sized enterprises.</a:t>
            </a:r>
          </a:p>
          <a:p>
            <a:pPr marL="342900" indent="-342900">
              <a:buFont typeface="Wingdings" panose="05000000000000000000" pitchFamily="2" charset="2"/>
              <a:buChar char="v"/>
            </a:pPr>
            <a:r>
              <a:rPr lang="en-US" sz="2200" b="1" dirty="0">
                <a:solidFill>
                  <a:schemeClr val="bg1"/>
                </a:solidFill>
              </a:rPr>
              <a:t>"Leadership Development in the Remote Work Era"</a:t>
            </a:r>
            <a:r>
              <a:rPr lang="en-US" sz="2200" dirty="0">
                <a:solidFill>
                  <a:schemeClr val="bg1"/>
                </a:solidFill>
              </a:rPr>
              <a:t> by the European Remote Work Institute offers guidance on leadership programs for SMEs with remote teams.</a:t>
            </a:r>
          </a:p>
          <a:p>
            <a:pPr marL="342900" indent="-342900">
              <a:buFont typeface="Wingdings" panose="05000000000000000000" pitchFamily="2" charset="2"/>
              <a:buChar char="v"/>
            </a:pPr>
            <a:r>
              <a:rPr lang="en-US" sz="2200" b="1" dirty="0">
                <a:solidFill>
                  <a:schemeClr val="bg1"/>
                </a:solidFill>
                <a:hlinkClick r:id="rId4">
                  <a:extLst>
                    <a:ext uri="{A12FA001-AC4F-418D-AE19-62706E023703}">
                      <ahyp:hlinkClr xmlns:ahyp="http://schemas.microsoft.com/office/drawing/2018/hyperlinkcolor" val="tx"/>
                    </a:ext>
                  </a:extLst>
                </a:hlinkClick>
              </a:rPr>
              <a:t>"Measuring Diversity in Leadership for SMEs"</a:t>
            </a:r>
            <a:r>
              <a:rPr lang="en-US" sz="2200" dirty="0">
                <a:solidFill>
                  <a:schemeClr val="bg1"/>
                </a:solidFill>
                <a:hlinkClick r:id="rId4">
                  <a:extLst>
                    <a:ext uri="{A12FA001-AC4F-418D-AE19-62706E023703}">
                      <ahyp:hlinkClr xmlns:ahyp="http://schemas.microsoft.com/office/drawing/2018/hyperlinkcolor" val="tx"/>
                    </a:ext>
                  </a:extLst>
                </a:hlinkClick>
              </a:rPr>
              <a:t> </a:t>
            </a:r>
            <a:r>
              <a:rPr lang="en-US" sz="2200" dirty="0">
                <a:solidFill>
                  <a:schemeClr val="bg1"/>
                </a:solidFill>
              </a:rPr>
              <a:t>by the European Leadership Institute outlines steps for tracking diversity in leadership positions.</a:t>
            </a:r>
          </a:p>
          <a:p>
            <a:pPr marL="342900" indent="-342900">
              <a:buFont typeface="Wingdings" panose="05000000000000000000" pitchFamily="2" charset="2"/>
              <a:buChar char="v"/>
            </a:pPr>
            <a:r>
              <a:rPr lang="en-US" sz="2200" b="1" dirty="0">
                <a:solidFill>
                  <a:schemeClr val="bg1"/>
                </a:solidFill>
                <a:hlinkClick r:id="rId5">
                  <a:extLst>
                    <a:ext uri="{A12FA001-AC4F-418D-AE19-62706E023703}">
                      <ahyp:hlinkClr xmlns:ahyp="http://schemas.microsoft.com/office/drawing/2018/hyperlinkcolor" val="tx"/>
                    </a:ext>
                  </a:extLst>
                </a:hlinkClick>
              </a:rPr>
              <a:t>"Feedback Mechanisms for Diverse Leadership"</a:t>
            </a:r>
            <a:r>
              <a:rPr lang="en-US" sz="2200" dirty="0">
                <a:solidFill>
                  <a:schemeClr val="bg1"/>
                </a:solidFill>
                <a:hlinkClick r:id="rId5">
                  <a:extLst>
                    <a:ext uri="{A12FA001-AC4F-418D-AE19-62706E023703}">
                      <ahyp:hlinkClr xmlns:ahyp="http://schemas.microsoft.com/office/drawing/2018/hyperlinkcolor" val="tx"/>
                    </a:ext>
                  </a:extLst>
                </a:hlinkClick>
              </a:rPr>
              <a:t> </a:t>
            </a:r>
            <a:r>
              <a:rPr lang="en-US" sz="2200" dirty="0">
                <a:solidFill>
                  <a:schemeClr val="bg1"/>
                </a:solidFill>
              </a:rPr>
              <a:t>by EURES offers strategies for obtaining feedback on diversity initiatives from employees.</a:t>
            </a:r>
          </a:p>
          <a:p>
            <a:pPr marL="342900" indent="-342900">
              <a:buFont typeface="Wingdings" panose="05000000000000000000" pitchFamily="2" charset="2"/>
              <a:buChar char="v"/>
            </a:pPr>
            <a:endParaRPr lang="en-US" sz="2200" dirty="0">
              <a:solidFill>
                <a:schemeClr val="bg1"/>
              </a:solidFill>
            </a:endParaRPr>
          </a:p>
          <a:p>
            <a:pPr marL="342900" indent="-342900">
              <a:buFont typeface="Wingdings" panose="05000000000000000000" pitchFamily="2" charset="2"/>
              <a:buChar char="v"/>
            </a:pPr>
            <a:endParaRPr lang="en-US" sz="2200" dirty="0">
              <a:solidFill>
                <a:schemeClr val="bg1"/>
              </a:solidFill>
            </a:endParaRPr>
          </a:p>
          <a:p>
            <a:pPr marL="342900" indent="-342900">
              <a:buFont typeface="Wingdings" panose="05000000000000000000" pitchFamily="2" charset="2"/>
              <a:buChar char="v"/>
            </a:pPr>
            <a:endParaRPr lang="en-US" sz="2200" dirty="0">
              <a:solidFill>
                <a:schemeClr val="bg1"/>
              </a:solidFill>
            </a:endParaRPr>
          </a:p>
          <a:p>
            <a:pPr marL="342900" indent="-342900">
              <a:buFont typeface="Wingdings" panose="05000000000000000000" pitchFamily="2" charset="2"/>
              <a:buChar char="v"/>
            </a:pPr>
            <a:endParaRPr lang="en-US" sz="2200" dirty="0">
              <a:solidFill>
                <a:schemeClr val="bg1"/>
              </a:solidFill>
            </a:endParaRPr>
          </a:p>
          <a:p>
            <a:pPr marL="342900" indent="-342900">
              <a:buFont typeface="Wingdings" panose="05000000000000000000" pitchFamily="2" charset="2"/>
              <a:buChar char="v"/>
            </a:pPr>
            <a:endParaRPr lang="en-US" sz="2200" dirty="0">
              <a:solidFill>
                <a:schemeClr val="bg1"/>
              </a:solidFill>
            </a:endParaRPr>
          </a:p>
          <a:p>
            <a:pPr marL="0" indent="0"/>
            <a:endParaRPr lang="en-US" sz="2200" dirty="0">
              <a:solidFill>
                <a:schemeClr val="bg1"/>
              </a:solidFill>
            </a:endParaRPr>
          </a:p>
          <a:p>
            <a:endParaRPr lang="en-IE" sz="2200" dirty="0">
              <a:solidFill>
                <a:schemeClr val="bg1"/>
              </a:solidFill>
            </a:endParaRPr>
          </a:p>
        </p:txBody>
      </p:sp>
      <p:sp>
        <p:nvSpPr>
          <p:cNvPr id="14" name="Text Placeholder 13">
            <a:extLst>
              <a:ext uri="{FF2B5EF4-FFF2-40B4-BE49-F238E27FC236}">
                <a16:creationId xmlns:a16="http://schemas.microsoft.com/office/drawing/2014/main" id="{9F3AD984-546C-10A3-654C-7E1F92B7FD0E}"/>
              </a:ext>
            </a:extLst>
          </p:cNvPr>
          <p:cNvSpPr>
            <a:spLocks noGrp="1"/>
          </p:cNvSpPr>
          <p:nvPr>
            <p:ph type="body" sz="quarter" idx="16"/>
          </p:nvPr>
        </p:nvSpPr>
        <p:spPr>
          <a:xfrm>
            <a:off x="2701609" y="517055"/>
            <a:ext cx="10595237" cy="803654"/>
          </a:xfrm>
        </p:spPr>
        <p:txBody>
          <a:bodyPr/>
          <a:lstStyle/>
          <a:p>
            <a:r>
              <a:rPr lang="en-US" dirty="0"/>
              <a:t>Supports</a:t>
            </a:r>
            <a:endParaRPr lang="en-IE" sz="2800" b="0" dirty="0"/>
          </a:p>
        </p:txBody>
      </p:sp>
      <p:sp>
        <p:nvSpPr>
          <p:cNvPr id="5" name="Round Diagonal Corner Rectangle 9">
            <a:extLst>
              <a:ext uri="{FF2B5EF4-FFF2-40B4-BE49-F238E27FC236}">
                <a16:creationId xmlns:a16="http://schemas.microsoft.com/office/drawing/2014/main" id="{A3FFACB1-9BD8-F2A7-CD9E-67CAB923550B}"/>
              </a:ext>
            </a:extLst>
          </p:cNvPr>
          <p:cNvSpPr/>
          <p:nvPr/>
        </p:nvSpPr>
        <p:spPr>
          <a:xfrm rot="16200000">
            <a:off x="903820" y="-137334"/>
            <a:ext cx="969763" cy="2034452"/>
          </a:xfrm>
          <a:prstGeom prst="round2DiagRect">
            <a:avLst/>
          </a:prstGeom>
          <a:solidFill>
            <a:srgbClr val="05AA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EE4DB0CB-347A-0D9D-0338-A9C6DA92CED8}"/>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3</a:t>
            </a:r>
          </a:p>
        </p:txBody>
      </p:sp>
    </p:spTree>
    <p:extLst>
      <p:ext uri="{BB962C8B-B14F-4D97-AF65-F5344CB8AC3E}">
        <p14:creationId xmlns:p14="http://schemas.microsoft.com/office/powerpoint/2010/main" val="359558817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0D953C26-89DD-C16A-993D-8FA5C46D8644}"/>
              </a:ext>
            </a:extLst>
          </p:cNvPr>
          <p:cNvSpPr>
            <a:spLocks noGrp="1"/>
          </p:cNvSpPr>
          <p:nvPr>
            <p:ph type="body" sz="quarter" idx="18"/>
          </p:nvPr>
        </p:nvSpPr>
        <p:spPr>
          <a:xfrm>
            <a:off x="798381" y="1173834"/>
            <a:ext cx="10595237" cy="3849918"/>
          </a:xfrm>
        </p:spPr>
        <p:txBody>
          <a:bodyPr/>
          <a:lstStyle/>
          <a:p>
            <a:pPr marL="342900" indent="-342900">
              <a:buFont typeface="Wingdings" panose="05000000000000000000" pitchFamily="2" charset="2"/>
              <a:buChar char="q"/>
            </a:pPr>
            <a:r>
              <a:rPr lang="en-US" b="1" dirty="0"/>
              <a:t>Develop a Diverse Leadership Pipeline </a:t>
            </a:r>
          </a:p>
          <a:p>
            <a:pPr marL="0" indent="0"/>
            <a:r>
              <a:rPr lang="en-US" dirty="0"/>
              <a:t>Learned how to identify and nurture high-potential talent to build a sustainable and diverse pool of future leaders that aligns with company goals.</a:t>
            </a:r>
          </a:p>
          <a:p>
            <a:pPr marL="342900" indent="-342900">
              <a:buFont typeface="Wingdings" panose="05000000000000000000" pitchFamily="2" charset="2"/>
              <a:buChar char="q"/>
            </a:pPr>
            <a:r>
              <a:rPr lang="en-US" b="1" dirty="0"/>
              <a:t>Design Inclusive Leadership Development Programs</a:t>
            </a:r>
          </a:p>
          <a:p>
            <a:pPr marL="0" indent="0"/>
            <a:r>
              <a:rPr lang="en-US" dirty="0"/>
              <a:t>Create structured development programs to prepare diverse employees for leadership roles, including mentorship, training, and growth opportunities.</a:t>
            </a:r>
          </a:p>
          <a:p>
            <a:pPr marL="342900" indent="-342900">
              <a:buFont typeface="Wingdings" panose="05000000000000000000" pitchFamily="2" charset="2"/>
              <a:buChar char="q"/>
            </a:pPr>
            <a:r>
              <a:rPr lang="en-US" b="1" dirty="0"/>
              <a:t>Implement Fair and Objective Performance Evaluations</a:t>
            </a:r>
          </a:p>
          <a:p>
            <a:pPr marL="0" indent="0"/>
            <a:r>
              <a:rPr lang="en-US" dirty="0"/>
              <a:t>Conduct unbiased assessments of leadership potential using measurable outcomes and tools that mitigate performance rating biases.</a:t>
            </a:r>
          </a:p>
          <a:p>
            <a:pPr marL="342900" indent="-342900">
              <a:buFont typeface="Wingdings" panose="05000000000000000000" pitchFamily="2" charset="2"/>
              <a:buChar char="q"/>
            </a:pPr>
            <a:r>
              <a:rPr lang="en-US" b="1" dirty="0"/>
              <a:t>Enable Continuous Growth through Constructive Feedback</a:t>
            </a:r>
          </a:p>
          <a:p>
            <a:pPr marL="0" indent="0"/>
            <a:r>
              <a:rPr lang="en-US" dirty="0"/>
              <a:t>Establish effective feedback channels to support employee development, enabling diverse talent to grow into confident and capable leaders.</a:t>
            </a:r>
            <a:endParaRPr lang="en-IE" dirty="0"/>
          </a:p>
        </p:txBody>
      </p:sp>
      <p:sp>
        <p:nvSpPr>
          <p:cNvPr id="5" name="Text Placeholder 4">
            <a:extLst>
              <a:ext uri="{FF2B5EF4-FFF2-40B4-BE49-F238E27FC236}">
                <a16:creationId xmlns:a16="http://schemas.microsoft.com/office/drawing/2014/main" id="{F47ED152-8211-C47B-C6B8-9A91E6350CEE}"/>
              </a:ext>
            </a:extLst>
          </p:cNvPr>
          <p:cNvSpPr>
            <a:spLocks noGrp="1"/>
          </p:cNvSpPr>
          <p:nvPr>
            <p:ph type="body" sz="quarter" idx="16"/>
          </p:nvPr>
        </p:nvSpPr>
        <p:spPr>
          <a:xfrm>
            <a:off x="798381" y="546992"/>
            <a:ext cx="10595237" cy="803654"/>
          </a:xfrm>
        </p:spPr>
        <p:txBody>
          <a:bodyPr/>
          <a:lstStyle/>
          <a:p>
            <a:r>
              <a:rPr lang="en-IE" b="0" dirty="0"/>
              <a:t>Learning Outcomes</a:t>
            </a:r>
          </a:p>
        </p:txBody>
      </p:sp>
    </p:spTree>
    <p:extLst>
      <p:ext uri="{BB962C8B-B14F-4D97-AF65-F5344CB8AC3E}">
        <p14:creationId xmlns:p14="http://schemas.microsoft.com/office/powerpoint/2010/main" val="10582341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E2CFC547-9849-7F41-990D-A769792DB4FA}"/>
              </a:ext>
            </a:extLst>
          </p:cNvPr>
          <p:cNvSpPr>
            <a:spLocks noGrp="1"/>
          </p:cNvSpPr>
          <p:nvPr>
            <p:ph type="body" sz="quarter" idx="19"/>
          </p:nvPr>
        </p:nvSpPr>
        <p:spPr/>
        <p:txBody>
          <a:bodyPr/>
          <a:lstStyle/>
          <a:p>
            <a:r>
              <a:rPr lang="en-US" dirty="0"/>
              <a:t>Any questions?</a:t>
            </a:r>
          </a:p>
        </p:txBody>
      </p:sp>
      <p:sp>
        <p:nvSpPr>
          <p:cNvPr id="20" name="Text Placeholder 19">
            <a:extLst>
              <a:ext uri="{FF2B5EF4-FFF2-40B4-BE49-F238E27FC236}">
                <a16:creationId xmlns:a16="http://schemas.microsoft.com/office/drawing/2014/main" id="{5328264C-32A9-A14B-88CE-E920BC4BEE14}"/>
              </a:ext>
            </a:extLst>
          </p:cNvPr>
          <p:cNvSpPr>
            <a:spLocks noGrp="1"/>
          </p:cNvSpPr>
          <p:nvPr>
            <p:ph type="body" sz="quarter" idx="20"/>
          </p:nvPr>
        </p:nvSpPr>
        <p:spPr/>
        <p:txBody>
          <a:bodyPr/>
          <a:lstStyle/>
          <a:p>
            <a:r>
              <a:rPr lang="en-US" dirty="0"/>
              <a:t>Thank you</a:t>
            </a:r>
          </a:p>
        </p:txBody>
      </p:sp>
      <p:sp>
        <p:nvSpPr>
          <p:cNvPr id="2" name="Text Placeholder 1">
            <a:extLst>
              <a:ext uri="{FF2B5EF4-FFF2-40B4-BE49-F238E27FC236}">
                <a16:creationId xmlns:a16="http://schemas.microsoft.com/office/drawing/2014/main" id="{13A582CD-8D8D-9137-9B8F-8B917C053D91}"/>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6EDE3067-30E0-106B-1B3C-7A4E96D90427}"/>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521A1140-3CE7-23D3-1B4B-284D9A5B695A}"/>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0F74770E-D184-6CD2-2869-A1E696A30C2F}"/>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2AC00F96-1821-4D5C-54CD-91E0FB93EC75}"/>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EE17181E-8E17-C86C-D77F-DBF82A64E803}"/>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302DB6AB-4092-7C7A-D6A8-038DD1B7B54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grpSp>
        <p:nvGrpSpPr>
          <p:cNvPr id="23" name="Group 22">
            <a:extLst>
              <a:ext uri="{FF2B5EF4-FFF2-40B4-BE49-F238E27FC236}">
                <a16:creationId xmlns:a16="http://schemas.microsoft.com/office/drawing/2014/main" id="{6208599D-0762-D7A0-506A-69A751D9780D}"/>
              </a:ext>
            </a:extLst>
          </p:cNvPr>
          <p:cNvGrpSpPr/>
          <p:nvPr/>
        </p:nvGrpSpPr>
        <p:grpSpPr>
          <a:xfrm>
            <a:off x="6003735" y="963014"/>
            <a:ext cx="4705438" cy="2867812"/>
            <a:chOff x="2267151" y="4806180"/>
            <a:chExt cx="4705438" cy="2867812"/>
          </a:xfrm>
        </p:grpSpPr>
        <p:sp>
          <p:nvSpPr>
            <p:cNvPr id="24" name="Rectangle 23">
              <a:extLst>
                <a:ext uri="{FF2B5EF4-FFF2-40B4-BE49-F238E27FC236}">
                  <a16:creationId xmlns:a16="http://schemas.microsoft.com/office/drawing/2014/main" id="{6355436D-5BF9-027E-DF79-AB3047F81DD6}"/>
                </a:ext>
              </a:extLst>
            </p:cNvPr>
            <p:cNvSpPr/>
            <p:nvPr/>
          </p:nvSpPr>
          <p:spPr>
            <a:xfrm>
              <a:off x="2980464" y="5063694"/>
              <a:ext cx="3326211" cy="209652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a:extLst>
                <a:ext uri="{FF2B5EF4-FFF2-40B4-BE49-F238E27FC236}">
                  <a16:creationId xmlns:a16="http://schemas.microsoft.com/office/drawing/2014/main" id="{8DB273E8-3D55-30D4-968B-CFCA5B1765BC}"/>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267151" y="4806180"/>
              <a:ext cx="4705438" cy="2867812"/>
            </a:xfrm>
            <a:prstGeom prst="rect">
              <a:avLst/>
            </a:prstGeom>
          </p:spPr>
        </p:pic>
        <p:sp>
          <p:nvSpPr>
            <p:cNvPr id="26" name="Rectangle 25">
              <a:extLst>
                <a:ext uri="{FF2B5EF4-FFF2-40B4-BE49-F238E27FC236}">
                  <a16:creationId xmlns:a16="http://schemas.microsoft.com/office/drawing/2014/main" id="{63E78B1C-36EA-D2FF-E2AF-077B5708B406}"/>
                </a:ext>
              </a:extLst>
            </p:cNvPr>
            <p:cNvSpPr/>
            <p:nvPr/>
          </p:nvSpPr>
          <p:spPr>
            <a:xfrm>
              <a:off x="2980464" y="5760264"/>
              <a:ext cx="3326210" cy="1129869"/>
            </a:xfrm>
            <a:prstGeom prst="rect">
              <a:avLst/>
            </a:prstGeom>
            <a:blipFill>
              <a:blip r:embed="rId8" cstate="email">
                <a:extLst>
                  <a:ext uri="{28A0092B-C50C-407E-A947-70E740481C1C}">
                    <a14:useLocalDpi xmlns:a14="http://schemas.microsoft.com/office/drawing/2010/main"/>
                  </a:ext>
                </a:extLst>
              </a:blip>
              <a:srcRect/>
              <a:stretch>
                <a:fillRect t="-30797" b="-6546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pic>
          <p:nvPicPr>
            <p:cNvPr id="27" name="Graphic 26">
              <a:extLst>
                <a:ext uri="{FF2B5EF4-FFF2-40B4-BE49-F238E27FC236}">
                  <a16:creationId xmlns:a16="http://schemas.microsoft.com/office/drawing/2014/main" id="{657A7624-156B-30DC-2669-B10322CED64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980464" y="5063694"/>
              <a:ext cx="663113" cy="500718"/>
            </a:xfrm>
            <a:prstGeom prst="rect">
              <a:avLst/>
            </a:prstGeom>
          </p:spPr>
        </p:pic>
        <p:cxnSp>
          <p:nvCxnSpPr>
            <p:cNvPr id="28" name="Straight Connector 27">
              <a:extLst>
                <a:ext uri="{FF2B5EF4-FFF2-40B4-BE49-F238E27FC236}">
                  <a16:creationId xmlns:a16="http://schemas.microsoft.com/office/drawing/2014/main" id="{DAB6B05A-5BF6-99D5-0A4D-09FA361A144F}"/>
                </a:ext>
              </a:extLst>
            </p:cNvPr>
            <p:cNvCxnSpPr>
              <a:cxnSpLocks/>
            </p:cNvCxnSpPr>
            <p:nvPr/>
          </p:nvCxnSpPr>
          <p:spPr>
            <a:xfrm>
              <a:off x="2956764" y="5566967"/>
              <a:ext cx="3349911" cy="0"/>
            </a:xfrm>
            <a:prstGeom prst="line">
              <a:avLst/>
            </a:prstGeom>
            <a:ln w="19050">
              <a:solidFill>
                <a:srgbClr val="083F59"/>
              </a:solidFill>
            </a:ln>
          </p:spPr>
          <p:style>
            <a:lnRef idx="1">
              <a:schemeClr val="accent1"/>
            </a:lnRef>
            <a:fillRef idx="0">
              <a:schemeClr val="accent1"/>
            </a:fillRef>
            <a:effectRef idx="0">
              <a:schemeClr val="accent1"/>
            </a:effectRef>
            <a:fontRef idx="minor">
              <a:schemeClr val="tx1"/>
            </a:fontRef>
          </p:style>
        </p:cxnSp>
      </p:grpSp>
      <p:pic>
        <p:nvPicPr>
          <p:cNvPr id="29" name="Grafik 63">
            <a:extLst>
              <a:ext uri="{FF2B5EF4-FFF2-40B4-BE49-F238E27FC236}">
                <a16:creationId xmlns:a16="http://schemas.microsoft.com/office/drawing/2014/main" id="{AE6A5CF8-8A0F-18B0-E481-D96189C13B0E}"/>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AD674608-33F7-56D3-4C15-6475E7FDD70C}"/>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12"/>
            <a:extLst>
              <a:ext uri="{FF2B5EF4-FFF2-40B4-BE49-F238E27FC236}">
                <a16:creationId xmlns:a16="http://schemas.microsoft.com/office/drawing/2014/main" id="{1A52F426-161D-69AF-2318-D5FB85EF663D}"/>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7159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FA6071-89D6-EEA4-B16B-A7E0D0BD1151}"/>
            </a:ext>
          </a:extLst>
        </p:cNvPr>
        <p:cNvGrpSpPr/>
        <p:nvPr/>
      </p:nvGrpSpPr>
      <p:grpSpPr>
        <a:xfrm>
          <a:off x="0" y="0"/>
          <a:ext cx="0" cy="0"/>
          <a:chOff x="0" y="0"/>
          <a:chExt cx="0" cy="0"/>
        </a:xfrm>
      </p:grpSpPr>
      <p:sp>
        <p:nvSpPr>
          <p:cNvPr id="28" name="Text Placeholder 16">
            <a:extLst>
              <a:ext uri="{FF2B5EF4-FFF2-40B4-BE49-F238E27FC236}">
                <a16:creationId xmlns:a16="http://schemas.microsoft.com/office/drawing/2014/main" id="{1D6842EA-49D5-CB40-317A-0A0221FA4C9D}"/>
              </a:ext>
            </a:extLst>
          </p:cNvPr>
          <p:cNvSpPr>
            <a:spLocks noGrp="1"/>
          </p:cNvSpPr>
          <p:nvPr>
            <p:ph type="body" sz="quarter" idx="15"/>
          </p:nvPr>
        </p:nvSpPr>
        <p:spPr>
          <a:xfrm>
            <a:off x="5857318" y="1768149"/>
            <a:ext cx="700387" cy="689518"/>
          </a:xfrm>
        </p:spPr>
        <p:txBody>
          <a:bodyPr/>
          <a:lstStyle/>
          <a:p>
            <a:r>
              <a:rPr lang="en-IE" dirty="0"/>
              <a:t>14</a:t>
            </a:r>
          </a:p>
        </p:txBody>
      </p:sp>
      <p:sp>
        <p:nvSpPr>
          <p:cNvPr id="29" name="Text Placeholder 15">
            <a:extLst>
              <a:ext uri="{FF2B5EF4-FFF2-40B4-BE49-F238E27FC236}">
                <a16:creationId xmlns:a16="http://schemas.microsoft.com/office/drawing/2014/main" id="{8FE58CCB-812E-9251-03EA-376B2365DEC6}"/>
              </a:ext>
            </a:extLst>
          </p:cNvPr>
          <p:cNvSpPr>
            <a:spLocks noGrp="1"/>
          </p:cNvSpPr>
          <p:nvPr>
            <p:ph type="body" sz="quarter" idx="14"/>
          </p:nvPr>
        </p:nvSpPr>
        <p:spPr>
          <a:xfrm>
            <a:off x="6659616" y="2739481"/>
            <a:ext cx="5008386" cy="689519"/>
          </a:xfrm>
        </p:spPr>
        <p:txBody>
          <a:bodyPr/>
          <a:lstStyle/>
          <a:p>
            <a:pPr>
              <a:lnSpc>
                <a:spcPct val="100000"/>
              </a:lnSpc>
              <a:spcBef>
                <a:spcPts val="0"/>
              </a:spcBef>
            </a:pPr>
            <a:r>
              <a:rPr lang="en-US" sz="2200" b="1" dirty="0">
                <a:solidFill>
                  <a:srgbClr val="083F59"/>
                </a:solidFill>
              </a:rPr>
              <a:t>Step 10: </a:t>
            </a:r>
            <a:r>
              <a:rPr lang="en-US" b="1" dirty="0"/>
              <a:t>Succession Planning For Leadership Development</a:t>
            </a:r>
          </a:p>
          <a:p>
            <a:pPr>
              <a:lnSpc>
                <a:spcPct val="100000"/>
              </a:lnSpc>
              <a:spcBef>
                <a:spcPts val="0"/>
              </a:spcBef>
            </a:pPr>
            <a:endParaRPr lang="en-US" b="1" dirty="0"/>
          </a:p>
          <a:p>
            <a:pPr>
              <a:lnSpc>
                <a:spcPct val="100000"/>
              </a:lnSpc>
              <a:spcBef>
                <a:spcPts val="0"/>
              </a:spcBef>
            </a:pPr>
            <a:r>
              <a:rPr lang="en-US" sz="2000" kern="0" dirty="0">
                <a:ea typeface="Calibri" panose="020F0502020204030204" pitchFamily="34" charset="0"/>
              </a:rPr>
              <a:t>Create a diverse employee talent pipeline so they can advance and move onto leadership roles. Develop programs to prepare and support diverse employees for successful leadership.</a:t>
            </a:r>
          </a:p>
        </p:txBody>
      </p:sp>
      <p:sp>
        <p:nvSpPr>
          <p:cNvPr id="38" name="Text Placeholder 3">
            <a:extLst>
              <a:ext uri="{FF2B5EF4-FFF2-40B4-BE49-F238E27FC236}">
                <a16:creationId xmlns:a16="http://schemas.microsoft.com/office/drawing/2014/main" id="{9F2AECAF-395D-9F69-A4D9-EA4AD3D8D296}"/>
              </a:ext>
            </a:extLst>
          </p:cNvPr>
          <p:cNvSpPr txBox="1">
            <a:spLocks/>
          </p:cNvSpPr>
          <p:nvPr/>
        </p:nvSpPr>
        <p:spPr>
          <a:xfrm>
            <a:off x="1007050" y="1307980"/>
            <a:ext cx="4850267"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3200" b="1" kern="100" dirty="0">
                <a:solidFill>
                  <a:schemeClr val="bg1"/>
                </a:solidFill>
                <a:cs typeface="Times New Roman" panose="02020603050405020304" pitchFamily="18" charset="0"/>
              </a:rPr>
              <a:t>Succession Planning For Leadership Development</a:t>
            </a:r>
          </a:p>
          <a:p>
            <a:pPr marL="0" indent="0">
              <a:lnSpc>
                <a:spcPct val="100000"/>
              </a:lnSpc>
              <a:spcBef>
                <a:spcPts val="0"/>
              </a:spcBef>
              <a:buNone/>
            </a:pPr>
            <a:endParaRPr lang="en-US" sz="1000" b="1" kern="100" dirty="0">
              <a:solidFill>
                <a:schemeClr val="bg1"/>
              </a:solidFill>
              <a:cs typeface="Times New Roman" panose="02020603050405020304" pitchFamily="18" charset="0"/>
            </a:endParaRPr>
          </a:p>
          <a:p>
            <a:pPr>
              <a:lnSpc>
                <a:spcPct val="100000"/>
              </a:lnSpc>
              <a:spcBef>
                <a:spcPts val="0"/>
              </a:spcBef>
              <a:buFont typeface="Wingdings" panose="05000000000000000000" pitchFamily="2" charset="2"/>
              <a:buChar char="q"/>
            </a:pPr>
            <a:r>
              <a:rPr lang="en-US" sz="2000" dirty="0">
                <a:solidFill>
                  <a:schemeClr val="bg1"/>
                </a:solidFill>
              </a:rPr>
              <a:t>Explore strategies to build a diverse and sustainable leadership pipeline within your company. </a:t>
            </a:r>
          </a:p>
          <a:p>
            <a:pPr>
              <a:lnSpc>
                <a:spcPct val="100000"/>
              </a:lnSpc>
              <a:spcBef>
                <a:spcPts val="0"/>
              </a:spcBef>
              <a:buFont typeface="Wingdings" panose="05000000000000000000" pitchFamily="2" charset="2"/>
              <a:buChar char="q"/>
            </a:pPr>
            <a:r>
              <a:rPr lang="en-US" sz="2000" dirty="0">
                <a:solidFill>
                  <a:schemeClr val="bg1"/>
                </a:solidFill>
              </a:rPr>
              <a:t>Learn how to identify and nurture high-potential talent</a:t>
            </a:r>
          </a:p>
          <a:p>
            <a:pPr>
              <a:lnSpc>
                <a:spcPct val="100000"/>
              </a:lnSpc>
              <a:spcBef>
                <a:spcPts val="0"/>
              </a:spcBef>
              <a:buFont typeface="Wingdings" panose="05000000000000000000" pitchFamily="2" charset="2"/>
              <a:buChar char="q"/>
            </a:pPr>
            <a:r>
              <a:rPr lang="en-US" sz="2000" dirty="0">
                <a:solidFill>
                  <a:schemeClr val="bg1"/>
                </a:solidFill>
              </a:rPr>
              <a:t>Learn how to prepare employees to transition into leadership roles effectively. </a:t>
            </a:r>
          </a:p>
          <a:p>
            <a:pPr>
              <a:lnSpc>
                <a:spcPct val="100000"/>
              </a:lnSpc>
              <a:spcBef>
                <a:spcPts val="0"/>
              </a:spcBef>
              <a:buFont typeface="Wingdings" panose="05000000000000000000" pitchFamily="2" charset="2"/>
              <a:buChar char="q"/>
            </a:pPr>
            <a:r>
              <a:rPr lang="en-US" sz="2000" dirty="0">
                <a:solidFill>
                  <a:schemeClr val="bg1"/>
                </a:solidFill>
              </a:rPr>
              <a:t>Learn how to create structured programs, mentorship opportunities, and development plans that empower diverse employees to advance and succeed as leaders.</a:t>
            </a:r>
          </a:p>
        </p:txBody>
      </p:sp>
      <p:sp>
        <p:nvSpPr>
          <p:cNvPr id="39" name="Text Placeholder 4">
            <a:extLst>
              <a:ext uri="{FF2B5EF4-FFF2-40B4-BE49-F238E27FC236}">
                <a16:creationId xmlns:a16="http://schemas.microsoft.com/office/drawing/2014/main" id="{E32D844E-64D2-B1CB-C9F1-9369D5D3C241}"/>
              </a:ext>
            </a:extLst>
          </p:cNvPr>
          <p:cNvSpPr txBox="1">
            <a:spLocks/>
          </p:cNvSpPr>
          <p:nvPr/>
        </p:nvSpPr>
        <p:spPr>
          <a:xfrm>
            <a:off x="1007050" y="194990"/>
            <a:ext cx="2948261"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200" b="1" dirty="0">
                <a:solidFill>
                  <a:schemeClr val="bg1"/>
                </a:solidFill>
              </a:rPr>
              <a:t>Part 6</a:t>
            </a:r>
          </a:p>
        </p:txBody>
      </p:sp>
      <p:cxnSp>
        <p:nvCxnSpPr>
          <p:cNvPr id="10" name="Straight Connector 9">
            <a:extLst>
              <a:ext uri="{FF2B5EF4-FFF2-40B4-BE49-F238E27FC236}">
                <a16:creationId xmlns:a16="http://schemas.microsoft.com/office/drawing/2014/main" id="{DD6FB79A-5076-DAD3-28B2-4CB784B097B7}"/>
              </a:ext>
            </a:extLst>
          </p:cNvPr>
          <p:cNvCxnSpPr>
            <a:cxnSpLocks/>
          </p:cNvCxnSpPr>
          <p:nvPr/>
        </p:nvCxnSpPr>
        <p:spPr>
          <a:xfrm flipH="1">
            <a:off x="5745806" y="45253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2" name="Text Placeholder 15">
            <a:extLst>
              <a:ext uri="{FF2B5EF4-FFF2-40B4-BE49-F238E27FC236}">
                <a16:creationId xmlns:a16="http://schemas.microsoft.com/office/drawing/2014/main" id="{BE5F5668-5242-9F2D-E2D7-94E94D5CABDF}"/>
              </a:ext>
            </a:extLst>
          </p:cNvPr>
          <p:cNvSpPr txBox="1">
            <a:spLocks/>
          </p:cNvSpPr>
          <p:nvPr/>
        </p:nvSpPr>
        <p:spPr>
          <a:xfrm>
            <a:off x="6659616" y="5151951"/>
            <a:ext cx="5008386"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b="1" dirty="0">
                <a:solidFill>
                  <a:srgbClr val="DF4625"/>
                </a:solidFill>
              </a:rPr>
              <a:t>Case Studies: </a:t>
            </a:r>
            <a:r>
              <a:rPr lang="en-US" dirty="0"/>
              <a:t>Slide 14 – 15</a:t>
            </a:r>
          </a:p>
          <a:p>
            <a:pPr>
              <a:lnSpc>
                <a:spcPct val="100000"/>
              </a:lnSpc>
              <a:spcBef>
                <a:spcPts val="0"/>
              </a:spcBef>
            </a:pPr>
            <a:r>
              <a:rPr lang="en-US" b="1" dirty="0">
                <a:solidFill>
                  <a:srgbClr val="DF4625"/>
                </a:solidFill>
              </a:rPr>
              <a:t>Case Studies: </a:t>
            </a:r>
            <a:r>
              <a:rPr lang="en-US" dirty="0"/>
              <a:t>Slide 33 - 34</a:t>
            </a:r>
          </a:p>
          <a:p>
            <a:pPr>
              <a:lnSpc>
                <a:spcPct val="100000"/>
              </a:lnSpc>
              <a:spcBef>
                <a:spcPts val="0"/>
              </a:spcBef>
            </a:pPr>
            <a:endParaRPr lang="en-US" dirty="0"/>
          </a:p>
          <a:p>
            <a:pPr>
              <a:lnSpc>
                <a:spcPct val="100000"/>
              </a:lnSpc>
              <a:spcBef>
                <a:spcPts val="0"/>
              </a:spcBef>
            </a:pPr>
            <a:endParaRPr lang="en-US" b="1" dirty="0"/>
          </a:p>
        </p:txBody>
      </p:sp>
    </p:spTree>
    <p:extLst>
      <p:ext uri="{BB962C8B-B14F-4D97-AF65-F5344CB8AC3E}">
        <p14:creationId xmlns:p14="http://schemas.microsoft.com/office/powerpoint/2010/main" val="17149239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811891-FA31-642F-F9B2-2AB8D17BCD31}"/>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01E97A29-32E4-247F-53AF-B464410C8F1B}"/>
              </a:ext>
            </a:extLst>
          </p:cNvPr>
          <p:cNvSpPr>
            <a:spLocks noGrp="1"/>
          </p:cNvSpPr>
          <p:nvPr>
            <p:ph type="body" sz="quarter" idx="18"/>
          </p:nvPr>
        </p:nvSpPr>
        <p:spPr>
          <a:xfrm>
            <a:off x="798380" y="1590775"/>
            <a:ext cx="10595237" cy="3849918"/>
          </a:xfrm>
        </p:spPr>
        <p:txBody>
          <a:bodyPr/>
          <a:lstStyle/>
          <a:p>
            <a:pPr marL="342900" indent="-342900">
              <a:buFont typeface="Wingdings" panose="05000000000000000000" pitchFamily="2" charset="2"/>
              <a:buChar char="q"/>
            </a:pPr>
            <a:r>
              <a:rPr lang="en-US" dirty="0"/>
              <a:t>Learn how to </a:t>
            </a:r>
            <a:r>
              <a:rPr lang="en-US" b="1" dirty="0"/>
              <a:t>build a diverse talent pipeline </a:t>
            </a:r>
            <a:r>
              <a:rPr lang="en-US" dirty="0"/>
              <a:t>that supports the progression of employees into leadership roles.</a:t>
            </a:r>
          </a:p>
          <a:p>
            <a:pPr marL="342900" indent="-342900">
              <a:buFont typeface="Wingdings" panose="05000000000000000000" pitchFamily="2" charset="2"/>
              <a:buChar char="q"/>
            </a:pPr>
            <a:r>
              <a:rPr lang="en-US" dirty="0"/>
              <a:t>Explore strategies for </a:t>
            </a:r>
            <a:r>
              <a:rPr lang="en-US" b="1" dirty="0"/>
              <a:t>identifying high-potential talent </a:t>
            </a:r>
            <a:r>
              <a:rPr lang="en-US" dirty="0"/>
              <a:t>and nurturing their growth within the organization.</a:t>
            </a:r>
          </a:p>
          <a:p>
            <a:pPr marL="342900" indent="-342900">
              <a:buFont typeface="Wingdings" panose="05000000000000000000" pitchFamily="2" charset="2"/>
              <a:buChar char="q"/>
            </a:pPr>
            <a:r>
              <a:rPr lang="en-US" dirty="0"/>
              <a:t>Understand how to </a:t>
            </a:r>
            <a:r>
              <a:rPr lang="en-US" b="1" dirty="0"/>
              <a:t>create leadership development programs </a:t>
            </a:r>
            <a:r>
              <a:rPr lang="en-US" dirty="0"/>
              <a:t>that prepare diverse employees for future leadership positions.</a:t>
            </a:r>
          </a:p>
          <a:p>
            <a:pPr marL="342900" indent="-342900">
              <a:buFont typeface="Wingdings" panose="05000000000000000000" pitchFamily="2" charset="2"/>
              <a:buChar char="q"/>
            </a:pPr>
            <a:r>
              <a:rPr lang="en-US" dirty="0"/>
              <a:t>Learn to </a:t>
            </a:r>
            <a:r>
              <a:rPr lang="en-US" b="1" dirty="0"/>
              <a:t>develop mentorship opportunities </a:t>
            </a:r>
            <a:r>
              <a:rPr lang="en-US" dirty="0"/>
              <a:t>and structured development plans that empower employees to succeed as leaders.</a:t>
            </a:r>
          </a:p>
          <a:p>
            <a:pPr marL="342900" indent="-342900">
              <a:buFont typeface="Wingdings" panose="05000000000000000000" pitchFamily="2" charset="2"/>
              <a:buChar char="q"/>
            </a:pPr>
            <a:r>
              <a:rPr lang="en-US" dirty="0"/>
              <a:t>Discover best practices for </a:t>
            </a:r>
            <a:r>
              <a:rPr lang="en-US" b="1" dirty="0"/>
              <a:t>preparing employees to transition into leadership </a:t>
            </a:r>
            <a:r>
              <a:rPr lang="en-US" dirty="0"/>
              <a:t>roles effectively and sustainably.</a:t>
            </a:r>
            <a:endParaRPr lang="en-IE" dirty="0"/>
          </a:p>
        </p:txBody>
      </p:sp>
      <p:sp>
        <p:nvSpPr>
          <p:cNvPr id="5" name="Text Placeholder 4">
            <a:extLst>
              <a:ext uri="{FF2B5EF4-FFF2-40B4-BE49-F238E27FC236}">
                <a16:creationId xmlns:a16="http://schemas.microsoft.com/office/drawing/2014/main" id="{25A2C5F3-FBAB-D3AA-7255-94A217FAEF86}"/>
              </a:ext>
            </a:extLst>
          </p:cNvPr>
          <p:cNvSpPr>
            <a:spLocks noGrp="1"/>
          </p:cNvSpPr>
          <p:nvPr>
            <p:ph type="body" sz="quarter" idx="16"/>
          </p:nvPr>
        </p:nvSpPr>
        <p:spPr/>
        <p:txBody>
          <a:bodyPr/>
          <a:lstStyle/>
          <a:p>
            <a:r>
              <a:rPr lang="en-IE" b="0" dirty="0"/>
              <a:t>Learning Objectives</a:t>
            </a:r>
          </a:p>
        </p:txBody>
      </p:sp>
    </p:spTree>
    <p:extLst>
      <p:ext uri="{BB962C8B-B14F-4D97-AF65-F5344CB8AC3E}">
        <p14:creationId xmlns:p14="http://schemas.microsoft.com/office/powerpoint/2010/main" val="38866849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8A6F7A-49EE-CA0E-E55A-0EBAC4D1AE48}"/>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CBC4FA9A-1E3E-679A-FB5C-27491D529A95}"/>
              </a:ext>
            </a:extLst>
          </p:cNvPr>
          <p:cNvSpPr>
            <a:spLocks noGrp="1"/>
          </p:cNvSpPr>
          <p:nvPr>
            <p:ph type="body" sz="quarter" idx="16"/>
          </p:nvPr>
        </p:nvSpPr>
        <p:spPr>
          <a:xfrm>
            <a:off x="4362120" y="2212407"/>
            <a:ext cx="6568150" cy="3075871"/>
          </a:xfrm>
        </p:spPr>
        <p:txBody>
          <a:bodyPr>
            <a:normAutofit/>
          </a:bodyPr>
          <a:lstStyle/>
          <a:p>
            <a:pPr>
              <a:lnSpc>
                <a:spcPct val="110000"/>
              </a:lnSpc>
            </a:pPr>
            <a:r>
              <a:rPr lang="en-US" b="1" dirty="0"/>
              <a:t>Succession Planning For Leadership Development</a:t>
            </a:r>
          </a:p>
          <a:p>
            <a:pPr>
              <a:lnSpc>
                <a:spcPct val="110000"/>
              </a:lnSpc>
            </a:pPr>
            <a:r>
              <a:rPr lang="en-IE" sz="3500" dirty="0"/>
              <a:t>Identifying and preparing employees to fill leadership roles</a:t>
            </a:r>
          </a:p>
        </p:txBody>
      </p:sp>
      <p:sp>
        <p:nvSpPr>
          <p:cNvPr id="5" name="Text Placeholder 4">
            <a:extLst>
              <a:ext uri="{FF2B5EF4-FFF2-40B4-BE49-F238E27FC236}">
                <a16:creationId xmlns:a16="http://schemas.microsoft.com/office/drawing/2014/main" id="{48B53DDC-6A6F-5619-1C9A-00C4BFE2F789}"/>
              </a:ext>
            </a:extLst>
          </p:cNvPr>
          <p:cNvSpPr>
            <a:spLocks noGrp="1"/>
          </p:cNvSpPr>
          <p:nvPr>
            <p:ph type="body" sz="quarter" idx="17"/>
          </p:nvPr>
        </p:nvSpPr>
        <p:spPr>
          <a:xfrm>
            <a:off x="2738706" y="1170371"/>
            <a:ext cx="2066906" cy="583200"/>
          </a:xfrm>
        </p:spPr>
        <p:txBody>
          <a:bodyPr/>
          <a:lstStyle/>
          <a:p>
            <a:r>
              <a:rPr lang="en-IE" dirty="0"/>
              <a:t>14</a:t>
            </a:r>
          </a:p>
        </p:txBody>
      </p:sp>
      <p:sp>
        <p:nvSpPr>
          <p:cNvPr id="2" name="TextBox 1">
            <a:extLst>
              <a:ext uri="{FF2B5EF4-FFF2-40B4-BE49-F238E27FC236}">
                <a16:creationId xmlns:a16="http://schemas.microsoft.com/office/drawing/2014/main" id="{2C2432D8-1483-9E71-9CA0-1AC8A0A47E54}"/>
              </a:ext>
            </a:extLst>
          </p:cNvPr>
          <p:cNvSpPr txBox="1"/>
          <p:nvPr/>
        </p:nvSpPr>
        <p:spPr>
          <a:xfrm>
            <a:off x="4362120" y="687208"/>
            <a:ext cx="3019646" cy="1200329"/>
          </a:xfrm>
          <a:prstGeom prst="rect">
            <a:avLst/>
          </a:prstGeom>
          <a:noFill/>
        </p:spPr>
        <p:txBody>
          <a:bodyPr wrap="square" rtlCol="0">
            <a:spAutoFit/>
          </a:bodyPr>
          <a:lstStyle/>
          <a:p>
            <a:r>
              <a:rPr lang="en-IE" sz="7200" b="1" dirty="0">
                <a:solidFill>
                  <a:schemeClr val="bg1"/>
                </a:solidFill>
              </a:rPr>
              <a:t>Step 10</a:t>
            </a:r>
          </a:p>
        </p:txBody>
      </p:sp>
    </p:spTree>
    <p:extLst>
      <p:ext uri="{BB962C8B-B14F-4D97-AF65-F5344CB8AC3E}">
        <p14:creationId xmlns:p14="http://schemas.microsoft.com/office/powerpoint/2010/main" val="11364986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409806-6A29-CC58-1252-027F53FF967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ABAD9D2-DCC0-91D5-BED5-4941D27C2FC2}"/>
              </a:ext>
            </a:extLst>
          </p:cNvPr>
          <p:cNvSpPr>
            <a:spLocks noGrp="1"/>
          </p:cNvSpPr>
          <p:nvPr>
            <p:ph type="body" sz="quarter" idx="13"/>
          </p:nvPr>
        </p:nvSpPr>
        <p:spPr>
          <a:xfrm>
            <a:off x="6096000" y="85060"/>
            <a:ext cx="5055171" cy="1253305"/>
          </a:xfrm>
        </p:spPr>
        <p:txBody>
          <a:bodyPr>
            <a:normAutofit/>
          </a:bodyPr>
          <a:lstStyle/>
          <a:p>
            <a:pPr>
              <a:lnSpc>
                <a:spcPct val="110000"/>
              </a:lnSpc>
            </a:pPr>
            <a:r>
              <a:rPr lang="en-US" b="1" dirty="0"/>
              <a:t>Succession Planning For Leadership Development</a:t>
            </a:r>
          </a:p>
        </p:txBody>
      </p:sp>
      <p:sp>
        <p:nvSpPr>
          <p:cNvPr id="3" name="Text Placeholder 2">
            <a:extLst>
              <a:ext uri="{FF2B5EF4-FFF2-40B4-BE49-F238E27FC236}">
                <a16:creationId xmlns:a16="http://schemas.microsoft.com/office/drawing/2014/main" id="{6BC5AF52-A24E-3424-C12D-6AD3A33DD342}"/>
              </a:ext>
            </a:extLst>
          </p:cNvPr>
          <p:cNvSpPr>
            <a:spLocks noGrp="1"/>
          </p:cNvSpPr>
          <p:nvPr>
            <p:ph type="body" sz="quarter" idx="43"/>
          </p:nvPr>
        </p:nvSpPr>
        <p:spPr>
          <a:xfrm>
            <a:off x="5845897" y="1555973"/>
            <a:ext cx="5996761" cy="2254102"/>
          </a:xfrm>
        </p:spPr>
        <p:txBody>
          <a:bodyPr>
            <a:noAutofit/>
          </a:bodyPr>
          <a:lstStyle/>
          <a:p>
            <a:pPr>
              <a:lnSpc>
                <a:spcPct val="120000"/>
              </a:lnSpc>
              <a:spcBef>
                <a:spcPts val="0"/>
              </a:spcBef>
            </a:pPr>
            <a:r>
              <a:rPr lang="en-US" sz="2200" dirty="0"/>
              <a:t>The purpose of succession planning for leadership development is to identify and prepare employees for key leadership roles through structured programs, mentorship, and growth opportunities. This creates a pipeline of diverse talent ready to step into leadership positions, ensuring company continuity and sustained success.</a:t>
            </a:r>
            <a:endParaRPr lang="en-IE" sz="2200" dirty="0"/>
          </a:p>
        </p:txBody>
      </p:sp>
      <p:pic>
        <p:nvPicPr>
          <p:cNvPr id="12" name="Picture Placeholder 11" descr="A person with short blonde hair and glasses&#10;&#10;Description automatically generated">
            <a:extLst>
              <a:ext uri="{FF2B5EF4-FFF2-40B4-BE49-F238E27FC236}">
                <a16:creationId xmlns:a16="http://schemas.microsoft.com/office/drawing/2014/main" id="{12E1B11C-E11D-DF24-E95D-8C83BD715B5D}"/>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t="16671" b="16671"/>
          <a:stretch>
            <a:fillRect/>
          </a:stretch>
        </p:blipFill>
        <p:spPr/>
      </p:pic>
      <p:sp>
        <p:nvSpPr>
          <p:cNvPr id="13" name="TextBox 12">
            <a:extLst>
              <a:ext uri="{FF2B5EF4-FFF2-40B4-BE49-F238E27FC236}">
                <a16:creationId xmlns:a16="http://schemas.microsoft.com/office/drawing/2014/main" id="{00B8F85D-5782-94ED-93CE-B6E73B24BE66}"/>
              </a:ext>
            </a:extLst>
          </p:cNvPr>
          <p:cNvSpPr txBox="1"/>
          <p:nvPr/>
        </p:nvSpPr>
        <p:spPr>
          <a:xfrm>
            <a:off x="4246939" y="281636"/>
            <a:ext cx="2262694" cy="861774"/>
          </a:xfrm>
          <a:prstGeom prst="rect">
            <a:avLst/>
          </a:prstGeom>
          <a:noFill/>
        </p:spPr>
        <p:txBody>
          <a:bodyPr wrap="square" rtlCol="0">
            <a:spAutoFit/>
          </a:bodyPr>
          <a:lstStyle/>
          <a:p>
            <a:r>
              <a:rPr lang="en-IE" sz="5000" b="1" dirty="0">
                <a:solidFill>
                  <a:schemeClr val="bg1"/>
                </a:solidFill>
              </a:rPr>
              <a:t>Step 10</a:t>
            </a:r>
            <a:endParaRPr lang="en-IE" sz="5000" dirty="0">
              <a:solidFill>
                <a:schemeClr val="bg1"/>
              </a:solidFill>
            </a:endParaRPr>
          </a:p>
        </p:txBody>
      </p:sp>
      <p:pic>
        <p:nvPicPr>
          <p:cNvPr id="14" name="Graphic 13" descr="Chevron arrows with solid fill">
            <a:extLst>
              <a:ext uri="{FF2B5EF4-FFF2-40B4-BE49-F238E27FC236}">
                <a16:creationId xmlns:a16="http://schemas.microsoft.com/office/drawing/2014/main" id="{26C80FAD-5A0B-BDC0-82F5-435697E7F52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620026" y="399066"/>
            <a:ext cx="626913" cy="626913"/>
          </a:xfrm>
          <a:prstGeom prst="rect">
            <a:avLst/>
          </a:prstGeom>
        </p:spPr>
      </p:pic>
    </p:spTree>
    <p:extLst>
      <p:ext uri="{BB962C8B-B14F-4D97-AF65-F5344CB8AC3E}">
        <p14:creationId xmlns:p14="http://schemas.microsoft.com/office/powerpoint/2010/main" val="4174271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CABD179-6D8B-B32D-1FE6-6B9205C1592E}"/>
              </a:ext>
            </a:extLst>
          </p:cNvPr>
          <p:cNvSpPr>
            <a:spLocks noGrp="1"/>
          </p:cNvSpPr>
          <p:nvPr>
            <p:ph type="body" sz="quarter" idx="13"/>
          </p:nvPr>
        </p:nvSpPr>
        <p:spPr/>
        <p:txBody>
          <a:bodyPr/>
          <a:lstStyle/>
          <a:p>
            <a:r>
              <a:rPr lang="en-US" b="1" dirty="0"/>
              <a:t>Build a Diverse Talent Pipeline</a:t>
            </a:r>
            <a:endParaRPr lang="en-IE" b="1" dirty="0"/>
          </a:p>
        </p:txBody>
      </p:sp>
      <p:sp>
        <p:nvSpPr>
          <p:cNvPr id="3" name="Text Placeholder 2">
            <a:extLst>
              <a:ext uri="{FF2B5EF4-FFF2-40B4-BE49-F238E27FC236}">
                <a16:creationId xmlns:a16="http://schemas.microsoft.com/office/drawing/2014/main" id="{250F72A5-6A42-FA47-45E4-60E0939110A3}"/>
              </a:ext>
            </a:extLst>
          </p:cNvPr>
          <p:cNvSpPr>
            <a:spLocks noGrp="1"/>
          </p:cNvSpPr>
          <p:nvPr>
            <p:ph type="body" sz="quarter" idx="43"/>
          </p:nvPr>
        </p:nvSpPr>
        <p:spPr>
          <a:xfrm>
            <a:off x="6346104" y="1928112"/>
            <a:ext cx="5055171" cy="2254102"/>
          </a:xfrm>
        </p:spPr>
        <p:txBody>
          <a:bodyPr>
            <a:normAutofit lnSpcReduction="10000"/>
          </a:bodyPr>
          <a:lstStyle/>
          <a:p>
            <a:r>
              <a:rPr lang="en-US" dirty="0"/>
              <a:t>Creating a talent pipeline that reflects the diversity of the company is essential for leadership roles and succession planning. European SMEs should ensure that employees from all backgrounds have equal access to leadership opportunities.</a:t>
            </a:r>
          </a:p>
          <a:p>
            <a:endParaRPr lang="en-IE" dirty="0"/>
          </a:p>
        </p:txBody>
      </p:sp>
      <p:pic>
        <p:nvPicPr>
          <p:cNvPr id="10" name="Picture Placeholder 9" descr="A person sitting at a table using a computer&#10;&#10;Description automatically generated">
            <a:extLst>
              <a:ext uri="{FF2B5EF4-FFF2-40B4-BE49-F238E27FC236}">
                <a16:creationId xmlns:a16="http://schemas.microsoft.com/office/drawing/2014/main" id="{FDDC0532-ED5F-81B5-64B3-C8AAD002ED72}"/>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67" r="16667"/>
          <a:stretch>
            <a:fillRect/>
          </a:stretch>
        </p:blipFill>
        <p:spPr/>
      </p:pic>
    </p:spTree>
    <p:extLst>
      <p:ext uri="{BB962C8B-B14F-4D97-AF65-F5344CB8AC3E}">
        <p14:creationId xmlns:p14="http://schemas.microsoft.com/office/powerpoint/2010/main" val="30469587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F7ADF1D-5E52-19FB-8950-75880EBF6BDD}"/>
              </a:ext>
            </a:extLst>
          </p:cNvPr>
          <p:cNvSpPr>
            <a:spLocks noGrp="1"/>
          </p:cNvSpPr>
          <p:nvPr>
            <p:ph type="body" sz="quarter" idx="18"/>
          </p:nvPr>
        </p:nvSpPr>
        <p:spPr>
          <a:xfrm>
            <a:off x="798382" y="1504041"/>
            <a:ext cx="7526912" cy="3849918"/>
          </a:xfrm>
        </p:spPr>
        <p:txBody>
          <a:bodyPr/>
          <a:lstStyle/>
          <a:p>
            <a:pPr marL="0" indent="0"/>
            <a:r>
              <a:rPr lang="en-US" b="1" i="0" dirty="0">
                <a:effectLst/>
                <a:latin typeface="Inter"/>
              </a:rPr>
              <a:t>Diversity and inclusion play a pivotal role in bolstering talent retention through cultivating inclusive cultures, providing career advancement opportunities, and mitigating biases. </a:t>
            </a:r>
          </a:p>
          <a:p>
            <a:pPr marL="0" indent="0"/>
            <a:r>
              <a:rPr lang="en-US" b="0" i="0" dirty="0">
                <a:effectLst/>
                <a:latin typeface="Inter"/>
              </a:rPr>
              <a:t>In the context of succession planning, they guarantee the existence of a diverse leadership pipeline, encompassing a wide range of skill sets and promoting adaptability. These practices significantly contribute to the resilience of companies, enable employee engagement, and effectively prepare for forthcoming challenges and opportunities. </a:t>
            </a:r>
            <a:r>
              <a:rPr lang="en-US" b="0" i="0" dirty="0">
                <a:effectLst/>
                <a:latin typeface="Inter"/>
                <a:hlinkClick r:id="rId2">
                  <a:extLst>
                    <a:ext uri="{A12FA001-AC4F-418D-AE19-62706E023703}">
                      <ahyp:hlinkClr xmlns:ahyp="http://schemas.microsoft.com/office/drawing/2018/hyperlinkcolor" val="tx"/>
                    </a:ext>
                  </a:extLst>
                </a:hlinkClick>
              </a:rPr>
              <a:t>https://engagedly.com/blog/the-role-of-diversity-and-inclusion-in-talent-management/</a:t>
            </a:r>
            <a:r>
              <a:rPr lang="en-US" b="0" i="0" dirty="0">
                <a:effectLst/>
                <a:latin typeface="Inter"/>
              </a:rPr>
              <a:t> </a:t>
            </a:r>
            <a:endParaRPr lang="en-IE" dirty="0"/>
          </a:p>
        </p:txBody>
      </p:sp>
      <p:sp>
        <p:nvSpPr>
          <p:cNvPr id="5" name="Text Placeholder 4">
            <a:extLst>
              <a:ext uri="{FF2B5EF4-FFF2-40B4-BE49-F238E27FC236}">
                <a16:creationId xmlns:a16="http://schemas.microsoft.com/office/drawing/2014/main" id="{6E13731E-9387-133D-8220-FC08D894D802}"/>
              </a:ext>
            </a:extLst>
          </p:cNvPr>
          <p:cNvSpPr>
            <a:spLocks noGrp="1"/>
          </p:cNvSpPr>
          <p:nvPr>
            <p:ph type="body" sz="quarter" idx="16"/>
          </p:nvPr>
        </p:nvSpPr>
        <p:spPr>
          <a:xfrm>
            <a:off x="798382" y="575688"/>
            <a:ext cx="10595237" cy="803654"/>
          </a:xfrm>
        </p:spPr>
        <p:txBody>
          <a:bodyPr/>
          <a:lstStyle/>
          <a:p>
            <a:r>
              <a:rPr lang="en-IE" dirty="0"/>
              <a:t>Succession Planning: </a:t>
            </a:r>
            <a:r>
              <a:rPr lang="en-IE" b="0" dirty="0"/>
              <a:t>Bolster Talent &amp; Cultivate Teams</a:t>
            </a:r>
          </a:p>
        </p:txBody>
      </p:sp>
      <p:pic>
        <p:nvPicPr>
          <p:cNvPr id="3" name="Picture 2" descr="A person and person standing together&#10;&#10;Description automatically generated">
            <a:extLst>
              <a:ext uri="{FF2B5EF4-FFF2-40B4-BE49-F238E27FC236}">
                <a16:creationId xmlns:a16="http://schemas.microsoft.com/office/drawing/2014/main" id="{E81EAD62-5640-3858-220D-41D292F9755C}"/>
              </a:ext>
            </a:extLst>
          </p:cNvPr>
          <p:cNvPicPr>
            <a:picLocks noChangeAspect="1"/>
          </p:cNvPicPr>
          <p:nvPr/>
        </p:nvPicPr>
        <p:blipFill>
          <a:blip r:embed="rId3" cstate="email">
            <a:extLst>
              <a:ext uri="{28A0092B-C50C-407E-A947-70E740481C1C}">
                <a14:useLocalDpi xmlns:a14="http://schemas.microsoft.com/office/drawing/2010/main"/>
              </a:ext>
            </a:extLst>
          </a:blip>
          <a:srcRect t="6586"/>
          <a:stretch/>
        </p:blipFill>
        <p:spPr>
          <a:xfrm>
            <a:off x="8242838" y="1254642"/>
            <a:ext cx="3528495" cy="4944139"/>
          </a:xfrm>
          <a:prstGeom prst="rect">
            <a:avLst/>
          </a:prstGeom>
        </p:spPr>
      </p:pic>
    </p:spTree>
    <p:extLst>
      <p:ext uri="{BB962C8B-B14F-4D97-AF65-F5344CB8AC3E}">
        <p14:creationId xmlns:p14="http://schemas.microsoft.com/office/powerpoint/2010/main" val="48710808"/>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25312</TotalTime>
  <Words>4655</Words>
  <Application>Microsoft Office PowerPoint</Application>
  <PresentationFormat>Widescreen</PresentationFormat>
  <Paragraphs>276</Paragraphs>
  <Slides>37</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37</vt:i4>
      </vt:variant>
    </vt:vector>
  </HeadingPairs>
  <TitlesOfParts>
    <vt:vector size="47" baseType="lpstr">
      <vt:lpstr>Aharoni</vt:lpstr>
      <vt:lpstr>Arial</vt:lpstr>
      <vt:lpstr>Calibri</vt:lpstr>
      <vt:lpstr>Inter</vt:lpstr>
      <vt:lpstr>Montserrat</vt:lpstr>
      <vt:lpstr>Montserrat Light</vt:lpstr>
      <vt:lpstr>Quattrocento Sans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632</cp:revision>
  <dcterms:created xsi:type="dcterms:W3CDTF">2020-10-14T13:32:04Z</dcterms:created>
  <dcterms:modified xsi:type="dcterms:W3CDTF">2025-06-11T11:22:29Z</dcterms:modified>
</cp:coreProperties>
</file>