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63"/>
  </p:notesMasterIdLst>
  <p:handoutMasterIdLst>
    <p:handoutMasterId r:id="rId64"/>
  </p:handoutMasterIdLst>
  <p:sldIdLst>
    <p:sldId id="6723" r:id="rId2"/>
    <p:sldId id="257" r:id="rId3"/>
    <p:sldId id="5875" r:id="rId4"/>
    <p:sldId id="6712" r:id="rId5"/>
    <p:sldId id="6725" r:id="rId6"/>
    <p:sldId id="6607" r:id="rId7"/>
    <p:sldId id="6547" r:id="rId8"/>
    <p:sldId id="6548" r:id="rId9"/>
    <p:sldId id="6549" r:id="rId10"/>
    <p:sldId id="6232" r:id="rId11"/>
    <p:sldId id="6376" r:id="rId12"/>
    <p:sldId id="6386" r:id="rId13"/>
    <p:sldId id="6350" r:id="rId14"/>
    <p:sldId id="6378" r:id="rId15"/>
    <p:sldId id="6390" r:id="rId16"/>
    <p:sldId id="6349" r:id="rId17"/>
    <p:sldId id="6389" r:id="rId18"/>
    <p:sldId id="6391" r:id="rId19"/>
    <p:sldId id="6381" r:id="rId20"/>
    <p:sldId id="6392" r:id="rId21"/>
    <p:sldId id="6353" r:id="rId22"/>
    <p:sldId id="6393" r:id="rId23"/>
    <p:sldId id="6394" r:id="rId24"/>
    <p:sldId id="6354" r:id="rId25"/>
    <p:sldId id="6610" r:id="rId26"/>
    <p:sldId id="6519" r:id="rId27"/>
    <p:sldId id="6339" r:id="rId28"/>
    <p:sldId id="6529" r:id="rId29"/>
    <p:sldId id="6528" r:id="rId30"/>
    <p:sldId id="6531" r:id="rId31"/>
    <p:sldId id="6530" r:id="rId32"/>
    <p:sldId id="6533" r:id="rId33"/>
    <p:sldId id="6534" r:id="rId34"/>
    <p:sldId id="6535" r:id="rId35"/>
    <p:sldId id="6536" r:id="rId36"/>
    <p:sldId id="6537" r:id="rId37"/>
    <p:sldId id="6194" r:id="rId38"/>
    <p:sldId id="6199" r:id="rId39"/>
    <p:sldId id="6200" r:id="rId40"/>
    <p:sldId id="6201" r:id="rId41"/>
    <p:sldId id="6202" r:id="rId42"/>
    <p:sldId id="6204" r:id="rId43"/>
    <p:sldId id="6206" r:id="rId44"/>
    <p:sldId id="6198" r:id="rId45"/>
    <p:sldId id="6205" r:id="rId46"/>
    <p:sldId id="6203" r:id="rId47"/>
    <p:sldId id="6611" r:id="rId48"/>
    <p:sldId id="6538" r:id="rId49"/>
    <p:sldId id="6539" r:id="rId50"/>
    <p:sldId id="6540" r:id="rId51"/>
    <p:sldId id="6541" r:id="rId52"/>
    <p:sldId id="6542" r:id="rId53"/>
    <p:sldId id="6543" r:id="rId54"/>
    <p:sldId id="6544" r:id="rId55"/>
    <p:sldId id="6545" r:id="rId56"/>
    <p:sldId id="6546" r:id="rId57"/>
    <p:sldId id="6368" r:id="rId58"/>
    <p:sldId id="6300" r:id="rId59"/>
    <p:sldId id="6310" r:id="rId60"/>
    <p:sldId id="6708" r:id="rId61"/>
    <p:sldId id="6729" r:id="rId6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4625"/>
    <a:srgbClr val="01A54E"/>
    <a:srgbClr val="D11C5F"/>
    <a:srgbClr val="05AAA3"/>
    <a:srgbClr val="FFFFFF"/>
    <a:srgbClr val="269EBB"/>
    <a:srgbClr val="008080"/>
    <a:srgbClr val="083F59"/>
    <a:srgbClr val="0872B5"/>
    <a:srgbClr val="E6923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645" autoAdjust="0"/>
    <p:restoredTop sz="96281"/>
  </p:normalViewPr>
  <p:slideViewPr>
    <p:cSldViewPr snapToGrid="0" snapToObjects="1">
      <p:cViewPr varScale="1">
        <p:scale>
          <a:sx n="65" d="100"/>
          <a:sy n="65" d="100"/>
        </p:scale>
        <p:origin x="32" y="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4" d="100"/>
        <a:sy n="74" d="100"/>
      </p:scale>
      <p:origin x="0" y="0"/>
    </p:cViewPr>
  </p:sorterViewPr>
  <p:notesViewPr>
    <p:cSldViewPr snapToGrid="0" snapToObjects="1" showGuide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4A2BC-03DD-4ECF-3479-8FA7AEF32F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0405B75-3FAD-5B31-A339-5DE5400C10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0482D9-69E6-2C47-9276-C04B0E602772}" type="datetimeFigureOut">
              <a:t>6/11/2025</a:t>
            </a:fld>
            <a:endParaRPr lang="en-GB"/>
          </a:p>
        </p:txBody>
      </p:sp>
      <p:sp>
        <p:nvSpPr>
          <p:cNvPr id="4" name="Footer Placeholder 3">
            <a:extLst>
              <a:ext uri="{FF2B5EF4-FFF2-40B4-BE49-F238E27FC236}">
                <a16:creationId xmlns:a16="http://schemas.microsoft.com/office/drawing/2014/main" id="{24DBB51C-A510-2C4B-B545-48212D3C63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8D7A79-2411-DC2E-EC5A-347CDFA70D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9E25F-DF07-174C-A856-D8F4A4276865}" type="slidenum">
              <a:t>‹#›</a:t>
            </a:fld>
            <a:endParaRPr lang="en-GB"/>
          </a:p>
        </p:txBody>
      </p:sp>
    </p:spTree>
    <p:extLst>
      <p:ext uri="{BB962C8B-B14F-4D97-AF65-F5344CB8AC3E}">
        <p14:creationId xmlns:p14="http://schemas.microsoft.com/office/powerpoint/2010/main" val="104789571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9D72AC-3DA8-731D-3AA0-D461B954DD9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6F8F7C-B998-EB6D-4DFD-552C725BAB6A}"/>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FAE3F74-B00E-7C33-6616-C0FB332A8A9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AD2B220-EB2F-8BBE-FE7F-47DB2C7584E5}"/>
              </a:ext>
            </a:extLst>
          </p:cNvPr>
          <p:cNvSpPr>
            <a:spLocks noGrp="1"/>
          </p:cNvSpPr>
          <p:nvPr>
            <p:ph type="sldNum" sz="quarter" idx="5"/>
          </p:nvPr>
        </p:nvSpPr>
        <p:spPr/>
        <p:txBody>
          <a:bodyPr/>
          <a:lstStyle/>
          <a:p>
            <a:fld id="{4BE5DE82-CF29-044D-9158-06A811149881}" type="slidenum">
              <a:rPr lang="en-US" smtClean="0"/>
              <a:t>1</a:t>
            </a:fld>
            <a:endParaRPr lang="en-US" dirty="0"/>
          </a:p>
        </p:txBody>
      </p:sp>
    </p:spTree>
    <p:extLst>
      <p:ext uri="{BB962C8B-B14F-4D97-AF65-F5344CB8AC3E}">
        <p14:creationId xmlns:p14="http://schemas.microsoft.com/office/powerpoint/2010/main" val="8836435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404640-980D-C1E8-1986-C751F67644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3FCF32-7959-A435-17DF-8395F5ACCFE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531689D-0B0A-B540-F5A4-D10355E8568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CA8F44D-F62D-DAD0-750F-C87338CA01F8}"/>
              </a:ext>
            </a:extLst>
          </p:cNvPr>
          <p:cNvSpPr>
            <a:spLocks noGrp="1"/>
          </p:cNvSpPr>
          <p:nvPr>
            <p:ph type="sldNum" sz="quarter" idx="5"/>
          </p:nvPr>
        </p:nvSpPr>
        <p:spPr/>
        <p:txBody>
          <a:bodyPr/>
          <a:lstStyle/>
          <a:p>
            <a:fld id="{4BE5DE82-CF29-044D-9158-06A811149881}" type="slidenum">
              <a:rPr lang="en-US" smtClean="0"/>
              <a:t>61</a:t>
            </a:fld>
            <a:endParaRPr lang="en-US"/>
          </a:p>
        </p:txBody>
      </p:sp>
    </p:spTree>
    <p:extLst>
      <p:ext uri="{BB962C8B-B14F-4D97-AF65-F5344CB8AC3E}">
        <p14:creationId xmlns:p14="http://schemas.microsoft.com/office/powerpoint/2010/main" val="4256584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DARE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7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6620259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4_Bullet Point x3 slide with photo">
    <p:spTree>
      <p:nvGrpSpPr>
        <p:cNvPr id="1" name=""/>
        <p:cNvGrpSpPr/>
        <p:nvPr/>
      </p:nvGrpSpPr>
      <p:grpSpPr>
        <a:xfrm>
          <a:off x="0" y="0"/>
          <a:ext cx="0" cy="0"/>
          <a:chOff x="0" y="0"/>
          <a:chExt cx="0" cy="0"/>
        </a:xfrm>
      </p:grpSpPr>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92865"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3605279" y="188180"/>
            <a:ext cx="8350926" cy="6545995"/>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041778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BB4ADFE1-8FB8-3C49-B586-197053CCF892}"/>
              </a:ext>
            </a:extLst>
          </p:cNvPr>
          <p:cNvSpPr/>
          <p:nvPr userDrawn="1"/>
        </p:nvSpPr>
        <p:spPr>
          <a:xfrm>
            <a:off x="511444" y="453836"/>
            <a:ext cx="603373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Text Placeholder 17">
            <a:extLst>
              <a:ext uri="{FF2B5EF4-FFF2-40B4-BE49-F238E27FC236}">
                <a16:creationId xmlns:a16="http://schemas.microsoft.com/office/drawing/2014/main" id="{3333EE0C-C40D-F34B-991A-191081D0246E}"/>
              </a:ext>
            </a:extLst>
          </p:cNvPr>
          <p:cNvSpPr>
            <a:spLocks noGrp="1"/>
          </p:cNvSpPr>
          <p:nvPr>
            <p:ph type="body" sz="quarter" idx="18" hasCustomPrompt="1"/>
          </p:nvPr>
        </p:nvSpPr>
        <p:spPr>
          <a:xfrm>
            <a:off x="898357" y="2584411"/>
            <a:ext cx="4867011" cy="3025975"/>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 name="Text Placeholder 23">
            <a:extLst>
              <a:ext uri="{FF2B5EF4-FFF2-40B4-BE49-F238E27FC236}">
                <a16:creationId xmlns:a16="http://schemas.microsoft.com/office/drawing/2014/main" id="{DE6190BE-8380-7B4A-9311-9BD61AE07324}"/>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30" name="Freeform 29">
            <a:extLst>
              <a:ext uri="{FF2B5EF4-FFF2-40B4-BE49-F238E27FC236}">
                <a16:creationId xmlns:a16="http://schemas.microsoft.com/office/drawing/2014/main" id="{B36FB2AA-2DBD-1A44-9CC0-277628E9A1B8}"/>
              </a:ext>
            </a:extLst>
          </p:cNvPr>
          <p:cNvSpPr/>
          <p:nvPr userDrawn="1"/>
        </p:nvSpPr>
        <p:spPr>
          <a:xfrm>
            <a:off x="6180000" y="1149469"/>
            <a:ext cx="6012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Picture Placeholder 2">
            <a:extLst>
              <a:ext uri="{FF2B5EF4-FFF2-40B4-BE49-F238E27FC236}">
                <a16:creationId xmlns:a16="http://schemas.microsoft.com/office/drawing/2014/main" id="{4EDE5ADC-BCE4-1B4C-AA43-CAA0D32703DC}"/>
              </a:ext>
            </a:extLst>
          </p:cNvPr>
          <p:cNvSpPr>
            <a:spLocks noGrp="1"/>
          </p:cNvSpPr>
          <p:nvPr>
            <p:ph type="pic" sz="quarter" idx="42"/>
          </p:nvPr>
        </p:nvSpPr>
        <p:spPr>
          <a:xfrm>
            <a:off x="6545263" y="1452563"/>
            <a:ext cx="5646737" cy="4656137"/>
          </a:xfrm>
          <a:prstGeom prst="rect">
            <a:avLst/>
          </a:prstGeom>
          <a:solidFill>
            <a:schemeClr val="bg1">
              <a:lumMod val="85000"/>
            </a:schemeClr>
          </a:solidFill>
        </p:spPr>
        <p:txBody>
          <a:bodyPr/>
          <a:lstStyle>
            <a:lvl1pPr>
              <a:defRPr sz="800"/>
            </a:lvl1pPr>
          </a:lstStyle>
          <a:p>
            <a:endParaRPr lang="en-US"/>
          </a:p>
        </p:txBody>
      </p:sp>
    </p:spTree>
    <p:extLst>
      <p:ext uri="{BB962C8B-B14F-4D97-AF65-F5344CB8AC3E}">
        <p14:creationId xmlns:p14="http://schemas.microsoft.com/office/powerpoint/2010/main" val="4920945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368959881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263E4CF-D9D5-6448-976F-02037919196A}"/>
              </a:ext>
            </a:extLst>
          </p:cNvPr>
          <p:cNvSpPr/>
          <p:nvPr userDrawn="1"/>
        </p:nvSpPr>
        <p:spPr>
          <a:xfrm>
            <a:off x="632638" y="567428"/>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2" name="Picture Placeholder 11">
            <a:extLst>
              <a:ext uri="{FF2B5EF4-FFF2-40B4-BE49-F238E27FC236}">
                <a16:creationId xmlns:a16="http://schemas.microsoft.com/office/drawing/2014/main" id="{141817D9-EF4F-5648-8536-69E23DB87BED}"/>
              </a:ext>
            </a:extLst>
          </p:cNvPr>
          <p:cNvSpPr>
            <a:spLocks noGrp="1"/>
          </p:cNvSpPr>
          <p:nvPr>
            <p:ph type="pic" sz="quarter" idx="42"/>
          </p:nvPr>
        </p:nvSpPr>
        <p:spPr>
          <a:xfrm>
            <a:off x="6096000" y="1404749"/>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 name="Text Placeholder 17">
            <a:extLst>
              <a:ext uri="{FF2B5EF4-FFF2-40B4-BE49-F238E27FC236}">
                <a16:creationId xmlns:a16="http://schemas.microsoft.com/office/drawing/2014/main" id="{F2B89A3E-4C54-D5A9-474C-29813C5BD4C6}"/>
              </a:ext>
            </a:extLst>
          </p:cNvPr>
          <p:cNvSpPr>
            <a:spLocks noGrp="1"/>
          </p:cNvSpPr>
          <p:nvPr>
            <p:ph type="body" sz="quarter" idx="18" hasCustomPrompt="1"/>
          </p:nvPr>
        </p:nvSpPr>
        <p:spPr>
          <a:xfrm>
            <a:off x="856356" y="2428158"/>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 name="Text Placeholder 23">
            <a:extLst>
              <a:ext uri="{FF2B5EF4-FFF2-40B4-BE49-F238E27FC236}">
                <a16:creationId xmlns:a16="http://schemas.microsoft.com/office/drawing/2014/main" id="{99A41E16-FF66-BABE-7492-FC7CDD63E15B}"/>
              </a:ext>
            </a:extLst>
          </p:cNvPr>
          <p:cNvSpPr>
            <a:spLocks noGrp="1"/>
          </p:cNvSpPr>
          <p:nvPr>
            <p:ph type="body" sz="quarter" idx="16" hasCustomPrompt="1"/>
          </p:nvPr>
        </p:nvSpPr>
        <p:spPr>
          <a:xfrm>
            <a:off x="856357" y="999099"/>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A4AC4305-022A-718A-2FDB-1F0A29E1CD32}"/>
              </a:ext>
            </a:extLst>
          </p:cNvPr>
          <p:cNvGrpSpPr/>
          <p:nvPr userDrawn="1"/>
        </p:nvGrpSpPr>
        <p:grpSpPr>
          <a:xfrm flipH="1">
            <a:off x="93380" y="4377375"/>
            <a:ext cx="1697453" cy="1913197"/>
            <a:chOff x="9735550" y="2624016"/>
            <a:chExt cx="1697453" cy="1913197"/>
          </a:xfrm>
        </p:grpSpPr>
        <p:sp>
          <p:nvSpPr>
            <p:cNvPr id="3" name="Freeform 2">
              <a:extLst>
                <a:ext uri="{FF2B5EF4-FFF2-40B4-BE49-F238E27FC236}">
                  <a16:creationId xmlns:a16="http://schemas.microsoft.com/office/drawing/2014/main" id="{A9C4941E-F63D-57C4-C749-F8A595AEEE42}"/>
                </a:ext>
              </a:extLst>
            </p:cNvPr>
            <p:cNvSpPr/>
            <p:nvPr/>
          </p:nvSpPr>
          <p:spPr>
            <a:xfrm>
              <a:off x="10349589" y="2624016"/>
              <a:ext cx="1083414" cy="1913197"/>
            </a:xfrm>
            <a:custGeom>
              <a:avLst/>
              <a:gdLst>
                <a:gd name="connsiteX0" fmla="*/ 229218 w 701466"/>
                <a:gd name="connsiteY0" fmla="*/ 370759 h 1238716"/>
                <a:gd name="connsiteX1" fmla="*/ 441317 w 701466"/>
                <a:gd name="connsiteY1" fmla="*/ 375513 h 1238716"/>
                <a:gd name="connsiteX2" fmla="*/ 139814 w 701466"/>
                <a:gd name="connsiteY2" fmla="*/ 900279 h 1238716"/>
                <a:gd name="connsiteX3" fmla="*/ 0 w 701466"/>
                <a:gd name="connsiteY3" fmla="*/ 1013409 h 1238716"/>
                <a:gd name="connsiteX4" fmla="*/ 75138 w 701466"/>
                <a:gd name="connsiteY4" fmla="*/ 1238716 h 1238716"/>
                <a:gd name="connsiteX5" fmla="*/ 563059 w 701466"/>
                <a:gd name="connsiteY5" fmla="*/ 708245 h 1238716"/>
                <a:gd name="connsiteX6" fmla="*/ 695264 w 701466"/>
                <a:gd name="connsiteY6" fmla="*/ 0 h 1238716"/>
                <a:gd name="connsiteX7" fmla="*/ 265361 w 701466"/>
                <a:gd name="connsiteY7" fmla="*/ 143550 h 1238716"/>
                <a:gd name="connsiteX8" fmla="*/ 229218 w 701466"/>
                <a:gd name="connsiteY8" fmla="*/ 370759 h 123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66" h="1238716">
                  <a:moveTo>
                    <a:pt x="229218" y="370759"/>
                  </a:moveTo>
                  <a:lnTo>
                    <a:pt x="441317" y="375513"/>
                  </a:lnTo>
                  <a:cubicBezTo>
                    <a:pt x="393761" y="574201"/>
                    <a:pt x="291041" y="755778"/>
                    <a:pt x="139814" y="900279"/>
                  </a:cubicBezTo>
                  <a:cubicBezTo>
                    <a:pt x="96063" y="942109"/>
                    <a:pt x="49458" y="980135"/>
                    <a:pt x="0" y="1013409"/>
                  </a:cubicBezTo>
                  <a:lnTo>
                    <a:pt x="75138" y="1238716"/>
                  </a:lnTo>
                  <a:cubicBezTo>
                    <a:pt x="283432" y="1113229"/>
                    <a:pt x="451779" y="930701"/>
                    <a:pt x="563059" y="708245"/>
                  </a:cubicBezTo>
                  <a:cubicBezTo>
                    <a:pt x="674339" y="485790"/>
                    <a:pt x="719042" y="241469"/>
                    <a:pt x="695264" y="0"/>
                  </a:cubicBezTo>
                  <a:lnTo>
                    <a:pt x="265361" y="143550"/>
                  </a:lnTo>
                  <a:cubicBezTo>
                    <a:pt x="263458" y="221505"/>
                    <a:pt x="251094" y="297558"/>
                    <a:pt x="229218" y="370759"/>
                  </a:cubicBezTo>
                  <a:close/>
                </a:path>
              </a:pathLst>
            </a:custGeom>
            <a:solidFill>
              <a:srgbClr val="2BACE2"/>
            </a:solidFill>
            <a:ln w="9504"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9E732300-B3B2-CEF3-840D-E440B6023788}"/>
                </a:ext>
              </a:extLst>
            </p:cNvPr>
            <p:cNvSpPr/>
            <p:nvPr/>
          </p:nvSpPr>
          <p:spPr>
            <a:xfrm>
              <a:off x="9735550" y="3192249"/>
              <a:ext cx="968066" cy="1253928"/>
            </a:xfrm>
            <a:custGeom>
              <a:avLst/>
              <a:gdLst>
                <a:gd name="connsiteX0" fmla="*/ 626784 w 626783"/>
                <a:gd name="connsiteY0" fmla="*/ 2852 h 811867"/>
                <a:gd name="connsiteX1" fmla="*/ 486019 w 626783"/>
                <a:gd name="connsiteY1" fmla="*/ 0 h 811867"/>
                <a:gd name="connsiteX2" fmla="*/ 7609 w 626783"/>
                <a:gd name="connsiteY2" fmla="*/ 459171 h 811867"/>
                <a:gd name="connsiteX3" fmla="*/ 0 w 626783"/>
                <a:gd name="connsiteY3" fmla="*/ 811868 h 811867"/>
                <a:gd name="connsiteX4" fmla="*/ 397566 w 626783"/>
                <a:gd name="connsiteY4" fmla="*/ 646452 h 811867"/>
                <a:gd name="connsiteX5" fmla="*/ 329085 w 626783"/>
                <a:gd name="connsiteY5" fmla="*/ 442059 h 811867"/>
                <a:gd name="connsiteX6" fmla="*/ 626784 w 626783"/>
                <a:gd name="connsiteY6" fmla="*/ 2852 h 81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783" h="811867">
                  <a:moveTo>
                    <a:pt x="626784" y="2852"/>
                  </a:moveTo>
                  <a:lnTo>
                    <a:pt x="486019" y="0"/>
                  </a:lnTo>
                  <a:cubicBezTo>
                    <a:pt x="408979" y="219603"/>
                    <a:pt x="230169" y="390723"/>
                    <a:pt x="7609" y="459171"/>
                  </a:cubicBezTo>
                  <a:lnTo>
                    <a:pt x="0" y="811868"/>
                  </a:lnTo>
                  <a:cubicBezTo>
                    <a:pt x="142667" y="784298"/>
                    <a:pt x="276774" y="728209"/>
                    <a:pt x="397566" y="646452"/>
                  </a:cubicBezTo>
                  <a:lnTo>
                    <a:pt x="329085" y="442059"/>
                  </a:lnTo>
                  <a:cubicBezTo>
                    <a:pt x="472703" y="328930"/>
                    <a:pt x="576375" y="174922"/>
                    <a:pt x="626784" y="2852"/>
                  </a:cubicBezTo>
                  <a:close/>
                </a:path>
              </a:pathLst>
            </a:custGeom>
            <a:solidFill>
              <a:srgbClr val="06A64F"/>
            </a:solidFill>
            <a:ln w="9504"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E9132CEE-5C1D-C555-5DB3-7BBE3A74DBBB}"/>
                </a:ext>
              </a:extLst>
            </p:cNvPr>
            <p:cNvSpPr/>
            <p:nvPr/>
          </p:nvSpPr>
          <p:spPr>
            <a:xfrm>
              <a:off x="10245289" y="3196656"/>
              <a:ext cx="787380" cy="992571"/>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64932371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219075" y="453836"/>
            <a:ext cx="684212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64289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234730"/>
            <a:ext cx="7869076" cy="5874438"/>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82466" y="1591444"/>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2050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2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453836"/>
            <a:ext cx="6549756"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687892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3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247614"/>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308947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4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505067"/>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275675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5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44292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1850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8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5513" y="748832"/>
            <a:ext cx="6678398" cy="610916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11C5F"/>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136950" y="4875213"/>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8372849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6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44292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999819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410877560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_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77716605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3" name="Freeform 132">
            <a:extLst>
              <a:ext uri="{FF2B5EF4-FFF2-40B4-BE49-F238E27FC236}">
                <a16:creationId xmlns:a16="http://schemas.microsoft.com/office/drawing/2014/main" id="{2B14C31C-4EBD-0345-9B9E-CA4976147702}"/>
              </a:ext>
            </a:extLst>
          </p:cNvPr>
          <p:cNvSpPr/>
          <p:nvPr userDrawn="1"/>
        </p:nvSpPr>
        <p:spPr>
          <a:xfrm>
            <a:off x="417724" y="2540260"/>
            <a:ext cx="11356551" cy="3069788"/>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969827" y="383082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969827" y="302125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199" name="Freeform 198">
            <a:extLst>
              <a:ext uri="{FF2B5EF4-FFF2-40B4-BE49-F238E27FC236}">
                <a16:creationId xmlns:a16="http://schemas.microsoft.com/office/drawing/2014/main" id="{B3373C8E-B134-D9FC-5B31-DCF206000F0A}"/>
              </a:ext>
            </a:extLst>
          </p:cNvPr>
          <p:cNvSpPr/>
          <p:nvPr userDrawn="1"/>
        </p:nvSpPr>
        <p:spPr>
          <a:xfrm rot="10800000">
            <a:off x="0" y="5120125"/>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02" name="Text Placeholder 23">
            <a:extLst>
              <a:ext uri="{FF2B5EF4-FFF2-40B4-BE49-F238E27FC236}">
                <a16:creationId xmlns:a16="http://schemas.microsoft.com/office/drawing/2014/main" id="{8C2F8A31-621F-7CB6-4E35-9FC69E7E5147}"/>
              </a:ext>
            </a:extLst>
          </p:cNvPr>
          <p:cNvSpPr>
            <a:spLocks noGrp="1"/>
          </p:cNvSpPr>
          <p:nvPr>
            <p:ph type="body" sz="quarter" idx="21" hasCustomPrompt="1"/>
          </p:nvPr>
        </p:nvSpPr>
        <p:spPr>
          <a:xfrm>
            <a:off x="836161" y="5144595"/>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err="1"/>
              <a:t>www.website.eu</a:t>
            </a:r>
            <a:endParaRPr lang="en-US" dirty="0"/>
          </a:p>
        </p:txBody>
      </p:sp>
      <p:pic>
        <p:nvPicPr>
          <p:cNvPr id="3" name="Graphic 2">
            <a:extLst>
              <a:ext uri="{FF2B5EF4-FFF2-40B4-BE49-F238E27FC236}">
                <a16:creationId xmlns:a16="http://schemas.microsoft.com/office/drawing/2014/main" id="{58EAC2C8-A05A-FA38-DD04-82FB69F014E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23C5635A-5F0D-301F-3A52-1AD669706214}"/>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C79FD713-0D6B-6705-7E45-7D0421C8C39E}"/>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93D6C0E1-6C54-51FE-7525-AD664DE3C33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EBF87432-544E-92B2-69ED-99CEB00E4547}"/>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309706829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430"/>
            </a:lvl1pPr>
          </a:lstStyle>
          <a:p>
            <a:r>
              <a:rPr lang="en-GB" dirty="0"/>
              <a:t>Click to edit Master title style</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172"/>
            </a:lvl1pPr>
            <a:lvl2pPr marL="413717" indent="0" algn="ctr">
              <a:buNone/>
              <a:defRPr sz="1810"/>
            </a:lvl2pPr>
            <a:lvl3pPr marL="827432" indent="0" algn="ctr">
              <a:buNone/>
              <a:defRPr sz="1629"/>
            </a:lvl3pPr>
            <a:lvl4pPr marL="1241149" indent="0" algn="ctr">
              <a:buNone/>
              <a:defRPr sz="1448"/>
            </a:lvl4pPr>
            <a:lvl5pPr marL="1654865" indent="0" algn="ctr">
              <a:buNone/>
              <a:defRPr sz="1448"/>
            </a:lvl5pPr>
            <a:lvl6pPr marL="2068582" indent="0" algn="ctr">
              <a:buNone/>
              <a:defRPr sz="1448"/>
            </a:lvl6pPr>
            <a:lvl7pPr marL="2482298" indent="0" algn="ctr">
              <a:buNone/>
              <a:defRPr sz="1448"/>
            </a:lvl7pPr>
            <a:lvl8pPr marL="2896014" indent="0" algn="ctr">
              <a:buNone/>
              <a:defRPr sz="1448"/>
            </a:lvl8pPr>
            <a:lvl9pPr marL="3309731" indent="0" algn="ctr">
              <a:buNone/>
              <a:defRPr sz="1448"/>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4A8750F5-52C1-C440-8607-C91B20E8C317}" type="datetimeFigureOut">
              <a:rPr lang="en-US" smtClean="0"/>
              <a:t>6/11/2025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FC9EE-8645-454F-BDB4-68969ACADAFB}" type="slidenum">
              <a:rPr lang="en-US" smtClean="0"/>
              <a:t>‹#›</a:t>
            </a:fld>
            <a:endParaRPr lang="en-US"/>
          </a:p>
        </p:txBody>
      </p:sp>
    </p:spTree>
    <p:extLst>
      <p:ext uri="{BB962C8B-B14F-4D97-AF65-F5344CB8AC3E}">
        <p14:creationId xmlns:p14="http://schemas.microsoft.com/office/powerpoint/2010/main" val="25502760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5513" y="748832"/>
            <a:ext cx="6678398" cy="610916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11C5F"/>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4084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9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8810971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0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0B0F0"/>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4056485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 y="748832"/>
            <a:ext cx="6662884" cy="6193503"/>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14888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 y="748832"/>
            <a:ext cx="6662884" cy="6193503"/>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spTree>
    <p:extLst>
      <p:ext uri="{BB962C8B-B14F-4D97-AF65-F5344CB8AC3E}">
        <p14:creationId xmlns:p14="http://schemas.microsoft.com/office/powerpoint/2010/main" val="41950735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6923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9152901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5514" y="748833"/>
            <a:ext cx="6678399" cy="6109168"/>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FC000"/>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02D93876-4EE8-56D3-A7FB-998083A6C3B9}"/>
              </a:ext>
            </a:extLst>
          </p:cNvPr>
          <p:cNvCxnSpPr>
            <a:cxnSpLocks/>
          </p:cNvCxnSpPr>
          <p:nvPr userDrawn="1"/>
        </p:nvCxnSpPr>
        <p:spPr>
          <a:xfrm flipH="1">
            <a:off x="5658046" y="49224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89607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FC000"/>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919241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AEB8210E-4D8B-0597-3803-126D67D841DF}"/>
              </a:ext>
            </a:extLst>
          </p:cNvPr>
          <p:cNvSpPr/>
          <p:nvPr userDrawn="1"/>
        </p:nvSpPr>
        <p:spPr>
          <a:xfrm>
            <a:off x="-2" y="0"/>
            <a:ext cx="12192000" cy="6858001"/>
          </a:xfrm>
          <a:prstGeom prst="rect">
            <a:avLst/>
          </a:prstGeom>
          <a:solidFill>
            <a:srgbClr val="EE1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8B538DB-2405-D762-002E-0B1A07703770}"/>
              </a:ext>
            </a:extLst>
          </p:cNvPr>
          <p:cNvSpPr/>
          <p:nvPr userDrawn="1"/>
        </p:nvSpPr>
        <p:spPr>
          <a:xfrm>
            <a:off x="586899" y="491138"/>
            <a:ext cx="4309564" cy="4708981"/>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b="0" i="0" dirty="0">
                <a:solidFill>
                  <a:schemeClr val="bg1"/>
                </a:solidFill>
                <a:latin typeface="+mn-lt"/>
                <a:ea typeface="Quattrocento Sans"/>
                <a:cs typeface="Calibri" panose="020F0502020204030204" pitchFamily="34" charset="0"/>
                <a:sym typeface="Quattrocento Sans"/>
              </a:rPr>
              <a:t>ICONS</a:t>
            </a:r>
            <a:r>
              <a:rPr lang="en-IE" sz="3600" b="0" i="0" baseline="0" dirty="0">
                <a:solidFill>
                  <a:schemeClr val="bg1"/>
                </a:solidFill>
                <a:latin typeface="+mn-lt"/>
                <a:ea typeface="Quattrocento Sans"/>
                <a:cs typeface="Calibri" panose="020F0502020204030204" pitchFamily="34" charset="0"/>
                <a:sym typeface="Quattrocento Sans"/>
              </a:rPr>
              <a:t> WHICH CAN BE USED WITHIN THE PEAK</a:t>
            </a:r>
          </a:p>
          <a:p>
            <a:pPr marL="0" lvl="0" indent="0" algn="l" rtl="0">
              <a:spcBef>
                <a:spcPts val="0"/>
              </a:spcBef>
              <a:spcAft>
                <a:spcPts val="0"/>
              </a:spcAft>
              <a:buClr>
                <a:schemeClr val="dk1"/>
              </a:buClr>
              <a:buSzPts val="1100"/>
              <a:buFont typeface="Arial"/>
              <a:buNone/>
            </a:pPr>
            <a:r>
              <a:rPr lang="en-IE" sz="3600" b="0" i="0" baseline="0" dirty="0">
                <a:solidFill>
                  <a:schemeClr val="bg1"/>
                </a:solidFill>
                <a:latin typeface="+mn-lt"/>
                <a:ea typeface="Quattrocento Sans"/>
                <a:cs typeface="Calibri" panose="020F0502020204030204" pitchFamily="34" charset="0"/>
                <a:sym typeface="Quattrocento Sans"/>
              </a:rPr>
              <a:t>POWERPOINT</a:t>
            </a:r>
          </a:p>
          <a:p>
            <a:pPr marL="0" lvl="0" indent="0" algn="l" rtl="0">
              <a:spcBef>
                <a:spcPts val="0"/>
              </a:spcBef>
              <a:spcAft>
                <a:spcPts val="0"/>
              </a:spcAft>
              <a:buClr>
                <a:schemeClr val="dk1"/>
              </a:buClr>
              <a:buSzPts val="1100"/>
              <a:buFont typeface="Arial"/>
              <a:buNone/>
            </a:pPr>
            <a:endParaRPr lang="en-IE" sz="3600" b="0" i="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IE" sz="2400" b="0" i="0" dirty="0">
                <a:solidFill>
                  <a:schemeClr val="bg1"/>
                </a:solidFill>
                <a:latin typeface="+mn-lt"/>
                <a:ea typeface="Quattrocento Sans"/>
                <a:cs typeface="Calibri" panose="020F0502020204030204" pitchFamily="34" charset="0"/>
                <a:sym typeface="Quattrocento Sans"/>
              </a:rPr>
              <a:t>Resize them without losing quality.</a:t>
            </a:r>
            <a:r>
              <a:rPr lang="en-IE" sz="2400" b="0" i="0" baseline="0" dirty="0">
                <a:solidFill>
                  <a:schemeClr val="bg1"/>
                </a:solidFill>
                <a:latin typeface="+mn-lt"/>
                <a:ea typeface="Quattrocento Sans"/>
                <a:cs typeface="Calibri" panose="020F0502020204030204" pitchFamily="34" charset="0"/>
                <a:sym typeface="Quattrocento Sans"/>
              </a:rPr>
              <a:t> </a:t>
            </a:r>
            <a:r>
              <a:rPr lang="en-IE" sz="2400" b="0" i="0" dirty="0">
                <a:solidFill>
                  <a:schemeClr val="bg1"/>
                </a:solidFill>
                <a:latin typeface="+mn-lt"/>
                <a:ea typeface="Quattrocento Sans"/>
                <a:cs typeface="Calibri" panose="020F0502020204030204" pitchFamily="34" charset="0"/>
                <a:sym typeface="Quattrocento Sans"/>
              </a:rPr>
              <a:t> Change line colour, width and style.</a:t>
            </a:r>
            <a:r>
              <a:rPr lang="en-IE" sz="2400" b="0" i="0" baseline="0" dirty="0">
                <a:solidFill>
                  <a:schemeClr val="bg1"/>
                </a:solidFill>
                <a:latin typeface="+mn-lt"/>
                <a:ea typeface="Quattrocento Sans"/>
                <a:cs typeface="Calibri" panose="020F050202020403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b="0" i="0" baseline="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 sz="2400" b="0" i="0" dirty="0">
                <a:solidFill>
                  <a:schemeClr val="bg1"/>
                </a:solidFill>
                <a:latin typeface="+mn-lt"/>
                <a:ea typeface="Quattrocento Sans"/>
                <a:cs typeface="Calibri" panose="020F0502020204030204" pitchFamily="34" charset="0"/>
                <a:sym typeface="Quattrocento Sans"/>
              </a:rPr>
              <a:t>Isn’t that nice? :)</a:t>
            </a:r>
          </a:p>
        </p:txBody>
      </p:sp>
      <p:sp>
        <p:nvSpPr>
          <p:cNvPr id="4" name="Rectangle 3">
            <a:extLst>
              <a:ext uri="{FF2B5EF4-FFF2-40B4-BE49-F238E27FC236}">
                <a16:creationId xmlns:a16="http://schemas.microsoft.com/office/drawing/2014/main" id="{EFCB5B83-BDAE-4B1A-2DCE-5AFFFAE7D430}"/>
              </a:ext>
            </a:extLst>
          </p:cNvPr>
          <p:cNvSpPr/>
          <p:nvPr userDrawn="1"/>
        </p:nvSpPr>
        <p:spPr>
          <a:xfrm>
            <a:off x="-2"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5" name="Straight Connector 4">
            <a:extLst>
              <a:ext uri="{FF2B5EF4-FFF2-40B4-BE49-F238E27FC236}">
                <a16:creationId xmlns:a16="http://schemas.microsoft.com/office/drawing/2014/main" id="{1CDEF31D-0E43-4899-26D8-FBC2C3C97C62}"/>
              </a:ext>
            </a:extLst>
          </p:cNvPr>
          <p:cNvCxnSpPr/>
          <p:nvPr userDrawn="1"/>
        </p:nvCxnSpPr>
        <p:spPr>
          <a:xfrm flipH="1">
            <a:off x="0"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4CFD34-1E46-9F03-B850-5439AEB6B19B}"/>
              </a:ext>
            </a:extLst>
          </p:cNvPr>
          <p:cNvCxnSpPr/>
          <p:nvPr userDrawn="1"/>
        </p:nvCxnSpPr>
        <p:spPr>
          <a:xfrm>
            <a:off x="5145816"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FC000"/>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9533357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0872B5"/>
          </a:solidFill>
          <a:ln w="24491" cap="flat">
            <a:noFill/>
            <a:prstDash val="solid"/>
            <a:miter/>
          </a:ln>
        </p:spPr>
        <p:txBody>
          <a:bodyPr wrap="square" rtlCol="0" anchor="ctr">
            <a:noAutofit/>
          </a:bodyP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185650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01</a:t>
            </a:r>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1EE5A5DE-6AF1-9D2F-8982-9BCC504F950C}"/>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20148ADC-090B-5767-F6AA-1483FAF61BFE}"/>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CF7570CF-95BE-DC50-C339-4912188161FC}"/>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0B010F00-00CE-57C7-F201-14D3C63CAE1A}"/>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8D69924-3A74-80DE-679B-4BC14BAB6B2A}"/>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DE216468-2091-1127-405F-084619410115}"/>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A8821AD-A11D-5321-C5F4-2C16036A305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42D58290-1DC0-5507-171D-CAD9253FE435}"/>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6BB68FA-914E-B559-FECA-DC6600A2A474}"/>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6CE77E3-75D1-AAE0-D555-494F90E894A4}"/>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F8C7A3-059A-1EEF-BC7B-E069F6953A22}"/>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204121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DF4625"/>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02</a:t>
            </a:r>
          </a:p>
        </p:txBody>
      </p:sp>
      <p:grpSp>
        <p:nvGrpSpPr>
          <p:cNvPr id="3" name="Group 2">
            <a:extLst>
              <a:ext uri="{FF2B5EF4-FFF2-40B4-BE49-F238E27FC236}">
                <a16:creationId xmlns:a16="http://schemas.microsoft.com/office/drawing/2014/main" id="{4F7D67C6-31CA-645C-1C5E-80E766FC0D4A}"/>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5D625334-BFA6-924F-B37A-A6BE25EF571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D8F6280A-274B-9505-CBC7-D39AC6035B6D}"/>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30FBCA3B-4449-8D5F-8D8A-297CFE62C53F}"/>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4518E9DF-CB66-41CC-CB56-5554EB7E3572}"/>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81FC309-FA2C-C062-8DB8-680F03D0EC73}"/>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29DBEE-F309-55B9-5403-8DA230FE5D8E}"/>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11C056-58BF-57FA-EBFA-E526774523D3}"/>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45C183B-C77A-7A2F-6A5E-B165926EB73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563A20C2-17E7-6CF8-6D9C-5A108266A73D}"/>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E11D6E0-E441-16E6-0B6B-0F43008437A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458199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2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335C42"/>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03</a:t>
            </a:r>
          </a:p>
        </p:txBody>
      </p:sp>
      <p:grpSp>
        <p:nvGrpSpPr>
          <p:cNvPr id="3" name="Group 2">
            <a:extLst>
              <a:ext uri="{FF2B5EF4-FFF2-40B4-BE49-F238E27FC236}">
                <a16:creationId xmlns:a16="http://schemas.microsoft.com/office/drawing/2014/main" id="{DD6C1F9A-1A6B-337F-2A4C-1BF1003ED228}"/>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E58A0748-DFE9-AD78-5B11-6233F9FCF0D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59EB5E38-742F-F560-460E-5CA588BDCE10}"/>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5833306-3C19-79DF-A18A-78520E9057B0}"/>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7D1BEF44-B7F7-8691-FD98-0FE308AD84E6}"/>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1006E80-671C-8CD5-FA79-27450FAF9094}"/>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E82B46-8572-748D-AA62-AA280948CBB8}"/>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EF6AC8F-EF47-223C-6646-CEAC4528DA06}"/>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2E63C6D-7A13-8EAB-D12F-C3F9B22AB8FA}"/>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2B09343-BB8D-8188-6A9A-9F65AE76BA79}"/>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A738BEFA-9C93-F9A1-2222-5186E71A463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284609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0" y="178250"/>
            <a:ext cx="4648200" cy="650150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621740" y="418686"/>
            <a:ext cx="9189260" cy="6020628"/>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919D5FEF-0DDC-1093-1900-04DC5E514DB1}"/>
              </a:ext>
            </a:extLst>
          </p:cNvPr>
          <p:cNvSpPr/>
          <p:nvPr userDrawn="1"/>
        </p:nvSpPr>
        <p:spPr>
          <a:xfrm>
            <a:off x="1539719" y="749816"/>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142906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1_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1" y="0"/>
            <a:ext cx="5095875" cy="667975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830166" y="178249"/>
            <a:ext cx="9189260" cy="6261065"/>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3203710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960819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2769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3386904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687306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34365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3084016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01">
    <p:spTree>
      <p:nvGrpSpPr>
        <p:cNvPr id="1" name=""/>
        <p:cNvGrpSpPr/>
        <p:nvPr/>
      </p:nvGrpSpPr>
      <p:grpSpPr>
        <a:xfrm>
          <a:off x="0" y="0"/>
          <a:ext cx="0" cy="0"/>
          <a:chOff x="0" y="0"/>
          <a:chExt cx="0" cy="0"/>
        </a:xfrm>
      </p:grpSpPr>
      <p:sp>
        <p:nvSpPr>
          <p:cNvPr id="178" name="Freeform 177">
            <a:extLst>
              <a:ext uri="{FF2B5EF4-FFF2-40B4-BE49-F238E27FC236}">
                <a16:creationId xmlns:a16="http://schemas.microsoft.com/office/drawing/2014/main" id="{D3659C8F-DA1E-110E-3A20-DD6AD07FC5C5}"/>
              </a:ext>
            </a:extLst>
          </p:cNvPr>
          <p:cNvSpPr/>
          <p:nvPr userDrawn="1"/>
        </p:nvSpPr>
        <p:spPr>
          <a:xfrm>
            <a:off x="0" y="1771650"/>
            <a:ext cx="12172692" cy="4328746"/>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0872B5"/>
          </a:solidFill>
          <a:ln w="30808" cap="flat">
            <a:noFill/>
            <a:prstDash val="solid"/>
            <a:miter/>
          </a:ln>
        </p:spPr>
        <p:txBody>
          <a:bodyPr rtlCol="0" anchor="ctr"/>
          <a:lstStyle/>
          <a:p>
            <a:endParaRPr lang="en-US" sz="2069"/>
          </a:p>
        </p:txBody>
      </p:sp>
      <p:sp>
        <p:nvSpPr>
          <p:cNvPr id="179" name="Text Placeholder 32">
            <a:extLst>
              <a:ext uri="{FF2B5EF4-FFF2-40B4-BE49-F238E27FC236}">
                <a16:creationId xmlns:a16="http://schemas.microsoft.com/office/drawing/2014/main" id="{8203FC12-B9A3-8C1B-21A1-30DB322BD123}"/>
              </a:ext>
            </a:extLst>
          </p:cNvPr>
          <p:cNvSpPr>
            <a:spLocks noGrp="1"/>
          </p:cNvSpPr>
          <p:nvPr>
            <p:ph type="body" sz="quarter" idx="16" hasCustomPrompt="1"/>
          </p:nvPr>
        </p:nvSpPr>
        <p:spPr>
          <a:xfrm>
            <a:off x="576692" y="4062591"/>
            <a:ext cx="3354126" cy="1008397"/>
          </a:xfrm>
          <a:prstGeom prst="rect">
            <a:avLst/>
          </a:prstGeom>
        </p:spPr>
        <p:txBody>
          <a:bodyPr anchor="t">
            <a:noAutofit/>
          </a:bodyPr>
          <a:lstStyle>
            <a:lvl1pPr marL="0" indent="0" algn="l">
              <a:lnSpc>
                <a:spcPts val="3954"/>
              </a:lnSpc>
              <a:spcBef>
                <a:spcPts val="0"/>
              </a:spcBef>
              <a:buNone/>
              <a:defRPr sz="4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DARE</a:t>
            </a:r>
            <a:endParaRPr lang="en-US" dirty="0"/>
          </a:p>
        </p:txBody>
      </p:sp>
      <p:sp>
        <p:nvSpPr>
          <p:cNvPr id="180" name="Text Placeholder 32">
            <a:extLst>
              <a:ext uri="{FF2B5EF4-FFF2-40B4-BE49-F238E27FC236}">
                <a16:creationId xmlns:a16="http://schemas.microsoft.com/office/drawing/2014/main" id="{61D4901D-361C-9AFB-6BA3-9AB62FC92669}"/>
              </a:ext>
            </a:extLst>
          </p:cNvPr>
          <p:cNvSpPr>
            <a:spLocks noGrp="1"/>
          </p:cNvSpPr>
          <p:nvPr>
            <p:ph type="body" sz="quarter" idx="19" hasCustomPrompt="1"/>
          </p:nvPr>
        </p:nvSpPr>
        <p:spPr>
          <a:xfrm>
            <a:off x="618817" y="3372128"/>
            <a:ext cx="3311988" cy="533188"/>
          </a:xfrm>
          <a:prstGeom prst="rect">
            <a:avLst/>
          </a:prstGeom>
        </p:spPr>
        <p:txBody>
          <a:bodyPr anchor="t">
            <a:noAutofit/>
          </a:bodyPr>
          <a:lstStyle>
            <a:lvl1pPr marL="0" indent="0" algn="l">
              <a:lnSpc>
                <a:spcPct val="100000"/>
              </a:lnSpc>
              <a:spcBef>
                <a:spcPts val="0"/>
              </a:spcBef>
              <a:buNone/>
              <a:defRPr sz="3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181" name="Freeform 180">
            <a:extLst>
              <a:ext uri="{FF2B5EF4-FFF2-40B4-BE49-F238E27FC236}">
                <a16:creationId xmlns:a16="http://schemas.microsoft.com/office/drawing/2014/main" id="{8BAF0647-3D6F-E695-EE86-F4B5B620E413}"/>
              </a:ext>
            </a:extLst>
          </p:cNvPr>
          <p:cNvSpPr/>
          <p:nvPr userDrawn="1"/>
        </p:nvSpPr>
        <p:spPr>
          <a:xfrm>
            <a:off x="12192000" y="153500"/>
            <a:ext cx="3690980" cy="7687732"/>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EBEBEB"/>
          </a:solidFill>
          <a:ln w="30808" cap="flat">
            <a:noFill/>
            <a:prstDash val="solid"/>
            <a:miter/>
          </a:ln>
        </p:spPr>
        <p:txBody>
          <a:bodyPr rtlCol="0" anchor="ctr"/>
          <a:lstStyle/>
          <a:p>
            <a:endParaRPr lang="en-US" sz="2069"/>
          </a:p>
        </p:txBody>
      </p:sp>
      <p:sp>
        <p:nvSpPr>
          <p:cNvPr id="247" name="Freeform 246">
            <a:extLst>
              <a:ext uri="{FF2B5EF4-FFF2-40B4-BE49-F238E27FC236}">
                <a16:creationId xmlns:a16="http://schemas.microsoft.com/office/drawing/2014/main" id="{1EED751A-33EA-AE70-AB49-9A5755AB268D}"/>
              </a:ext>
            </a:extLst>
          </p:cNvPr>
          <p:cNvSpPr/>
          <p:nvPr userDrawn="1"/>
        </p:nvSpPr>
        <p:spPr>
          <a:xfrm rot="10800000" flipH="1">
            <a:off x="7273270" y="5618470"/>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48" name="Text Placeholder 23">
            <a:extLst>
              <a:ext uri="{FF2B5EF4-FFF2-40B4-BE49-F238E27FC236}">
                <a16:creationId xmlns:a16="http://schemas.microsoft.com/office/drawing/2014/main" id="{1BB11152-FCB2-DA1E-101A-E06B72B90574}"/>
              </a:ext>
            </a:extLst>
          </p:cNvPr>
          <p:cNvSpPr>
            <a:spLocks noGrp="1"/>
          </p:cNvSpPr>
          <p:nvPr>
            <p:ph type="body" sz="quarter" idx="21" hasCustomPrompt="1"/>
          </p:nvPr>
        </p:nvSpPr>
        <p:spPr>
          <a:xfrm>
            <a:off x="7924800" y="5642940"/>
            <a:ext cx="3380117"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err="1"/>
              <a:t>www.website.eu</a:t>
            </a:r>
            <a:endParaRPr lang="en-US" dirty="0"/>
          </a:p>
        </p:txBody>
      </p:sp>
      <p:sp>
        <p:nvSpPr>
          <p:cNvPr id="250" name="Picture Placeholder 249">
            <a:extLst>
              <a:ext uri="{FF2B5EF4-FFF2-40B4-BE49-F238E27FC236}">
                <a16:creationId xmlns:a16="http://schemas.microsoft.com/office/drawing/2014/main" id="{8000CB52-794F-2941-4571-7437B39F9460}"/>
              </a:ext>
            </a:extLst>
          </p:cNvPr>
          <p:cNvSpPr>
            <a:spLocks noGrp="1"/>
          </p:cNvSpPr>
          <p:nvPr>
            <p:ph type="pic" sz="quarter" idx="43"/>
          </p:nvPr>
        </p:nvSpPr>
        <p:spPr>
          <a:xfrm>
            <a:off x="4684644" y="474951"/>
            <a:ext cx="7149849" cy="4704418"/>
          </a:xfrm>
          <a:custGeom>
            <a:avLst/>
            <a:gdLst>
              <a:gd name="connsiteX0" fmla="*/ 0 w 7149849"/>
              <a:gd name="connsiteY0" fmla="*/ 0 h 4704418"/>
              <a:gd name="connsiteX1" fmla="*/ 1910205 w 7149849"/>
              <a:gd name="connsiteY1" fmla="*/ 0 h 4704418"/>
              <a:gd name="connsiteX2" fmla="*/ 4328540 w 7149849"/>
              <a:gd name="connsiteY2" fmla="*/ 0 h 4704418"/>
              <a:gd name="connsiteX3" fmla="*/ 6238745 w 7149849"/>
              <a:gd name="connsiteY3" fmla="*/ 0 h 4704418"/>
              <a:gd name="connsiteX4" fmla="*/ 7149849 w 7149849"/>
              <a:gd name="connsiteY4" fmla="*/ 910842 h 4704418"/>
              <a:gd name="connsiteX5" fmla="*/ 7149849 w 7149849"/>
              <a:gd name="connsiteY5" fmla="*/ 4704418 h 4704418"/>
              <a:gd name="connsiteX6" fmla="*/ 5239644 w 7149849"/>
              <a:gd name="connsiteY6" fmla="*/ 4704418 h 4704418"/>
              <a:gd name="connsiteX7" fmla="*/ 3248091 w 7149849"/>
              <a:gd name="connsiteY7" fmla="*/ 4704418 h 4704418"/>
              <a:gd name="connsiteX8" fmla="*/ 1337886 w 7149849"/>
              <a:gd name="connsiteY8" fmla="*/ 4704418 h 4704418"/>
              <a:gd name="connsiteX9" fmla="*/ 0 w 7149849"/>
              <a:gd name="connsiteY9" fmla="*/ 3366919 h 470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49849" h="4704418">
                <a:moveTo>
                  <a:pt x="0" y="0"/>
                </a:moveTo>
                <a:lnTo>
                  <a:pt x="1910205" y="0"/>
                </a:lnTo>
                <a:lnTo>
                  <a:pt x="4328540" y="0"/>
                </a:lnTo>
                <a:lnTo>
                  <a:pt x="6238745" y="0"/>
                </a:lnTo>
                <a:cubicBezTo>
                  <a:pt x="6742252" y="0"/>
                  <a:pt x="7149849" y="407482"/>
                  <a:pt x="7149849" y="910842"/>
                </a:cubicBezTo>
                <a:lnTo>
                  <a:pt x="7149849" y="4704418"/>
                </a:lnTo>
                <a:lnTo>
                  <a:pt x="5239644" y="4704418"/>
                </a:lnTo>
                <a:lnTo>
                  <a:pt x="3248091" y="4704418"/>
                </a:lnTo>
                <a:lnTo>
                  <a:pt x="1337886" y="4704418"/>
                </a:lnTo>
                <a:cubicBezTo>
                  <a:pt x="599412" y="4704418"/>
                  <a:pt x="0" y="4105181"/>
                  <a:pt x="0" y="3366919"/>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pic>
        <p:nvPicPr>
          <p:cNvPr id="2" name="Graphic 1">
            <a:extLst>
              <a:ext uri="{FF2B5EF4-FFF2-40B4-BE49-F238E27FC236}">
                <a16:creationId xmlns:a16="http://schemas.microsoft.com/office/drawing/2014/main" id="{33075762-6ECD-81BB-784B-DD013FE4026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2261868" cy="1707941"/>
          </a:xfrm>
          <a:prstGeom prst="rect">
            <a:avLst/>
          </a:prstGeom>
        </p:spPr>
      </p:pic>
      <p:sp>
        <p:nvSpPr>
          <p:cNvPr id="6" name="Rectangle 5">
            <a:extLst>
              <a:ext uri="{FF2B5EF4-FFF2-40B4-BE49-F238E27FC236}">
                <a16:creationId xmlns:a16="http://schemas.microsoft.com/office/drawing/2014/main" id="{E78FC371-220A-EC80-3913-A5997920808D}"/>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7" name="Rectangle 6">
            <a:extLst>
              <a:ext uri="{FF2B5EF4-FFF2-40B4-BE49-F238E27FC236}">
                <a16:creationId xmlns:a16="http://schemas.microsoft.com/office/drawing/2014/main" id="{53E54BA4-9659-72A4-8076-1A071A3278E4}"/>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DF01578D-B2B5-5DD8-D930-1F8E4334CFA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9" name="Picture 8" descr="Co-funded by the European Union logo in png for web usage">
            <a:extLst>
              <a:ext uri="{FF2B5EF4-FFF2-40B4-BE49-F238E27FC236}">
                <a16:creationId xmlns:a16="http://schemas.microsoft.com/office/drawing/2014/main" id="{E4B5A4A0-E16C-B5C4-8C5D-9BAF2E34EE2E}"/>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28625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846926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02728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4964945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0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0061656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150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795237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927142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3246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00435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2480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1A54E"/>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492112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2213786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150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2946098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175213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928381"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658046" y="57647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5027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2865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2299501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F462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66121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8037362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48560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EE1765"/>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7610001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BC9DB"/>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5349044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694917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6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5493297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0B0F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994250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5912541" cy="63156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CE4F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552462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5784878"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374014" y="141356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209311" y="141356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395717" y="232854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231014" y="232854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402296" y="324353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237593" y="324353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423999" y="415852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259296" y="415852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402296" y="507351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237593" y="507351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169178" y="492754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169178" y="403824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169178" y="315745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169178" y="217864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419786" y="5903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255083" y="5903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169178" y="58402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374014" y="54678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209311" y="54678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169178" y="131187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2776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9097832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2BFA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8316768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33023429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204186"/>
            <a:ext cx="5912541" cy="6427433"/>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462586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73313683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97315"/>
            <a:ext cx="6971157" cy="652266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0529627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2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637820"/>
            <a:ext cx="6971157" cy="62201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86857759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2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7516239" cy="63846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70496918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1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99316265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207490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268990"/>
            <a:ext cx="6466340" cy="641755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673560"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78931" y="5218811"/>
            <a:ext cx="1846291" cy="1362632"/>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Tree>
    <p:extLst>
      <p:ext uri="{BB962C8B-B14F-4D97-AF65-F5344CB8AC3E}">
        <p14:creationId xmlns:p14="http://schemas.microsoft.com/office/powerpoint/2010/main" val="26109289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1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09377449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8078214"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16284202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0493581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2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9917806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1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68522702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2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44810033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2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94071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2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9706689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3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0B05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49900133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9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B9D0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577025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51468" y="667226"/>
            <a:ext cx="6574993" cy="619077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spTree>
    <p:extLst>
      <p:ext uri="{BB962C8B-B14F-4D97-AF65-F5344CB8AC3E}">
        <p14:creationId xmlns:p14="http://schemas.microsoft.com/office/powerpoint/2010/main" val="40723638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2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8442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76727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no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5737167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578867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3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1327528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2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30397385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3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28330320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1116837"/>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1200944"/>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1200943"/>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94371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4154472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78684278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2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24499301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191051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3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228017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38254416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8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11C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96824371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6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EA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19212028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5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335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6295948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1A5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26612352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7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F4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6915493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9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E2C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8080391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1657535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2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1987765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914400"/>
            <a:ext cx="1152557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48060243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3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5AAA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685857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33332101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5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DEA900"/>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28AAE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03657056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4_Text 02">
    <p:spTree>
      <p:nvGrpSpPr>
        <p:cNvPr id="1" name=""/>
        <p:cNvGrpSpPr/>
        <p:nvPr/>
      </p:nvGrpSpPr>
      <p:grpSpPr>
        <a:xfrm>
          <a:off x="0" y="0"/>
          <a:ext cx="0" cy="0"/>
          <a:chOff x="0" y="0"/>
          <a:chExt cx="0" cy="0"/>
        </a:xfrm>
      </p:grpSpPr>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1987114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2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39395381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6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6D6E"/>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80743888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1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436175"/>
            <a:ext cx="11525573" cy="521227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0D36EFDA-264B-4948-A7A5-D2CBE1A3DC45}"/>
              </a:ext>
            </a:extLst>
          </p:cNvPr>
          <p:cNvSpPr/>
          <p:nvPr userDrawn="1"/>
        </p:nvSpPr>
        <p:spPr>
          <a:xfrm>
            <a:off x="3732000" y="1698932"/>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443960"/>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60319318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9645465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337952" y="48483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337953" y="98354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347394" y="2739798"/>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347395" y="3238511"/>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362892" y="477330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362893" y="527201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33259158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3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273936062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5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0"/>
            <a:ext cx="7902045" cy="2970163"/>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3294411"/>
            <a:ext cx="7870355" cy="3416939"/>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44409652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6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1910596815"/>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6" Type="http://schemas.openxmlformats.org/officeDocument/2006/relationships/slideLayout" Target="../slideLayouts/slideLayout16.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102" Type="http://schemas.openxmlformats.org/officeDocument/2006/relationships/slideLayout" Target="../slideLayouts/slideLayout102.xml"/><Relationship Id="rId110" Type="http://schemas.openxmlformats.org/officeDocument/2006/relationships/slideLayout" Target="../slideLayouts/slideLayout110.xml"/><Relationship Id="rId115"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113" Type="http://schemas.openxmlformats.org/officeDocument/2006/relationships/slideLayout" Target="../slideLayouts/slideLayout113.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103" Type="http://schemas.openxmlformats.org/officeDocument/2006/relationships/slideLayout" Target="../slideLayouts/slideLayout103.xml"/><Relationship Id="rId108" Type="http://schemas.openxmlformats.org/officeDocument/2006/relationships/slideLayout" Target="../slideLayouts/slideLayout108.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11" Type="http://schemas.openxmlformats.org/officeDocument/2006/relationships/slideLayout" Target="../slideLayouts/slideLayout1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14" Type="http://schemas.openxmlformats.org/officeDocument/2006/relationships/slideLayout" Target="../slideLayouts/slideLayout114.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109" Type="http://schemas.openxmlformats.org/officeDocument/2006/relationships/slideLayout" Target="../slideLayouts/slideLayout10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slideLayout" Target="../slideLayouts/slideLayout10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3C02027-FC73-B27F-AB3B-3731F7589E3C}"/>
              </a:ext>
            </a:extLst>
          </p:cNvPr>
          <p:cNvGrpSpPr/>
          <p:nvPr userDrawn="1"/>
        </p:nvGrpSpPr>
        <p:grpSpPr>
          <a:xfrm>
            <a:off x="279930" y="6388360"/>
            <a:ext cx="4179859" cy="424070"/>
            <a:chOff x="252221" y="10160164"/>
            <a:chExt cx="4179859" cy="424070"/>
          </a:xfrm>
        </p:grpSpPr>
        <p:sp>
          <p:nvSpPr>
            <p:cNvPr id="3" name="Text Box 5">
              <a:extLst>
                <a:ext uri="{FF2B5EF4-FFF2-40B4-BE49-F238E27FC236}">
                  <a16:creationId xmlns:a16="http://schemas.microsoft.com/office/drawing/2014/main" id="{D42C86C6-98DD-4DE9-5BD9-B67A7192ADC2}"/>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7" name="Graphic 5">
              <a:extLst>
                <a:ext uri="{FF2B5EF4-FFF2-40B4-BE49-F238E27FC236}">
                  <a16:creationId xmlns:a16="http://schemas.microsoft.com/office/drawing/2014/main" id="{659F9F16-14D3-196B-E094-9FE3A2D3F109}"/>
                </a:ext>
              </a:extLst>
            </p:cNvPr>
            <p:cNvGrpSpPr/>
            <p:nvPr userDrawn="1"/>
          </p:nvGrpSpPr>
          <p:grpSpPr>
            <a:xfrm rot="20121967" flipH="1">
              <a:off x="252221" y="10160164"/>
              <a:ext cx="261668" cy="227012"/>
              <a:chOff x="3962604" y="4534014"/>
              <a:chExt cx="1470421" cy="1301140"/>
            </a:xfrm>
          </p:grpSpPr>
          <p:sp>
            <p:nvSpPr>
              <p:cNvPr id="8" name="Freeform 7">
                <a:extLst>
                  <a:ext uri="{FF2B5EF4-FFF2-40B4-BE49-F238E27FC236}">
                    <a16:creationId xmlns:a16="http://schemas.microsoft.com/office/drawing/2014/main" id="{554AC81D-291E-F177-3CAB-D399F393453E}"/>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B17BDF0-A32D-873A-44FA-F1CDE914FB14}"/>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3326A6-C997-97E2-CAAA-6449DF50A75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2F9B23F4-A8F9-C069-20EC-FBE99F317B5C}"/>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87026563-A28A-E082-71FB-512B89C8CC9A}"/>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20EE838-3B26-E820-A8B8-1B26C2F64C5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E83271B0-5CE4-F1A5-297A-9853FA09DD9E}"/>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6DF94693-D75B-2904-B148-C9E65EFEE188}"/>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42" r:id="rId4"/>
    <p:sldLayoutId id="2147483902" r:id="rId5"/>
    <p:sldLayoutId id="2147483901" r:id="rId6"/>
    <p:sldLayoutId id="2147483899" r:id="rId7"/>
    <p:sldLayoutId id="2147483919" r:id="rId8"/>
    <p:sldLayoutId id="2147483920" r:id="rId9"/>
    <p:sldLayoutId id="2147483921" r:id="rId10"/>
    <p:sldLayoutId id="2147483977" r:id="rId11"/>
    <p:sldLayoutId id="2147483984" r:id="rId12"/>
    <p:sldLayoutId id="2147483978" r:id="rId13"/>
    <p:sldLayoutId id="2147483979" r:id="rId14"/>
    <p:sldLayoutId id="2147483900" r:id="rId15"/>
    <p:sldLayoutId id="2147483985" r:id="rId16"/>
    <p:sldLayoutId id="2147483980" r:id="rId17"/>
    <p:sldLayoutId id="2147483981" r:id="rId18"/>
    <p:sldLayoutId id="2147483982" r:id="rId19"/>
    <p:sldLayoutId id="2147483983" r:id="rId20"/>
    <p:sldLayoutId id="2147483861" r:id="rId21"/>
    <p:sldLayoutId id="2147483886" r:id="rId22"/>
    <p:sldLayoutId id="2147483887" r:id="rId23"/>
    <p:sldLayoutId id="2147483884" r:id="rId24"/>
    <p:sldLayoutId id="2147483897" r:id="rId25"/>
    <p:sldLayoutId id="2147483885" r:id="rId26"/>
    <p:sldLayoutId id="2147483960" r:id="rId27"/>
    <p:sldLayoutId id="2147483903" r:id="rId28"/>
    <p:sldLayoutId id="2147483961" r:id="rId29"/>
    <p:sldLayoutId id="2147483951" r:id="rId30"/>
    <p:sldLayoutId id="2147483967" r:id="rId31"/>
    <p:sldLayoutId id="2147483945" r:id="rId32"/>
    <p:sldLayoutId id="2147483962" r:id="rId33"/>
    <p:sldLayoutId id="2147483937" r:id="rId34"/>
    <p:sldLayoutId id="2147483963" r:id="rId35"/>
    <p:sldLayoutId id="2147483904" r:id="rId36"/>
    <p:sldLayoutId id="2147483913" r:id="rId37"/>
    <p:sldLayoutId id="2147483964" r:id="rId38"/>
    <p:sldLayoutId id="2147483928" r:id="rId39"/>
    <p:sldLayoutId id="2147483946" r:id="rId40"/>
    <p:sldLayoutId id="2147483947" r:id="rId41"/>
    <p:sldLayoutId id="2147483914" r:id="rId42"/>
    <p:sldLayoutId id="2147483891" r:id="rId43"/>
    <p:sldLayoutId id="2147483934" r:id="rId44"/>
    <p:sldLayoutId id="2147483944" r:id="rId45"/>
    <p:sldLayoutId id="2147483880" r:id="rId46"/>
    <p:sldLayoutId id="2147483922" r:id="rId47"/>
    <p:sldLayoutId id="2147483974" r:id="rId48"/>
    <p:sldLayoutId id="2147483940" r:id="rId49"/>
    <p:sldLayoutId id="2147483932" r:id="rId50"/>
    <p:sldLayoutId id="2147483941" r:id="rId51"/>
    <p:sldLayoutId id="2147483936" r:id="rId52"/>
    <p:sldLayoutId id="2147483938" r:id="rId53"/>
    <p:sldLayoutId id="2147483933" r:id="rId54"/>
    <p:sldLayoutId id="2147483935" r:id="rId55"/>
    <p:sldLayoutId id="2147483949" r:id="rId56"/>
    <p:sldLayoutId id="2147483948" r:id="rId57"/>
    <p:sldLayoutId id="2147483939" r:id="rId58"/>
    <p:sldLayoutId id="2147483923" r:id="rId59"/>
    <p:sldLayoutId id="2147483942" r:id="rId60"/>
    <p:sldLayoutId id="2147483955" r:id="rId61"/>
    <p:sldLayoutId id="2147483893" r:id="rId62"/>
    <p:sldLayoutId id="2147483952" r:id="rId63"/>
    <p:sldLayoutId id="2147483943" r:id="rId64"/>
    <p:sldLayoutId id="2147483957" r:id="rId65"/>
    <p:sldLayoutId id="2147483958" r:id="rId66"/>
    <p:sldLayoutId id="2147483954" r:id="rId67"/>
    <p:sldLayoutId id="2147483965" r:id="rId68"/>
    <p:sldLayoutId id="2147483931" r:id="rId69"/>
    <p:sldLayoutId id="2147483956" r:id="rId70"/>
    <p:sldLayoutId id="2147483924" r:id="rId71"/>
    <p:sldLayoutId id="2147483966" r:id="rId72"/>
    <p:sldLayoutId id="2147483907" r:id="rId73"/>
    <p:sldLayoutId id="2147483915" r:id="rId74"/>
    <p:sldLayoutId id="2147483916" r:id="rId75"/>
    <p:sldLayoutId id="2147483917" r:id="rId76"/>
    <p:sldLayoutId id="2147483950" r:id="rId77"/>
    <p:sldLayoutId id="2147483879" r:id="rId78"/>
    <p:sldLayoutId id="2147483975" r:id="rId79"/>
    <p:sldLayoutId id="2147483973" r:id="rId80"/>
    <p:sldLayoutId id="2147483929" r:id="rId81"/>
    <p:sldLayoutId id="2147483925" r:id="rId82"/>
    <p:sldLayoutId id="2147483918" r:id="rId83"/>
    <p:sldLayoutId id="2147483930" r:id="rId84"/>
    <p:sldLayoutId id="2147483976" r:id="rId85"/>
    <p:sldLayoutId id="2147483888" r:id="rId86"/>
    <p:sldLayoutId id="2147483911" r:id="rId87"/>
    <p:sldLayoutId id="2147483878" r:id="rId88"/>
    <p:sldLayoutId id="2147483908" r:id="rId89"/>
    <p:sldLayoutId id="2147483910" r:id="rId90"/>
    <p:sldLayoutId id="2147483909" r:id="rId91"/>
    <p:sldLayoutId id="2147483892" r:id="rId92"/>
    <p:sldLayoutId id="2147483959" r:id="rId93"/>
    <p:sldLayoutId id="2147483890" r:id="rId94"/>
    <p:sldLayoutId id="2147483877" r:id="rId95"/>
    <p:sldLayoutId id="2147483889" r:id="rId96"/>
    <p:sldLayoutId id="2147483905" r:id="rId97"/>
    <p:sldLayoutId id="2147483926" r:id="rId98"/>
    <p:sldLayoutId id="2147483927" r:id="rId99"/>
    <p:sldLayoutId id="2147483906" r:id="rId100"/>
    <p:sldLayoutId id="2147483841" r:id="rId101"/>
    <p:sldLayoutId id="2147483894" r:id="rId102"/>
    <p:sldLayoutId id="2147483840" r:id="rId103"/>
    <p:sldLayoutId id="2147483833" r:id="rId104"/>
    <p:sldLayoutId id="2147483895" r:id="rId105"/>
    <p:sldLayoutId id="2147483968" r:id="rId106"/>
    <p:sldLayoutId id="2147483969" r:id="rId107"/>
    <p:sldLayoutId id="2147483970" r:id="rId108"/>
    <p:sldLayoutId id="2147483971" r:id="rId109"/>
    <p:sldLayoutId id="2147483972" r:id="rId110"/>
    <p:sldLayoutId id="2147483847" r:id="rId111"/>
    <p:sldLayoutId id="2147483896" r:id="rId112"/>
    <p:sldLayoutId id="2147483853" r:id="rId113"/>
    <p:sldLayoutId id="2147483986" r:id="rId1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2" Type="http://schemas.openxmlformats.org/officeDocument/2006/relationships/hyperlink" Target="https://files.hudexchange.info/resources/documents/Community-Engagement-Toolkit.pdf" TargetMode="External"/><Relationship Id="rId1" Type="http://schemas.openxmlformats.org/officeDocument/2006/relationships/slideLayout" Target="../slideLayouts/slideLayout78.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assets.gov.ie/274611/a547919e-0cf5-412b-8983-f260c8ed66ed.pdf" TargetMode="External"/><Relationship Id="rId1" Type="http://schemas.openxmlformats.org/officeDocument/2006/relationships/slideLayout" Target="../slideLayouts/slideLayout78.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hyperlink" Target="https://biomanufaktur.schlosshamborn.de/?utm_source=chatgpt.com" TargetMode="External"/><Relationship Id="rId1" Type="http://schemas.openxmlformats.org/officeDocument/2006/relationships/slideLayout" Target="../slideLayouts/slideLayout78.xml"/></Relationships>
</file>

<file path=ppt/slides/_rels/slide13.xml.rels><?xml version="1.0" encoding="UTF-8" standalone="yes"?>
<Relationships xmlns="http://schemas.openxmlformats.org/package/2006/relationships"><Relationship Id="rId3" Type="http://schemas.openxmlformats.org/officeDocument/2006/relationships/hyperlink" Target="https://www.fazergroup.com/sustainability/climate-and-circularity/circularity-and-food-loss/food-loss-and-waste-upcycling/" TargetMode="External"/><Relationship Id="rId2" Type="http://schemas.openxmlformats.org/officeDocument/2006/relationships/image" Target="../media/image18.jpeg"/><Relationship Id="rId1" Type="http://schemas.openxmlformats.org/officeDocument/2006/relationships/slideLayout" Target="../slideLayouts/slideLayout112.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hyperlink" Target="https://fastercapital.com/topics/strategies-for-effective-community-mobilization.html" TargetMode="External"/><Relationship Id="rId1" Type="http://schemas.openxmlformats.org/officeDocument/2006/relationships/slideLayout" Target="../slideLayouts/slideLayout78.xml"/></Relationships>
</file>

<file path=ppt/slides/_rels/slide15.xml.rels><?xml version="1.0" encoding="UTF-8" standalone="yes"?>
<Relationships xmlns="http://schemas.openxmlformats.org/package/2006/relationships"><Relationship Id="rId2" Type="http://schemas.openxmlformats.org/officeDocument/2006/relationships/hyperlink" Target="https://www.icom-italia.org/wp-content/uploads/2018/02/ICOMItalia.MuseumInternational.Articolo.RauldalSanto.NerinaBaldi.AndreadelDuca.AndreaRossi.pdf" TargetMode="External"/><Relationship Id="rId1" Type="http://schemas.openxmlformats.org/officeDocument/2006/relationships/slideLayout" Target="../slideLayouts/slideLayout78.xm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s://eu.mavi.com/pages/about-us" TargetMode="External"/><Relationship Id="rId1" Type="http://schemas.openxmlformats.org/officeDocument/2006/relationships/slideLayout" Target="../slideLayouts/slideLayout111.xml"/></Relationships>
</file>

<file path=ppt/slides/_rels/slide17.xml.rels><?xml version="1.0" encoding="UTF-8" standalone="yes"?>
<Relationships xmlns="http://schemas.openxmlformats.org/package/2006/relationships"><Relationship Id="rId3" Type="http://schemas.openxmlformats.org/officeDocument/2006/relationships/hyperlink" Target="https://www.beazley.com/en-US/esg-centre/articles/community-engagement-and-small-businesses-a-winning-combination/" TargetMode="External"/><Relationship Id="rId2" Type="http://schemas.openxmlformats.org/officeDocument/2006/relationships/hyperlink" Target="https://go.hivebrite.com/hubfs/how_to_identify_your_community_champions.pdf" TargetMode="External"/><Relationship Id="rId1" Type="http://schemas.openxmlformats.org/officeDocument/2006/relationships/slideLayout" Target="../slideLayouts/slideLayout78.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hyperlink" Target="https://www.youtube.com/watch?v=Xq03pABC_pg" TargetMode="External"/><Relationship Id="rId1" Type="http://schemas.openxmlformats.org/officeDocument/2006/relationships/slideLayout" Target="../slideLayouts/slideLayout78.xml"/></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files.hudexchange.info/resources/documents/Community-Engagement-Toolkit.pdf" TargetMode="External"/><Relationship Id="rId1" Type="http://schemas.openxmlformats.org/officeDocument/2006/relationships/slideLayout" Target="../slideLayouts/slideLayout78.xml"/><Relationship Id="rId4" Type="http://schemas.openxmlformats.org/officeDocument/2006/relationships/image" Target="../media/image20.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14.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2" Type="http://schemas.openxmlformats.org/officeDocument/2006/relationships/hyperlink" Target="https://karlobag.eu/en/ecology/france-as-a-leader-in-sustainable-tourism-eco-tourism-practices-and-rural-development-taqdz" TargetMode="External"/><Relationship Id="rId1" Type="http://schemas.openxmlformats.org/officeDocument/2006/relationships/slideLayout" Target="../slideLayouts/slideLayout78.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7.xml"/><Relationship Id="rId4" Type="http://schemas.openxmlformats.org/officeDocument/2006/relationships/hyperlink" Target="https://www.handinhandsweden.se/en/"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eprints.soton.ac.uk/491241/1/Understanding_Pride_in_Place_Think_Kit.pdf" TargetMode="External"/><Relationship Id="rId2" Type="http://schemas.openxmlformats.org/officeDocument/2006/relationships/hyperlink" Target="Community%20and%20Belonging" TargetMode="External"/><Relationship Id="rId1" Type="http://schemas.openxmlformats.org/officeDocument/2006/relationships/slideLayout" Target="../slideLayouts/slideLayout78.xml"/><Relationship Id="rId4" Type="http://schemas.openxmlformats.org/officeDocument/2006/relationships/image" Target="../media/image17.png"/></Relationships>
</file>

<file path=ppt/slides/_rels/slide23.xml.rels><?xml version="1.0" encoding="UTF-8" standalone="yes"?>
<Relationships xmlns="http://schemas.openxmlformats.org/package/2006/relationships"><Relationship Id="rId2" Type="http://schemas.openxmlformats.org/officeDocument/2006/relationships/hyperlink" Target="https://theflorajournal.international/2024/10/21/van-goghs-artistic-heritage-honored-with-national-park-status-in-the-year-of-the-sunflower/" TargetMode="External"/><Relationship Id="rId1" Type="http://schemas.openxmlformats.org/officeDocument/2006/relationships/slideLayout" Target="../slideLayouts/slideLayout78.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www.bonnat.fr/" TargetMode="External"/><Relationship Id="rId1" Type="http://schemas.openxmlformats.org/officeDocument/2006/relationships/slideLayout" Target="../slideLayouts/slideLayout72.xml"/><Relationship Id="rId4" Type="http://schemas.openxmlformats.org/officeDocument/2006/relationships/image" Target="../media/image25.jpeg"/></Relationships>
</file>

<file path=ppt/slides/_rels/slide25.xml.rels><?xml version="1.0" encoding="UTF-8" standalone="yes"?>
<Relationships xmlns="http://schemas.openxmlformats.org/package/2006/relationships"><Relationship Id="rId3" Type="http://schemas.openxmlformats.org/officeDocument/2006/relationships/hyperlink" Target="https://thoughtexchange.com/blog/engagement-vs-involvement/" TargetMode="External"/><Relationship Id="rId2" Type="http://schemas.openxmlformats.org/officeDocument/2006/relationships/image" Target="../media/image26.png"/><Relationship Id="rId1" Type="http://schemas.openxmlformats.org/officeDocument/2006/relationships/slideLayout" Target="../slideLayouts/slideLayout37.xml"/></Relationships>
</file>

<file path=ppt/slides/_rels/slide26.xml.rels><?xml version="1.0" encoding="UTF-8" standalone="yes"?>
<Relationships xmlns="http://schemas.openxmlformats.org/package/2006/relationships"><Relationship Id="rId3" Type="http://schemas.openxmlformats.org/officeDocument/2006/relationships/hyperlink" Target="https://thoughtexchange.com/blog/engagement-vs-involvement/" TargetMode="External"/><Relationship Id="rId2" Type="http://schemas.openxmlformats.org/officeDocument/2006/relationships/hyperlink" Target="https://www.linkedin.com/pulse/creating-shared-value-your-community-robert-u-craven/" TargetMode="External"/><Relationship Id="rId1" Type="http://schemas.openxmlformats.org/officeDocument/2006/relationships/slideLayout" Target="../slideLayouts/slideLayout59.xml"/><Relationship Id="rId4" Type="http://schemas.openxmlformats.org/officeDocument/2006/relationships/image" Target="../media/image27.jpeg"/></Relationships>
</file>

<file path=ppt/slides/_rels/slide27.xml.rels><?xml version="1.0" encoding="UTF-8" standalone="yes"?>
<Relationships xmlns="http://schemas.openxmlformats.org/package/2006/relationships"><Relationship Id="rId2" Type="http://schemas.openxmlformats.org/officeDocument/2006/relationships/hyperlink" Target="https://thoughtexchange.com/blog/engagement-vs-involvement/" TargetMode="External"/><Relationship Id="rId1" Type="http://schemas.openxmlformats.org/officeDocument/2006/relationships/slideLayout" Target="../slideLayouts/slideLayout87.xml"/></Relationships>
</file>

<file path=ppt/slides/_rels/slide2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hyperlink" Target="https://thoughtexchange.com/blog/engagement-vs-involvement/" TargetMode="External"/><Relationship Id="rId1" Type="http://schemas.openxmlformats.org/officeDocument/2006/relationships/slideLayout" Target="../slideLayouts/slideLayout87.xml"/></Relationships>
</file>

<file path=ppt/slides/_rels/slide29.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8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s://thoughtexchange.com/blog/engagement-vs-involvement/" TargetMode="External"/><Relationship Id="rId1" Type="http://schemas.openxmlformats.org/officeDocument/2006/relationships/slideLayout" Target="../slideLayouts/slideLayout87.xml"/></Relationships>
</file>

<file path=ppt/slides/_rels/slide31.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87.xml"/></Relationships>
</file>

<file path=ppt/slides/_rels/slide3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87.xml"/></Relationships>
</file>

<file path=ppt/slides/_rels/slide33.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87.xml"/></Relationships>
</file>

<file path=ppt/slides/_rels/slide3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87.xml"/></Relationships>
</file>

<file path=ppt/slides/_rels/slide3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8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3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3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87.xml"/><Relationship Id="rId5" Type="http://schemas.openxmlformats.org/officeDocument/2006/relationships/image" Target="../media/image39.png"/><Relationship Id="rId4" Type="http://schemas.openxmlformats.org/officeDocument/2006/relationships/image" Target="../media/image3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hyperlink" Target="https://aim2flourish.com/innovations/hotel-doolin-changing-the-hotel-industry-for-the-better" TargetMode="External"/><Relationship Id="rId2" Type="http://schemas.openxmlformats.org/officeDocument/2006/relationships/image" Target="../media/image40.png"/><Relationship Id="rId1" Type="http://schemas.openxmlformats.org/officeDocument/2006/relationships/slideLayout" Target="../slideLayouts/slideLayout59.xml"/></Relationships>
</file>

<file path=ppt/slides/_rels/slide41.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hyperlink" Target="https://aim2flourish.com/innovations/hotel-doolin-changing-the-hotel-industry-for-the-better" TargetMode="External"/><Relationship Id="rId1" Type="http://schemas.openxmlformats.org/officeDocument/2006/relationships/slideLayout" Target="../slideLayouts/slideLayout59.xml"/><Relationship Id="rId4" Type="http://schemas.openxmlformats.org/officeDocument/2006/relationships/hyperlink" Target="https://www.hoteldoolin.ie/corporate-and-social-responsibility.html" TargetMode="External"/></Relationships>
</file>

<file path=ppt/slides/_rels/slide42.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87.xml"/></Relationships>
</file>

<file path=ppt/slides/_rels/slide43.xml.rels><?xml version="1.0" encoding="UTF-8" standalone="yes"?>
<Relationships xmlns="http://schemas.openxmlformats.org/package/2006/relationships"><Relationship Id="rId2" Type="http://schemas.openxmlformats.org/officeDocument/2006/relationships/hyperlink" Target="https://www.hoteldoolin.ie/glas-restaurant.html" TargetMode="External"/><Relationship Id="rId1" Type="http://schemas.openxmlformats.org/officeDocument/2006/relationships/slideLayout" Target="../slideLayouts/slideLayout87.xml"/></Relationships>
</file>

<file path=ppt/slides/_rels/slide44.xml.rels><?xml version="1.0" encoding="UTF-8" standalone="yes"?>
<Relationships xmlns="http://schemas.openxmlformats.org/package/2006/relationships"><Relationship Id="rId3" Type="http://schemas.openxmlformats.org/officeDocument/2006/relationships/hyperlink" Target="https://www.hoteldoolin.ie/corporate-and-social-responsibility.html" TargetMode="External"/><Relationship Id="rId2" Type="http://schemas.openxmlformats.org/officeDocument/2006/relationships/hyperlink" Target="https://doolin.ie/meet-our-chefs-jamie-hagen/" TargetMode="External"/><Relationship Id="rId1" Type="http://schemas.openxmlformats.org/officeDocument/2006/relationships/slideLayout" Target="../slideLayouts/slideLayout87.xml"/><Relationship Id="rId4" Type="http://schemas.openxmlformats.org/officeDocument/2006/relationships/image" Target="../media/image43.jpeg"/></Relationships>
</file>

<file path=ppt/slides/_rels/slide45.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hyperlink" Target="https://aim2flourish.com/innovations/hotel-doolin-changing-the-hotel-industry-for-the-better" TargetMode="External"/><Relationship Id="rId1" Type="http://schemas.openxmlformats.org/officeDocument/2006/relationships/slideLayout" Target="../slideLayouts/slideLayout87.xml"/></Relationships>
</file>

<file path=ppt/slides/_rels/slide46.xml.rels><?xml version="1.0" encoding="UTF-8" standalone="yes"?>
<Relationships xmlns="http://schemas.openxmlformats.org/package/2006/relationships"><Relationship Id="rId3" Type="http://schemas.openxmlformats.org/officeDocument/2006/relationships/hyperlink" Target="https://www.youtube.com/watch?v=m_hceLL0Kdk" TargetMode="External"/><Relationship Id="rId2" Type="http://schemas.openxmlformats.org/officeDocument/2006/relationships/hyperlink" Target="https://aim2flourish.com/innovations/hotel-doolin-changing-the-hotel-industry-for-the-better" TargetMode="External"/><Relationship Id="rId1" Type="http://schemas.openxmlformats.org/officeDocument/2006/relationships/slideLayout" Target="../slideLayouts/slideLayout59.xml"/><Relationship Id="rId4" Type="http://schemas.openxmlformats.org/officeDocument/2006/relationships/image" Target="../media/image45.png"/></Relationships>
</file>

<file path=ppt/slides/_rels/slide4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37.xml"/></Relationships>
</file>

<file path=ppt/slides/_rels/slide48.xml.rels><?xml version="1.0" encoding="UTF-8" standalone="yes"?>
<Relationships xmlns="http://schemas.openxmlformats.org/package/2006/relationships"><Relationship Id="rId3" Type="http://schemas.openxmlformats.org/officeDocument/2006/relationships/hyperlink" Target="https://www.linkedin.com/pulse/creating-shared-value-your-community-robert-u-craven/" TargetMode="External"/><Relationship Id="rId2" Type="http://schemas.openxmlformats.org/officeDocument/2006/relationships/image" Target="../media/image47.png"/><Relationship Id="rId1" Type="http://schemas.openxmlformats.org/officeDocument/2006/relationships/slideLayout" Target="../slideLayouts/slideLayout59.xml"/></Relationships>
</file>

<file path=ppt/slides/_rels/slide49.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8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7.xml"/></Relationships>
</file>

<file path=ppt/slides/_rels/slide51.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87.xml"/></Relationships>
</file>

<file path=ppt/slides/_rels/slide52.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87.xml"/></Relationships>
</file>

<file path=ppt/slides/_rels/slide53.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87.xml"/></Relationships>
</file>

<file path=ppt/slides/_rels/slide54.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87.xml"/></Relationships>
</file>

<file path=ppt/slides/_rels/slide55.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87.xml"/></Relationships>
</file>

<file path=ppt/slides/_rels/slide56.xml.rels><?xml version="1.0" encoding="UTF-8" standalone="yes"?>
<Relationships xmlns="http://schemas.openxmlformats.org/package/2006/relationships"><Relationship Id="rId2" Type="http://schemas.openxmlformats.org/officeDocument/2006/relationships/image" Target="../media/image52.jpeg"/><Relationship Id="rId1" Type="http://schemas.openxmlformats.org/officeDocument/2006/relationships/slideLayout" Target="../slideLayouts/slideLayout87.xml"/></Relationships>
</file>

<file path=ppt/slides/_rels/slide5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jpeg"/><Relationship Id="rId1" Type="http://schemas.openxmlformats.org/officeDocument/2006/relationships/slideLayout" Target="../slideLayouts/slideLayout47.xml"/><Relationship Id="rId4" Type="http://schemas.openxmlformats.org/officeDocument/2006/relationships/hyperlink" Target="https://www.ticomailworks.ie/" TargetMode="External"/></Relationships>
</file>

<file path=ppt/slides/_rels/slide58.xml.rels><?xml version="1.0" encoding="UTF-8" standalone="yes"?>
<Relationships xmlns="http://schemas.openxmlformats.org/package/2006/relationships"><Relationship Id="rId3" Type="http://schemas.openxmlformats.org/officeDocument/2006/relationships/hyperlink" Target="https://www.ticomailworks.ie/pdf/TMW-Sustainability-Report-2024-11-04_A4_V6.0_web.pdf" TargetMode="External"/><Relationship Id="rId2" Type="http://schemas.openxmlformats.org/officeDocument/2006/relationships/hyperlink" Target="https://www.ticomailworks.ie/?p=environment" TargetMode="External"/><Relationship Id="rId1" Type="http://schemas.openxmlformats.org/officeDocument/2006/relationships/slideLayout" Target="../slideLayouts/slideLayout78.xml"/><Relationship Id="rId5" Type="http://schemas.openxmlformats.org/officeDocument/2006/relationships/image" Target="../media/image56.png"/><Relationship Id="rId4" Type="http://schemas.openxmlformats.org/officeDocument/2006/relationships/image" Target="../media/image55.png"/></Relationships>
</file>

<file path=ppt/slides/_rels/slide59.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78.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61.xml.rels><?xml version="1.0" encoding="UTF-8" standalone="yes"?>
<Relationships xmlns="http://schemas.openxmlformats.org/package/2006/relationships"><Relationship Id="rId8" Type="http://schemas.openxmlformats.org/officeDocument/2006/relationships/hyperlink" Target="https://www.linkedin.com/company/94290387/admin/" TargetMode="External"/><Relationship Id="rId3" Type="http://schemas.openxmlformats.org/officeDocument/2006/relationships/hyperlink" Target="https://www.facebook.com/profile.php?id=100092188720908" TargetMode="External"/><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13.xml"/><Relationship Id="rId6" Type="http://schemas.openxmlformats.org/officeDocument/2006/relationships/image" Target="../media/image59.svg"/><Relationship Id="rId5" Type="http://schemas.openxmlformats.org/officeDocument/2006/relationships/image" Target="../media/image58.png"/><Relationship Id="rId4" Type="http://schemas.openxmlformats.org/officeDocument/2006/relationships/hyperlink" Target="https://projectdare.eu/" TargetMode="External"/><Relationship Id="rId9" Type="http://schemas.openxmlformats.org/officeDocument/2006/relationships/image" Target="../media/image60.jpe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linkedin.com/pulse/creating-shared-value-your-community-robert-u-craven/" TargetMode="External"/><Relationship Id="rId1" Type="http://schemas.openxmlformats.org/officeDocument/2006/relationships/slideLayout" Target="../slideLayouts/slideLayout47.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6FB714-6147-0DC9-B009-4D7DD2EE81F8}"/>
            </a:ext>
          </a:extLst>
        </p:cNvPr>
        <p:cNvGrpSpPr/>
        <p:nvPr/>
      </p:nvGrpSpPr>
      <p:grpSpPr>
        <a:xfrm>
          <a:off x="0" y="0"/>
          <a:ext cx="0" cy="0"/>
          <a:chOff x="0" y="0"/>
          <a:chExt cx="0" cy="0"/>
        </a:xfrm>
      </p:grpSpPr>
      <p:pic>
        <p:nvPicPr>
          <p:cNvPr id="14" name="Picture Placeholder 13" descr="A group of people jumping in the air&#10;&#10;AI-generated content may be incorrect.">
            <a:extLst>
              <a:ext uri="{FF2B5EF4-FFF2-40B4-BE49-F238E27FC236}">
                <a16:creationId xmlns:a16="http://schemas.microsoft.com/office/drawing/2014/main" id="{60C00F48-9BAA-9641-E584-E59E09787176}"/>
              </a:ext>
            </a:extLst>
          </p:cNvPr>
          <p:cNvPicPr>
            <a:picLocks noGrp="1" noChangeAspect="1"/>
          </p:cNvPicPr>
          <p:nvPr>
            <p:ph type="pic" sz="quarter" idx="43"/>
          </p:nvPr>
        </p:nvPicPr>
        <p:blipFill>
          <a:blip r:embed="rId3" cstate="email">
            <a:extLst>
              <a:ext uri="{28A0092B-C50C-407E-A947-70E740481C1C}">
                <a14:useLocalDpi xmlns:a14="http://schemas.microsoft.com/office/drawing/2010/main"/>
              </a:ext>
            </a:extLst>
          </a:blip>
          <a:srcRect t="644" b="644"/>
          <a:stretch>
            <a:fillRect/>
          </a:stretch>
        </p:blipFill>
        <p:spPr/>
      </p:pic>
      <p:sp>
        <p:nvSpPr>
          <p:cNvPr id="7" name="Text Placeholder 6">
            <a:extLst>
              <a:ext uri="{FF2B5EF4-FFF2-40B4-BE49-F238E27FC236}">
                <a16:creationId xmlns:a16="http://schemas.microsoft.com/office/drawing/2014/main" id="{A661C770-D5D2-54C8-7C89-F139C99675F8}"/>
              </a:ext>
            </a:extLst>
          </p:cNvPr>
          <p:cNvSpPr>
            <a:spLocks noGrp="1"/>
          </p:cNvSpPr>
          <p:nvPr>
            <p:ph type="body" sz="quarter" idx="16"/>
          </p:nvPr>
        </p:nvSpPr>
        <p:spPr>
          <a:xfrm>
            <a:off x="390724" y="2764505"/>
            <a:ext cx="4131318" cy="1008397"/>
          </a:xfrm>
          <a:prstGeom prst="rect">
            <a:avLst/>
          </a:prstGeom>
        </p:spPr>
        <p:txBody>
          <a:bodyPr/>
          <a:lstStyle/>
          <a:p>
            <a:pPr>
              <a:lnSpc>
                <a:spcPct val="100000"/>
              </a:lnSpc>
              <a:spcAft>
                <a:spcPts val="1200"/>
              </a:spcAft>
            </a:pPr>
            <a:r>
              <a:rPr lang="en-US" sz="3200" dirty="0"/>
              <a:t>Inclusive Community Engagement for SMEs</a:t>
            </a:r>
            <a:endParaRPr lang="en-US" sz="3200" kern="100" dirty="0">
              <a:latin typeface="+mn-lt"/>
              <a:cs typeface="Times New Roman" panose="02020603050405020304" pitchFamily="18" charset="0"/>
            </a:endParaRPr>
          </a:p>
          <a:p>
            <a:pPr>
              <a:lnSpc>
                <a:spcPct val="100000"/>
              </a:lnSpc>
              <a:spcAft>
                <a:spcPts val="1200"/>
              </a:spcAft>
            </a:pPr>
            <a:r>
              <a:rPr lang="en-US" sz="3200" kern="100" dirty="0">
                <a:latin typeface="+mn-lt"/>
                <a:cs typeface="Times New Roman" panose="02020603050405020304" pitchFamily="18" charset="0"/>
              </a:rPr>
              <a:t>Part 3: </a:t>
            </a:r>
            <a:r>
              <a:rPr lang="en-US" sz="2600" b="0" kern="100" dirty="0">
                <a:solidFill>
                  <a:srgbClr val="FFFFFF"/>
                </a:solidFill>
                <a:latin typeface="+mn-lt"/>
                <a:cs typeface="Times New Roman" panose="02020603050405020304" pitchFamily="18" charset="0"/>
              </a:rPr>
              <a:t>Ensuring Inclusive Engagement through Shared Value and Community Empowerment.</a:t>
            </a:r>
            <a:endParaRPr lang="en-US" sz="2600" b="0" kern="100" dirty="0">
              <a:latin typeface="+mn-lt"/>
              <a:cs typeface="Times New Roman" panose="02020603050405020304" pitchFamily="18" charset="0"/>
            </a:endParaRPr>
          </a:p>
        </p:txBody>
      </p:sp>
      <p:sp>
        <p:nvSpPr>
          <p:cNvPr id="9" name="Text Placeholder 8">
            <a:extLst>
              <a:ext uri="{FF2B5EF4-FFF2-40B4-BE49-F238E27FC236}">
                <a16:creationId xmlns:a16="http://schemas.microsoft.com/office/drawing/2014/main" id="{1D06F5CA-7A08-EBFE-31D9-9F5F3EF90333}"/>
              </a:ext>
            </a:extLst>
          </p:cNvPr>
          <p:cNvSpPr>
            <a:spLocks noGrp="1"/>
          </p:cNvSpPr>
          <p:nvPr>
            <p:ph type="body" sz="quarter" idx="19"/>
          </p:nvPr>
        </p:nvSpPr>
        <p:spPr>
          <a:xfrm>
            <a:off x="413491" y="1943312"/>
            <a:ext cx="3558434" cy="533188"/>
          </a:xfrm>
          <a:prstGeom prst="rect">
            <a:avLst/>
          </a:prstGeom>
        </p:spPr>
        <p:txBody>
          <a:bodyPr/>
          <a:lstStyle/>
          <a:p>
            <a:r>
              <a:rPr lang="en-US" sz="4000" b="1" dirty="0"/>
              <a:t>Module 6 </a:t>
            </a:r>
            <a:r>
              <a:rPr lang="en-US" dirty="0"/>
              <a:t>(Part 3)</a:t>
            </a:r>
          </a:p>
        </p:txBody>
      </p:sp>
      <p:sp>
        <p:nvSpPr>
          <p:cNvPr id="3" name="Text Placeholder 2">
            <a:extLst>
              <a:ext uri="{FF2B5EF4-FFF2-40B4-BE49-F238E27FC236}">
                <a16:creationId xmlns:a16="http://schemas.microsoft.com/office/drawing/2014/main" id="{C78CB1A4-E610-6964-E8CB-2F7575B0545F}"/>
              </a:ext>
            </a:extLst>
          </p:cNvPr>
          <p:cNvSpPr>
            <a:spLocks noGrp="1"/>
          </p:cNvSpPr>
          <p:nvPr>
            <p:ph type="body" sz="quarter" idx="21"/>
          </p:nvPr>
        </p:nvSpPr>
        <p:spPr>
          <a:prstGeom prst="rect">
            <a:avLst/>
          </a:prstGeom>
        </p:spPr>
        <p:txBody>
          <a:bodyPr/>
          <a:lstStyle/>
          <a:p>
            <a:r>
              <a:rPr lang="en-US" dirty="0"/>
              <a:t>www.</a:t>
            </a:r>
            <a:r>
              <a:rPr lang="en-US" b="1" dirty="0"/>
              <a:t> projectdare</a:t>
            </a:r>
            <a:r>
              <a:rPr lang="en-US" dirty="0"/>
              <a:t>.eu</a:t>
            </a:r>
          </a:p>
        </p:txBody>
      </p:sp>
      <p:grpSp>
        <p:nvGrpSpPr>
          <p:cNvPr id="2" name="Group 1">
            <a:extLst>
              <a:ext uri="{FF2B5EF4-FFF2-40B4-BE49-F238E27FC236}">
                <a16:creationId xmlns:a16="http://schemas.microsoft.com/office/drawing/2014/main" id="{01FF3AEE-BCE6-65FF-9F45-7786E17736F1}"/>
              </a:ext>
            </a:extLst>
          </p:cNvPr>
          <p:cNvGrpSpPr/>
          <p:nvPr/>
        </p:nvGrpSpPr>
        <p:grpSpPr>
          <a:xfrm rot="10327245">
            <a:off x="4447782" y="3721696"/>
            <a:ext cx="2061589" cy="1788378"/>
            <a:chOff x="-1397183" y="824494"/>
            <a:chExt cx="1192352" cy="1034336"/>
          </a:xfrm>
        </p:grpSpPr>
        <p:sp>
          <p:nvSpPr>
            <p:cNvPr id="4" name="Freeform 3">
              <a:extLst>
                <a:ext uri="{FF2B5EF4-FFF2-40B4-BE49-F238E27FC236}">
                  <a16:creationId xmlns:a16="http://schemas.microsoft.com/office/drawing/2014/main" id="{D828BA3D-58D7-7C40-775D-AC92CBE9B070}"/>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dirty="0"/>
            </a:p>
          </p:txBody>
        </p:sp>
        <p:sp>
          <p:nvSpPr>
            <p:cNvPr id="6" name="Freeform 5">
              <a:extLst>
                <a:ext uri="{FF2B5EF4-FFF2-40B4-BE49-F238E27FC236}">
                  <a16:creationId xmlns:a16="http://schemas.microsoft.com/office/drawing/2014/main" id="{49B28C42-2A9D-AEB9-4BE4-47C4BA557DE6}"/>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dirty="0"/>
            </a:p>
          </p:txBody>
        </p:sp>
        <p:sp>
          <p:nvSpPr>
            <p:cNvPr id="8" name="Freeform 7">
              <a:extLst>
                <a:ext uri="{FF2B5EF4-FFF2-40B4-BE49-F238E27FC236}">
                  <a16:creationId xmlns:a16="http://schemas.microsoft.com/office/drawing/2014/main" id="{C5630FEE-8B6E-8628-0ECB-2DC2D92E05DD}"/>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dirty="0"/>
            </a:p>
          </p:txBody>
        </p:sp>
      </p:grpSp>
      <p:pic>
        <p:nvPicPr>
          <p:cNvPr id="10" name="Grafik 63">
            <a:extLst>
              <a:ext uri="{FF2B5EF4-FFF2-40B4-BE49-F238E27FC236}">
                <a16:creationId xmlns:a16="http://schemas.microsoft.com/office/drawing/2014/main" id="{63D951F2-B69F-4D4A-5585-51745D48A9C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00937" y="6403429"/>
            <a:ext cx="710453" cy="256194"/>
          </a:xfrm>
          <a:prstGeom prst="rect">
            <a:avLst/>
          </a:prstGeom>
        </p:spPr>
      </p:pic>
      <p:sp>
        <p:nvSpPr>
          <p:cNvPr id="11" name="TextBox 10">
            <a:extLst>
              <a:ext uri="{FF2B5EF4-FFF2-40B4-BE49-F238E27FC236}">
                <a16:creationId xmlns:a16="http://schemas.microsoft.com/office/drawing/2014/main" id="{25419BF2-A5EA-6C29-F291-2D0B0C2B2D3B}"/>
              </a:ext>
            </a:extLst>
          </p:cNvPr>
          <p:cNvSpPr txBox="1"/>
          <p:nvPr/>
        </p:nvSpPr>
        <p:spPr>
          <a:xfrm>
            <a:off x="7844541" y="6464300"/>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893542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25637E-6712-348E-9D01-9AC452F409CD}"/>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6F7C89B7-680A-87C2-5E39-1642BE9F0D70}"/>
              </a:ext>
            </a:extLst>
          </p:cNvPr>
          <p:cNvSpPr>
            <a:spLocks noGrp="1"/>
          </p:cNvSpPr>
          <p:nvPr>
            <p:ph type="body" sz="quarter" idx="18"/>
          </p:nvPr>
        </p:nvSpPr>
        <p:spPr>
          <a:xfrm>
            <a:off x="798381" y="1164180"/>
            <a:ext cx="10595237" cy="3849918"/>
          </a:xfrm>
        </p:spPr>
        <p:txBody>
          <a:bodyPr/>
          <a:lstStyle/>
          <a:p>
            <a:pPr marL="0" indent="0"/>
            <a:r>
              <a:rPr lang="en-US" sz="2200" dirty="0"/>
              <a:t>Through an ongoing, inclusive engagement process, you should not only contribute to the development and well-being of the communities you serve but also </a:t>
            </a:r>
            <a:r>
              <a:rPr lang="en-US" sz="2200" b="1" dirty="0"/>
              <a:t>create lasting shared value </a:t>
            </a:r>
            <a:r>
              <a:rPr lang="en-US" sz="2200" dirty="0"/>
              <a:t>that benefits everyone involved. The journey of collaboration, empowerment, and shared success is what should drive you forward, and you should remain committed to improving and refining this process as you continue to grow and evolve as a ‘new community’ An ongoing, people-</a:t>
            </a:r>
            <a:r>
              <a:rPr lang="en-US" sz="2200" dirty="0" err="1"/>
              <a:t>centred</a:t>
            </a:r>
            <a:r>
              <a:rPr lang="en-US" sz="2200" dirty="0"/>
              <a:t>, community-building engagement process will yield lasting benefits. It helps strengthen and expand the base of support for community development activities. </a:t>
            </a:r>
          </a:p>
          <a:p>
            <a:pPr marL="0" indent="0"/>
            <a:r>
              <a:rPr lang="en-US" sz="2200" dirty="0"/>
              <a:t>Your engagement should be a people-</a:t>
            </a:r>
            <a:r>
              <a:rPr lang="en-US" sz="2200" dirty="0" err="1"/>
              <a:t>centred</a:t>
            </a:r>
            <a:r>
              <a:rPr lang="en-US" sz="2200" dirty="0"/>
              <a:t>, community-building process that is key to creating lasting, shared value. By actively engaging with the communities you serve, you should not only contribute to their needs but also strengthen and expand the support base for your initiatives. This engagement helps </a:t>
            </a:r>
            <a:r>
              <a:rPr lang="en-US" sz="2200" dirty="0" err="1"/>
              <a:t>mobilise</a:t>
            </a:r>
            <a:r>
              <a:rPr lang="en-US" sz="2200" dirty="0"/>
              <a:t> individuals, creating a ripple effect of awareness and action that drives shared success for both you and your communities. </a:t>
            </a:r>
          </a:p>
          <a:p>
            <a:pPr marL="0" indent="0"/>
            <a:endParaRPr lang="en-IE" sz="2200" dirty="0"/>
          </a:p>
        </p:txBody>
      </p:sp>
      <p:sp>
        <p:nvSpPr>
          <p:cNvPr id="4" name="Text Placeholder 3">
            <a:extLst>
              <a:ext uri="{FF2B5EF4-FFF2-40B4-BE49-F238E27FC236}">
                <a16:creationId xmlns:a16="http://schemas.microsoft.com/office/drawing/2014/main" id="{3B2F3BBF-94CB-0C4B-15C0-47B1B5582388}"/>
              </a:ext>
            </a:extLst>
          </p:cNvPr>
          <p:cNvSpPr>
            <a:spLocks noGrp="1"/>
          </p:cNvSpPr>
          <p:nvPr>
            <p:ph type="body" sz="quarter" idx="16"/>
          </p:nvPr>
        </p:nvSpPr>
        <p:spPr>
          <a:xfrm>
            <a:off x="798381" y="560551"/>
            <a:ext cx="10595237" cy="803654"/>
          </a:xfrm>
        </p:spPr>
        <p:txBody>
          <a:bodyPr/>
          <a:lstStyle/>
          <a:p>
            <a:r>
              <a:rPr lang="en-US" sz="3200" dirty="0">
                <a:solidFill>
                  <a:srgbClr val="CE362B"/>
                </a:solidFill>
              </a:rPr>
              <a:t>Definition and Concept </a:t>
            </a:r>
            <a:r>
              <a:rPr lang="en-US" sz="3200" b="0" dirty="0">
                <a:solidFill>
                  <a:srgbClr val="05AAA3"/>
                </a:solidFill>
              </a:rPr>
              <a:t>How to Create Lasting Shared Value</a:t>
            </a:r>
            <a:endParaRPr lang="en-IE" sz="3200" b="0" dirty="0">
              <a:solidFill>
                <a:srgbClr val="05AAA3"/>
              </a:solidFill>
            </a:endParaRPr>
          </a:p>
        </p:txBody>
      </p:sp>
      <p:sp>
        <p:nvSpPr>
          <p:cNvPr id="7" name="TextBox 6">
            <a:extLst>
              <a:ext uri="{FF2B5EF4-FFF2-40B4-BE49-F238E27FC236}">
                <a16:creationId xmlns:a16="http://schemas.microsoft.com/office/drawing/2014/main" id="{8D4D5E2B-EFCC-FCA1-8123-1FCB94CC4BC4}"/>
              </a:ext>
            </a:extLst>
          </p:cNvPr>
          <p:cNvSpPr txBox="1"/>
          <p:nvPr/>
        </p:nvSpPr>
        <p:spPr>
          <a:xfrm>
            <a:off x="3314699" y="6378123"/>
            <a:ext cx="8963025"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https://files.hudexchange.info/resources/documents/Community-Engagement-Toolkit.pdf</a:t>
            </a:r>
            <a:r>
              <a:rPr lang="en-IE" dirty="0">
                <a:solidFill>
                  <a:schemeClr val="bg1"/>
                </a:solidFill>
              </a:rPr>
              <a:t> </a:t>
            </a:r>
          </a:p>
        </p:txBody>
      </p:sp>
    </p:spTree>
    <p:extLst>
      <p:ext uri="{BB962C8B-B14F-4D97-AF65-F5344CB8AC3E}">
        <p14:creationId xmlns:p14="http://schemas.microsoft.com/office/powerpoint/2010/main" val="110629825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AB8BE3-6E2E-B485-A0E6-D865B7A87A63}"/>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9ED5CE74-EDDD-EAD8-840B-9021C91849B4}"/>
              </a:ext>
            </a:extLst>
          </p:cNvPr>
          <p:cNvSpPr>
            <a:spLocks noGrp="1"/>
          </p:cNvSpPr>
          <p:nvPr>
            <p:ph type="body" sz="quarter" idx="18"/>
          </p:nvPr>
        </p:nvSpPr>
        <p:spPr>
          <a:xfrm>
            <a:off x="1207026" y="1283429"/>
            <a:ext cx="5469069" cy="3849918"/>
          </a:xfrm>
        </p:spPr>
        <p:txBody>
          <a:bodyPr/>
          <a:lstStyle/>
          <a:p>
            <a:pPr marL="0" indent="0"/>
            <a:r>
              <a:rPr lang="en-US" b="1" dirty="0">
                <a:solidFill>
                  <a:schemeClr val="bg1"/>
                </a:solidFill>
                <a:highlight>
                  <a:srgbClr val="FF0000"/>
                </a:highlight>
              </a:rPr>
              <a:t>Incorporate Diverse Perspectives: </a:t>
            </a:r>
            <a:r>
              <a:rPr lang="en-US" sz="2200" dirty="0"/>
              <a:t>Your goal should be to engage and listen to a wide range of perspectives and viewpoints to better ensure that concerns or gaps are addressed in the planning process. By engaging a wide range of community members, you can listen to and gain valuable insights and varied viewpoints, solutions and perspectives. This will help shape your ideas or initiatives to be more relevant, inclusive, and effective. This approach ensures that every voice is heard and that your efforts will reflect the true needs and aspirations of the community, leading to stronger, more impactful shared value outcomes.</a:t>
            </a:r>
          </a:p>
          <a:p>
            <a:pPr marL="0" indent="0"/>
            <a:endParaRPr lang="en-IE" sz="2200" dirty="0"/>
          </a:p>
        </p:txBody>
      </p:sp>
      <p:sp>
        <p:nvSpPr>
          <p:cNvPr id="8" name="TextBox 7">
            <a:extLst>
              <a:ext uri="{FF2B5EF4-FFF2-40B4-BE49-F238E27FC236}">
                <a16:creationId xmlns:a16="http://schemas.microsoft.com/office/drawing/2014/main" id="{BC416DA4-98D1-A6F9-2683-6FE77AF941B9}"/>
              </a:ext>
            </a:extLst>
          </p:cNvPr>
          <p:cNvSpPr txBox="1"/>
          <p:nvPr/>
        </p:nvSpPr>
        <p:spPr>
          <a:xfrm>
            <a:off x="3219450" y="6389145"/>
            <a:ext cx="8820150"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https://assets.gov.ie/274611/a547919e-0cf5-412b-8983-f260c8ed66ed.pdf</a:t>
            </a:r>
            <a:r>
              <a:rPr lang="en-IE" dirty="0">
                <a:solidFill>
                  <a:schemeClr val="bg1"/>
                </a:solidFill>
              </a:rPr>
              <a:t> </a:t>
            </a:r>
          </a:p>
        </p:txBody>
      </p:sp>
      <p:pic>
        <p:nvPicPr>
          <p:cNvPr id="10" name="Picture 9">
            <a:hlinkClick r:id="rId2"/>
            <a:extLst>
              <a:ext uri="{FF2B5EF4-FFF2-40B4-BE49-F238E27FC236}">
                <a16:creationId xmlns:a16="http://schemas.microsoft.com/office/drawing/2014/main" id="{C055389A-6CC1-2BEB-F008-2AAA4AC6950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19740" y="1884295"/>
            <a:ext cx="3226910" cy="4181812"/>
          </a:xfrm>
          <a:prstGeom prst="rect">
            <a:avLst/>
          </a:prstGeom>
        </p:spPr>
      </p:pic>
      <p:sp>
        <p:nvSpPr>
          <p:cNvPr id="11" name="TextBox 10">
            <a:extLst>
              <a:ext uri="{FF2B5EF4-FFF2-40B4-BE49-F238E27FC236}">
                <a16:creationId xmlns:a16="http://schemas.microsoft.com/office/drawing/2014/main" id="{A0BBE223-2DDB-9462-E7F8-0E56C39520FC}"/>
              </a:ext>
            </a:extLst>
          </p:cNvPr>
          <p:cNvSpPr txBox="1"/>
          <p:nvPr/>
        </p:nvSpPr>
        <p:spPr>
          <a:xfrm>
            <a:off x="7705725" y="1361075"/>
            <a:ext cx="2085975" cy="523220"/>
          </a:xfrm>
          <a:prstGeom prst="rect">
            <a:avLst/>
          </a:prstGeom>
          <a:noFill/>
        </p:spPr>
        <p:txBody>
          <a:bodyPr wrap="square" rtlCol="0">
            <a:spAutoFit/>
          </a:bodyPr>
          <a:lstStyle/>
          <a:p>
            <a:r>
              <a:rPr lang="en-IE" sz="2800" b="1" dirty="0">
                <a:solidFill>
                  <a:srgbClr val="083F59"/>
                </a:solidFill>
              </a:rPr>
              <a:t>Resource</a:t>
            </a:r>
          </a:p>
        </p:txBody>
      </p:sp>
      <p:pic>
        <p:nvPicPr>
          <p:cNvPr id="12" name="Picture 11" descr="A black background with a black square&#10;&#10;AI-generated content may be incorrect.">
            <a:extLst>
              <a:ext uri="{FF2B5EF4-FFF2-40B4-BE49-F238E27FC236}">
                <a16:creationId xmlns:a16="http://schemas.microsoft.com/office/drawing/2014/main" id="{51C3902E-13CA-919A-C007-92FD37D0FBE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507029" y="1084054"/>
            <a:ext cx="1299942" cy="1299942"/>
          </a:xfrm>
          <a:prstGeom prst="roundRect">
            <a:avLst/>
          </a:prstGeom>
          <a:solidFill>
            <a:srgbClr val="81EDEE"/>
          </a:solidFill>
        </p:spPr>
      </p:pic>
      <p:sp>
        <p:nvSpPr>
          <p:cNvPr id="13" name="Text Placeholder 3">
            <a:extLst>
              <a:ext uri="{FF2B5EF4-FFF2-40B4-BE49-F238E27FC236}">
                <a16:creationId xmlns:a16="http://schemas.microsoft.com/office/drawing/2014/main" id="{4E6560FA-511C-BA13-EC09-D8E87524BD59}"/>
              </a:ext>
            </a:extLst>
          </p:cNvPr>
          <p:cNvSpPr>
            <a:spLocks noGrp="1"/>
          </p:cNvSpPr>
          <p:nvPr>
            <p:ph type="body" sz="quarter" idx="16"/>
          </p:nvPr>
        </p:nvSpPr>
        <p:spPr>
          <a:xfrm>
            <a:off x="1122231" y="557421"/>
            <a:ext cx="10595237" cy="803654"/>
          </a:xfrm>
        </p:spPr>
        <p:txBody>
          <a:bodyPr/>
          <a:lstStyle/>
          <a:p>
            <a:r>
              <a:rPr lang="en-IE" sz="3200" dirty="0"/>
              <a:t>Create Shared Value: </a:t>
            </a:r>
            <a:r>
              <a:rPr lang="en-IE" sz="3200" b="0" dirty="0"/>
              <a:t>Incorporate Diverse Perspectives</a:t>
            </a:r>
          </a:p>
        </p:txBody>
      </p:sp>
      <p:grpSp>
        <p:nvGrpSpPr>
          <p:cNvPr id="2" name="Group 1">
            <a:extLst>
              <a:ext uri="{FF2B5EF4-FFF2-40B4-BE49-F238E27FC236}">
                <a16:creationId xmlns:a16="http://schemas.microsoft.com/office/drawing/2014/main" id="{4F8E14C1-8B23-9858-1FA4-EC873A0E6EDC}"/>
              </a:ext>
            </a:extLst>
          </p:cNvPr>
          <p:cNvGrpSpPr/>
          <p:nvPr/>
        </p:nvGrpSpPr>
        <p:grpSpPr>
          <a:xfrm>
            <a:off x="99416" y="87160"/>
            <a:ext cx="1016000" cy="1016000"/>
            <a:chOff x="1016000" y="1137920"/>
            <a:chExt cx="1016000" cy="1016000"/>
          </a:xfrm>
        </p:grpSpPr>
        <p:sp>
          <p:nvSpPr>
            <p:cNvPr id="3" name="Oval 2">
              <a:extLst>
                <a:ext uri="{FF2B5EF4-FFF2-40B4-BE49-F238E27FC236}">
                  <a16:creationId xmlns:a16="http://schemas.microsoft.com/office/drawing/2014/main" id="{94FEA88F-D103-0020-24AB-4650CAFE2518}"/>
                </a:ext>
              </a:extLst>
            </p:cNvPr>
            <p:cNvSpPr/>
            <p:nvPr/>
          </p:nvSpPr>
          <p:spPr>
            <a:xfrm>
              <a:off x="1016000" y="1137920"/>
              <a:ext cx="1016000" cy="1016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A36DB43F-DA9A-A205-E17E-2CE49264EAC9}"/>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01</a:t>
              </a:r>
            </a:p>
          </p:txBody>
        </p:sp>
      </p:grpSp>
    </p:spTree>
    <p:extLst>
      <p:ext uri="{BB962C8B-B14F-4D97-AF65-F5344CB8AC3E}">
        <p14:creationId xmlns:p14="http://schemas.microsoft.com/office/powerpoint/2010/main" val="28508679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2E2DE5-D84F-3F36-D0A6-19488DCA4018}"/>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C16E42D9-249D-5AB3-AC92-7BA2987B1D0C}"/>
              </a:ext>
            </a:extLst>
          </p:cNvPr>
          <p:cNvGraphicFramePr>
            <a:graphicFrameLocks noGrp="1"/>
          </p:cNvGraphicFramePr>
          <p:nvPr/>
        </p:nvGraphicFramePr>
        <p:xfrm>
          <a:off x="665889" y="614891"/>
          <a:ext cx="11135585" cy="5425440"/>
        </p:xfrm>
        <a:graphic>
          <a:graphicData uri="http://schemas.openxmlformats.org/drawingml/2006/table">
            <a:tbl>
              <a:tblPr firstRow="1" bandRow="1">
                <a:tableStyleId>{5C22544A-7EE6-4342-B048-85BDC9FD1C3A}</a:tableStyleId>
              </a:tblPr>
              <a:tblGrid>
                <a:gridCol w="2033200">
                  <a:extLst>
                    <a:ext uri="{9D8B030D-6E8A-4147-A177-3AD203B41FA5}">
                      <a16:colId xmlns:a16="http://schemas.microsoft.com/office/drawing/2014/main" val="4000155950"/>
                    </a:ext>
                  </a:extLst>
                </a:gridCol>
                <a:gridCol w="2206347">
                  <a:extLst>
                    <a:ext uri="{9D8B030D-6E8A-4147-A177-3AD203B41FA5}">
                      <a16:colId xmlns:a16="http://schemas.microsoft.com/office/drawing/2014/main" val="560059308"/>
                    </a:ext>
                  </a:extLst>
                </a:gridCol>
                <a:gridCol w="1876364">
                  <a:extLst>
                    <a:ext uri="{9D8B030D-6E8A-4147-A177-3AD203B41FA5}">
                      <a16:colId xmlns:a16="http://schemas.microsoft.com/office/drawing/2014/main" val="1639561040"/>
                    </a:ext>
                  </a:extLst>
                </a:gridCol>
                <a:gridCol w="2181225">
                  <a:extLst>
                    <a:ext uri="{9D8B030D-6E8A-4147-A177-3AD203B41FA5}">
                      <a16:colId xmlns:a16="http://schemas.microsoft.com/office/drawing/2014/main" val="1409594815"/>
                    </a:ext>
                  </a:extLst>
                </a:gridCol>
                <a:gridCol w="2838449">
                  <a:extLst>
                    <a:ext uri="{9D8B030D-6E8A-4147-A177-3AD203B41FA5}">
                      <a16:colId xmlns:a16="http://schemas.microsoft.com/office/drawing/2014/main" val="3059221738"/>
                    </a:ext>
                  </a:extLst>
                </a:gridCol>
              </a:tblGrid>
              <a:tr h="370840">
                <a:tc>
                  <a:txBody>
                    <a:bodyPr/>
                    <a:lstStyle/>
                    <a:p>
                      <a:pPr algn="ctr"/>
                      <a:r>
                        <a:rPr lang="en-IE" sz="2400" dirty="0">
                          <a:solidFill>
                            <a:srgbClr val="083F59"/>
                          </a:solidFill>
                        </a:rPr>
                        <a:t>Shared Value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IE" sz="2400" dirty="0">
                          <a:solidFill>
                            <a:srgbClr val="083F59"/>
                          </a:solidFill>
                        </a:rPr>
                        <a:t>What to Do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IE" sz="2400" dirty="0">
                          <a:solidFill>
                            <a:srgbClr val="083F59"/>
                          </a:solidFill>
                        </a:rPr>
                        <a:t>How?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IE" sz="2400" dirty="0">
                          <a:solidFill>
                            <a:srgbClr val="083F59"/>
                          </a:solidFill>
                        </a:rPr>
                        <a:t>What Not to Do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IE" sz="2400" dirty="0">
                          <a:solidFill>
                            <a:srgbClr val="083F59"/>
                          </a:solidFill>
                        </a:rPr>
                        <a:t>Example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437502822"/>
                  </a:ext>
                </a:extLst>
              </a:tr>
              <a:tr h="370840">
                <a:tc>
                  <a:txBody>
                    <a:bodyPr/>
                    <a:lstStyle/>
                    <a:p>
                      <a:pPr algn="l"/>
                      <a:r>
                        <a:rPr lang="en-IE" sz="2400" b="1" dirty="0">
                          <a:solidFill>
                            <a:srgbClr val="FF0000"/>
                          </a:solidFill>
                        </a:rPr>
                        <a:t>Incorporate Diverse Perspectives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dirty="0">
                          <a:solidFill>
                            <a:srgbClr val="083F59"/>
                          </a:solidFill>
                        </a:rPr>
                        <a:t>Actively seek out and value different viewpoints. Use these insights to address gaps and refine your initiatives. Consider families, single people, children </a:t>
                      </a:r>
                      <a:endParaRPr lang="en-IE" sz="2000"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dirty="0">
                          <a:solidFill>
                            <a:srgbClr val="083F59"/>
                          </a:solidFill>
                        </a:rPr>
                        <a:t>Organize brainstorming sessions and listening forums where all community members can contribute ideas.</a:t>
                      </a:r>
                      <a:endParaRPr lang="en-IE" sz="2000"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dirty="0">
                          <a:solidFill>
                            <a:srgbClr val="083F59"/>
                          </a:solidFill>
                        </a:rPr>
                        <a:t>Avoid dismissing feedback from smaller or less influential groups. Don’t impose external solutions without considering local input.</a:t>
                      </a:r>
                      <a:endParaRPr lang="en-IE" sz="2000"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kern="1200" dirty="0">
                          <a:solidFill>
                            <a:srgbClr val="083F59"/>
                          </a:solidFill>
                          <a:latin typeface="+mn-lt"/>
                          <a:ea typeface="+mn-ea"/>
                          <a:cs typeface="+mn-cs"/>
                        </a:rPr>
                        <a:t>In Germany, </a:t>
                      </a:r>
                      <a:r>
                        <a:rPr lang="en-US" sz="2000" kern="1200" dirty="0">
                          <a:solidFill>
                            <a:srgbClr val="FF0000"/>
                          </a:solidFill>
                          <a:latin typeface="+mn-lt"/>
                          <a:ea typeface="+mn-ea"/>
                          <a:cs typeface="+mn-cs"/>
                          <a:hlinkClick r:id="rId2">
                            <a:extLst>
                              <a:ext uri="{A12FA001-AC4F-418D-AE19-62706E023703}">
                                <ahyp:hlinkClr xmlns:ahyp="http://schemas.microsoft.com/office/drawing/2018/hyperlinkcolor" val="tx"/>
                              </a:ext>
                            </a:extLst>
                          </a:hlinkClick>
                        </a:rPr>
                        <a:t>Bio-</a:t>
                      </a:r>
                      <a:r>
                        <a:rPr lang="en-US" sz="2000" kern="1200" dirty="0" err="1">
                          <a:solidFill>
                            <a:srgbClr val="FF0000"/>
                          </a:solidFill>
                          <a:latin typeface="+mn-lt"/>
                          <a:ea typeface="+mn-ea"/>
                          <a:cs typeface="+mn-cs"/>
                          <a:hlinkClick r:id="rId2">
                            <a:extLst>
                              <a:ext uri="{A12FA001-AC4F-418D-AE19-62706E023703}">
                                <ahyp:hlinkClr xmlns:ahyp="http://schemas.microsoft.com/office/drawing/2018/hyperlinkcolor" val="tx"/>
                              </a:ext>
                            </a:extLst>
                          </a:hlinkClick>
                        </a:rPr>
                        <a:t>Lebensmittel</a:t>
                      </a:r>
                      <a:r>
                        <a:rPr lang="en-US" sz="2000" kern="1200" dirty="0">
                          <a:solidFill>
                            <a:srgbClr val="FF0000"/>
                          </a:solidFill>
                          <a:latin typeface="+mn-lt"/>
                          <a:ea typeface="+mn-ea"/>
                          <a:cs typeface="+mn-cs"/>
                          <a:hlinkClick r:id="rId2">
                            <a:extLst>
                              <a:ext uri="{A12FA001-AC4F-418D-AE19-62706E023703}">
                                <ahyp:hlinkClr xmlns:ahyp="http://schemas.microsoft.com/office/drawing/2018/hyperlinkcolor" val="tx"/>
                              </a:ext>
                            </a:extLst>
                          </a:hlinkClick>
                        </a:rPr>
                        <a:t> </a:t>
                      </a:r>
                      <a:r>
                        <a:rPr lang="en-US" sz="2000" kern="1200" dirty="0" err="1">
                          <a:solidFill>
                            <a:srgbClr val="FF0000"/>
                          </a:solidFill>
                          <a:latin typeface="+mn-lt"/>
                          <a:ea typeface="+mn-ea"/>
                          <a:cs typeface="+mn-cs"/>
                          <a:hlinkClick r:id="rId2">
                            <a:extLst>
                              <a:ext uri="{A12FA001-AC4F-418D-AE19-62706E023703}">
                                <ahyp:hlinkClr xmlns:ahyp="http://schemas.microsoft.com/office/drawing/2018/hyperlinkcolor" val="tx"/>
                              </a:ext>
                            </a:extLst>
                          </a:hlinkClick>
                        </a:rPr>
                        <a:t>Manufaktur</a:t>
                      </a:r>
                      <a:r>
                        <a:rPr lang="en-US" sz="2000" kern="1200" dirty="0">
                          <a:solidFill>
                            <a:srgbClr val="FF0000"/>
                          </a:solidFill>
                          <a:latin typeface="+mn-lt"/>
                          <a:ea typeface="+mn-ea"/>
                          <a:cs typeface="+mn-cs"/>
                          <a:hlinkClick r:id="rId2">
                            <a:extLst>
                              <a:ext uri="{A12FA001-AC4F-418D-AE19-62706E023703}">
                                <ahyp:hlinkClr xmlns:ahyp="http://schemas.microsoft.com/office/drawing/2018/hyperlinkcolor" val="tx"/>
                              </a:ext>
                            </a:extLst>
                          </a:hlinkClick>
                        </a:rPr>
                        <a:t> </a:t>
                      </a:r>
                      <a:r>
                        <a:rPr lang="en-US" sz="2000" kern="1200" dirty="0">
                          <a:solidFill>
                            <a:srgbClr val="FF0000"/>
                          </a:solidFill>
                          <a:latin typeface="+mn-lt"/>
                          <a:ea typeface="+mn-ea"/>
                          <a:cs typeface="+mn-cs"/>
                        </a:rPr>
                        <a:t>  </a:t>
                      </a:r>
                      <a:r>
                        <a:rPr lang="en-US" sz="2000" kern="1200" dirty="0">
                          <a:solidFill>
                            <a:srgbClr val="083F59"/>
                          </a:solidFill>
                          <a:latin typeface="+mn-lt"/>
                          <a:ea typeface="+mn-ea"/>
                          <a:cs typeface="+mn-cs"/>
                        </a:rPr>
                        <a:t>engages local farmers, environmentalists, and consumers to shape its sustainable organic food initiatives. They collaborate closely with regional farmers to source high-quality, organic foods. They regularly ask to connect and participate in various venues to assist with their sustainability efforts. </a:t>
                      </a:r>
                      <a:endParaRPr lang="en-IE" sz="20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2819383"/>
                  </a:ext>
                </a:extLst>
              </a:tr>
            </a:tbl>
          </a:graphicData>
        </a:graphic>
      </p:graphicFrame>
      <p:grpSp>
        <p:nvGrpSpPr>
          <p:cNvPr id="5" name="Graphic 503">
            <a:extLst>
              <a:ext uri="{FF2B5EF4-FFF2-40B4-BE49-F238E27FC236}">
                <a16:creationId xmlns:a16="http://schemas.microsoft.com/office/drawing/2014/main" id="{BC4E0AE5-CB18-BD10-BA65-222A10DE0536}"/>
              </a:ext>
            </a:extLst>
          </p:cNvPr>
          <p:cNvGrpSpPr/>
          <p:nvPr/>
        </p:nvGrpSpPr>
        <p:grpSpPr>
          <a:xfrm>
            <a:off x="863127" y="1607682"/>
            <a:ext cx="1308589" cy="1069509"/>
            <a:chOff x="9213680" y="7302100"/>
            <a:chExt cx="1308930" cy="1069788"/>
          </a:xfrm>
          <a:noFill/>
        </p:grpSpPr>
        <p:grpSp>
          <p:nvGrpSpPr>
            <p:cNvPr id="6" name="Graphic 503">
              <a:extLst>
                <a:ext uri="{FF2B5EF4-FFF2-40B4-BE49-F238E27FC236}">
                  <a16:creationId xmlns:a16="http://schemas.microsoft.com/office/drawing/2014/main" id="{9F0E162B-05E6-B702-8653-2C905FBB8757}"/>
                </a:ext>
              </a:extLst>
            </p:cNvPr>
            <p:cNvGrpSpPr/>
            <p:nvPr/>
          </p:nvGrpSpPr>
          <p:grpSpPr>
            <a:xfrm>
              <a:off x="9517391" y="7846061"/>
              <a:ext cx="311964" cy="525828"/>
              <a:chOff x="9517391" y="7846061"/>
              <a:chExt cx="311964" cy="525828"/>
            </a:xfrm>
            <a:noFill/>
          </p:grpSpPr>
          <p:sp>
            <p:nvSpPr>
              <p:cNvPr id="32" name="Freeform 2935">
                <a:extLst>
                  <a:ext uri="{FF2B5EF4-FFF2-40B4-BE49-F238E27FC236}">
                    <a16:creationId xmlns:a16="http://schemas.microsoft.com/office/drawing/2014/main" id="{B8CE4808-DC1C-CAA2-21E2-866CFB41A65E}"/>
                  </a:ext>
                </a:extLst>
              </p:cNvPr>
              <p:cNvSpPr/>
              <p:nvPr/>
            </p:nvSpPr>
            <p:spPr>
              <a:xfrm>
                <a:off x="9535548" y="8040568"/>
                <a:ext cx="36313" cy="331321"/>
              </a:xfrm>
              <a:custGeom>
                <a:avLst/>
                <a:gdLst>
                  <a:gd name="connsiteX0" fmla="*/ 0 w 36313"/>
                  <a:gd name="connsiteY0" fmla="*/ 0 h 331321"/>
                  <a:gd name="connsiteX1" fmla="*/ 0 w 36313"/>
                  <a:gd name="connsiteY1" fmla="*/ 108792 h 331321"/>
                  <a:gd name="connsiteX2" fmla="*/ 14855 w 36313"/>
                  <a:gd name="connsiteY2" fmla="*/ 151650 h 331321"/>
                  <a:gd name="connsiteX3" fmla="*/ 33012 w 36313"/>
                  <a:gd name="connsiteY3" fmla="*/ 173078 h 331321"/>
                  <a:gd name="connsiteX4" fmla="*/ 36314 w 36313"/>
                  <a:gd name="connsiteY4" fmla="*/ 184617 h 331321"/>
                  <a:gd name="connsiteX5" fmla="*/ 36314 w 36313"/>
                  <a:gd name="connsiteY5" fmla="*/ 331321 h 3313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313" h="331321">
                    <a:moveTo>
                      <a:pt x="0" y="0"/>
                    </a:moveTo>
                    <a:lnTo>
                      <a:pt x="0" y="108792"/>
                    </a:lnTo>
                    <a:cubicBezTo>
                      <a:pt x="0" y="123627"/>
                      <a:pt x="4952" y="138463"/>
                      <a:pt x="14855" y="151650"/>
                    </a:cubicBezTo>
                    <a:lnTo>
                      <a:pt x="33012" y="173078"/>
                    </a:lnTo>
                    <a:cubicBezTo>
                      <a:pt x="36314" y="176375"/>
                      <a:pt x="36314" y="179672"/>
                      <a:pt x="36314" y="184617"/>
                    </a:cubicBezTo>
                    <a:lnTo>
                      <a:pt x="36314" y="331321"/>
                    </a:lnTo>
                  </a:path>
                </a:pathLst>
              </a:custGeom>
              <a:noFill/>
              <a:ln w="16501" cap="rnd">
                <a:solidFill>
                  <a:srgbClr val="000000"/>
                </a:solidFill>
                <a:prstDash val="solid"/>
                <a:miter/>
              </a:ln>
            </p:spPr>
            <p:txBody>
              <a:bodyPr rtlCol="0" anchor="ctr"/>
              <a:lstStyle/>
              <a:p>
                <a:endParaRPr lang="en-US" sz="1799"/>
              </a:p>
            </p:txBody>
          </p:sp>
          <p:sp>
            <p:nvSpPr>
              <p:cNvPr id="33" name="Freeform 2936">
                <a:extLst>
                  <a:ext uri="{FF2B5EF4-FFF2-40B4-BE49-F238E27FC236}">
                    <a16:creationId xmlns:a16="http://schemas.microsoft.com/office/drawing/2014/main" id="{9369E6E9-3E46-43F5-C598-B403D7A5AC82}"/>
                  </a:ext>
                </a:extLst>
              </p:cNvPr>
              <p:cNvSpPr/>
              <p:nvPr/>
            </p:nvSpPr>
            <p:spPr>
              <a:xfrm>
                <a:off x="9652741" y="7972985"/>
                <a:ext cx="176615" cy="395607"/>
              </a:xfrm>
              <a:custGeom>
                <a:avLst/>
                <a:gdLst>
                  <a:gd name="connsiteX0" fmla="*/ 112241 w 176615"/>
                  <a:gd name="connsiteY0" fmla="*/ 395608 h 395607"/>
                  <a:gd name="connsiteX1" fmla="*/ 112241 w 176615"/>
                  <a:gd name="connsiteY1" fmla="*/ 253848 h 395607"/>
                  <a:gd name="connsiteX2" fmla="*/ 115542 w 176615"/>
                  <a:gd name="connsiteY2" fmla="*/ 242309 h 395607"/>
                  <a:gd name="connsiteX3" fmla="*/ 150206 w 176615"/>
                  <a:gd name="connsiteY3" fmla="*/ 194507 h 395607"/>
                  <a:gd name="connsiteX4" fmla="*/ 176615 w 176615"/>
                  <a:gd name="connsiteY4" fmla="*/ 136814 h 395607"/>
                  <a:gd name="connsiteX5" fmla="*/ 176615 w 176615"/>
                  <a:gd name="connsiteY5" fmla="*/ 74176 h 395607"/>
                  <a:gd name="connsiteX6" fmla="*/ 176615 w 176615"/>
                  <a:gd name="connsiteY6" fmla="*/ 74176 h 395607"/>
                  <a:gd name="connsiteX7" fmla="*/ 176615 w 176615"/>
                  <a:gd name="connsiteY7" fmla="*/ 39560 h 395607"/>
                  <a:gd name="connsiteX8" fmla="*/ 176615 w 176615"/>
                  <a:gd name="connsiteY8" fmla="*/ 39560 h 395607"/>
                  <a:gd name="connsiteX9" fmla="*/ 137000 w 176615"/>
                  <a:gd name="connsiteY9" fmla="*/ 0 h 395607"/>
                  <a:gd name="connsiteX10" fmla="*/ 36314 w 176615"/>
                  <a:gd name="connsiteY10" fmla="*/ 0 h 395607"/>
                  <a:gd name="connsiteX11" fmla="*/ 0 w 176615"/>
                  <a:gd name="connsiteY11" fmla="*/ 36263 h 395607"/>
                  <a:gd name="connsiteX12" fmla="*/ 36314 w 176615"/>
                  <a:gd name="connsiteY12" fmla="*/ 72528 h 395607"/>
                  <a:gd name="connsiteX13" fmla="*/ 103988 w 176615"/>
                  <a:gd name="connsiteY13" fmla="*/ 72528 h 395607"/>
                  <a:gd name="connsiteX14" fmla="*/ 103988 w 176615"/>
                  <a:gd name="connsiteY14" fmla="*/ 85714 h 395607"/>
                  <a:gd name="connsiteX15" fmla="*/ 9904 w 176615"/>
                  <a:gd name="connsiteY15" fmla="*/ 184616 h 3956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76615" h="395607">
                    <a:moveTo>
                      <a:pt x="112241" y="395608"/>
                    </a:moveTo>
                    <a:lnTo>
                      <a:pt x="112241" y="253848"/>
                    </a:lnTo>
                    <a:cubicBezTo>
                      <a:pt x="112241" y="250551"/>
                      <a:pt x="112241" y="245606"/>
                      <a:pt x="115542" y="242309"/>
                    </a:cubicBezTo>
                    <a:lnTo>
                      <a:pt x="150206" y="194507"/>
                    </a:lnTo>
                    <a:cubicBezTo>
                      <a:pt x="166712" y="174726"/>
                      <a:pt x="176615" y="163188"/>
                      <a:pt x="176615" y="136814"/>
                    </a:cubicBezTo>
                    <a:lnTo>
                      <a:pt x="176615" y="74176"/>
                    </a:lnTo>
                    <a:lnTo>
                      <a:pt x="176615" y="74176"/>
                    </a:lnTo>
                    <a:lnTo>
                      <a:pt x="176615" y="39560"/>
                    </a:lnTo>
                    <a:lnTo>
                      <a:pt x="176615" y="39560"/>
                    </a:lnTo>
                    <a:cubicBezTo>
                      <a:pt x="176615" y="18132"/>
                      <a:pt x="158459" y="0"/>
                      <a:pt x="137000" y="0"/>
                    </a:cubicBezTo>
                    <a:lnTo>
                      <a:pt x="36314" y="0"/>
                    </a:lnTo>
                    <a:cubicBezTo>
                      <a:pt x="16506" y="0"/>
                      <a:pt x="0" y="16484"/>
                      <a:pt x="0" y="36263"/>
                    </a:cubicBezTo>
                    <a:cubicBezTo>
                      <a:pt x="0" y="56044"/>
                      <a:pt x="16506" y="72528"/>
                      <a:pt x="36314" y="72528"/>
                    </a:cubicBezTo>
                    <a:lnTo>
                      <a:pt x="103988" y="72528"/>
                    </a:lnTo>
                    <a:lnTo>
                      <a:pt x="103988" y="85714"/>
                    </a:lnTo>
                    <a:cubicBezTo>
                      <a:pt x="103988" y="85714"/>
                      <a:pt x="9904" y="87363"/>
                      <a:pt x="9904" y="184616"/>
                    </a:cubicBezTo>
                  </a:path>
                </a:pathLst>
              </a:custGeom>
              <a:noFill/>
              <a:ln w="16501" cap="rnd">
                <a:solidFill>
                  <a:srgbClr val="000000"/>
                </a:solidFill>
                <a:prstDash val="solid"/>
                <a:miter/>
              </a:ln>
            </p:spPr>
            <p:txBody>
              <a:bodyPr rtlCol="0" anchor="ctr"/>
              <a:lstStyle/>
              <a:p>
                <a:endParaRPr lang="en-US" sz="1799"/>
              </a:p>
            </p:txBody>
          </p:sp>
          <p:sp>
            <p:nvSpPr>
              <p:cNvPr id="34" name="Freeform 2937">
                <a:extLst>
                  <a:ext uri="{FF2B5EF4-FFF2-40B4-BE49-F238E27FC236}">
                    <a16:creationId xmlns:a16="http://schemas.microsoft.com/office/drawing/2014/main" id="{21E64D40-9B88-9E43-1853-B349A03D9FFD}"/>
                  </a:ext>
                </a:extLst>
              </p:cNvPr>
              <p:cNvSpPr/>
              <p:nvPr/>
            </p:nvSpPr>
            <p:spPr>
              <a:xfrm>
                <a:off x="9733621" y="7865842"/>
                <a:ext cx="72626" cy="110439"/>
              </a:xfrm>
              <a:custGeom>
                <a:avLst/>
                <a:gdLst>
                  <a:gd name="connsiteX0" fmla="*/ 72626 w 72626"/>
                  <a:gd name="connsiteY0" fmla="*/ 110440 h 110439"/>
                  <a:gd name="connsiteX1" fmla="*/ 72626 w 72626"/>
                  <a:gd name="connsiteY1" fmla="*/ 36263 h 110439"/>
                  <a:gd name="connsiteX2" fmla="*/ 36314 w 72626"/>
                  <a:gd name="connsiteY2" fmla="*/ 0 h 110439"/>
                  <a:gd name="connsiteX3" fmla="*/ 36314 w 72626"/>
                  <a:gd name="connsiteY3" fmla="*/ 0 h 110439"/>
                  <a:gd name="connsiteX4" fmla="*/ 0 w 72626"/>
                  <a:gd name="connsiteY4" fmla="*/ 36263 h 110439"/>
                  <a:gd name="connsiteX5" fmla="*/ 0 w 72626"/>
                  <a:gd name="connsiteY5" fmla="*/ 110440 h 110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2626" h="110439">
                    <a:moveTo>
                      <a:pt x="72626" y="110440"/>
                    </a:moveTo>
                    <a:lnTo>
                      <a:pt x="72626" y="36263"/>
                    </a:lnTo>
                    <a:cubicBezTo>
                      <a:pt x="72626" y="16484"/>
                      <a:pt x="56120" y="0"/>
                      <a:pt x="36314" y="0"/>
                    </a:cubicBezTo>
                    <a:lnTo>
                      <a:pt x="36314" y="0"/>
                    </a:lnTo>
                    <a:cubicBezTo>
                      <a:pt x="16506" y="0"/>
                      <a:pt x="0" y="16484"/>
                      <a:pt x="0" y="36263"/>
                    </a:cubicBezTo>
                    <a:lnTo>
                      <a:pt x="0" y="110440"/>
                    </a:lnTo>
                  </a:path>
                </a:pathLst>
              </a:custGeom>
              <a:noFill/>
              <a:ln w="16501" cap="rnd">
                <a:solidFill>
                  <a:srgbClr val="000000"/>
                </a:solidFill>
                <a:prstDash val="solid"/>
                <a:miter/>
              </a:ln>
            </p:spPr>
            <p:txBody>
              <a:bodyPr rtlCol="0" anchor="ctr"/>
              <a:lstStyle/>
              <a:p>
                <a:endParaRPr lang="en-US" sz="1799"/>
              </a:p>
            </p:txBody>
          </p:sp>
          <p:sp>
            <p:nvSpPr>
              <p:cNvPr id="35" name="Freeform 2938">
                <a:extLst>
                  <a:ext uri="{FF2B5EF4-FFF2-40B4-BE49-F238E27FC236}">
                    <a16:creationId xmlns:a16="http://schemas.microsoft.com/office/drawing/2014/main" id="{6D2F9459-8520-1A95-0992-68A7B66E087D}"/>
                  </a:ext>
                </a:extLst>
              </p:cNvPr>
              <p:cNvSpPr/>
              <p:nvPr/>
            </p:nvSpPr>
            <p:spPr>
              <a:xfrm>
                <a:off x="9659344" y="7846061"/>
                <a:ext cx="75927" cy="143408"/>
              </a:xfrm>
              <a:custGeom>
                <a:avLst/>
                <a:gdLst>
                  <a:gd name="connsiteX0" fmla="*/ 75927 w 75927"/>
                  <a:gd name="connsiteY0" fmla="*/ 128572 h 143408"/>
                  <a:gd name="connsiteX1" fmla="*/ 75927 w 75927"/>
                  <a:gd name="connsiteY1" fmla="*/ 37912 h 143408"/>
                  <a:gd name="connsiteX2" fmla="*/ 37964 w 75927"/>
                  <a:gd name="connsiteY2" fmla="*/ 0 h 143408"/>
                  <a:gd name="connsiteX3" fmla="*/ 37964 w 75927"/>
                  <a:gd name="connsiteY3" fmla="*/ 0 h 143408"/>
                  <a:gd name="connsiteX4" fmla="*/ 0 w 75927"/>
                  <a:gd name="connsiteY4" fmla="*/ 37912 h 143408"/>
                  <a:gd name="connsiteX5" fmla="*/ 0 w 75927"/>
                  <a:gd name="connsiteY5" fmla="*/ 143408 h 143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927" h="143408">
                    <a:moveTo>
                      <a:pt x="75927" y="128572"/>
                    </a:moveTo>
                    <a:lnTo>
                      <a:pt x="75927" y="37912"/>
                    </a:lnTo>
                    <a:cubicBezTo>
                      <a:pt x="75927" y="16484"/>
                      <a:pt x="59421" y="0"/>
                      <a:pt x="37964" y="0"/>
                    </a:cubicBezTo>
                    <a:lnTo>
                      <a:pt x="37964" y="0"/>
                    </a:lnTo>
                    <a:cubicBezTo>
                      <a:pt x="16506" y="0"/>
                      <a:pt x="0" y="16484"/>
                      <a:pt x="0" y="37912"/>
                    </a:cubicBezTo>
                    <a:lnTo>
                      <a:pt x="0" y="143408"/>
                    </a:lnTo>
                  </a:path>
                </a:pathLst>
              </a:custGeom>
              <a:noFill/>
              <a:ln w="16501" cap="rnd">
                <a:solidFill>
                  <a:srgbClr val="000000"/>
                </a:solidFill>
                <a:prstDash val="solid"/>
                <a:miter/>
              </a:ln>
            </p:spPr>
            <p:txBody>
              <a:bodyPr rtlCol="0" anchor="ctr"/>
              <a:lstStyle/>
              <a:p>
                <a:endParaRPr lang="en-US" sz="1799"/>
              </a:p>
            </p:txBody>
          </p:sp>
          <p:sp>
            <p:nvSpPr>
              <p:cNvPr id="36" name="Freeform 2939">
                <a:extLst>
                  <a:ext uri="{FF2B5EF4-FFF2-40B4-BE49-F238E27FC236}">
                    <a16:creationId xmlns:a16="http://schemas.microsoft.com/office/drawing/2014/main" id="{A780DD8F-B24D-2E04-763E-1415EBDA6D0A}"/>
                  </a:ext>
                </a:extLst>
              </p:cNvPr>
              <p:cNvSpPr/>
              <p:nvPr/>
            </p:nvSpPr>
            <p:spPr>
              <a:xfrm>
                <a:off x="9583415" y="7855951"/>
                <a:ext cx="75928" cy="197803"/>
              </a:xfrm>
              <a:custGeom>
                <a:avLst/>
                <a:gdLst>
                  <a:gd name="connsiteX0" fmla="*/ 75928 w 75928"/>
                  <a:gd name="connsiteY0" fmla="*/ 133518 h 197803"/>
                  <a:gd name="connsiteX1" fmla="*/ 75928 w 75928"/>
                  <a:gd name="connsiteY1" fmla="*/ 37912 h 197803"/>
                  <a:gd name="connsiteX2" fmla="*/ 37965 w 75928"/>
                  <a:gd name="connsiteY2" fmla="*/ 0 h 197803"/>
                  <a:gd name="connsiteX3" fmla="*/ 37965 w 75928"/>
                  <a:gd name="connsiteY3" fmla="*/ 0 h 197803"/>
                  <a:gd name="connsiteX4" fmla="*/ 0 w 75928"/>
                  <a:gd name="connsiteY4" fmla="*/ 37912 h 197803"/>
                  <a:gd name="connsiteX5" fmla="*/ 0 w 75928"/>
                  <a:gd name="connsiteY5" fmla="*/ 159892 h 197803"/>
                  <a:gd name="connsiteX6" fmla="*/ 37965 w 75928"/>
                  <a:gd name="connsiteY6" fmla="*/ 197804 h 197803"/>
                  <a:gd name="connsiteX7" fmla="*/ 37965 w 75928"/>
                  <a:gd name="connsiteY7" fmla="*/ 197804 h 197803"/>
                  <a:gd name="connsiteX8" fmla="*/ 72627 w 75928"/>
                  <a:gd name="connsiteY8" fmla="*/ 174727 h 197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5928" h="197803">
                    <a:moveTo>
                      <a:pt x="75928" y="133518"/>
                    </a:moveTo>
                    <a:lnTo>
                      <a:pt x="75928" y="37912"/>
                    </a:lnTo>
                    <a:cubicBezTo>
                      <a:pt x="75928" y="16484"/>
                      <a:pt x="59422" y="0"/>
                      <a:pt x="37965" y="0"/>
                    </a:cubicBezTo>
                    <a:lnTo>
                      <a:pt x="37965" y="0"/>
                    </a:lnTo>
                    <a:cubicBezTo>
                      <a:pt x="16506" y="0"/>
                      <a:pt x="0" y="16484"/>
                      <a:pt x="0" y="37912"/>
                    </a:cubicBezTo>
                    <a:lnTo>
                      <a:pt x="0" y="159892"/>
                    </a:lnTo>
                    <a:cubicBezTo>
                      <a:pt x="0" y="181320"/>
                      <a:pt x="16506" y="197804"/>
                      <a:pt x="37965" y="197804"/>
                    </a:cubicBezTo>
                    <a:lnTo>
                      <a:pt x="37965" y="197804"/>
                    </a:lnTo>
                    <a:cubicBezTo>
                      <a:pt x="52820" y="197804"/>
                      <a:pt x="67675" y="187914"/>
                      <a:pt x="72627" y="174727"/>
                    </a:cubicBezTo>
                  </a:path>
                </a:pathLst>
              </a:custGeom>
              <a:noFill/>
              <a:ln w="16501" cap="rnd">
                <a:solidFill>
                  <a:srgbClr val="000000"/>
                </a:solidFill>
                <a:prstDash val="solid"/>
                <a:miter/>
              </a:ln>
            </p:spPr>
            <p:txBody>
              <a:bodyPr rtlCol="0" anchor="ctr"/>
              <a:lstStyle/>
              <a:p>
                <a:endParaRPr lang="en-US" sz="1799"/>
              </a:p>
            </p:txBody>
          </p:sp>
          <p:sp>
            <p:nvSpPr>
              <p:cNvPr id="37" name="Freeform 2940">
                <a:extLst>
                  <a:ext uri="{FF2B5EF4-FFF2-40B4-BE49-F238E27FC236}">
                    <a16:creationId xmlns:a16="http://schemas.microsoft.com/office/drawing/2014/main" id="{DF814FE6-4BBF-9886-5547-74547C0606E1}"/>
                  </a:ext>
                </a:extLst>
              </p:cNvPr>
              <p:cNvSpPr/>
              <p:nvPr/>
            </p:nvSpPr>
            <p:spPr>
              <a:xfrm>
                <a:off x="9517391" y="7877379"/>
                <a:ext cx="66024" cy="166485"/>
              </a:xfrm>
              <a:custGeom>
                <a:avLst/>
                <a:gdLst>
                  <a:gd name="connsiteX0" fmla="*/ 33012 w 66024"/>
                  <a:gd name="connsiteY0" fmla="*/ 166486 h 166485"/>
                  <a:gd name="connsiteX1" fmla="*/ 33012 w 66024"/>
                  <a:gd name="connsiteY1" fmla="*/ 166486 h 166485"/>
                  <a:gd name="connsiteX2" fmla="*/ 66024 w 66024"/>
                  <a:gd name="connsiteY2" fmla="*/ 133518 h 166485"/>
                  <a:gd name="connsiteX3" fmla="*/ 66024 w 66024"/>
                  <a:gd name="connsiteY3" fmla="*/ 32967 h 166485"/>
                  <a:gd name="connsiteX4" fmla="*/ 33012 w 66024"/>
                  <a:gd name="connsiteY4" fmla="*/ 0 h 166485"/>
                  <a:gd name="connsiteX5" fmla="*/ 33012 w 66024"/>
                  <a:gd name="connsiteY5" fmla="*/ 0 h 166485"/>
                  <a:gd name="connsiteX6" fmla="*/ 0 w 66024"/>
                  <a:gd name="connsiteY6" fmla="*/ 32967 h 166485"/>
                  <a:gd name="connsiteX7" fmla="*/ 0 w 66024"/>
                  <a:gd name="connsiteY7" fmla="*/ 133518 h 166485"/>
                  <a:gd name="connsiteX8" fmla="*/ 33012 w 66024"/>
                  <a:gd name="connsiteY8" fmla="*/ 166486 h 166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024" h="166485">
                    <a:moveTo>
                      <a:pt x="33012" y="166486"/>
                    </a:moveTo>
                    <a:lnTo>
                      <a:pt x="33012" y="166486"/>
                    </a:lnTo>
                    <a:cubicBezTo>
                      <a:pt x="51169" y="166486"/>
                      <a:pt x="66024" y="151650"/>
                      <a:pt x="66024" y="133518"/>
                    </a:cubicBezTo>
                    <a:lnTo>
                      <a:pt x="66024" y="32967"/>
                    </a:lnTo>
                    <a:cubicBezTo>
                      <a:pt x="66024" y="14836"/>
                      <a:pt x="51169" y="0"/>
                      <a:pt x="33012" y="0"/>
                    </a:cubicBezTo>
                    <a:lnTo>
                      <a:pt x="33012" y="0"/>
                    </a:lnTo>
                    <a:cubicBezTo>
                      <a:pt x="14856" y="0"/>
                      <a:pt x="0" y="14836"/>
                      <a:pt x="0" y="32967"/>
                    </a:cubicBezTo>
                    <a:lnTo>
                      <a:pt x="0" y="133518"/>
                    </a:lnTo>
                    <a:cubicBezTo>
                      <a:pt x="0" y="151650"/>
                      <a:pt x="14856" y="166486"/>
                      <a:pt x="33012" y="166486"/>
                    </a:cubicBezTo>
                    <a:close/>
                  </a:path>
                </a:pathLst>
              </a:custGeom>
              <a:noFill/>
              <a:ln w="16501" cap="rnd">
                <a:solidFill>
                  <a:srgbClr val="000000"/>
                </a:solidFill>
                <a:prstDash val="solid"/>
                <a:miter/>
              </a:ln>
            </p:spPr>
            <p:txBody>
              <a:bodyPr rtlCol="0" anchor="ctr"/>
              <a:lstStyle/>
              <a:p>
                <a:endParaRPr lang="en-US" sz="1799"/>
              </a:p>
            </p:txBody>
          </p:sp>
        </p:grpSp>
        <p:grpSp>
          <p:nvGrpSpPr>
            <p:cNvPr id="7" name="Graphic 503">
              <a:extLst>
                <a:ext uri="{FF2B5EF4-FFF2-40B4-BE49-F238E27FC236}">
                  <a16:creationId xmlns:a16="http://schemas.microsoft.com/office/drawing/2014/main" id="{3EE55D45-58F8-E03D-E298-CE88850D527F}"/>
                </a:ext>
              </a:extLst>
            </p:cNvPr>
            <p:cNvGrpSpPr/>
            <p:nvPr/>
          </p:nvGrpSpPr>
          <p:grpSpPr>
            <a:xfrm>
              <a:off x="9213680" y="7302100"/>
              <a:ext cx="1308930" cy="1068140"/>
              <a:chOff x="9213680" y="7302100"/>
              <a:chExt cx="1308930" cy="1068140"/>
            </a:xfrm>
            <a:noFill/>
          </p:grpSpPr>
          <p:grpSp>
            <p:nvGrpSpPr>
              <p:cNvPr id="8" name="Graphic 503">
                <a:extLst>
                  <a:ext uri="{FF2B5EF4-FFF2-40B4-BE49-F238E27FC236}">
                    <a16:creationId xmlns:a16="http://schemas.microsoft.com/office/drawing/2014/main" id="{F0B99E35-F238-9485-5DD0-DB15F06A2F7B}"/>
                  </a:ext>
                </a:extLst>
              </p:cNvPr>
              <p:cNvGrpSpPr/>
              <p:nvPr/>
            </p:nvGrpSpPr>
            <p:grpSpPr>
              <a:xfrm>
                <a:off x="9715464" y="7302100"/>
                <a:ext cx="807146" cy="1068140"/>
                <a:chOff x="9715464" y="7302100"/>
                <a:chExt cx="807146" cy="1068140"/>
              </a:xfrm>
              <a:noFill/>
            </p:grpSpPr>
            <p:sp>
              <p:nvSpPr>
                <p:cNvPr id="24" name="Freeform 2927">
                  <a:extLst>
                    <a:ext uri="{FF2B5EF4-FFF2-40B4-BE49-F238E27FC236}">
                      <a16:creationId xmlns:a16="http://schemas.microsoft.com/office/drawing/2014/main" id="{5DADCCF7-833A-AD57-1280-3EA7E7B7EF43}"/>
                    </a:ext>
                  </a:extLst>
                </p:cNvPr>
                <p:cNvSpPr/>
                <p:nvPr/>
              </p:nvSpPr>
              <p:spPr>
                <a:xfrm>
                  <a:off x="10218898" y="7611993"/>
                  <a:ext cx="59422" cy="758248"/>
                </a:xfrm>
                <a:custGeom>
                  <a:avLst/>
                  <a:gdLst>
                    <a:gd name="connsiteX0" fmla="*/ 59422 w 59422"/>
                    <a:gd name="connsiteY0" fmla="*/ 0 h 758248"/>
                    <a:gd name="connsiteX1" fmla="*/ 59422 w 59422"/>
                    <a:gd name="connsiteY1" fmla="*/ 174726 h 758248"/>
                    <a:gd name="connsiteX2" fmla="*/ 34663 w 59422"/>
                    <a:gd name="connsiteY2" fmla="*/ 242310 h 758248"/>
                    <a:gd name="connsiteX3" fmla="*/ 6603 w 59422"/>
                    <a:gd name="connsiteY3" fmla="*/ 275277 h 758248"/>
                    <a:gd name="connsiteX4" fmla="*/ 0 w 59422"/>
                    <a:gd name="connsiteY4" fmla="*/ 293409 h 758248"/>
                    <a:gd name="connsiteX5" fmla="*/ 0 w 59422"/>
                    <a:gd name="connsiteY5" fmla="*/ 758248 h 758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9422" h="758248">
                      <a:moveTo>
                        <a:pt x="59422" y="0"/>
                      </a:moveTo>
                      <a:lnTo>
                        <a:pt x="59422" y="174726"/>
                      </a:lnTo>
                      <a:cubicBezTo>
                        <a:pt x="59422" y="199452"/>
                        <a:pt x="51169" y="222529"/>
                        <a:pt x="34663" y="242310"/>
                      </a:cubicBezTo>
                      <a:lnTo>
                        <a:pt x="6603" y="275277"/>
                      </a:lnTo>
                      <a:cubicBezTo>
                        <a:pt x="1651" y="280222"/>
                        <a:pt x="0" y="286816"/>
                        <a:pt x="0" y="293409"/>
                      </a:cubicBezTo>
                      <a:lnTo>
                        <a:pt x="0" y="758248"/>
                      </a:lnTo>
                    </a:path>
                  </a:pathLst>
                </a:custGeom>
                <a:noFill/>
                <a:ln w="16501" cap="rnd">
                  <a:solidFill>
                    <a:srgbClr val="000000"/>
                  </a:solidFill>
                  <a:prstDash val="solid"/>
                  <a:miter/>
                </a:ln>
              </p:spPr>
              <p:txBody>
                <a:bodyPr rtlCol="0" anchor="ctr"/>
                <a:lstStyle/>
                <a:p>
                  <a:endParaRPr lang="en-US" sz="1799"/>
                </a:p>
              </p:txBody>
            </p:sp>
            <p:sp>
              <p:nvSpPr>
                <p:cNvPr id="25" name="Freeform 2928">
                  <a:extLst>
                    <a:ext uri="{FF2B5EF4-FFF2-40B4-BE49-F238E27FC236}">
                      <a16:creationId xmlns:a16="http://schemas.microsoft.com/office/drawing/2014/main" id="{04892A53-3721-24ED-869E-F8A5E05C002F}"/>
                    </a:ext>
                  </a:extLst>
                </p:cNvPr>
                <p:cNvSpPr/>
                <p:nvPr/>
              </p:nvSpPr>
              <p:spPr>
                <a:xfrm>
                  <a:off x="9809548" y="7506497"/>
                  <a:ext cx="283904" cy="862096"/>
                </a:xfrm>
                <a:custGeom>
                  <a:avLst/>
                  <a:gdLst>
                    <a:gd name="connsiteX0" fmla="*/ 102338 w 283904"/>
                    <a:gd name="connsiteY0" fmla="*/ 862096 h 862096"/>
                    <a:gd name="connsiteX1" fmla="*/ 102338 w 283904"/>
                    <a:gd name="connsiteY1" fmla="*/ 403850 h 862096"/>
                    <a:gd name="connsiteX2" fmla="*/ 95735 w 283904"/>
                    <a:gd name="connsiteY2" fmla="*/ 385718 h 862096"/>
                    <a:gd name="connsiteX3" fmla="*/ 41265 w 283904"/>
                    <a:gd name="connsiteY3" fmla="*/ 308245 h 862096"/>
                    <a:gd name="connsiteX4" fmla="*/ 0 w 283904"/>
                    <a:gd name="connsiteY4" fmla="*/ 217585 h 862096"/>
                    <a:gd name="connsiteX5" fmla="*/ 0 w 283904"/>
                    <a:gd name="connsiteY5" fmla="*/ 117035 h 862096"/>
                    <a:gd name="connsiteX6" fmla="*/ 0 w 283904"/>
                    <a:gd name="connsiteY6" fmla="*/ 117035 h 862096"/>
                    <a:gd name="connsiteX7" fmla="*/ 0 w 283904"/>
                    <a:gd name="connsiteY7" fmla="*/ 62639 h 862096"/>
                    <a:gd name="connsiteX8" fmla="*/ 0 w 283904"/>
                    <a:gd name="connsiteY8" fmla="*/ 62639 h 862096"/>
                    <a:gd name="connsiteX9" fmla="*/ 62723 w 283904"/>
                    <a:gd name="connsiteY9" fmla="*/ 0 h 862096"/>
                    <a:gd name="connsiteX10" fmla="*/ 224483 w 283904"/>
                    <a:gd name="connsiteY10" fmla="*/ 0 h 862096"/>
                    <a:gd name="connsiteX11" fmla="*/ 283904 w 283904"/>
                    <a:gd name="connsiteY11" fmla="*/ 59342 h 862096"/>
                    <a:gd name="connsiteX12" fmla="*/ 224483 w 283904"/>
                    <a:gd name="connsiteY12" fmla="*/ 118683 h 862096"/>
                    <a:gd name="connsiteX13" fmla="*/ 117194 w 283904"/>
                    <a:gd name="connsiteY13" fmla="*/ 118683 h 862096"/>
                    <a:gd name="connsiteX14" fmla="*/ 117194 w 283904"/>
                    <a:gd name="connsiteY14" fmla="*/ 140111 h 862096"/>
                    <a:gd name="connsiteX15" fmla="*/ 267398 w 283904"/>
                    <a:gd name="connsiteY15" fmla="*/ 296706 h 862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283904" h="862096">
                      <a:moveTo>
                        <a:pt x="102338" y="862096"/>
                      </a:moveTo>
                      <a:lnTo>
                        <a:pt x="102338" y="403850"/>
                      </a:lnTo>
                      <a:cubicBezTo>
                        <a:pt x="102338" y="397257"/>
                        <a:pt x="100688" y="390663"/>
                        <a:pt x="95735" y="385718"/>
                      </a:cubicBezTo>
                      <a:lnTo>
                        <a:pt x="41265" y="308245"/>
                      </a:lnTo>
                      <a:cubicBezTo>
                        <a:pt x="14856" y="275277"/>
                        <a:pt x="0" y="258794"/>
                        <a:pt x="0" y="217585"/>
                      </a:cubicBezTo>
                      <a:lnTo>
                        <a:pt x="0" y="117035"/>
                      </a:lnTo>
                      <a:lnTo>
                        <a:pt x="0" y="117035"/>
                      </a:lnTo>
                      <a:lnTo>
                        <a:pt x="0" y="62639"/>
                      </a:lnTo>
                      <a:lnTo>
                        <a:pt x="0" y="62639"/>
                      </a:lnTo>
                      <a:cubicBezTo>
                        <a:pt x="0" y="28022"/>
                        <a:pt x="28060" y="0"/>
                        <a:pt x="62723" y="0"/>
                      </a:cubicBezTo>
                      <a:lnTo>
                        <a:pt x="224483" y="0"/>
                      </a:lnTo>
                      <a:cubicBezTo>
                        <a:pt x="257495" y="0"/>
                        <a:pt x="283904" y="26374"/>
                        <a:pt x="283904" y="59342"/>
                      </a:cubicBezTo>
                      <a:cubicBezTo>
                        <a:pt x="283904" y="92309"/>
                        <a:pt x="257495" y="118683"/>
                        <a:pt x="224483" y="118683"/>
                      </a:cubicBezTo>
                      <a:lnTo>
                        <a:pt x="117194" y="118683"/>
                      </a:lnTo>
                      <a:lnTo>
                        <a:pt x="117194" y="140111"/>
                      </a:lnTo>
                      <a:cubicBezTo>
                        <a:pt x="117194" y="140111"/>
                        <a:pt x="267398" y="143408"/>
                        <a:pt x="267398" y="296706"/>
                      </a:cubicBezTo>
                    </a:path>
                  </a:pathLst>
                </a:custGeom>
                <a:noFill/>
                <a:ln w="16501" cap="rnd">
                  <a:solidFill>
                    <a:srgbClr val="000000"/>
                  </a:solidFill>
                  <a:prstDash val="solid"/>
                  <a:miter/>
                </a:ln>
              </p:spPr>
              <p:txBody>
                <a:bodyPr rtlCol="0" anchor="ctr"/>
                <a:lstStyle/>
                <a:p>
                  <a:endParaRPr lang="en-US" sz="1799"/>
                </a:p>
              </p:txBody>
            </p:sp>
            <p:sp>
              <p:nvSpPr>
                <p:cNvPr id="26" name="Freeform 2929">
                  <a:extLst>
                    <a:ext uri="{FF2B5EF4-FFF2-40B4-BE49-F238E27FC236}">
                      <a16:creationId xmlns:a16="http://schemas.microsoft.com/office/drawing/2014/main" id="{26935362-DBA9-A39B-6A9F-90B4AEE13A15}"/>
                    </a:ext>
                  </a:extLst>
                </p:cNvPr>
                <p:cNvSpPr/>
                <p:nvPr/>
              </p:nvSpPr>
              <p:spPr>
                <a:xfrm>
                  <a:off x="9845862" y="7331771"/>
                  <a:ext cx="115542" cy="178023"/>
                </a:xfrm>
                <a:custGeom>
                  <a:avLst/>
                  <a:gdLst>
                    <a:gd name="connsiteX0" fmla="*/ 0 w 115542"/>
                    <a:gd name="connsiteY0" fmla="*/ 178023 h 178023"/>
                    <a:gd name="connsiteX1" fmla="*/ 0 w 115542"/>
                    <a:gd name="connsiteY1" fmla="*/ 57693 h 178023"/>
                    <a:gd name="connsiteX2" fmla="*/ 57771 w 115542"/>
                    <a:gd name="connsiteY2" fmla="*/ 0 h 178023"/>
                    <a:gd name="connsiteX3" fmla="*/ 57771 w 115542"/>
                    <a:gd name="connsiteY3" fmla="*/ 0 h 178023"/>
                    <a:gd name="connsiteX4" fmla="*/ 115542 w 115542"/>
                    <a:gd name="connsiteY4" fmla="*/ 57693 h 178023"/>
                    <a:gd name="connsiteX5" fmla="*/ 115542 w 115542"/>
                    <a:gd name="connsiteY5" fmla="*/ 174726 h 178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542" h="178023">
                      <a:moveTo>
                        <a:pt x="0" y="178023"/>
                      </a:moveTo>
                      <a:lnTo>
                        <a:pt x="0" y="57693"/>
                      </a:lnTo>
                      <a:cubicBezTo>
                        <a:pt x="0" y="26373"/>
                        <a:pt x="26409" y="0"/>
                        <a:pt x="57771" y="0"/>
                      </a:cubicBezTo>
                      <a:lnTo>
                        <a:pt x="57771" y="0"/>
                      </a:lnTo>
                      <a:cubicBezTo>
                        <a:pt x="89133" y="0"/>
                        <a:pt x="115542" y="26373"/>
                        <a:pt x="115542" y="57693"/>
                      </a:cubicBezTo>
                      <a:lnTo>
                        <a:pt x="115542" y="174726"/>
                      </a:lnTo>
                    </a:path>
                  </a:pathLst>
                </a:custGeom>
                <a:noFill/>
                <a:ln w="16501" cap="rnd">
                  <a:solidFill>
                    <a:srgbClr val="000000"/>
                  </a:solidFill>
                  <a:prstDash val="solid"/>
                  <a:miter/>
                </a:ln>
              </p:spPr>
              <p:txBody>
                <a:bodyPr rtlCol="0" anchor="ctr"/>
                <a:lstStyle/>
                <a:p>
                  <a:endParaRPr lang="en-US" sz="1799"/>
                </a:p>
              </p:txBody>
            </p:sp>
            <p:sp>
              <p:nvSpPr>
                <p:cNvPr id="27" name="Freeform 2930">
                  <a:extLst>
                    <a:ext uri="{FF2B5EF4-FFF2-40B4-BE49-F238E27FC236}">
                      <a16:creationId xmlns:a16="http://schemas.microsoft.com/office/drawing/2014/main" id="{F9B54631-FBBC-24F7-1C25-67C53E403C0D}"/>
                    </a:ext>
                  </a:extLst>
                </p:cNvPr>
                <p:cNvSpPr/>
                <p:nvPr/>
              </p:nvSpPr>
              <p:spPr>
                <a:xfrm>
                  <a:off x="9961404" y="7302100"/>
                  <a:ext cx="118843" cy="229122"/>
                </a:xfrm>
                <a:custGeom>
                  <a:avLst/>
                  <a:gdLst>
                    <a:gd name="connsiteX0" fmla="*/ 0 w 118843"/>
                    <a:gd name="connsiteY0" fmla="*/ 204397 h 229122"/>
                    <a:gd name="connsiteX1" fmla="*/ 0 w 118843"/>
                    <a:gd name="connsiteY1" fmla="*/ 59341 h 229122"/>
                    <a:gd name="connsiteX2" fmla="*/ 59421 w 118843"/>
                    <a:gd name="connsiteY2" fmla="*/ 0 h 229122"/>
                    <a:gd name="connsiteX3" fmla="*/ 59421 w 118843"/>
                    <a:gd name="connsiteY3" fmla="*/ 0 h 229122"/>
                    <a:gd name="connsiteX4" fmla="*/ 118844 w 118843"/>
                    <a:gd name="connsiteY4" fmla="*/ 59341 h 229122"/>
                    <a:gd name="connsiteX5" fmla="*/ 118844 w 118843"/>
                    <a:gd name="connsiteY5" fmla="*/ 229122 h 229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8843" h="229122">
                      <a:moveTo>
                        <a:pt x="0" y="204397"/>
                      </a:moveTo>
                      <a:lnTo>
                        <a:pt x="0" y="59341"/>
                      </a:lnTo>
                      <a:cubicBezTo>
                        <a:pt x="0" y="26373"/>
                        <a:pt x="26409" y="0"/>
                        <a:pt x="59421" y="0"/>
                      </a:cubicBezTo>
                      <a:lnTo>
                        <a:pt x="59421" y="0"/>
                      </a:lnTo>
                      <a:cubicBezTo>
                        <a:pt x="92434" y="0"/>
                        <a:pt x="118844" y="26373"/>
                        <a:pt x="118844" y="59341"/>
                      </a:cubicBezTo>
                      <a:lnTo>
                        <a:pt x="118844" y="229122"/>
                      </a:lnTo>
                    </a:path>
                  </a:pathLst>
                </a:custGeom>
                <a:noFill/>
                <a:ln w="16501" cap="rnd">
                  <a:solidFill>
                    <a:srgbClr val="000000"/>
                  </a:solidFill>
                  <a:prstDash val="solid"/>
                  <a:miter/>
                </a:ln>
              </p:spPr>
              <p:txBody>
                <a:bodyPr rtlCol="0" anchor="ctr"/>
                <a:lstStyle/>
                <a:p>
                  <a:endParaRPr lang="en-US" sz="1799"/>
                </a:p>
              </p:txBody>
            </p:sp>
            <p:sp>
              <p:nvSpPr>
                <p:cNvPr id="28" name="Freeform 2931">
                  <a:extLst>
                    <a:ext uri="{FF2B5EF4-FFF2-40B4-BE49-F238E27FC236}">
                      <a16:creationId xmlns:a16="http://schemas.microsoft.com/office/drawing/2014/main" id="{EF113681-DAC4-7623-B9AB-53E5058BF6DB}"/>
                    </a:ext>
                  </a:extLst>
                </p:cNvPr>
                <p:cNvSpPr/>
                <p:nvPr/>
              </p:nvSpPr>
              <p:spPr>
                <a:xfrm>
                  <a:off x="10081898" y="7320232"/>
                  <a:ext cx="118843" cy="313189"/>
                </a:xfrm>
                <a:custGeom>
                  <a:avLst/>
                  <a:gdLst>
                    <a:gd name="connsiteX0" fmla="*/ 0 w 118843"/>
                    <a:gd name="connsiteY0" fmla="*/ 210991 h 313189"/>
                    <a:gd name="connsiteX1" fmla="*/ 0 w 118843"/>
                    <a:gd name="connsiteY1" fmla="*/ 59342 h 313189"/>
                    <a:gd name="connsiteX2" fmla="*/ 59422 w 118843"/>
                    <a:gd name="connsiteY2" fmla="*/ 0 h 313189"/>
                    <a:gd name="connsiteX3" fmla="*/ 59422 w 118843"/>
                    <a:gd name="connsiteY3" fmla="*/ 0 h 313189"/>
                    <a:gd name="connsiteX4" fmla="*/ 118844 w 118843"/>
                    <a:gd name="connsiteY4" fmla="*/ 59342 h 313189"/>
                    <a:gd name="connsiteX5" fmla="*/ 118844 w 118843"/>
                    <a:gd name="connsiteY5" fmla="*/ 253849 h 313189"/>
                    <a:gd name="connsiteX6" fmla="*/ 59422 w 118843"/>
                    <a:gd name="connsiteY6" fmla="*/ 313190 h 313189"/>
                    <a:gd name="connsiteX7" fmla="*/ 59422 w 118843"/>
                    <a:gd name="connsiteY7" fmla="*/ 313190 h 313189"/>
                    <a:gd name="connsiteX8" fmla="*/ 4952 w 118843"/>
                    <a:gd name="connsiteY8" fmla="*/ 276925 h 313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8843" h="313189">
                      <a:moveTo>
                        <a:pt x="0" y="210991"/>
                      </a:moveTo>
                      <a:lnTo>
                        <a:pt x="0" y="59342"/>
                      </a:lnTo>
                      <a:cubicBezTo>
                        <a:pt x="0" y="26374"/>
                        <a:pt x="26410" y="0"/>
                        <a:pt x="59422" y="0"/>
                      </a:cubicBezTo>
                      <a:lnTo>
                        <a:pt x="59422" y="0"/>
                      </a:lnTo>
                      <a:cubicBezTo>
                        <a:pt x="92435" y="0"/>
                        <a:pt x="118844" y="26374"/>
                        <a:pt x="118844" y="59342"/>
                      </a:cubicBezTo>
                      <a:lnTo>
                        <a:pt x="118844" y="253849"/>
                      </a:lnTo>
                      <a:cubicBezTo>
                        <a:pt x="118844" y="286816"/>
                        <a:pt x="92435" y="313190"/>
                        <a:pt x="59422" y="313190"/>
                      </a:cubicBezTo>
                      <a:lnTo>
                        <a:pt x="59422" y="313190"/>
                      </a:lnTo>
                      <a:cubicBezTo>
                        <a:pt x="34663" y="313190"/>
                        <a:pt x="13205" y="298355"/>
                        <a:pt x="4952" y="276925"/>
                      </a:cubicBezTo>
                    </a:path>
                  </a:pathLst>
                </a:custGeom>
                <a:noFill/>
                <a:ln w="16501" cap="rnd">
                  <a:solidFill>
                    <a:srgbClr val="000000"/>
                  </a:solidFill>
                  <a:prstDash val="solid"/>
                  <a:miter/>
                </a:ln>
              </p:spPr>
              <p:txBody>
                <a:bodyPr rtlCol="0" anchor="ctr"/>
                <a:lstStyle/>
                <a:p>
                  <a:endParaRPr lang="en-US" sz="1799"/>
                </a:p>
              </p:txBody>
            </p:sp>
            <p:sp>
              <p:nvSpPr>
                <p:cNvPr id="29" name="Freeform 2932">
                  <a:extLst>
                    <a:ext uri="{FF2B5EF4-FFF2-40B4-BE49-F238E27FC236}">
                      <a16:creationId xmlns:a16="http://schemas.microsoft.com/office/drawing/2014/main" id="{6E06BD73-4A63-81CA-674C-47B618FBBDBD}"/>
                    </a:ext>
                  </a:extLst>
                </p:cNvPr>
                <p:cNvSpPr/>
                <p:nvPr/>
              </p:nvSpPr>
              <p:spPr>
                <a:xfrm>
                  <a:off x="10200742" y="7348254"/>
                  <a:ext cx="108939" cy="270332"/>
                </a:xfrm>
                <a:custGeom>
                  <a:avLst/>
                  <a:gdLst>
                    <a:gd name="connsiteX0" fmla="*/ 54470 w 108939"/>
                    <a:gd name="connsiteY0" fmla="*/ 270332 h 270332"/>
                    <a:gd name="connsiteX1" fmla="*/ 54470 w 108939"/>
                    <a:gd name="connsiteY1" fmla="*/ 270332 h 270332"/>
                    <a:gd name="connsiteX2" fmla="*/ 0 w 108939"/>
                    <a:gd name="connsiteY2" fmla="*/ 215936 h 270332"/>
                    <a:gd name="connsiteX3" fmla="*/ 0 w 108939"/>
                    <a:gd name="connsiteY3" fmla="*/ 54396 h 270332"/>
                    <a:gd name="connsiteX4" fmla="*/ 54470 w 108939"/>
                    <a:gd name="connsiteY4" fmla="*/ 0 h 270332"/>
                    <a:gd name="connsiteX5" fmla="*/ 54470 w 108939"/>
                    <a:gd name="connsiteY5" fmla="*/ 0 h 270332"/>
                    <a:gd name="connsiteX6" fmla="*/ 108940 w 108939"/>
                    <a:gd name="connsiteY6" fmla="*/ 54396 h 270332"/>
                    <a:gd name="connsiteX7" fmla="*/ 108940 w 108939"/>
                    <a:gd name="connsiteY7" fmla="*/ 215936 h 270332"/>
                    <a:gd name="connsiteX8" fmla="*/ 54470 w 108939"/>
                    <a:gd name="connsiteY8" fmla="*/ 270332 h 270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8939" h="270332">
                      <a:moveTo>
                        <a:pt x="54470" y="270332"/>
                      </a:moveTo>
                      <a:lnTo>
                        <a:pt x="54470" y="270332"/>
                      </a:lnTo>
                      <a:cubicBezTo>
                        <a:pt x="24759" y="270332"/>
                        <a:pt x="0" y="245607"/>
                        <a:pt x="0" y="215936"/>
                      </a:cubicBezTo>
                      <a:lnTo>
                        <a:pt x="0" y="54396"/>
                      </a:lnTo>
                      <a:cubicBezTo>
                        <a:pt x="0" y="24725"/>
                        <a:pt x="24759" y="0"/>
                        <a:pt x="54470" y="0"/>
                      </a:cubicBezTo>
                      <a:lnTo>
                        <a:pt x="54470" y="0"/>
                      </a:lnTo>
                      <a:cubicBezTo>
                        <a:pt x="84180" y="0"/>
                        <a:pt x="108940" y="24725"/>
                        <a:pt x="108940" y="54396"/>
                      </a:cubicBezTo>
                      <a:lnTo>
                        <a:pt x="108940" y="215936"/>
                      </a:lnTo>
                      <a:cubicBezTo>
                        <a:pt x="108940" y="245607"/>
                        <a:pt x="84180" y="270332"/>
                        <a:pt x="54470" y="270332"/>
                      </a:cubicBezTo>
                      <a:close/>
                    </a:path>
                  </a:pathLst>
                </a:custGeom>
                <a:noFill/>
                <a:ln w="16501" cap="rnd">
                  <a:solidFill>
                    <a:srgbClr val="000000"/>
                  </a:solidFill>
                  <a:prstDash val="solid"/>
                  <a:miter/>
                </a:ln>
              </p:spPr>
              <p:txBody>
                <a:bodyPr rtlCol="0" anchor="ctr"/>
                <a:lstStyle/>
                <a:p>
                  <a:endParaRPr lang="en-US" sz="1799"/>
                </a:p>
              </p:txBody>
            </p:sp>
            <p:sp>
              <p:nvSpPr>
                <p:cNvPr id="30" name="Freeform 2933">
                  <a:extLst>
                    <a:ext uri="{FF2B5EF4-FFF2-40B4-BE49-F238E27FC236}">
                      <a16:creationId xmlns:a16="http://schemas.microsoft.com/office/drawing/2014/main" id="{4A4A0FE4-0783-C4BF-FD31-1EB6D451A34E}"/>
                    </a:ext>
                  </a:extLst>
                </p:cNvPr>
                <p:cNvSpPr/>
                <p:nvPr/>
              </p:nvSpPr>
              <p:spPr>
                <a:xfrm>
                  <a:off x="9715464" y="7574080"/>
                  <a:ext cx="94084" cy="16483"/>
                </a:xfrm>
                <a:custGeom>
                  <a:avLst/>
                  <a:gdLst>
                    <a:gd name="connsiteX0" fmla="*/ 0 w 94084"/>
                    <a:gd name="connsiteY0" fmla="*/ 0 h 16483"/>
                    <a:gd name="connsiteX1" fmla="*/ 94084 w 94084"/>
                    <a:gd name="connsiteY1" fmla="*/ 0 h 16483"/>
                  </a:gdLst>
                  <a:ahLst/>
                  <a:cxnLst>
                    <a:cxn ang="0">
                      <a:pos x="connsiteX0" y="connsiteY0"/>
                    </a:cxn>
                    <a:cxn ang="0">
                      <a:pos x="connsiteX1" y="connsiteY1"/>
                    </a:cxn>
                  </a:cxnLst>
                  <a:rect l="l" t="t" r="r" b="b"/>
                  <a:pathLst>
                    <a:path w="94084" h="16483">
                      <a:moveTo>
                        <a:pt x="0" y="0"/>
                      </a:moveTo>
                      <a:lnTo>
                        <a:pt x="94084" y="0"/>
                      </a:lnTo>
                    </a:path>
                  </a:pathLst>
                </a:custGeom>
                <a:ln w="16501" cap="rnd">
                  <a:solidFill>
                    <a:srgbClr val="000000"/>
                  </a:solidFill>
                  <a:prstDash val="solid"/>
                  <a:miter/>
                </a:ln>
              </p:spPr>
              <p:txBody>
                <a:bodyPr rtlCol="0" anchor="ctr"/>
                <a:lstStyle/>
                <a:p>
                  <a:endParaRPr lang="en-US" sz="1799"/>
                </a:p>
              </p:txBody>
            </p:sp>
            <p:sp>
              <p:nvSpPr>
                <p:cNvPr id="31" name="Freeform 2934">
                  <a:extLst>
                    <a:ext uri="{FF2B5EF4-FFF2-40B4-BE49-F238E27FC236}">
                      <a16:creationId xmlns:a16="http://schemas.microsoft.com/office/drawing/2014/main" id="{705216AE-EA6E-340A-4652-1358544E191B}"/>
                    </a:ext>
                  </a:extLst>
                </p:cNvPr>
                <p:cNvSpPr/>
                <p:nvPr/>
              </p:nvSpPr>
              <p:spPr>
                <a:xfrm>
                  <a:off x="10311333" y="7574080"/>
                  <a:ext cx="211277" cy="16483"/>
                </a:xfrm>
                <a:custGeom>
                  <a:avLst/>
                  <a:gdLst>
                    <a:gd name="connsiteX0" fmla="*/ 0 w 211277"/>
                    <a:gd name="connsiteY0" fmla="*/ 0 h 16483"/>
                    <a:gd name="connsiteX1" fmla="*/ 211278 w 211277"/>
                    <a:gd name="connsiteY1" fmla="*/ 0 h 16483"/>
                  </a:gdLst>
                  <a:ahLst/>
                  <a:cxnLst>
                    <a:cxn ang="0">
                      <a:pos x="connsiteX0" y="connsiteY0"/>
                    </a:cxn>
                    <a:cxn ang="0">
                      <a:pos x="connsiteX1" y="connsiteY1"/>
                    </a:cxn>
                  </a:cxnLst>
                  <a:rect l="l" t="t" r="r" b="b"/>
                  <a:pathLst>
                    <a:path w="211277" h="16483">
                      <a:moveTo>
                        <a:pt x="0" y="0"/>
                      </a:moveTo>
                      <a:lnTo>
                        <a:pt x="211278" y="0"/>
                      </a:lnTo>
                    </a:path>
                  </a:pathLst>
                </a:custGeom>
                <a:ln w="16501" cap="rnd">
                  <a:solidFill>
                    <a:srgbClr val="000000"/>
                  </a:solidFill>
                  <a:prstDash val="solid"/>
                  <a:miter/>
                </a:ln>
              </p:spPr>
              <p:txBody>
                <a:bodyPr rtlCol="0" anchor="ctr"/>
                <a:lstStyle/>
                <a:p>
                  <a:endParaRPr lang="en-US" sz="1799"/>
                </a:p>
              </p:txBody>
            </p:sp>
          </p:grpSp>
          <p:grpSp>
            <p:nvGrpSpPr>
              <p:cNvPr id="9" name="Graphic 503">
                <a:extLst>
                  <a:ext uri="{FF2B5EF4-FFF2-40B4-BE49-F238E27FC236}">
                    <a16:creationId xmlns:a16="http://schemas.microsoft.com/office/drawing/2014/main" id="{F4F38ACA-1830-41D3-8526-0BB5AA13E3B7}"/>
                  </a:ext>
                </a:extLst>
              </p:cNvPr>
              <p:cNvGrpSpPr/>
              <p:nvPr/>
            </p:nvGrpSpPr>
            <p:grpSpPr>
              <a:xfrm>
                <a:off x="9213680" y="7323529"/>
                <a:ext cx="501783" cy="501103"/>
                <a:chOff x="9213680" y="7323529"/>
                <a:chExt cx="501783" cy="501103"/>
              </a:xfrm>
              <a:noFill/>
            </p:grpSpPr>
            <p:sp>
              <p:nvSpPr>
                <p:cNvPr id="10" name="Freeform 2913">
                  <a:extLst>
                    <a:ext uri="{FF2B5EF4-FFF2-40B4-BE49-F238E27FC236}">
                      <a16:creationId xmlns:a16="http://schemas.microsoft.com/office/drawing/2014/main" id="{C058D06B-E38E-B8CD-20F5-97B405250293}"/>
                    </a:ext>
                  </a:extLst>
                </p:cNvPr>
                <p:cNvSpPr/>
                <p:nvPr/>
              </p:nvSpPr>
              <p:spPr>
                <a:xfrm>
                  <a:off x="9213680" y="7323529"/>
                  <a:ext cx="501783" cy="501103"/>
                </a:xfrm>
                <a:custGeom>
                  <a:avLst/>
                  <a:gdLst>
                    <a:gd name="connsiteX0" fmla="*/ 501784 w 501783"/>
                    <a:gd name="connsiteY0" fmla="*/ 250552 h 501103"/>
                    <a:gd name="connsiteX1" fmla="*/ 435759 w 501783"/>
                    <a:gd name="connsiteY1" fmla="*/ 173078 h 501103"/>
                    <a:gd name="connsiteX2" fmla="*/ 424206 w 501783"/>
                    <a:gd name="connsiteY2" fmla="*/ 77473 h 501103"/>
                    <a:gd name="connsiteX3" fmla="*/ 328470 w 501783"/>
                    <a:gd name="connsiteY3" fmla="*/ 65935 h 501103"/>
                    <a:gd name="connsiteX4" fmla="*/ 250892 w 501783"/>
                    <a:gd name="connsiteY4" fmla="*/ 0 h 501103"/>
                    <a:gd name="connsiteX5" fmla="*/ 173314 w 501783"/>
                    <a:gd name="connsiteY5" fmla="*/ 65935 h 501103"/>
                    <a:gd name="connsiteX6" fmla="*/ 77579 w 501783"/>
                    <a:gd name="connsiteY6" fmla="*/ 77473 h 501103"/>
                    <a:gd name="connsiteX7" fmla="*/ 66024 w 501783"/>
                    <a:gd name="connsiteY7" fmla="*/ 173078 h 501103"/>
                    <a:gd name="connsiteX8" fmla="*/ 0 w 501783"/>
                    <a:gd name="connsiteY8" fmla="*/ 250552 h 501103"/>
                    <a:gd name="connsiteX9" fmla="*/ 66024 w 501783"/>
                    <a:gd name="connsiteY9" fmla="*/ 328025 h 501103"/>
                    <a:gd name="connsiteX10" fmla="*/ 77579 w 501783"/>
                    <a:gd name="connsiteY10" fmla="*/ 423630 h 501103"/>
                    <a:gd name="connsiteX11" fmla="*/ 173314 w 501783"/>
                    <a:gd name="connsiteY11" fmla="*/ 435169 h 501103"/>
                    <a:gd name="connsiteX12" fmla="*/ 250892 w 501783"/>
                    <a:gd name="connsiteY12" fmla="*/ 501104 h 501103"/>
                    <a:gd name="connsiteX13" fmla="*/ 328470 w 501783"/>
                    <a:gd name="connsiteY13" fmla="*/ 435169 h 501103"/>
                    <a:gd name="connsiteX14" fmla="*/ 424206 w 501783"/>
                    <a:gd name="connsiteY14" fmla="*/ 423630 h 501103"/>
                    <a:gd name="connsiteX15" fmla="*/ 435759 w 501783"/>
                    <a:gd name="connsiteY15" fmla="*/ 328025 h 501103"/>
                    <a:gd name="connsiteX16" fmla="*/ 501784 w 501783"/>
                    <a:gd name="connsiteY16" fmla="*/ 250552 h 5011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501783" h="501103">
                      <a:moveTo>
                        <a:pt x="501784" y="250552"/>
                      </a:moveTo>
                      <a:cubicBezTo>
                        <a:pt x="501784" y="210991"/>
                        <a:pt x="473724" y="179672"/>
                        <a:pt x="435759" y="173078"/>
                      </a:cubicBezTo>
                      <a:cubicBezTo>
                        <a:pt x="453917" y="143408"/>
                        <a:pt x="450615" y="103847"/>
                        <a:pt x="424206" y="77473"/>
                      </a:cubicBezTo>
                      <a:cubicBezTo>
                        <a:pt x="397796" y="51099"/>
                        <a:pt x="358182" y="47803"/>
                        <a:pt x="328470" y="65935"/>
                      </a:cubicBezTo>
                      <a:cubicBezTo>
                        <a:pt x="321868" y="28022"/>
                        <a:pt x="290506" y="0"/>
                        <a:pt x="250892" y="0"/>
                      </a:cubicBezTo>
                      <a:cubicBezTo>
                        <a:pt x="211277" y="0"/>
                        <a:pt x="179915" y="28022"/>
                        <a:pt x="173314" y="65935"/>
                      </a:cubicBezTo>
                      <a:cubicBezTo>
                        <a:pt x="143603" y="47803"/>
                        <a:pt x="103988" y="51099"/>
                        <a:pt x="77579" y="77473"/>
                      </a:cubicBezTo>
                      <a:cubicBezTo>
                        <a:pt x="51168" y="103847"/>
                        <a:pt x="47867" y="143408"/>
                        <a:pt x="66024" y="173078"/>
                      </a:cubicBezTo>
                      <a:cubicBezTo>
                        <a:pt x="28060" y="179672"/>
                        <a:pt x="0" y="210991"/>
                        <a:pt x="0" y="250552"/>
                      </a:cubicBezTo>
                      <a:cubicBezTo>
                        <a:pt x="0" y="290112"/>
                        <a:pt x="28060" y="321431"/>
                        <a:pt x="66024" y="328025"/>
                      </a:cubicBezTo>
                      <a:cubicBezTo>
                        <a:pt x="47867" y="357696"/>
                        <a:pt x="51168" y="397256"/>
                        <a:pt x="77579" y="423630"/>
                      </a:cubicBezTo>
                      <a:cubicBezTo>
                        <a:pt x="103988" y="450004"/>
                        <a:pt x="143603" y="453301"/>
                        <a:pt x="173314" y="435169"/>
                      </a:cubicBezTo>
                      <a:cubicBezTo>
                        <a:pt x="179915" y="473081"/>
                        <a:pt x="211277" y="501104"/>
                        <a:pt x="250892" y="501104"/>
                      </a:cubicBezTo>
                      <a:cubicBezTo>
                        <a:pt x="290506" y="501104"/>
                        <a:pt x="321868" y="473081"/>
                        <a:pt x="328470" y="435169"/>
                      </a:cubicBezTo>
                      <a:cubicBezTo>
                        <a:pt x="358182" y="453301"/>
                        <a:pt x="397796" y="450004"/>
                        <a:pt x="424206" y="423630"/>
                      </a:cubicBezTo>
                      <a:cubicBezTo>
                        <a:pt x="450615" y="397256"/>
                        <a:pt x="453917" y="357696"/>
                        <a:pt x="435759" y="328025"/>
                      </a:cubicBezTo>
                      <a:cubicBezTo>
                        <a:pt x="473724" y="321431"/>
                        <a:pt x="501784" y="290112"/>
                        <a:pt x="501784" y="250552"/>
                      </a:cubicBezTo>
                      <a:close/>
                    </a:path>
                  </a:pathLst>
                </a:custGeom>
                <a:solidFill>
                  <a:srgbClr val="CE362B"/>
                </a:solidFill>
                <a:ln w="16501" cap="rnd">
                  <a:solidFill>
                    <a:srgbClr val="000000"/>
                  </a:solidFill>
                  <a:prstDash val="solid"/>
                  <a:round/>
                </a:ln>
              </p:spPr>
              <p:txBody>
                <a:bodyPr rtlCol="0" anchor="ctr"/>
                <a:lstStyle/>
                <a:p>
                  <a:endParaRPr lang="en-US" sz="1799"/>
                </a:p>
              </p:txBody>
            </p:sp>
            <p:sp>
              <p:nvSpPr>
                <p:cNvPr id="11" name="Freeform 2914">
                  <a:extLst>
                    <a:ext uri="{FF2B5EF4-FFF2-40B4-BE49-F238E27FC236}">
                      <a16:creationId xmlns:a16="http://schemas.microsoft.com/office/drawing/2014/main" id="{3FCB8AAB-B10A-6623-4E59-95A9F87089E0}"/>
                    </a:ext>
                  </a:extLst>
                </p:cNvPr>
                <p:cNvSpPr/>
                <p:nvPr/>
              </p:nvSpPr>
              <p:spPr>
                <a:xfrm>
                  <a:off x="9380391" y="7488365"/>
                  <a:ext cx="171662" cy="171430"/>
                </a:xfrm>
                <a:custGeom>
                  <a:avLst/>
                  <a:gdLst>
                    <a:gd name="connsiteX0" fmla="*/ 171663 w 171662"/>
                    <a:gd name="connsiteY0" fmla="*/ 85715 h 171430"/>
                    <a:gd name="connsiteX1" fmla="*/ 85831 w 171662"/>
                    <a:gd name="connsiteY1" fmla="*/ 171430 h 171430"/>
                    <a:gd name="connsiteX2" fmla="*/ 0 w 171662"/>
                    <a:gd name="connsiteY2" fmla="*/ 85715 h 171430"/>
                    <a:gd name="connsiteX3" fmla="*/ 85831 w 171662"/>
                    <a:gd name="connsiteY3" fmla="*/ 0 h 171430"/>
                    <a:gd name="connsiteX4" fmla="*/ 171663 w 171662"/>
                    <a:gd name="connsiteY4" fmla="*/ 85715 h 1714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1662" h="171430">
                      <a:moveTo>
                        <a:pt x="171663" y="85715"/>
                      </a:moveTo>
                      <a:cubicBezTo>
                        <a:pt x="171663" y="133054"/>
                        <a:pt x="133235" y="171430"/>
                        <a:pt x="85831" y="171430"/>
                      </a:cubicBezTo>
                      <a:cubicBezTo>
                        <a:pt x="38428" y="171430"/>
                        <a:pt x="0" y="133054"/>
                        <a:pt x="0" y="85715"/>
                      </a:cubicBezTo>
                      <a:cubicBezTo>
                        <a:pt x="0" y="38376"/>
                        <a:pt x="38428" y="0"/>
                        <a:pt x="85831" y="0"/>
                      </a:cubicBezTo>
                      <a:cubicBezTo>
                        <a:pt x="133235" y="0"/>
                        <a:pt x="171663" y="38376"/>
                        <a:pt x="171663" y="85715"/>
                      </a:cubicBezTo>
                      <a:close/>
                    </a:path>
                  </a:pathLst>
                </a:custGeom>
                <a:noFill/>
                <a:ln w="16501" cap="rnd">
                  <a:solidFill>
                    <a:srgbClr val="000000"/>
                  </a:solidFill>
                  <a:prstDash val="solid"/>
                  <a:round/>
                </a:ln>
              </p:spPr>
              <p:txBody>
                <a:bodyPr rtlCol="0" anchor="ctr"/>
                <a:lstStyle/>
                <a:p>
                  <a:endParaRPr lang="en-US" sz="1799"/>
                </a:p>
              </p:txBody>
            </p:sp>
            <p:grpSp>
              <p:nvGrpSpPr>
                <p:cNvPr id="12" name="Graphic 503">
                  <a:extLst>
                    <a:ext uri="{FF2B5EF4-FFF2-40B4-BE49-F238E27FC236}">
                      <a16:creationId xmlns:a16="http://schemas.microsoft.com/office/drawing/2014/main" id="{F048A360-ECFA-59F7-E31C-273C063DF76F}"/>
                    </a:ext>
                  </a:extLst>
                </p:cNvPr>
                <p:cNvGrpSpPr/>
                <p:nvPr/>
              </p:nvGrpSpPr>
              <p:grpSpPr>
                <a:xfrm>
                  <a:off x="9466223" y="7420783"/>
                  <a:ext cx="16506" cy="311540"/>
                  <a:chOff x="9466223" y="7420783"/>
                  <a:chExt cx="16506" cy="311540"/>
                </a:xfrm>
                <a:noFill/>
              </p:grpSpPr>
              <p:sp>
                <p:nvSpPr>
                  <p:cNvPr id="22" name="Freeform 2925">
                    <a:extLst>
                      <a:ext uri="{FF2B5EF4-FFF2-40B4-BE49-F238E27FC236}">
                        <a16:creationId xmlns:a16="http://schemas.microsoft.com/office/drawing/2014/main" id="{D4F89939-0B3E-3DE7-2CC9-22F368FA2572}"/>
                      </a:ext>
                    </a:extLst>
                  </p:cNvPr>
                  <p:cNvSpPr/>
                  <p:nvPr/>
                </p:nvSpPr>
                <p:spPr>
                  <a:xfrm>
                    <a:off x="9466223" y="7420783"/>
                    <a:ext cx="16506" cy="67582"/>
                  </a:xfrm>
                  <a:custGeom>
                    <a:avLst/>
                    <a:gdLst>
                      <a:gd name="connsiteX0" fmla="*/ 0 w 16506"/>
                      <a:gd name="connsiteY0" fmla="*/ 34615 h 67582"/>
                      <a:gd name="connsiteX1" fmla="*/ 0 w 16506"/>
                      <a:gd name="connsiteY1" fmla="*/ 67583 h 67582"/>
                      <a:gd name="connsiteX2" fmla="*/ 0 w 16506"/>
                      <a:gd name="connsiteY2" fmla="*/ 0 h 67582"/>
                      <a:gd name="connsiteX3" fmla="*/ 0 w 16506"/>
                      <a:gd name="connsiteY3" fmla="*/ 32967 h 67582"/>
                    </a:gdLst>
                    <a:ahLst/>
                    <a:cxnLst>
                      <a:cxn ang="0">
                        <a:pos x="connsiteX0" y="connsiteY0"/>
                      </a:cxn>
                      <a:cxn ang="0">
                        <a:pos x="connsiteX1" y="connsiteY1"/>
                      </a:cxn>
                      <a:cxn ang="0">
                        <a:pos x="connsiteX2" y="connsiteY2"/>
                      </a:cxn>
                      <a:cxn ang="0">
                        <a:pos x="connsiteX3" y="connsiteY3"/>
                      </a:cxn>
                    </a:cxnLst>
                    <a:rect l="l" t="t" r="r" b="b"/>
                    <a:pathLst>
                      <a:path w="16506" h="67582">
                        <a:moveTo>
                          <a:pt x="0" y="34615"/>
                        </a:moveTo>
                        <a:lnTo>
                          <a:pt x="0" y="67583"/>
                        </a:lnTo>
                        <a:lnTo>
                          <a:pt x="0" y="0"/>
                        </a:lnTo>
                        <a:lnTo>
                          <a:pt x="0" y="32967"/>
                        </a:lnTo>
                        <a:close/>
                      </a:path>
                    </a:pathLst>
                  </a:custGeom>
                  <a:noFill/>
                  <a:ln w="16501" cap="rnd">
                    <a:solidFill>
                      <a:srgbClr val="000000"/>
                    </a:solidFill>
                    <a:prstDash val="solid"/>
                    <a:round/>
                  </a:ln>
                </p:spPr>
                <p:txBody>
                  <a:bodyPr rtlCol="0" anchor="ctr"/>
                  <a:lstStyle/>
                  <a:p>
                    <a:endParaRPr lang="en-US" sz="1799"/>
                  </a:p>
                </p:txBody>
              </p:sp>
              <p:sp>
                <p:nvSpPr>
                  <p:cNvPr id="23" name="Freeform 2926">
                    <a:extLst>
                      <a:ext uri="{FF2B5EF4-FFF2-40B4-BE49-F238E27FC236}">
                        <a16:creationId xmlns:a16="http://schemas.microsoft.com/office/drawing/2014/main" id="{13039CE3-F11C-C437-4363-99B3D1841AAF}"/>
                      </a:ext>
                    </a:extLst>
                  </p:cNvPr>
                  <p:cNvSpPr/>
                  <p:nvPr/>
                </p:nvSpPr>
                <p:spPr>
                  <a:xfrm>
                    <a:off x="9466223" y="7664741"/>
                    <a:ext cx="16506" cy="67582"/>
                  </a:xfrm>
                  <a:custGeom>
                    <a:avLst/>
                    <a:gdLst>
                      <a:gd name="connsiteX0" fmla="*/ 0 w 16506"/>
                      <a:gd name="connsiteY0" fmla="*/ 34615 h 67582"/>
                      <a:gd name="connsiteX1" fmla="*/ 0 w 16506"/>
                      <a:gd name="connsiteY1" fmla="*/ 67583 h 67582"/>
                      <a:gd name="connsiteX2" fmla="*/ 0 w 16506"/>
                      <a:gd name="connsiteY2" fmla="*/ 0 h 67582"/>
                      <a:gd name="connsiteX3" fmla="*/ 0 w 16506"/>
                      <a:gd name="connsiteY3" fmla="*/ 32967 h 67582"/>
                    </a:gdLst>
                    <a:ahLst/>
                    <a:cxnLst>
                      <a:cxn ang="0">
                        <a:pos x="connsiteX0" y="connsiteY0"/>
                      </a:cxn>
                      <a:cxn ang="0">
                        <a:pos x="connsiteX1" y="connsiteY1"/>
                      </a:cxn>
                      <a:cxn ang="0">
                        <a:pos x="connsiteX2" y="connsiteY2"/>
                      </a:cxn>
                      <a:cxn ang="0">
                        <a:pos x="connsiteX3" y="connsiteY3"/>
                      </a:cxn>
                    </a:cxnLst>
                    <a:rect l="l" t="t" r="r" b="b"/>
                    <a:pathLst>
                      <a:path w="16506" h="67582">
                        <a:moveTo>
                          <a:pt x="0" y="34615"/>
                        </a:moveTo>
                        <a:lnTo>
                          <a:pt x="0" y="67583"/>
                        </a:lnTo>
                        <a:lnTo>
                          <a:pt x="0" y="0"/>
                        </a:lnTo>
                        <a:lnTo>
                          <a:pt x="0" y="32967"/>
                        </a:lnTo>
                        <a:close/>
                      </a:path>
                    </a:pathLst>
                  </a:custGeom>
                  <a:noFill/>
                  <a:ln w="16501" cap="rnd">
                    <a:solidFill>
                      <a:srgbClr val="000000"/>
                    </a:solidFill>
                    <a:prstDash val="solid"/>
                    <a:round/>
                  </a:ln>
                </p:spPr>
                <p:txBody>
                  <a:bodyPr rtlCol="0" anchor="ctr"/>
                  <a:lstStyle/>
                  <a:p>
                    <a:endParaRPr lang="en-US" sz="1799"/>
                  </a:p>
                </p:txBody>
              </p:sp>
            </p:grpSp>
            <p:grpSp>
              <p:nvGrpSpPr>
                <p:cNvPr id="13" name="Graphic 503">
                  <a:extLst>
                    <a:ext uri="{FF2B5EF4-FFF2-40B4-BE49-F238E27FC236}">
                      <a16:creationId xmlns:a16="http://schemas.microsoft.com/office/drawing/2014/main" id="{062D5570-8758-D9D0-E6A4-57D8F77D1A33}"/>
                    </a:ext>
                  </a:extLst>
                </p:cNvPr>
                <p:cNvGrpSpPr/>
                <p:nvPr/>
              </p:nvGrpSpPr>
              <p:grpSpPr>
                <a:xfrm>
                  <a:off x="9309415" y="7577378"/>
                  <a:ext cx="311964" cy="16483"/>
                  <a:chOff x="9309415" y="7577378"/>
                  <a:chExt cx="311964" cy="16483"/>
                </a:xfrm>
                <a:noFill/>
              </p:grpSpPr>
              <p:sp>
                <p:nvSpPr>
                  <p:cNvPr id="20" name="Freeform 2923">
                    <a:extLst>
                      <a:ext uri="{FF2B5EF4-FFF2-40B4-BE49-F238E27FC236}">
                        <a16:creationId xmlns:a16="http://schemas.microsoft.com/office/drawing/2014/main" id="{AC882C88-7548-A364-B2D9-6B7D1C3B15D3}"/>
                      </a:ext>
                    </a:extLst>
                  </p:cNvPr>
                  <p:cNvSpPr/>
                  <p:nvPr/>
                </p:nvSpPr>
                <p:spPr>
                  <a:xfrm>
                    <a:off x="9309415" y="7577378"/>
                    <a:ext cx="67674" cy="16483"/>
                  </a:xfrm>
                  <a:custGeom>
                    <a:avLst/>
                    <a:gdLst>
                      <a:gd name="connsiteX0" fmla="*/ 34662 w 67674"/>
                      <a:gd name="connsiteY0" fmla="*/ 0 h 16483"/>
                      <a:gd name="connsiteX1" fmla="*/ 67674 w 67674"/>
                      <a:gd name="connsiteY1" fmla="*/ 0 h 16483"/>
                      <a:gd name="connsiteX2" fmla="*/ 0 w 67674"/>
                      <a:gd name="connsiteY2" fmla="*/ 0 h 16483"/>
                      <a:gd name="connsiteX3" fmla="*/ 33012 w 67674"/>
                      <a:gd name="connsiteY3" fmla="*/ 0 h 16483"/>
                    </a:gdLst>
                    <a:ahLst/>
                    <a:cxnLst>
                      <a:cxn ang="0">
                        <a:pos x="connsiteX0" y="connsiteY0"/>
                      </a:cxn>
                      <a:cxn ang="0">
                        <a:pos x="connsiteX1" y="connsiteY1"/>
                      </a:cxn>
                      <a:cxn ang="0">
                        <a:pos x="connsiteX2" y="connsiteY2"/>
                      </a:cxn>
                      <a:cxn ang="0">
                        <a:pos x="connsiteX3" y="connsiteY3"/>
                      </a:cxn>
                    </a:cxnLst>
                    <a:rect l="l" t="t" r="r" b="b"/>
                    <a:pathLst>
                      <a:path w="67674" h="16483">
                        <a:moveTo>
                          <a:pt x="34662" y="0"/>
                        </a:moveTo>
                        <a:lnTo>
                          <a:pt x="67674" y="0"/>
                        </a:lnTo>
                        <a:lnTo>
                          <a:pt x="0" y="0"/>
                        </a:lnTo>
                        <a:lnTo>
                          <a:pt x="33012" y="0"/>
                        </a:lnTo>
                        <a:close/>
                      </a:path>
                    </a:pathLst>
                  </a:custGeom>
                  <a:noFill/>
                  <a:ln w="16501" cap="rnd">
                    <a:solidFill>
                      <a:srgbClr val="000000"/>
                    </a:solidFill>
                    <a:prstDash val="solid"/>
                    <a:round/>
                  </a:ln>
                </p:spPr>
                <p:txBody>
                  <a:bodyPr rtlCol="0" anchor="ctr"/>
                  <a:lstStyle/>
                  <a:p>
                    <a:endParaRPr lang="en-US" sz="1799"/>
                  </a:p>
                </p:txBody>
              </p:sp>
              <p:sp>
                <p:nvSpPr>
                  <p:cNvPr id="21" name="Freeform 2924">
                    <a:extLst>
                      <a:ext uri="{FF2B5EF4-FFF2-40B4-BE49-F238E27FC236}">
                        <a16:creationId xmlns:a16="http://schemas.microsoft.com/office/drawing/2014/main" id="{4EB1CB34-7EC0-DFB2-C3C7-FDF52F4111DE}"/>
                      </a:ext>
                    </a:extLst>
                  </p:cNvPr>
                  <p:cNvSpPr/>
                  <p:nvPr/>
                </p:nvSpPr>
                <p:spPr>
                  <a:xfrm>
                    <a:off x="9553705" y="7577378"/>
                    <a:ext cx="67675" cy="16483"/>
                  </a:xfrm>
                  <a:custGeom>
                    <a:avLst/>
                    <a:gdLst>
                      <a:gd name="connsiteX0" fmla="*/ 34663 w 67675"/>
                      <a:gd name="connsiteY0" fmla="*/ 0 h 16483"/>
                      <a:gd name="connsiteX1" fmla="*/ 67675 w 67675"/>
                      <a:gd name="connsiteY1" fmla="*/ 0 h 16483"/>
                      <a:gd name="connsiteX2" fmla="*/ 0 w 67675"/>
                      <a:gd name="connsiteY2" fmla="*/ 0 h 16483"/>
                      <a:gd name="connsiteX3" fmla="*/ 33012 w 67675"/>
                      <a:gd name="connsiteY3" fmla="*/ 0 h 16483"/>
                    </a:gdLst>
                    <a:ahLst/>
                    <a:cxnLst>
                      <a:cxn ang="0">
                        <a:pos x="connsiteX0" y="connsiteY0"/>
                      </a:cxn>
                      <a:cxn ang="0">
                        <a:pos x="connsiteX1" y="connsiteY1"/>
                      </a:cxn>
                      <a:cxn ang="0">
                        <a:pos x="connsiteX2" y="connsiteY2"/>
                      </a:cxn>
                      <a:cxn ang="0">
                        <a:pos x="connsiteX3" y="connsiteY3"/>
                      </a:cxn>
                    </a:cxnLst>
                    <a:rect l="l" t="t" r="r" b="b"/>
                    <a:pathLst>
                      <a:path w="67675" h="16483">
                        <a:moveTo>
                          <a:pt x="34663" y="0"/>
                        </a:moveTo>
                        <a:lnTo>
                          <a:pt x="67675" y="0"/>
                        </a:lnTo>
                        <a:lnTo>
                          <a:pt x="0" y="0"/>
                        </a:lnTo>
                        <a:lnTo>
                          <a:pt x="33012" y="0"/>
                        </a:lnTo>
                        <a:close/>
                      </a:path>
                    </a:pathLst>
                  </a:custGeom>
                  <a:noFill/>
                  <a:ln w="16501" cap="rnd">
                    <a:solidFill>
                      <a:srgbClr val="000000"/>
                    </a:solidFill>
                    <a:prstDash val="solid"/>
                    <a:round/>
                  </a:ln>
                </p:spPr>
                <p:txBody>
                  <a:bodyPr rtlCol="0" anchor="ctr"/>
                  <a:lstStyle/>
                  <a:p>
                    <a:endParaRPr lang="en-US" sz="1799"/>
                  </a:p>
                </p:txBody>
              </p:sp>
            </p:grpSp>
            <p:grpSp>
              <p:nvGrpSpPr>
                <p:cNvPr id="14" name="Graphic 503">
                  <a:extLst>
                    <a:ext uri="{FF2B5EF4-FFF2-40B4-BE49-F238E27FC236}">
                      <a16:creationId xmlns:a16="http://schemas.microsoft.com/office/drawing/2014/main" id="{18AC50C1-2577-8C79-C6C9-F6D7B18D7697}"/>
                    </a:ext>
                  </a:extLst>
                </p:cNvPr>
                <p:cNvGrpSpPr/>
                <p:nvPr/>
              </p:nvGrpSpPr>
              <p:grpSpPr>
                <a:xfrm>
                  <a:off x="9355632" y="7466937"/>
                  <a:ext cx="219530" cy="219232"/>
                  <a:chOff x="9355632" y="7466937"/>
                  <a:chExt cx="219530" cy="219232"/>
                </a:xfrm>
                <a:noFill/>
              </p:grpSpPr>
              <p:sp>
                <p:nvSpPr>
                  <p:cNvPr id="18" name="Freeform 2921">
                    <a:extLst>
                      <a:ext uri="{FF2B5EF4-FFF2-40B4-BE49-F238E27FC236}">
                        <a16:creationId xmlns:a16="http://schemas.microsoft.com/office/drawing/2014/main" id="{A4D79141-0A6F-DDB9-0C19-535A2C4680BD}"/>
                      </a:ext>
                    </a:extLst>
                  </p:cNvPr>
                  <p:cNvSpPr/>
                  <p:nvPr/>
                </p:nvSpPr>
                <p:spPr>
                  <a:xfrm>
                    <a:off x="9355632" y="7466937"/>
                    <a:ext cx="46216" cy="46154"/>
                  </a:xfrm>
                  <a:custGeom>
                    <a:avLst/>
                    <a:gdLst>
                      <a:gd name="connsiteX0" fmla="*/ 23109 w 46216"/>
                      <a:gd name="connsiteY0" fmla="*/ 23077 h 46154"/>
                      <a:gd name="connsiteX1" fmla="*/ 46217 w 46216"/>
                      <a:gd name="connsiteY1" fmla="*/ 46154 h 46154"/>
                      <a:gd name="connsiteX2" fmla="*/ 23109 w 46216"/>
                      <a:gd name="connsiteY2" fmla="*/ 23077 h 46154"/>
                      <a:gd name="connsiteX3" fmla="*/ 0 w 46216"/>
                      <a:gd name="connsiteY3" fmla="*/ 0 h 46154"/>
                      <a:gd name="connsiteX4" fmla="*/ 23109 w 46216"/>
                      <a:gd name="connsiteY4" fmla="*/ 23077 h 4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216" h="46154">
                        <a:moveTo>
                          <a:pt x="23109" y="23077"/>
                        </a:moveTo>
                        <a:lnTo>
                          <a:pt x="46217" y="46154"/>
                        </a:lnTo>
                        <a:lnTo>
                          <a:pt x="23109" y="23077"/>
                        </a:lnTo>
                        <a:lnTo>
                          <a:pt x="0" y="0"/>
                        </a:lnTo>
                        <a:lnTo>
                          <a:pt x="23109" y="23077"/>
                        </a:lnTo>
                        <a:close/>
                      </a:path>
                    </a:pathLst>
                  </a:custGeom>
                  <a:noFill/>
                  <a:ln w="16501" cap="rnd">
                    <a:solidFill>
                      <a:srgbClr val="000000"/>
                    </a:solidFill>
                    <a:prstDash val="solid"/>
                    <a:round/>
                  </a:ln>
                </p:spPr>
                <p:txBody>
                  <a:bodyPr rtlCol="0" anchor="ctr"/>
                  <a:lstStyle/>
                  <a:p>
                    <a:endParaRPr lang="en-US" sz="1799"/>
                  </a:p>
                </p:txBody>
              </p:sp>
              <p:sp>
                <p:nvSpPr>
                  <p:cNvPr id="19" name="Freeform 2922">
                    <a:extLst>
                      <a:ext uri="{FF2B5EF4-FFF2-40B4-BE49-F238E27FC236}">
                        <a16:creationId xmlns:a16="http://schemas.microsoft.com/office/drawing/2014/main" id="{19324C1B-5D11-F1AE-2E36-4D75EF2B1C46}"/>
                      </a:ext>
                    </a:extLst>
                  </p:cNvPr>
                  <p:cNvSpPr/>
                  <p:nvPr/>
                </p:nvSpPr>
                <p:spPr>
                  <a:xfrm>
                    <a:off x="9528945" y="7640015"/>
                    <a:ext cx="46216" cy="46154"/>
                  </a:xfrm>
                  <a:custGeom>
                    <a:avLst/>
                    <a:gdLst>
                      <a:gd name="connsiteX0" fmla="*/ 23109 w 46216"/>
                      <a:gd name="connsiteY0" fmla="*/ 23077 h 46154"/>
                      <a:gd name="connsiteX1" fmla="*/ 46217 w 46216"/>
                      <a:gd name="connsiteY1" fmla="*/ 46154 h 46154"/>
                      <a:gd name="connsiteX2" fmla="*/ 23109 w 46216"/>
                      <a:gd name="connsiteY2" fmla="*/ 23077 h 46154"/>
                      <a:gd name="connsiteX3" fmla="*/ 0 w 46216"/>
                      <a:gd name="connsiteY3" fmla="*/ 0 h 46154"/>
                      <a:gd name="connsiteX4" fmla="*/ 23109 w 46216"/>
                      <a:gd name="connsiteY4" fmla="*/ 23077 h 4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216" h="46154">
                        <a:moveTo>
                          <a:pt x="23109" y="23077"/>
                        </a:moveTo>
                        <a:lnTo>
                          <a:pt x="46217" y="46154"/>
                        </a:lnTo>
                        <a:lnTo>
                          <a:pt x="23109" y="23077"/>
                        </a:lnTo>
                        <a:lnTo>
                          <a:pt x="0" y="0"/>
                        </a:lnTo>
                        <a:lnTo>
                          <a:pt x="23109" y="23077"/>
                        </a:lnTo>
                        <a:close/>
                      </a:path>
                    </a:pathLst>
                  </a:custGeom>
                  <a:noFill/>
                  <a:ln w="16501" cap="rnd">
                    <a:solidFill>
                      <a:srgbClr val="000000"/>
                    </a:solidFill>
                    <a:prstDash val="solid"/>
                    <a:round/>
                  </a:ln>
                </p:spPr>
                <p:txBody>
                  <a:bodyPr rtlCol="0" anchor="ctr"/>
                  <a:lstStyle/>
                  <a:p>
                    <a:endParaRPr lang="en-US" sz="1799"/>
                  </a:p>
                </p:txBody>
              </p:sp>
            </p:grpSp>
            <p:grpSp>
              <p:nvGrpSpPr>
                <p:cNvPr id="15" name="Graphic 503">
                  <a:extLst>
                    <a:ext uri="{FF2B5EF4-FFF2-40B4-BE49-F238E27FC236}">
                      <a16:creationId xmlns:a16="http://schemas.microsoft.com/office/drawing/2014/main" id="{90911529-3145-8543-0CD0-2A78691E09A2}"/>
                    </a:ext>
                  </a:extLst>
                </p:cNvPr>
                <p:cNvGrpSpPr/>
                <p:nvPr/>
              </p:nvGrpSpPr>
              <p:grpSpPr>
                <a:xfrm>
                  <a:off x="9355632" y="7466937"/>
                  <a:ext cx="219530" cy="219232"/>
                  <a:chOff x="9355632" y="7466937"/>
                  <a:chExt cx="219530" cy="219232"/>
                </a:xfrm>
                <a:noFill/>
              </p:grpSpPr>
              <p:sp>
                <p:nvSpPr>
                  <p:cNvPr id="16" name="Freeform 2919">
                    <a:extLst>
                      <a:ext uri="{FF2B5EF4-FFF2-40B4-BE49-F238E27FC236}">
                        <a16:creationId xmlns:a16="http://schemas.microsoft.com/office/drawing/2014/main" id="{1E58BAD6-596D-3E46-E3DE-BEE93DE14A6A}"/>
                      </a:ext>
                    </a:extLst>
                  </p:cNvPr>
                  <p:cNvSpPr/>
                  <p:nvPr/>
                </p:nvSpPr>
                <p:spPr>
                  <a:xfrm>
                    <a:off x="9355632" y="7640015"/>
                    <a:ext cx="46216" cy="46154"/>
                  </a:xfrm>
                  <a:custGeom>
                    <a:avLst/>
                    <a:gdLst>
                      <a:gd name="connsiteX0" fmla="*/ 23109 w 46216"/>
                      <a:gd name="connsiteY0" fmla="*/ 23077 h 46154"/>
                      <a:gd name="connsiteX1" fmla="*/ 46217 w 46216"/>
                      <a:gd name="connsiteY1" fmla="*/ 0 h 46154"/>
                      <a:gd name="connsiteX2" fmla="*/ 23109 w 46216"/>
                      <a:gd name="connsiteY2" fmla="*/ 23077 h 46154"/>
                      <a:gd name="connsiteX3" fmla="*/ 0 w 46216"/>
                      <a:gd name="connsiteY3" fmla="*/ 46154 h 46154"/>
                      <a:gd name="connsiteX4" fmla="*/ 23109 w 46216"/>
                      <a:gd name="connsiteY4" fmla="*/ 23077 h 4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216" h="46154">
                        <a:moveTo>
                          <a:pt x="23109" y="23077"/>
                        </a:moveTo>
                        <a:cubicBezTo>
                          <a:pt x="36314" y="9890"/>
                          <a:pt x="46217" y="0"/>
                          <a:pt x="46217" y="0"/>
                        </a:cubicBezTo>
                        <a:cubicBezTo>
                          <a:pt x="46217" y="0"/>
                          <a:pt x="36314" y="9890"/>
                          <a:pt x="23109" y="23077"/>
                        </a:cubicBezTo>
                        <a:cubicBezTo>
                          <a:pt x="9904" y="36264"/>
                          <a:pt x="0" y="46154"/>
                          <a:pt x="0" y="46154"/>
                        </a:cubicBezTo>
                        <a:cubicBezTo>
                          <a:pt x="0" y="46154"/>
                          <a:pt x="9904" y="36264"/>
                          <a:pt x="23109" y="23077"/>
                        </a:cubicBezTo>
                        <a:close/>
                      </a:path>
                    </a:pathLst>
                  </a:custGeom>
                  <a:noFill/>
                  <a:ln w="16501" cap="rnd">
                    <a:solidFill>
                      <a:srgbClr val="000000"/>
                    </a:solidFill>
                    <a:prstDash val="solid"/>
                    <a:round/>
                  </a:ln>
                </p:spPr>
                <p:txBody>
                  <a:bodyPr rtlCol="0" anchor="ctr"/>
                  <a:lstStyle/>
                  <a:p>
                    <a:endParaRPr lang="en-US" sz="1799"/>
                  </a:p>
                </p:txBody>
              </p:sp>
              <p:sp>
                <p:nvSpPr>
                  <p:cNvPr id="17" name="Freeform 2920">
                    <a:extLst>
                      <a:ext uri="{FF2B5EF4-FFF2-40B4-BE49-F238E27FC236}">
                        <a16:creationId xmlns:a16="http://schemas.microsoft.com/office/drawing/2014/main" id="{BC276136-1153-9FF2-01AC-EE18AAA44944}"/>
                      </a:ext>
                    </a:extLst>
                  </p:cNvPr>
                  <p:cNvSpPr/>
                  <p:nvPr/>
                </p:nvSpPr>
                <p:spPr>
                  <a:xfrm>
                    <a:off x="9528945" y="7466937"/>
                    <a:ext cx="46216" cy="46154"/>
                  </a:xfrm>
                  <a:custGeom>
                    <a:avLst/>
                    <a:gdLst>
                      <a:gd name="connsiteX0" fmla="*/ 23109 w 46216"/>
                      <a:gd name="connsiteY0" fmla="*/ 23077 h 46154"/>
                      <a:gd name="connsiteX1" fmla="*/ 46217 w 46216"/>
                      <a:gd name="connsiteY1" fmla="*/ 0 h 46154"/>
                      <a:gd name="connsiteX2" fmla="*/ 23109 w 46216"/>
                      <a:gd name="connsiteY2" fmla="*/ 23077 h 46154"/>
                      <a:gd name="connsiteX3" fmla="*/ 0 w 46216"/>
                      <a:gd name="connsiteY3" fmla="*/ 46154 h 46154"/>
                      <a:gd name="connsiteX4" fmla="*/ 23109 w 46216"/>
                      <a:gd name="connsiteY4" fmla="*/ 23077 h 4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216" h="46154">
                        <a:moveTo>
                          <a:pt x="23109" y="23077"/>
                        </a:moveTo>
                        <a:cubicBezTo>
                          <a:pt x="36314" y="9890"/>
                          <a:pt x="46217" y="0"/>
                          <a:pt x="46217" y="0"/>
                        </a:cubicBezTo>
                        <a:cubicBezTo>
                          <a:pt x="46217" y="0"/>
                          <a:pt x="36314" y="9890"/>
                          <a:pt x="23109" y="23077"/>
                        </a:cubicBezTo>
                        <a:cubicBezTo>
                          <a:pt x="9904" y="36264"/>
                          <a:pt x="0" y="46154"/>
                          <a:pt x="0" y="46154"/>
                        </a:cubicBezTo>
                        <a:cubicBezTo>
                          <a:pt x="0" y="46154"/>
                          <a:pt x="9904" y="36264"/>
                          <a:pt x="23109" y="23077"/>
                        </a:cubicBezTo>
                        <a:close/>
                      </a:path>
                    </a:pathLst>
                  </a:custGeom>
                  <a:noFill/>
                  <a:ln w="16501" cap="rnd">
                    <a:solidFill>
                      <a:srgbClr val="000000"/>
                    </a:solidFill>
                    <a:prstDash val="solid"/>
                    <a:round/>
                  </a:ln>
                </p:spPr>
                <p:txBody>
                  <a:bodyPr rtlCol="0" anchor="ctr"/>
                  <a:lstStyle/>
                  <a:p>
                    <a:endParaRPr lang="en-US" sz="1799"/>
                  </a:p>
                </p:txBody>
              </p:sp>
            </p:grpSp>
          </p:grpSp>
        </p:grpSp>
      </p:grpSp>
    </p:spTree>
    <p:extLst>
      <p:ext uri="{BB962C8B-B14F-4D97-AF65-F5344CB8AC3E}">
        <p14:creationId xmlns:p14="http://schemas.microsoft.com/office/powerpoint/2010/main" val="5703019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C4CD58-459E-0395-0E68-1E8EFEDE2CF6}"/>
            </a:ext>
          </a:extLst>
        </p:cNvPr>
        <p:cNvGrpSpPr/>
        <p:nvPr/>
      </p:nvGrpSpPr>
      <p:grpSpPr>
        <a:xfrm>
          <a:off x="0" y="0"/>
          <a:ext cx="0" cy="0"/>
          <a:chOff x="0" y="0"/>
          <a:chExt cx="0" cy="0"/>
        </a:xfrm>
      </p:grpSpPr>
      <p:pic>
        <p:nvPicPr>
          <p:cNvPr id="13" name="Picture Placeholder 12" descr="A person in an orange apron holding a tablet&#10;&#10;AI-generated content may be incorrect.">
            <a:extLst>
              <a:ext uri="{FF2B5EF4-FFF2-40B4-BE49-F238E27FC236}">
                <a16:creationId xmlns:a16="http://schemas.microsoft.com/office/drawing/2014/main" id="{4EC1BFC0-4DA4-F6CB-9934-C038F529952D}"/>
              </a:ext>
            </a:extLst>
          </p:cNvPr>
          <p:cNvPicPr>
            <a:picLocks noGrp="1" noChangeAspect="1"/>
          </p:cNvPicPr>
          <p:nvPr>
            <p:ph type="pic" sz="quarter" idx="10"/>
          </p:nvPr>
        </p:nvPicPr>
        <p:blipFill>
          <a:blip r:embed="rId2" cstate="email">
            <a:extLst>
              <a:ext uri="{28A0092B-C50C-407E-A947-70E740481C1C}">
                <a14:useLocalDpi xmlns:a14="http://schemas.microsoft.com/office/drawing/2010/main"/>
              </a:ext>
            </a:extLst>
          </a:blip>
          <a:srcRect l="11349" r="11349"/>
          <a:stretch>
            <a:fillRect/>
          </a:stretch>
        </p:blipFill>
        <p:spPr/>
      </p:pic>
      <p:sp>
        <p:nvSpPr>
          <p:cNvPr id="7" name="Text Placeholder 6">
            <a:extLst>
              <a:ext uri="{FF2B5EF4-FFF2-40B4-BE49-F238E27FC236}">
                <a16:creationId xmlns:a16="http://schemas.microsoft.com/office/drawing/2014/main" id="{0E704DEF-9274-7D95-69D2-AE1B37540A74}"/>
              </a:ext>
            </a:extLst>
          </p:cNvPr>
          <p:cNvSpPr>
            <a:spLocks noGrp="1"/>
          </p:cNvSpPr>
          <p:nvPr>
            <p:ph type="body" sz="quarter" idx="18"/>
          </p:nvPr>
        </p:nvSpPr>
        <p:spPr>
          <a:xfrm>
            <a:off x="898357" y="1783457"/>
            <a:ext cx="7680867" cy="3291086"/>
          </a:xfrm>
        </p:spPr>
        <p:txBody>
          <a:bodyPr/>
          <a:lstStyle/>
          <a:p>
            <a:pPr marL="0" indent="0"/>
            <a:r>
              <a:rPr lang="en-US" sz="2200" dirty="0"/>
              <a:t>Fazer engages with local communities through programs that address food security and waste reduction. They partner with community companies to donate surplus food and organize workshops on sustainable food practices. Their engagement strategy prioritizes inclusion by working with vulnerable groups, including refugees and low-income families. They introduced a campaign to reduce food waste in craft bakeries in stores that involves people buying three bakery products baked the day before. The campaign, which includes a “Let’s reduce food loss”-bag, is active in the mornings and for only € 3 it is very affordable. They also donate this surplus of food to charities that ensure it is used as it should be used. Namely, to feed the hungry and give moments of joy to every day. </a:t>
            </a:r>
          </a:p>
          <a:p>
            <a:pPr marL="0" indent="0"/>
            <a:endParaRPr lang="en-IE" sz="2200" b="1" dirty="0"/>
          </a:p>
        </p:txBody>
      </p:sp>
      <p:sp>
        <p:nvSpPr>
          <p:cNvPr id="6" name="Text Placeholder 5">
            <a:extLst>
              <a:ext uri="{FF2B5EF4-FFF2-40B4-BE49-F238E27FC236}">
                <a16:creationId xmlns:a16="http://schemas.microsoft.com/office/drawing/2014/main" id="{59E573CC-94E8-5FF3-17F8-37F075B8BF97}"/>
              </a:ext>
            </a:extLst>
          </p:cNvPr>
          <p:cNvSpPr>
            <a:spLocks noGrp="1"/>
          </p:cNvSpPr>
          <p:nvPr>
            <p:ph type="body" sz="quarter" idx="16"/>
          </p:nvPr>
        </p:nvSpPr>
        <p:spPr>
          <a:xfrm>
            <a:off x="835671" y="608012"/>
            <a:ext cx="6596070" cy="992652"/>
          </a:xfrm>
        </p:spPr>
        <p:txBody>
          <a:bodyPr/>
          <a:lstStyle/>
          <a:p>
            <a:r>
              <a:rPr lang="en-US" sz="3200" b="1" i="0" dirty="0">
                <a:effectLst/>
              </a:rPr>
              <a:t>Fazer Bakery (Finland</a:t>
            </a:r>
            <a:r>
              <a:rPr lang="en-US" sz="3200" dirty="0"/>
              <a:t>)</a:t>
            </a:r>
            <a:endParaRPr lang="en-US" sz="3200" b="1" i="0" dirty="0">
              <a:effectLst/>
            </a:endParaRPr>
          </a:p>
          <a:p>
            <a:r>
              <a:rPr lang="en-IE" sz="3200" dirty="0"/>
              <a:t>Campaign: </a:t>
            </a:r>
            <a:r>
              <a:rPr lang="en-IE" sz="3200" b="0" i="0" dirty="0">
                <a:effectLst/>
              </a:rPr>
              <a:t>“Let’s reduce food loss”</a:t>
            </a:r>
            <a:endParaRPr lang="en-IE" sz="3200" dirty="0"/>
          </a:p>
        </p:txBody>
      </p:sp>
      <p:sp>
        <p:nvSpPr>
          <p:cNvPr id="9" name="TextBox 8">
            <a:extLst>
              <a:ext uri="{FF2B5EF4-FFF2-40B4-BE49-F238E27FC236}">
                <a16:creationId xmlns:a16="http://schemas.microsoft.com/office/drawing/2014/main" id="{23BD6F4C-838E-81F9-BDB9-D49CC92BD5BB}"/>
              </a:ext>
            </a:extLst>
          </p:cNvPr>
          <p:cNvSpPr txBox="1"/>
          <p:nvPr/>
        </p:nvSpPr>
        <p:spPr>
          <a:xfrm>
            <a:off x="228600" y="5926822"/>
            <a:ext cx="7391400" cy="646331"/>
          </a:xfrm>
          <a:prstGeom prst="rect">
            <a:avLst/>
          </a:prstGeom>
          <a:noFill/>
        </p:spPr>
        <p:txBody>
          <a:bodyPr wrap="square">
            <a:spAutoFit/>
          </a:bodyPr>
          <a:lstStyle/>
          <a:p>
            <a:r>
              <a:rPr lang="en-IE" dirty="0">
                <a:solidFill>
                  <a:schemeClr val="bg1"/>
                </a:solidFill>
                <a:hlinkClick r:id="rId3">
                  <a:extLst>
                    <a:ext uri="{A12FA001-AC4F-418D-AE19-62706E023703}">
                      <ahyp:hlinkClr xmlns:ahyp="http://schemas.microsoft.com/office/drawing/2018/hyperlinkcolor" val="tx"/>
                    </a:ext>
                  </a:extLst>
                </a:hlinkClick>
              </a:rPr>
              <a:t>https://www.fazergroup.com/sustainability/climate-and-circularity/circularity-and-food-loss/food-loss-and-waste-upcycling/</a:t>
            </a:r>
            <a:r>
              <a:rPr lang="en-IE" dirty="0">
                <a:solidFill>
                  <a:schemeClr val="bg1"/>
                </a:solidFill>
              </a:rPr>
              <a:t> </a:t>
            </a:r>
          </a:p>
        </p:txBody>
      </p:sp>
      <p:sp>
        <p:nvSpPr>
          <p:cNvPr id="2" name="TextBox 1">
            <a:extLst>
              <a:ext uri="{FF2B5EF4-FFF2-40B4-BE49-F238E27FC236}">
                <a16:creationId xmlns:a16="http://schemas.microsoft.com/office/drawing/2014/main" id="{8F286FF0-A674-0BEF-5723-C292F60A0780}"/>
              </a:ext>
            </a:extLst>
          </p:cNvPr>
          <p:cNvSpPr txBox="1"/>
          <p:nvPr/>
        </p:nvSpPr>
        <p:spPr>
          <a:xfrm>
            <a:off x="4860155" y="161737"/>
            <a:ext cx="4052047" cy="769441"/>
          </a:xfrm>
          <a:prstGeom prst="rect">
            <a:avLst/>
          </a:prstGeom>
          <a:solidFill>
            <a:srgbClr val="CE362B"/>
          </a:solidFill>
        </p:spPr>
        <p:txBody>
          <a:bodyPr wrap="square" rtlCol="0">
            <a:spAutoFit/>
          </a:bodyPr>
          <a:lstStyle/>
          <a:p>
            <a:pPr algn="ctr"/>
            <a:r>
              <a:rPr lang="en-IE" sz="4400" dirty="0">
                <a:solidFill>
                  <a:schemeClr val="bg1"/>
                </a:solidFill>
                <a:latin typeface="Aharoni" panose="02010803020104030203" pitchFamily="2" charset="-79"/>
                <a:cs typeface="Aharoni" panose="02010803020104030203" pitchFamily="2" charset="-79"/>
              </a:rPr>
              <a:t>Case Study</a:t>
            </a:r>
          </a:p>
        </p:txBody>
      </p:sp>
      <p:sp>
        <p:nvSpPr>
          <p:cNvPr id="3" name="TextBox 2">
            <a:extLst>
              <a:ext uri="{FF2B5EF4-FFF2-40B4-BE49-F238E27FC236}">
                <a16:creationId xmlns:a16="http://schemas.microsoft.com/office/drawing/2014/main" id="{39E900B2-E163-51BC-9C28-93CD91DD8BFA}"/>
              </a:ext>
            </a:extLst>
          </p:cNvPr>
          <p:cNvSpPr txBox="1"/>
          <p:nvPr/>
        </p:nvSpPr>
        <p:spPr>
          <a:xfrm>
            <a:off x="8816871" y="161737"/>
            <a:ext cx="3155576" cy="892552"/>
          </a:xfrm>
          <a:prstGeom prst="rect">
            <a:avLst/>
          </a:prstGeom>
          <a:solidFill>
            <a:srgbClr val="CE362B"/>
          </a:solidFill>
        </p:spPr>
        <p:txBody>
          <a:bodyPr wrap="square" rtlCol="0">
            <a:spAutoFit/>
          </a:bodyPr>
          <a:lstStyle/>
          <a:p>
            <a:pPr algn="ctr"/>
            <a:r>
              <a:rPr lang="en-IE" sz="2500" b="1" dirty="0">
                <a:solidFill>
                  <a:schemeClr val="bg1"/>
                </a:solidFill>
                <a:latin typeface="Aharoni" panose="02010803020104030203" pitchFamily="2" charset="-79"/>
                <a:cs typeface="Aharoni" panose="02010803020104030203" pitchFamily="2" charset="-79"/>
              </a:rPr>
              <a:t>Diverse Perspectives</a:t>
            </a:r>
          </a:p>
        </p:txBody>
      </p:sp>
    </p:spTree>
    <p:extLst>
      <p:ext uri="{BB962C8B-B14F-4D97-AF65-F5344CB8AC3E}">
        <p14:creationId xmlns:p14="http://schemas.microsoft.com/office/powerpoint/2010/main" val="75509542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D6D1AE-204D-3B9D-0ADF-A1C377A23115}"/>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0F9142FB-8E54-B8A2-166D-FB6C23547B82}"/>
              </a:ext>
            </a:extLst>
          </p:cNvPr>
          <p:cNvSpPr>
            <a:spLocks noGrp="1"/>
          </p:cNvSpPr>
          <p:nvPr>
            <p:ph type="body" sz="quarter" idx="18"/>
          </p:nvPr>
        </p:nvSpPr>
        <p:spPr>
          <a:xfrm>
            <a:off x="1305418" y="1364205"/>
            <a:ext cx="5792920" cy="3849918"/>
          </a:xfrm>
        </p:spPr>
        <p:txBody>
          <a:bodyPr/>
          <a:lstStyle/>
          <a:p>
            <a:pPr marL="0" indent="0">
              <a:buClr>
                <a:srgbClr val="FF0000"/>
              </a:buClr>
            </a:pPr>
            <a:r>
              <a:rPr lang="en-US" b="1" dirty="0" err="1">
                <a:solidFill>
                  <a:schemeClr val="bg1"/>
                </a:solidFill>
                <a:highlight>
                  <a:srgbClr val="FF0000"/>
                </a:highlight>
              </a:rPr>
              <a:t>Mobilise</a:t>
            </a:r>
            <a:r>
              <a:rPr lang="en-US" b="1" dirty="0">
                <a:solidFill>
                  <a:schemeClr val="bg1"/>
                </a:solidFill>
                <a:highlight>
                  <a:srgbClr val="FF0000"/>
                </a:highlight>
              </a:rPr>
              <a:t> the Community</a:t>
            </a:r>
            <a:r>
              <a:rPr lang="en-US" sz="2200" b="1" dirty="0">
                <a:solidFill>
                  <a:schemeClr val="bg1"/>
                </a:solidFill>
                <a:highlight>
                  <a:srgbClr val="FF0000"/>
                </a:highlight>
              </a:rPr>
              <a:t>: </a:t>
            </a:r>
            <a:r>
              <a:rPr lang="en-US" sz="2200" dirty="0"/>
              <a:t>Through inclusive engagement, you </a:t>
            </a:r>
            <a:r>
              <a:rPr lang="en-US" sz="2200" dirty="0" err="1"/>
              <a:t>mobilise</a:t>
            </a:r>
            <a:r>
              <a:rPr lang="en-US" sz="2200" dirty="0"/>
              <a:t> more people by ensuring they are informed, activated, and motivated to participate. This process not only broadens the base of support but also enables greater diversity in participation, which is key to creating meaningful, community-driven initiatives. As more people get involved, the collective impact grows, leading to stronger, more sustainable outcomes that benefit the entire community. By engaging and empowering a wide range of voices, we create lasting shared value that drives progress and enables a sense of ownership among all stakeholders.</a:t>
            </a:r>
          </a:p>
          <a:p>
            <a:pPr marL="0" indent="0"/>
            <a:r>
              <a:rPr lang="en-US" sz="2200" dirty="0"/>
              <a:t> </a:t>
            </a:r>
            <a:endParaRPr lang="en-IE" sz="2200" dirty="0"/>
          </a:p>
        </p:txBody>
      </p:sp>
      <p:sp>
        <p:nvSpPr>
          <p:cNvPr id="4" name="Text Placeholder 3">
            <a:extLst>
              <a:ext uri="{FF2B5EF4-FFF2-40B4-BE49-F238E27FC236}">
                <a16:creationId xmlns:a16="http://schemas.microsoft.com/office/drawing/2014/main" id="{2C2C4A72-DD0D-25F5-D439-87281C2DDFF4}"/>
              </a:ext>
            </a:extLst>
          </p:cNvPr>
          <p:cNvSpPr>
            <a:spLocks noGrp="1"/>
          </p:cNvSpPr>
          <p:nvPr>
            <p:ph type="body" sz="quarter" idx="16"/>
          </p:nvPr>
        </p:nvSpPr>
        <p:spPr>
          <a:xfrm>
            <a:off x="1225288" y="560551"/>
            <a:ext cx="10595237" cy="803654"/>
          </a:xfrm>
        </p:spPr>
        <p:txBody>
          <a:bodyPr/>
          <a:lstStyle/>
          <a:p>
            <a:r>
              <a:rPr lang="en-IE" sz="3200" dirty="0"/>
              <a:t>Create Shared Value: </a:t>
            </a:r>
            <a:r>
              <a:rPr lang="en-IE" sz="3200" b="0" dirty="0"/>
              <a:t>Mobilise the Community</a:t>
            </a:r>
          </a:p>
        </p:txBody>
      </p:sp>
      <p:sp>
        <p:nvSpPr>
          <p:cNvPr id="6" name="TextBox 5">
            <a:extLst>
              <a:ext uri="{FF2B5EF4-FFF2-40B4-BE49-F238E27FC236}">
                <a16:creationId xmlns:a16="http://schemas.microsoft.com/office/drawing/2014/main" id="{C47E8EA7-B537-BD7C-B5D7-4F1AA1F4F209}"/>
              </a:ext>
            </a:extLst>
          </p:cNvPr>
          <p:cNvSpPr txBox="1"/>
          <p:nvPr/>
        </p:nvSpPr>
        <p:spPr>
          <a:xfrm>
            <a:off x="7153274" y="1823204"/>
            <a:ext cx="4467225" cy="3915966"/>
          </a:xfrm>
          <a:prstGeom prst="roundRect">
            <a:avLst/>
          </a:prstGeom>
          <a:solidFill>
            <a:srgbClr val="FFC000"/>
          </a:solidFill>
        </p:spPr>
        <p:txBody>
          <a:bodyPr wrap="square" rtlCol="0">
            <a:spAutoFit/>
          </a:bodyPr>
          <a:lstStyle/>
          <a:p>
            <a:r>
              <a:rPr lang="en-IE" sz="2400" b="1" dirty="0">
                <a:solidFill>
                  <a:srgbClr val="083F59"/>
                </a:solidFill>
                <a:hlinkClick r:id="rId2">
                  <a:extLst>
                    <a:ext uri="{A12FA001-AC4F-418D-AE19-62706E023703}">
                      <ahyp:hlinkClr xmlns:ahyp="http://schemas.microsoft.com/office/drawing/2018/hyperlinkcolor" val="tx"/>
                    </a:ext>
                  </a:extLst>
                </a:hlinkClick>
              </a:rPr>
              <a:t>Strategies for Effective Community Mobilisation</a:t>
            </a:r>
            <a:endParaRPr lang="en-IE" sz="2400" b="1" dirty="0">
              <a:solidFill>
                <a:srgbClr val="083F59"/>
              </a:solidFill>
            </a:endParaRPr>
          </a:p>
          <a:p>
            <a:pPr marL="285750" indent="-285750">
              <a:buFont typeface="Wingdings" panose="05000000000000000000" pitchFamily="2" charset="2"/>
              <a:buChar char="v"/>
            </a:pPr>
            <a:r>
              <a:rPr lang="en-IE" sz="2200" dirty="0">
                <a:solidFill>
                  <a:srgbClr val="083F59"/>
                </a:solidFill>
              </a:rPr>
              <a:t>Identify and engage key stakeholders</a:t>
            </a:r>
          </a:p>
          <a:p>
            <a:pPr marL="285750" indent="-285750">
              <a:buFont typeface="Wingdings" panose="05000000000000000000" pitchFamily="2" charset="2"/>
              <a:buChar char="v"/>
            </a:pPr>
            <a:r>
              <a:rPr lang="en-IE" sz="2200" dirty="0">
                <a:solidFill>
                  <a:srgbClr val="083F59"/>
                </a:solidFill>
              </a:rPr>
              <a:t>Develop a clear and compelling message and objective</a:t>
            </a:r>
          </a:p>
          <a:p>
            <a:pPr marL="285750" indent="-285750">
              <a:buFont typeface="Wingdings" panose="05000000000000000000" pitchFamily="2" charset="2"/>
              <a:buChar char="v"/>
            </a:pPr>
            <a:r>
              <a:rPr lang="en-IE" sz="2200" dirty="0">
                <a:solidFill>
                  <a:srgbClr val="083F59"/>
                </a:solidFill>
              </a:rPr>
              <a:t>Build relationships and trust</a:t>
            </a:r>
          </a:p>
          <a:p>
            <a:pPr marL="285750" indent="-285750">
              <a:buFont typeface="Wingdings" panose="05000000000000000000" pitchFamily="2" charset="2"/>
              <a:buChar char="v"/>
            </a:pPr>
            <a:r>
              <a:rPr lang="en-IE" sz="2200" dirty="0">
                <a:solidFill>
                  <a:srgbClr val="083F59"/>
                </a:solidFill>
              </a:rPr>
              <a:t>Empower community members</a:t>
            </a:r>
          </a:p>
          <a:p>
            <a:pPr marL="285750" indent="-285750">
              <a:buFont typeface="Wingdings" panose="05000000000000000000" pitchFamily="2" charset="2"/>
              <a:buChar char="v"/>
            </a:pPr>
            <a:r>
              <a:rPr lang="en-IE" sz="2200" dirty="0">
                <a:solidFill>
                  <a:srgbClr val="083F59"/>
                </a:solidFill>
              </a:rPr>
              <a:t>Evaluate and adjust strategies</a:t>
            </a:r>
          </a:p>
        </p:txBody>
      </p:sp>
      <p:sp>
        <p:nvSpPr>
          <p:cNvPr id="9" name="TextBox 8">
            <a:extLst>
              <a:ext uri="{FF2B5EF4-FFF2-40B4-BE49-F238E27FC236}">
                <a16:creationId xmlns:a16="http://schemas.microsoft.com/office/drawing/2014/main" id="{631F2E7D-4766-4F94-86C6-977EAE826897}"/>
              </a:ext>
            </a:extLst>
          </p:cNvPr>
          <p:cNvSpPr txBox="1"/>
          <p:nvPr/>
        </p:nvSpPr>
        <p:spPr>
          <a:xfrm>
            <a:off x="3267075" y="6415111"/>
            <a:ext cx="8553450"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https://fastercapital.com/topics/strategies-for-effective-community-mobilization.html</a:t>
            </a:r>
            <a:r>
              <a:rPr lang="en-IE" dirty="0">
                <a:solidFill>
                  <a:schemeClr val="bg1"/>
                </a:solidFill>
              </a:rPr>
              <a:t> </a:t>
            </a:r>
          </a:p>
        </p:txBody>
      </p:sp>
      <p:sp>
        <p:nvSpPr>
          <p:cNvPr id="11" name="TextBox 10">
            <a:extLst>
              <a:ext uri="{FF2B5EF4-FFF2-40B4-BE49-F238E27FC236}">
                <a16:creationId xmlns:a16="http://schemas.microsoft.com/office/drawing/2014/main" id="{CC4D710C-7E1D-A36D-DBF0-7F57974844F5}"/>
              </a:ext>
            </a:extLst>
          </p:cNvPr>
          <p:cNvSpPr txBox="1"/>
          <p:nvPr/>
        </p:nvSpPr>
        <p:spPr>
          <a:xfrm>
            <a:off x="7705725" y="1227134"/>
            <a:ext cx="2085975" cy="523220"/>
          </a:xfrm>
          <a:prstGeom prst="rect">
            <a:avLst/>
          </a:prstGeom>
          <a:noFill/>
        </p:spPr>
        <p:txBody>
          <a:bodyPr wrap="square" rtlCol="0">
            <a:spAutoFit/>
          </a:bodyPr>
          <a:lstStyle/>
          <a:p>
            <a:r>
              <a:rPr lang="en-IE" sz="2800" b="1" dirty="0">
                <a:solidFill>
                  <a:srgbClr val="083F59"/>
                </a:solidFill>
              </a:rPr>
              <a:t>Resource</a:t>
            </a:r>
          </a:p>
        </p:txBody>
      </p:sp>
      <p:pic>
        <p:nvPicPr>
          <p:cNvPr id="13" name="Picture 12" descr="A black background with a black square&#10;&#10;AI-generated content may be incorrect.">
            <a:extLst>
              <a:ext uri="{FF2B5EF4-FFF2-40B4-BE49-F238E27FC236}">
                <a16:creationId xmlns:a16="http://schemas.microsoft.com/office/drawing/2014/main" id="{29AE3C9B-EC1B-B784-BADA-A14636688FF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507029" y="714234"/>
            <a:ext cx="1299942" cy="1299942"/>
          </a:xfrm>
          <a:prstGeom prst="roundRect">
            <a:avLst/>
          </a:prstGeom>
          <a:solidFill>
            <a:srgbClr val="FFC000"/>
          </a:solidFill>
        </p:spPr>
      </p:pic>
      <p:grpSp>
        <p:nvGrpSpPr>
          <p:cNvPr id="2" name="Group 1">
            <a:extLst>
              <a:ext uri="{FF2B5EF4-FFF2-40B4-BE49-F238E27FC236}">
                <a16:creationId xmlns:a16="http://schemas.microsoft.com/office/drawing/2014/main" id="{DA3A9AD1-7524-6C69-D995-33F0FAB68F17}"/>
              </a:ext>
            </a:extLst>
          </p:cNvPr>
          <p:cNvGrpSpPr/>
          <p:nvPr/>
        </p:nvGrpSpPr>
        <p:grpSpPr>
          <a:xfrm>
            <a:off x="99416" y="87160"/>
            <a:ext cx="1016000" cy="1016000"/>
            <a:chOff x="1016000" y="1137920"/>
            <a:chExt cx="1016000" cy="1016000"/>
          </a:xfrm>
        </p:grpSpPr>
        <p:sp>
          <p:nvSpPr>
            <p:cNvPr id="3" name="Oval 2">
              <a:extLst>
                <a:ext uri="{FF2B5EF4-FFF2-40B4-BE49-F238E27FC236}">
                  <a16:creationId xmlns:a16="http://schemas.microsoft.com/office/drawing/2014/main" id="{6D625EA7-3C40-0387-C027-A0DE90092D83}"/>
                </a:ext>
              </a:extLst>
            </p:cNvPr>
            <p:cNvSpPr/>
            <p:nvPr/>
          </p:nvSpPr>
          <p:spPr>
            <a:xfrm>
              <a:off x="1016000" y="1137920"/>
              <a:ext cx="1016000" cy="1016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AAA71FBC-E58B-AFE0-5650-4D374856ACA1}"/>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02</a:t>
              </a:r>
            </a:p>
          </p:txBody>
        </p:sp>
      </p:grpSp>
    </p:spTree>
    <p:extLst>
      <p:ext uri="{BB962C8B-B14F-4D97-AF65-F5344CB8AC3E}">
        <p14:creationId xmlns:p14="http://schemas.microsoft.com/office/powerpoint/2010/main" val="35388875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D163BF-7DF6-FE1F-3BB7-A1BD183EF6C1}"/>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AAC7A70A-67BE-8D5B-B17C-A2E811922EED}"/>
              </a:ext>
            </a:extLst>
          </p:cNvPr>
          <p:cNvGraphicFramePr>
            <a:graphicFrameLocks noGrp="1"/>
          </p:cNvGraphicFramePr>
          <p:nvPr/>
        </p:nvGraphicFramePr>
        <p:xfrm>
          <a:off x="665890" y="1325880"/>
          <a:ext cx="10860220" cy="4206240"/>
        </p:xfrm>
        <a:graphic>
          <a:graphicData uri="http://schemas.openxmlformats.org/drawingml/2006/table">
            <a:tbl>
              <a:tblPr firstRow="1" bandRow="1">
                <a:tableStyleId>{5C22544A-7EE6-4342-B048-85BDC9FD1C3A}</a:tableStyleId>
              </a:tblPr>
              <a:tblGrid>
                <a:gridCol w="1982922">
                  <a:extLst>
                    <a:ext uri="{9D8B030D-6E8A-4147-A177-3AD203B41FA5}">
                      <a16:colId xmlns:a16="http://schemas.microsoft.com/office/drawing/2014/main" val="4000155950"/>
                    </a:ext>
                  </a:extLst>
                </a:gridCol>
                <a:gridCol w="2361166">
                  <a:extLst>
                    <a:ext uri="{9D8B030D-6E8A-4147-A177-3AD203B41FA5}">
                      <a16:colId xmlns:a16="http://schemas.microsoft.com/office/drawing/2014/main" val="560059308"/>
                    </a:ext>
                  </a:extLst>
                </a:gridCol>
                <a:gridCol w="2172044">
                  <a:extLst>
                    <a:ext uri="{9D8B030D-6E8A-4147-A177-3AD203B41FA5}">
                      <a16:colId xmlns:a16="http://schemas.microsoft.com/office/drawing/2014/main" val="1639561040"/>
                    </a:ext>
                  </a:extLst>
                </a:gridCol>
                <a:gridCol w="2267640">
                  <a:extLst>
                    <a:ext uri="{9D8B030D-6E8A-4147-A177-3AD203B41FA5}">
                      <a16:colId xmlns:a16="http://schemas.microsoft.com/office/drawing/2014/main" val="1409594815"/>
                    </a:ext>
                  </a:extLst>
                </a:gridCol>
                <a:gridCol w="2076448">
                  <a:extLst>
                    <a:ext uri="{9D8B030D-6E8A-4147-A177-3AD203B41FA5}">
                      <a16:colId xmlns:a16="http://schemas.microsoft.com/office/drawing/2014/main" val="3059221738"/>
                    </a:ext>
                  </a:extLst>
                </a:gridCol>
              </a:tblGrid>
              <a:tr h="370840">
                <a:tc>
                  <a:txBody>
                    <a:bodyPr/>
                    <a:lstStyle/>
                    <a:p>
                      <a:pPr algn="ctr"/>
                      <a:r>
                        <a:rPr lang="en-IE" sz="2400" dirty="0">
                          <a:solidFill>
                            <a:srgbClr val="083F59"/>
                          </a:solidFill>
                        </a:rPr>
                        <a:t>Shared Value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IE" sz="2400" dirty="0">
                          <a:solidFill>
                            <a:srgbClr val="083F59"/>
                          </a:solidFill>
                        </a:rPr>
                        <a:t>What to Do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IE" sz="2400" dirty="0">
                          <a:solidFill>
                            <a:srgbClr val="083F59"/>
                          </a:solidFill>
                        </a:rPr>
                        <a:t>How?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IE" sz="2400" dirty="0">
                          <a:solidFill>
                            <a:srgbClr val="083F59"/>
                          </a:solidFill>
                        </a:rPr>
                        <a:t>What Not to Do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IE" sz="2400" dirty="0">
                          <a:solidFill>
                            <a:srgbClr val="083F59"/>
                          </a:solidFill>
                        </a:rPr>
                        <a:t>Example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437502822"/>
                  </a:ext>
                </a:extLst>
              </a:tr>
              <a:tr h="370840">
                <a:tc>
                  <a:txBody>
                    <a:bodyPr/>
                    <a:lstStyle/>
                    <a:p>
                      <a:pPr algn="l"/>
                      <a:endParaRPr lang="en-IE" sz="2400" b="1" dirty="0">
                        <a:solidFill>
                          <a:srgbClr val="FF0000"/>
                        </a:solidFill>
                      </a:endParaRPr>
                    </a:p>
                    <a:p>
                      <a:pPr algn="l"/>
                      <a:r>
                        <a:rPr lang="en-IE" sz="2400" b="1" dirty="0">
                          <a:solidFill>
                            <a:srgbClr val="FF0000"/>
                          </a:solidFill>
                        </a:rPr>
                        <a:t>Mobilise Communities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dirty="0">
                          <a:solidFill>
                            <a:srgbClr val="083F59"/>
                          </a:solidFill>
                        </a:rPr>
                        <a:t>Ensure that engagement efforts are inclusive, reaching diverse community members. Create opportunities for everyone to participate, from youth, people with disabilities, elders to refugees.</a:t>
                      </a:r>
                      <a:endParaRPr lang="en-IE" sz="2000"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dirty="0">
                          <a:solidFill>
                            <a:srgbClr val="083F59"/>
                          </a:solidFill>
                        </a:rPr>
                        <a:t>Use accessible communication channels like social media, public events, and local radio. Ensure meetings are held at convenient times and locations.</a:t>
                      </a:r>
                      <a:endParaRPr lang="en-IE" sz="2000"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dirty="0">
                          <a:solidFill>
                            <a:srgbClr val="083F59"/>
                          </a:solidFill>
                        </a:rPr>
                        <a:t>Don’t rely solely on digital communication if access is limited. Avoid tokenism, where participation is symbolic rather than substantive.</a:t>
                      </a:r>
                      <a:endParaRPr lang="en-IE" sz="2000"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kern="1200" dirty="0">
                          <a:solidFill>
                            <a:srgbClr val="083F59"/>
                          </a:solidFill>
                          <a:latin typeface="+mn-lt"/>
                          <a:ea typeface="+mn-ea"/>
                          <a:cs typeface="+mn-cs"/>
                        </a:rPr>
                        <a:t>The </a:t>
                      </a:r>
                      <a:r>
                        <a:rPr lang="en-US" sz="2000" kern="1200" dirty="0">
                          <a:solidFill>
                            <a:srgbClr val="FF0000"/>
                          </a:solidFill>
                          <a:latin typeface="+mn-lt"/>
                          <a:ea typeface="+mn-ea"/>
                          <a:cs typeface="+mn-cs"/>
                          <a:hlinkClick r:id="rId2">
                            <a:extLst>
                              <a:ext uri="{A12FA001-AC4F-418D-AE19-62706E023703}">
                                <ahyp:hlinkClr xmlns:ahyp="http://schemas.microsoft.com/office/drawing/2018/hyperlinkcolor" val="tx"/>
                              </a:ext>
                            </a:extLst>
                          </a:hlinkClick>
                        </a:rPr>
                        <a:t>Italian SME </a:t>
                      </a:r>
                      <a:r>
                        <a:rPr lang="en-US" sz="2000" kern="1200" dirty="0" err="1">
                          <a:solidFill>
                            <a:srgbClr val="FF0000"/>
                          </a:solidFill>
                          <a:latin typeface="+mn-lt"/>
                          <a:ea typeface="+mn-ea"/>
                          <a:cs typeface="+mn-cs"/>
                          <a:hlinkClick r:id="rId2">
                            <a:extLst>
                              <a:ext uri="{A12FA001-AC4F-418D-AE19-62706E023703}">
                                <ahyp:hlinkClr xmlns:ahyp="http://schemas.microsoft.com/office/drawing/2018/hyperlinkcolor" val="tx"/>
                              </a:ext>
                            </a:extLst>
                          </a:hlinkClick>
                        </a:rPr>
                        <a:t>Ecomuseo</a:t>
                      </a:r>
                      <a:r>
                        <a:rPr lang="en-US" sz="2000" kern="1200" dirty="0">
                          <a:solidFill>
                            <a:srgbClr val="FF0000"/>
                          </a:solidFill>
                          <a:latin typeface="+mn-lt"/>
                          <a:ea typeface="+mn-ea"/>
                          <a:cs typeface="+mn-cs"/>
                          <a:hlinkClick r:id="rId2">
                            <a:extLst>
                              <a:ext uri="{A12FA001-AC4F-418D-AE19-62706E023703}">
                                <ahyp:hlinkClr xmlns:ahyp="http://schemas.microsoft.com/office/drawing/2018/hyperlinkcolor" val="tx"/>
                              </a:ext>
                            </a:extLst>
                          </a:hlinkClick>
                        </a:rPr>
                        <a:t> </a:t>
                      </a:r>
                      <a:r>
                        <a:rPr lang="en-US" sz="2000" kern="1200" dirty="0" err="1">
                          <a:solidFill>
                            <a:srgbClr val="FF0000"/>
                          </a:solidFill>
                          <a:latin typeface="+mn-lt"/>
                          <a:ea typeface="+mn-ea"/>
                          <a:cs typeface="+mn-cs"/>
                          <a:hlinkClick r:id="rId2">
                            <a:extLst>
                              <a:ext uri="{A12FA001-AC4F-418D-AE19-62706E023703}">
                                <ahyp:hlinkClr xmlns:ahyp="http://schemas.microsoft.com/office/drawing/2018/hyperlinkcolor" val="tx"/>
                              </a:ext>
                            </a:extLst>
                          </a:hlinkClick>
                        </a:rPr>
                        <a:t>delle</a:t>
                      </a:r>
                      <a:r>
                        <a:rPr lang="en-US" sz="2000" kern="1200" dirty="0">
                          <a:solidFill>
                            <a:srgbClr val="FF0000"/>
                          </a:solidFill>
                          <a:latin typeface="+mn-lt"/>
                          <a:ea typeface="+mn-ea"/>
                          <a:cs typeface="+mn-cs"/>
                          <a:hlinkClick r:id="rId2">
                            <a:extLst>
                              <a:ext uri="{A12FA001-AC4F-418D-AE19-62706E023703}">
                                <ahyp:hlinkClr xmlns:ahyp="http://schemas.microsoft.com/office/drawing/2018/hyperlinkcolor" val="tx"/>
                              </a:ext>
                            </a:extLst>
                          </a:hlinkClick>
                        </a:rPr>
                        <a:t> </a:t>
                      </a:r>
                      <a:r>
                        <a:rPr lang="en-US" sz="2000" kern="1200" dirty="0" err="1">
                          <a:solidFill>
                            <a:srgbClr val="FF0000"/>
                          </a:solidFill>
                          <a:latin typeface="+mn-lt"/>
                          <a:ea typeface="+mn-ea"/>
                          <a:cs typeface="+mn-cs"/>
                          <a:hlinkClick r:id="rId2">
                            <a:extLst>
                              <a:ext uri="{A12FA001-AC4F-418D-AE19-62706E023703}">
                                <ahyp:hlinkClr xmlns:ahyp="http://schemas.microsoft.com/office/drawing/2018/hyperlinkcolor" val="tx"/>
                              </a:ext>
                            </a:extLst>
                          </a:hlinkClick>
                        </a:rPr>
                        <a:t>Acque</a:t>
                      </a:r>
                      <a:r>
                        <a:rPr lang="en-US" sz="2000" kern="1200" dirty="0">
                          <a:solidFill>
                            <a:srgbClr val="FF0000"/>
                          </a:solidFill>
                          <a:latin typeface="+mn-lt"/>
                          <a:ea typeface="+mn-ea"/>
                          <a:cs typeface="+mn-cs"/>
                          <a:hlinkClick r:id="rId2">
                            <a:extLst>
                              <a:ext uri="{A12FA001-AC4F-418D-AE19-62706E023703}">
                                <ahyp:hlinkClr xmlns:ahyp="http://schemas.microsoft.com/office/drawing/2018/hyperlinkcolor" val="tx"/>
                              </a:ext>
                            </a:extLst>
                          </a:hlinkClick>
                        </a:rPr>
                        <a:t> del </a:t>
                      </a:r>
                      <a:r>
                        <a:rPr lang="en-US" sz="2000" kern="1200" dirty="0" err="1">
                          <a:solidFill>
                            <a:srgbClr val="FF0000"/>
                          </a:solidFill>
                          <a:latin typeface="+mn-lt"/>
                          <a:ea typeface="+mn-ea"/>
                          <a:cs typeface="+mn-cs"/>
                          <a:hlinkClick r:id="rId2">
                            <a:extLst>
                              <a:ext uri="{A12FA001-AC4F-418D-AE19-62706E023703}">
                                <ahyp:hlinkClr xmlns:ahyp="http://schemas.microsoft.com/office/drawing/2018/hyperlinkcolor" val="tx"/>
                              </a:ext>
                            </a:extLst>
                          </a:hlinkClick>
                        </a:rPr>
                        <a:t>Gemonese</a:t>
                      </a:r>
                      <a:r>
                        <a:rPr lang="en-US" sz="2000" kern="1200" dirty="0">
                          <a:solidFill>
                            <a:srgbClr val="FF0000"/>
                          </a:solidFill>
                          <a:latin typeface="+mn-lt"/>
                          <a:ea typeface="+mn-ea"/>
                          <a:cs typeface="+mn-cs"/>
                          <a:hlinkClick r:id="rId2">
                            <a:extLst>
                              <a:ext uri="{A12FA001-AC4F-418D-AE19-62706E023703}">
                                <ahyp:hlinkClr xmlns:ahyp="http://schemas.microsoft.com/office/drawing/2018/hyperlinkcolor" val="tx"/>
                              </a:ext>
                            </a:extLst>
                          </a:hlinkClick>
                        </a:rPr>
                        <a:t> </a:t>
                      </a:r>
                      <a:r>
                        <a:rPr lang="en-US" sz="2000" kern="1200" dirty="0">
                          <a:solidFill>
                            <a:srgbClr val="083F59"/>
                          </a:solidFill>
                          <a:latin typeface="+mn-lt"/>
                          <a:ea typeface="+mn-ea"/>
                          <a:cs typeface="+mn-cs"/>
                        </a:rPr>
                        <a:t>mobilized local communities by hosting inclusive workshops to protect water resources and promote eco-tourism.</a:t>
                      </a:r>
                      <a:endParaRPr lang="en-IE" sz="20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2819383"/>
                  </a:ext>
                </a:extLst>
              </a:tr>
            </a:tbl>
          </a:graphicData>
        </a:graphic>
      </p:graphicFrame>
      <p:sp>
        <p:nvSpPr>
          <p:cNvPr id="2" name="Text Placeholder 3">
            <a:extLst>
              <a:ext uri="{FF2B5EF4-FFF2-40B4-BE49-F238E27FC236}">
                <a16:creationId xmlns:a16="http://schemas.microsoft.com/office/drawing/2014/main" id="{E1D2CDA9-1887-A2CA-B927-C767765FDDD3}"/>
              </a:ext>
            </a:extLst>
          </p:cNvPr>
          <p:cNvSpPr txBox="1">
            <a:spLocks/>
          </p:cNvSpPr>
          <p:nvPr/>
        </p:nvSpPr>
        <p:spPr>
          <a:xfrm>
            <a:off x="588831" y="560551"/>
            <a:ext cx="10595237" cy="803654"/>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3200" dirty="0"/>
              <a:t>Create Shared Value: </a:t>
            </a:r>
            <a:r>
              <a:rPr lang="en-IE" sz="3200" b="0" dirty="0"/>
              <a:t>Mobilise the Community</a:t>
            </a:r>
          </a:p>
        </p:txBody>
      </p:sp>
      <p:grpSp>
        <p:nvGrpSpPr>
          <p:cNvPr id="3" name="Graphic 503">
            <a:extLst>
              <a:ext uri="{FF2B5EF4-FFF2-40B4-BE49-F238E27FC236}">
                <a16:creationId xmlns:a16="http://schemas.microsoft.com/office/drawing/2014/main" id="{392FDA5A-C7F3-7118-459C-08EBE82B5E3C}"/>
              </a:ext>
            </a:extLst>
          </p:cNvPr>
          <p:cNvGrpSpPr/>
          <p:nvPr/>
        </p:nvGrpSpPr>
        <p:grpSpPr>
          <a:xfrm>
            <a:off x="1051798" y="2120282"/>
            <a:ext cx="1135320" cy="1089005"/>
            <a:chOff x="14589703" y="8973824"/>
            <a:chExt cx="1135616" cy="1089289"/>
          </a:xfrm>
        </p:grpSpPr>
        <p:grpSp>
          <p:nvGrpSpPr>
            <p:cNvPr id="5" name="Graphic 503">
              <a:extLst>
                <a:ext uri="{FF2B5EF4-FFF2-40B4-BE49-F238E27FC236}">
                  <a16:creationId xmlns:a16="http://schemas.microsoft.com/office/drawing/2014/main" id="{AFA471D3-72BF-3265-957E-82B0AB923B29}"/>
                </a:ext>
              </a:extLst>
            </p:cNvPr>
            <p:cNvGrpSpPr/>
            <p:nvPr/>
          </p:nvGrpSpPr>
          <p:grpSpPr>
            <a:xfrm>
              <a:off x="14589703" y="8973824"/>
              <a:ext cx="1135616" cy="1089289"/>
              <a:chOff x="14589703" y="8973824"/>
              <a:chExt cx="1135616" cy="1089289"/>
            </a:xfrm>
          </p:grpSpPr>
          <p:sp>
            <p:nvSpPr>
              <p:cNvPr id="17" name="Freeform 546">
                <a:extLst>
                  <a:ext uri="{FF2B5EF4-FFF2-40B4-BE49-F238E27FC236}">
                    <a16:creationId xmlns:a16="http://schemas.microsoft.com/office/drawing/2014/main" id="{CEB4D74A-9FC2-C286-F106-2DBDFD77FA01}"/>
                  </a:ext>
                </a:extLst>
              </p:cNvPr>
              <p:cNvSpPr/>
              <p:nvPr/>
            </p:nvSpPr>
            <p:spPr>
              <a:xfrm rot="-4757999">
                <a:off x="14795578" y="9036236"/>
                <a:ext cx="742772" cy="741764"/>
              </a:xfrm>
              <a:custGeom>
                <a:avLst/>
                <a:gdLst>
                  <a:gd name="connsiteX0" fmla="*/ 742773 w 742772"/>
                  <a:gd name="connsiteY0" fmla="*/ 370883 h 741764"/>
                  <a:gd name="connsiteX1" fmla="*/ 371387 w 742772"/>
                  <a:gd name="connsiteY1" fmla="*/ 741765 h 741764"/>
                  <a:gd name="connsiteX2" fmla="*/ 0 w 742772"/>
                  <a:gd name="connsiteY2" fmla="*/ 370883 h 741764"/>
                  <a:gd name="connsiteX3" fmla="*/ 371387 w 742772"/>
                  <a:gd name="connsiteY3" fmla="*/ 0 h 741764"/>
                  <a:gd name="connsiteX4" fmla="*/ 742773 w 742772"/>
                  <a:gd name="connsiteY4" fmla="*/ 370883 h 7417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2772" h="741764">
                    <a:moveTo>
                      <a:pt x="742773" y="370883"/>
                    </a:moveTo>
                    <a:cubicBezTo>
                      <a:pt x="742773" y="575715"/>
                      <a:pt x="576498" y="741765"/>
                      <a:pt x="371387" y="741765"/>
                    </a:cubicBezTo>
                    <a:cubicBezTo>
                      <a:pt x="166276" y="741765"/>
                      <a:pt x="0" y="575715"/>
                      <a:pt x="0" y="370883"/>
                    </a:cubicBezTo>
                    <a:cubicBezTo>
                      <a:pt x="0" y="166050"/>
                      <a:pt x="166276" y="0"/>
                      <a:pt x="371387" y="0"/>
                    </a:cubicBezTo>
                    <a:cubicBezTo>
                      <a:pt x="576498" y="0"/>
                      <a:pt x="742773" y="166050"/>
                      <a:pt x="742773" y="370883"/>
                    </a:cubicBezTo>
                    <a:close/>
                  </a:path>
                </a:pathLst>
              </a:custGeom>
              <a:solidFill>
                <a:srgbClr val="FFFFFF"/>
              </a:solidFill>
              <a:ln w="16501" cap="rnd">
                <a:solidFill>
                  <a:srgbClr val="000000"/>
                </a:solidFill>
                <a:prstDash val="solid"/>
                <a:round/>
              </a:ln>
            </p:spPr>
            <p:txBody>
              <a:bodyPr rtlCol="0" anchor="ctr"/>
              <a:lstStyle/>
              <a:p>
                <a:endParaRPr lang="en-US" sz="1799"/>
              </a:p>
            </p:txBody>
          </p:sp>
          <p:sp>
            <p:nvSpPr>
              <p:cNvPr id="18" name="Freeform 547">
                <a:extLst>
                  <a:ext uri="{FF2B5EF4-FFF2-40B4-BE49-F238E27FC236}">
                    <a16:creationId xmlns:a16="http://schemas.microsoft.com/office/drawing/2014/main" id="{9AB9C754-B487-DBD3-166E-C15CECCFAE7C}"/>
                  </a:ext>
                </a:extLst>
              </p:cNvPr>
              <p:cNvSpPr/>
              <p:nvPr/>
            </p:nvSpPr>
            <p:spPr>
              <a:xfrm>
                <a:off x="14723401" y="9502669"/>
                <a:ext cx="181566" cy="181320"/>
              </a:xfrm>
              <a:custGeom>
                <a:avLst/>
                <a:gdLst>
                  <a:gd name="connsiteX0" fmla="*/ 90783 w 181566"/>
                  <a:gd name="connsiteY0" fmla="*/ 181320 h 181320"/>
                  <a:gd name="connsiteX1" fmla="*/ 181567 w 181566"/>
                  <a:gd name="connsiteY1" fmla="*/ 90660 h 181320"/>
                  <a:gd name="connsiteX2" fmla="*/ 90783 w 181566"/>
                  <a:gd name="connsiteY2" fmla="*/ 0 h 181320"/>
                  <a:gd name="connsiteX3" fmla="*/ 0 w 181566"/>
                  <a:gd name="connsiteY3" fmla="*/ 90660 h 181320"/>
                  <a:gd name="connsiteX4" fmla="*/ 90783 w 181566"/>
                  <a:gd name="connsiteY4" fmla="*/ 181320 h 181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566" h="181320">
                    <a:moveTo>
                      <a:pt x="90783" y="181320"/>
                    </a:moveTo>
                    <a:cubicBezTo>
                      <a:pt x="141952" y="181320"/>
                      <a:pt x="181567" y="140111"/>
                      <a:pt x="181567" y="90660"/>
                    </a:cubicBezTo>
                    <a:cubicBezTo>
                      <a:pt x="181567" y="41209"/>
                      <a:pt x="140301" y="0"/>
                      <a:pt x="90783" y="0"/>
                    </a:cubicBezTo>
                    <a:cubicBezTo>
                      <a:pt x="41265" y="0"/>
                      <a:pt x="0" y="41209"/>
                      <a:pt x="0" y="90660"/>
                    </a:cubicBezTo>
                    <a:cubicBezTo>
                      <a:pt x="0" y="140111"/>
                      <a:pt x="41265" y="181320"/>
                      <a:pt x="90783" y="181320"/>
                    </a:cubicBezTo>
                    <a:close/>
                  </a:path>
                </a:pathLst>
              </a:custGeom>
              <a:solidFill>
                <a:srgbClr val="FFFFFF"/>
              </a:solidFill>
              <a:ln w="16501" cap="rnd">
                <a:solidFill>
                  <a:srgbClr val="000000"/>
                </a:solidFill>
                <a:prstDash val="solid"/>
                <a:round/>
              </a:ln>
            </p:spPr>
            <p:txBody>
              <a:bodyPr rtlCol="0" anchor="ctr"/>
              <a:lstStyle/>
              <a:p>
                <a:endParaRPr lang="en-US" sz="1799"/>
              </a:p>
            </p:txBody>
          </p:sp>
          <p:sp>
            <p:nvSpPr>
              <p:cNvPr id="19" name="Freeform 548">
                <a:extLst>
                  <a:ext uri="{FF2B5EF4-FFF2-40B4-BE49-F238E27FC236}">
                    <a16:creationId xmlns:a16="http://schemas.microsoft.com/office/drawing/2014/main" id="{ED08E925-380C-4396-CB53-5E8B14D3739D}"/>
                  </a:ext>
                </a:extLst>
              </p:cNvPr>
              <p:cNvSpPr/>
              <p:nvPr/>
            </p:nvSpPr>
            <p:spPr>
              <a:xfrm>
                <a:off x="15276354" y="9771352"/>
                <a:ext cx="448964" cy="291760"/>
              </a:xfrm>
              <a:custGeom>
                <a:avLst/>
                <a:gdLst>
                  <a:gd name="connsiteX0" fmla="*/ 434109 w 448964"/>
                  <a:gd name="connsiteY0" fmla="*/ 291761 h 291760"/>
                  <a:gd name="connsiteX1" fmla="*/ 448965 w 448964"/>
                  <a:gd name="connsiteY1" fmla="*/ 95605 h 291760"/>
                  <a:gd name="connsiteX2" fmla="*/ 358182 w 448964"/>
                  <a:gd name="connsiteY2" fmla="*/ 0 h 291760"/>
                  <a:gd name="connsiteX3" fmla="*/ 90783 w 448964"/>
                  <a:gd name="connsiteY3" fmla="*/ 0 h 291760"/>
                  <a:gd name="connsiteX4" fmla="*/ 0 w 448964"/>
                  <a:gd name="connsiteY4" fmla="*/ 95605 h 291760"/>
                  <a:gd name="connsiteX5" fmla="*/ 0 w 448964"/>
                  <a:gd name="connsiteY5" fmla="*/ 100550 h 291760"/>
                  <a:gd name="connsiteX6" fmla="*/ 0 w 448964"/>
                  <a:gd name="connsiteY6" fmla="*/ 131869 h 291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8964" h="291760">
                    <a:moveTo>
                      <a:pt x="434109" y="291761"/>
                    </a:moveTo>
                    <a:lnTo>
                      <a:pt x="448965" y="95605"/>
                    </a:lnTo>
                    <a:cubicBezTo>
                      <a:pt x="448965" y="44506"/>
                      <a:pt x="407700" y="1648"/>
                      <a:pt x="358182" y="0"/>
                    </a:cubicBezTo>
                    <a:lnTo>
                      <a:pt x="90783" y="0"/>
                    </a:lnTo>
                    <a:cubicBezTo>
                      <a:pt x="41265" y="0"/>
                      <a:pt x="0" y="44506"/>
                      <a:pt x="0" y="95605"/>
                    </a:cubicBezTo>
                    <a:cubicBezTo>
                      <a:pt x="0" y="95605"/>
                      <a:pt x="0" y="97254"/>
                      <a:pt x="0" y="100550"/>
                    </a:cubicBezTo>
                    <a:lnTo>
                      <a:pt x="0" y="131869"/>
                    </a:lnTo>
                  </a:path>
                </a:pathLst>
              </a:custGeom>
              <a:noFill/>
              <a:ln w="16501" cap="rnd">
                <a:solidFill>
                  <a:srgbClr val="000000"/>
                </a:solidFill>
                <a:prstDash val="solid"/>
                <a:round/>
              </a:ln>
            </p:spPr>
            <p:txBody>
              <a:bodyPr rtlCol="0" anchor="ctr"/>
              <a:lstStyle/>
              <a:p>
                <a:endParaRPr lang="en-US" sz="1799"/>
              </a:p>
            </p:txBody>
          </p:sp>
          <p:sp>
            <p:nvSpPr>
              <p:cNvPr id="20" name="Freeform 549">
                <a:extLst>
                  <a:ext uri="{FF2B5EF4-FFF2-40B4-BE49-F238E27FC236}">
                    <a16:creationId xmlns:a16="http://schemas.microsoft.com/office/drawing/2014/main" id="{55F73028-3C89-3C7D-8B8B-753040F847CC}"/>
                  </a:ext>
                </a:extLst>
              </p:cNvPr>
              <p:cNvSpPr/>
              <p:nvPr/>
            </p:nvSpPr>
            <p:spPr>
              <a:xfrm>
                <a:off x="14589703" y="9771352"/>
                <a:ext cx="448963" cy="291760"/>
              </a:xfrm>
              <a:custGeom>
                <a:avLst/>
                <a:gdLst>
                  <a:gd name="connsiteX0" fmla="*/ 14855 w 448963"/>
                  <a:gd name="connsiteY0" fmla="*/ 291761 h 291760"/>
                  <a:gd name="connsiteX1" fmla="*/ 0 w 448963"/>
                  <a:gd name="connsiteY1" fmla="*/ 95605 h 291760"/>
                  <a:gd name="connsiteX2" fmla="*/ 90783 w 448963"/>
                  <a:gd name="connsiteY2" fmla="*/ 0 h 291760"/>
                  <a:gd name="connsiteX3" fmla="*/ 358181 w 448963"/>
                  <a:gd name="connsiteY3" fmla="*/ 0 h 291760"/>
                  <a:gd name="connsiteX4" fmla="*/ 448964 w 448963"/>
                  <a:gd name="connsiteY4" fmla="*/ 95605 h 291760"/>
                  <a:gd name="connsiteX5" fmla="*/ 448964 w 448963"/>
                  <a:gd name="connsiteY5" fmla="*/ 100550 h 291760"/>
                  <a:gd name="connsiteX6" fmla="*/ 448964 w 448963"/>
                  <a:gd name="connsiteY6" fmla="*/ 131869 h 291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8963" h="291760">
                    <a:moveTo>
                      <a:pt x="14855" y="291761"/>
                    </a:moveTo>
                    <a:lnTo>
                      <a:pt x="0" y="95605"/>
                    </a:lnTo>
                    <a:cubicBezTo>
                      <a:pt x="0" y="44506"/>
                      <a:pt x="41265" y="1648"/>
                      <a:pt x="90783" y="0"/>
                    </a:cubicBezTo>
                    <a:lnTo>
                      <a:pt x="358181" y="0"/>
                    </a:lnTo>
                    <a:cubicBezTo>
                      <a:pt x="407699" y="0"/>
                      <a:pt x="448964" y="44506"/>
                      <a:pt x="448964" y="95605"/>
                    </a:cubicBezTo>
                    <a:cubicBezTo>
                      <a:pt x="448964" y="95605"/>
                      <a:pt x="448964" y="97254"/>
                      <a:pt x="448964" y="100550"/>
                    </a:cubicBezTo>
                    <a:lnTo>
                      <a:pt x="448964" y="131869"/>
                    </a:lnTo>
                  </a:path>
                </a:pathLst>
              </a:custGeom>
              <a:noFill/>
              <a:ln w="16501" cap="rnd">
                <a:solidFill>
                  <a:srgbClr val="000000"/>
                </a:solidFill>
                <a:prstDash val="solid"/>
                <a:round/>
              </a:ln>
            </p:spPr>
            <p:txBody>
              <a:bodyPr rtlCol="0" anchor="ctr"/>
              <a:lstStyle/>
              <a:p>
                <a:endParaRPr lang="en-US" sz="1799"/>
              </a:p>
            </p:txBody>
          </p:sp>
          <p:sp>
            <p:nvSpPr>
              <p:cNvPr id="21" name="Freeform 550">
                <a:extLst>
                  <a:ext uri="{FF2B5EF4-FFF2-40B4-BE49-F238E27FC236}">
                    <a16:creationId xmlns:a16="http://schemas.microsoft.com/office/drawing/2014/main" id="{027D037A-6F56-DCF7-88DC-8F90FC23AFD9}"/>
                  </a:ext>
                </a:extLst>
              </p:cNvPr>
              <p:cNvSpPr/>
              <p:nvPr/>
            </p:nvSpPr>
            <p:spPr>
              <a:xfrm>
                <a:off x="15410053" y="9502669"/>
                <a:ext cx="181566" cy="181320"/>
              </a:xfrm>
              <a:custGeom>
                <a:avLst/>
                <a:gdLst>
                  <a:gd name="connsiteX0" fmla="*/ 90783 w 181566"/>
                  <a:gd name="connsiteY0" fmla="*/ 181320 h 181320"/>
                  <a:gd name="connsiteX1" fmla="*/ 0 w 181566"/>
                  <a:gd name="connsiteY1" fmla="*/ 90660 h 181320"/>
                  <a:gd name="connsiteX2" fmla="*/ 90783 w 181566"/>
                  <a:gd name="connsiteY2" fmla="*/ 0 h 181320"/>
                  <a:gd name="connsiteX3" fmla="*/ 181567 w 181566"/>
                  <a:gd name="connsiteY3" fmla="*/ 90660 h 181320"/>
                  <a:gd name="connsiteX4" fmla="*/ 90783 w 181566"/>
                  <a:gd name="connsiteY4" fmla="*/ 181320 h 181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566" h="181320">
                    <a:moveTo>
                      <a:pt x="90783" y="181320"/>
                    </a:moveTo>
                    <a:cubicBezTo>
                      <a:pt x="39615" y="181320"/>
                      <a:pt x="0" y="140111"/>
                      <a:pt x="0" y="90660"/>
                    </a:cubicBezTo>
                    <a:cubicBezTo>
                      <a:pt x="0" y="41209"/>
                      <a:pt x="41265" y="0"/>
                      <a:pt x="90783" y="0"/>
                    </a:cubicBezTo>
                    <a:cubicBezTo>
                      <a:pt x="140301" y="0"/>
                      <a:pt x="181567" y="41209"/>
                      <a:pt x="181567" y="90660"/>
                    </a:cubicBezTo>
                    <a:cubicBezTo>
                      <a:pt x="181567" y="140111"/>
                      <a:pt x="140301" y="181320"/>
                      <a:pt x="90783" y="181320"/>
                    </a:cubicBezTo>
                    <a:close/>
                  </a:path>
                </a:pathLst>
              </a:custGeom>
              <a:solidFill>
                <a:srgbClr val="FFFFFF"/>
              </a:solidFill>
              <a:ln w="16501" cap="rnd">
                <a:solidFill>
                  <a:srgbClr val="000000"/>
                </a:solidFill>
                <a:prstDash val="solid"/>
                <a:round/>
              </a:ln>
            </p:spPr>
            <p:txBody>
              <a:bodyPr rtlCol="0" anchor="ctr"/>
              <a:lstStyle/>
              <a:p>
                <a:endParaRPr lang="en-US" sz="1799"/>
              </a:p>
            </p:txBody>
          </p:sp>
          <p:grpSp>
            <p:nvGrpSpPr>
              <p:cNvPr id="22" name="Graphic 503">
                <a:extLst>
                  <a:ext uri="{FF2B5EF4-FFF2-40B4-BE49-F238E27FC236}">
                    <a16:creationId xmlns:a16="http://schemas.microsoft.com/office/drawing/2014/main" id="{F7C37C5C-73AE-D155-D9FE-FC2673073D9A}"/>
                  </a:ext>
                </a:extLst>
              </p:cNvPr>
              <p:cNvGrpSpPr/>
              <p:nvPr/>
            </p:nvGrpSpPr>
            <p:grpSpPr>
              <a:xfrm>
                <a:off x="14916522" y="9654319"/>
                <a:ext cx="481977" cy="408794"/>
                <a:chOff x="14916522" y="9654319"/>
                <a:chExt cx="481977" cy="408794"/>
              </a:xfrm>
            </p:grpSpPr>
            <p:sp>
              <p:nvSpPr>
                <p:cNvPr id="23" name="Freeform 552">
                  <a:extLst>
                    <a:ext uri="{FF2B5EF4-FFF2-40B4-BE49-F238E27FC236}">
                      <a16:creationId xmlns:a16="http://schemas.microsoft.com/office/drawing/2014/main" id="{06CAFE96-35CA-F0BB-FCFB-02B1F7088AA0}"/>
                    </a:ext>
                  </a:extLst>
                </p:cNvPr>
                <p:cNvSpPr/>
                <p:nvPr/>
              </p:nvSpPr>
              <p:spPr>
                <a:xfrm>
                  <a:off x="14916522" y="9901574"/>
                  <a:ext cx="481977" cy="161539"/>
                </a:xfrm>
                <a:custGeom>
                  <a:avLst/>
                  <a:gdLst>
                    <a:gd name="connsiteX0" fmla="*/ 477024 w 481977"/>
                    <a:gd name="connsiteY0" fmla="*/ 161540 h 161539"/>
                    <a:gd name="connsiteX1" fmla="*/ 481977 w 481977"/>
                    <a:gd name="connsiteY1" fmla="*/ 102198 h 161539"/>
                    <a:gd name="connsiteX2" fmla="*/ 384591 w 481977"/>
                    <a:gd name="connsiteY2" fmla="*/ 0 h 161539"/>
                    <a:gd name="connsiteX3" fmla="*/ 97385 w 481977"/>
                    <a:gd name="connsiteY3" fmla="*/ 0 h 161539"/>
                    <a:gd name="connsiteX4" fmla="*/ 0 w 481977"/>
                    <a:gd name="connsiteY4" fmla="*/ 102198 h 161539"/>
                    <a:gd name="connsiteX5" fmla="*/ 0 w 481977"/>
                    <a:gd name="connsiteY5" fmla="*/ 107144 h 161539"/>
                    <a:gd name="connsiteX6" fmla="*/ 3301 w 481977"/>
                    <a:gd name="connsiteY6" fmla="*/ 161540 h 161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1977" h="161539">
                      <a:moveTo>
                        <a:pt x="477024" y="161540"/>
                      </a:moveTo>
                      <a:lnTo>
                        <a:pt x="481977" y="102198"/>
                      </a:lnTo>
                      <a:cubicBezTo>
                        <a:pt x="481977" y="47802"/>
                        <a:pt x="439061" y="1648"/>
                        <a:pt x="384591" y="0"/>
                      </a:cubicBezTo>
                      <a:lnTo>
                        <a:pt x="97385" y="0"/>
                      </a:lnTo>
                      <a:cubicBezTo>
                        <a:pt x="44567" y="0"/>
                        <a:pt x="0" y="47802"/>
                        <a:pt x="0" y="102198"/>
                      </a:cubicBezTo>
                      <a:cubicBezTo>
                        <a:pt x="0" y="102198"/>
                        <a:pt x="0" y="105495"/>
                        <a:pt x="0" y="107144"/>
                      </a:cubicBezTo>
                      <a:lnTo>
                        <a:pt x="3301" y="161540"/>
                      </a:lnTo>
                    </a:path>
                  </a:pathLst>
                </a:custGeom>
                <a:noFill/>
                <a:ln w="16501" cap="rnd">
                  <a:solidFill>
                    <a:srgbClr val="000000"/>
                  </a:solidFill>
                  <a:prstDash val="solid"/>
                  <a:round/>
                </a:ln>
              </p:spPr>
              <p:txBody>
                <a:bodyPr rtlCol="0" anchor="ctr"/>
                <a:lstStyle/>
                <a:p>
                  <a:endParaRPr lang="en-US" sz="1799"/>
                </a:p>
              </p:txBody>
            </p:sp>
            <p:sp>
              <p:nvSpPr>
                <p:cNvPr id="24" name="Freeform 553">
                  <a:extLst>
                    <a:ext uri="{FF2B5EF4-FFF2-40B4-BE49-F238E27FC236}">
                      <a16:creationId xmlns:a16="http://schemas.microsoft.com/office/drawing/2014/main" id="{7FC43EE8-2E67-0ABF-39E0-F6C466C93115}"/>
                    </a:ext>
                  </a:extLst>
                </p:cNvPr>
                <p:cNvSpPr/>
                <p:nvPr/>
              </p:nvSpPr>
              <p:spPr>
                <a:xfrm>
                  <a:off x="15066727" y="9654319"/>
                  <a:ext cx="181566" cy="181320"/>
                </a:xfrm>
                <a:custGeom>
                  <a:avLst/>
                  <a:gdLst>
                    <a:gd name="connsiteX0" fmla="*/ 90783 w 181566"/>
                    <a:gd name="connsiteY0" fmla="*/ 181320 h 181320"/>
                    <a:gd name="connsiteX1" fmla="*/ 0 w 181566"/>
                    <a:gd name="connsiteY1" fmla="*/ 90660 h 181320"/>
                    <a:gd name="connsiteX2" fmla="*/ 90783 w 181566"/>
                    <a:gd name="connsiteY2" fmla="*/ 0 h 181320"/>
                    <a:gd name="connsiteX3" fmla="*/ 181567 w 181566"/>
                    <a:gd name="connsiteY3" fmla="*/ 90660 h 181320"/>
                    <a:gd name="connsiteX4" fmla="*/ 90783 w 181566"/>
                    <a:gd name="connsiteY4" fmla="*/ 181320 h 181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566" h="181320">
                      <a:moveTo>
                        <a:pt x="90783" y="181320"/>
                      </a:moveTo>
                      <a:cubicBezTo>
                        <a:pt x="39615" y="181320"/>
                        <a:pt x="0" y="140111"/>
                        <a:pt x="0" y="90660"/>
                      </a:cubicBezTo>
                      <a:cubicBezTo>
                        <a:pt x="0" y="41209"/>
                        <a:pt x="41265" y="0"/>
                        <a:pt x="90783" y="0"/>
                      </a:cubicBezTo>
                      <a:cubicBezTo>
                        <a:pt x="140301" y="0"/>
                        <a:pt x="181567" y="41209"/>
                        <a:pt x="181567" y="90660"/>
                      </a:cubicBezTo>
                      <a:cubicBezTo>
                        <a:pt x="181567" y="140111"/>
                        <a:pt x="140301" y="181320"/>
                        <a:pt x="90783" y="181320"/>
                      </a:cubicBezTo>
                      <a:close/>
                    </a:path>
                  </a:pathLst>
                </a:custGeom>
                <a:solidFill>
                  <a:srgbClr val="FFFFFF"/>
                </a:solidFill>
                <a:ln w="16501" cap="rnd">
                  <a:solidFill>
                    <a:srgbClr val="000000"/>
                  </a:solidFill>
                  <a:prstDash val="solid"/>
                  <a:round/>
                </a:ln>
              </p:spPr>
              <p:txBody>
                <a:bodyPr rtlCol="0" anchor="ctr"/>
                <a:lstStyle/>
                <a:p>
                  <a:endParaRPr lang="en-US" sz="1799"/>
                </a:p>
              </p:txBody>
            </p:sp>
          </p:grpSp>
        </p:grpSp>
        <p:grpSp>
          <p:nvGrpSpPr>
            <p:cNvPr id="6" name="Graphic 503">
              <a:extLst>
                <a:ext uri="{FF2B5EF4-FFF2-40B4-BE49-F238E27FC236}">
                  <a16:creationId xmlns:a16="http://schemas.microsoft.com/office/drawing/2014/main" id="{1BF34825-F9BF-DCF8-E7DC-77D54D9DD2C4}"/>
                </a:ext>
              </a:extLst>
            </p:cNvPr>
            <p:cNvGrpSpPr/>
            <p:nvPr/>
          </p:nvGrpSpPr>
          <p:grpSpPr>
            <a:xfrm>
              <a:off x="14959438" y="9083983"/>
              <a:ext cx="427507" cy="519235"/>
              <a:chOff x="14959438" y="9083983"/>
              <a:chExt cx="427507" cy="519235"/>
            </a:xfrm>
          </p:grpSpPr>
          <p:sp>
            <p:nvSpPr>
              <p:cNvPr id="7" name="Freeform 555">
                <a:extLst>
                  <a:ext uri="{FF2B5EF4-FFF2-40B4-BE49-F238E27FC236}">
                    <a16:creationId xmlns:a16="http://schemas.microsoft.com/office/drawing/2014/main" id="{2FC33C01-8618-237A-3111-80A20178E99B}"/>
                  </a:ext>
                </a:extLst>
              </p:cNvPr>
              <p:cNvSpPr/>
              <p:nvPr/>
            </p:nvSpPr>
            <p:spPr>
              <a:xfrm>
                <a:off x="14959438" y="9204314"/>
                <a:ext cx="399446" cy="398904"/>
              </a:xfrm>
              <a:custGeom>
                <a:avLst/>
                <a:gdLst>
                  <a:gd name="connsiteX0" fmla="*/ 399447 w 399446"/>
                  <a:gd name="connsiteY0" fmla="*/ 199452 h 398904"/>
                  <a:gd name="connsiteX1" fmla="*/ 199724 w 399446"/>
                  <a:gd name="connsiteY1" fmla="*/ 398904 h 398904"/>
                  <a:gd name="connsiteX2" fmla="*/ 1 w 399446"/>
                  <a:gd name="connsiteY2" fmla="*/ 199452 h 398904"/>
                  <a:gd name="connsiteX3" fmla="*/ 199724 w 399446"/>
                  <a:gd name="connsiteY3" fmla="*/ 1 h 398904"/>
                  <a:gd name="connsiteX4" fmla="*/ 399447 w 399446"/>
                  <a:gd name="connsiteY4" fmla="*/ 199452 h 3989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9446" h="398904">
                    <a:moveTo>
                      <a:pt x="399447" y="199452"/>
                    </a:moveTo>
                    <a:cubicBezTo>
                      <a:pt x="399447" y="309606"/>
                      <a:pt x="310027" y="398904"/>
                      <a:pt x="199724" y="398904"/>
                    </a:cubicBezTo>
                    <a:cubicBezTo>
                      <a:pt x="89420" y="398904"/>
                      <a:pt x="1" y="309606"/>
                      <a:pt x="1" y="199452"/>
                    </a:cubicBezTo>
                    <a:cubicBezTo>
                      <a:pt x="1" y="89298"/>
                      <a:pt x="89420" y="1"/>
                      <a:pt x="199724" y="1"/>
                    </a:cubicBezTo>
                    <a:cubicBezTo>
                      <a:pt x="310027" y="1"/>
                      <a:pt x="399447" y="89298"/>
                      <a:pt x="399447" y="199452"/>
                    </a:cubicBezTo>
                    <a:close/>
                  </a:path>
                </a:pathLst>
              </a:custGeom>
              <a:noFill/>
              <a:ln w="16501" cap="rnd">
                <a:solidFill>
                  <a:srgbClr val="000000"/>
                </a:solidFill>
                <a:prstDash val="solid"/>
                <a:round/>
              </a:ln>
            </p:spPr>
            <p:txBody>
              <a:bodyPr rtlCol="0" anchor="ctr"/>
              <a:lstStyle/>
              <a:p>
                <a:endParaRPr lang="en-US" sz="1799"/>
              </a:p>
            </p:txBody>
          </p:sp>
          <p:sp>
            <p:nvSpPr>
              <p:cNvPr id="8" name="Freeform 556">
                <a:extLst>
                  <a:ext uri="{FF2B5EF4-FFF2-40B4-BE49-F238E27FC236}">
                    <a16:creationId xmlns:a16="http://schemas.microsoft.com/office/drawing/2014/main" id="{D0BC3311-E0B1-FA57-5FFE-AC3A3A8C71F4}"/>
                  </a:ext>
                </a:extLst>
              </p:cNvPr>
              <p:cNvSpPr/>
              <p:nvPr/>
            </p:nvSpPr>
            <p:spPr>
              <a:xfrm>
                <a:off x="15013908" y="9258710"/>
                <a:ext cx="290506" cy="290112"/>
              </a:xfrm>
              <a:custGeom>
                <a:avLst/>
                <a:gdLst>
                  <a:gd name="connsiteX0" fmla="*/ 290507 w 290506"/>
                  <a:gd name="connsiteY0" fmla="*/ 145056 h 290112"/>
                  <a:gd name="connsiteX1" fmla="*/ 145254 w 290506"/>
                  <a:gd name="connsiteY1" fmla="*/ 290112 h 290112"/>
                  <a:gd name="connsiteX2" fmla="*/ 1 w 290506"/>
                  <a:gd name="connsiteY2" fmla="*/ 145056 h 290112"/>
                  <a:gd name="connsiteX3" fmla="*/ 145254 w 290506"/>
                  <a:gd name="connsiteY3" fmla="*/ 0 h 290112"/>
                  <a:gd name="connsiteX4" fmla="*/ 290507 w 290506"/>
                  <a:gd name="connsiteY4" fmla="*/ 145056 h 2901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0506" h="290112">
                    <a:moveTo>
                      <a:pt x="290507" y="145056"/>
                    </a:moveTo>
                    <a:cubicBezTo>
                      <a:pt x="290507" y="225169"/>
                      <a:pt x="225475" y="290112"/>
                      <a:pt x="145254" y="290112"/>
                    </a:cubicBezTo>
                    <a:cubicBezTo>
                      <a:pt x="65032" y="290112"/>
                      <a:pt x="1" y="225169"/>
                      <a:pt x="1" y="145056"/>
                    </a:cubicBezTo>
                    <a:cubicBezTo>
                      <a:pt x="1" y="64944"/>
                      <a:pt x="65032" y="0"/>
                      <a:pt x="145254" y="0"/>
                    </a:cubicBezTo>
                    <a:cubicBezTo>
                      <a:pt x="225475" y="0"/>
                      <a:pt x="290507" y="64944"/>
                      <a:pt x="290507" y="145056"/>
                    </a:cubicBezTo>
                    <a:close/>
                  </a:path>
                </a:pathLst>
              </a:custGeom>
              <a:noFill/>
              <a:ln w="16501" cap="rnd">
                <a:solidFill>
                  <a:srgbClr val="000000"/>
                </a:solidFill>
                <a:prstDash val="solid"/>
                <a:round/>
              </a:ln>
            </p:spPr>
            <p:txBody>
              <a:bodyPr rtlCol="0" anchor="ctr"/>
              <a:lstStyle/>
              <a:p>
                <a:endParaRPr lang="en-US" sz="1799"/>
              </a:p>
            </p:txBody>
          </p:sp>
          <p:sp>
            <p:nvSpPr>
              <p:cNvPr id="9" name="Freeform 557">
                <a:extLst>
                  <a:ext uri="{FF2B5EF4-FFF2-40B4-BE49-F238E27FC236}">
                    <a16:creationId xmlns:a16="http://schemas.microsoft.com/office/drawing/2014/main" id="{95F7D7F0-D3E5-6E0E-6628-9D4682ED0687}"/>
                  </a:ext>
                </a:extLst>
              </p:cNvPr>
              <p:cNvSpPr/>
              <p:nvPr/>
            </p:nvSpPr>
            <p:spPr>
              <a:xfrm>
                <a:off x="15070029" y="9083983"/>
                <a:ext cx="87481" cy="118682"/>
              </a:xfrm>
              <a:custGeom>
                <a:avLst/>
                <a:gdLst>
                  <a:gd name="connsiteX0" fmla="*/ 0 w 87481"/>
                  <a:gd name="connsiteY0" fmla="*/ 0 h 118682"/>
                  <a:gd name="connsiteX1" fmla="*/ 87482 w 87481"/>
                  <a:gd name="connsiteY1" fmla="*/ 118683 h 118682"/>
                </a:gdLst>
                <a:ahLst/>
                <a:cxnLst>
                  <a:cxn ang="0">
                    <a:pos x="connsiteX0" y="connsiteY0"/>
                  </a:cxn>
                  <a:cxn ang="0">
                    <a:pos x="connsiteX1" y="connsiteY1"/>
                  </a:cxn>
                </a:cxnLst>
                <a:rect l="l" t="t" r="r" b="b"/>
                <a:pathLst>
                  <a:path w="87481" h="118682">
                    <a:moveTo>
                      <a:pt x="0" y="0"/>
                    </a:moveTo>
                    <a:cubicBezTo>
                      <a:pt x="4952" y="37912"/>
                      <a:pt x="24759" y="85715"/>
                      <a:pt x="87482" y="118683"/>
                    </a:cubicBezTo>
                  </a:path>
                </a:pathLst>
              </a:custGeom>
              <a:noFill/>
              <a:ln w="16501" cap="rnd">
                <a:solidFill>
                  <a:srgbClr val="000000"/>
                </a:solidFill>
                <a:prstDash val="solid"/>
                <a:round/>
              </a:ln>
            </p:spPr>
            <p:txBody>
              <a:bodyPr rtlCol="0" anchor="ctr"/>
              <a:lstStyle/>
              <a:p>
                <a:endParaRPr lang="en-US" sz="1799"/>
              </a:p>
            </p:txBody>
          </p:sp>
          <p:grpSp>
            <p:nvGrpSpPr>
              <p:cNvPr id="10" name="Graphic 503">
                <a:extLst>
                  <a:ext uri="{FF2B5EF4-FFF2-40B4-BE49-F238E27FC236}">
                    <a16:creationId xmlns:a16="http://schemas.microsoft.com/office/drawing/2014/main" id="{CCF03485-B3B7-445C-2250-B4D5854FA836}"/>
                  </a:ext>
                </a:extLst>
              </p:cNvPr>
              <p:cNvGrpSpPr/>
              <p:nvPr/>
            </p:nvGrpSpPr>
            <p:grpSpPr>
              <a:xfrm>
                <a:off x="15159161" y="9137149"/>
                <a:ext cx="227783" cy="103437"/>
                <a:chOff x="15159161" y="9137149"/>
                <a:chExt cx="227783" cy="103437"/>
              </a:xfrm>
              <a:solidFill>
                <a:srgbClr val="FFFFFF"/>
              </a:solidFill>
            </p:grpSpPr>
            <p:sp>
              <p:nvSpPr>
                <p:cNvPr id="15" name="Freeform 559">
                  <a:extLst>
                    <a:ext uri="{FF2B5EF4-FFF2-40B4-BE49-F238E27FC236}">
                      <a16:creationId xmlns:a16="http://schemas.microsoft.com/office/drawing/2014/main" id="{C8DA230A-DB49-0950-79E6-C18FE27FFB3E}"/>
                    </a:ext>
                  </a:extLst>
                </p:cNvPr>
                <p:cNvSpPr/>
                <p:nvPr/>
              </p:nvSpPr>
              <p:spPr>
                <a:xfrm>
                  <a:off x="15159162" y="9137149"/>
                  <a:ext cx="227783" cy="103437"/>
                </a:xfrm>
                <a:custGeom>
                  <a:avLst/>
                  <a:gdLst>
                    <a:gd name="connsiteX0" fmla="*/ 0 w 227783"/>
                    <a:gd name="connsiteY0" fmla="*/ 67165 h 103437"/>
                    <a:gd name="connsiteX1" fmla="*/ 227783 w 227783"/>
                    <a:gd name="connsiteY1" fmla="*/ 39144 h 103437"/>
                    <a:gd name="connsiteX2" fmla="*/ 0 w 227783"/>
                    <a:gd name="connsiteY2" fmla="*/ 67165 h 103437"/>
                  </a:gdLst>
                  <a:ahLst/>
                  <a:cxnLst>
                    <a:cxn ang="0">
                      <a:pos x="connsiteX0" y="connsiteY0"/>
                    </a:cxn>
                    <a:cxn ang="0">
                      <a:pos x="connsiteX1" y="connsiteY1"/>
                    </a:cxn>
                    <a:cxn ang="0">
                      <a:pos x="connsiteX2" y="connsiteY2"/>
                    </a:cxn>
                  </a:cxnLst>
                  <a:rect l="l" t="t" r="r" b="b"/>
                  <a:pathLst>
                    <a:path w="227783" h="103437">
                      <a:moveTo>
                        <a:pt x="0" y="67165"/>
                      </a:moveTo>
                      <a:cubicBezTo>
                        <a:pt x="0" y="67165"/>
                        <a:pt x="84180" y="-63055"/>
                        <a:pt x="227783" y="39144"/>
                      </a:cubicBezTo>
                      <a:cubicBezTo>
                        <a:pt x="227783" y="39144"/>
                        <a:pt x="140301" y="162771"/>
                        <a:pt x="0" y="67165"/>
                      </a:cubicBezTo>
                      <a:close/>
                    </a:path>
                  </a:pathLst>
                </a:custGeom>
                <a:solidFill>
                  <a:srgbClr val="FFFFFF"/>
                </a:solidFill>
                <a:ln w="16501" cap="rnd">
                  <a:solidFill>
                    <a:srgbClr val="000000"/>
                  </a:solidFill>
                  <a:prstDash val="solid"/>
                  <a:round/>
                </a:ln>
              </p:spPr>
              <p:txBody>
                <a:bodyPr rtlCol="0" anchor="ctr"/>
                <a:lstStyle/>
                <a:p>
                  <a:endParaRPr lang="en-US" sz="1799"/>
                </a:p>
              </p:txBody>
            </p:sp>
            <p:sp>
              <p:nvSpPr>
                <p:cNvPr id="16" name="Freeform 560">
                  <a:extLst>
                    <a:ext uri="{FF2B5EF4-FFF2-40B4-BE49-F238E27FC236}">
                      <a16:creationId xmlns:a16="http://schemas.microsoft.com/office/drawing/2014/main" id="{FB4689D3-0AEA-EB10-3156-734C34A7600A}"/>
                    </a:ext>
                  </a:extLst>
                </p:cNvPr>
                <p:cNvSpPr/>
                <p:nvPr/>
              </p:nvSpPr>
              <p:spPr>
                <a:xfrm>
                  <a:off x="15159161" y="9176292"/>
                  <a:ext cx="227783" cy="28022"/>
                </a:xfrm>
                <a:custGeom>
                  <a:avLst/>
                  <a:gdLst>
                    <a:gd name="connsiteX0" fmla="*/ 227784 w 227783"/>
                    <a:gd name="connsiteY0" fmla="*/ 0 h 28022"/>
                    <a:gd name="connsiteX1" fmla="*/ 0 w 227783"/>
                    <a:gd name="connsiteY1" fmla="*/ 28022 h 28022"/>
                  </a:gdLst>
                  <a:ahLst/>
                  <a:cxnLst>
                    <a:cxn ang="0">
                      <a:pos x="connsiteX0" y="connsiteY0"/>
                    </a:cxn>
                    <a:cxn ang="0">
                      <a:pos x="connsiteX1" y="connsiteY1"/>
                    </a:cxn>
                  </a:cxnLst>
                  <a:rect l="l" t="t" r="r" b="b"/>
                  <a:pathLst>
                    <a:path w="227783" h="28022">
                      <a:moveTo>
                        <a:pt x="227784" y="0"/>
                      </a:moveTo>
                      <a:lnTo>
                        <a:pt x="0" y="28022"/>
                      </a:lnTo>
                    </a:path>
                  </a:pathLst>
                </a:custGeom>
                <a:ln w="16501" cap="rnd">
                  <a:solidFill>
                    <a:srgbClr val="000000"/>
                  </a:solidFill>
                  <a:prstDash val="solid"/>
                  <a:round/>
                </a:ln>
              </p:spPr>
              <p:txBody>
                <a:bodyPr rtlCol="0" anchor="ctr"/>
                <a:lstStyle/>
                <a:p>
                  <a:endParaRPr lang="en-US" sz="1799"/>
                </a:p>
              </p:txBody>
            </p:sp>
          </p:grpSp>
          <p:grpSp>
            <p:nvGrpSpPr>
              <p:cNvPr id="11" name="Graphic 503">
                <a:extLst>
                  <a:ext uri="{FF2B5EF4-FFF2-40B4-BE49-F238E27FC236}">
                    <a16:creationId xmlns:a16="http://schemas.microsoft.com/office/drawing/2014/main" id="{EBD0F986-1442-932B-015C-267292233E7F}"/>
                  </a:ext>
                </a:extLst>
              </p:cNvPr>
              <p:cNvGrpSpPr/>
              <p:nvPr/>
            </p:nvGrpSpPr>
            <p:grpSpPr>
              <a:xfrm>
                <a:off x="15104691" y="9291678"/>
                <a:ext cx="100815" cy="222529"/>
                <a:chOff x="15104691" y="9291678"/>
                <a:chExt cx="100815" cy="222529"/>
              </a:xfrm>
              <a:solidFill>
                <a:srgbClr val="FFFFFF"/>
              </a:solidFill>
            </p:grpSpPr>
            <p:sp>
              <p:nvSpPr>
                <p:cNvPr id="12" name="Freeform 562">
                  <a:extLst>
                    <a:ext uri="{FF2B5EF4-FFF2-40B4-BE49-F238E27FC236}">
                      <a16:creationId xmlns:a16="http://schemas.microsoft.com/office/drawing/2014/main" id="{BA091145-D641-3B22-94C2-6596B647E0A6}"/>
                    </a:ext>
                  </a:extLst>
                </p:cNvPr>
                <p:cNvSpPr/>
                <p:nvPr/>
              </p:nvSpPr>
              <p:spPr>
                <a:xfrm>
                  <a:off x="15104691" y="9328422"/>
                  <a:ext cx="100815" cy="149549"/>
                </a:xfrm>
                <a:custGeom>
                  <a:avLst/>
                  <a:gdLst>
                    <a:gd name="connsiteX0" fmla="*/ 100688 w 100815"/>
                    <a:gd name="connsiteY0" fmla="*/ 30838 h 149549"/>
                    <a:gd name="connsiteX1" fmla="*/ 8253 w 100815"/>
                    <a:gd name="connsiteY1" fmla="*/ 37432 h 149549"/>
                    <a:gd name="connsiteX2" fmla="*/ 52820 w 100815"/>
                    <a:gd name="connsiteY2" fmla="*/ 70400 h 149549"/>
                    <a:gd name="connsiteX3" fmla="*/ 52820 w 100815"/>
                    <a:gd name="connsiteY3" fmla="*/ 149521 h 149549"/>
                    <a:gd name="connsiteX4" fmla="*/ 0 w 100815"/>
                    <a:gd name="connsiteY4" fmla="*/ 113257 h 1495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815" h="149549">
                      <a:moveTo>
                        <a:pt x="100688" y="30838"/>
                      </a:moveTo>
                      <a:cubicBezTo>
                        <a:pt x="84181" y="-13668"/>
                        <a:pt x="8253" y="-8723"/>
                        <a:pt x="8253" y="37432"/>
                      </a:cubicBezTo>
                      <a:cubicBezTo>
                        <a:pt x="8253" y="58861"/>
                        <a:pt x="33012" y="67103"/>
                        <a:pt x="52820" y="70400"/>
                      </a:cubicBezTo>
                      <a:cubicBezTo>
                        <a:pt x="127097" y="81937"/>
                        <a:pt x="105639" y="151169"/>
                        <a:pt x="52820" y="149521"/>
                      </a:cubicBezTo>
                      <a:cubicBezTo>
                        <a:pt x="11554" y="147872"/>
                        <a:pt x="0" y="119851"/>
                        <a:pt x="0" y="113257"/>
                      </a:cubicBezTo>
                    </a:path>
                  </a:pathLst>
                </a:custGeom>
                <a:solidFill>
                  <a:srgbClr val="FFFFFF"/>
                </a:solidFill>
                <a:ln w="16501" cap="rnd">
                  <a:solidFill>
                    <a:srgbClr val="000000"/>
                  </a:solidFill>
                  <a:prstDash val="solid"/>
                  <a:round/>
                </a:ln>
              </p:spPr>
              <p:txBody>
                <a:bodyPr rtlCol="0" anchor="ctr"/>
                <a:lstStyle/>
                <a:p>
                  <a:endParaRPr lang="en-US" sz="1799"/>
                </a:p>
              </p:txBody>
            </p:sp>
            <p:sp>
              <p:nvSpPr>
                <p:cNvPr id="13" name="Freeform 563">
                  <a:extLst>
                    <a:ext uri="{FF2B5EF4-FFF2-40B4-BE49-F238E27FC236}">
                      <a16:creationId xmlns:a16="http://schemas.microsoft.com/office/drawing/2014/main" id="{8F722A08-85C0-1B31-B5FA-A828CE76F503}"/>
                    </a:ext>
                  </a:extLst>
                </p:cNvPr>
                <p:cNvSpPr/>
                <p:nvPr/>
              </p:nvSpPr>
              <p:spPr>
                <a:xfrm>
                  <a:off x="15157511" y="9291678"/>
                  <a:ext cx="16506" cy="36264"/>
                </a:xfrm>
                <a:custGeom>
                  <a:avLst/>
                  <a:gdLst>
                    <a:gd name="connsiteX0" fmla="*/ 0 w 16506"/>
                    <a:gd name="connsiteY0" fmla="*/ 0 h 36264"/>
                    <a:gd name="connsiteX1" fmla="*/ 0 w 16506"/>
                    <a:gd name="connsiteY1" fmla="*/ 36264 h 36264"/>
                  </a:gdLst>
                  <a:ahLst/>
                  <a:cxnLst>
                    <a:cxn ang="0">
                      <a:pos x="connsiteX0" y="connsiteY0"/>
                    </a:cxn>
                    <a:cxn ang="0">
                      <a:pos x="connsiteX1" y="connsiteY1"/>
                    </a:cxn>
                  </a:cxnLst>
                  <a:rect l="l" t="t" r="r" b="b"/>
                  <a:pathLst>
                    <a:path w="16506" h="36264">
                      <a:moveTo>
                        <a:pt x="0" y="0"/>
                      </a:moveTo>
                      <a:lnTo>
                        <a:pt x="0" y="36264"/>
                      </a:lnTo>
                    </a:path>
                  </a:pathLst>
                </a:custGeom>
                <a:ln w="16501" cap="rnd">
                  <a:solidFill>
                    <a:srgbClr val="000000"/>
                  </a:solidFill>
                  <a:prstDash val="solid"/>
                  <a:round/>
                </a:ln>
              </p:spPr>
              <p:txBody>
                <a:bodyPr rtlCol="0" anchor="ctr"/>
                <a:lstStyle/>
                <a:p>
                  <a:endParaRPr lang="en-US" sz="1799"/>
                </a:p>
              </p:txBody>
            </p:sp>
            <p:sp>
              <p:nvSpPr>
                <p:cNvPr id="14" name="Freeform 564">
                  <a:extLst>
                    <a:ext uri="{FF2B5EF4-FFF2-40B4-BE49-F238E27FC236}">
                      <a16:creationId xmlns:a16="http://schemas.microsoft.com/office/drawing/2014/main" id="{6EBDE495-B4E4-DC25-9F06-CD4A7BEB1878}"/>
                    </a:ext>
                  </a:extLst>
                </p:cNvPr>
                <p:cNvSpPr/>
                <p:nvPr/>
              </p:nvSpPr>
              <p:spPr>
                <a:xfrm>
                  <a:off x="15157511" y="9477943"/>
                  <a:ext cx="16506" cy="36264"/>
                </a:xfrm>
                <a:custGeom>
                  <a:avLst/>
                  <a:gdLst>
                    <a:gd name="connsiteX0" fmla="*/ 0 w 16506"/>
                    <a:gd name="connsiteY0" fmla="*/ 0 h 36264"/>
                    <a:gd name="connsiteX1" fmla="*/ 0 w 16506"/>
                    <a:gd name="connsiteY1" fmla="*/ 36264 h 36264"/>
                  </a:gdLst>
                  <a:ahLst/>
                  <a:cxnLst>
                    <a:cxn ang="0">
                      <a:pos x="connsiteX0" y="connsiteY0"/>
                    </a:cxn>
                    <a:cxn ang="0">
                      <a:pos x="connsiteX1" y="connsiteY1"/>
                    </a:cxn>
                  </a:cxnLst>
                  <a:rect l="l" t="t" r="r" b="b"/>
                  <a:pathLst>
                    <a:path w="16506" h="36264">
                      <a:moveTo>
                        <a:pt x="0" y="0"/>
                      </a:moveTo>
                      <a:lnTo>
                        <a:pt x="0" y="36264"/>
                      </a:lnTo>
                    </a:path>
                  </a:pathLst>
                </a:custGeom>
                <a:ln w="16501" cap="rnd">
                  <a:solidFill>
                    <a:srgbClr val="000000"/>
                  </a:solidFill>
                  <a:prstDash val="solid"/>
                  <a:round/>
                </a:ln>
              </p:spPr>
              <p:txBody>
                <a:bodyPr rtlCol="0" anchor="ctr"/>
                <a:lstStyle/>
                <a:p>
                  <a:endParaRPr lang="en-US" sz="1799"/>
                </a:p>
              </p:txBody>
            </p:sp>
          </p:grpSp>
        </p:grpSp>
      </p:grpSp>
    </p:spTree>
    <p:extLst>
      <p:ext uri="{BB962C8B-B14F-4D97-AF65-F5344CB8AC3E}">
        <p14:creationId xmlns:p14="http://schemas.microsoft.com/office/powerpoint/2010/main" val="34486432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0A7605-E546-E03B-4717-D4D61782722C}"/>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BF6DD1E2-84FA-AF04-1DD8-E2FEDE1DDEDA}"/>
              </a:ext>
            </a:extLst>
          </p:cNvPr>
          <p:cNvSpPr>
            <a:spLocks noGrp="1"/>
          </p:cNvSpPr>
          <p:nvPr>
            <p:ph type="body" sz="quarter" idx="18"/>
          </p:nvPr>
        </p:nvSpPr>
        <p:spPr>
          <a:xfrm>
            <a:off x="933826" y="1783457"/>
            <a:ext cx="7089586" cy="3291086"/>
          </a:xfrm>
        </p:spPr>
        <p:txBody>
          <a:bodyPr/>
          <a:lstStyle/>
          <a:p>
            <a:pPr marL="0" indent="0"/>
            <a:r>
              <a:rPr lang="en-US" sz="2300" dirty="0"/>
              <a:t>MAVI works passionately to develop the best and most innovative jeans in the world while focusing on quality for sustainable growth. Fueled by respect for people, a passion for innovation, and a focus on data-driven efficiencies in production and distribution, Mavi is synonymous with quality.</a:t>
            </a:r>
          </a:p>
          <a:p>
            <a:pPr marL="0" indent="0"/>
            <a:r>
              <a:rPr lang="en-US" sz="2300" dirty="0"/>
              <a:t>As part of its "All Blue" CSR strategy, Mavi Jeans works with local artisans and communities to support sustainable production practices. The company collaborates with women-led cooperatives to promote traditional textile techniques, providing employment opportunities and preserving cultural heritage. </a:t>
            </a:r>
            <a:endParaRPr lang="en-IE" sz="2300" dirty="0"/>
          </a:p>
        </p:txBody>
      </p:sp>
      <p:sp>
        <p:nvSpPr>
          <p:cNvPr id="7" name="Text Placeholder 6">
            <a:extLst>
              <a:ext uri="{FF2B5EF4-FFF2-40B4-BE49-F238E27FC236}">
                <a16:creationId xmlns:a16="http://schemas.microsoft.com/office/drawing/2014/main" id="{4A65CBCF-8F1D-3473-3283-9F08E5C2680B}"/>
              </a:ext>
            </a:extLst>
          </p:cNvPr>
          <p:cNvSpPr>
            <a:spLocks noGrp="1"/>
          </p:cNvSpPr>
          <p:nvPr>
            <p:ph type="body" sz="quarter" idx="16"/>
          </p:nvPr>
        </p:nvSpPr>
        <p:spPr>
          <a:xfrm>
            <a:off x="835671" y="575421"/>
            <a:ext cx="4990998" cy="992652"/>
          </a:xfrm>
        </p:spPr>
        <p:txBody>
          <a:bodyPr/>
          <a:lstStyle/>
          <a:p>
            <a:r>
              <a:rPr lang="en-IE" sz="3200" dirty="0"/>
              <a:t>Mavi Jeans (Turkey)</a:t>
            </a:r>
          </a:p>
          <a:p>
            <a:r>
              <a:rPr lang="en-IE" sz="3200" dirty="0"/>
              <a:t>Campaign: </a:t>
            </a:r>
            <a:r>
              <a:rPr lang="en-IE" sz="3200" b="0" dirty="0"/>
              <a:t>‘All Blue’</a:t>
            </a:r>
          </a:p>
        </p:txBody>
      </p:sp>
      <p:sp>
        <p:nvSpPr>
          <p:cNvPr id="9" name="TextBox 8">
            <a:extLst>
              <a:ext uri="{FF2B5EF4-FFF2-40B4-BE49-F238E27FC236}">
                <a16:creationId xmlns:a16="http://schemas.microsoft.com/office/drawing/2014/main" id="{7EE73D77-C8F6-62A5-F787-0F8E9729D1CD}"/>
              </a:ext>
            </a:extLst>
          </p:cNvPr>
          <p:cNvSpPr txBox="1"/>
          <p:nvPr/>
        </p:nvSpPr>
        <p:spPr>
          <a:xfrm>
            <a:off x="4970930" y="6097913"/>
            <a:ext cx="6104964"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https://eu.mavi.com/pages/about-us</a:t>
            </a:r>
            <a:r>
              <a:rPr lang="en-IE" dirty="0">
                <a:solidFill>
                  <a:schemeClr val="bg1"/>
                </a:solidFill>
              </a:rPr>
              <a:t> </a:t>
            </a:r>
          </a:p>
        </p:txBody>
      </p:sp>
      <p:pic>
        <p:nvPicPr>
          <p:cNvPr id="4098" name="Picture 2">
            <a:extLst>
              <a:ext uri="{FF2B5EF4-FFF2-40B4-BE49-F238E27FC236}">
                <a16:creationId xmlns:a16="http://schemas.microsoft.com/office/drawing/2014/main" id="{908DF20E-663E-8EE7-87FC-89FA539075C8}"/>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43522" r="20585"/>
          <a:stretch/>
        </p:blipFill>
        <p:spPr bwMode="auto">
          <a:xfrm>
            <a:off x="8885307" y="1900518"/>
            <a:ext cx="2491332" cy="317402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538FAF61-2FA6-B16A-E3E7-0EEC3E4B7F5B}"/>
              </a:ext>
            </a:extLst>
          </p:cNvPr>
          <p:cNvSpPr txBox="1"/>
          <p:nvPr/>
        </p:nvSpPr>
        <p:spPr>
          <a:xfrm>
            <a:off x="4478619" y="190700"/>
            <a:ext cx="4052047" cy="769441"/>
          </a:xfrm>
          <a:prstGeom prst="rect">
            <a:avLst/>
          </a:prstGeom>
          <a:solidFill>
            <a:srgbClr val="CE362B"/>
          </a:solidFill>
        </p:spPr>
        <p:txBody>
          <a:bodyPr wrap="square" rtlCol="0">
            <a:spAutoFit/>
          </a:bodyPr>
          <a:lstStyle/>
          <a:p>
            <a:pPr algn="ctr"/>
            <a:r>
              <a:rPr lang="en-IE" sz="4400" dirty="0">
                <a:solidFill>
                  <a:schemeClr val="bg1"/>
                </a:solidFill>
                <a:latin typeface="Aharoni" panose="02010803020104030203" pitchFamily="2" charset="-79"/>
                <a:cs typeface="Aharoni" panose="02010803020104030203" pitchFamily="2" charset="-79"/>
              </a:rPr>
              <a:t>Case Study</a:t>
            </a:r>
          </a:p>
        </p:txBody>
      </p:sp>
      <p:sp>
        <p:nvSpPr>
          <p:cNvPr id="3" name="TextBox 2">
            <a:extLst>
              <a:ext uri="{FF2B5EF4-FFF2-40B4-BE49-F238E27FC236}">
                <a16:creationId xmlns:a16="http://schemas.microsoft.com/office/drawing/2014/main" id="{BECD75C6-0FB2-06C8-362A-A282A03CF77D}"/>
              </a:ext>
            </a:extLst>
          </p:cNvPr>
          <p:cNvSpPr txBox="1"/>
          <p:nvPr/>
        </p:nvSpPr>
        <p:spPr>
          <a:xfrm>
            <a:off x="8530666" y="190700"/>
            <a:ext cx="3155576" cy="707886"/>
          </a:xfrm>
          <a:prstGeom prst="rect">
            <a:avLst/>
          </a:prstGeom>
          <a:solidFill>
            <a:srgbClr val="CE362B"/>
          </a:solidFill>
        </p:spPr>
        <p:txBody>
          <a:bodyPr wrap="square" rtlCol="0">
            <a:spAutoFit/>
          </a:bodyPr>
          <a:lstStyle/>
          <a:p>
            <a:pPr algn="ctr"/>
            <a:r>
              <a:rPr lang="en-IE" sz="4000" b="1" dirty="0">
                <a:solidFill>
                  <a:schemeClr val="bg1"/>
                </a:solidFill>
                <a:latin typeface="Aharoni" panose="02010803020104030203" pitchFamily="2" charset="-79"/>
                <a:cs typeface="Aharoni" panose="02010803020104030203" pitchFamily="2" charset="-79"/>
              </a:rPr>
              <a:t>Mobilisation</a:t>
            </a:r>
          </a:p>
        </p:txBody>
      </p:sp>
    </p:spTree>
    <p:extLst>
      <p:ext uri="{BB962C8B-B14F-4D97-AF65-F5344CB8AC3E}">
        <p14:creationId xmlns:p14="http://schemas.microsoft.com/office/powerpoint/2010/main" val="40573416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BFE6BD-282D-4E70-B726-2E4A94F116E4}"/>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342B333D-D68F-A7EA-8650-D70CE99B177C}"/>
              </a:ext>
            </a:extLst>
          </p:cNvPr>
          <p:cNvSpPr>
            <a:spLocks noGrp="1"/>
          </p:cNvSpPr>
          <p:nvPr>
            <p:ph type="body" sz="quarter" idx="18"/>
          </p:nvPr>
        </p:nvSpPr>
        <p:spPr>
          <a:xfrm>
            <a:off x="849184" y="1065016"/>
            <a:ext cx="5892072" cy="3849918"/>
          </a:xfrm>
        </p:spPr>
        <p:txBody>
          <a:bodyPr/>
          <a:lstStyle/>
          <a:p>
            <a:pPr marL="0" indent="0"/>
            <a:r>
              <a:rPr lang="en-US" b="1" dirty="0">
                <a:solidFill>
                  <a:schemeClr val="bg1"/>
                </a:solidFill>
                <a:highlight>
                  <a:srgbClr val="FF0000"/>
                </a:highlight>
              </a:rPr>
              <a:t>Empower Community Champions. </a:t>
            </a:r>
            <a:r>
              <a:rPr lang="en-US" sz="2200" dirty="0"/>
              <a:t>Engagement creates and empowers connections between SMEs and the community, this creates a foundation for share values where both the business and community thrive. Through active collaboration, you should aim to enhance visibility, build credibility, and ensure accountability, making sure that the solutions you implement are owned by those they impact. </a:t>
            </a:r>
            <a:r>
              <a:rPr lang="en-US" sz="2200" dirty="0">
                <a:solidFill>
                  <a:srgbClr val="CE362B"/>
                </a:solidFill>
              </a:rPr>
              <a:t>For example, </a:t>
            </a:r>
            <a:r>
              <a:rPr lang="en-US" sz="2200" dirty="0"/>
              <a:t>in the engagement process, create opportunities for community members to step up as leaders and advocates for our projects.  This strengthens the sense of partnership and ownership and lays the groundwork for the long-term sustainability of your initiatives. The more champions there are for a plan or an idea, the more likely it is to become a reality. </a:t>
            </a:r>
          </a:p>
          <a:p>
            <a:pPr marL="0" indent="0"/>
            <a:endParaRPr lang="en-IE" sz="2200" dirty="0"/>
          </a:p>
        </p:txBody>
      </p:sp>
      <p:sp>
        <p:nvSpPr>
          <p:cNvPr id="3" name="TextBox 2">
            <a:extLst>
              <a:ext uri="{FF2B5EF4-FFF2-40B4-BE49-F238E27FC236}">
                <a16:creationId xmlns:a16="http://schemas.microsoft.com/office/drawing/2014/main" id="{8392EE28-FA30-1247-7336-66E1844A272B}"/>
              </a:ext>
            </a:extLst>
          </p:cNvPr>
          <p:cNvSpPr txBox="1"/>
          <p:nvPr/>
        </p:nvSpPr>
        <p:spPr>
          <a:xfrm>
            <a:off x="6888293" y="1644210"/>
            <a:ext cx="4714876" cy="4528899"/>
          </a:xfrm>
          <a:prstGeom prst="roundRect">
            <a:avLst/>
          </a:prstGeom>
          <a:solidFill>
            <a:srgbClr val="92D050"/>
          </a:solidFill>
        </p:spPr>
        <p:txBody>
          <a:bodyPr wrap="square" rtlCol="0">
            <a:spAutoFit/>
          </a:bodyPr>
          <a:lstStyle/>
          <a:p>
            <a:r>
              <a:rPr lang="en-IE" sz="2000" b="1" dirty="0">
                <a:solidFill>
                  <a:srgbClr val="083F59"/>
                </a:solidFill>
                <a:hlinkClick r:id="rId2">
                  <a:extLst>
                    <a:ext uri="{A12FA001-AC4F-418D-AE19-62706E023703}">
                      <ahyp:hlinkClr xmlns:ahyp="http://schemas.microsoft.com/office/drawing/2018/hyperlinkcolor" val="tx"/>
                    </a:ext>
                  </a:extLst>
                </a:hlinkClick>
              </a:rPr>
              <a:t>Learn How To Create Empowered Community Champions</a:t>
            </a:r>
            <a:r>
              <a:rPr lang="en-IE" sz="2000" b="1" dirty="0">
                <a:solidFill>
                  <a:srgbClr val="083F59"/>
                </a:solidFill>
              </a:rPr>
              <a:t> </a:t>
            </a:r>
          </a:p>
          <a:p>
            <a:pPr marL="342900" indent="-342900">
              <a:buFont typeface="Wingdings" panose="05000000000000000000" pitchFamily="2" charset="2"/>
              <a:buChar char="v"/>
            </a:pPr>
            <a:r>
              <a:rPr lang="en-IE" sz="2000" dirty="0">
                <a:solidFill>
                  <a:srgbClr val="083F59"/>
                </a:solidFill>
              </a:rPr>
              <a:t>Identify your champions</a:t>
            </a:r>
          </a:p>
          <a:p>
            <a:pPr marL="285750" indent="-285750">
              <a:buFont typeface="Wingdings" panose="05000000000000000000" pitchFamily="2" charset="2"/>
              <a:buChar char="v"/>
            </a:pPr>
            <a:r>
              <a:rPr lang="en-IE" sz="2000" dirty="0">
                <a:solidFill>
                  <a:srgbClr val="083F59"/>
                </a:solidFill>
              </a:rPr>
              <a:t>Develop a championing program</a:t>
            </a:r>
          </a:p>
          <a:p>
            <a:pPr marL="285750" indent="-285750">
              <a:buFont typeface="Wingdings" panose="05000000000000000000" pitchFamily="2" charset="2"/>
              <a:buChar char="v"/>
            </a:pPr>
            <a:r>
              <a:rPr lang="en-IE" sz="2000" dirty="0">
                <a:solidFill>
                  <a:srgbClr val="083F59"/>
                </a:solidFill>
              </a:rPr>
              <a:t>Use a Champion Program Canvas</a:t>
            </a:r>
          </a:p>
          <a:p>
            <a:pPr marL="285750" indent="-285750">
              <a:buFont typeface="Wingdings" panose="05000000000000000000" pitchFamily="2" charset="2"/>
              <a:buChar char="v"/>
            </a:pPr>
            <a:endParaRPr lang="en-IE" sz="2000" dirty="0">
              <a:solidFill>
                <a:srgbClr val="083F59"/>
              </a:solidFill>
            </a:endParaRPr>
          </a:p>
          <a:p>
            <a:pPr marL="285750" indent="-285750">
              <a:buFont typeface="Wingdings" panose="05000000000000000000" pitchFamily="2" charset="2"/>
              <a:buChar char="v"/>
            </a:pPr>
            <a:r>
              <a:rPr lang="en-IE" sz="2000" b="1" dirty="0">
                <a:solidFill>
                  <a:srgbClr val="083F59"/>
                </a:solidFill>
                <a:hlinkClick r:id="rId3">
                  <a:extLst>
                    <a:ext uri="{A12FA001-AC4F-418D-AE19-62706E023703}">
                      <ahyp:hlinkClr xmlns:ahyp="http://schemas.microsoft.com/office/drawing/2018/hyperlinkcolor" val="tx"/>
                    </a:ext>
                  </a:extLst>
                </a:hlinkClick>
              </a:rPr>
              <a:t>Learn how to engage with communities </a:t>
            </a:r>
            <a:r>
              <a:rPr lang="en-IE" sz="2000" dirty="0">
                <a:solidFill>
                  <a:srgbClr val="083F59"/>
                </a:solidFill>
              </a:rPr>
              <a:t>so everyone benefits creating, greater resilience, stronger trust, productive </a:t>
            </a:r>
            <a:r>
              <a:rPr lang="en-IE" sz="2000" dirty="0" err="1">
                <a:solidFill>
                  <a:srgbClr val="083F59"/>
                </a:solidFill>
              </a:rPr>
              <a:t>partnereships</a:t>
            </a:r>
            <a:r>
              <a:rPr lang="en-IE" sz="2000" dirty="0">
                <a:solidFill>
                  <a:srgbClr val="083F59"/>
                </a:solidFill>
              </a:rPr>
              <a:t>, repeat </a:t>
            </a:r>
            <a:r>
              <a:rPr lang="en-IE" sz="2000" dirty="0" err="1">
                <a:solidFill>
                  <a:srgbClr val="083F59"/>
                </a:solidFill>
              </a:rPr>
              <a:t>busiess</a:t>
            </a:r>
            <a:r>
              <a:rPr lang="en-IE" sz="2000" dirty="0">
                <a:solidFill>
                  <a:srgbClr val="083F59"/>
                </a:solidFill>
              </a:rPr>
              <a:t> and develop community infrastructure and services. </a:t>
            </a:r>
          </a:p>
        </p:txBody>
      </p:sp>
      <p:sp>
        <p:nvSpPr>
          <p:cNvPr id="4" name="TextBox 3">
            <a:extLst>
              <a:ext uri="{FF2B5EF4-FFF2-40B4-BE49-F238E27FC236}">
                <a16:creationId xmlns:a16="http://schemas.microsoft.com/office/drawing/2014/main" id="{BDFCEC14-46BB-29E7-0F66-8AF76CE7C035}"/>
              </a:ext>
            </a:extLst>
          </p:cNvPr>
          <p:cNvSpPr txBox="1"/>
          <p:nvPr/>
        </p:nvSpPr>
        <p:spPr>
          <a:xfrm>
            <a:off x="8450061" y="1072411"/>
            <a:ext cx="2201616" cy="523220"/>
          </a:xfrm>
          <a:prstGeom prst="rect">
            <a:avLst/>
          </a:prstGeom>
          <a:noFill/>
        </p:spPr>
        <p:txBody>
          <a:bodyPr wrap="square" rtlCol="0">
            <a:spAutoFit/>
          </a:bodyPr>
          <a:lstStyle/>
          <a:p>
            <a:r>
              <a:rPr lang="en-IE" sz="2800" b="1" dirty="0">
                <a:solidFill>
                  <a:srgbClr val="083F59"/>
                </a:solidFill>
              </a:rPr>
              <a:t>Resource</a:t>
            </a:r>
          </a:p>
        </p:txBody>
      </p:sp>
      <p:pic>
        <p:nvPicPr>
          <p:cNvPr id="6" name="Picture 5" descr="A black background with a black square&#10;&#10;AI-generated content may be incorrect.">
            <a:extLst>
              <a:ext uri="{FF2B5EF4-FFF2-40B4-BE49-F238E27FC236}">
                <a16:creationId xmlns:a16="http://schemas.microsoft.com/office/drawing/2014/main" id="{BD02A40B-3744-FC4B-DFB4-F68CEC79181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084125" y="584995"/>
            <a:ext cx="1372007" cy="1299942"/>
          </a:xfrm>
          <a:prstGeom prst="roundRect">
            <a:avLst/>
          </a:prstGeom>
          <a:solidFill>
            <a:srgbClr val="92D050"/>
          </a:solidFill>
        </p:spPr>
      </p:pic>
      <p:sp>
        <p:nvSpPr>
          <p:cNvPr id="9" name="TextBox 8">
            <a:extLst>
              <a:ext uri="{FF2B5EF4-FFF2-40B4-BE49-F238E27FC236}">
                <a16:creationId xmlns:a16="http://schemas.microsoft.com/office/drawing/2014/main" id="{33F0B715-DC08-112E-D5B0-E96F392B5BF8}"/>
              </a:ext>
            </a:extLst>
          </p:cNvPr>
          <p:cNvSpPr txBox="1"/>
          <p:nvPr/>
        </p:nvSpPr>
        <p:spPr>
          <a:xfrm>
            <a:off x="3290886" y="6297449"/>
            <a:ext cx="8577264" cy="584775"/>
          </a:xfrm>
          <a:prstGeom prst="rect">
            <a:avLst/>
          </a:prstGeom>
          <a:noFill/>
        </p:spPr>
        <p:txBody>
          <a:bodyPr wrap="square">
            <a:spAutoFit/>
          </a:bodyPr>
          <a:lstStyle/>
          <a:p>
            <a:r>
              <a:rPr lang="en-IE" sz="1600" dirty="0">
                <a:solidFill>
                  <a:schemeClr val="bg1"/>
                </a:solidFill>
                <a:hlinkClick r:id="rId3">
                  <a:extLst>
                    <a:ext uri="{A12FA001-AC4F-418D-AE19-62706E023703}">
                      <ahyp:hlinkClr xmlns:ahyp="http://schemas.microsoft.com/office/drawing/2018/hyperlinkcolor" val="tx"/>
                    </a:ext>
                  </a:extLst>
                </a:hlinkClick>
              </a:rPr>
              <a:t>https://www.beazley.com/en-US/esg-centre/articles/community-engagement-and-small-businesses-a-winning-combination/</a:t>
            </a:r>
            <a:r>
              <a:rPr lang="en-IE" sz="1600" dirty="0">
                <a:solidFill>
                  <a:schemeClr val="bg1"/>
                </a:solidFill>
              </a:rPr>
              <a:t> </a:t>
            </a:r>
          </a:p>
        </p:txBody>
      </p:sp>
      <p:grpSp>
        <p:nvGrpSpPr>
          <p:cNvPr id="2" name="Group 1">
            <a:extLst>
              <a:ext uri="{FF2B5EF4-FFF2-40B4-BE49-F238E27FC236}">
                <a16:creationId xmlns:a16="http://schemas.microsoft.com/office/drawing/2014/main" id="{C30049A6-FE9C-75D4-B463-D2A09D7D0101}"/>
              </a:ext>
            </a:extLst>
          </p:cNvPr>
          <p:cNvGrpSpPr/>
          <p:nvPr/>
        </p:nvGrpSpPr>
        <p:grpSpPr>
          <a:xfrm>
            <a:off x="140383" y="56411"/>
            <a:ext cx="1016000" cy="1016000"/>
            <a:chOff x="1016000" y="1137920"/>
            <a:chExt cx="1016000" cy="1016000"/>
          </a:xfrm>
        </p:grpSpPr>
        <p:sp>
          <p:nvSpPr>
            <p:cNvPr id="7" name="Oval 6">
              <a:extLst>
                <a:ext uri="{FF2B5EF4-FFF2-40B4-BE49-F238E27FC236}">
                  <a16:creationId xmlns:a16="http://schemas.microsoft.com/office/drawing/2014/main" id="{EBC69B49-2FA6-07D5-841A-4DA6196D055B}"/>
                </a:ext>
              </a:extLst>
            </p:cNvPr>
            <p:cNvSpPr/>
            <p:nvPr/>
          </p:nvSpPr>
          <p:spPr>
            <a:xfrm>
              <a:off x="1016000" y="1137920"/>
              <a:ext cx="1016000" cy="1016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DF85B0D9-8E6B-00A3-A3BE-378D05B4C2BC}"/>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03</a:t>
              </a:r>
            </a:p>
          </p:txBody>
        </p:sp>
      </p:grpSp>
      <p:sp>
        <p:nvSpPr>
          <p:cNvPr id="10" name="Text Placeholder 3">
            <a:extLst>
              <a:ext uri="{FF2B5EF4-FFF2-40B4-BE49-F238E27FC236}">
                <a16:creationId xmlns:a16="http://schemas.microsoft.com/office/drawing/2014/main" id="{B4E90307-B2DE-F8B9-5FEC-48A210F7CFFE}"/>
              </a:ext>
            </a:extLst>
          </p:cNvPr>
          <p:cNvSpPr txBox="1">
            <a:spLocks/>
          </p:cNvSpPr>
          <p:nvPr/>
        </p:nvSpPr>
        <p:spPr>
          <a:xfrm>
            <a:off x="1169083" y="458812"/>
            <a:ext cx="10595237" cy="803654"/>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800" dirty="0"/>
              <a:t>Create Shared Value: </a:t>
            </a:r>
            <a:r>
              <a:rPr lang="en-IE" sz="2800" b="0" dirty="0"/>
              <a:t>Empower Community Champions</a:t>
            </a:r>
          </a:p>
        </p:txBody>
      </p:sp>
    </p:spTree>
    <p:extLst>
      <p:ext uri="{BB962C8B-B14F-4D97-AF65-F5344CB8AC3E}">
        <p14:creationId xmlns:p14="http://schemas.microsoft.com/office/powerpoint/2010/main" val="17069137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B3BEF5-C6DB-F59D-CBC0-E57E7BB0AE74}"/>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D0C77680-0289-9983-354B-78580941FD44}"/>
              </a:ext>
            </a:extLst>
          </p:cNvPr>
          <p:cNvGraphicFramePr>
            <a:graphicFrameLocks noGrp="1"/>
          </p:cNvGraphicFramePr>
          <p:nvPr/>
        </p:nvGraphicFramePr>
        <p:xfrm>
          <a:off x="665889" y="1364205"/>
          <a:ext cx="10860220" cy="3901440"/>
        </p:xfrm>
        <a:graphic>
          <a:graphicData uri="http://schemas.openxmlformats.org/drawingml/2006/table">
            <a:tbl>
              <a:tblPr firstRow="1" bandRow="1">
                <a:tableStyleId>{5C22544A-7EE6-4342-B048-85BDC9FD1C3A}</a:tableStyleId>
              </a:tblPr>
              <a:tblGrid>
                <a:gridCol w="1982922">
                  <a:extLst>
                    <a:ext uri="{9D8B030D-6E8A-4147-A177-3AD203B41FA5}">
                      <a16:colId xmlns:a16="http://schemas.microsoft.com/office/drawing/2014/main" val="4000155950"/>
                    </a:ext>
                  </a:extLst>
                </a:gridCol>
                <a:gridCol w="2361166">
                  <a:extLst>
                    <a:ext uri="{9D8B030D-6E8A-4147-A177-3AD203B41FA5}">
                      <a16:colId xmlns:a16="http://schemas.microsoft.com/office/drawing/2014/main" val="560059308"/>
                    </a:ext>
                  </a:extLst>
                </a:gridCol>
                <a:gridCol w="2172044">
                  <a:extLst>
                    <a:ext uri="{9D8B030D-6E8A-4147-A177-3AD203B41FA5}">
                      <a16:colId xmlns:a16="http://schemas.microsoft.com/office/drawing/2014/main" val="1639561040"/>
                    </a:ext>
                  </a:extLst>
                </a:gridCol>
                <a:gridCol w="2267640">
                  <a:extLst>
                    <a:ext uri="{9D8B030D-6E8A-4147-A177-3AD203B41FA5}">
                      <a16:colId xmlns:a16="http://schemas.microsoft.com/office/drawing/2014/main" val="1409594815"/>
                    </a:ext>
                  </a:extLst>
                </a:gridCol>
                <a:gridCol w="2076448">
                  <a:extLst>
                    <a:ext uri="{9D8B030D-6E8A-4147-A177-3AD203B41FA5}">
                      <a16:colId xmlns:a16="http://schemas.microsoft.com/office/drawing/2014/main" val="3059221738"/>
                    </a:ext>
                  </a:extLst>
                </a:gridCol>
              </a:tblGrid>
              <a:tr h="370840">
                <a:tc>
                  <a:txBody>
                    <a:bodyPr/>
                    <a:lstStyle/>
                    <a:p>
                      <a:pPr algn="ctr"/>
                      <a:r>
                        <a:rPr lang="en-IE" sz="2400" dirty="0">
                          <a:solidFill>
                            <a:srgbClr val="083F59"/>
                          </a:solidFill>
                        </a:rPr>
                        <a:t>Shared Value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IE" sz="2400" dirty="0">
                          <a:solidFill>
                            <a:srgbClr val="083F59"/>
                          </a:solidFill>
                        </a:rPr>
                        <a:t>What to Do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IE" sz="2400" dirty="0">
                          <a:solidFill>
                            <a:srgbClr val="083F59"/>
                          </a:solidFill>
                        </a:rPr>
                        <a:t>How?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IE" sz="2400" dirty="0">
                          <a:solidFill>
                            <a:srgbClr val="083F59"/>
                          </a:solidFill>
                        </a:rPr>
                        <a:t>What Not to Do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IE" sz="2400" dirty="0">
                          <a:solidFill>
                            <a:srgbClr val="083F59"/>
                          </a:solidFill>
                        </a:rPr>
                        <a:t>Example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437502822"/>
                  </a:ext>
                </a:extLst>
              </a:tr>
              <a:tr h="370840">
                <a:tc>
                  <a:txBody>
                    <a:bodyPr/>
                    <a:lstStyle/>
                    <a:p>
                      <a:pPr algn="l"/>
                      <a:endParaRPr lang="en-IE" sz="2400" b="1" dirty="0">
                        <a:solidFill>
                          <a:srgbClr val="FF0000"/>
                        </a:solidFill>
                      </a:endParaRPr>
                    </a:p>
                    <a:p>
                      <a:pPr algn="l"/>
                      <a:endParaRPr lang="en-IE" sz="2400" b="1" dirty="0">
                        <a:solidFill>
                          <a:srgbClr val="FF0000"/>
                        </a:solidFill>
                      </a:endParaRPr>
                    </a:p>
                    <a:p>
                      <a:pPr algn="l"/>
                      <a:r>
                        <a:rPr lang="en-IE" sz="2400" b="1" dirty="0">
                          <a:solidFill>
                            <a:srgbClr val="FF0000"/>
                          </a:solidFill>
                        </a:rPr>
                        <a:t>Empower Community Champions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dirty="0">
                          <a:solidFill>
                            <a:srgbClr val="083F59"/>
                          </a:solidFill>
                        </a:rPr>
                        <a:t>Identify and develop leaders within the community who can advocate for your shared goals.</a:t>
                      </a:r>
                      <a:endParaRPr lang="en-IE" sz="2000"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dirty="0">
                          <a:solidFill>
                            <a:srgbClr val="083F59"/>
                          </a:solidFill>
                        </a:rPr>
                        <a:t>Provide leadership training, mentorship opportunities, and resources to enable these community champions to lead.</a:t>
                      </a:r>
                      <a:endParaRPr lang="en-IE" sz="2000"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dirty="0">
                          <a:solidFill>
                            <a:srgbClr val="083F59"/>
                          </a:solidFill>
                        </a:rPr>
                        <a:t>Don’t </a:t>
                      </a:r>
                      <a:r>
                        <a:rPr lang="en-US" sz="2000" dirty="0" err="1">
                          <a:solidFill>
                            <a:srgbClr val="083F59"/>
                          </a:solidFill>
                        </a:rPr>
                        <a:t>centralise</a:t>
                      </a:r>
                      <a:r>
                        <a:rPr lang="en-US" sz="2000" dirty="0">
                          <a:solidFill>
                            <a:srgbClr val="083F59"/>
                          </a:solidFill>
                        </a:rPr>
                        <a:t> leadership roles within your company. Avoid neglecting grassroots advocacy.</a:t>
                      </a:r>
                      <a:endParaRPr lang="en-IE" sz="2000"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kern="1200" dirty="0">
                          <a:solidFill>
                            <a:srgbClr val="083F59"/>
                          </a:solidFill>
                          <a:latin typeface="+mn-lt"/>
                          <a:ea typeface="+mn-ea"/>
                          <a:cs typeface="+mn-cs"/>
                        </a:rPr>
                        <a:t>The </a:t>
                      </a:r>
                      <a:r>
                        <a:rPr lang="en-US" sz="2000" kern="1200" dirty="0">
                          <a:solidFill>
                            <a:srgbClr val="FF0000"/>
                          </a:solidFill>
                          <a:latin typeface="+mn-lt"/>
                          <a:ea typeface="+mn-ea"/>
                          <a:cs typeface="+mn-cs"/>
                          <a:hlinkClick r:id="rId2">
                            <a:extLst>
                              <a:ext uri="{A12FA001-AC4F-418D-AE19-62706E023703}">
                                <ahyp:hlinkClr xmlns:ahyp="http://schemas.microsoft.com/office/drawing/2018/hyperlinkcolor" val="tx"/>
                              </a:ext>
                            </a:extLst>
                          </a:hlinkClick>
                        </a:rPr>
                        <a:t>Danish initiative </a:t>
                      </a:r>
                      <a:r>
                        <a:rPr lang="en-US" sz="2000" kern="1200" dirty="0" err="1">
                          <a:solidFill>
                            <a:srgbClr val="FF0000"/>
                          </a:solidFill>
                          <a:latin typeface="+mn-lt"/>
                          <a:ea typeface="+mn-ea"/>
                          <a:cs typeface="+mn-cs"/>
                          <a:hlinkClick r:id="rId2">
                            <a:extLst>
                              <a:ext uri="{A12FA001-AC4F-418D-AE19-62706E023703}">
                                <ahyp:hlinkClr xmlns:ahyp="http://schemas.microsoft.com/office/drawing/2018/hyperlinkcolor" val="tx"/>
                              </a:ext>
                            </a:extLst>
                          </a:hlinkClick>
                        </a:rPr>
                        <a:t>Byhaven</a:t>
                      </a:r>
                      <a:r>
                        <a:rPr lang="en-US" sz="2000" kern="1200" dirty="0">
                          <a:solidFill>
                            <a:srgbClr val="FF0000"/>
                          </a:solidFill>
                          <a:latin typeface="+mn-lt"/>
                          <a:ea typeface="+mn-ea"/>
                          <a:cs typeface="+mn-cs"/>
                          <a:hlinkClick r:id="rId2">
                            <a:extLst>
                              <a:ext uri="{A12FA001-AC4F-418D-AE19-62706E023703}">
                                <ahyp:hlinkClr xmlns:ahyp="http://schemas.microsoft.com/office/drawing/2018/hyperlinkcolor" val="tx"/>
                              </a:ext>
                            </a:extLst>
                          </a:hlinkClick>
                        </a:rPr>
                        <a:t> 2200</a:t>
                      </a:r>
                      <a:r>
                        <a:rPr lang="en-US" sz="2000" kern="1200" dirty="0">
                          <a:solidFill>
                            <a:srgbClr val="FF0000"/>
                          </a:solidFill>
                          <a:latin typeface="+mn-lt"/>
                          <a:ea typeface="+mn-ea"/>
                          <a:cs typeface="+mn-cs"/>
                        </a:rPr>
                        <a:t>, </a:t>
                      </a:r>
                      <a:r>
                        <a:rPr lang="en-US" sz="2000" kern="1200" dirty="0">
                          <a:solidFill>
                            <a:srgbClr val="083F59"/>
                          </a:solidFill>
                          <a:latin typeface="+mn-lt"/>
                          <a:ea typeface="+mn-ea"/>
                          <a:cs typeface="+mn-cs"/>
                        </a:rPr>
                        <a:t>an urban gardening project, empowers local residents to take ownership of green spaces, enabling environmental stewardship.</a:t>
                      </a:r>
                      <a:endParaRPr lang="en-IE" sz="20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2819383"/>
                  </a:ext>
                </a:extLst>
              </a:tr>
            </a:tbl>
          </a:graphicData>
        </a:graphic>
      </p:graphicFrame>
      <p:grpSp>
        <p:nvGrpSpPr>
          <p:cNvPr id="3" name="Graphic 503">
            <a:extLst>
              <a:ext uri="{FF2B5EF4-FFF2-40B4-BE49-F238E27FC236}">
                <a16:creationId xmlns:a16="http://schemas.microsoft.com/office/drawing/2014/main" id="{F713077A-0F8C-F89E-3426-78BCD00B7FC7}"/>
              </a:ext>
            </a:extLst>
          </p:cNvPr>
          <p:cNvGrpSpPr/>
          <p:nvPr/>
        </p:nvGrpSpPr>
        <p:grpSpPr>
          <a:xfrm>
            <a:off x="931228" y="2087850"/>
            <a:ext cx="1057350" cy="1110710"/>
            <a:chOff x="11067723" y="8947169"/>
            <a:chExt cx="1057625" cy="1110999"/>
          </a:xfrm>
        </p:grpSpPr>
        <p:sp>
          <p:nvSpPr>
            <p:cNvPr id="5" name="Freeform 2">
              <a:extLst>
                <a:ext uri="{FF2B5EF4-FFF2-40B4-BE49-F238E27FC236}">
                  <a16:creationId xmlns:a16="http://schemas.microsoft.com/office/drawing/2014/main" id="{26945829-BB7F-294A-7D75-3F789B2B3F70}"/>
                </a:ext>
              </a:extLst>
            </p:cNvPr>
            <p:cNvSpPr/>
            <p:nvPr/>
          </p:nvSpPr>
          <p:spPr>
            <a:xfrm>
              <a:off x="11067723" y="9094286"/>
              <a:ext cx="740296" cy="739291"/>
            </a:xfrm>
            <a:custGeom>
              <a:avLst/>
              <a:gdLst>
                <a:gd name="connsiteX0" fmla="*/ 9491 w 740296"/>
                <a:gd name="connsiteY0" fmla="*/ 416624 h 739291"/>
                <a:gd name="connsiteX1" fmla="*/ 88721 w 740296"/>
                <a:gd name="connsiteY1" fmla="*/ 436405 h 739291"/>
                <a:gd name="connsiteX2" fmla="*/ 125033 w 740296"/>
                <a:gd name="connsiteY2" fmla="*/ 523768 h 739291"/>
                <a:gd name="connsiteX3" fmla="*/ 83768 w 740296"/>
                <a:gd name="connsiteY3" fmla="*/ 593000 h 739291"/>
                <a:gd name="connsiteX4" fmla="*/ 87069 w 740296"/>
                <a:gd name="connsiteY4" fmla="*/ 606187 h 739291"/>
                <a:gd name="connsiteX5" fmla="*/ 134937 w 740296"/>
                <a:gd name="connsiteY5" fmla="*/ 653989 h 739291"/>
                <a:gd name="connsiteX6" fmla="*/ 148142 w 740296"/>
                <a:gd name="connsiteY6" fmla="*/ 657285 h 739291"/>
                <a:gd name="connsiteX7" fmla="*/ 217468 w 740296"/>
                <a:gd name="connsiteY7" fmla="*/ 616076 h 739291"/>
                <a:gd name="connsiteX8" fmla="*/ 304950 w 740296"/>
                <a:gd name="connsiteY8" fmla="*/ 652341 h 739291"/>
                <a:gd name="connsiteX9" fmla="*/ 324757 w 740296"/>
                <a:gd name="connsiteY9" fmla="*/ 731462 h 739291"/>
                <a:gd name="connsiteX10" fmla="*/ 336311 w 740296"/>
                <a:gd name="connsiteY10" fmla="*/ 738056 h 739291"/>
                <a:gd name="connsiteX11" fmla="*/ 405636 w 740296"/>
                <a:gd name="connsiteY11" fmla="*/ 738056 h 739291"/>
                <a:gd name="connsiteX12" fmla="*/ 417190 w 740296"/>
                <a:gd name="connsiteY12" fmla="*/ 731462 h 739291"/>
                <a:gd name="connsiteX13" fmla="*/ 436998 w 740296"/>
                <a:gd name="connsiteY13" fmla="*/ 658934 h 739291"/>
                <a:gd name="connsiteX14" fmla="*/ 524480 w 740296"/>
                <a:gd name="connsiteY14" fmla="*/ 616076 h 739291"/>
                <a:gd name="connsiteX15" fmla="*/ 593805 w 740296"/>
                <a:gd name="connsiteY15" fmla="*/ 657285 h 739291"/>
                <a:gd name="connsiteX16" fmla="*/ 607010 w 740296"/>
                <a:gd name="connsiteY16" fmla="*/ 653989 h 739291"/>
                <a:gd name="connsiteX17" fmla="*/ 654878 w 740296"/>
                <a:gd name="connsiteY17" fmla="*/ 606187 h 739291"/>
                <a:gd name="connsiteX18" fmla="*/ 658180 w 740296"/>
                <a:gd name="connsiteY18" fmla="*/ 593000 h 739291"/>
                <a:gd name="connsiteX19" fmla="*/ 616914 w 740296"/>
                <a:gd name="connsiteY19" fmla="*/ 523768 h 739291"/>
                <a:gd name="connsiteX20" fmla="*/ 653227 w 740296"/>
                <a:gd name="connsiteY20" fmla="*/ 436405 h 739291"/>
                <a:gd name="connsiteX21" fmla="*/ 732457 w 740296"/>
                <a:gd name="connsiteY21" fmla="*/ 416624 h 739291"/>
                <a:gd name="connsiteX22" fmla="*/ 739059 w 740296"/>
                <a:gd name="connsiteY22" fmla="*/ 405086 h 739291"/>
                <a:gd name="connsiteX23" fmla="*/ 739059 w 740296"/>
                <a:gd name="connsiteY23" fmla="*/ 335854 h 739291"/>
                <a:gd name="connsiteX24" fmla="*/ 732457 w 740296"/>
                <a:gd name="connsiteY24" fmla="*/ 324315 h 739291"/>
                <a:gd name="connsiteX25" fmla="*/ 653227 w 740296"/>
                <a:gd name="connsiteY25" fmla="*/ 304536 h 739291"/>
                <a:gd name="connsiteX26" fmla="*/ 616914 w 740296"/>
                <a:gd name="connsiteY26" fmla="*/ 217172 h 739291"/>
                <a:gd name="connsiteX27" fmla="*/ 658180 w 740296"/>
                <a:gd name="connsiteY27" fmla="*/ 147941 h 739291"/>
                <a:gd name="connsiteX28" fmla="*/ 654878 w 740296"/>
                <a:gd name="connsiteY28" fmla="*/ 134753 h 739291"/>
                <a:gd name="connsiteX29" fmla="*/ 607010 w 740296"/>
                <a:gd name="connsiteY29" fmla="*/ 85302 h 739291"/>
                <a:gd name="connsiteX30" fmla="*/ 593805 w 740296"/>
                <a:gd name="connsiteY30" fmla="*/ 82006 h 739291"/>
                <a:gd name="connsiteX31" fmla="*/ 524480 w 740296"/>
                <a:gd name="connsiteY31" fmla="*/ 123215 h 739291"/>
                <a:gd name="connsiteX32" fmla="*/ 436998 w 740296"/>
                <a:gd name="connsiteY32" fmla="*/ 86951 h 739291"/>
                <a:gd name="connsiteX33" fmla="*/ 417190 w 740296"/>
                <a:gd name="connsiteY33" fmla="*/ 7830 h 739291"/>
                <a:gd name="connsiteX34" fmla="*/ 405636 w 740296"/>
                <a:gd name="connsiteY34" fmla="*/ 1236 h 739291"/>
                <a:gd name="connsiteX35" fmla="*/ 336311 w 740296"/>
                <a:gd name="connsiteY35" fmla="*/ 1236 h 739291"/>
                <a:gd name="connsiteX36" fmla="*/ 324757 w 740296"/>
                <a:gd name="connsiteY36" fmla="*/ 7830 h 739291"/>
                <a:gd name="connsiteX37" fmla="*/ 304950 w 740296"/>
                <a:gd name="connsiteY37" fmla="*/ 86951 h 739291"/>
                <a:gd name="connsiteX38" fmla="*/ 217468 w 740296"/>
                <a:gd name="connsiteY38" fmla="*/ 123215 h 739291"/>
                <a:gd name="connsiteX39" fmla="*/ 148142 w 740296"/>
                <a:gd name="connsiteY39" fmla="*/ 82006 h 739291"/>
                <a:gd name="connsiteX40" fmla="*/ 134937 w 740296"/>
                <a:gd name="connsiteY40" fmla="*/ 85302 h 739291"/>
                <a:gd name="connsiteX41" fmla="*/ 85419 w 740296"/>
                <a:gd name="connsiteY41" fmla="*/ 133105 h 739291"/>
                <a:gd name="connsiteX42" fmla="*/ 82118 w 740296"/>
                <a:gd name="connsiteY42" fmla="*/ 146292 h 739291"/>
                <a:gd name="connsiteX43" fmla="*/ 123383 w 740296"/>
                <a:gd name="connsiteY43" fmla="*/ 215524 h 739291"/>
                <a:gd name="connsiteX44" fmla="*/ 87069 w 740296"/>
                <a:gd name="connsiteY44" fmla="*/ 302887 h 739291"/>
                <a:gd name="connsiteX45" fmla="*/ 87069 w 740296"/>
                <a:gd name="connsiteY45" fmla="*/ 302887 h 739291"/>
                <a:gd name="connsiteX46" fmla="*/ 7840 w 740296"/>
                <a:gd name="connsiteY46" fmla="*/ 322667 h 739291"/>
                <a:gd name="connsiteX47" fmla="*/ 1238 w 740296"/>
                <a:gd name="connsiteY47" fmla="*/ 334206 h 739291"/>
                <a:gd name="connsiteX48" fmla="*/ 1238 w 740296"/>
                <a:gd name="connsiteY48" fmla="*/ 403438 h 739291"/>
                <a:gd name="connsiteX49" fmla="*/ 7840 w 740296"/>
                <a:gd name="connsiteY49" fmla="*/ 414975 h 73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740296" h="739291">
                  <a:moveTo>
                    <a:pt x="9491" y="416624"/>
                  </a:moveTo>
                  <a:cubicBezTo>
                    <a:pt x="82118" y="438053"/>
                    <a:pt x="88721" y="436405"/>
                    <a:pt x="88721" y="436405"/>
                  </a:cubicBezTo>
                  <a:cubicBezTo>
                    <a:pt x="95322" y="467723"/>
                    <a:pt x="108527" y="495746"/>
                    <a:pt x="125033" y="523768"/>
                  </a:cubicBezTo>
                  <a:cubicBezTo>
                    <a:pt x="125033" y="523768"/>
                    <a:pt x="120081" y="527065"/>
                    <a:pt x="83768" y="593000"/>
                  </a:cubicBezTo>
                  <a:cubicBezTo>
                    <a:pt x="83768" y="596296"/>
                    <a:pt x="83768" y="601242"/>
                    <a:pt x="87069" y="606187"/>
                  </a:cubicBezTo>
                  <a:cubicBezTo>
                    <a:pt x="101925" y="624318"/>
                    <a:pt x="118431" y="640802"/>
                    <a:pt x="134937" y="653989"/>
                  </a:cubicBezTo>
                  <a:cubicBezTo>
                    <a:pt x="138239" y="657285"/>
                    <a:pt x="144841" y="658934"/>
                    <a:pt x="148142" y="657285"/>
                  </a:cubicBezTo>
                  <a:cubicBezTo>
                    <a:pt x="214166" y="621021"/>
                    <a:pt x="217468" y="616076"/>
                    <a:pt x="217468" y="616076"/>
                  </a:cubicBezTo>
                  <a:cubicBezTo>
                    <a:pt x="243877" y="632560"/>
                    <a:pt x="273588" y="644099"/>
                    <a:pt x="304950" y="652341"/>
                  </a:cubicBezTo>
                  <a:cubicBezTo>
                    <a:pt x="304950" y="652341"/>
                    <a:pt x="304950" y="657285"/>
                    <a:pt x="324757" y="731462"/>
                  </a:cubicBezTo>
                  <a:cubicBezTo>
                    <a:pt x="324757" y="734759"/>
                    <a:pt x="331359" y="738056"/>
                    <a:pt x="336311" y="738056"/>
                  </a:cubicBezTo>
                  <a:cubicBezTo>
                    <a:pt x="359419" y="739704"/>
                    <a:pt x="382528" y="739704"/>
                    <a:pt x="405636" y="738056"/>
                  </a:cubicBezTo>
                  <a:cubicBezTo>
                    <a:pt x="410589" y="738056"/>
                    <a:pt x="415540" y="734759"/>
                    <a:pt x="417190" y="731462"/>
                  </a:cubicBezTo>
                  <a:cubicBezTo>
                    <a:pt x="438648" y="658934"/>
                    <a:pt x="436998" y="658934"/>
                    <a:pt x="436998" y="658934"/>
                  </a:cubicBezTo>
                  <a:cubicBezTo>
                    <a:pt x="468360" y="653989"/>
                    <a:pt x="498071" y="632560"/>
                    <a:pt x="524480" y="616076"/>
                  </a:cubicBezTo>
                  <a:cubicBezTo>
                    <a:pt x="524480" y="616076"/>
                    <a:pt x="527781" y="621021"/>
                    <a:pt x="593805" y="657285"/>
                  </a:cubicBezTo>
                  <a:cubicBezTo>
                    <a:pt x="597107" y="658934"/>
                    <a:pt x="602059" y="657285"/>
                    <a:pt x="607010" y="653989"/>
                  </a:cubicBezTo>
                  <a:cubicBezTo>
                    <a:pt x="625167" y="639154"/>
                    <a:pt x="641673" y="622670"/>
                    <a:pt x="654878" y="606187"/>
                  </a:cubicBezTo>
                  <a:cubicBezTo>
                    <a:pt x="658180" y="602890"/>
                    <a:pt x="659830" y="596296"/>
                    <a:pt x="658180" y="593000"/>
                  </a:cubicBezTo>
                  <a:cubicBezTo>
                    <a:pt x="621866" y="527065"/>
                    <a:pt x="616914" y="523768"/>
                    <a:pt x="616914" y="523768"/>
                  </a:cubicBezTo>
                  <a:cubicBezTo>
                    <a:pt x="633420" y="497394"/>
                    <a:pt x="644974" y="467723"/>
                    <a:pt x="653227" y="436405"/>
                  </a:cubicBezTo>
                  <a:cubicBezTo>
                    <a:pt x="653227" y="436405"/>
                    <a:pt x="658180" y="436405"/>
                    <a:pt x="732457" y="416624"/>
                  </a:cubicBezTo>
                  <a:cubicBezTo>
                    <a:pt x="735757" y="416624"/>
                    <a:pt x="739059" y="410031"/>
                    <a:pt x="739059" y="405086"/>
                  </a:cubicBezTo>
                  <a:cubicBezTo>
                    <a:pt x="740710" y="382008"/>
                    <a:pt x="740710" y="358932"/>
                    <a:pt x="739059" y="335854"/>
                  </a:cubicBezTo>
                  <a:cubicBezTo>
                    <a:pt x="739059" y="330909"/>
                    <a:pt x="735757" y="325964"/>
                    <a:pt x="732457" y="324315"/>
                  </a:cubicBezTo>
                  <a:cubicBezTo>
                    <a:pt x="659830" y="302887"/>
                    <a:pt x="653227" y="304536"/>
                    <a:pt x="653227" y="304536"/>
                  </a:cubicBezTo>
                  <a:cubicBezTo>
                    <a:pt x="646625" y="273216"/>
                    <a:pt x="633420" y="245194"/>
                    <a:pt x="616914" y="217172"/>
                  </a:cubicBezTo>
                  <a:cubicBezTo>
                    <a:pt x="616914" y="217172"/>
                    <a:pt x="621866" y="213876"/>
                    <a:pt x="658180" y="147941"/>
                  </a:cubicBezTo>
                  <a:cubicBezTo>
                    <a:pt x="658180" y="144644"/>
                    <a:pt x="658180" y="139699"/>
                    <a:pt x="654878" y="134753"/>
                  </a:cubicBezTo>
                  <a:cubicBezTo>
                    <a:pt x="640022" y="116622"/>
                    <a:pt x="623516" y="100138"/>
                    <a:pt x="607010" y="85302"/>
                  </a:cubicBezTo>
                  <a:cubicBezTo>
                    <a:pt x="603709" y="82006"/>
                    <a:pt x="597107" y="80357"/>
                    <a:pt x="593805" y="82006"/>
                  </a:cubicBezTo>
                  <a:cubicBezTo>
                    <a:pt x="527781" y="118270"/>
                    <a:pt x="524480" y="123215"/>
                    <a:pt x="524480" y="123215"/>
                  </a:cubicBezTo>
                  <a:cubicBezTo>
                    <a:pt x="498071" y="106732"/>
                    <a:pt x="468360" y="95193"/>
                    <a:pt x="436998" y="86951"/>
                  </a:cubicBezTo>
                  <a:cubicBezTo>
                    <a:pt x="436998" y="86951"/>
                    <a:pt x="436998" y="82006"/>
                    <a:pt x="417190" y="7830"/>
                  </a:cubicBezTo>
                  <a:cubicBezTo>
                    <a:pt x="417190" y="4533"/>
                    <a:pt x="410589" y="1236"/>
                    <a:pt x="405636" y="1236"/>
                  </a:cubicBezTo>
                  <a:cubicBezTo>
                    <a:pt x="382528" y="-412"/>
                    <a:pt x="359419" y="-412"/>
                    <a:pt x="336311" y="1236"/>
                  </a:cubicBezTo>
                  <a:cubicBezTo>
                    <a:pt x="331359" y="1236"/>
                    <a:pt x="326407" y="4533"/>
                    <a:pt x="324757" y="7830"/>
                  </a:cubicBezTo>
                  <a:cubicBezTo>
                    <a:pt x="303299" y="80357"/>
                    <a:pt x="304950" y="86951"/>
                    <a:pt x="304950" y="86951"/>
                  </a:cubicBezTo>
                  <a:cubicBezTo>
                    <a:pt x="273588" y="93544"/>
                    <a:pt x="245528" y="106732"/>
                    <a:pt x="217468" y="123215"/>
                  </a:cubicBezTo>
                  <a:cubicBezTo>
                    <a:pt x="217468" y="123215"/>
                    <a:pt x="214166" y="118270"/>
                    <a:pt x="148142" y="82006"/>
                  </a:cubicBezTo>
                  <a:cubicBezTo>
                    <a:pt x="144841" y="82006"/>
                    <a:pt x="139889" y="82006"/>
                    <a:pt x="134937" y="85302"/>
                  </a:cubicBezTo>
                  <a:cubicBezTo>
                    <a:pt x="116780" y="100138"/>
                    <a:pt x="100274" y="116622"/>
                    <a:pt x="85419" y="133105"/>
                  </a:cubicBezTo>
                  <a:cubicBezTo>
                    <a:pt x="82118" y="136402"/>
                    <a:pt x="80468" y="142995"/>
                    <a:pt x="82118" y="146292"/>
                  </a:cubicBezTo>
                  <a:cubicBezTo>
                    <a:pt x="118431" y="212227"/>
                    <a:pt x="123383" y="215524"/>
                    <a:pt x="123383" y="215524"/>
                  </a:cubicBezTo>
                  <a:cubicBezTo>
                    <a:pt x="106877" y="241897"/>
                    <a:pt x="95322" y="271568"/>
                    <a:pt x="87069" y="302887"/>
                  </a:cubicBezTo>
                  <a:lnTo>
                    <a:pt x="87069" y="302887"/>
                  </a:lnTo>
                  <a:cubicBezTo>
                    <a:pt x="87069" y="302887"/>
                    <a:pt x="82118" y="302887"/>
                    <a:pt x="7840" y="322667"/>
                  </a:cubicBezTo>
                  <a:cubicBezTo>
                    <a:pt x="4539" y="322667"/>
                    <a:pt x="1238" y="329261"/>
                    <a:pt x="1238" y="334206"/>
                  </a:cubicBezTo>
                  <a:cubicBezTo>
                    <a:pt x="-413" y="357283"/>
                    <a:pt x="-413" y="380360"/>
                    <a:pt x="1238" y="403438"/>
                  </a:cubicBezTo>
                  <a:cubicBezTo>
                    <a:pt x="1238" y="408383"/>
                    <a:pt x="4539" y="413327"/>
                    <a:pt x="7840" y="414975"/>
                  </a:cubicBezTo>
                  <a:close/>
                </a:path>
              </a:pathLst>
            </a:custGeom>
            <a:noFill/>
            <a:ln w="18151" cap="rnd">
              <a:solidFill>
                <a:srgbClr val="000000"/>
              </a:solidFill>
              <a:prstDash val="solid"/>
              <a:round/>
            </a:ln>
          </p:spPr>
          <p:txBody>
            <a:bodyPr rtlCol="0" anchor="ctr"/>
            <a:lstStyle/>
            <a:p>
              <a:endParaRPr lang="en-US" sz="1799"/>
            </a:p>
          </p:txBody>
        </p:sp>
        <p:grpSp>
          <p:nvGrpSpPr>
            <p:cNvPr id="6" name="Graphic 503">
              <a:extLst>
                <a:ext uri="{FF2B5EF4-FFF2-40B4-BE49-F238E27FC236}">
                  <a16:creationId xmlns:a16="http://schemas.microsoft.com/office/drawing/2014/main" id="{8DF39E60-5A05-340E-C734-6BF362800244}"/>
                </a:ext>
              </a:extLst>
            </p:cNvPr>
            <p:cNvGrpSpPr/>
            <p:nvPr/>
          </p:nvGrpSpPr>
          <p:grpSpPr>
            <a:xfrm>
              <a:off x="11638419" y="8947169"/>
              <a:ext cx="486928" cy="1110999"/>
              <a:chOff x="11638419" y="8947169"/>
              <a:chExt cx="486928" cy="1110999"/>
            </a:xfrm>
          </p:grpSpPr>
          <p:sp>
            <p:nvSpPr>
              <p:cNvPr id="12" name="Freeform 9">
                <a:extLst>
                  <a:ext uri="{FF2B5EF4-FFF2-40B4-BE49-F238E27FC236}">
                    <a16:creationId xmlns:a16="http://schemas.microsoft.com/office/drawing/2014/main" id="{4DE74719-C5AB-575E-2893-6BAA49973349}"/>
                  </a:ext>
                </a:extLst>
              </p:cNvPr>
              <p:cNvSpPr/>
              <p:nvPr/>
            </p:nvSpPr>
            <p:spPr>
              <a:xfrm>
                <a:off x="11638419" y="9196072"/>
                <a:ext cx="486928" cy="862096"/>
              </a:xfrm>
              <a:custGeom>
                <a:avLst/>
                <a:gdLst>
                  <a:gd name="connsiteX0" fmla="*/ 486929 w 486928"/>
                  <a:gd name="connsiteY0" fmla="*/ 103848 h 862096"/>
                  <a:gd name="connsiteX1" fmla="*/ 465471 w 486928"/>
                  <a:gd name="connsiteY1" fmla="*/ 387366 h 862096"/>
                  <a:gd name="connsiteX2" fmla="*/ 379639 w 486928"/>
                  <a:gd name="connsiteY2" fmla="*/ 456598 h 862096"/>
                  <a:gd name="connsiteX3" fmla="*/ 374688 w 486928"/>
                  <a:gd name="connsiteY3" fmla="*/ 456598 h 862096"/>
                  <a:gd name="connsiteX4" fmla="*/ 346627 w 486928"/>
                  <a:gd name="connsiteY4" fmla="*/ 835722 h 862096"/>
                  <a:gd name="connsiteX5" fmla="*/ 318568 w 486928"/>
                  <a:gd name="connsiteY5" fmla="*/ 862096 h 862096"/>
                  <a:gd name="connsiteX6" fmla="*/ 168362 w 486928"/>
                  <a:gd name="connsiteY6" fmla="*/ 862096 h 862096"/>
                  <a:gd name="connsiteX7" fmla="*/ 140301 w 486928"/>
                  <a:gd name="connsiteY7" fmla="*/ 835722 h 862096"/>
                  <a:gd name="connsiteX8" fmla="*/ 112242 w 486928"/>
                  <a:gd name="connsiteY8" fmla="*/ 456598 h 862096"/>
                  <a:gd name="connsiteX9" fmla="*/ 107289 w 486928"/>
                  <a:gd name="connsiteY9" fmla="*/ 456598 h 862096"/>
                  <a:gd name="connsiteX10" fmla="*/ 21459 w 486928"/>
                  <a:gd name="connsiteY10" fmla="*/ 387366 h 862096"/>
                  <a:gd name="connsiteX11" fmla="*/ 0 w 486928"/>
                  <a:gd name="connsiteY11" fmla="*/ 108793 h 862096"/>
                  <a:gd name="connsiteX12" fmla="*/ 0 w 486928"/>
                  <a:gd name="connsiteY12" fmla="*/ 103848 h 862096"/>
                  <a:gd name="connsiteX13" fmla="*/ 97386 w 486928"/>
                  <a:gd name="connsiteY13" fmla="*/ 0 h 862096"/>
                  <a:gd name="connsiteX14" fmla="*/ 387892 w 486928"/>
                  <a:gd name="connsiteY14" fmla="*/ 0 h 862096"/>
                  <a:gd name="connsiteX15" fmla="*/ 485278 w 486928"/>
                  <a:gd name="connsiteY15" fmla="*/ 103848 h 862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6928" h="862096">
                    <a:moveTo>
                      <a:pt x="486929" y="103848"/>
                    </a:moveTo>
                    <a:lnTo>
                      <a:pt x="465471" y="387366"/>
                    </a:lnTo>
                    <a:cubicBezTo>
                      <a:pt x="462170" y="421982"/>
                      <a:pt x="415953" y="450005"/>
                      <a:pt x="379639" y="456598"/>
                    </a:cubicBezTo>
                    <a:cubicBezTo>
                      <a:pt x="377989" y="456598"/>
                      <a:pt x="376339" y="456598"/>
                      <a:pt x="374688" y="456598"/>
                    </a:cubicBezTo>
                    <a:lnTo>
                      <a:pt x="346627" y="835722"/>
                    </a:lnTo>
                    <a:cubicBezTo>
                      <a:pt x="346627" y="850557"/>
                      <a:pt x="333423" y="862096"/>
                      <a:pt x="318568" y="862096"/>
                    </a:cubicBezTo>
                    <a:lnTo>
                      <a:pt x="168362" y="862096"/>
                    </a:lnTo>
                    <a:cubicBezTo>
                      <a:pt x="153507" y="862096"/>
                      <a:pt x="141953" y="850557"/>
                      <a:pt x="140301" y="835722"/>
                    </a:cubicBezTo>
                    <a:lnTo>
                      <a:pt x="112242" y="456598"/>
                    </a:lnTo>
                    <a:cubicBezTo>
                      <a:pt x="112242" y="456598"/>
                      <a:pt x="108941" y="456598"/>
                      <a:pt x="107289" y="456598"/>
                    </a:cubicBezTo>
                    <a:cubicBezTo>
                      <a:pt x="70977" y="451653"/>
                      <a:pt x="24759" y="421982"/>
                      <a:pt x="21459" y="387366"/>
                    </a:cubicBezTo>
                    <a:lnTo>
                      <a:pt x="0" y="108793"/>
                    </a:lnTo>
                    <a:cubicBezTo>
                      <a:pt x="0" y="107144"/>
                      <a:pt x="0" y="105496"/>
                      <a:pt x="0" y="103848"/>
                    </a:cubicBezTo>
                    <a:cubicBezTo>
                      <a:pt x="0" y="47803"/>
                      <a:pt x="44567" y="1649"/>
                      <a:pt x="97386" y="0"/>
                    </a:cubicBezTo>
                    <a:lnTo>
                      <a:pt x="387892" y="0"/>
                    </a:lnTo>
                    <a:cubicBezTo>
                      <a:pt x="442363" y="0"/>
                      <a:pt x="485278" y="47803"/>
                      <a:pt x="485278" y="103848"/>
                    </a:cubicBezTo>
                    <a:close/>
                  </a:path>
                </a:pathLst>
              </a:custGeom>
              <a:solidFill>
                <a:srgbClr val="FFFFFF"/>
              </a:solidFill>
              <a:ln w="18151" cap="rnd">
                <a:solidFill>
                  <a:srgbClr val="000000"/>
                </a:solidFill>
                <a:prstDash val="solid"/>
                <a:round/>
              </a:ln>
            </p:spPr>
            <p:txBody>
              <a:bodyPr rtlCol="0" anchor="ctr"/>
              <a:lstStyle/>
              <a:p>
                <a:endParaRPr lang="en-US" sz="1799"/>
              </a:p>
            </p:txBody>
          </p:sp>
          <p:sp>
            <p:nvSpPr>
              <p:cNvPr id="13" name="Freeform 10">
                <a:extLst>
                  <a:ext uri="{FF2B5EF4-FFF2-40B4-BE49-F238E27FC236}">
                    <a16:creationId xmlns:a16="http://schemas.microsoft.com/office/drawing/2014/main" id="{807E37F8-AFD0-A594-FCF4-56191F2DDD58}"/>
                  </a:ext>
                </a:extLst>
              </p:cNvPr>
              <p:cNvSpPr/>
              <p:nvPr/>
            </p:nvSpPr>
            <p:spPr>
              <a:xfrm>
                <a:off x="11790275" y="8947169"/>
                <a:ext cx="184868" cy="184617"/>
              </a:xfrm>
              <a:custGeom>
                <a:avLst/>
                <a:gdLst>
                  <a:gd name="connsiteX0" fmla="*/ 92435 w 184868"/>
                  <a:gd name="connsiteY0" fmla="*/ 184617 h 184617"/>
                  <a:gd name="connsiteX1" fmla="*/ 0 w 184868"/>
                  <a:gd name="connsiteY1" fmla="*/ 92308 h 184617"/>
                  <a:gd name="connsiteX2" fmla="*/ 92435 w 184868"/>
                  <a:gd name="connsiteY2" fmla="*/ 0 h 184617"/>
                  <a:gd name="connsiteX3" fmla="*/ 184868 w 184868"/>
                  <a:gd name="connsiteY3" fmla="*/ 92308 h 184617"/>
                  <a:gd name="connsiteX4" fmla="*/ 92435 w 184868"/>
                  <a:gd name="connsiteY4" fmla="*/ 184617 h 184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868" h="184617">
                    <a:moveTo>
                      <a:pt x="92435" y="184617"/>
                    </a:moveTo>
                    <a:cubicBezTo>
                      <a:pt x="41265" y="184617"/>
                      <a:pt x="0" y="143408"/>
                      <a:pt x="0" y="92308"/>
                    </a:cubicBezTo>
                    <a:cubicBezTo>
                      <a:pt x="0" y="41209"/>
                      <a:pt x="41265" y="0"/>
                      <a:pt x="92435" y="0"/>
                    </a:cubicBezTo>
                    <a:cubicBezTo>
                      <a:pt x="143603" y="0"/>
                      <a:pt x="184868" y="41209"/>
                      <a:pt x="184868" y="92308"/>
                    </a:cubicBezTo>
                    <a:cubicBezTo>
                      <a:pt x="184868" y="143408"/>
                      <a:pt x="143603" y="184617"/>
                      <a:pt x="92435" y="184617"/>
                    </a:cubicBezTo>
                    <a:close/>
                  </a:path>
                </a:pathLst>
              </a:custGeom>
              <a:noFill/>
              <a:ln w="18151" cap="rnd">
                <a:solidFill>
                  <a:srgbClr val="000000"/>
                </a:solidFill>
                <a:prstDash val="solid"/>
                <a:round/>
              </a:ln>
            </p:spPr>
            <p:txBody>
              <a:bodyPr rtlCol="0" anchor="ctr"/>
              <a:lstStyle/>
              <a:p>
                <a:endParaRPr lang="en-US" sz="1799"/>
              </a:p>
            </p:txBody>
          </p:sp>
          <p:sp>
            <p:nvSpPr>
              <p:cNvPr id="14" name="Freeform 11">
                <a:extLst>
                  <a:ext uri="{FF2B5EF4-FFF2-40B4-BE49-F238E27FC236}">
                    <a16:creationId xmlns:a16="http://schemas.microsoft.com/office/drawing/2014/main" id="{A697169A-9C9B-F081-4FD7-4569D8E5FAA7}"/>
                  </a:ext>
                </a:extLst>
              </p:cNvPr>
              <p:cNvSpPr/>
              <p:nvPr/>
            </p:nvSpPr>
            <p:spPr>
              <a:xfrm>
                <a:off x="11882709" y="9626296"/>
                <a:ext cx="16506" cy="431871"/>
              </a:xfrm>
              <a:custGeom>
                <a:avLst/>
                <a:gdLst>
                  <a:gd name="connsiteX0" fmla="*/ 0 w 16506"/>
                  <a:gd name="connsiteY0" fmla="*/ 0 h 431871"/>
                  <a:gd name="connsiteX1" fmla="*/ 0 w 16506"/>
                  <a:gd name="connsiteY1" fmla="*/ 431872 h 431871"/>
                </a:gdLst>
                <a:ahLst/>
                <a:cxnLst>
                  <a:cxn ang="0">
                    <a:pos x="connsiteX0" y="connsiteY0"/>
                  </a:cxn>
                  <a:cxn ang="0">
                    <a:pos x="connsiteX1" y="connsiteY1"/>
                  </a:cxn>
                </a:cxnLst>
                <a:rect l="l" t="t" r="r" b="b"/>
                <a:pathLst>
                  <a:path w="16506" h="431871">
                    <a:moveTo>
                      <a:pt x="0" y="0"/>
                    </a:moveTo>
                    <a:lnTo>
                      <a:pt x="0" y="431872"/>
                    </a:lnTo>
                  </a:path>
                </a:pathLst>
              </a:custGeom>
              <a:ln w="18151" cap="rnd">
                <a:solidFill>
                  <a:srgbClr val="000000"/>
                </a:solidFill>
                <a:prstDash val="solid"/>
                <a:round/>
              </a:ln>
            </p:spPr>
            <p:txBody>
              <a:bodyPr rtlCol="0" anchor="ctr"/>
              <a:lstStyle/>
              <a:p>
                <a:endParaRPr lang="en-US" sz="1799"/>
              </a:p>
            </p:txBody>
          </p:sp>
          <p:sp>
            <p:nvSpPr>
              <p:cNvPr id="15" name="Freeform 12">
                <a:extLst>
                  <a:ext uri="{FF2B5EF4-FFF2-40B4-BE49-F238E27FC236}">
                    <a16:creationId xmlns:a16="http://schemas.microsoft.com/office/drawing/2014/main" id="{84AA6003-5A9F-D37F-77D3-A7C17B5A5AD1}"/>
                  </a:ext>
                </a:extLst>
              </p:cNvPr>
              <p:cNvSpPr/>
              <p:nvPr/>
            </p:nvSpPr>
            <p:spPr>
              <a:xfrm>
                <a:off x="11727552" y="9337832"/>
                <a:ext cx="23108" cy="314837"/>
              </a:xfrm>
              <a:custGeom>
                <a:avLst/>
                <a:gdLst>
                  <a:gd name="connsiteX0" fmla="*/ 23109 w 23108"/>
                  <a:gd name="connsiteY0" fmla="*/ 314838 h 314837"/>
                  <a:gd name="connsiteX1" fmla="*/ 0 w 23108"/>
                  <a:gd name="connsiteY1" fmla="*/ 0 h 314837"/>
                </a:gdLst>
                <a:ahLst/>
                <a:cxnLst>
                  <a:cxn ang="0">
                    <a:pos x="connsiteX0" y="connsiteY0"/>
                  </a:cxn>
                  <a:cxn ang="0">
                    <a:pos x="connsiteX1" y="connsiteY1"/>
                  </a:cxn>
                </a:cxnLst>
                <a:rect l="l" t="t" r="r" b="b"/>
                <a:pathLst>
                  <a:path w="23108" h="314837">
                    <a:moveTo>
                      <a:pt x="23109" y="314838"/>
                    </a:moveTo>
                    <a:lnTo>
                      <a:pt x="0" y="0"/>
                    </a:lnTo>
                  </a:path>
                </a:pathLst>
              </a:custGeom>
              <a:ln w="18151" cap="rnd">
                <a:solidFill>
                  <a:srgbClr val="000000"/>
                </a:solidFill>
                <a:prstDash val="solid"/>
                <a:round/>
              </a:ln>
            </p:spPr>
            <p:txBody>
              <a:bodyPr rtlCol="0" anchor="ctr"/>
              <a:lstStyle/>
              <a:p>
                <a:endParaRPr lang="en-US" sz="1799"/>
              </a:p>
            </p:txBody>
          </p:sp>
          <p:sp>
            <p:nvSpPr>
              <p:cNvPr id="16" name="Freeform 13">
                <a:extLst>
                  <a:ext uri="{FF2B5EF4-FFF2-40B4-BE49-F238E27FC236}">
                    <a16:creationId xmlns:a16="http://schemas.microsoft.com/office/drawing/2014/main" id="{A06484F8-F563-76FB-A426-0640B7F1675D}"/>
                  </a:ext>
                </a:extLst>
              </p:cNvPr>
              <p:cNvSpPr/>
              <p:nvPr/>
            </p:nvSpPr>
            <p:spPr>
              <a:xfrm>
                <a:off x="12014758" y="9337832"/>
                <a:ext cx="23108" cy="314837"/>
              </a:xfrm>
              <a:custGeom>
                <a:avLst/>
                <a:gdLst>
                  <a:gd name="connsiteX0" fmla="*/ 0 w 23108"/>
                  <a:gd name="connsiteY0" fmla="*/ 314838 h 314837"/>
                  <a:gd name="connsiteX1" fmla="*/ 23108 w 23108"/>
                  <a:gd name="connsiteY1" fmla="*/ 0 h 314837"/>
                </a:gdLst>
                <a:ahLst/>
                <a:cxnLst>
                  <a:cxn ang="0">
                    <a:pos x="connsiteX0" y="connsiteY0"/>
                  </a:cxn>
                  <a:cxn ang="0">
                    <a:pos x="connsiteX1" y="connsiteY1"/>
                  </a:cxn>
                </a:cxnLst>
                <a:rect l="l" t="t" r="r" b="b"/>
                <a:pathLst>
                  <a:path w="23108" h="314837">
                    <a:moveTo>
                      <a:pt x="0" y="314838"/>
                    </a:moveTo>
                    <a:lnTo>
                      <a:pt x="23108" y="0"/>
                    </a:lnTo>
                  </a:path>
                </a:pathLst>
              </a:custGeom>
              <a:ln w="18151" cap="rnd">
                <a:solidFill>
                  <a:srgbClr val="000000"/>
                </a:solidFill>
                <a:prstDash val="solid"/>
                <a:round/>
              </a:ln>
            </p:spPr>
            <p:txBody>
              <a:bodyPr rtlCol="0" anchor="ctr"/>
              <a:lstStyle/>
              <a:p>
                <a:endParaRPr lang="en-US" sz="1799"/>
              </a:p>
            </p:txBody>
          </p:sp>
        </p:grpSp>
        <p:grpSp>
          <p:nvGrpSpPr>
            <p:cNvPr id="7" name="Graphic 503">
              <a:extLst>
                <a:ext uri="{FF2B5EF4-FFF2-40B4-BE49-F238E27FC236}">
                  <a16:creationId xmlns:a16="http://schemas.microsoft.com/office/drawing/2014/main" id="{3593B639-3F6A-4CC1-5B8F-D45263E8D22F}"/>
                </a:ext>
              </a:extLst>
            </p:cNvPr>
            <p:cNvGrpSpPr/>
            <p:nvPr/>
          </p:nvGrpSpPr>
          <p:grpSpPr>
            <a:xfrm>
              <a:off x="11225139" y="9360909"/>
              <a:ext cx="385220" cy="312305"/>
              <a:chOff x="11225139" y="9360909"/>
              <a:chExt cx="385220" cy="312305"/>
            </a:xfrm>
            <a:noFill/>
          </p:grpSpPr>
          <p:sp>
            <p:nvSpPr>
              <p:cNvPr id="9" name="Freeform 6">
                <a:extLst>
                  <a:ext uri="{FF2B5EF4-FFF2-40B4-BE49-F238E27FC236}">
                    <a16:creationId xmlns:a16="http://schemas.microsoft.com/office/drawing/2014/main" id="{6A10138C-38BB-1FC4-F12E-136F5F8D1C61}"/>
                  </a:ext>
                </a:extLst>
              </p:cNvPr>
              <p:cNvSpPr/>
              <p:nvPr/>
            </p:nvSpPr>
            <p:spPr>
              <a:xfrm>
                <a:off x="11225139" y="9360909"/>
                <a:ext cx="385220" cy="312305"/>
              </a:xfrm>
              <a:custGeom>
                <a:avLst/>
                <a:gdLst>
                  <a:gd name="connsiteX0" fmla="*/ 385221 w 385220"/>
                  <a:gd name="connsiteY0" fmla="*/ 222529 h 312305"/>
                  <a:gd name="connsiteX1" fmla="*/ 228413 w 385220"/>
                  <a:gd name="connsiteY1" fmla="*/ 311542 h 312305"/>
                  <a:gd name="connsiteX2" fmla="*/ 629 w 385220"/>
                  <a:gd name="connsiteY2" fmla="*/ 118683 h 312305"/>
                  <a:gd name="connsiteX3" fmla="*/ 25388 w 385220"/>
                  <a:gd name="connsiteY3" fmla="*/ 0 h 312305"/>
                </a:gdLst>
                <a:ahLst/>
                <a:cxnLst>
                  <a:cxn ang="0">
                    <a:pos x="connsiteX0" y="connsiteY0"/>
                  </a:cxn>
                  <a:cxn ang="0">
                    <a:pos x="connsiteX1" y="connsiteY1"/>
                  </a:cxn>
                  <a:cxn ang="0">
                    <a:pos x="connsiteX2" y="connsiteY2"/>
                  </a:cxn>
                  <a:cxn ang="0">
                    <a:pos x="connsiteX3" y="connsiteY3"/>
                  </a:cxn>
                </a:cxnLst>
                <a:rect l="l" t="t" r="r" b="b"/>
                <a:pathLst>
                  <a:path w="385220" h="312305">
                    <a:moveTo>
                      <a:pt x="385221" y="222529"/>
                    </a:moveTo>
                    <a:cubicBezTo>
                      <a:pt x="350557" y="271980"/>
                      <a:pt x="294437" y="306597"/>
                      <a:pt x="228413" y="311542"/>
                    </a:cubicBezTo>
                    <a:cubicBezTo>
                      <a:pt x="112871" y="321431"/>
                      <a:pt x="10533" y="234068"/>
                      <a:pt x="629" y="118683"/>
                    </a:cubicBezTo>
                    <a:cubicBezTo>
                      <a:pt x="-2672" y="75825"/>
                      <a:pt x="7232" y="36264"/>
                      <a:pt x="25388" y="0"/>
                    </a:cubicBezTo>
                  </a:path>
                </a:pathLst>
              </a:custGeom>
              <a:noFill/>
              <a:ln w="16501" cap="rnd">
                <a:solidFill>
                  <a:srgbClr val="000000"/>
                </a:solidFill>
                <a:prstDash val="solid"/>
                <a:round/>
              </a:ln>
            </p:spPr>
            <p:txBody>
              <a:bodyPr rtlCol="0" anchor="ctr"/>
              <a:lstStyle/>
              <a:p>
                <a:endParaRPr lang="en-US" sz="1799"/>
              </a:p>
            </p:txBody>
          </p:sp>
          <p:sp>
            <p:nvSpPr>
              <p:cNvPr id="10" name="Freeform 7">
                <a:extLst>
                  <a:ext uri="{FF2B5EF4-FFF2-40B4-BE49-F238E27FC236}">
                    <a16:creationId xmlns:a16="http://schemas.microsoft.com/office/drawing/2014/main" id="{1C944A44-456F-B73B-156E-D50E38372980}"/>
                  </a:ext>
                </a:extLst>
              </p:cNvPr>
              <p:cNvSpPr/>
              <p:nvPr/>
            </p:nvSpPr>
            <p:spPr>
              <a:xfrm>
                <a:off x="11250527" y="9360909"/>
                <a:ext cx="175896" cy="309893"/>
              </a:xfrm>
              <a:custGeom>
                <a:avLst/>
                <a:gdLst>
                  <a:gd name="connsiteX0" fmla="*/ 150206 w 175896"/>
                  <a:gd name="connsiteY0" fmla="*/ 309894 h 309893"/>
                  <a:gd name="connsiteX1" fmla="*/ 108941 w 175896"/>
                  <a:gd name="connsiteY1" fmla="*/ 54397 h 309893"/>
                  <a:gd name="connsiteX2" fmla="*/ 0 w 175896"/>
                  <a:gd name="connsiteY2" fmla="*/ 0 h 309893"/>
                </a:gdLst>
                <a:ahLst/>
                <a:cxnLst>
                  <a:cxn ang="0">
                    <a:pos x="connsiteX0" y="connsiteY0"/>
                  </a:cxn>
                  <a:cxn ang="0">
                    <a:pos x="connsiteX1" y="connsiteY1"/>
                  </a:cxn>
                  <a:cxn ang="0">
                    <a:pos x="connsiteX2" y="connsiteY2"/>
                  </a:cxn>
                </a:cxnLst>
                <a:rect l="l" t="t" r="r" b="b"/>
                <a:pathLst>
                  <a:path w="175896" h="309893">
                    <a:moveTo>
                      <a:pt x="150206" y="309894"/>
                    </a:moveTo>
                    <a:cubicBezTo>
                      <a:pt x="194772" y="227475"/>
                      <a:pt x="181567" y="121979"/>
                      <a:pt x="108941" y="54397"/>
                    </a:cubicBezTo>
                    <a:cubicBezTo>
                      <a:pt x="77579" y="24725"/>
                      <a:pt x="39615" y="8242"/>
                      <a:pt x="0" y="0"/>
                    </a:cubicBezTo>
                  </a:path>
                </a:pathLst>
              </a:custGeom>
              <a:noFill/>
              <a:ln w="16501" cap="rnd">
                <a:solidFill>
                  <a:srgbClr val="000000"/>
                </a:solidFill>
                <a:prstDash val="solid"/>
                <a:round/>
              </a:ln>
            </p:spPr>
            <p:txBody>
              <a:bodyPr rtlCol="0" anchor="ctr"/>
              <a:lstStyle/>
              <a:p>
                <a:endParaRPr lang="en-US" sz="1799"/>
              </a:p>
            </p:txBody>
          </p:sp>
          <p:sp>
            <p:nvSpPr>
              <p:cNvPr id="11" name="Freeform 8">
                <a:extLst>
                  <a:ext uri="{FF2B5EF4-FFF2-40B4-BE49-F238E27FC236}">
                    <a16:creationId xmlns:a16="http://schemas.microsoft.com/office/drawing/2014/main" id="{B5B424B5-D772-3966-D085-AE5F3D09F2FF}"/>
                  </a:ext>
                </a:extLst>
              </p:cNvPr>
              <p:cNvSpPr/>
              <p:nvPr/>
            </p:nvSpPr>
            <p:spPr>
              <a:xfrm>
                <a:off x="11252178" y="9360909"/>
                <a:ext cx="148554" cy="309892"/>
              </a:xfrm>
              <a:custGeom>
                <a:avLst/>
                <a:gdLst>
                  <a:gd name="connsiteX0" fmla="*/ 0 w 148554"/>
                  <a:gd name="connsiteY0" fmla="*/ 0 h 309892"/>
                  <a:gd name="connsiteX1" fmla="*/ 148555 w 148554"/>
                  <a:gd name="connsiteY1" fmla="*/ 309893 h 309892"/>
                </a:gdLst>
                <a:ahLst/>
                <a:cxnLst>
                  <a:cxn ang="0">
                    <a:pos x="connsiteX0" y="connsiteY0"/>
                  </a:cxn>
                  <a:cxn ang="0">
                    <a:pos x="connsiteX1" y="connsiteY1"/>
                  </a:cxn>
                </a:cxnLst>
                <a:rect l="l" t="t" r="r" b="b"/>
                <a:pathLst>
                  <a:path w="148554" h="309892">
                    <a:moveTo>
                      <a:pt x="0" y="0"/>
                    </a:moveTo>
                    <a:lnTo>
                      <a:pt x="148555" y="309893"/>
                    </a:lnTo>
                  </a:path>
                </a:pathLst>
              </a:custGeom>
              <a:ln w="16501" cap="rnd">
                <a:solidFill>
                  <a:srgbClr val="000000"/>
                </a:solidFill>
                <a:prstDash val="solid"/>
                <a:round/>
              </a:ln>
            </p:spPr>
            <p:txBody>
              <a:bodyPr rtlCol="0" anchor="ctr"/>
              <a:lstStyle/>
              <a:p>
                <a:endParaRPr lang="en-US" sz="1799"/>
              </a:p>
            </p:txBody>
          </p:sp>
        </p:grpSp>
        <p:sp>
          <p:nvSpPr>
            <p:cNvPr id="8" name="Freeform 5">
              <a:extLst>
                <a:ext uri="{FF2B5EF4-FFF2-40B4-BE49-F238E27FC236}">
                  <a16:creationId xmlns:a16="http://schemas.microsoft.com/office/drawing/2014/main" id="{F3B7C1AB-2C49-61EE-97D2-DA7E62AFD49E}"/>
                </a:ext>
              </a:extLst>
            </p:cNvPr>
            <p:cNvSpPr/>
            <p:nvPr/>
          </p:nvSpPr>
          <p:spPr>
            <a:xfrm>
              <a:off x="11295093" y="9252117"/>
              <a:ext cx="285554" cy="57692"/>
            </a:xfrm>
            <a:custGeom>
              <a:avLst/>
              <a:gdLst>
                <a:gd name="connsiteX0" fmla="*/ 0 w 285554"/>
                <a:gd name="connsiteY0" fmla="*/ 52748 h 57692"/>
                <a:gd name="connsiteX1" fmla="*/ 140301 w 285554"/>
                <a:gd name="connsiteY1" fmla="*/ 0 h 57692"/>
                <a:gd name="connsiteX2" fmla="*/ 285555 w 285554"/>
                <a:gd name="connsiteY2" fmla="*/ 57693 h 57692"/>
              </a:gdLst>
              <a:ahLst/>
              <a:cxnLst>
                <a:cxn ang="0">
                  <a:pos x="connsiteX0" y="connsiteY0"/>
                </a:cxn>
                <a:cxn ang="0">
                  <a:pos x="connsiteX1" y="connsiteY1"/>
                </a:cxn>
                <a:cxn ang="0">
                  <a:pos x="connsiteX2" y="connsiteY2"/>
                </a:cxn>
              </a:cxnLst>
              <a:rect l="l" t="t" r="r" b="b"/>
              <a:pathLst>
                <a:path w="285554" h="57692">
                  <a:moveTo>
                    <a:pt x="0" y="52748"/>
                  </a:moveTo>
                  <a:cubicBezTo>
                    <a:pt x="37964" y="19781"/>
                    <a:pt x="85832" y="0"/>
                    <a:pt x="140301" y="0"/>
                  </a:cubicBezTo>
                  <a:cubicBezTo>
                    <a:pt x="194771" y="0"/>
                    <a:pt x="247591" y="21429"/>
                    <a:pt x="285555" y="57693"/>
                  </a:cubicBezTo>
                </a:path>
              </a:pathLst>
            </a:custGeom>
            <a:noFill/>
            <a:ln w="16501" cap="rnd">
              <a:solidFill>
                <a:srgbClr val="000000"/>
              </a:solidFill>
              <a:prstDash val="solid"/>
              <a:round/>
            </a:ln>
          </p:spPr>
          <p:txBody>
            <a:bodyPr rtlCol="0" anchor="ctr"/>
            <a:lstStyle/>
            <a:p>
              <a:endParaRPr lang="en-US" sz="1799"/>
            </a:p>
          </p:txBody>
        </p:sp>
      </p:grpSp>
      <p:sp>
        <p:nvSpPr>
          <p:cNvPr id="18" name="Text Placeholder 3">
            <a:extLst>
              <a:ext uri="{FF2B5EF4-FFF2-40B4-BE49-F238E27FC236}">
                <a16:creationId xmlns:a16="http://schemas.microsoft.com/office/drawing/2014/main" id="{65439FB3-E9EE-D571-8553-3A628FFCB208}"/>
              </a:ext>
            </a:extLst>
          </p:cNvPr>
          <p:cNvSpPr txBox="1">
            <a:spLocks/>
          </p:cNvSpPr>
          <p:nvPr/>
        </p:nvSpPr>
        <p:spPr>
          <a:xfrm>
            <a:off x="665889" y="667313"/>
            <a:ext cx="10595237" cy="803654"/>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3200" dirty="0"/>
              <a:t>Create Shared Value: </a:t>
            </a:r>
            <a:r>
              <a:rPr lang="en-IE" sz="3200" b="0" dirty="0"/>
              <a:t>Empower Community Champions</a:t>
            </a:r>
          </a:p>
        </p:txBody>
      </p:sp>
    </p:spTree>
    <p:extLst>
      <p:ext uri="{BB962C8B-B14F-4D97-AF65-F5344CB8AC3E}">
        <p14:creationId xmlns:p14="http://schemas.microsoft.com/office/powerpoint/2010/main" val="11335462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599DEA-F3F3-4937-7B45-DC42306E8606}"/>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FE515531-5F1C-396E-1A00-E9A22BF162A8}"/>
              </a:ext>
            </a:extLst>
          </p:cNvPr>
          <p:cNvSpPr>
            <a:spLocks noGrp="1"/>
          </p:cNvSpPr>
          <p:nvPr>
            <p:ph type="body" sz="quarter" idx="18"/>
          </p:nvPr>
        </p:nvSpPr>
        <p:spPr>
          <a:xfrm>
            <a:off x="798380" y="712204"/>
            <a:ext cx="6518180" cy="3849918"/>
          </a:xfrm>
        </p:spPr>
        <p:txBody>
          <a:bodyPr/>
          <a:lstStyle/>
          <a:p>
            <a:pPr marL="0" indent="0"/>
            <a:r>
              <a:rPr lang="en-US" b="1" dirty="0">
                <a:solidFill>
                  <a:schemeClr val="bg1"/>
                </a:solidFill>
              </a:rPr>
              <a:t>            </a:t>
            </a:r>
            <a:r>
              <a:rPr lang="en-US" b="1" dirty="0">
                <a:solidFill>
                  <a:schemeClr val="bg1"/>
                </a:solidFill>
                <a:highlight>
                  <a:srgbClr val="FF0000"/>
                </a:highlight>
              </a:rPr>
              <a:t>Participatory Planning: </a:t>
            </a:r>
          </a:p>
          <a:p>
            <a:pPr marL="0" indent="0"/>
            <a:r>
              <a:rPr lang="en-US" sz="2200" dirty="0"/>
              <a:t>Most importantly, participatory planning enhances the substance and impact of your SME initiatives. It requires responding to present-day needs and priorities while incorporating a valuable range of perspectives and expertise. When an effort has been supported by community engagement, this means they have a permanent seat at the table, it helps the people it affects raise their voices to influence outcomes and will more accurately reflect their ideas, needs, and priorities. This approach ensures that efforts are responsive to present-day challenges while incorporating a wide range of perspectives and expertise. By actively involving the people affected, participatory planning creates initiatives that are more relevant, inclusive, and effective, enabling a sense of shared ownership and long-term commitment.</a:t>
            </a:r>
          </a:p>
          <a:p>
            <a:pPr marL="0" indent="0" algn="ctr"/>
            <a:endParaRPr lang="en-IE" sz="2200" dirty="0"/>
          </a:p>
        </p:txBody>
      </p:sp>
      <p:pic>
        <p:nvPicPr>
          <p:cNvPr id="5" name="Picture 4">
            <a:hlinkClick r:id="rId2"/>
            <a:extLst>
              <a:ext uri="{FF2B5EF4-FFF2-40B4-BE49-F238E27FC236}">
                <a16:creationId xmlns:a16="http://schemas.microsoft.com/office/drawing/2014/main" id="{DB1D6F3D-4598-4287-DB5A-B130D7B0360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238999" y="1479418"/>
            <a:ext cx="4667251" cy="2639340"/>
          </a:xfrm>
          <a:prstGeom prst="rect">
            <a:avLst/>
          </a:prstGeom>
        </p:spPr>
      </p:pic>
      <p:sp>
        <p:nvSpPr>
          <p:cNvPr id="6" name="TextBox 5">
            <a:extLst>
              <a:ext uri="{FF2B5EF4-FFF2-40B4-BE49-F238E27FC236}">
                <a16:creationId xmlns:a16="http://schemas.microsoft.com/office/drawing/2014/main" id="{BFC8FAE8-5814-DB70-5B83-14E89958498D}"/>
              </a:ext>
            </a:extLst>
          </p:cNvPr>
          <p:cNvSpPr txBox="1"/>
          <p:nvPr/>
        </p:nvSpPr>
        <p:spPr>
          <a:xfrm>
            <a:off x="8288254" y="861319"/>
            <a:ext cx="2201616" cy="523220"/>
          </a:xfrm>
          <a:prstGeom prst="rect">
            <a:avLst/>
          </a:prstGeom>
          <a:noFill/>
        </p:spPr>
        <p:txBody>
          <a:bodyPr wrap="square" rtlCol="0">
            <a:spAutoFit/>
          </a:bodyPr>
          <a:lstStyle/>
          <a:p>
            <a:r>
              <a:rPr lang="en-IE" sz="2800" b="1" dirty="0">
                <a:solidFill>
                  <a:srgbClr val="083F59"/>
                </a:solidFill>
              </a:rPr>
              <a:t>Resource</a:t>
            </a:r>
          </a:p>
        </p:txBody>
      </p:sp>
      <p:pic>
        <p:nvPicPr>
          <p:cNvPr id="7" name="Picture 6" descr="A black background with a black square&#10;&#10;AI-generated content may be incorrect.">
            <a:extLst>
              <a:ext uri="{FF2B5EF4-FFF2-40B4-BE49-F238E27FC236}">
                <a16:creationId xmlns:a16="http://schemas.microsoft.com/office/drawing/2014/main" id="{13CCE69E-80C4-DEA1-6FA8-08FB43ED86C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089557" y="348419"/>
            <a:ext cx="1372007" cy="1299942"/>
          </a:xfrm>
          <a:prstGeom prst="roundRect">
            <a:avLst/>
          </a:prstGeom>
          <a:solidFill>
            <a:srgbClr val="269EBB"/>
          </a:solidFill>
        </p:spPr>
      </p:pic>
      <p:sp>
        <p:nvSpPr>
          <p:cNvPr id="8" name="TextBox 7">
            <a:extLst>
              <a:ext uri="{FF2B5EF4-FFF2-40B4-BE49-F238E27FC236}">
                <a16:creationId xmlns:a16="http://schemas.microsoft.com/office/drawing/2014/main" id="{B9238635-CB89-D57A-76C2-0E23D7B48390}"/>
              </a:ext>
            </a:extLst>
          </p:cNvPr>
          <p:cNvSpPr txBox="1"/>
          <p:nvPr/>
        </p:nvSpPr>
        <p:spPr>
          <a:xfrm>
            <a:off x="7238999" y="4206804"/>
            <a:ext cx="4505326" cy="1938992"/>
          </a:xfrm>
          <a:prstGeom prst="rect">
            <a:avLst/>
          </a:prstGeom>
          <a:noFill/>
        </p:spPr>
        <p:txBody>
          <a:bodyPr wrap="square" rtlCol="0">
            <a:spAutoFit/>
          </a:bodyPr>
          <a:lstStyle/>
          <a:p>
            <a:pPr algn="ctr"/>
            <a:r>
              <a:rPr lang="en-US" sz="2000" dirty="0">
                <a:solidFill>
                  <a:srgbClr val="083F59"/>
                </a:solidFill>
              </a:rPr>
              <a:t>The </a:t>
            </a:r>
            <a:r>
              <a:rPr lang="en-US" sz="2000" b="1" dirty="0">
                <a:solidFill>
                  <a:srgbClr val="083F59"/>
                </a:solidFill>
              </a:rPr>
              <a:t>Community Engagement Toolkit</a:t>
            </a:r>
            <a:r>
              <a:rPr lang="en-US" sz="2000" dirty="0">
                <a:solidFill>
                  <a:srgbClr val="083F59"/>
                </a:solidFill>
              </a:rPr>
              <a:t> is a comprehensive guide designed to help companies effectively engage with their communities in the planning, implementation, and evaluation of development projects. </a:t>
            </a:r>
            <a:endParaRPr lang="en-IE" sz="2000" dirty="0">
              <a:solidFill>
                <a:srgbClr val="083F59"/>
              </a:solidFill>
            </a:endParaRPr>
          </a:p>
        </p:txBody>
      </p:sp>
      <p:sp>
        <p:nvSpPr>
          <p:cNvPr id="10" name="TextBox 9">
            <a:extLst>
              <a:ext uri="{FF2B5EF4-FFF2-40B4-BE49-F238E27FC236}">
                <a16:creationId xmlns:a16="http://schemas.microsoft.com/office/drawing/2014/main" id="{80F38EB3-78CD-09CF-CAA9-05120194CD76}"/>
              </a:ext>
            </a:extLst>
          </p:cNvPr>
          <p:cNvSpPr txBox="1"/>
          <p:nvPr/>
        </p:nvSpPr>
        <p:spPr>
          <a:xfrm>
            <a:off x="3293061" y="6315760"/>
            <a:ext cx="8756063" cy="369332"/>
          </a:xfrm>
          <a:prstGeom prst="rect">
            <a:avLst/>
          </a:prstGeom>
          <a:noFill/>
        </p:spPr>
        <p:txBody>
          <a:bodyPr wrap="square">
            <a:spAutoFit/>
          </a:bodyPr>
          <a:lstStyle/>
          <a:p>
            <a:r>
              <a:rPr lang="en-IE" dirty="0">
                <a:solidFill>
                  <a:schemeClr val="bg1">
                    <a:lumMod val="95000"/>
                  </a:schemeClr>
                </a:solidFill>
                <a:hlinkClick r:id="rId2">
                  <a:extLst>
                    <a:ext uri="{A12FA001-AC4F-418D-AE19-62706E023703}">
                      <ahyp:hlinkClr xmlns:ahyp="http://schemas.microsoft.com/office/drawing/2018/hyperlinkcolor" val="tx"/>
                    </a:ext>
                  </a:extLst>
                </a:hlinkClick>
              </a:rPr>
              <a:t>https://files.hudexchange.info/resources/documents/Community-Engagement-Toolkit.pdf</a:t>
            </a:r>
            <a:r>
              <a:rPr lang="en-IE" dirty="0">
                <a:solidFill>
                  <a:schemeClr val="bg1">
                    <a:lumMod val="95000"/>
                  </a:schemeClr>
                </a:solidFill>
              </a:rPr>
              <a:t> </a:t>
            </a:r>
          </a:p>
        </p:txBody>
      </p:sp>
      <p:grpSp>
        <p:nvGrpSpPr>
          <p:cNvPr id="3" name="Group 2">
            <a:extLst>
              <a:ext uri="{FF2B5EF4-FFF2-40B4-BE49-F238E27FC236}">
                <a16:creationId xmlns:a16="http://schemas.microsoft.com/office/drawing/2014/main" id="{D2934A30-AC80-38B3-290B-00A93B942FD9}"/>
              </a:ext>
            </a:extLst>
          </p:cNvPr>
          <p:cNvGrpSpPr/>
          <p:nvPr/>
        </p:nvGrpSpPr>
        <p:grpSpPr>
          <a:xfrm>
            <a:off x="222436" y="106929"/>
            <a:ext cx="1016000" cy="1016000"/>
            <a:chOff x="1016000" y="1137920"/>
            <a:chExt cx="1016000" cy="1016000"/>
          </a:xfrm>
        </p:grpSpPr>
        <p:sp>
          <p:nvSpPr>
            <p:cNvPr id="4" name="Oval 3">
              <a:extLst>
                <a:ext uri="{FF2B5EF4-FFF2-40B4-BE49-F238E27FC236}">
                  <a16:creationId xmlns:a16="http://schemas.microsoft.com/office/drawing/2014/main" id="{769FE67A-9282-7775-48D2-C93669476E45}"/>
                </a:ext>
              </a:extLst>
            </p:cNvPr>
            <p:cNvSpPr/>
            <p:nvPr/>
          </p:nvSpPr>
          <p:spPr>
            <a:xfrm>
              <a:off x="1016000" y="1137920"/>
              <a:ext cx="1016000" cy="1016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8057884F-5FF5-11AA-76BA-1BBF013E8995}"/>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04</a:t>
              </a:r>
            </a:p>
          </p:txBody>
        </p:sp>
      </p:grpSp>
    </p:spTree>
    <p:extLst>
      <p:ext uri="{BB962C8B-B14F-4D97-AF65-F5344CB8AC3E}">
        <p14:creationId xmlns:p14="http://schemas.microsoft.com/office/powerpoint/2010/main" val="41484306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B34-09F7-A370-F421-019D64DCE5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B54E16-606F-7F92-A33C-1ADE335569E5}"/>
              </a:ext>
            </a:extLst>
          </p:cNvPr>
          <p:cNvSpPr/>
          <p:nvPr/>
        </p:nvSpPr>
        <p:spPr>
          <a:xfrm>
            <a:off x="3555835" y="446"/>
            <a:ext cx="8632857" cy="6857108"/>
          </a:xfrm>
          <a:prstGeom prst="rect">
            <a:avLst/>
          </a:prstGeom>
          <a:solidFill>
            <a:srgbClr val="0E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35"/>
          </a:p>
        </p:txBody>
      </p:sp>
      <p:grpSp>
        <p:nvGrpSpPr>
          <p:cNvPr id="5" name="Group 4">
            <a:extLst>
              <a:ext uri="{FF2B5EF4-FFF2-40B4-BE49-F238E27FC236}">
                <a16:creationId xmlns:a16="http://schemas.microsoft.com/office/drawing/2014/main" id="{0D766257-9180-8130-F7E3-18994FE37DE9}"/>
              </a:ext>
            </a:extLst>
          </p:cNvPr>
          <p:cNvGrpSpPr/>
          <p:nvPr/>
        </p:nvGrpSpPr>
        <p:grpSpPr>
          <a:xfrm flipH="1">
            <a:off x="3873830" y="391300"/>
            <a:ext cx="8107876" cy="5710085"/>
            <a:chOff x="426508" y="2646589"/>
            <a:chExt cx="12510656" cy="8824595"/>
          </a:xfrm>
        </p:grpSpPr>
        <p:grpSp>
          <p:nvGrpSpPr>
            <p:cNvPr id="6" name="Group 5">
              <a:extLst>
                <a:ext uri="{FF2B5EF4-FFF2-40B4-BE49-F238E27FC236}">
                  <a16:creationId xmlns:a16="http://schemas.microsoft.com/office/drawing/2014/main" id="{88522C96-5C54-5F4B-1DB2-DADA2934F983}"/>
                </a:ext>
              </a:extLst>
            </p:cNvPr>
            <p:cNvGrpSpPr/>
            <p:nvPr/>
          </p:nvGrpSpPr>
          <p:grpSpPr>
            <a:xfrm>
              <a:off x="426508" y="5718651"/>
              <a:ext cx="12510656" cy="5752533"/>
              <a:chOff x="466614" y="5718651"/>
              <a:chExt cx="12510656" cy="5752533"/>
            </a:xfrm>
          </p:grpSpPr>
          <p:grpSp>
            <p:nvGrpSpPr>
              <p:cNvPr id="12" name="Group 11">
                <a:extLst>
                  <a:ext uri="{FF2B5EF4-FFF2-40B4-BE49-F238E27FC236}">
                    <a16:creationId xmlns:a16="http://schemas.microsoft.com/office/drawing/2014/main" id="{3EF6C8B0-A262-349F-F6D7-9C2BA7803A8C}"/>
                  </a:ext>
                </a:extLst>
              </p:cNvPr>
              <p:cNvGrpSpPr/>
              <p:nvPr/>
            </p:nvGrpSpPr>
            <p:grpSpPr>
              <a:xfrm flipV="1">
                <a:off x="477078" y="5718651"/>
                <a:ext cx="12500192" cy="4844565"/>
                <a:chOff x="471817" y="0"/>
                <a:chExt cx="7182233" cy="2783541"/>
              </a:xfrm>
              <a:solidFill>
                <a:schemeClr val="bg1"/>
              </a:solidFill>
            </p:grpSpPr>
            <p:sp>
              <p:nvSpPr>
                <p:cNvPr id="14" name="Freeform 13">
                  <a:extLst>
                    <a:ext uri="{FF2B5EF4-FFF2-40B4-BE49-F238E27FC236}">
                      <a16:creationId xmlns:a16="http://schemas.microsoft.com/office/drawing/2014/main" id="{611B62FD-F8E1-52A1-8246-A8557D6530AC}"/>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5" name="Freeform 14">
                  <a:extLst>
                    <a:ext uri="{FF2B5EF4-FFF2-40B4-BE49-F238E27FC236}">
                      <a16:creationId xmlns:a16="http://schemas.microsoft.com/office/drawing/2014/main" id="{F51D5F8B-A977-6BEB-3382-66292E2E0BD6}"/>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13" name="Freeform 12">
                <a:extLst>
                  <a:ext uri="{FF2B5EF4-FFF2-40B4-BE49-F238E27FC236}">
                    <a16:creationId xmlns:a16="http://schemas.microsoft.com/office/drawing/2014/main" id="{65A8BA9F-3CA0-DA25-CF2D-544847C1B4A1}"/>
                  </a:ext>
                </a:extLst>
              </p:cNvPr>
              <p:cNvSpPr/>
              <p:nvPr/>
            </p:nvSpPr>
            <p:spPr>
              <a:xfrm rot="16200000" flipH="1" flipV="1">
                <a:off x="4294428" y="2798807"/>
                <a:ext cx="4844563"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nvGrpSpPr>
            <p:cNvPr id="7" name="Group 6">
              <a:extLst>
                <a:ext uri="{FF2B5EF4-FFF2-40B4-BE49-F238E27FC236}">
                  <a16:creationId xmlns:a16="http://schemas.microsoft.com/office/drawing/2014/main" id="{45CDB1C8-7451-079C-0687-A2943EFE7215}"/>
                </a:ext>
              </a:extLst>
            </p:cNvPr>
            <p:cNvGrpSpPr/>
            <p:nvPr/>
          </p:nvGrpSpPr>
          <p:grpSpPr>
            <a:xfrm>
              <a:off x="426509" y="2646589"/>
              <a:ext cx="12510655" cy="5398016"/>
              <a:chOff x="466615" y="5718651"/>
              <a:chExt cx="12510655" cy="5398016"/>
            </a:xfrm>
          </p:grpSpPr>
          <p:grpSp>
            <p:nvGrpSpPr>
              <p:cNvPr id="8" name="Group 7">
                <a:extLst>
                  <a:ext uri="{FF2B5EF4-FFF2-40B4-BE49-F238E27FC236}">
                    <a16:creationId xmlns:a16="http://schemas.microsoft.com/office/drawing/2014/main" id="{EFBD7809-71DE-64F3-6098-D1D52D6C3F44}"/>
                  </a:ext>
                </a:extLst>
              </p:cNvPr>
              <p:cNvGrpSpPr/>
              <p:nvPr/>
            </p:nvGrpSpPr>
            <p:grpSpPr>
              <a:xfrm flipV="1">
                <a:off x="477078" y="5718651"/>
                <a:ext cx="12500192" cy="4844565"/>
                <a:chOff x="471817" y="0"/>
                <a:chExt cx="7182233" cy="2783541"/>
              </a:xfrm>
              <a:solidFill>
                <a:schemeClr val="bg1"/>
              </a:solidFill>
            </p:grpSpPr>
            <p:sp>
              <p:nvSpPr>
                <p:cNvPr id="10" name="Freeform 9">
                  <a:extLst>
                    <a:ext uri="{FF2B5EF4-FFF2-40B4-BE49-F238E27FC236}">
                      <a16:creationId xmlns:a16="http://schemas.microsoft.com/office/drawing/2014/main" id="{11685255-1D71-C760-5E6D-AD06277BE4E9}"/>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1" name="Freeform 10">
                  <a:extLst>
                    <a:ext uri="{FF2B5EF4-FFF2-40B4-BE49-F238E27FC236}">
                      <a16:creationId xmlns:a16="http://schemas.microsoft.com/office/drawing/2014/main" id="{7A452B68-7807-4B0B-B41D-7471C6D106D3}"/>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9" name="Freeform 8">
                <a:extLst>
                  <a:ext uri="{FF2B5EF4-FFF2-40B4-BE49-F238E27FC236}">
                    <a16:creationId xmlns:a16="http://schemas.microsoft.com/office/drawing/2014/main" id="{7935C444-F549-B3CD-F27D-1E8A683FBECE}"/>
                  </a:ext>
                </a:extLst>
              </p:cNvPr>
              <p:cNvSpPr/>
              <p:nvPr/>
            </p:nvSpPr>
            <p:spPr>
              <a:xfrm rot="16200000" flipH="1" flipV="1">
                <a:off x="4294429" y="2444289"/>
                <a:ext cx="4844564"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sp>
        <p:nvSpPr>
          <p:cNvPr id="16" name="Freeform 15">
            <a:extLst>
              <a:ext uri="{FF2B5EF4-FFF2-40B4-BE49-F238E27FC236}">
                <a16:creationId xmlns:a16="http://schemas.microsoft.com/office/drawing/2014/main" id="{3D8F0E7B-330F-FDE6-F26F-3A359EB4507B}"/>
              </a:ext>
            </a:extLst>
          </p:cNvPr>
          <p:cNvSpPr/>
          <p:nvPr/>
        </p:nvSpPr>
        <p:spPr>
          <a:xfrm>
            <a:off x="4197969" y="1223179"/>
            <a:ext cx="7520731" cy="2512590"/>
          </a:xfrm>
          <a:custGeom>
            <a:avLst/>
            <a:gdLst>
              <a:gd name="connsiteX0" fmla="*/ 0 w 9116615"/>
              <a:gd name="connsiteY0" fmla="*/ 0 h 1947915"/>
              <a:gd name="connsiteX1" fmla="*/ 8017713 w 9116615"/>
              <a:gd name="connsiteY1" fmla="*/ 0 h 1947915"/>
              <a:gd name="connsiteX2" fmla="*/ 9116616 w 9116615"/>
              <a:gd name="connsiteY2" fmla="*/ 973958 h 1947915"/>
              <a:gd name="connsiteX3" fmla="*/ 8017713 w 9116615"/>
              <a:gd name="connsiteY3" fmla="*/ 1947916 h 1947915"/>
              <a:gd name="connsiteX4" fmla="*/ 504639 w 9116615"/>
              <a:gd name="connsiteY4" fmla="*/ 1947916 h 194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6615" h="1947915">
                <a:moveTo>
                  <a:pt x="0" y="0"/>
                </a:moveTo>
                <a:lnTo>
                  <a:pt x="8017713" y="0"/>
                </a:lnTo>
                <a:cubicBezTo>
                  <a:pt x="8624781" y="0"/>
                  <a:pt x="9116616" y="436206"/>
                  <a:pt x="9116616" y="973958"/>
                </a:cubicBezTo>
                <a:cubicBezTo>
                  <a:pt x="9116616" y="1511710"/>
                  <a:pt x="8624781" y="1947916"/>
                  <a:pt x="8017713" y="1947916"/>
                </a:cubicBezTo>
                <a:lnTo>
                  <a:pt x="504639" y="1947916"/>
                </a:lnTo>
              </a:path>
            </a:pathLst>
          </a:custGeom>
          <a:noFill/>
          <a:ln w="75039" cap="flat">
            <a:solidFill>
              <a:srgbClr val="EBEBEB"/>
            </a:solid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CDAB62-AAE6-25E5-285B-0491B75F5E5A}"/>
              </a:ext>
            </a:extLst>
          </p:cNvPr>
          <p:cNvSpPr txBox="1"/>
          <p:nvPr/>
        </p:nvSpPr>
        <p:spPr>
          <a:xfrm>
            <a:off x="8932545" y="6231737"/>
            <a:ext cx="2940891" cy="471286"/>
          </a:xfrm>
          <a:prstGeom prst="rect">
            <a:avLst/>
          </a:prstGeom>
          <a:noFill/>
        </p:spPr>
        <p:txBody>
          <a:bodyPr wrap="square">
            <a:spAutoFit/>
          </a:bodyPr>
          <a:lstStyle/>
          <a:p>
            <a:pPr algn="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www.</a:t>
            </a:r>
            <a:r>
              <a:rPr lang="en-IE" sz="2463" b="1"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projectdare</a:t>
            </a: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.eu</a:t>
            </a:r>
            <a:endParaRPr lang="en-IE" sz="2463" dirty="0">
              <a:solidFill>
                <a:schemeClr val="bg1"/>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21" name="TextBox 20">
            <a:extLst>
              <a:ext uri="{FF2B5EF4-FFF2-40B4-BE49-F238E27FC236}">
                <a16:creationId xmlns:a16="http://schemas.microsoft.com/office/drawing/2014/main" id="{930EFB16-DAE9-CC1F-1AE1-D29F6BFBA87B}"/>
              </a:ext>
            </a:extLst>
          </p:cNvPr>
          <p:cNvSpPr txBox="1"/>
          <p:nvPr/>
        </p:nvSpPr>
        <p:spPr>
          <a:xfrm>
            <a:off x="337007" y="2246511"/>
            <a:ext cx="2878830" cy="4244648"/>
          </a:xfrm>
          <a:prstGeom prst="rect">
            <a:avLst/>
          </a:prstGeom>
          <a:noFill/>
        </p:spPr>
        <p:txBody>
          <a:bodyPr wrap="square" rtlCol="0">
            <a:spAutoFit/>
          </a:bodyPr>
          <a:lstStyle/>
          <a:p>
            <a:pPr>
              <a:lnSpc>
                <a:spcPts val="2657"/>
              </a:lnSpc>
            </a:pPr>
            <a:r>
              <a:rPr lang="en-US" sz="2592" b="1" dirty="0">
                <a:solidFill>
                  <a:srgbClr val="DF4625"/>
                </a:solidFill>
                <a:latin typeface="Calibri" panose="020F0502020204030204" pitchFamily="34" charset="0"/>
                <a:cs typeface="Calibri" panose="020F0502020204030204" pitchFamily="34" charset="0"/>
                <a:sym typeface="DINCondensed-Bold"/>
                <a:rtl val="0"/>
              </a:rPr>
              <a:t>Discover the DARE Modules Learning Pathway:</a:t>
            </a:r>
          </a:p>
          <a:p>
            <a:endParaRPr lang="en-US" sz="519" b="1" dirty="0">
              <a:solidFill>
                <a:srgbClr val="DF4625"/>
              </a:solidFill>
              <a:latin typeface="Calibri" panose="020F0502020204030204" pitchFamily="34" charset="0"/>
              <a:cs typeface="Calibri" panose="020F0502020204030204" pitchFamily="34" charset="0"/>
              <a:sym typeface="DINCondensed-Bold"/>
              <a:rtl val="0"/>
            </a:endParaRPr>
          </a:p>
          <a:p>
            <a:r>
              <a:rPr lang="en-US" sz="1427" dirty="0">
                <a:solidFill>
                  <a:srgbClr val="083F59"/>
                </a:solidFill>
                <a:latin typeface="Calibri" panose="020F0502020204030204" pitchFamily="34" charset="0"/>
                <a:cs typeface="Calibri" panose="020F0502020204030204" pitchFamily="34" charset="0"/>
                <a:sym typeface="DINCondensed-Bold"/>
                <a:rtl val="0"/>
              </a:rPr>
              <a:t>Enjoy our learning blocks designed to help SMEs build diverse, equitable and inclusive workplaces. Unlock the power of how DEI to drive the sustainable success of your company. Our practical and interactive Modules deliver real life insights and case studies from a European perspective – Join us in creating workplaces and communities where everyone can thrive!</a:t>
            </a:r>
          </a:p>
          <a:p>
            <a:endParaRPr lang="en-US" sz="2592" b="1" dirty="0">
              <a:solidFill>
                <a:srgbClr val="083F59"/>
              </a:solidFill>
              <a:latin typeface="Calibri" panose="020F0502020204030204" pitchFamily="34" charset="0"/>
              <a:cs typeface="Calibri" panose="020F0502020204030204" pitchFamily="34" charset="0"/>
              <a:sym typeface="DINCondensed-Bold"/>
              <a:rtl val="0"/>
            </a:endParaRPr>
          </a:p>
        </p:txBody>
      </p:sp>
      <p:pic>
        <p:nvPicPr>
          <p:cNvPr id="22" name="Graphic 21">
            <a:extLst>
              <a:ext uri="{FF2B5EF4-FFF2-40B4-BE49-F238E27FC236}">
                <a16:creationId xmlns:a16="http://schemas.microsoft.com/office/drawing/2014/main" id="{FDC9169F-6E8A-8A49-8432-DF4F006F5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48406"/>
            <a:ext cx="2615664" cy="1975094"/>
          </a:xfrm>
          <a:prstGeom prst="rect">
            <a:avLst/>
          </a:prstGeom>
        </p:spPr>
      </p:pic>
      <p:sp>
        <p:nvSpPr>
          <p:cNvPr id="23" name="Freeform 22">
            <a:extLst>
              <a:ext uri="{FF2B5EF4-FFF2-40B4-BE49-F238E27FC236}">
                <a16:creationId xmlns:a16="http://schemas.microsoft.com/office/drawing/2014/main" id="{254C90DB-9DCC-DFBF-630D-B20C4BCEDC9A}"/>
              </a:ext>
            </a:extLst>
          </p:cNvPr>
          <p:cNvSpPr/>
          <p:nvPr/>
        </p:nvSpPr>
        <p:spPr>
          <a:xfrm rot="8334695">
            <a:off x="11158431" y="3289627"/>
            <a:ext cx="440547"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B315D69-886D-2876-0415-805FC7977E8E}"/>
              </a:ext>
            </a:extLst>
          </p:cNvPr>
          <p:cNvGrpSpPr/>
          <p:nvPr/>
        </p:nvGrpSpPr>
        <p:grpSpPr>
          <a:xfrm>
            <a:off x="9200472" y="3281054"/>
            <a:ext cx="2316657" cy="2699718"/>
            <a:chOff x="4098066" y="1041164"/>
            <a:chExt cx="3424918" cy="3991225"/>
          </a:xfrm>
        </p:grpSpPr>
        <p:sp>
          <p:nvSpPr>
            <p:cNvPr id="25" name="Freeform 24">
              <a:extLst>
                <a:ext uri="{FF2B5EF4-FFF2-40B4-BE49-F238E27FC236}">
                  <a16:creationId xmlns:a16="http://schemas.microsoft.com/office/drawing/2014/main" id="{31794C1A-D1DD-335E-4579-B2B1ED42CBA5}"/>
                </a:ext>
              </a:extLst>
            </p:cNvPr>
            <p:cNvSpPr/>
            <p:nvPr/>
          </p:nvSpPr>
          <p:spPr>
            <a:xfrm>
              <a:off x="4098066" y="1498833"/>
              <a:ext cx="2590484"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26" name="Group 25">
              <a:extLst>
                <a:ext uri="{FF2B5EF4-FFF2-40B4-BE49-F238E27FC236}">
                  <a16:creationId xmlns:a16="http://schemas.microsoft.com/office/drawing/2014/main" id="{FA070DF3-20CC-606B-D1CC-D527193CFDB8}"/>
                </a:ext>
              </a:extLst>
            </p:cNvPr>
            <p:cNvGrpSpPr/>
            <p:nvPr/>
          </p:nvGrpSpPr>
          <p:grpSpPr>
            <a:xfrm>
              <a:off x="4225039" y="1041164"/>
              <a:ext cx="3297945" cy="3991225"/>
              <a:chOff x="7601606" y="4265216"/>
              <a:chExt cx="2933962" cy="3550726"/>
            </a:xfrm>
          </p:grpSpPr>
          <p:sp>
            <p:nvSpPr>
              <p:cNvPr id="27" name="TextBox 26">
                <a:extLst>
                  <a:ext uri="{FF2B5EF4-FFF2-40B4-BE49-F238E27FC236}">
                    <a16:creationId xmlns:a16="http://schemas.microsoft.com/office/drawing/2014/main" id="{610DAAEE-00EB-2CF7-CB8F-BE2BF4851F9F}"/>
                  </a:ext>
                </a:extLst>
              </p:cNvPr>
              <p:cNvSpPr txBox="1"/>
              <p:nvPr/>
            </p:nvSpPr>
            <p:spPr>
              <a:xfrm>
                <a:off x="7606343" y="4265216"/>
                <a:ext cx="1799121" cy="445215"/>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4</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28" name="TextBox 27">
                <a:extLst>
                  <a:ext uri="{FF2B5EF4-FFF2-40B4-BE49-F238E27FC236}">
                    <a16:creationId xmlns:a16="http://schemas.microsoft.com/office/drawing/2014/main" id="{B6F884DD-DB8A-50F7-E751-80221559FCDB}"/>
                  </a:ext>
                </a:extLst>
              </p:cNvPr>
              <p:cNvSpPr txBox="1"/>
              <p:nvPr/>
            </p:nvSpPr>
            <p:spPr>
              <a:xfrm>
                <a:off x="7642196" y="4689513"/>
                <a:ext cx="2056959" cy="402297"/>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Building an Inclusive Company Culture in SMEs </a:t>
                </a:r>
              </a:p>
            </p:txBody>
          </p:sp>
          <p:sp>
            <p:nvSpPr>
              <p:cNvPr id="29" name="TextBox 28">
                <a:extLst>
                  <a:ext uri="{FF2B5EF4-FFF2-40B4-BE49-F238E27FC236}">
                    <a16:creationId xmlns:a16="http://schemas.microsoft.com/office/drawing/2014/main" id="{485294AE-D03C-9A0A-934F-103E8DDFC180}"/>
                  </a:ext>
                </a:extLst>
              </p:cNvPr>
              <p:cNvSpPr txBox="1"/>
              <p:nvPr/>
            </p:nvSpPr>
            <p:spPr>
              <a:xfrm>
                <a:off x="7601606" y="5113364"/>
                <a:ext cx="2933962" cy="2702578"/>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Build an inclusive company culture. Design and deliver a strategic cultural change audit, review policies and practices and empower teams through reward and recognition.</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Understand and Build an Inclusive Company Culture.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Design and Deliver a Strategic Cultural Change Audit.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Support Management in Creating a Workplace of Belonging.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From Policies to Practice: Cultivating a Culture of Inclusion.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Empower Teams Through DEI Collaboration, ERGs, and Recognition.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0" name="Group 29">
            <a:extLst>
              <a:ext uri="{FF2B5EF4-FFF2-40B4-BE49-F238E27FC236}">
                <a16:creationId xmlns:a16="http://schemas.microsoft.com/office/drawing/2014/main" id="{7B0BBF65-50F6-0D6E-AF18-6CEB1DA038D4}"/>
              </a:ext>
            </a:extLst>
          </p:cNvPr>
          <p:cNvGrpSpPr/>
          <p:nvPr/>
        </p:nvGrpSpPr>
        <p:grpSpPr>
          <a:xfrm>
            <a:off x="6907126" y="3264327"/>
            <a:ext cx="1947038" cy="2372485"/>
            <a:chOff x="4098066" y="1013209"/>
            <a:chExt cx="2878476" cy="3507453"/>
          </a:xfrm>
        </p:grpSpPr>
        <p:sp>
          <p:nvSpPr>
            <p:cNvPr id="31" name="Freeform 30">
              <a:extLst>
                <a:ext uri="{FF2B5EF4-FFF2-40B4-BE49-F238E27FC236}">
                  <a16:creationId xmlns:a16="http://schemas.microsoft.com/office/drawing/2014/main" id="{7D611B26-5299-52BC-336A-250D3221698C}"/>
                </a:ext>
              </a:extLst>
            </p:cNvPr>
            <p:cNvSpPr/>
            <p:nvPr/>
          </p:nvSpPr>
          <p:spPr>
            <a:xfrm>
              <a:off x="4098066" y="1498833"/>
              <a:ext cx="22326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C0C59228-F5A7-FD61-F71A-CA068253426E}"/>
                </a:ext>
              </a:extLst>
            </p:cNvPr>
            <p:cNvGrpSpPr/>
            <p:nvPr/>
          </p:nvGrpSpPr>
          <p:grpSpPr>
            <a:xfrm>
              <a:off x="4203213" y="1013209"/>
              <a:ext cx="2773329" cy="3507453"/>
              <a:chOff x="7582189" y="4240348"/>
              <a:chExt cx="2467246" cy="3120347"/>
            </a:xfrm>
          </p:grpSpPr>
          <p:sp>
            <p:nvSpPr>
              <p:cNvPr id="33" name="TextBox 32">
                <a:extLst>
                  <a:ext uri="{FF2B5EF4-FFF2-40B4-BE49-F238E27FC236}">
                    <a16:creationId xmlns:a16="http://schemas.microsoft.com/office/drawing/2014/main" id="{BD3C1FD1-DF08-44FE-89BF-7A02178F179C}"/>
                  </a:ext>
                </a:extLst>
              </p:cNvPr>
              <p:cNvSpPr txBox="1"/>
              <p:nvPr/>
            </p:nvSpPr>
            <p:spPr>
              <a:xfrm>
                <a:off x="7582189" y="4240348"/>
                <a:ext cx="1799121"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5</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34" name="TextBox 33">
                <a:extLst>
                  <a:ext uri="{FF2B5EF4-FFF2-40B4-BE49-F238E27FC236}">
                    <a16:creationId xmlns:a16="http://schemas.microsoft.com/office/drawing/2014/main" id="{2B2F2692-B116-5AD1-648D-55525C7DF102}"/>
                  </a:ext>
                </a:extLst>
              </p:cNvPr>
              <p:cNvSpPr txBox="1"/>
              <p:nvPr/>
            </p:nvSpPr>
            <p:spPr>
              <a:xfrm>
                <a:off x="7642196" y="4689512"/>
                <a:ext cx="1621691" cy="402213"/>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Marketing For SMEs </a:t>
                </a:r>
              </a:p>
            </p:txBody>
          </p:sp>
          <p:sp>
            <p:nvSpPr>
              <p:cNvPr id="35" name="TextBox 34">
                <a:extLst>
                  <a:ext uri="{FF2B5EF4-FFF2-40B4-BE49-F238E27FC236}">
                    <a16:creationId xmlns:a16="http://schemas.microsoft.com/office/drawing/2014/main" id="{5377FB03-17CD-A91E-2792-3012DE40073E}"/>
                  </a:ext>
                </a:extLst>
              </p:cNvPr>
              <p:cNvSpPr txBox="1"/>
              <p:nvPr/>
            </p:nvSpPr>
            <p:spPr>
              <a:xfrm>
                <a:off x="7601606" y="5113364"/>
                <a:ext cx="2447829" cy="2247331"/>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Embed inclusivity into branding. Understand the needs of diverse audiences. Craft strategic inclusive marketing campaigns.</a:t>
                </a:r>
              </a:p>
              <a:p>
                <a:pPr marL="322057" indent="-322057">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The Power of Inclusive Marketing for SME Brands.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Understand Your Customers and Overcome Marketing Barriers.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Crafting Inclusive Marketing Campaigns.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22057" indent="-322057">
                  <a:lnSpc>
                    <a:spcPts val="891"/>
                  </a:lnSpc>
                  <a:buClr>
                    <a:srgbClr val="DF4625"/>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6" name="Group 35">
            <a:extLst>
              <a:ext uri="{FF2B5EF4-FFF2-40B4-BE49-F238E27FC236}">
                <a16:creationId xmlns:a16="http://schemas.microsoft.com/office/drawing/2014/main" id="{436E6C5D-D37B-D890-644B-58032AFA3F8C}"/>
              </a:ext>
            </a:extLst>
          </p:cNvPr>
          <p:cNvGrpSpPr/>
          <p:nvPr/>
        </p:nvGrpSpPr>
        <p:grpSpPr>
          <a:xfrm>
            <a:off x="4126972" y="3264753"/>
            <a:ext cx="2364319" cy="2828083"/>
            <a:chOff x="4098066" y="1021997"/>
            <a:chExt cx="3495377" cy="4181002"/>
          </a:xfrm>
        </p:grpSpPr>
        <p:sp>
          <p:nvSpPr>
            <p:cNvPr id="37" name="Freeform 36">
              <a:extLst>
                <a:ext uri="{FF2B5EF4-FFF2-40B4-BE49-F238E27FC236}">
                  <a16:creationId xmlns:a16="http://schemas.microsoft.com/office/drawing/2014/main" id="{372A72D5-087D-10CB-9E31-C050DC80F392}"/>
                </a:ext>
              </a:extLst>
            </p:cNvPr>
            <p:cNvSpPr/>
            <p:nvPr/>
          </p:nvSpPr>
          <p:spPr>
            <a:xfrm>
              <a:off x="4098066" y="1498833"/>
              <a:ext cx="231214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7B937044-972A-3227-A279-9A3277B0D2B2}"/>
                </a:ext>
              </a:extLst>
            </p:cNvPr>
            <p:cNvGrpSpPr/>
            <p:nvPr/>
          </p:nvGrpSpPr>
          <p:grpSpPr>
            <a:xfrm>
              <a:off x="4203028" y="1021997"/>
              <a:ext cx="3390415" cy="4181002"/>
              <a:chOff x="7582026" y="4248166"/>
              <a:chExt cx="3016227" cy="3719559"/>
            </a:xfrm>
          </p:grpSpPr>
          <p:sp>
            <p:nvSpPr>
              <p:cNvPr id="39" name="TextBox 38">
                <a:extLst>
                  <a:ext uri="{FF2B5EF4-FFF2-40B4-BE49-F238E27FC236}">
                    <a16:creationId xmlns:a16="http://schemas.microsoft.com/office/drawing/2014/main" id="{70A78C04-417A-CA86-DF58-FE839E51F888}"/>
                  </a:ext>
                </a:extLst>
              </p:cNvPr>
              <p:cNvSpPr txBox="1"/>
              <p:nvPr/>
            </p:nvSpPr>
            <p:spPr>
              <a:xfrm>
                <a:off x="7582026" y="4248166"/>
                <a:ext cx="235952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6 </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40" name="TextBox 39">
                <a:extLst>
                  <a:ext uri="{FF2B5EF4-FFF2-40B4-BE49-F238E27FC236}">
                    <a16:creationId xmlns:a16="http://schemas.microsoft.com/office/drawing/2014/main" id="{38E80EE9-41E0-E887-7D31-ECDA010BD897}"/>
                  </a:ext>
                </a:extLst>
              </p:cNvPr>
              <p:cNvSpPr txBox="1"/>
              <p:nvPr/>
            </p:nvSpPr>
            <p:spPr>
              <a:xfrm>
                <a:off x="7642196" y="4689513"/>
                <a:ext cx="1893323"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Community Engagement for SMEs </a:t>
                </a:r>
              </a:p>
            </p:txBody>
          </p:sp>
          <p:sp>
            <p:nvSpPr>
              <p:cNvPr id="41" name="TextBox 40">
                <a:extLst>
                  <a:ext uri="{FF2B5EF4-FFF2-40B4-BE49-F238E27FC236}">
                    <a16:creationId xmlns:a16="http://schemas.microsoft.com/office/drawing/2014/main" id="{1596703B-C487-235C-D089-9845D009B45B}"/>
                  </a:ext>
                </a:extLst>
              </p:cNvPr>
              <p:cNvSpPr txBox="1"/>
              <p:nvPr/>
            </p:nvSpPr>
            <p:spPr>
              <a:xfrm>
                <a:off x="7601606" y="5113365"/>
                <a:ext cx="2996647" cy="2854360"/>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Learn the six core principles of inclusive community engagement. Understand the four layers to community context and prepare an effective Engagement Framework and Action Plan</a:t>
                </a:r>
                <a:r>
                  <a:rPr lang="en-US" sz="875" dirty="0">
                    <a:ln/>
                    <a:solidFill>
                      <a:srgbClr val="083F59"/>
                    </a:solidFill>
                    <a:latin typeface="Calibri" panose="020F0502020204030204" pitchFamily="34" charset="0"/>
                    <a:cs typeface="Calibri" panose="020F0502020204030204" pitchFamily="34" charset="0"/>
                    <a:sym typeface="Avenir-Black"/>
                    <a:rtl val="0"/>
                  </a:rPr>
                  <a:t>.</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	Foundations of Inclusive Community Engagement.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	Understand &amp; Engage Your Community.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	Ensuring Inclusive Engagement through Shared Value.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dirty="0">
                    <a:ln/>
                    <a:solidFill>
                      <a:srgbClr val="083F59"/>
                    </a:solidFill>
                    <a:latin typeface="Calibri" panose="020F0502020204030204" pitchFamily="34" charset="0"/>
                    <a:cs typeface="Calibri" panose="020F0502020204030204" pitchFamily="34" charset="0"/>
                    <a:sym typeface="Avenir-Black"/>
                    <a:rtl val="0"/>
                  </a:rPr>
                  <a:t>	Prepare for an Effective Community Engagement Framework.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dirty="0">
                    <a:ln/>
                    <a:solidFill>
                      <a:srgbClr val="083F59"/>
                    </a:solidFill>
                    <a:latin typeface="Calibri" panose="020F0502020204030204" pitchFamily="34" charset="0"/>
                    <a:cs typeface="Calibri" panose="020F0502020204030204" pitchFamily="34" charset="0"/>
                    <a:sym typeface="Avenir-Black"/>
                    <a:rtl val="0"/>
                  </a:rPr>
                  <a:t>	Create a Community Engagement Framework &amp; Action Plan. </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42" name="Freeform 41">
            <a:extLst>
              <a:ext uri="{FF2B5EF4-FFF2-40B4-BE49-F238E27FC236}">
                <a16:creationId xmlns:a16="http://schemas.microsoft.com/office/drawing/2014/main" id="{CBB819DA-C5F5-B45A-37D9-E9EB391E6357}"/>
              </a:ext>
            </a:extLst>
          </p:cNvPr>
          <p:cNvSpPr/>
          <p:nvPr/>
        </p:nvSpPr>
        <p:spPr>
          <a:xfrm>
            <a:off x="8671172" y="3657721"/>
            <a:ext cx="423041" cy="158173"/>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3" name="Freeform 42">
            <a:extLst>
              <a:ext uri="{FF2B5EF4-FFF2-40B4-BE49-F238E27FC236}">
                <a16:creationId xmlns:a16="http://schemas.microsoft.com/office/drawing/2014/main" id="{A72DA418-8663-01A4-E4A8-4ADED866CC94}"/>
              </a:ext>
            </a:extLst>
          </p:cNvPr>
          <p:cNvSpPr/>
          <p:nvPr/>
        </p:nvSpPr>
        <p:spPr>
          <a:xfrm>
            <a:off x="6308659" y="3619564"/>
            <a:ext cx="35828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4" name="Graphic 4">
            <a:extLst>
              <a:ext uri="{FF2B5EF4-FFF2-40B4-BE49-F238E27FC236}">
                <a16:creationId xmlns:a16="http://schemas.microsoft.com/office/drawing/2014/main" id="{6640C839-541A-1FB0-F490-13C4A8A2E896}"/>
              </a:ext>
            </a:extLst>
          </p:cNvPr>
          <p:cNvGrpSpPr/>
          <p:nvPr/>
        </p:nvGrpSpPr>
        <p:grpSpPr>
          <a:xfrm>
            <a:off x="8718922" y="3548654"/>
            <a:ext cx="327630" cy="347436"/>
            <a:chOff x="3517492" y="4552347"/>
            <a:chExt cx="430907" cy="456956"/>
          </a:xfrm>
          <a:solidFill>
            <a:srgbClr val="083F59"/>
          </a:solidFill>
        </p:grpSpPr>
        <p:sp>
          <p:nvSpPr>
            <p:cNvPr id="45" name="Freeform 44">
              <a:extLst>
                <a:ext uri="{FF2B5EF4-FFF2-40B4-BE49-F238E27FC236}">
                  <a16:creationId xmlns:a16="http://schemas.microsoft.com/office/drawing/2014/main" id="{3784C002-52DC-3AD1-8346-E19985897F28}"/>
                </a:ext>
              </a:extLst>
            </p:cNvPr>
            <p:cNvSpPr/>
            <p:nvPr/>
          </p:nvSpPr>
          <p:spPr>
            <a:xfrm>
              <a:off x="3829636" y="4853011"/>
              <a:ext cx="41501" cy="43267"/>
            </a:xfrm>
            <a:custGeom>
              <a:avLst/>
              <a:gdLst>
                <a:gd name="connsiteX0" fmla="*/ 20750 w 41501"/>
                <a:gd name="connsiteY0" fmla="*/ 14128 h 43267"/>
                <a:gd name="connsiteX1" fmla="*/ 27373 w 41501"/>
                <a:gd name="connsiteY1" fmla="*/ 21192 h 43267"/>
                <a:gd name="connsiteX2" fmla="*/ 20750 w 41501"/>
                <a:gd name="connsiteY2" fmla="*/ 28256 h 43267"/>
                <a:gd name="connsiteX3" fmla="*/ 14128 w 41501"/>
                <a:gd name="connsiteY3" fmla="*/ 21192 h 43267"/>
                <a:gd name="connsiteX4" fmla="*/ 20750 w 41501"/>
                <a:gd name="connsiteY4" fmla="*/ 14128 h 43267"/>
                <a:gd name="connsiteX5" fmla="*/ 20750 w 41501"/>
                <a:gd name="connsiteY5" fmla="*/ 43268 h 43267"/>
                <a:gd name="connsiteX6" fmla="*/ 41501 w 41501"/>
                <a:gd name="connsiteY6" fmla="*/ 21634 h 43267"/>
                <a:gd name="connsiteX7" fmla="*/ 20750 w 41501"/>
                <a:gd name="connsiteY7" fmla="*/ 0 h 43267"/>
                <a:gd name="connsiteX8" fmla="*/ 0 w 41501"/>
                <a:gd name="connsiteY8" fmla="*/ 21634 h 43267"/>
                <a:gd name="connsiteX9" fmla="*/ 20750 w 41501"/>
                <a:gd name="connsiteY9" fmla="*/ 43268 h 4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01" h="43267">
                  <a:moveTo>
                    <a:pt x="20750" y="14128"/>
                  </a:moveTo>
                  <a:cubicBezTo>
                    <a:pt x="24724" y="14128"/>
                    <a:pt x="27373" y="17219"/>
                    <a:pt x="27373" y="21192"/>
                  </a:cubicBezTo>
                  <a:cubicBezTo>
                    <a:pt x="27373" y="25166"/>
                    <a:pt x="24283" y="28256"/>
                    <a:pt x="20750" y="28256"/>
                  </a:cubicBezTo>
                  <a:cubicBezTo>
                    <a:pt x="17218" y="28256"/>
                    <a:pt x="14128" y="25166"/>
                    <a:pt x="14128" y="21192"/>
                  </a:cubicBezTo>
                  <a:cubicBezTo>
                    <a:pt x="14128" y="17219"/>
                    <a:pt x="16777" y="14128"/>
                    <a:pt x="20750" y="14128"/>
                  </a:cubicBezTo>
                  <a:close/>
                  <a:moveTo>
                    <a:pt x="20750" y="43268"/>
                  </a:moveTo>
                  <a:cubicBezTo>
                    <a:pt x="32230" y="43268"/>
                    <a:pt x="41501" y="33555"/>
                    <a:pt x="41501" y="21634"/>
                  </a:cubicBezTo>
                  <a:cubicBezTo>
                    <a:pt x="41501" y="9713"/>
                    <a:pt x="32230" y="0"/>
                    <a:pt x="20750" y="0"/>
                  </a:cubicBezTo>
                  <a:cubicBezTo>
                    <a:pt x="9271" y="0"/>
                    <a:pt x="0" y="9713"/>
                    <a:pt x="0" y="21634"/>
                  </a:cubicBezTo>
                  <a:cubicBezTo>
                    <a:pt x="0" y="33555"/>
                    <a:pt x="9271" y="43268"/>
                    <a:pt x="20750" y="4326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6" name="Graphic 4">
              <a:extLst>
                <a:ext uri="{FF2B5EF4-FFF2-40B4-BE49-F238E27FC236}">
                  <a16:creationId xmlns:a16="http://schemas.microsoft.com/office/drawing/2014/main" id="{FE0771BD-7FB3-CD03-117C-E55840A931E8}"/>
                </a:ext>
              </a:extLst>
            </p:cNvPr>
            <p:cNvGrpSpPr/>
            <p:nvPr/>
          </p:nvGrpSpPr>
          <p:grpSpPr>
            <a:xfrm>
              <a:off x="3517492" y="4552347"/>
              <a:ext cx="430907" cy="456956"/>
              <a:chOff x="3517492" y="4552347"/>
              <a:chExt cx="430907" cy="456956"/>
            </a:xfrm>
            <a:grpFill/>
          </p:grpSpPr>
          <p:sp>
            <p:nvSpPr>
              <p:cNvPr id="47" name="Freeform 46">
                <a:extLst>
                  <a:ext uri="{FF2B5EF4-FFF2-40B4-BE49-F238E27FC236}">
                    <a16:creationId xmlns:a16="http://schemas.microsoft.com/office/drawing/2014/main" id="{A1D3556F-92F8-F8D7-8FF3-ECA80D29F5D3}"/>
                  </a:ext>
                </a:extLst>
              </p:cNvPr>
              <p:cNvSpPr/>
              <p:nvPr/>
            </p:nvSpPr>
            <p:spPr>
              <a:xfrm>
                <a:off x="3860541" y="4562502"/>
                <a:ext cx="80795" cy="84768"/>
              </a:xfrm>
              <a:custGeom>
                <a:avLst/>
                <a:gdLst>
                  <a:gd name="connsiteX0" fmla="*/ 38411 w 80795"/>
                  <a:gd name="connsiteY0" fmla="*/ 0 h 84768"/>
                  <a:gd name="connsiteX1" fmla="*/ 80795 w 80795"/>
                  <a:gd name="connsiteY1" fmla="*/ 44592 h 84768"/>
                  <a:gd name="connsiteX2" fmla="*/ 68433 w 80795"/>
                  <a:gd name="connsiteY2" fmla="*/ 75938 h 84768"/>
                  <a:gd name="connsiteX3" fmla="*/ 60044 w 80795"/>
                  <a:gd name="connsiteY3" fmla="*/ 84769 h 84768"/>
                  <a:gd name="connsiteX4" fmla="*/ 0 w 80795"/>
                  <a:gd name="connsiteY4" fmla="*/ 21634 h 84768"/>
                  <a:gd name="connsiteX5" fmla="*/ 8388 w 80795"/>
                  <a:gd name="connsiteY5" fmla="*/ 12804 h 84768"/>
                  <a:gd name="connsiteX6" fmla="*/ 38411 w 80795"/>
                  <a:gd name="connsiteY6" fmla="*/ 0 h 8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795" h="84768">
                    <a:moveTo>
                      <a:pt x="38411" y="0"/>
                    </a:moveTo>
                    <a:cubicBezTo>
                      <a:pt x="61811" y="0"/>
                      <a:pt x="80795" y="20309"/>
                      <a:pt x="80795" y="44592"/>
                    </a:cubicBezTo>
                    <a:cubicBezTo>
                      <a:pt x="80795" y="56512"/>
                      <a:pt x="76380" y="67992"/>
                      <a:pt x="68433" y="75938"/>
                    </a:cubicBezTo>
                    <a:lnTo>
                      <a:pt x="60044" y="84769"/>
                    </a:lnTo>
                    <a:lnTo>
                      <a:pt x="0" y="21634"/>
                    </a:lnTo>
                    <a:lnTo>
                      <a:pt x="8388" y="12804"/>
                    </a:lnTo>
                    <a:cubicBezTo>
                      <a:pt x="16335" y="4415"/>
                      <a:pt x="27373" y="0"/>
                      <a:pt x="38411" y="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8" name="Freeform 47">
                <a:extLst>
                  <a:ext uri="{FF2B5EF4-FFF2-40B4-BE49-F238E27FC236}">
                    <a16:creationId xmlns:a16="http://schemas.microsoft.com/office/drawing/2014/main" id="{4AAD3872-E26E-F06F-6EA0-C347C48B9E4B}"/>
                  </a:ext>
                </a:extLst>
              </p:cNvPr>
              <p:cNvSpPr/>
              <p:nvPr/>
            </p:nvSpPr>
            <p:spPr>
              <a:xfrm>
                <a:off x="3705132" y="4659633"/>
                <a:ext cx="144813" cy="242827"/>
              </a:xfrm>
              <a:custGeom>
                <a:avLst/>
                <a:gdLst>
                  <a:gd name="connsiteX0" fmla="*/ 144813 w 144813"/>
                  <a:gd name="connsiteY0" fmla="*/ 116999 h 242827"/>
                  <a:gd name="connsiteX1" fmla="*/ 107285 w 144813"/>
                  <a:gd name="connsiteY1" fmla="*/ 194262 h 242827"/>
                  <a:gd name="connsiteX2" fmla="*/ 72848 w 144813"/>
                  <a:gd name="connsiteY2" fmla="*/ 242827 h 242827"/>
                  <a:gd name="connsiteX3" fmla="*/ 68433 w 144813"/>
                  <a:gd name="connsiteY3" fmla="*/ 242386 h 242827"/>
                  <a:gd name="connsiteX4" fmla="*/ 41060 w 144813"/>
                  <a:gd name="connsiteY4" fmla="*/ 242386 h 242827"/>
                  <a:gd name="connsiteX5" fmla="*/ 41060 w 144813"/>
                  <a:gd name="connsiteY5" fmla="*/ 205299 h 242827"/>
                  <a:gd name="connsiteX6" fmla="*/ 20309 w 144813"/>
                  <a:gd name="connsiteY6" fmla="*/ 183224 h 242827"/>
                  <a:gd name="connsiteX7" fmla="*/ 6623 w 144813"/>
                  <a:gd name="connsiteY7" fmla="*/ 183224 h 242827"/>
                  <a:gd name="connsiteX8" fmla="*/ 0 w 144813"/>
                  <a:gd name="connsiteY8" fmla="*/ 176160 h 242827"/>
                  <a:gd name="connsiteX9" fmla="*/ 6623 w 144813"/>
                  <a:gd name="connsiteY9" fmla="*/ 169096 h 242827"/>
                  <a:gd name="connsiteX10" fmla="*/ 75497 w 144813"/>
                  <a:gd name="connsiteY10" fmla="*/ 169096 h 242827"/>
                  <a:gd name="connsiteX11" fmla="*/ 96248 w 144813"/>
                  <a:gd name="connsiteY11" fmla="*/ 147021 h 242827"/>
                  <a:gd name="connsiteX12" fmla="*/ 75497 w 144813"/>
                  <a:gd name="connsiteY12" fmla="*/ 124945 h 242827"/>
                  <a:gd name="connsiteX13" fmla="*/ 20309 w 144813"/>
                  <a:gd name="connsiteY13" fmla="*/ 124945 h 242827"/>
                  <a:gd name="connsiteX14" fmla="*/ 13687 w 144813"/>
                  <a:gd name="connsiteY14" fmla="*/ 117881 h 242827"/>
                  <a:gd name="connsiteX15" fmla="*/ 13687 w 144813"/>
                  <a:gd name="connsiteY15" fmla="*/ 95806 h 242827"/>
                  <a:gd name="connsiteX16" fmla="*/ 48124 w 144813"/>
                  <a:gd name="connsiteY16" fmla="*/ 95806 h 242827"/>
                  <a:gd name="connsiteX17" fmla="*/ 82561 w 144813"/>
                  <a:gd name="connsiteY17" fmla="*/ 58720 h 242827"/>
                  <a:gd name="connsiteX18" fmla="*/ 48124 w 144813"/>
                  <a:gd name="connsiteY18" fmla="*/ 21634 h 242827"/>
                  <a:gd name="connsiteX19" fmla="*/ 47682 w 144813"/>
                  <a:gd name="connsiteY19" fmla="*/ 21634 h 242827"/>
                  <a:gd name="connsiteX20" fmla="*/ 48124 w 144813"/>
                  <a:gd name="connsiteY20" fmla="*/ 14128 h 242827"/>
                  <a:gd name="connsiteX21" fmla="*/ 46358 w 144813"/>
                  <a:gd name="connsiteY21" fmla="*/ 0 h 242827"/>
                  <a:gd name="connsiteX22" fmla="*/ 144813 w 144813"/>
                  <a:gd name="connsiteY22" fmla="*/ 116999 h 24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813" h="242827">
                    <a:moveTo>
                      <a:pt x="144813" y="116999"/>
                    </a:moveTo>
                    <a:cubicBezTo>
                      <a:pt x="144813" y="155409"/>
                      <a:pt x="126712" y="174394"/>
                      <a:pt x="107285" y="194262"/>
                    </a:cubicBezTo>
                    <a:cubicBezTo>
                      <a:pt x="94040" y="208390"/>
                      <a:pt x="80354" y="222076"/>
                      <a:pt x="72848" y="242827"/>
                    </a:cubicBezTo>
                    <a:cubicBezTo>
                      <a:pt x="71524" y="242386"/>
                      <a:pt x="70199" y="242386"/>
                      <a:pt x="68433" y="242386"/>
                    </a:cubicBezTo>
                    <a:lnTo>
                      <a:pt x="41060" y="242386"/>
                    </a:lnTo>
                    <a:lnTo>
                      <a:pt x="41060" y="205299"/>
                    </a:lnTo>
                    <a:cubicBezTo>
                      <a:pt x="41060" y="192937"/>
                      <a:pt x="31788" y="183224"/>
                      <a:pt x="20309" y="183224"/>
                    </a:cubicBezTo>
                    <a:lnTo>
                      <a:pt x="6623" y="183224"/>
                    </a:lnTo>
                    <a:cubicBezTo>
                      <a:pt x="2649" y="183224"/>
                      <a:pt x="0" y="180133"/>
                      <a:pt x="0" y="176160"/>
                    </a:cubicBezTo>
                    <a:cubicBezTo>
                      <a:pt x="0" y="172187"/>
                      <a:pt x="3091" y="169096"/>
                      <a:pt x="6623" y="169096"/>
                    </a:cubicBezTo>
                    <a:lnTo>
                      <a:pt x="75497" y="169096"/>
                    </a:lnTo>
                    <a:cubicBezTo>
                      <a:pt x="86976" y="169096"/>
                      <a:pt x="96248" y="159383"/>
                      <a:pt x="96248" y="147021"/>
                    </a:cubicBezTo>
                    <a:cubicBezTo>
                      <a:pt x="96248" y="134659"/>
                      <a:pt x="86976" y="124945"/>
                      <a:pt x="75497" y="124945"/>
                    </a:cubicBezTo>
                    <a:lnTo>
                      <a:pt x="20309" y="124945"/>
                    </a:lnTo>
                    <a:cubicBezTo>
                      <a:pt x="16336" y="124945"/>
                      <a:pt x="13687" y="121855"/>
                      <a:pt x="13687" y="117881"/>
                    </a:cubicBezTo>
                    <a:lnTo>
                      <a:pt x="13687" y="95806"/>
                    </a:lnTo>
                    <a:lnTo>
                      <a:pt x="48124" y="95806"/>
                    </a:lnTo>
                    <a:cubicBezTo>
                      <a:pt x="67109" y="95806"/>
                      <a:pt x="82561" y="79029"/>
                      <a:pt x="82561" y="58720"/>
                    </a:cubicBezTo>
                    <a:cubicBezTo>
                      <a:pt x="82561" y="38411"/>
                      <a:pt x="67109" y="21634"/>
                      <a:pt x="48124" y="21634"/>
                    </a:cubicBezTo>
                    <a:lnTo>
                      <a:pt x="47682" y="21634"/>
                    </a:lnTo>
                    <a:cubicBezTo>
                      <a:pt x="48124" y="19426"/>
                      <a:pt x="48124" y="16777"/>
                      <a:pt x="48124" y="14128"/>
                    </a:cubicBezTo>
                    <a:cubicBezTo>
                      <a:pt x="48124" y="9271"/>
                      <a:pt x="47682" y="4856"/>
                      <a:pt x="46358" y="0"/>
                    </a:cubicBezTo>
                    <a:cubicBezTo>
                      <a:pt x="101546" y="6181"/>
                      <a:pt x="144813" y="56512"/>
                      <a:pt x="144813" y="116999"/>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9" name="Freeform 48">
                <a:extLst>
                  <a:ext uri="{FF2B5EF4-FFF2-40B4-BE49-F238E27FC236}">
                    <a16:creationId xmlns:a16="http://schemas.microsoft.com/office/drawing/2014/main" id="{7C92ED51-96B5-D4B3-6A29-74264F5F42C0}"/>
                  </a:ext>
                </a:extLst>
              </p:cNvPr>
              <p:cNvSpPr/>
              <p:nvPr/>
            </p:nvSpPr>
            <p:spPr>
              <a:xfrm>
                <a:off x="3517492" y="4552347"/>
                <a:ext cx="430907" cy="456956"/>
              </a:xfrm>
              <a:custGeom>
                <a:avLst/>
                <a:gdLst>
                  <a:gd name="connsiteX0" fmla="*/ 417221 w 430907"/>
                  <a:gd name="connsiteY0" fmla="*/ 331569 h 456956"/>
                  <a:gd name="connsiteX1" fmla="*/ 417221 w 430907"/>
                  <a:gd name="connsiteY1" fmla="*/ 331569 h 456956"/>
                  <a:gd name="connsiteX2" fmla="*/ 391614 w 430907"/>
                  <a:gd name="connsiteY2" fmla="*/ 349672 h 456956"/>
                  <a:gd name="connsiteX3" fmla="*/ 397354 w 430907"/>
                  <a:gd name="connsiteY3" fmla="*/ 381018 h 456956"/>
                  <a:gd name="connsiteX4" fmla="*/ 397795 w 430907"/>
                  <a:gd name="connsiteY4" fmla="*/ 381460 h 456956"/>
                  <a:gd name="connsiteX5" fmla="*/ 388082 w 430907"/>
                  <a:gd name="connsiteY5" fmla="*/ 391614 h 456956"/>
                  <a:gd name="connsiteX6" fmla="*/ 387640 w 430907"/>
                  <a:gd name="connsiteY6" fmla="*/ 391172 h 456956"/>
                  <a:gd name="connsiteX7" fmla="*/ 357618 w 430907"/>
                  <a:gd name="connsiteY7" fmla="*/ 384992 h 456956"/>
                  <a:gd name="connsiteX8" fmla="*/ 340841 w 430907"/>
                  <a:gd name="connsiteY8" fmla="*/ 411482 h 456956"/>
                  <a:gd name="connsiteX9" fmla="*/ 340841 w 430907"/>
                  <a:gd name="connsiteY9" fmla="*/ 411923 h 456956"/>
                  <a:gd name="connsiteX10" fmla="*/ 326713 w 430907"/>
                  <a:gd name="connsiteY10" fmla="*/ 411923 h 456956"/>
                  <a:gd name="connsiteX11" fmla="*/ 326713 w 430907"/>
                  <a:gd name="connsiteY11" fmla="*/ 412365 h 456956"/>
                  <a:gd name="connsiteX12" fmla="*/ 309936 w 430907"/>
                  <a:gd name="connsiteY12" fmla="*/ 385433 h 456956"/>
                  <a:gd name="connsiteX13" fmla="*/ 280355 w 430907"/>
                  <a:gd name="connsiteY13" fmla="*/ 391614 h 456956"/>
                  <a:gd name="connsiteX14" fmla="*/ 279913 w 430907"/>
                  <a:gd name="connsiteY14" fmla="*/ 392056 h 456956"/>
                  <a:gd name="connsiteX15" fmla="*/ 270642 w 430907"/>
                  <a:gd name="connsiteY15" fmla="*/ 382342 h 456956"/>
                  <a:gd name="connsiteX16" fmla="*/ 271525 w 430907"/>
                  <a:gd name="connsiteY16" fmla="*/ 376162 h 456956"/>
                  <a:gd name="connsiteX17" fmla="*/ 266668 w 430907"/>
                  <a:gd name="connsiteY17" fmla="*/ 362475 h 456956"/>
                  <a:gd name="connsiteX18" fmla="*/ 285653 w 430907"/>
                  <a:gd name="connsiteY18" fmla="*/ 331128 h 456956"/>
                  <a:gd name="connsiteX19" fmla="*/ 333777 w 430907"/>
                  <a:gd name="connsiteY19" fmla="*/ 376603 h 456956"/>
                  <a:gd name="connsiteX20" fmla="*/ 382342 w 430907"/>
                  <a:gd name="connsiteY20" fmla="*/ 324947 h 456956"/>
                  <a:gd name="connsiteX21" fmla="*/ 333777 w 430907"/>
                  <a:gd name="connsiteY21" fmla="*/ 273291 h 456956"/>
                  <a:gd name="connsiteX22" fmla="*/ 331569 w 430907"/>
                  <a:gd name="connsiteY22" fmla="*/ 273291 h 456956"/>
                  <a:gd name="connsiteX23" fmla="*/ 340399 w 430907"/>
                  <a:gd name="connsiteY23" fmla="*/ 236646 h 456956"/>
                  <a:gd name="connsiteX24" fmla="*/ 340841 w 430907"/>
                  <a:gd name="connsiteY24" fmla="*/ 236646 h 456956"/>
                  <a:gd name="connsiteX25" fmla="*/ 340841 w 430907"/>
                  <a:gd name="connsiteY25" fmla="*/ 237088 h 456956"/>
                  <a:gd name="connsiteX26" fmla="*/ 357618 w 430907"/>
                  <a:gd name="connsiteY26" fmla="*/ 264020 h 456956"/>
                  <a:gd name="connsiteX27" fmla="*/ 387199 w 430907"/>
                  <a:gd name="connsiteY27" fmla="*/ 257838 h 456956"/>
                  <a:gd name="connsiteX28" fmla="*/ 387640 w 430907"/>
                  <a:gd name="connsiteY28" fmla="*/ 257397 h 456956"/>
                  <a:gd name="connsiteX29" fmla="*/ 397354 w 430907"/>
                  <a:gd name="connsiteY29" fmla="*/ 267551 h 456956"/>
                  <a:gd name="connsiteX30" fmla="*/ 396912 w 430907"/>
                  <a:gd name="connsiteY30" fmla="*/ 267993 h 456956"/>
                  <a:gd name="connsiteX31" fmla="*/ 391172 w 430907"/>
                  <a:gd name="connsiteY31" fmla="*/ 299781 h 456956"/>
                  <a:gd name="connsiteX32" fmla="*/ 416338 w 430907"/>
                  <a:gd name="connsiteY32" fmla="*/ 317883 h 456956"/>
                  <a:gd name="connsiteX33" fmla="*/ 416780 w 430907"/>
                  <a:gd name="connsiteY33" fmla="*/ 317883 h 456956"/>
                  <a:gd name="connsiteX34" fmla="*/ 416780 w 430907"/>
                  <a:gd name="connsiteY34" fmla="*/ 331569 h 456956"/>
                  <a:gd name="connsiteX35" fmla="*/ 250774 w 430907"/>
                  <a:gd name="connsiteY35" fmla="*/ 412365 h 456956"/>
                  <a:gd name="connsiteX36" fmla="*/ 181458 w 430907"/>
                  <a:gd name="connsiteY36" fmla="*/ 412365 h 456956"/>
                  <a:gd name="connsiteX37" fmla="*/ 174835 w 430907"/>
                  <a:gd name="connsiteY37" fmla="*/ 405301 h 456956"/>
                  <a:gd name="connsiteX38" fmla="*/ 181458 w 430907"/>
                  <a:gd name="connsiteY38" fmla="*/ 398237 h 456956"/>
                  <a:gd name="connsiteX39" fmla="*/ 250774 w 430907"/>
                  <a:gd name="connsiteY39" fmla="*/ 398237 h 456956"/>
                  <a:gd name="connsiteX40" fmla="*/ 257397 w 430907"/>
                  <a:gd name="connsiteY40" fmla="*/ 405301 h 456956"/>
                  <a:gd name="connsiteX41" fmla="*/ 250774 w 430907"/>
                  <a:gd name="connsiteY41" fmla="*/ 412365 h 456956"/>
                  <a:gd name="connsiteX42" fmla="*/ 215895 w 430907"/>
                  <a:gd name="connsiteY42" fmla="*/ 441945 h 456956"/>
                  <a:gd name="connsiteX43" fmla="*/ 191171 w 430907"/>
                  <a:gd name="connsiteY43" fmla="*/ 426935 h 456956"/>
                  <a:gd name="connsiteX44" fmla="*/ 240178 w 430907"/>
                  <a:gd name="connsiteY44" fmla="*/ 426935 h 456956"/>
                  <a:gd name="connsiteX45" fmla="*/ 215895 w 430907"/>
                  <a:gd name="connsiteY45" fmla="*/ 441945 h 456956"/>
                  <a:gd name="connsiteX46" fmla="*/ 21192 w 430907"/>
                  <a:gd name="connsiteY46" fmla="*/ 441504 h 456956"/>
                  <a:gd name="connsiteX47" fmla="*/ 15011 w 430907"/>
                  <a:gd name="connsiteY47" fmla="*/ 436648 h 456956"/>
                  <a:gd name="connsiteX48" fmla="*/ 15453 w 430907"/>
                  <a:gd name="connsiteY48" fmla="*/ 434881 h 456956"/>
                  <a:gd name="connsiteX49" fmla="*/ 22075 w 430907"/>
                  <a:gd name="connsiteY49" fmla="*/ 415455 h 456956"/>
                  <a:gd name="connsiteX50" fmla="*/ 39294 w 430907"/>
                  <a:gd name="connsiteY50" fmla="*/ 433999 h 456956"/>
                  <a:gd name="connsiteX51" fmla="*/ 21192 w 430907"/>
                  <a:gd name="connsiteY51" fmla="*/ 441504 h 456956"/>
                  <a:gd name="connsiteX52" fmla="*/ 45033 w 430907"/>
                  <a:gd name="connsiteY52" fmla="*/ 352320 h 456956"/>
                  <a:gd name="connsiteX53" fmla="*/ 99338 w 430907"/>
                  <a:gd name="connsiteY53" fmla="*/ 409716 h 456956"/>
                  <a:gd name="connsiteX54" fmla="*/ 52980 w 430907"/>
                  <a:gd name="connsiteY54" fmla="*/ 428700 h 456956"/>
                  <a:gd name="connsiteX55" fmla="*/ 27373 w 430907"/>
                  <a:gd name="connsiteY55" fmla="*/ 401327 h 456956"/>
                  <a:gd name="connsiteX56" fmla="*/ 45033 w 430907"/>
                  <a:gd name="connsiteY56" fmla="*/ 352320 h 456956"/>
                  <a:gd name="connsiteX57" fmla="*/ 128036 w 430907"/>
                  <a:gd name="connsiteY57" fmla="*/ 311260 h 456956"/>
                  <a:gd name="connsiteX58" fmla="*/ 77263 w 430907"/>
                  <a:gd name="connsiteY58" fmla="*/ 365124 h 456956"/>
                  <a:gd name="connsiteX59" fmla="*/ 52097 w 430907"/>
                  <a:gd name="connsiteY59" fmla="*/ 338634 h 456956"/>
                  <a:gd name="connsiteX60" fmla="*/ 105078 w 430907"/>
                  <a:gd name="connsiteY60" fmla="*/ 282563 h 456956"/>
                  <a:gd name="connsiteX61" fmla="*/ 128036 w 430907"/>
                  <a:gd name="connsiteY61" fmla="*/ 311260 h 456956"/>
                  <a:gd name="connsiteX62" fmla="*/ 181017 w 430907"/>
                  <a:gd name="connsiteY62" fmla="*/ 206624 h 456956"/>
                  <a:gd name="connsiteX63" fmla="*/ 181017 w 430907"/>
                  <a:gd name="connsiteY63" fmla="*/ 228699 h 456956"/>
                  <a:gd name="connsiteX64" fmla="*/ 201767 w 430907"/>
                  <a:gd name="connsiteY64" fmla="*/ 250775 h 456956"/>
                  <a:gd name="connsiteX65" fmla="*/ 257397 w 430907"/>
                  <a:gd name="connsiteY65" fmla="*/ 250775 h 456956"/>
                  <a:gd name="connsiteX66" fmla="*/ 264019 w 430907"/>
                  <a:gd name="connsiteY66" fmla="*/ 257838 h 456956"/>
                  <a:gd name="connsiteX67" fmla="*/ 257397 w 430907"/>
                  <a:gd name="connsiteY67" fmla="*/ 264902 h 456956"/>
                  <a:gd name="connsiteX68" fmla="*/ 188081 w 430907"/>
                  <a:gd name="connsiteY68" fmla="*/ 264902 h 456956"/>
                  <a:gd name="connsiteX69" fmla="*/ 167330 w 430907"/>
                  <a:gd name="connsiteY69" fmla="*/ 286978 h 456956"/>
                  <a:gd name="connsiteX70" fmla="*/ 188081 w 430907"/>
                  <a:gd name="connsiteY70" fmla="*/ 309053 h 456956"/>
                  <a:gd name="connsiteX71" fmla="*/ 202209 w 430907"/>
                  <a:gd name="connsiteY71" fmla="*/ 309053 h 456956"/>
                  <a:gd name="connsiteX72" fmla="*/ 208831 w 430907"/>
                  <a:gd name="connsiteY72" fmla="*/ 316117 h 456956"/>
                  <a:gd name="connsiteX73" fmla="*/ 208831 w 430907"/>
                  <a:gd name="connsiteY73" fmla="*/ 352762 h 456956"/>
                  <a:gd name="connsiteX74" fmla="*/ 181017 w 430907"/>
                  <a:gd name="connsiteY74" fmla="*/ 352762 h 456956"/>
                  <a:gd name="connsiteX75" fmla="*/ 176602 w 430907"/>
                  <a:gd name="connsiteY75" fmla="*/ 353203 h 456956"/>
                  <a:gd name="connsiteX76" fmla="*/ 141723 w 430907"/>
                  <a:gd name="connsiteY76" fmla="*/ 304638 h 456956"/>
                  <a:gd name="connsiteX77" fmla="*/ 104195 w 430907"/>
                  <a:gd name="connsiteY77" fmla="*/ 227375 h 456956"/>
                  <a:gd name="connsiteX78" fmla="*/ 106402 w 430907"/>
                  <a:gd name="connsiteY78" fmla="*/ 205299 h 456956"/>
                  <a:gd name="connsiteX79" fmla="*/ 181458 w 430907"/>
                  <a:gd name="connsiteY79" fmla="*/ 205299 h 456956"/>
                  <a:gd name="connsiteX80" fmla="*/ 181458 w 430907"/>
                  <a:gd name="connsiteY80" fmla="*/ 206624 h 456956"/>
                  <a:gd name="connsiteX81" fmla="*/ 14570 w 430907"/>
                  <a:gd name="connsiteY81" fmla="*/ 162474 h 456956"/>
                  <a:gd name="connsiteX82" fmla="*/ 42384 w 430907"/>
                  <a:gd name="connsiteY82" fmla="*/ 132893 h 456956"/>
                  <a:gd name="connsiteX83" fmla="*/ 70199 w 430907"/>
                  <a:gd name="connsiteY83" fmla="*/ 162474 h 456956"/>
                  <a:gd name="connsiteX84" fmla="*/ 84327 w 430907"/>
                  <a:gd name="connsiteY84" fmla="*/ 162474 h 456956"/>
                  <a:gd name="connsiteX85" fmla="*/ 44592 w 430907"/>
                  <a:gd name="connsiteY85" fmla="*/ 118765 h 456956"/>
                  <a:gd name="connsiteX86" fmla="*/ 42826 w 430907"/>
                  <a:gd name="connsiteY86" fmla="*/ 103753 h 456956"/>
                  <a:gd name="connsiteX87" fmla="*/ 98455 w 430907"/>
                  <a:gd name="connsiteY87" fmla="*/ 45034 h 456956"/>
                  <a:gd name="connsiteX88" fmla="*/ 146579 w 430907"/>
                  <a:gd name="connsiteY88" fmla="*/ 75056 h 456956"/>
                  <a:gd name="connsiteX89" fmla="*/ 119647 w 430907"/>
                  <a:gd name="connsiteY89" fmla="*/ 119647 h 456956"/>
                  <a:gd name="connsiteX90" fmla="*/ 98455 w 430907"/>
                  <a:gd name="connsiteY90" fmla="*/ 148345 h 456956"/>
                  <a:gd name="connsiteX91" fmla="*/ 112584 w 430907"/>
                  <a:gd name="connsiteY91" fmla="*/ 148345 h 456956"/>
                  <a:gd name="connsiteX92" fmla="*/ 126712 w 430907"/>
                  <a:gd name="connsiteY92" fmla="*/ 133335 h 456956"/>
                  <a:gd name="connsiteX93" fmla="*/ 140840 w 430907"/>
                  <a:gd name="connsiteY93" fmla="*/ 148345 h 456956"/>
                  <a:gd name="connsiteX94" fmla="*/ 154968 w 430907"/>
                  <a:gd name="connsiteY94" fmla="*/ 148345 h 456956"/>
                  <a:gd name="connsiteX95" fmla="*/ 134659 w 430907"/>
                  <a:gd name="connsiteY95" fmla="*/ 120089 h 456956"/>
                  <a:gd name="connsiteX96" fmla="*/ 175719 w 430907"/>
                  <a:gd name="connsiteY96" fmla="*/ 82120 h 456956"/>
                  <a:gd name="connsiteX97" fmla="*/ 217220 w 430907"/>
                  <a:gd name="connsiteY97" fmla="*/ 125829 h 456956"/>
                  <a:gd name="connsiteX98" fmla="*/ 215454 w 430907"/>
                  <a:gd name="connsiteY98" fmla="*/ 136866 h 456956"/>
                  <a:gd name="connsiteX99" fmla="*/ 196028 w 430907"/>
                  <a:gd name="connsiteY99" fmla="*/ 169538 h 456956"/>
                  <a:gd name="connsiteX100" fmla="*/ 210156 w 430907"/>
                  <a:gd name="connsiteY100" fmla="*/ 169538 h 456956"/>
                  <a:gd name="connsiteX101" fmla="*/ 230907 w 430907"/>
                  <a:gd name="connsiteY101" fmla="*/ 147462 h 456956"/>
                  <a:gd name="connsiteX102" fmla="*/ 251657 w 430907"/>
                  <a:gd name="connsiteY102" fmla="*/ 169538 h 456956"/>
                  <a:gd name="connsiteX103" fmla="*/ 230907 w 430907"/>
                  <a:gd name="connsiteY103" fmla="*/ 191613 h 456956"/>
                  <a:gd name="connsiteX104" fmla="*/ 42826 w 430907"/>
                  <a:gd name="connsiteY104" fmla="*/ 191613 h 456956"/>
                  <a:gd name="connsiteX105" fmla="*/ 14570 w 430907"/>
                  <a:gd name="connsiteY105" fmla="*/ 162474 h 456956"/>
                  <a:gd name="connsiteX106" fmla="*/ 86976 w 430907"/>
                  <a:gd name="connsiteY106" fmla="*/ 375278 h 456956"/>
                  <a:gd name="connsiteX107" fmla="*/ 138191 w 430907"/>
                  <a:gd name="connsiteY107" fmla="*/ 320974 h 456956"/>
                  <a:gd name="connsiteX108" fmla="*/ 160707 w 430907"/>
                  <a:gd name="connsiteY108" fmla="*/ 350113 h 456956"/>
                  <a:gd name="connsiteX109" fmla="*/ 112142 w 430907"/>
                  <a:gd name="connsiteY109" fmla="*/ 401769 h 456956"/>
                  <a:gd name="connsiteX110" fmla="*/ 86976 w 430907"/>
                  <a:gd name="connsiteY110" fmla="*/ 375278 h 456956"/>
                  <a:gd name="connsiteX111" fmla="*/ 174394 w 430907"/>
                  <a:gd name="connsiteY111" fmla="*/ 375278 h 456956"/>
                  <a:gd name="connsiteX112" fmla="*/ 181017 w 430907"/>
                  <a:gd name="connsiteY112" fmla="*/ 368214 h 456956"/>
                  <a:gd name="connsiteX113" fmla="*/ 250333 w 430907"/>
                  <a:gd name="connsiteY113" fmla="*/ 368214 h 456956"/>
                  <a:gd name="connsiteX114" fmla="*/ 256955 w 430907"/>
                  <a:gd name="connsiteY114" fmla="*/ 375278 h 456956"/>
                  <a:gd name="connsiteX115" fmla="*/ 250333 w 430907"/>
                  <a:gd name="connsiteY115" fmla="*/ 382342 h 456956"/>
                  <a:gd name="connsiteX116" fmla="*/ 181017 w 430907"/>
                  <a:gd name="connsiteY116" fmla="*/ 382342 h 456956"/>
                  <a:gd name="connsiteX117" fmla="*/ 174394 w 430907"/>
                  <a:gd name="connsiteY117" fmla="*/ 375278 h 456956"/>
                  <a:gd name="connsiteX118" fmla="*/ 327154 w 430907"/>
                  <a:gd name="connsiteY118" fmla="*/ 228258 h 456956"/>
                  <a:gd name="connsiteX119" fmla="*/ 289627 w 430907"/>
                  <a:gd name="connsiteY119" fmla="*/ 305521 h 456956"/>
                  <a:gd name="connsiteX120" fmla="*/ 254748 w 430907"/>
                  <a:gd name="connsiteY120" fmla="*/ 354087 h 456956"/>
                  <a:gd name="connsiteX121" fmla="*/ 250333 w 430907"/>
                  <a:gd name="connsiteY121" fmla="*/ 353645 h 456956"/>
                  <a:gd name="connsiteX122" fmla="*/ 222518 w 430907"/>
                  <a:gd name="connsiteY122" fmla="*/ 353645 h 456956"/>
                  <a:gd name="connsiteX123" fmla="*/ 222518 w 430907"/>
                  <a:gd name="connsiteY123" fmla="*/ 317000 h 456956"/>
                  <a:gd name="connsiteX124" fmla="*/ 201767 w 430907"/>
                  <a:gd name="connsiteY124" fmla="*/ 294925 h 456956"/>
                  <a:gd name="connsiteX125" fmla="*/ 187639 w 430907"/>
                  <a:gd name="connsiteY125" fmla="*/ 294925 h 456956"/>
                  <a:gd name="connsiteX126" fmla="*/ 181017 w 430907"/>
                  <a:gd name="connsiteY126" fmla="*/ 287861 h 456956"/>
                  <a:gd name="connsiteX127" fmla="*/ 187639 w 430907"/>
                  <a:gd name="connsiteY127" fmla="*/ 280796 h 456956"/>
                  <a:gd name="connsiteX128" fmla="*/ 256955 w 430907"/>
                  <a:gd name="connsiteY128" fmla="*/ 280796 h 456956"/>
                  <a:gd name="connsiteX129" fmla="*/ 277706 w 430907"/>
                  <a:gd name="connsiteY129" fmla="*/ 258721 h 456956"/>
                  <a:gd name="connsiteX130" fmla="*/ 256955 w 430907"/>
                  <a:gd name="connsiteY130" fmla="*/ 236646 h 456956"/>
                  <a:gd name="connsiteX131" fmla="*/ 201326 w 430907"/>
                  <a:gd name="connsiteY131" fmla="*/ 236646 h 456956"/>
                  <a:gd name="connsiteX132" fmla="*/ 194703 w 430907"/>
                  <a:gd name="connsiteY132" fmla="*/ 229582 h 456956"/>
                  <a:gd name="connsiteX133" fmla="*/ 194703 w 430907"/>
                  <a:gd name="connsiteY133" fmla="*/ 207507 h 456956"/>
                  <a:gd name="connsiteX134" fmla="*/ 229582 w 430907"/>
                  <a:gd name="connsiteY134" fmla="*/ 207507 h 456956"/>
                  <a:gd name="connsiteX135" fmla="*/ 264461 w 430907"/>
                  <a:gd name="connsiteY135" fmla="*/ 170862 h 456956"/>
                  <a:gd name="connsiteX136" fmla="*/ 229582 w 430907"/>
                  <a:gd name="connsiteY136" fmla="*/ 134217 h 456956"/>
                  <a:gd name="connsiteX137" fmla="*/ 229140 w 430907"/>
                  <a:gd name="connsiteY137" fmla="*/ 134217 h 456956"/>
                  <a:gd name="connsiteX138" fmla="*/ 229582 w 430907"/>
                  <a:gd name="connsiteY138" fmla="*/ 126712 h 456956"/>
                  <a:gd name="connsiteX139" fmla="*/ 227816 w 430907"/>
                  <a:gd name="connsiteY139" fmla="*/ 113025 h 456956"/>
                  <a:gd name="connsiteX140" fmla="*/ 327154 w 430907"/>
                  <a:gd name="connsiteY140" fmla="*/ 228258 h 456956"/>
                  <a:gd name="connsiteX141" fmla="*/ 306404 w 430907"/>
                  <a:gd name="connsiteY141" fmla="*/ 69758 h 456956"/>
                  <a:gd name="connsiteX142" fmla="*/ 331569 w 430907"/>
                  <a:gd name="connsiteY142" fmla="*/ 96248 h 456956"/>
                  <a:gd name="connsiteX143" fmla="*/ 299340 w 430907"/>
                  <a:gd name="connsiteY143" fmla="*/ 130244 h 456956"/>
                  <a:gd name="connsiteX144" fmla="*/ 269317 w 430907"/>
                  <a:gd name="connsiteY144" fmla="*/ 109052 h 456956"/>
                  <a:gd name="connsiteX145" fmla="*/ 306404 w 430907"/>
                  <a:gd name="connsiteY145" fmla="*/ 69758 h 456956"/>
                  <a:gd name="connsiteX146" fmla="*/ 375278 w 430907"/>
                  <a:gd name="connsiteY146" fmla="*/ 15011 h 456956"/>
                  <a:gd name="connsiteX147" fmla="*/ 417663 w 430907"/>
                  <a:gd name="connsiteY147" fmla="*/ 60044 h 456956"/>
                  <a:gd name="connsiteX148" fmla="*/ 405301 w 430907"/>
                  <a:gd name="connsiteY148" fmla="*/ 91392 h 456956"/>
                  <a:gd name="connsiteX149" fmla="*/ 396912 w 430907"/>
                  <a:gd name="connsiteY149" fmla="*/ 100222 h 456956"/>
                  <a:gd name="connsiteX150" fmla="*/ 337309 w 430907"/>
                  <a:gd name="connsiteY150" fmla="*/ 37086 h 456956"/>
                  <a:gd name="connsiteX151" fmla="*/ 345698 w 430907"/>
                  <a:gd name="connsiteY151" fmla="*/ 28256 h 456956"/>
                  <a:gd name="connsiteX152" fmla="*/ 375278 w 430907"/>
                  <a:gd name="connsiteY152" fmla="*/ 15011 h 456956"/>
                  <a:gd name="connsiteX153" fmla="*/ 316117 w 430907"/>
                  <a:gd name="connsiteY153" fmla="*/ 59603 h 456956"/>
                  <a:gd name="connsiteX154" fmla="*/ 327154 w 430907"/>
                  <a:gd name="connsiteY154" fmla="*/ 48124 h 456956"/>
                  <a:gd name="connsiteX155" fmla="*/ 386757 w 430907"/>
                  <a:gd name="connsiteY155" fmla="*/ 111259 h 456956"/>
                  <a:gd name="connsiteX156" fmla="*/ 375720 w 430907"/>
                  <a:gd name="connsiteY156" fmla="*/ 122738 h 456956"/>
                  <a:gd name="connsiteX157" fmla="*/ 316117 w 430907"/>
                  <a:gd name="connsiteY157" fmla="*/ 59603 h 456956"/>
                  <a:gd name="connsiteX158" fmla="*/ 309053 w 430907"/>
                  <a:gd name="connsiteY158" fmla="*/ 140399 h 456956"/>
                  <a:gd name="connsiteX159" fmla="*/ 341283 w 430907"/>
                  <a:gd name="connsiteY159" fmla="*/ 106402 h 456956"/>
                  <a:gd name="connsiteX160" fmla="*/ 366448 w 430907"/>
                  <a:gd name="connsiteY160" fmla="*/ 132893 h 456956"/>
                  <a:gd name="connsiteX161" fmla="*/ 329362 w 430907"/>
                  <a:gd name="connsiteY161" fmla="*/ 172187 h 456956"/>
                  <a:gd name="connsiteX162" fmla="*/ 309053 w 430907"/>
                  <a:gd name="connsiteY162" fmla="*/ 140399 h 456956"/>
                  <a:gd name="connsiteX163" fmla="*/ 300664 w 430907"/>
                  <a:gd name="connsiteY163" fmla="*/ 314793 h 456956"/>
                  <a:gd name="connsiteX164" fmla="*/ 322298 w 430907"/>
                  <a:gd name="connsiteY164" fmla="*/ 289627 h 456956"/>
                  <a:gd name="connsiteX165" fmla="*/ 334219 w 430907"/>
                  <a:gd name="connsiteY165" fmla="*/ 287419 h 456956"/>
                  <a:gd name="connsiteX166" fmla="*/ 369097 w 430907"/>
                  <a:gd name="connsiteY166" fmla="*/ 324064 h 456956"/>
                  <a:gd name="connsiteX167" fmla="*/ 334219 w 430907"/>
                  <a:gd name="connsiteY167" fmla="*/ 360709 h 456956"/>
                  <a:gd name="connsiteX168" fmla="*/ 299340 w 430907"/>
                  <a:gd name="connsiteY168" fmla="*/ 324064 h 456956"/>
                  <a:gd name="connsiteX169" fmla="*/ 300664 w 430907"/>
                  <a:gd name="connsiteY169" fmla="*/ 314793 h 456956"/>
                  <a:gd name="connsiteX170" fmla="*/ 404418 w 430907"/>
                  <a:gd name="connsiteY170" fmla="*/ 293159 h 456956"/>
                  <a:gd name="connsiteX171" fmla="*/ 407508 w 430907"/>
                  <a:gd name="connsiteY171" fmla="*/ 277265 h 456956"/>
                  <a:gd name="connsiteX172" fmla="*/ 417663 w 430907"/>
                  <a:gd name="connsiteY172" fmla="*/ 266669 h 456956"/>
                  <a:gd name="connsiteX173" fmla="*/ 388082 w 430907"/>
                  <a:gd name="connsiteY173" fmla="*/ 235322 h 456956"/>
                  <a:gd name="connsiteX174" fmla="*/ 377927 w 430907"/>
                  <a:gd name="connsiteY174" fmla="*/ 245918 h 456956"/>
                  <a:gd name="connsiteX175" fmla="*/ 362916 w 430907"/>
                  <a:gd name="connsiteY175" fmla="*/ 248567 h 456956"/>
                  <a:gd name="connsiteX176" fmla="*/ 354969 w 430907"/>
                  <a:gd name="connsiteY176" fmla="*/ 235763 h 456956"/>
                  <a:gd name="connsiteX177" fmla="*/ 354969 w 430907"/>
                  <a:gd name="connsiteY177" fmla="*/ 220311 h 456956"/>
                  <a:gd name="connsiteX178" fmla="*/ 340399 w 430907"/>
                  <a:gd name="connsiteY178" fmla="*/ 220311 h 456956"/>
                  <a:gd name="connsiteX179" fmla="*/ 334219 w 430907"/>
                  <a:gd name="connsiteY179" fmla="*/ 186315 h 456956"/>
                  <a:gd name="connsiteX180" fmla="*/ 414572 w 430907"/>
                  <a:gd name="connsiteY180" fmla="*/ 101105 h 456956"/>
                  <a:gd name="connsiteX181" fmla="*/ 430908 w 430907"/>
                  <a:gd name="connsiteY181" fmla="*/ 59162 h 456956"/>
                  <a:gd name="connsiteX182" fmla="*/ 374837 w 430907"/>
                  <a:gd name="connsiteY182" fmla="*/ 0 h 456956"/>
                  <a:gd name="connsiteX183" fmla="*/ 335101 w 430907"/>
                  <a:gd name="connsiteY183" fmla="*/ 17660 h 456956"/>
                  <a:gd name="connsiteX184" fmla="*/ 254748 w 430907"/>
                  <a:gd name="connsiteY184" fmla="*/ 102871 h 456956"/>
                  <a:gd name="connsiteX185" fmla="*/ 222076 w 430907"/>
                  <a:gd name="connsiteY185" fmla="*/ 96689 h 456956"/>
                  <a:gd name="connsiteX186" fmla="*/ 173952 w 430907"/>
                  <a:gd name="connsiteY186" fmla="*/ 67109 h 456956"/>
                  <a:gd name="connsiteX187" fmla="*/ 158500 w 430907"/>
                  <a:gd name="connsiteY187" fmla="*/ 69316 h 456956"/>
                  <a:gd name="connsiteX188" fmla="*/ 97572 w 430907"/>
                  <a:gd name="connsiteY188" fmla="*/ 30464 h 456956"/>
                  <a:gd name="connsiteX189" fmla="*/ 28256 w 430907"/>
                  <a:gd name="connsiteY189" fmla="*/ 104195 h 456956"/>
                  <a:gd name="connsiteX190" fmla="*/ 30022 w 430907"/>
                  <a:gd name="connsiteY190" fmla="*/ 120972 h 456956"/>
                  <a:gd name="connsiteX191" fmla="*/ 441 w 430907"/>
                  <a:gd name="connsiteY191" fmla="*/ 162915 h 456956"/>
                  <a:gd name="connsiteX192" fmla="*/ 41943 w 430907"/>
                  <a:gd name="connsiteY192" fmla="*/ 206624 h 456956"/>
                  <a:gd name="connsiteX193" fmla="*/ 92274 w 430907"/>
                  <a:gd name="connsiteY193" fmla="*/ 206624 h 456956"/>
                  <a:gd name="connsiteX194" fmla="*/ 90508 w 430907"/>
                  <a:gd name="connsiteY194" fmla="*/ 228699 h 456956"/>
                  <a:gd name="connsiteX195" fmla="*/ 97572 w 430907"/>
                  <a:gd name="connsiteY195" fmla="*/ 269317 h 456956"/>
                  <a:gd name="connsiteX196" fmla="*/ 35762 w 430907"/>
                  <a:gd name="connsiteY196" fmla="*/ 334660 h 456956"/>
                  <a:gd name="connsiteX197" fmla="*/ 1324 w 430907"/>
                  <a:gd name="connsiteY197" fmla="*/ 429584 h 456956"/>
                  <a:gd name="connsiteX198" fmla="*/ 0 w 430907"/>
                  <a:gd name="connsiteY198" fmla="*/ 436648 h 456956"/>
                  <a:gd name="connsiteX199" fmla="*/ 18543 w 430907"/>
                  <a:gd name="connsiteY199" fmla="*/ 456515 h 456956"/>
                  <a:gd name="connsiteX200" fmla="*/ 25166 w 430907"/>
                  <a:gd name="connsiteY200" fmla="*/ 455191 h 456956"/>
                  <a:gd name="connsiteX201" fmla="*/ 114791 w 430907"/>
                  <a:gd name="connsiteY201" fmla="*/ 418987 h 456956"/>
                  <a:gd name="connsiteX202" fmla="*/ 160266 w 430907"/>
                  <a:gd name="connsiteY202" fmla="*/ 370863 h 456956"/>
                  <a:gd name="connsiteX203" fmla="*/ 159825 w 430907"/>
                  <a:gd name="connsiteY203" fmla="*/ 375720 h 456956"/>
                  <a:gd name="connsiteX204" fmla="*/ 165122 w 430907"/>
                  <a:gd name="connsiteY204" fmla="*/ 390731 h 456956"/>
                  <a:gd name="connsiteX205" fmla="*/ 159825 w 430907"/>
                  <a:gd name="connsiteY205" fmla="*/ 405742 h 456956"/>
                  <a:gd name="connsiteX206" fmla="*/ 175277 w 430907"/>
                  <a:gd name="connsiteY206" fmla="*/ 426935 h 456956"/>
                  <a:gd name="connsiteX207" fmla="*/ 215454 w 430907"/>
                  <a:gd name="connsiteY207" fmla="*/ 456957 h 456956"/>
                  <a:gd name="connsiteX208" fmla="*/ 255631 w 430907"/>
                  <a:gd name="connsiteY208" fmla="*/ 426935 h 456956"/>
                  <a:gd name="connsiteX209" fmla="*/ 271083 w 430907"/>
                  <a:gd name="connsiteY209" fmla="*/ 405742 h 456956"/>
                  <a:gd name="connsiteX210" fmla="*/ 271083 w 430907"/>
                  <a:gd name="connsiteY210" fmla="*/ 403976 h 456956"/>
                  <a:gd name="connsiteX211" fmla="*/ 279472 w 430907"/>
                  <a:gd name="connsiteY211" fmla="*/ 412806 h 456956"/>
                  <a:gd name="connsiteX212" fmla="*/ 289627 w 430907"/>
                  <a:gd name="connsiteY212" fmla="*/ 402210 h 456956"/>
                  <a:gd name="connsiteX213" fmla="*/ 304638 w 430907"/>
                  <a:gd name="connsiteY213" fmla="*/ 399561 h 456956"/>
                  <a:gd name="connsiteX214" fmla="*/ 312585 w 430907"/>
                  <a:gd name="connsiteY214" fmla="*/ 412365 h 456956"/>
                  <a:gd name="connsiteX215" fmla="*/ 312585 w 430907"/>
                  <a:gd name="connsiteY215" fmla="*/ 427818 h 456956"/>
                  <a:gd name="connsiteX216" fmla="*/ 354086 w 430907"/>
                  <a:gd name="connsiteY216" fmla="*/ 427818 h 456956"/>
                  <a:gd name="connsiteX217" fmla="*/ 354086 w 430907"/>
                  <a:gd name="connsiteY217" fmla="*/ 412806 h 456956"/>
                  <a:gd name="connsiteX218" fmla="*/ 362475 w 430907"/>
                  <a:gd name="connsiteY218" fmla="*/ 400003 h 456956"/>
                  <a:gd name="connsiteX219" fmla="*/ 377044 w 430907"/>
                  <a:gd name="connsiteY219" fmla="*/ 403093 h 456956"/>
                  <a:gd name="connsiteX220" fmla="*/ 387199 w 430907"/>
                  <a:gd name="connsiteY220" fmla="*/ 413690 h 456956"/>
                  <a:gd name="connsiteX221" fmla="*/ 416780 w 430907"/>
                  <a:gd name="connsiteY221" fmla="*/ 382342 h 456956"/>
                  <a:gd name="connsiteX222" fmla="*/ 406625 w 430907"/>
                  <a:gd name="connsiteY222" fmla="*/ 371747 h 456956"/>
                  <a:gd name="connsiteX223" fmla="*/ 403976 w 430907"/>
                  <a:gd name="connsiteY223" fmla="*/ 355852 h 456956"/>
                  <a:gd name="connsiteX224" fmla="*/ 416338 w 430907"/>
                  <a:gd name="connsiteY224" fmla="*/ 347464 h 456956"/>
                  <a:gd name="connsiteX225" fmla="*/ 430908 w 430907"/>
                  <a:gd name="connsiteY225" fmla="*/ 347464 h 456956"/>
                  <a:gd name="connsiteX226" fmla="*/ 430908 w 430907"/>
                  <a:gd name="connsiteY226" fmla="*/ 303755 h 456956"/>
                  <a:gd name="connsiteX227" fmla="*/ 416338 w 430907"/>
                  <a:gd name="connsiteY227" fmla="*/ 303755 h 456956"/>
                  <a:gd name="connsiteX228" fmla="*/ 404418 w 430907"/>
                  <a:gd name="connsiteY228" fmla="*/ 293159 h 4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430907" h="456956">
                    <a:moveTo>
                      <a:pt x="417221" y="331569"/>
                    </a:moveTo>
                    <a:lnTo>
                      <a:pt x="417221" y="331569"/>
                    </a:lnTo>
                    <a:cubicBezTo>
                      <a:pt x="405742" y="331569"/>
                      <a:pt x="396029" y="338634"/>
                      <a:pt x="391614" y="349672"/>
                    </a:cubicBezTo>
                    <a:cubicBezTo>
                      <a:pt x="387199" y="360267"/>
                      <a:pt x="389407" y="373071"/>
                      <a:pt x="397354" y="381018"/>
                    </a:cubicBezTo>
                    <a:lnTo>
                      <a:pt x="397795" y="381460"/>
                    </a:lnTo>
                    <a:lnTo>
                      <a:pt x="388082" y="391614"/>
                    </a:lnTo>
                    <a:lnTo>
                      <a:pt x="387640" y="391172"/>
                    </a:lnTo>
                    <a:cubicBezTo>
                      <a:pt x="379693" y="382784"/>
                      <a:pt x="368214" y="380577"/>
                      <a:pt x="357618" y="384992"/>
                    </a:cubicBezTo>
                    <a:cubicBezTo>
                      <a:pt x="347464" y="389407"/>
                      <a:pt x="340841" y="400003"/>
                      <a:pt x="340841" y="411482"/>
                    </a:cubicBezTo>
                    <a:lnTo>
                      <a:pt x="340841" y="411923"/>
                    </a:lnTo>
                    <a:lnTo>
                      <a:pt x="326713" y="411923"/>
                    </a:lnTo>
                    <a:lnTo>
                      <a:pt x="326713" y="412365"/>
                    </a:lnTo>
                    <a:cubicBezTo>
                      <a:pt x="326713" y="400886"/>
                      <a:pt x="320090" y="390290"/>
                      <a:pt x="309936" y="385433"/>
                    </a:cubicBezTo>
                    <a:cubicBezTo>
                      <a:pt x="299781" y="381018"/>
                      <a:pt x="287861" y="383226"/>
                      <a:pt x="280355" y="391614"/>
                    </a:cubicBezTo>
                    <a:lnTo>
                      <a:pt x="279913" y="392056"/>
                    </a:lnTo>
                    <a:lnTo>
                      <a:pt x="270642" y="382342"/>
                    </a:lnTo>
                    <a:cubicBezTo>
                      <a:pt x="271083" y="380577"/>
                      <a:pt x="271525" y="378369"/>
                      <a:pt x="271525" y="376162"/>
                    </a:cubicBezTo>
                    <a:cubicBezTo>
                      <a:pt x="271525" y="370863"/>
                      <a:pt x="269759" y="366448"/>
                      <a:pt x="266668" y="362475"/>
                    </a:cubicBezTo>
                    <a:cubicBezTo>
                      <a:pt x="271083" y="350113"/>
                      <a:pt x="277706" y="339958"/>
                      <a:pt x="285653" y="331128"/>
                    </a:cubicBezTo>
                    <a:cubicBezTo>
                      <a:pt x="288743" y="356735"/>
                      <a:pt x="309053" y="376603"/>
                      <a:pt x="333777" y="376603"/>
                    </a:cubicBezTo>
                    <a:cubicBezTo>
                      <a:pt x="360267" y="376603"/>
                      <a:pt x="382342" y="353203"/>
                      <a:pt x="382342" y="324947"/>
                    </a:cubicBezTo>
                    <a:cubicBezTo>
                      <a:pt x="382342" y="296691"/>
                      <a:pt x="360267" y="273291"/>
                      <a:pt x="333777" y="273291"/>
                    </a:cubicBezTo>
                    <a:cubicBezTo>
                      <a:pt x="332894" y="273291"/>
                      <a:pt x="332452" y="273291"/>
                      <a:pt x="331569" y="273291"/>
                    </a:cubicBezTo>
                    <a:cubicBezTo>
                      <a:pt x="336426" y="263136"/>
                      <a:pt x="339516" y="250775"/>
                      <a:pt x="340399" y="236646"/>
                    </a:cubicBezTo>
                    <a:lnTo>
                      <a:pt x="340841" y="236646"/>
                    </a:lnTo>
                    <a:lnTo>
                      <a:pt x="340841" y="237088"/>
                    </a:lnTo>
                    <a:cubicBezTo>
                      <a:pt x="340841" y="248567"/>
                      <a:pt x="347464" y="259163"/>
                      <a:pt x="357618" y="264020"/>
                    </a:cubicBezTo>
                    <a:cubicBezTo>
                      <a:pt x="367773" y="268435"/>
                      <a:pt x="379693" y="266227"/>
                      <a:pt x="387199" y="257838"/>
                    </a:cubicBezTo>
                    <a:lnTo>
                      <a:pt x="387640" y="257397"/>
                    </a:lnTo>
                    <a:lnTo>
                      <a:pt x="397354" y="267551"/>
                    </a:lnTo>
                    <a:lnTo>
                      <a:pt x="396912" y="267993"/>
                    </a:lnTo>
                    <a:cubicBezTo>
                      <a:pt x="389407" y="275940"/>
                      <a:pt x="386757" y="288744"/>
                      <a:pt x="391172" y="299781"/>
                    </a:cubicBezTo>
                    <a:cubicBezTo>
                      <a:pt x="395587" y="310378"/>
                      <a:pt x="405301" y="317883"/>
                      <a:pt x="416338" y="317883"/>
                    </a:cubicBezTo>
                    <a:lnTo>
                      <a:pt x="416780" y="317883"/>
                    </a:lnTo>
                    <a:lnTo>
                      <a:pt x="416780" y="331569"/>
                    </a:lnTo>
                    <a:close/>
                    <a:moveTo>
                      <a:pt x="250774" y="412365"/>
                    </a:moveTo>
                    <a:lnTo>
                      <a:pt x="181458" y="412365"/>
                    </a:lnTo>
                    <a:cubicBezTo>
                      <a:pt x="177485" y="412365"/>
                      <a:pt x="174835" y="409275"/>
                      <a:pt x="174835" y="405301"/>
                    </a:cubicBezTo>
                    <a:cubicBezTo>
                      <a:pt x="174835" y="401327"/>
                      <a:pt x="177926" y="398237"/>
                      <a:pt x="181458" y="398237"/>
                    </a:cubicBezTo>
                    <a:lnTo>
                      <a:pt x="250774" y="398237"/>
                    </a:lnTo>
                    <a:cubicBezTo>
                      <a:pt x="254748" y="398237"/>
                      <a:pt x="257397" y="401327"/>
                      <a:pt x="257397" y="405301"/>
                    </a:cubicBezTo>
                    <a:cubicBezTo>
                      <a:pt x="257397" y="409275"/>
                      <a:pt x="254748" y="412365"/>
                      <a:pt x="250774" y="412365"/>
                    </a:cubicBezTo>
                    <a:close/>
                    <a:moveTo>
                      <a:pt x="215895" y="441945"/>
                    </a:moveTo>
                    <a:cubicBezTo>
                      <a:pt x="205741" y="441945"/>
                      <a:pt x="196469" y="436206"/>
                      <a:pt x="191171" y="426935"/>
                    </a:cubicBezTo>
                    <a:lnTo>
                      <a:pt x="240178" y="426935"/>
                    </a:lnTo>
                    <a:cubicBezTo>
                      <a:pt x="235322" y="436206"/>
                      <a:pt x="226492" y="441945"/>
                      <a:pt x="215895" y="441945"/>
                    </a:cubicBezTo>
                    <a:close/>
                    <a:moveTo>
                      <a:pt x="21192" y="441504"/>
                    </a:moveTo>
                    <a:cubicBezTo>
                      <a:pt x="18102" y="442829"/>
                      <a:pt x="15011" y="440180"/>
                      <a:pt x="15011" y="436648"/>
                    </a:cubicBezTo>
                    <a:cubicBezTo>
                      <a:pt x="15011" y="436206"/>
                      <a:pt x="15011" y="435323"/>
                      <a:pt x="15453" y="434881"/>
                    </a:cubicBezTo>
                    <a:lnTo>
                      <a:pt x="22075" y="415455"/>
                    </a:lnTo>
                    <a:lnTo>
                      <a:pt x="39294" y="433999"/>
                    </a:lnTo>
                    <a:lnTo>
                      <a:pt x="21192" y="441504"/>
                    </a:lnTo>
                    <a:close/>
                    <a:moveTo>
                      <a:pt x="45033" y="352320"/>
                    </a:moveTo>
                    <a:lnTo>
                      <a:pt x="99338" y="409716"/>
                    </a:lnTo>
                    <a:lnTo>
                      <a:pt x="52980" y="428700"/>
                    </a:lnTo>
                    <a:lnTo>
                      <a:pt x="27373" y="401327"/>
                    </a:lnTo>
                    <a:lnTo>
                      <a:pt x="45033" y="352320"/>
                    </a:lnTo>
                    <a:close/>
                    <a:moveTo>
                      <a:pt x="128036" y="311260"/>
                    </a:moveTo>
                    <a:lnTo>
                      <a:pt x="77263" y="365124"/>
                    </a:lnTo>
                    <a:lnTo>
                      <a:pt x="52097" y="338634"/>
                    </a:lnTo>
                    <a:lnTo>
                      <a:pt x="105078" y="282563"/>
                    </a:lnTo>
                    <a:cubicBezTo>
                      <a:pt x="111700" y="293600"/>
                      <a:pt x="119647" y="302872"/>
                      <a:pt x="128036" y="311260"/>
                    </a:cubicBezTo>
                    <a:close/>
                    <a:moveTo>
                      <a:pt x="181017" y="206624"/>
                    </a:moveTo>
                    <a:lnTo>
                      <a:pt x="181017" y="228699"/>
                    </a:lnTo>
                    <a:cubicBezTo>
                      <a:pt x="181017" y="240620"/>
                      <a:pt x="190288" y="250775"/>
                      <a:pt x="201767" y="250775"/>
                    </a:cubicBezTo>
                    <a:lnTo>
                      <a:pt x="257397" y="250775"/>
                    </a:lnTo>
                    <a:cubicBezTo>
                      <a:pt x="261370" y="250775"/>
                      <a:pt x="264019" y="253865"/>
                      <a:pt x="264019" y="257838"/>
                    </a:cubicBezTo>
                    <a:cubicBezTo>
                      <a:pt x="264019" y="261812"/>
                      <a:pt x="260929" y="264902"/>
                      <a:pt x="257397" y="264902"/>
                    </a:cubicBezTo>
                    <a:lnTo>
                      <a:pt x="188081" y="264902"/>
                    </a:lnTo>
                    <a:cubicBezTo>
                      <a:pt x="176602" y="264902"/>
                      <a:pt x="167330" y="274616"/>
                      <a:pt x="167330" y="286978"/>
                    </a:cubicBezTo>
                    <a:cubicBezTo>
                      <a:pt x="167330" y="299340"/>
                      <a:pt x="176602" y="309053"/>
                      <a:pt x="188081" y="309053"/>
                    </a:cubicBezTo>
                    <a:lnTo>
                      <a:pt x="202209" y="309053"/>
                    </a:lnTo>
                    <a:cubicBezTo>
                      <a:pt x="206182" y="309053"/>
                      <a:pt x="208831" y="312144"/>
                      <a:pt x="208831" y="316117"/>
                    </a:cubicBezTo>
                    <a:lnTo>
                      <a:pt x="208831" y="352762"/>
                    </a:lnTo>
                    <a:lnTo>
                      <a:pt x="181017" y="352762"/>
                    </a:lnTo>
                    <a:cubicBezTo>
                      <a:pt x="179692" y="352762"/>
                      <a:pt x="177926" y="352762"/>
                      <a:pt x="176602" y="353203"/>
                    </a:cubicBezTo>
                    <a:cubicBezTo>
                      <a:pt x="168655" y="332453"/>
                      <a:pt x="154968" y="318324"/>
                      <a:pt x="141723" y="304638"/>
                    </a:cubicBezTo>
                    <a:cubicBezTo>
                      <a:pt x="122297" y="284770"/>
                      <a:pt x="104195" y="266227"/>
                      <a:pt x="104195" y="227375"/>
                    </a:cubicBezTo>
                    <a:cubicBezTo>
                      <a:pt x="104195" y="219869"/>
                      <a:pt x="105078" y="212363"/>
                      <a:pt x="106402" y="205299"/>
                    </a:cubicBezTo>
                    <a:lnTo>
                      <a:pt x="181458" y="205299"/>
                    </a:lnTo>
                    <a:lnTo>
                      <a:pt x="181458" y="206624"/>
                    </a:lnTo>
                    <a:close/>
                    <a:moveTo>
                      <a:pt x="14570" y="162474"/>
                    </a:moveTo>
                    <a:cubicBezTo>
                      <a:pt x="14570" y="146138"/>
                      <a:pt x="26932" y="132893"/>
                      <a:pt x="42384" y="132893"/>
                    </a:cubicBezTo>
                    <a:cubicBezTo>
                      <a:pt x="57837" y="132893"/>
                      <a:pt x="70199" y="145696"/>
                      <a:pt x="70199" y="162474"/>
                    </a:cubicBezTo>
                    <a:lnTo>
                      <a:pt x="84327" y="162474"/>
                    </a:lnTo>
                    <a:cubicBezTo>
                      <a:pt x="84327" y="138632"/>
                      <a:pt x="66667" y="119647"/>
                      <a:pt x="44592" y="118765"/>
                    </a:cubicBezTo>
                    <a:cubicBezTo>
                      <a:pt x="43267" y="113908"/>
                      <a:pt x="42826" y="109052"/>
                      <a:pt x="42826" y="103753"/>
                    </a:cubicBezTo>
                    <a:cubicBezTo>
                      <a:pt x="42826" y="71524"/>
                      <a:pt x="67991" y="45034"/>
                      <a:pt x="98455" y="45034"/>
                    </a:cubicBezTo>
                    <a:cubicBezTo>
                      <a:pt x="118764" y="45034"/>
                      <a:pt x="136866" y="56513"/>
                      <a:pt x="146579" y="75056"/>
                    </a:cubicBezTo>
                    <a:cubicBezTo>
                      <a:pt x="131568" y="84327"/>
                      <a:pt x="120972" y="100663"/>
                      <a:pt x="119647" y="119647"/>
                    </a:cubicBezTo>
                    <a:cubicBezTo>
                      <a:pt x="107285" y="122738"/>
                      <a:pt x="98455" y="134659"/>
                      <a:pt x="98455" y="148345"/>
                    </a:cubicBezTo>
                    <a:lnTo>
                      <a:pt x="112584" y="148345"/>
                    </a:lnTo>
                    <a:cubicBezTo>
                      <a:pt x="112584" y="140399"/>
                      <a:pt x="118764" y="133335"/>
                      <a:pt x="126712" y="133335"/>
                    </a:cubicBezTo>
                    <a:cubicBezTo>
                      <a:pt x="134217" y="133335"/>
                      <a:pt x="140840" y="139957"/>
                      <a:pt x="140840" y="148345"/>
                    </a:cubicBezTo>
                    <a:lnTo>
                      <a:pt x="154968" y="148345"/>
                    </a:lnTo>
                    <a:cubicBezTo>
                      <a:pt x="154968" y="135100"/>
                      <a:pt x="146579" y="123621"/>
                      <a:pt x="134659" y="120089"/>
                    </a:cubicBezTo>
                    <a:cubicBezTo>
                      <a:pt x="137749" y="98456"/>
                      <a:pt x="154968" y="82120"/>
                      <a:pt x="175719" y="82120"/>
                    </a:cubicBezTo>
                    <a:cubicBezTo>
                      <a:pt x="198677" y="82120"/>
                      <a:pt x="217220" y="101987"/>
                      <a:pt x="217220" y="125829"/>
                    </a:cubicBezTo>
                    <a:cubicBezTo>
                      <a:pt x="217220" y="129802"/>
                      <a:pt x="216778" y="133335"/>
                      <a:pt x="215454" y="136866"/>
                    </a:cubicBezTo>
                    <a:cubicBezTo>
                      <a:pt x="203975" y="142606"/>
                      <a:pt x="196028" y="155410"/>
                      <a:pt x="196028" y="169538"/>
                    </a:cubicBezTo>
                    <a:lnTo>
                      <a:pt x="210156" y="169538"/>
                    </a:lnTo>
                    <a:cubicBezTo>
                      <a:pt x="210156" y="157617"/>
                      <a:pt x="219428" y="147462"/>
                      <a:pt x="230907" y="147462"/>
                    </a:cubicBezTo>
                    <a:cubicBezTo>
                      <a:pt x="242386" y="147462"/>
                      <a:pt x="251657" y="157175"/>
                      <a:pt x="251657" y="169538"/>
                    </a:cubicBezTo>
                    <a:cubicBezTo>
                      <a:pt x="251657" y="181458"/>
                      <a:pt x="242386" y="191613"/>
                      <a:pt x="230907" y="191613"/>
                    </a:cubicBezTo>
                    <a:lnTo>
                      <a:pt x="42826" y="191613"/>
                    </a:lnTo>
                    <a:cubicBezTo>
                      <a:pt x="26932" y="191613"/>
                      <a:pt x="14570" y="178809"/>
                      <a:pt x="14570" y="162474"/>
                    </a:cubicBezTo>
                    <a:close/>
                    <a:moveTo>
                      <a:pt x="86976" y="375278"/>
                    </a:moveTo>
                    <a:lnTo>
                      <a:pt x="138191" y="320974"/>
                    </a:lnTo>
                    <a:cubicBezTo>
                      <a:pt x="146579" y="329804"/>
                      <a:pt x="154526" y="339075"/>
                      <a:pt x="160707" y="350113"/>
                    </a:cubicBezTo>
                    <a:lnTo>
                      <a:pt x="112142" y="401769"/>
                    </a:lnTo>
                    <a:lnTo>
                      <a:pt x="86976" y="375278"/>
                    </a:lnTo>
                    <a:close/>
                    <a:moveTo>
                      <a:pt x="174394" y="375278"/>
                    </a:moveTo>
                    <a:cubicBezTo>
                      <a:pt x="174394" y="371305"/>
                      <a:pt x="177485" y="368214"/>
                      <a:pt x="181017" y="368214"/>
                    </a:cubicBezTo>
                    <a:lnTo>
                      <a:pt x="250333" y="368214"/>
                    </a:lnTo>
                    <a:cubicBezTo>
                      <a:pt x="254306" y="368214"/>
                      <a:pt x="256955" y="371305"/>
                      <a:pt x="256955" y="375278"/>
                    </a:cubicBezTo>
                    <a:cubicBezTo>
                      <a:pt x="256955" y="379252"/>
                      <a:pt x="253865" y="382342"/>
                      <a:pt x="250333" y="382342"/>
                    </a:cubicBezTo>
                    <a:lnTo>
                      <a:pt x="181017" y="382342"/>
                    </a:lnTo>
                    <a:cubicBezTo>
                      <a:pt x="177485" y="383226"/>
                      <a:pt x="174394" y="380135"/>
                      <a:pt x="174394" y="375278"/>
                    </a:cubicBezTo>
                    <a:close/>
                    <a:moveTo>
                      <a:pt x="327154" y="228258"/>
                    </a:moveTo>
                    <a:cubicBezTo>
                      <a:pt x="327154" y="266227"/>
                      <a:pt x="309053" y="285212"/>
                      <a:pt x="289627" y="305521"/>
                    </a:cubicBezTo>
                    <a:cubicBezTo>
                      <a:pt x="276381" y="319208"/>
                      <a:pt x="262695" y="333336"/>
                      <a:pt x="254748" y="354087"/>
                    </a:cubicBezTo>
                    <a:cubicBezTo>
                      <a:pt x="253423" y="353645"/>
                      <a:pt x="252099" y="353645"/>
                      <a:pt x="250333" y="353645"/>
                    </a:cubicBezTo>
                    <a:lnTo>
                      <a:pt x="222518" y="353645"/>
                    </a:lnTo>
                    <a:lnTo>
                      <a:pt x="222518" y="317000"/>
                    </a:lnTo>
                    <a:cubicBezTo>
                      <a:pt x="222518" y="305079"/>
                      <a:pt x="213246" y="294925"/>
                      <a:pt x="201767" y="294925"/>
                    </a:cubicBezTo>
                    <a:lnTo>
                      <a:pt x="187639" y="294925"/>
                    </a:lnTo>
                    <a:cubicBezTo>
                      <a:pt x="183666" y="294925"/>
                      <a:pt x="181017" y="291834"/>
                      <a:pt x="181017" y="287861"/>
                    </a:cubicBezTo>
                    <a:cubicBezTo>
                      <a:pt x="181017" y="283887"/>
                      <a:pt x="184107" y="280796"/>
                      <a:pt x="187639" y="280796"/>
                    </a:cubicBezTo>
                    <a:lnTo>
                      <a:pt x="256955" y="280796"/>
                    </a:lnTo>
                    <a:cubicBezTo>
                      <a:pt x="268434" y="280796"/>
                      <a:pt x="277706" y="271084"/>
                      <a:pt x="277706" y="258721"/>
                    </a:cubicBezTo>
                    <a:cubicBezTo>
                      <a:pt x="277706" y="246359"/>
                      <a:pt x="268434" y="236646"/>
                      <a:pt x="256955" y="236646"/>
                    </a:cubicBezTo>
                    <a:lnTo>
                      <a:pt x="201326" y="236646"/>
                    </a:lnTo>
                    <a:cubicBezTo>
                      <a:pt x="197352" y="236646"/>
                      <a:pt x="194703" y="233556"/>
                      <a:pt x="194703" y="229582"/>
                    </a:cubicBezTo>
                    <a:lnTo>
                      <a:pt x="194703" y="207507"/>
                    </a:lnTo>
                    <a:lnTo>
                      <a:pt x="229582" y="207507"/>
                    </a:lnTo>
                    <a:cubicBezTo>
                      <a:pt x="248567" y="207507"/>
                      <a:pt x="264461" y="190730"/>
                      <a:pt x="264461" y="170862"/>
                    </a:cubicBezTo>
                    <a:cubicBezTo>
                      <a:pt x="264461" y="150553"/>
                      <a:pt x="249008" y="134217"/>
                      <a:pt x="229582" y="134217"/>
                    </a:cubicBezTo>
                    <a:lnTo>
                      <a:pt x="229140" y="134217"/>
                    </a:lnTo>
                    <a:cubicBezTo>
                      <a:pt x="229582" y="132010"/>
                      <a:pt x="229582" y="129361"/>
                      <a:pt x="229582" y="126712"/>
                    </a:cubicBezTo>
                    <a:cubicBezTo>
                      <a:pt x="229582" y="121855"/>
                      <a:pt x="229140" y="117440"/>
                      <a:pt x="227816" y="113025"/>
                    </a:cubicBezTo>
                    <a:cubicBezTo>
                      <a:pt x="283446" y="118323"/>
                      <a:pt x="327154" y="168213"/>
                      <a:pt x="327154" y="228258"/>
                    </a:cubicBezTo>
                    <a:close/>
                    <a:moveTo>
                      <a:pt x="306404" y="69758"/>
                    </a:moveTo>
                    <a:lnTo>
                      <a:pt x="331569" y="96248"/>
                    </a:lnTo>
                    <a:lnTo>
                      <a:pt x="299340" y="130244"/>
                    </a:lnTo>
                    <a:cubicBezTo>
                      <a:pt x="290510" y="121855"/>
                      <a:pt x="280355" y="114350"/>
                      <a:pt x="269317" y="109052"/>
                    </a:cubicBezTo>
                    <a:lnTo>
                      <a:pt x="306404" y="69758"/>
                    </a:lnTo>
                    <a:close/>
                    <a:moveTo>
                      <a:pt x="375278" y="15011"/>
                    </a:moveTo>
                    <a:cubicBezTo>
                      <a:pt x="398678" y="15011"/>
                      <a:pt x="417663" y="35320"/>
                      <a:pt x="417663" y="60044"/>
                    </a:cubicBezTo>
                    <a:cubicBezTo>
                      <a:pt x="417663" y="71965"/>
                      <a:pt x="413248" y="83444"/>
                      <a:pt x="405301" y="91392"/>
                    </a:cubicBezTo>
                    <a:lnTo>
                      <a:pt x="396912" y="100222"/>
                    </a:lnTo>
                    <a:lnTo>
                      <a:pt x="337309" y="37086"/>
                    </a:lnTo>
                    <a:lnTo>
                      <a:pt x="345698" y="28256"/>
                    </a:lnTo>
                    <a:cubicBezTo>
                      <a:pt x="353203" y="19868"/>
                      <a:pt x="363799" y="15011"/>
                      <a:pt x="375278" y="15011"/>
                    </a:cubicBezTo>
                    <a:close/>
                    <a:moveTo>
                      <a:pt x="316117" y="59603"/>
                    </a:moveTo>
                    <a:lnTo>
                      <a:pt x="327154" y="48124"/>
                    </a:lnTo>
                    <a:lnTo>
                      <a:pt x="386757" y="111259"/>
                    </a:lnTo>
                    <a:lnTo>
                      <a:pt x="375720" y="122738"/>
                    </a:lnTo>
                    <a:lnTo>
                      <a:pt x="316117" y="59603"/>
                    </a:lnTo>
                    <a:close/>
                    <a:moveTo>
                      <a:pt x="309053" y="140399"/>
                    </a:moveTo>
                    <a:lnTo>
                      <a:pt x="341283" y="106402"/>
                    </a:lnTo>
                    <a:lnTo>
                      <a:pt x="366448" y="132893"/>
                    </a:lnTo>
                    <a:lnTo>
                      <a:pt x="329362" y="172187"/>
                    </a:lnTo>
                    <a:cubicBezTo>
                      <a:pt x="323622" y="160708"/>
                      <a:pt x="317000" y="150111"/>
                      <a:pt x="309053" y="140399"/>
                    </a:cubicBezTo>
                    <a:close/>
                    <a:moveTo>
                      <a:pt x="300664" y="314793"/>
                    </a:moveTo>
                    <a:cubicBezTo>
                      <a:pt x="308170" y="307287"/>
                      <a:pt x="316117" y="298899"/>
                      <a:pt x="322298" y="289627"/>
                    </a:cubicBezTo>
                    <a:cubicBezTo>
                      <a:pt x="326271" y="288302"/>
                      <a:pt x="329804" y="287419"/>
                      <a:pt x="334219" y="287419"/>
                    </a:cubicBezTo>
                    <a:cubicBezTo>
                      <a:pt x="353203" y="287419"/>
                      <a:pt x="369097" y="304196"/>
                      <a:pt x="369097" y="324064"/>
                    </a:cubicBezTo>
                    <a:cubicBezTo>
                      <a:pt x="369097" y="344373"/>
                      <a:pt x="353645" y="360709"/>
                      <a:pt x="334219" y="360709"/>
                    </a:cubicBezTo>
                    <a:cubicBezTo>
                      <a:pt x="315234" y="360709"/>
                      <a:pt x="299340" y="343932"/>
                      <a:pt x="299340" y="324064"/>
                    </a:cubicBezTo>
                    <a:cubicBezTo>
                      <a:pt x="299340" y="320974"/>
                      <a:pt x="299781" y="317883"/>
                      <a:pt x="300664" y="314793"/>
                    </a:cubicBezTo>
                    <a:close/>
                    <a:moveTo>
                      <a:pt x="404418" y="293159"/>
                    </a:moveTo>
                    <a:cubicBezTo>
                      <a:pt x="402210" y="287861"/>
                      <a:pt x="403535" y="282121"/>
                      <a:pt x="407508" y="277265"/>
                    </a:cubicBezTo>
                    <a:lnTo>
                      <a:pt x="417663" y="266669"/>
                    </a:lnTo>
                    <a:lnTo>
                      <a:pt x="388082" y="235322"/>
                    </a:lnTo>
                    <a:lnTo>
                      <a:pt x="377927" y="245918"/>
                    </a:lnTo>
                    <a:cubicBezTo>
                      <a:pt x="373954" y="249891"/>
                      <a:pt x="368214" y="251216"/>
                      <a:pt x="362916" y="248567"/>
                    </a:cubicBezTo>
                    <a:cubicBezTo>
                      <a:pt x="357618" y="246359"/>
                      <a:pt x="354969" y="241503"/>
                      <a:pt x="354969" y="235763"/>
                    </a:cubicBezTo>
                    <a:lnTo>
                      <a:pt x="354969" y="220311"/>
                    </a:lnTo>
                    <a:lnTo>
                      <a:pt x="340399" y="220311"/>
                    </a:lnTo>
                    <a:cubicBezTo>
                      <a:pt x="339958" y="208832"/>
                      <a:pt x="337751" y="196911"/>
                      <a:pt x="334219" y="186315"/>
                    </a:cubicBezTo>
                    <a:lnTo>
                      <a:pt x="414572" y="101105"/>
                    </a:lnTo>
                    <a:cubicBezTo>
                      <a:pt x="425168" y="90067"/>
                      <a:pt x="430908" y="75056"/>
                      <a:pt x="430908" y="59162"/>
                    </a:cubicBezTo>
                    <a:cubicBezTo>
                      <a:pt x="430908" y="26490"/>
                      <a:pt x="405742" y="0"/>
                      <a:pt x="374837" y="0"/>
                    </a:cubicBezTo>
                    <a:cubicBezTo>
                      <a:pt x="359826" y="0"/>
                      <a:pt x="345698" y="6181"/>
                      <a:pt x="335101" y="17660"/>
                    </a:cubicBezTo>
                    <a:lnTo>
                      <a:pt x="254748" y="102871"/>
                    </a:lnTo>
                    <a:cubicBezTo>
                      <a:pt x="244152" y="99338"/>
                      <a:pt x="233114" y="97131"/>
                      <a:pt x="222076" y="96689"/>
                    </a:cubicBezTo>
                    <a:cubicBezTo>
                      <a:pt x="212363" y="78588"/>
                      <a:pt x="194703" y="67109"/>
                      <a:pt x="173952" y="67109"/>
                    </a:cubicBezTo>
                    <a:cubicBezTo>
                      <a:pt x="168655" y="67109"/>
                      <a:pt x="163356" y="67992"/>
                      <a:pt x="158500" y="69316"/>
                    </a:cubicBezTo>
                    <a:cubicBezTo>
                      <a:pt x="146579" y="45475"/>
                      <a:pt x="123179" y="30464"/>
                      <a:pt x="97572" y="30464"/>
                    </a:cubicBezTo>
                    <a:cubicBezTo>
                      <a:pt x="59603" y="30464"/>
                      <a:pt x="28256" y="63577"/>
                      <a:pt x="28256" y="104195"/>
                    </a:cubicBezTo>
                    <a:cubicBezTo>
                      <a:pt x="28256" y="109935"/>
                      <a:pt x="29139" y="115232"/>
                      <a:pt x="30022" y="120972"/>
                    </a:cubicBezTo>
                    <a:cubicBezTo>
                      <a:pt x="13245" y="126270"/>
                      <a:pt x="441" y="143489"/>
                      <a:pt x="441" y="162915"/>
                    </a:cubicBezTo>
                    <a:cubicBezTo>
                      <a:pt x="441" y="187198"/>
                      <a:pt x="18985" y="206624"/>
                      <a:pt x="41943" y="206624"/>
                    </a:cubicBezTo>
                    <a:lnTo>
                      <a:pt x="92274" y="206624"/>
                    </a:lnTo>
                    <a:cubicBezTo>
                      <a:pt x="90950" y="213688"/>
                      <a:pt x="90508" y="221635"/>
                      <a:pt x="90508" y="228699"/>
                    </a:cubicBezTo>
                    <a:cubicBezTo>
                      <a:pt x="90508" y="245035"/>
                      <a:pt x="93599" y="257838"/>
                      <a:pt x="97572" y="269317"/>
                    </a:cubicBezTo>
                    <a:lnTo>
                      <a:pt x="35762" y="334660"/>
                    </a:lnTo>
                    <a:lnTo>
                      <a:pt x="1324" y="429584"/>
                    </a:lnTo>
                    <a:cubicBezTo>
                      <a:pt x="441" y="431791"/>
                      <a:pt x="0" y="433999"/>
                      <a:pt x="0" y="436648"/>
                    </a:cubicBezTo>
                    <a:cubicBezTo>
                      <a:pt x="0" y="447244"/>
                      <a:pt x="8388" y="456515"/>
                      <a:pt x="18543" y="456515"/>
                    </a:cubicBezTo>
                    <a:cubicBezTo>
                      <a:pt x="20751" y="456515"/>
                      <a:pt x="23400" y="456074"/>
                      <a:pt x="25166" y="455191"/>
                    </a:cubicBezTo>
                    <a:lnTo>
                      <a:pt x="114791" y="418987"/>
                    </a:lnTo>
                    <a:lnTo>
                      <a:pt x="160266" y="370863"/>
                    </a:lnTo>
                    <a:cubicBezTo>
                      <a:pt x="159825" y="372630"/>
                      <a:pt x="159825" y="373954"/>
                      <a:pt x="159825" y="375720"/>
                    </a:cubicBezTo>
                    <a:cubicBezTo>
                      <a:pt x="159825" y="381460"/>
                      <a:pt x="162032" y="386316"/>
                      <a:pt x="165122" y="390731"/>
                    </a:cubicBezTo>
                    <a:cubicBezTo>
                      <a:pt x="161590" y="394705"/>
                      <a:pt x="159825" y="399561"/>
                      <a:pt x="159825" y="405742"/>
                    </a:cubicBezTo>
                    <a:cubicBezTo>
                      <a:pt x="159825" y="415897"/>
                      <a:pt x="166447" y="424727"/>
                      <a:pt x="175277" y="426935"/>
                    </a:cubicBezTo>
                    <a:cubicBezTo>
                      <a:pt x="181017" y="445036"/>
                      <a:pt x="196911" y="456957"/>
                      <a:pt x="215454" y="456957"/>
                    </a:cubicBezTo>
                    <a:cubicBezTo>
                      <a:pt x="233997" y="456957"/>
                      <a:pt x="249891" y="445036"/>
                      <a:pt x="255631" y="426935"/>
                    </a:cubicBezTo>
                    <a:cubicBezTo>
                      <a:pt x="264461" y="424285"/>
                      <a:pt x="271083" y="415897"/>
                      <a:pt x="271083" y="405742"/>
                    </a:cubicBezTo>
                    <a:cubicBezTo>
                      <a:pt x="271083" y="405301"/>
                      <a:pt x="271083" y="404860"/>
                      <a:pt x="271083" y="403976"/>
                    </a:cubicBezTo>
                    <a:lnTo>
                      <a:pt x="279472" y="412806"/>
                    </a:lnTo>
                    <a:lnTo>
                      <a:pt x="289627" y="402210"/>
                    </a:lnTo>
                    <a:cubicBezTo>
                      <a:pt x="293600" y="398237"/>
                      <a:pt x="299340" y="396912"/>
                      <a:pt x="304638" y="399561"/>
                    </a:cubicBezTo>
                    <a:cubicBezTo>
                      <a:pt x="309936" y="401769"/>
                      <a:pt x="312585" y="406625"/>
                      <a:pt x="312585" y="412365"/>
                    </a:cubicBezTo>
                    <a:lnTo>
                      <a:pt x="312585" y="427818"/>
                    </a:lnTo>
                    <a:lnTo>
                      <a:pt x="354086" y="427818"/>
                    </a:lnTo>
                    <a:lnTo>
                      <a:pt x="354086" y="412806"/>
                    </a:lnTo>
                    <a:cubicBezTo>
                      <a:pt x="354086" y="407067"/>
                      <a:pt x="357618" y="402210"/>
                      <a:pt x="362475" y="400003"/>
                    </a:cubicBezTo>
                    <a:cubicBezTo>
                      <a:pt x="367773" y="397795"/>
                      <a:pt x="373071" y="399120"/>
                      <a:pt x="377044" y="403093"/>
                    </a:cubicBezTo>
                    <a:lnTo>
                      <a:pt x="387199" y="413690"/>
                    </a:lnTo>
                    <a:lnTo>
                      <a:pt x="416780" y="382342"/>
                    </a:lnTo>
                    <a:lnTo>
                      <a:pt x="406625" y="371747"/>
                    </a:lnTo>
                    <a:cubicBezTo>
                      <a:pt x="402652" y="367773"/>
                      <a:pt x="401327" y="361592"/>
                      <a:pt x="403976" y="355852"/>
                    </a:cubicBezTo>
                    <a:cubicBezTo>
                      <a:pt x="406184" y="350554"/>
                      <a:pt x="410599" y="347464"/>
                      <a:pt x="416338" y="347464"/>
                    </a:cubicBezTo>
                    <a:lnTo>
                      <a:pt x="430908" y="347464"/>
                    </a:lnTo>
                    <a:lnTo>
                      <a:pt x="430908" y="303755"/>
                    </a:lnTo>
                    <a:lnTo>
                      <a:pt x="416338" y="303755"/>
                    </a:lnTo>
                    <a:cubicBezTo>
                      <a:pt x="411923" y="301989"/>
                      <a:pt x="406625" y="298899"/>
                      <a:pt x="404418" y="29315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grpSp>
        <p:nvGrpSpPr>
          <p:cNvPr id="50" name="Group 49">
            <a:extLst>
              <a:ext uri="{FF2B5EF4-FFF2-40B4-BE49-F238E27FC236}">
                <a16:creationId xmlns:a16="http://schemas.microsoft.com/office/drawing/2014/main" id="{7A3E2DE6-A104-804F-25E7-F8F5A0920A54}"/>
              </a:ext>
            </a:extLst>
          </p:cNvPr>
          <p:cNvGrpSpPr/>
          <p:nvPr/>
        </p:nvGrpSpPr>
        <p:grpSpPr>
          <a:xfrm>
            <a:off x="11228245" y="3208499"/>
            <a:ext cx="349093" cy="405142"/>
            <a:chOff x="8360213" y="3458151"/>
            <a:chExt cx="853935" cy="991043"/>
          </a:xfrm>
          <a:solidFill>
            <a:srgbClr val="083F59"/>
          </a:solidFill>
        </p:grpSpPr>
        <p:grpSp>
          <p:nvGrpSpPr>
            <p:cNvPr id="51" name="Graphic 2">
              <a:extLst>
                <a:ext uri="{FF2B5EF4-FFF2-40B4-BE49-F238E27FC236}">
                  <a16:creationId xmlns:a16="http://schemas.microsoft.com/office/drawing/2014/main" id="{E3656D81-B8D0-6314-1BB7-0B7503384D26}"/>
                </a:ext>
              </a:extLst>
            </p:cNvPr>
            <p:cNvGrpSpPr/>
            <p:nvPr userDrawn="1"/>
          </p:nvGrpSpPr>
          <p:grpSpPr>
            <a:xfrm>
              <a:off x="8599192" y="3595917"/>
              <a:ext cx="375982" cy="204367"/>
              <a:chOff x="2642504" y="3763150"/>
              <a:chExt cx="375982" cy="204367"/>
            </a:xfrm>
            <a:grpFill/>
          </p:grpSpPr>
          <p:sp>
            <p:nvSpPr>
              <p:cNvPr id="57" name="Freeform 56">
                <a:extLst>
                  <a:ext uri="{FF2B5EF4-FFF2-40B4-BE49-F238E27FC236}">
                    <a16:creationId xmlns:a16="http://schemas.microsoft.com/office/drawing/2014/main" id="{D9402696-4E8B-1CC4-C5D9-D6C7C42C3FD0}"/>
                  </a:ext>
                </a:extLst>
              </p:cNvPr>
              <p:cNvSpPr/>
              <p:nvPr/>
            </p:nvSpPr>
            <p:spPr>
              <a:xfrm>
                <a:off x="2813454" y="3763150"/>
                <a:ext cx="205031" cy="204367"/>
              </a:xfrm>
              <a:custGeom>
                <a:avLst/>
                <a:gdLst>
                  <a:gd name="connsiteX0" fmla="*/ 204168 w 205031"/>
                  <a:gd name="connsiteY0" fmla="*/ 204367 h 204367"/>
                  <a:gd name="connsiteX1" fmla="*/ 384 w 205031"/>
                  <a:gd name="connsiteY1" fmla="*/ 204367 h 204367"/>
                  <a:gd name="connsiteX2" fmla="*/ 0 w 205031"/>
                  <a:gd name="connsiteY2" fmla="*/ 193999 h 204367"/>
                  <a:gd name="connsiteX3" fmla="*/ 0 w 205031"/>
                  <a:gd name="connsiteY3" fmla="*/ 90707 h 204367"/>
                  <a:gd name="connsiteX4" fmla="*/ 90187 w 205031"/>
                  <a:gd name="connsiteY4" fmla="*/ 85 h 204367"/>
                  <a:gd name="connsiteX5" fmla="*/ 138159 w 205031"/>
                  <a:gd name="connsiteY5" fmla="*/ 2389 h 204367"/>
                  <a:gd name="connsiteX6" fmla="*/ 204552 w 205031"/>
                  <a:gd name="connsiteY6" fmla="*/ 82259 h 204367"/>
                  <a:gd name="connsiteX7" fmla="*/ 204936 w 205031"/>
                  <a:gd name="connsiteY7" fmla="*/ 199375 h 204367"/>
                  <a:gd name="connsiteX8" fmla="*/ 204168 w 205031"/>
                  <a:gd name="connsiteY8" fmla="*/ 204367 h 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031" h="204367">
                    <a:moveTo>
                      <a:pt x="204168" y="204367"/>
                    </a:moveTo>
                    <a:cubicBezTo>
                      <a:pt x="135856" y="204367"/>
                      <a:pt x="68696" y="204367"/>
                      <a:pt x="384" y="204367"/>
                    </a:cubicBezTo>
                    <a:cubicBezTo>
                      <a:pt x="384" y="200527"/>
                      <a:pt x="0" y="197071"/>
                      <a:pt x="0" y="193999"/>
                    </a:cubicBezTo>
                    <a:cubicBezTo>
                      <a:pt x="0" y="159440"/>
                      <a:pt x="0" y="124882"/>
                      <a:pt x="0" y="90707"/>
                    </a:cubicBezTo>
                    <a:cubicBezTo>
                      <a:pt x="0" y="36564"/>
                      <a:pt x="36075" y="85"/>
                      <a:pt x="90187" y="85"/>
                    </a:cubicBezTo>
                    <a:cubicBezTo>
                      <a:pt x="106306" y="85"/>
                      <a:pt x="122808" y="-683"/>
                      <a:pt x="138159" y="2389"/>
                    </a:cubicBezTo>
                    <a:cubicBezTo>
                      <a:pt x="176153" y="9301"/>
                      <a:pt x="204168" y="43476"/>
                      <a:pt x="204552" y="82259"/>
                    </a:cubicBezTo>
                    <a:cubicBezTo>
                      <a:pt x="205320" y="121426"/>
                      <a:pt x="204936" y="160208"/>
                      <a:pt x="204936" y="199375"/>
                    </a:cubicBezTo>
                    <a:cubicBezTo>
                      <a:pt x="204936" y="200527"/>
                      <a:pt x="204552" y="202063"/>
                      <a:pt x="204168" y="204367"/>
                    </a:cubicBezTo>
                    <a:close/>
                  </a:path>
                </a:pathLst>
              </a:custGeom>
              <a:solidFill>
                <a:srgbClr val="DF4625"/>
              </a:solidFill>
              <a:ln w="3834" cap="flat">
                <a:noFill/>
                <a:prstDash val="solid"/>
                <a:miter/>
              </a:ln>
            </p:spPr>
            <p:txBody>
              <a:bodyPr rtlCol="0" anchor="ctr"/>
              <a:lstStyle/>
              <a:p>
                <a:endParaRPr lang="en-US" sz="835"/>
              </a:p>
            </p:txBody>
          </p:sp>
          <p:sp>
            <p:nvSpPr>
              <p:cNvPr id="58" name="Freeform 57">
                <a:extLst>
                  <a:ext uri="{FF2B5EF4-FFF2-40B4-BE49-F238E27FC236}">
                    <a16:creationId xmlns:a16="http://schemas.microsoft.com/office/drawing/2014/main" id="{226AACB3-E65F-5B34-57E9-DDE48ABD6096}"/>
                  </a:ext>
                </a:extLst>
              </p:cNvPr>
              <p:cNvSpPr/>
              <p:nvPr/>
            </p:nvSpPr>
            <p:spPr>
              <a:xfrm>
                <a:off x="2642504" y="3763235"/>
                <a:ext cx="161142" cy="204281"/>
              </a:xfrm>
              <a:custGeom>
                <a:avLst/>
                <a:gdLst>
                  <a:gd name="connsiteX0" fmla="*/ 137178 w 161142"/>
                  <a:gd name="connsiteY0" fmla="*/ 204282 h 204281"/>
                  <a:gd name="connsiteX1" fmla="*/ 938 w 161142"/>
                  <a:gd name="connsiteY1" fmla="*/ 204282 h 204281"/>
                  <a:gd name="connsiteX2" fmla="*/ 171 w 161142"/>
                  <a:gd name="connsiteY2" fmla="*/ 196602 h 204281"/>
                  <a:gd name="connsiteX3" fmla="*/ 171 w 161142"/>
                  <a:gd name="connsiteY3" fmla="*/ 86397 h 204281"/>
                  <a:gd name="connsiteX4" fmla="*/ 85753 w 161142"/>
                  <a:gd name="connsiteY4" fmla="*/ 0 h 204281"/>
                  <a:gd name="connsiteX5" fmla="*/ 137946 w 161142"/>
                  <a:gd name="connsiteY5" fmla="*/ 2304 h 204281"/>
                  <a:gd name="connsiteX6" fmla="*/ 160972 w 161142"/>
                  <a:gd name="connsiteY6" fmla="*/ 9984 h 204281"/>
                  <a:gd name="connsiteX7" fmla="*/ 160972 w 161142"/>
                  <a:gd name="connsiteY7" fmla="*/ 13440 h 204281"/>
                  <a:gd name="connsiteX8" fmla="*/ 137178 w 161142"/>
                  <a:gd name="connsiteY8" fmla="*/ 99069 h 204281"/>
                  <a:gd name="connsiteX9" fmla="*/ 137562 w 161142"/>
                  <a:gd name="connsiteY9" fmla="*/ 193146 h 204281"/>
                  <a:gd name="connsiteX10" fmla="*/ 137178 w 161142"/>
                  <a:gd name="connsiteY10" fmla="*/ 204282 h 20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142" h="204281">
                    <a:moveTo>
                      <a:pt x="137178" y="204282"/>
                    </a:moveTo>
                    <a:cubicBezTo>
                      <a:pt x="91125" y="204282"/>
                      <a:pt x="46224" y="204282"/>
                      <a:pt x="938" y="204282"/>
                    </a:cubicBezTo>
                    <a:cubicBezTo>
                      <a:pt x="554" y="201210"/>
                      <a:pt x="171" y="198906"/>
                      <a:pt x="171" y="196602"/>
                    </a:cubicBezTo>
                    <a:cubicBezTo>
                      <a:pt x="171" y="159739"/>
                      <a:pt x="-213" y="122876"/>
                      <a:pt x="171" y="86397"/>
                    </a:cubicBezTo>
                    <a:cubicBezTo>
                      <a:pt x="554" y="37631"/>
                      <a:pt x="37013" y="768"/>
                      <a:pt x="85753" y="0"/>
                    </a:cubicBezTo>
                    <a:cubicBezTo>
                      <a:pt x="103022" y="0"/>
                      <a:pt x="120676" y="384"/>
                      <a:pt x="137946" y="2304"/>
                    </a:cubicBezTo>
                    <a:cubicBezTo>
                      <a:pt x="146005" y="3072"/>
                      <a:pt x="153681" y="7296"/>
                      <a:pt x="160972" y="9984"/>
                    </a:cubicBezTo>
                    <a:cubicBezTo>
                      <a:pt x="160972" y="12288"/>
                      <a:pt x="161356" y="13056"/>
                      <a:pt x="160972" y="13440"/>
                    </a:cubicBezTo>
                    <a:cubicBezTo>
                      <a:pt x="142167" y="39167"/>
                      <a:pt x="136027" y="67966"/>
                      <a:pt x="137178" y="99069"/>
                    </a:cubicBezTo>
                    <a:cubicBezTo>
                      <a:pt x="137946" y="130172"/>
                      <a:pt x="137562" y="161659"/>
                      <a:pt x="137562" y="193146"/>
                    </a:cubicBezTo>
                    <a:cubicBezTo>
                      <a:pt x="137178" y="195834"/>
                      <a:pt x="137178" y="199674"/>
                      <a:pt x="137178" y="204282"/>
                    </a:cubicBezTo>
                    <a:close/>
                  </a:path>
                </a:pathLst>
              </a:custGeom>
              <a:solidFill>
                <a:srgbClr val="DF4625"/>
              </a:solidFill>
              <a:ln w="3834" cap="flat">
                <a:noFill/>
                <a:prstDash val="solid"/>
                <a:miter/>
              </a:ln>
            </p:spPr>
            <p:txBody>
              <a:bodyPr rtlCol="0" anchor="ctr"/>
              <a:lstStyle/>
              <a:p>
                <a:endParaRPr lang="en-US" sz="835"/>
              </a:p>
            </p:txBody>
          </p:sp>
        </p:grpSp>
        <p:grpSp>
          <p:nvGrpSpPr>
            <p:cNvPr id="52" name="Graphic 2">
              <a:extLst>
                <a:ext uri="{FF2B5EF4-FFF2-40B4-BE49-F238E27FC236}">
                  <a16:creationId xmlns:a16="http://schemas.microsoft.com/office/drawing/2014/main" id="{66B4E469-C88D-D694-83F4-D81A6C29A928}"/>
                </a:ext>
              </a:extLst>
            </p:cNvPr>
            <p:cNvGrpSpPr/>
            <p:nvPr userDrawn="1"/>
          </p:nvGrpSpPr>
          <p:grpSpPr>
            <a:xfrm>
              <a:off x="8360213" y="3458151"/>
              <a:ext cx="853935" cy="991043"/>
              <a:chOff x="2403525" y="3625384"/>
              <a:chExt cx="853935" cy="991043"/>
            </a:xfrm>
            <a:grpFill/>
          </p:grpSpPr>
          <p:sp>
            <p:nvSpPr>
              <p:cNvPr id="53" name="Freeform 52">
                <a:extLst>
                  <a:ext uri="{FF2B5EF4-FFF2-40B4-BE49-F238E27FC236}">
                    <a16:creationId xmlns:a16="http://schemas.microsoft.com/office/drawing/2014/main" id="{0699B44A-8290-6B97-E570-25101EADCDA9}"/>
                  </a:ext>
                </a:extLst>
              </p:cNvPr>
              <p:cNvSpPr/>
              <p:nvPr/>
            </p:nvSpPr>
            <p:spPr>
              <a:xfrm>
                <a:off x="2403525" y="3625384"/>
                <a:ext cx="853935" cy="991043"/>
              </a:xfrm>
              <a:custGeom>
                <a:avLst/>
                <a:gdLst>
                  <a:gd name="connsiteX0" fmla="*/ 521608 w 853935"/>
                  <a:gd name="connsiteY0" fmla="*/ 0 h 991043"/>
                  <a:gd name="connsiteX1" fmla="*/ 526980 w 853935"/>
                  <a:gd name="connsiteY1" fmla="*/ 1920 h 991043"/>
                  <a:gd name="connsiteX2" fmla="*/ 571498 w 853935"/>
                  <a:gd name="connsiteY2" fmla="*/ 102909 h 991043"/>
                  <a:gd name="connsiteX3" fmla="*/ 568044 w 853935"/>
                  <a:gd name="connsiteY3" fmla="*/ 108669 h 991043"/>
                  <a:gd name="connsiteX4" fmla="*/ 573801 w 853935"/>
                  <a:gd name="connsiteY4" fmla="*/ 111741 h 991043"/>
                  <a:gd name="connsiteX5" fmla="*/ 649021 w 853935"/>
                  <a:gd name="connsiteY5" fmla="*/ 223481 h 991043"/>
                  <a:gd name="connsiteX6" fmla="*/ 649021 w 853935"/>
                  <a:gd name="connsiteY6" fmla="*/ 289143 h 991043"/>
                  <a:gd name="connsiteX7" fmla="*/ 711192 w 853935"/>
                  <a:gd name="connsiteY7" fmla="*/ 304119 h 991043"/>
                  <a:gd name="connsiteX8" fmla="*/ 761851 w 853935"/>
                  <a:gd name="connsiteY8" fmla="*/ 324854 h 991043"/>
                  <a:gd name="connsiteX9" fmla="*/ 785645 w 853935"/>
                  <a:gd name="connsiteY9" fmla="*/ 366709 h 991043"/>
                  <a:gd name="connsiteX10" fmla="*/ 785645 w 853935"/>
                  <a:gd name="connsiteY10" fmla="*/ 455794 h 991043"/>
                  <a:gd name="connsiteX11" fmla="*/ 790634 w 853935"/>
                  <a:gd name="connsiteY11" fmla="*/ 465010 h 991043"/>
                  <a:gd name="connsiteX12" fmla="*/ 851654 w 853935"/>
                  <a:gd name="connsiteY12" fmla="*/ 542575 h 991043"/>
                  <a:gd name="connsiteX13" fmla="*/ 827476 w 853935"/>
                  <a:gd name="connsiteY13" fmla="*/ 637804 h 991043"/>
                  <a:gd name="connsiteX14" fmla="*/ 790250 w 853935"/>
                  <a:gd name="connsiteY14" fmla="*/ 662764 h 991043"/>
                  <a:gd name="connsiteX15" fmla="*/ 782575 w 853935"/>
                  <a:gd name="connsiteY15" fmla="*/ 673131 h 991043"/>
                  <a:gd name="connsiteX16" fmla="*/ 499349 w 853935"/>
                  <a:gd name="connsiteY16" fmla="*/ 983778 h 991043"/>
                  <a:gd name="connsiteX17" fmla="*/ 77196 w 853935"/>
                  <a:gd name="connsiteY17" fmla="*/ 711530 h 991043"/>
                  <a:gd name="connsiteX18" fmla="*/ 70288 w 853935"/>
                  <a:gd name="connsiteY18" fmla="*/ 671596 h 991043"/>
                  <a:gd name="connsiteX19" fmla="*/ 64915 w 853935"/>
                  <a:gd name="connsiteY19" fmla="*/ 664300 h 991043"/>
                  <a:gd name="connsiteX20" fmla="*/ 57 w 853935"/>
                  <a:gd name="connsiteY20" fmla="*/ 562159 h 991043"/>
                  <a:gd name="connsiteX21" fmla="*/ 41505 w 853935"/>
                  <a:gd name="connsiteY21" fmla="*/ 476529 h 991043"/>
                  <a:gd name="connsiteX22" fmla="*/ 60310 w 853935"/>
                  <a:gd name="connsiteY22" fmla="*/ 466930 h 991043"/>
                  <a:gd name="connsiteX23" fmla="*/ 68369 w 853935"/>
                  <a:gd name="connsiteY23" fmla="*/ 454258 h 991043"/>
                  <a:gd name="connsiteX24" fmla="*/ 67985 w 853935"/>
                  <a:gd name="connsiteY24" fmla="*/ 364405 h 991043"/>
                  <a:gd name="connsiteX25" fmla="*/ 87942 w 853935"/>
                  <a:gd name="connsiteY25" fmla="*/ 327542 h 991043"/>
                  <a:gd name="connsiteX26" fmla="*/ 163162 w 853935"/>
                  <a:gd name="connsiteY26" fmla="*/ 298743 h 991043"/>
                  <a:gd name="connsiteX27" fmla="*/ 204226 w 853935"/>
                  <a:gd name="connsiteY27" fmla="*/ 290295 h 991043"/>
                  <a:gd name="connsiteX28" fmla="*/ 204226 w 853935"/>
                  <a:gd name="connsiteY28" fmla="*/ 278391 h 991043"/>
                  <a:gd name="connsiteX29" fmla="*/ 206528 w 853935"/>
                  <a:gd name="connsiteY29" fmla="*/ 203130 h 991043"/>
                  <a:gd name="connsiteX30" fmla="*/ 278294 w 853935"/>
                  <a:gd name="connsiteY30" fmla="*/ 112893 h 991043"/>
                  <a:gd name="connsiteX31" fmla="*/ 282899 w 853935"/>
                  <a:gd name="connsiteY31" fmla="*/ 110973 h 991043"/>
                  <a:gd name="connsiteX32" fmla="*/ 272921 w 853935"/>
                  <a:gd name="connsiteY32" fmla="*/ 73726 h 991043"/>
                  <a:gd name="connsiteX33" fmla="*/ 323580 w 853935"/>
                  <a:gd name="connsiteY33" fmla="*/ 3072 h 991043"/>
                  <a:gd name="connsiteX34" fmla="*/ 328952 w 853935"/>
                  <a:gd name="connsiteY34" fmla="*/ 1152 h 991043"/>
                  <a:gd name="connsiteX35" fmla="*/ 352363 w 853935"/>
                  <a:gd name="connsiteY35" fmla="*/ 1152 h 991043"/>
                  <a:gd name="connsiteX36" fmla="*/ 357736 w 853935"/>
                  <a:gd name="connsiteY36" fmla="*/ 3072 h 991043"/>
                  <a:gd name="connsiteX37" fmla="*/ 408394 w 853935"/>
                  <a:gd name="connsiteY37" fmla="*/ 72574 h 991043"/>
                  <a:gd name="connsiteX38" fmla="*/ 398800 w 853935"/>
                  <a:gd name="connsiteY38" fmla="*/ 110589 h 991043"/>
                  <a:gd name="connsiteX39" fmla="*/ 422977 w 853935"/>
                  <a:gd name="connsiteY39" fmla="*/ 122876 h 991043"/>
                  <a:gd name="connsiteX40" fmla="*/ 429885 w 853935"/>
                  <a:gd name="connsiteY40" fmla="*/ 122876 h 991043"/>
                  <a:gd name="connsiteX41" fmla="*/ 455982 w 853935"/>
                  <a:gd name="connsiteY41" fmla="*/ 109437 h 991043"/>
                  <a:gd name="connsiteX42" fmla="*/ 451760 w 853935"/>
                  <a:gd name="connsiteY42" fmla="*/ 101373 h 991043"/>
                  <a:gd name="connsiteX43" fmla="*/ 481311 w 853935"/>
                  <a:gd name="connsiteY43" fmla="*/ 9216 h 991043"/>
                  <a:gd name="connsiteX44" fmla="*/ 503954 w 853935"/>
                  <a:gd name="connsiteY44" fmla="*/ 1152 h 991043"/>
                  <a:gd name="connsiteX45" fmla="*/ 521608 w 853935"/>
                  <a:gd name="connsiteY45" fmla="*/ 0 h 991043"/>
                  <a:gd name="connsiteX46" fmla="*/ 751489 w 853935"/>
                  <a:gd name="connsiteY46" fmla="*/ 401268 h 991043"/>
                  <a:gd name="connsiteX47" fmla="*/ 748035 w 853935"/>
                  <a:gd name="connsiteY47" fmla="*/ 401652 h 991043"/>
                  <a:gd name="connsiteX48" fmla="*/ 637891 w 853935"/>
                  <a:gd name="connsiteY48" fmla="*/ 430067 h 991043"/>
                  <a:gd name="connsiteX49" fmla="*/ 383065 w 853935"/>
                  <a:gd name="connsiteY49" fmla="*/ 443890 h 991043"/>
                  <a:gd name="connsiteX50" fmla="*/ 165080 w 853935"/>
                  <a:gd name="connsiteY50" fmla="*/ 420467 h 991043"/>
                  <a:gd name="connsiteX51" fmla="*/ 102909 w 853935"/>
                  <a:gd name="connsiteY51" fmla="*/ 402420 h 991043"/>
                  <a:gd name="connsiteX52" fmla="*/ 102525 w 853935"/>
                  <a:gd name="connsiteY52" fmla="*/ 410099 h 991043"/>
                  <a:gd name="connsiteX53" fmla="*/ 102909 w 853935"/>
                  <a:gd name="connsiteY53" fmla="*/ 629741 h 991043"/>
                  <a:gd name="connsiteX54" fmla="*/ 111736 w 853935"/>
                  <a:gd name="connsiteY54" fmla="*/ 708458 h 991043"/>
                  <a:gd name="connsiteX55" fmla="*/ 496662 w 853935"/>
                  <a:gd name="connsiteY55" fmla="*/ 949987 h 991043"/>
                  <a:gd name="connsiteX56" fmla="*/ 751873 w 853935"/>
                  <a:gd name="connsiteY56" fmla="*/ 628973 h 991043"/>
                  <a:gd name="connsiteX57" fmla="*/ 751873 w 853935"/>
                  <a:gd name="connsiteY57" fmla="*/ 411251 h 991043"/>
                  <a:gd name="connsiteX58" fmla="*/ 751489 w 853935"/>
                  <a:gd name="connsiteY58" fmla="*/ 401268 h 991043"/>
                  <a:gd name="connsiteX59" fmla="*/ 614097 w 853935"/>
                  <a:gd name="connsiteY59" fmla="*/ 342134 h 991043"/>
                  <a:gd name="connsiteX60" fmla="*/ 614865 w 853935"/>
                  <a:gd name="connsiteY60" fmla="*/ 336758 h 991043"/>
                  <a:gd name="connsiteX61" fmla="*/ 614481 w 853935"/>
                  <a:gd name="connsiteY61" fmla="*/ 219641 h 991043"/>
                  <a:gd name="connsiteX62" fmla="*/ 548088 w 853935"/>
                  <a:gd name="connsiteY62" fmla="*/ 139772 h 991043"/>
                  <a:gd name="connsiteX63" fmla="*/ 500116 w 853935"/>
                  <a:gd name="connsiteY63" fmla="*/ 137468 h 991043"/>
                  <a:gd name="connsiteX64" fmla="*/ 409929 w 853935"/>
                  <a:gd name="connsiteY64" fmla="*/ 228089 h 991043"/>
                  <a:gd name="connsiteX65" fmla="*/ 409929 w 853935"/>
                  <a:gd name="connsiteY65" fmla="*/ 331382 h 991043"/>
                  <a:gd name="connsiteX66" fmla="*/ 410313 w 853935"/>
                  <a:gd name="connsiteY66" fmla="*/ 341750 h 991043"/>
                  <a:gd name="connsiteX67" fmla="*/ 614097 w 853935"/>
                  <a:gd name="connsiteY67" fmla="*/ 342134 h 991043"/>
                  <a:gd name="connsiteX68" fmla="*/ 376157 w 853935"/>
                  <a:gd name="connsiteY68" fmla="*/ 342134 h 991043"/>
                  <a:gd name="connsiteX69" fmla="*/ 376157 w 853935"/>
                  <a:gd name="connsiteY69" fmla="*/ 330614 h 991043"/>
                  <a:gd name="connsiteX70" fmla="*/ 375773 w 853935"/>
                  <a:gd name="connsiteY70" fmla="*/ 236537 h 991043"/>
                  <a:gd name="connsiteX71" fmla="*/ 399567 w 853935"/>
                  <a:gd name="connsiteY71" fmla="*/ 150907 h 991043"/>
                  <a:gd name="connsiteX72" fmla="*/ 399567 w 853935"/>
                  <a:gd name="connsiteY72" fmla="*/ 147452 h 991043"/>
                  <a:gd name="connsiteX73" fmla="*/ 376541 w 853935"/>
                  <a:gd name="connsiteY73" fmla="*/ 139772 h 991043"/>
                  <a:gd name="connsiteX74" fmla="*/ 324347 w 853935"/>
                  <a:gd name="connsiteY74" fmla="*/ 137468 h 991043"/>
                  <a:gd name="connsiteX75" fmla="*/ 238765 w 853935"/>
                  <a:gd name="connsiteY75" fmla="*/ 223865 h 991043"/>
                  <a:gd name="connsiteX76" fmla="*/ 238765 w 853935"/>
                  <a:gd name="connsiteY76" fmla="*/ 334070 h 991043"/>
                  <a:gd name="connsiteX77" fmla="*/ 239533 w 853935"/>
                  <a:gd name="connsiteY77" fmla="*/ 341750 h 991043"/>
                  <a:gd name="connsiteX78" fmla="*/ 376157 w 853935"/>
                  <a:gd name="connsiteY78" fmla="*/ 342134 h 991043"/>
                  <a:gd name="connsiteX79" fmla="*/ 204993 w 853935"/>
                  <a:gd name="connsiteY79" fmla="*/ 325238 h 991043"/>
                  <a:gd name="connsiteX80" fmla="*/ 190793 w 853935"/>
                  <a:gd name="connsiteY80" fmla="*/ 327926 h 991043"/>
                  <a:gd name="connsiteX81" fmla="*/ 118644 w 853935"/>
                  <a:gd name="connsiteY81" fmla="*/ 349429 h 991043"/>
                  <a:gd name="connsiteX82" fmla="*/ 99839 w 853935"/>
                  <a:gd name="connsiteY82" fmla="*/ 360949 h 991043"/>
                  <a:gd name="connsiteX83" fmla="*/ 119795 w 853935"/>
                  <a:gd name="connsiteY83" fmla="*/ 372085 h 991043"/>
                  <a:gd name="connsiteX84" fmla="*/ 189642 w 853935"/>
                  <a:gd name="connsiteY84" fmla="*/ 391284 h 991043"/>
                  <a:gd name="connsiteX85" fmla="*/ 371168 w 853935"/>
                  <a:gd name="connsiteY85" fmla="*/ 409715 h 991043"/>
                  <a:gd name="connsiteX86" fmla="*/ 653626 w 853935"/>
                  <a:gd name="connsiteY86" fmla="*/ 392820 h 991043"/>
                  <a:gd name="connsiteX87" fmla="*/ 732684 w 853935"/>
                  <a:gd name="connsiteY87" fmla="*/ 371317 h 991043"/>
                  <a:gd name="connsiteX88" fmla="*/ 752256 w 853935"/>
                  <a:gd name="connsiteY88" fmla="*/ 359797 h 991043"/>
                  <a:gd name="connsiteX89" fmla="*/ 649021 w 853935"/>
                  <a:gd name="connsiteY89" fmla="*/ 325622 h 991043"/>
                  <a:gd name="connsiteX90" fmla="*/ 649021 w 853935"/>
                  <a:gd name="connsiteY90" fmla="*/ 356341 h 991043"/>
                  <a:gd name="connsiteX91" fmla="*/ 629448 w 853935"/>
                  <a:gd name="connsiteY91" fmla="*/ 375925 h 991043"/>
                  <a:gd name="connsiteX92" fmla="*/ 224950 w 853935"/>
                  <a:gd name="connsiteY92" fmla="*/ 375925 h 991043"/>
                  <a:gd name="connsiteX93" fmla="*/ 204993 w 853935"/>
                  <a:gd name="connsiteY93" fmla="*/ 355573 h 991043"/>
                  <a:gd name="connsiteX94" fmla="*/ 204993 w 853935"/>
                  <a:gd name="connsiteY94" fmla="*/ 325238 h 991043"/>
                  <a:gd name="connsiteX95" fmla="*/ 341233 w 853935"/>
                  <a:gd name="connsiteY95" fmla="*/ 102909 h 991043"/>
                  <a:gd name="connsiteX96" fmla="*/ 375773 w 853935"/>
                  <a:gd name="connsiteY96" fmla="*/ 68734 h 991043"/>
                  <a:gd name="connsiteX97" fmla="*/ 342001 w 853935"/>
                  <a:gd name="connsiteY97" fmla="*/ 34943 h 991043"/>
                  <a:gd name="connsiteX98" fmla="*/ 307461 w 853935"/>
                  <a:gd name="connsiteY98" fmla="*/ 69118 h 991043"/>
                  <a:gd name="connsiteX99" fmla="*/ 341233 w 853935"/>
                  <a:gd name="connsiteY99" fmla="*/ 102909 h 991043"/>
                  <a:gd name="connsiteX100" fmla="*/ 512013 w 853935"/>
                  <a:gd name="connsiteY100" fmla="*/ 102909 h 991043"/>
                  <a:gd name="connsiteX101" fmla="*/ 546553 w 853935"/>
                  <a:gd name="connsiteY101" fmla="*/ 68734 h 991043"/>
                  <a:gd name="connsiteX102" fmla="*/ 512781 w 853935"/>
                  <a:gd name="connsiteY102" fmla="*/ 34943 h 991043"/>
                  <a:gd name="connsiteX103" fmla="*/ 478241 w 853935"/>
                  <a:gd name="connsiteY103" fmla="*/ 69118 h 991043"/>
                  <a:gd name="connsiteX104" fmla="*/ 512013 w 853935"/>
                  <a:gd name="connsiteY104" fmla="*/ 102909 h 991043"/>
                  <a:gd name="connsiteX105" fmla="*/ 786412 w 853935"/>
                  <a:gd name="connsiteY105" fmla="*/ 500721 h 991043"/>
                  <a:gd name="connsiteX106" fmla="*/ 786412 w 853935"/>
                  <a:gd name="connsiteY106" fmla="*/ 627053 h 991043"/>
                  <a:gd name="connsiteX107" fmla="*/ 820184 w 853935"/>
                  <a:gd name="connsiteY107" fmla="*/ 571375 h 991043"/>
                  <a:gd name="connsiteX108" fmla="*/ 786412 w 853935"/>
                  <a:gd name="connsiteY108" fmla="*/ 500721 h 991043"/>
                  <a:gd name="connsiteX109" fmla="*/ 68753 w 853935"/>
                  <a:gd name="connsiteY109" fmla="*/ 499953 h 991043"/>
                  <a:gd name="connsiteX110" fmla="*/ 34597 w 853935"/>
                  <a:gd name="connsiteY110" fmla="*/ 571759 h 991043"/>
                  <a:gd name="connsiteX111" fmla="*/ 68753 w 853935"/>
                  <a:gd name="connsiteY111" fmla="*/ 628205 h 991043"/>
                  <a:gd name="connsiteX112" fmla="*/ 68753 w 853935"/>
                  <a:gd name="connsiteY112" fmla="*/ 618989 h 991043"/>
                  <a:gd name="connsiteX113" fmla="*/ 68753 w 853935"/>
                  <a:gd name="connsiteY113" fmla="*/ 499953 h 9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853935" h="991043">
                    <a:moveTo>
                      <a:pt x="521608" y="0"/>
                    </a:moveTo>
                    <a:cubicBezTo>
                      <a:pt x="523526" y="768"/>
                      <a:pt x="525061" y="1536"/>
                      <a:pt x="526980" y="1920"/>
                    </a:cubicBezTo>
                    <a:cubicBezTo>
                      <a:pt x="572650" y="12672"/>
                      <a:pt x="594525" y="62206"/>
                      <a:pt x="571498" y="102909"/>
                    </a:cubicBezTo>
                    <a:cubicBezTo>
                      <a:pt x="570731" y="104445"/>
                      <a:pt x="569579" y="106365"/>
                      <a:pt x="568044" y="108669"/>
                    </a:cubicBezTo>
                    <a:cubicBezTo>
                      <a:pt x="570347" y="109821"/>
                      <a:pt x="571882" y="110973"/>
                      <a:pt x="573801" y="111741"/>
                    </a:cubicBezTo>
                    <a:cubicBezTo>
                      <a:pt x="622540" y="133244"/>
                      <a:pt x="647102" y="170875"/>
                      <a:pt x="649021" y="223481"/>
                    </a:cubicBezTo>
                    <a:cubicBezTo>
                      <a:pt x="649788" y="245369"/>
                      <a:pt x="649021" y="267256"/>
                      <a:pt x="649021" y="289143"/>
                    </a:cubicBezTo>
                    <a:cubicBezTo>
                      <a:pt x="670129" y="294135"/>
                      <a:pt x="691236" y="297975"/>
                      <a:pt x="711192" y="304119"/>
                    </a:cubicBezTo>
                    <a:cubicBezTo>
                      <a:pt x="728462" y="309495"/>
                      <a:pt x="745732" y="316790"/>
                      <a:pt x="761851" y="324854"/>
                    </a:cubicBezTo>
                    <a:cubicBezTo>
                      <a:pt x="778353" y="333302"/>
                      <a:pt x="786412" y="347125"/>
                      <a:pt x="785645" y="366709"/>
                    </a:cubicBezTo>
                    <a:cubicBezTo>
                      <a:pt x="784493" y="396276"/>
                      <a:pt x="785261" y="426227"/>
                      <a:pt x="785645" y="455794"/>
                    </a:cubicBezTo>
                    <a:cubicBezTo>
                      <a:pt x="785645" y="458866"/>
                      <a:pt x="788331" y="463858"/>
                      <a:pt x="790634" y="465010"/>
                    </a:cubicBezTo>
                    <a:cubicBezTo>
                      <a:pt x="826325" y="478833"/>
                      <a:pt x="844746" y="506481"/>
                      <a:pt x="851654" y="542575"/>
                    </a:cubicBezTo>
                    <a:cubicBezTo>
                      <a:pt x="858178" y="577518"/>
                      <a:pt x="850886" y="609773"/>
                      <a:pt x="827476" y="637804"/>
                    </a:cubicBezTo>
                    <a:cubicBezTo>
                      <a:pt x="817498" y="649708"/>
                      <a:pt x="805217" y="658540"/>
                      <a:pt x="790250" y="662764"/>
                    </a:cubicBezTo>
                    <a:cubicBezTo>
                      <a:pt x="784493" y="664300"/>
                      <a:pt x="782958" y="667756"/>
                      <a:pt x="782575" y="673131"/>
                    </a:cubicBezTo>
                    <a:cubicBezTo>
                      <a:pt x="767224" y="824807"/>
                      <a:pt x="650172" y="953059"/>
                      <a:pt x="499349" y="983778"/>
                    </a:cubicBezTo>
                    <a:cubicBezTo>
                      <a:pt x="307077" y="1022561"/>
                      <a:pt x="120563" y="902372"/>
                      <a:pt x="77196" y="711530"/>
                    </a:cubicBezTo>
                    <a:cubicBezTo>
                      <a:pt x="74126" y="698475"/>
                      <a:pt x="72974" y="684651"/>
                      <a:pt x="70288" y="671596"/>
                    </a:cubicBezTo>
                    <a:cubicBezTo>
                      <a:pt x="69904" y="668908"/>
                      <a:pt x="67218" y="664684"/>
                      <a:pt x="64915" y="664300"/>
                    </a:cubicBezTo>
                    <a:cubicBezTo>
                      <a:pt x="28073" y="653548"/>
                      <a:pt x="-1478" y="612461"/>
                      <a:pt x="57" y="562159"/>
                    </a:cubicBezTo>
                    <a:cubicBezTo>
                      <a:pt x="825" y="527600"/>
                      <a:pt x="13106" y="498033"/>
                      <a:pt x="41505" y="476529"/>
                    </a:cubicBezTo>
                    <a:cubicBezTo>
                      <a:pt x="47261" y="472306"/>
                      <a:pt x="53402" y="468466"/>
                      <a:pt x="60310" y="466930"/>
                    </a:cubicBezTo>
                    <a:cubicBezTo>
                      <a:pt x="67602" y="465010"/>
                      <a:pt x="68369" y="460786"/>
                      <a:pt x="68369" y="454258"/>
                    </a:cubicBezTo>
                    <a:cubicBezTo>
                      <a:pt x="67985" y="424307"/>
                      <a:pt x="68753" y="394356"/>
                      <a:pt x="67985" y="364405"/>
                    </a:cubicBezTo>
                    <a:cubicBezTo>
                      <a:pt x="67602" y="347509"/>
                      <a:pt x="74893" y="335990"/>
                      <a:pt x="87942" y="327542"/>
                    </a:cubicBezTo>
                    <a:cubicBezTo>
                      <a:pt x="110968" y="312182"/>
                      <a:pt x="137065" y="305271"/>
                      <a:pt x="163162" y="298743"/>
                    </a:cubicBezTo>
                    <a:cubicBezTo>
                      <a:pt x="176210" y="295671"/>
                      <a:pt x="189642" y="293367"/>
                      <a:pt x="204226" y="290295"/>
                    </a:cubicBezTo>
                    <a:cubicBezTo>
                      <a:pt x="204226" y="286455"/>
                      <a:pt x="204226" y="282231"/>
                      <a:pt x="204226" y="278391"/>
                    </a:cubicBezTo>
                    <a:cubicBezTo>
                      <a:pt x="204609" y="253432"/>
                      <a:pt x="202690" y="227705"/>
                      <a:pt x="206528" y="203130"/>
                    </a:cubicBezTo>
                    <a:cubicBezTo>
                      <a:pt x="213052" y="160123"/>
                      <a:pt x="238382" y="130172"/>
                      <a:pt x="278294" y="112893"/>
                    </a:cubicBezTo>
                    <a:cubicBezTo>
                      <a:pt x="280213" y="112125"/>
                      <a:pt x="282516" y="110973"/>
                      <a:pt x="282899" y="110973"/>
                    </a:cubicBezTo>
                    <a:cubicBezTo>
                      <a:pt x="279445" y="98301"/>
                      <a:pt x="274073" y="86013"/>
                      <a:pt x="272921" y="73726"/>
                    </a:cubicBezTo>
                    <a:cubicBezTo>
                      <a:pt x="270235" y="39935"/>
                      <a:pt x="290959" y="11904"/>
                      <a:pt x="323580" y="3072"/>
                    </a:cubicBezTo>
                    <a:cubicBezTo>
                      <a:pt x="325498" y="2688"/>
                      <a:pt x="327034" y="1536"/>
                      <a:pt x="328952" y="1152"/>
                    </a:cubicBezTo>
                    <a:cubicBezTo>
                      <a:pt x="336628" y="1152"/>
                      <a:pt x="344303" y="1152"/>
                      <a:pt x="352363" y="1152"/>
                    </a:cubicBezTo>
                    <a:cubicBezTo>
                      <a:pt x="353898" y="1920"/>
                      <a:pt x="355817" y="2688"/>
                      <a:pt x="357736" y="3072"/>
                    </a:cubicBezTo>
                    <a:cubicBezTo>
                      <a:pt x="389973" y="11904"/>
                      <a:pt x="410696" y="39551"/>
                      <a:pt x="408394" y="72574"/>
                    </a:cubicBezTo>
                    <a:cubicBezTo>
                      <a:pt x="407626" y="85245"/>
                      <a:pt x="402253" y="97533"/>
                      <a:pt x="398800" y="110589"/>
                    </a:cubicBezTo>
                    <a:cubicBezTo>
                      <a:pt x="405707" y="114429"/>
                      <a:pt x="414151" y="119036"/>
                      <a:pt x="422977" y="122876"/>
                    </a:cubicBezTo>
                    <a:cubicBezTo>
                      <a:pt x="424896" y="123644"/>
                      <a:pt x="427966" y="124028"/>
                      <a:pt x="429885" y="122876"/>
                    </a:cubicBezTo>
                    <a:cubicBezTo>
                      <a:pt x="438328" y="118652"/>
                      <a:pt x="446771" y="114045"/>
                      <a:pt x="455982" y="109437"/>
                    </a:cubicBezTo>
                    <a:cubicBezTo>
                      <a:pt x="454447" y="106749"/>
                      <a:pt x="452912" y="104061"/>
                      <a:pt x="451760" y="101373"/>
                    </a:cubicBezTo>
                    <a:cubicBezTo>
                      <a:pt x="434107" y="67582"/>
                      <a:pt x="447155" y="25727"/>
                      <a:pt x="481311" y="9216"/>
                    </a:cubicBezTo>
                    <a:cubicBezTo>
                      <a:pt x="488219" y="5760"/>
                      <a:pt x="496278" y="3840"/>
                      <a:pt x="503954" y="1152"/>
                    </a:cubicBezTo>
                    <a:cubicBezTo>
                      <a:pt x="510094" y="0"/>
                      <a:pt x="515851" y="0"/>
                      <a:pt x="521608" y="0"/>
                    </a:cubicBezTo>
                    <a:close/>
                    <a:moveTo>
                      <a:pt x="751489" y="401268"/>
                    </a:moveTo>
                    <a:cubicBezTo>
                      <a:pt x="749954" y="401268"/>
                      <a:pt x="748802" y="401268"/>
                      <a:pt x="748035" y="401652"/>
                    </a:cubicBezTo>
                    <a:cubicBezTo>
                      <a:pt x="713111" y="417395"/>
                      <a:pt x="675501" y="424691"/>
                      <a:pt x="637891" y="430067"/>
                    </a:cubicBezTo>
                    <a:cubicBezTo>
                      <a:pt x="553461" y="442354"/>
                      <a:pt x="468647" y="446578"/>
                      <a:pt x="383065" y="443890"/>
                    </a:cubicBezTo>
                    <a:cubicBezTo>
                      <a:pt x="309764" y="441587"/>
                      <a:pt x="236846" y="436595"/>
                      <a:pt x="165080" y="420467"/>
                    </a:cubicBezTo>
                    <a:cubicBezTo>
                      <a:pt x="144357" y="415859"/>
                      <a:pt x="124016" y="408564"/>
                      <a:pt x="102909" y="402420"/>
                    </a:cubicBezTo>
                    <a:cubicBezTo>
                      <a:pt x="102909" y="404724"/>
                      <a:pt x="102525" y="407412"/>
                      <a:pt x="102525" y="410099"/>
                    </a:cubicBezTo>
                    <a:cubicBezTo>
                      <a:pt x="102525" y="483441"/>
                      <a:pt x="101758" y="556783"/>
                      <a:pt x="102909" y="629741"/>
                    </a:cubicBezTo>
                    <a:cubicBezTo>
                      <a:pt x="103293" y="655852"/>
                      <a:pt x="105979" y="682731"/>
                      <a:pt x="111736" y="708458"/>
                    </a:cubicBezTo>
                    <a:cubicBezTo>
                      <a:pt x="148962" y="878181"/>
                      <a:pt x="327417" y="989922"/>
                      <a:pt x="496662" y="949987"/>
                    </a:cubicBezTo>
                    <a:cubicBezTo>
                      <a:pt x="649405" y="913892"/>
                      <a:pt x="751489" y="786024"/>
                      <a:pt x="751873" y="628973"/>
                    </a:cubicBezTo>
                    <a:cubicBezTo>
                      <a:pt x="751873" y="556399"/>
                      <a:pt x="751873" y="483825"/>
                      <a:pt x="751873" y="411251"/>
                    </a:cubicBezTo>
                    <a:cubicBezTo>
                      <a:pt x="751873" y="407796"/>
                      <a:pt x="751489" y="404724"/>
                      <a:pt x="751489" y="401268"/>
                    </a:cubicBezTo>
                    <a:close/>
                    <a:moveTo>
                      <a:pt x="614097" y="342134"/>
                    </a:moveTo>
                    <a:cubicBezTo>
                      <a:pt x="614481" y="339830"/>
                      <a:pt x="614865" y="338294"/>
                      <a:pt x="614865" y="336758"/>
                    </a:cubicBezTo>
                    <a:cubicBezTo>
                      <a:pt x="614865" y="297591"/>
                      <a:pt x="615249" y="258808"/>
                      <a:pt x="614481" y="219641"/>
                    </a:cubicBezTo>
                    <a:cubicBezTo>
                      <a:pt x="613714" y="181242"/>
                      <a:pt x="585698" y="147068"/>
                      <a:pt x="548088" y="139772"/>
                    </a:cubicBezTo>
                    <a:cubicBezTo>
                      <a:pt x="532353" y="136700"/>
                      <a:pt x="516235" y="137468"/>
                      <a:pt x="500116" y="137468"/>
                    </a:cubicBezTo>
                    <a:cubicBezTo>
                      <a:pt x="446004" y="137468"/>
                      <a:pt x="409929" y="173563"/>
                      <a:pt x="409929" y="228089"/>
                    </a:cubicBezTo>
                    <a:cubicBezTo>
                      <a:pt x="409929" y="262648"/>
                      <a:pt x="409929" y="297207"/>
                      <a:pt x="409929" y="331382"/>
                    </a:cubicBezTo>
                    <a:cubicBezTo>
                      <a:pt x="409929" y="334838"/>
                      <a:pt x="410313" y="338294"/>
                      <a:pt x="410313" y="341750"/>
                    </a:cubicBezTo>
                    <a:cubicBezTo>
                      <a:pt x="478625" y="342134"/>
                      <a:pt x="546169" y="342134"/>
                      <a:pt x="614097" y="342134"/>
                    </a:cubicBezTo>
                    <a:close/>
                    <a:moveTo>
                      <a:pt x="376157" y="342134"/>
                    </a:moveTo>
                    <a:cubicBezTo>
                      <a:pt x="376157" y="337526"/>
                      <a:pt x="376157" y="334070"/>
                      <a:pt x="376157" y="330614"/>
                    </a:cubicBezTo>
                    <a:cubicBezTo>
                      <a:pt x="376157" y="299127"/>
                      <a:pt x="376924" y="268024"/>
                      <a:pt x="375773" y="236537"/>
                    </a:cubicBezTo>
                    <a:cubicBezTo>
                      <a:pt x="375005" y="205050"/>
                      <a:pt x="381146" y="176251"/>
                      <a:pt x="399567" y="150907"/>
                    </a:cubicBezTo>
                    <a:cubicBezTo>
                      <a:pt x="399951" y="150523"/>
                      <a:pt x="399567" y="149755"/>
                      <a:pt x="399567" y="147452"/>
                    </a:cubicBezTo>
                    <a:cubicBezTo>
                      <a:pt x="392275" y="144764"/>
                      <a:pt x="384600" y="140540"/>
                      <a:pt x="376541" y="139772"/>
                    </a:cubicBezTo>
                    <a:cubicBezTo>
                      <a:pt x="359271" y="138236"/>
                      <a:pt x="342001" y="137468"/>
                      <a:pt x="324347" y="137468"/>
                    </a:cubicBezTo>
                    <a:cubicBezTo>
                      <a:pt x="275608" y="137852"/>
                      <a:pt x="239149" y="174715"/>
                      <a:pt x="238765" y="223865"/>
                    </a:cubicBezTo>
                    <a:cubicBezTo>
                      <a:pt x="238382" y="260728"/>
                      <a:pt x="238765" y="297591"/>
                      <a:pt x="238765" y="334070"/>
                    </a:cubicBezTo>
                    <a:cubicBezTo>
                      <a:pt x="238765" y="336374"/>
                      <a:pt x="239149" y="339062"/>
                      <a:pt x="239533" y="341750"/>
                    </a:cubicBezTo>
                    <a:cubicBezTo>
                      <a:pt x="285202" y="342134"/>
                      <a:pt x="329720" y="342134"/>
                      <a:pt x="376157" y="342134"/>
                    </a:cubicBezTo>
                    <a:close/>
                    <a:moveTo>
                      <a:pt x="204993" y="325238"/>
                    </a:moveTo>
                    <a:cubicBezTo>
                      <a:pt x="198853" y="326390"/>
                      <a:pt x="195015" y="326774"/>
                      <a:pt x="190793" y="327926"/>
                    </a:cubicBezTo>
                    <a:cubicBezTo>
                      <a:pt x="166616" y="334838"/>
                      <a:pt x="142438" y="341750"/>
                      <a:pt x="118644" y="349429"/>
                    </a:cubicBezTo>
                    <a:cubicBezTo>
                      <a:pt x="112503" y="351349"/>
                      <a:pt x="107514" y="355957"/>
                      <a:pt x="99839" y="360949"/>
                    </a:cubicBezTo>
                    <a:cubicBezTo>
                      <a:pt x="108282" y="365941"/>
                      <a:pt x="113655" y="370165"/>
                      <a:pt x="119795" y="372085"/>
                    </a:cubicBezTo>
                    <a:cubicBezTo>
                      <a:pt x="142822" y="378996"/>
                      <a:pt x="165848" y="386676"/>
                      <a:pt x="189642" y="391284"/>
                    </a:cubicBezTo>
                    <a:cubicBezTo>
                      <a:pt x="249511" y="403572"/>
                      <a:pt x="310147" y="407796"/>
                      <a:pt x="371168" y="409715"/>
                    </a:cubicBezTo>
                    <a:cubicBezTo>
                      <a:pt x="465960" y="412787"/>
                      <a:pt x="559985" y="409715"/>
                      <a:pt x="653626" y="392820"/>
                    </a:cubicBezTo>
                    <a:cubicBezTo>
                      <a:pt x="680490" y="387828"/>
                      <a:pt x="706587" y="379380"/>
                      <a:pt x="732684" y="371317"/>
                    </a:cubicBezTo>
                    <a:cubicBezTo>
                      <a:pt x="739592" y="369397"/>
                      <a:pt x="745348" y="364021"/>
                      <a:pt x="752256" y="359797"/>
                    </a:cubicBezTo>
                    <a:cubicBezTo>
                      <a:pt x="738057" y="345590"/>
                      <a:pt x="677804" y="326006"/>
                      <a:pt x="649021" y="325622"/>
                    </a:cubicBezTo>
                    <a:cubicBezTo>
                      <a:pt x="649021" y="335990"/>
                      <a:pt x="649021" y="345973"/>
                      <a:pt x="649021" y="356341"/>
                    </a:cubicBezTo>
                    <a:cubicBezTo>
                      <a:pt x="648637" y="369781"/>
                      <a:pt x="642497" y="375925"/>
                      <a:pt x="629448" y="375925"/>
                    </a:cubicBezTo>
                    <a:cubicBezTo>
                      <a:pt x="494743" y="375925"/>
                      <a:pt x="360038" y="375925"/>
                      <a:pt x="224950" y="375925"/>
                    </a:cubicBezTo>
                    <a:cubicBezTo>
                      <a:pt x="211133" y="375925"/>
                      <a:pt x="204993" y="369781"/>
                      <a:pt x="204993" y="355573"/>
                    </a:cubicBezTo>
                    <a:cubicBezTo>
                      <a:pt x="204993" y="345973"/>
                      <a:pt x="204993" y="336374"/>
                      <a:pt x="204993" y="325238"/>
                    </a:cubicBezTo>
                    <a:close/>
                    <a:moveTo>
                      <a:pt x="341233" y="102909"/>
                    </a:moveTo>
                    <a:cubicBezTo>
                      <a:pt x="360422" y="102909"/>
                      <a:pt x="375773" y="87933"/>
                      <a:pt x="375773" y="68734"/>
                    </a:cubicBezTo>
                    <a:cubicBezTo>
                      <a:pt x="375773" y="50302"/>
                      <a:pt x="360422" y="34943"/>
                      <a:pt x="342001" y="34943"/>
                    </a:cubicBezTo>
                    <a:cubicBezTo>
                      <a:pt x="322812" y="34943"/>
                      <a:pt x="307461" y="49918"/>
                      <a:pt x="307461" y="69118"/>
                    </a:cubicBezTo>
                    <a:cubicBezTo>
                      <a:pt x="307461" y="87549"/>
                      <a:pt x="322812" y="102909"/>
                      <a:pt x="341233" y="102909"/>
                    </a:cubicBezTo>
                    <a:close/>
                    <a:moveTo>
                      <a:pt x="512013" y="102909"/>
                    </a:moveTo>
                    <a:cubicBezTo>
                      <a:pt x="531202" y="102909"/>
                      <a:pt x="546553" y="87549"/>
                      <a:pt x="546553" y="68734"/>
                    </a:cubicBezTo>
                    <a:cubicBezTo>
                      <a:pt x="546553" y="50302"/>
                      <a:pt x="531202" y="34943"/>
                      <a:pt x="512781" y="34943"/>
                    </a:cubicBezTo>
                    <a:cubicBezTo>
                      <a:pt x="493592" y="34559"/>
                      <a:pt x="478241" y="49918"/>
                      <a:pt x="478241" y="69118"/>
                    </a:cubicBezTo>
                    <a:cubicBezTo>
                      <a:pt x="478625" y="87933"/>
                      <a:pt x="493208" y="102909"/>
                      <a:pt x="512013" y="102909"/>
                    </a:cubicBezTo>
                    <a:close/>
                    <a:moveTo>
                      <a:pt x="786412" y="500721"/>
                    </a:moveTo>
                    <a:cubicBezTo>
                      <a:pt x="786412" y="544111"/>
                      <a:pt x="786412" y="585198"/>
                      <a:pt x="786412" y="627053"/>
                    </a:cubicBezTo>
                    <a:cubicBezTo>
                      <a:pt x="805217" y="618221"/>
                      <a:pt x="819033" y="594414"/>
                      <a:pt x="820184" y="571375"/>
                    </a:cubicBezTo>
                    <a:cubicBezTo>
                      <a:pt x="821336" y="542191"/>
                      <a:pt x="812893" y="518384"/>
                      <a:pt x="786412" y="500721"/>
                    </a:cubicBezTo>
                    <a:close/>
                    <a:moveTo>
                      <a:pt x="68753" y="499953"/>
                    </a:moveTo>
                    <a:cubicBezTo>
                      <a:pt x="41505" y="518384"/>
                      <a:pt x="32294" y="542575"/>
                      <a:pt x="34597" y="571759"/>
                    </a:cubicBezTo>
                    <a:cubicBezTo>
                      <a:pt x="36516" y="595566"/>
                      <a:pt x="46878" y="613997"/>
                      <a:pt x="68753" y="628205"/>
                    </a:cubicBezTo>
                    <a:cubicBezTo>
                      <a:pt x="68753" y="623981"/>
                      <a:pt x="68753" y="621293"/>
                      <a:pt x="68753" y="618989"/>
                    </a:cubicBezTo>
                    <a:cubicBezTo>
                      <a:pt x="68753" y="580206"/>
                      <a:pt x="68753" y="541424"/>
                      <a:pt x="68753" y="499953"/>
                    </a:cubicBezTo>
                    <a:close/>
                  </a:path>
                </a:pathLst>
              </a:custGeom>
              <a:grpFill/>
              <a:ln w="3834" cap="flat">
                <a:noFill/>
                <a:prstDash val="solid"/>
                <a:miter/>
              </a:ln>
            </p:spPr>
            <p:txBody>
              <a:bodyPr rtlCol="0" anchor="ctr"/>
              <a:lstStyle/>
              <a:p>
                <a:endParaRPr lang="en-US" sz="835"/>
              </a:p>
            </p:txBody>
          </p:sp>
          <p:sp>
            <p:nvSpPr>
              <p:cNvPr id="54" name="Freeform 53">
                <a:extLst>
                  <a:ext uri="{FF2B5EF4-FFF2-40B4-BE49-F238E27FC236}">
                    <a16:creationId xmlns:a16="http://schemas.microsoft.com/office/drawing/2014/main" id="{EF6A1AD2-D267-B207-EA61-F40E5486B6AC}"/>
                  </a:ext>
                </a:extLst>
              </p:cNvPr>
              <p:cNvSpPr/>
              <p:nvPr/>
            </p:nvSpPr>
            <p:spPr>
              <a:xfrm>
                <a:off x="2592262" y="4172728"/>
                <a:ext cx="170086" cy="102379"/>
              </a:xfrm>
              <a:custGeom>
                <a:avLst/>
                <a:gdLst>
                  <a:gd name="connsiteX0" fmla="*/ 77277 w 170086"/>
                  <a:gd name="connsiteY0" fmla="*/ 102363 h 102379"/>
                  <a:gd name="connsiteX1" fmla="*/ 36213 w 170086"/>
                  <a:gd name="connsiteY1" fmla="*/ 83548 h 102379"/>
                  <a:gd name="connsiteX2" fmla="*/ 906 w 170086"/>
                  <a:gd name="connsiteY2" fmla="*/ 23646 h 102379"/>
                  <a:gd name="connsiteX3" fmla="*/ 12035 w 170086"/>
                  <a:gd name="connsiteY3" fmla="*/ 990 h 102379"/>
                  <a:gd name="connsiteX4" fmla="*/ 33910 w 170086"/>
                  <a:gd name="connsiteY4" fmla="*/ 13662 h 102379"/>
                  <a:gd name="connsiteX5" fmla="*/ 53867 w 170086"/>
                  <a:gd name="connsiteY5" fmla="*/ 51677 h 102379"/>
                  <a:gd name="connsiteX6" fmla="*/ 115654 w 170086"/>
                  <a:gd name="connsiteY6" fmla="*/ 52445 h 102379"/>
                  <a:gd name="connsiteX7" fmla="*/ 135611 w 170086"/>
                  <a:gd name="connsiteY7" fmla="*/ 15582 h 102379"/>
                  <a:gd name="connsiteX8" fmla="*/ 159021 w 170086"/>
                  <a:gd name="connsiteY8" fmla="*/ 990 h 102379"/>
                  <a:gd name="connsiteX9" fmla="*/ 168615 w 170086"/>
                  <a:gd name="connsiteY9" fmla="*/ 25950 h 102379"/>
                  <a:gd name="connsiteX10" fmla="*/ 134076 w 170086"/>
                  <a:gd name="connsiteY10" fmla="*/ 83164 h 102379"/>
                  <a:gd name="connsiteX11" fmla="*/ 77277 w 170086"/>
                  <a:gd name="connsiteY11" fmla="*/ 102363 h 10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86" h="102379">
                    <a:moveTo>
                      <a:pt x="77277" y="102363"/>
                    </a:moveTo>
                    <a:cubicBezTo>
                      <a:pt x="65380" y="102363"/>
                      <a:pt x="49261" y="95836"/>
                      <a:pt x="36213" y="83548"/>
                    </a:cubicBezTo>
                    <a:cubicBezTo>
                      <a:pt x="18176" y="67036"/>
                      <a:pt x="7430" y="46301"/>
                      <a:pt x="906" y="23646"/>
                    </a:cubicBezTo>
                    <a:cubicBezTo>
                      <a:pt x="-2164" y="12894"/>
                      <a:pt x="2825" y="3678"/>
                      <a:pt x="12035" y="990"/>
                    </a:cubicBezTo>
                    <a:cubicBezTo>
                      <a:pt x="21629" y="-1698"/>
                      <a:pt x="28921" y="3294"/>
                      <a:pt x="33910" y="13662"/>
                    </a:cubicBezTo>
                    <a:cubicBezTo>
                      <a:pt x="39667" y="26718"/>
                      <a:pt x="45424" y="40541"/>
                      <a:pt x="53867" y="51677"/>
                    </a:cubicBezTo>
                    <a:cubicBezTo>
                      <a:pt x="71136" y="74332"/>
                      <a:pt x="98001" y="74332"/>
                      <a:pt x="115654" y="52445"/>
                    </a:cubicBezTo>
                    <a:cubicBezTo>
                      <a:pt x="124481" y="41693"/>
                      <a:pt x="130238" y="28254"/>
                      <a:pt x="135611" y="15582"/>
                    </a:cubicBezTo>
                    <a:cubicBezTo>
                      <a:pt x="140984" y="3294"/>
                      <a:pt x="148659" y="-2465"/>
                      <a:pt x="159021" y="990"/>
                    </a:cubicBezTo>
                    <a:cubicBezTo>
                      <a:pt x="168615" y="4062"/>
                      <a:pt x="172453" y="14046"/>
                      <a:pt x="168615" y="25950"/>
                    </a:cubicBezTo>
                    <a:cubicBezTo>
                      <a:pt x="161324" y="47837"/>
                      <a:pt x="151346" y="67420"/>
                      <a:pt x="134076" y="83164"/>
                    </a:cubicBezTo>
                    <a:cubicBezTo>
                      <a:pt x="119492" y="96219"/>
                      <a:pt x="102606" y="102747"/>
                      <a:pt x="77277" y="102363"/>
                    </a:cubicBezTo>
                    <a:close/>
                  </a:path>
                </a:pathLst>
              </a:custGeom>
              <a:grpFill/>
              <a:ln w="3834" cap="flat">
                <a:noFill/>
                <a:prstDash val="solid"/>
                <a:miter/>
              </a:ln>
            </p:spPr>
            <p:txBody>
              <a:bodyPr rtlCol="0" anchor="ctr"/>
              <a:lstStyle/>
              <a:p>
                <a:endParaRPr lang="en-US" sz="835"/>
              </a:p>
            </p:txBody>
          </p:sp>
          <p:sp>
            <p:nvSpPr>
              <p:cNvPr id="55" name="Freeform 54">
                <a:extLst>
                  <a:ext uri="{FF2B5EF4-FFF2-40B4-BE49-F238E27FC236}">
                    <a16:creationId xmlns:a16="http://schemas.microsoft.com/office/drawing/2014/main" id="{6E922F66-9475-D5BB-06BC-9D05D5457696}"/>
                  </a:ext>
                </a:extLst>
              </p:cNvPr>
              <p:cNvSpPr/>
              <p:nvPr/>
            </p:nvSpPr>
            <p:spPr>
              <a:xfrm>
                <a:off x="2779628" y="4206241"/>
                <a:ext cx="102434" cy="171023"/>
              </a:xfrm>
              <a:custGeom>
                <a:avLst/>
                <a:gdLst>
                  <a:gd name="connsiteX0" fmla="*/ 40734 w 102434"/>
                  <a:gd name="connsiteY0" fmla="*/ 130673 h 171023"/>
                  <a:gd name="connsiteX1" fmla="*/ 78728 w 102434"/>
                  <a:gd name="connsiteY1" fmla="*/ 121073 h 171023"/>
                  <a:gd name="connsiteX2" fmla="*/ 101754 w 102434"/>
                  <a:gd name="connsiteY2" fmla="*/ 132593 h 171023"/>
                  <a:gd name="connsiteX3" fmla="*/ 87554 w 102434"/>
                  <a:gd name="connsiteY3" fmla="*/ 154096 h 171023"/>
                  <a:gd name="connsiteX4" fmla="*/ 23080 w 102434"/>
                  <a:gd name="connsiteY4" fmla="*/ 170223 h 171023"/>
                  <a:gd name="connsiteX5" fmla="*/ 821 w 102434"/>
                  <a:gd name="connsiteY5" fmla="*/ 147568 h 171023"/>
                  <a:gd name="connsiteX6" fmla="*/ 33826 w 102434"/>
                  <a:gd name="connsiteY6" fmla="*/ 15476 h 171023"/>
                  <a:gd name="connsiteX7" fmla="*/ 54934 w 102434"/>
                  <a:gd name="connsiteY7" fmla="*/ 501 h 171023"/>
                  <a:gd name="connsiteX8" fmla="*/ 66831 w 102434"/>
                  <a:gd name="connsiteY8" fmla="*/ 24308 h 171023"/>
                  <a:gd name="connsiteX9" fmla="*/ 42269 w 102434"/>
                  <a:gd name="connsiteY9" fmla="*/ 123377 h 171023"/>
                  <a:gd name="connsiteX10" fmla="*/ 40734 w 102434"/>
                  <a:gd name="connsiteY10" fmla="*/ 130673 h 171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34" h="171023">
                    <a:moveTo>
                      <a:pt x="40734" y="130673"/>
                    </a:moveTo>
                    <a:cubicBezTo>
                      <a:pt x="54550" y="127217"/>
                      <a:pt x="66831" y="124145"/>
                      <a:pt x="78728" y="121073"/>
                    </a:cubicBezTo>
                    <a:cubicBezTo>
                      <a:pt x="90241" y="118385"/>
                      <a:pt x="98684" y="122609"/>
                      <a:pt x="101754" y="132593"/>
                    </a:cubicBezTo>
                    <a:cubicBezTo>
                      <a:pt x="104441" y="142192"/>
                      <a:pt x="99068" y="151024"/>
                      <a:pt x="87554" y="154096"/>
                    </a:cubicBezTo>
                    <a:cubicBezTo>
                      <a:pt x="66063" y="159856"/>
                      <a:pt x="44572" y="165232"/>
                      <a:pt x="23080" y="170223"/>
                    </a:cubicBezTo>
                    <a:cubicBezTo>
                      <a:pt x="6962" y="174063"/>
                      <a:pt x="-3016" y="163696"/>
                      <a:pt x="821" y="147568"/>
                    </a:cubicBezTo>
                    <a:cubicBezTo>
                      <a:pt x="11567" y="103409"/>
                      <a:pt x="22697" y="59635"/>
                      <a:pt x="33826" y="15476"/>
                    </a:cubicBezTo>
                    <a:cubicBezTo>
                      <a:pt x="36896" y="3957"/>
                      <a:pt x="45723" y="-1803"/>
                      <a:pt x="54934" y="501"/>
                    </a:cubicBezTo>
                    <a:cubicBezTo>
                      <a:pt x="65296" y="3188"/>
                      <a:pt x="69901" y="12020"/>
                      <a:pt x="66831" y="24308"/>
                    </a:cubicBezTo>
                    <a:cubicBezTo>
                      <a:pt x="58771" y="57331"/>
                      <a:pt x="50328" y="90354"/>
                      <a:pt x="42269" y="123377"/>
                    </a:cubicBezTo>
                    <a:cubicBezTo>
                      <a:pt x="41885" y="125297"/>
                      <a:pt x="41501" y="127217"/>
                      <a:pt x="40734" y="130673"/>
                    </a:cubicBezTo>
                    <a:close/>
                  </a:path>
                </a:pathLst>
              </a:custGeom>
              <a:grpFill/>
              <a:ln w="3834" cap="flat">
                <a:noFill/>
                <a:prstDash val="solid"/>
                <a:miter/>
              </a:ln>
            </p:spPr>
            <p:txBody>
              <a:bodyPr rtlCol="0" anchor="ctr"/>
              <a:lstStyle/>
              <a:p>
                <a:endParaRPr lang="en-US" sz="835"/>
              </a:p>
            </p:txBody>
          </p:sp>
          <p:sp>
            <p:nvSpPr>
              <p:cNvPr id="56" name="Freeform 55">
                <a:extLst>
                  <a:ext uri="{FF2B5EF4-FFF2-40B4-BE49-F238E27FC236}">
                    <a16:creationId xmlns:a16="http://schemas.microsoft.com/office/drawing/2014/main" id="{1428259E-BD15-4779-E0AE-13D50AB4E56A}"/>
                  </a:ext>
                </a:extLst>
              </p:cNvPr>
              <p:cNvSpPr/>
              <p:nvPr/>
            </p:nvSpPr>
            <p:spPr>
              <a:xfrm>
                <a:off x="2899237" y="4173246"/>
                <a:ext cx="169747" cy="101861"/>
              </a:xfrm>
              <a:custGeom>
                <a:avLst/>
                <a:gdLst>
                  <a:gd name="connsiteX0" fmla="*/ 80008 w 169747"/>
                  <a:gd name="connsiteY0" fmla="*/ 101846 h 101861"/>
                  <a:gd name="connsiteX1" fmla="*/ 30501 w 169747"/>
                  <a:gd name="connsiteY1" fmla="*/ 77271 h 101861"/>
                  <a:gd name="connsiteX2" fmla="*/ 951 w 169747"/>
                  <a:gd name="connsiteY2" fmla="*/ 23513 h 101861"/>
                  <a:gd name="connsiteX3" fmla="*/ 11313 w 169747"/>
                  <a:gd name="connsiteY3" fmla="*/ 857 h 101861"/>
                  <a:gd name="connsiteX4" fmla="*/ 33572 w 169747"/>
                  <a:gd name="connsiteY4" fmla="*/ 13913 h 101861"/>
                  <a:gd name="connsiteX5" fmla="*/ 54295 w 169747"/>
                  <a:gd name="connsiteY5" fmla="*/ 52696 h 101861"/>
                  <a:gd name="connsiteX6" fmla="*/ 115699 w 169747"/>
                  <a:gd name="connsiteY6" fmla="*/ 52696 h 101861"/>
                  <a:gd name="connsiteX7" fmla="*/ 135656 w 169747"/>
                  <a:gd name="connsiteY7" fmla="*/ 15833 h 101861"/>
                  <a:gd name="connsiteX8" fmla="*/ 158682 w 169747"/>
                  <a:gd name="connsiteY8" fmla="*/ 1241 h 101861"/>
                  <a:gd name="connsiteX9" fmla="*/ 168277 w 169747"/>
                  <a:gd name="connsiteY9" fmla="*/ 26201 h 101861"/>
                  <a:gd name="connsiteX10" fmla="*/ 134504 w 169747"/>
                  <a:gd name="connsiteY10" fmla="*/ 82647 h 101861"/>
                  <a:gd name="connsiteX11" fmla="*/ 80008 w 169747"/>
                  <a:gd name="connsiteY11" fmla="*/ 101846 h 10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47" h="101861">
                    <a:moveTo>
                      <a:pt x="80008" y="101846"/>
                    </a:moveTo>
                    <a:cubicBezTo>
                      <a:pt x="62738" y="101846"/>
                      <a:pt x="45085" y="92630"/>
                      <a:pt x="30501" y="77271"/>
                    </a:cubicBezTo>
                    <a:cubicBezTo>
                      <a:pt x="16302" y="61911"/>
                      <a:pt x="7091" y="43480"/>
                      <a:pt x="951" y="23513"/>
                    </a:cubicBezTo>
                    <a:cubicBezTo>
                      <a:pt x="-2119" y="12761"/>
                      <a:pt x="2486" y="3545"/>
                      <a:pt x="11313" y="857"/>
                    </a:cubicBezTo>
                    <a:cubicBezTo>
                      <a:pt x="21291" y="-2215"/>
                      <a:pt x="28966" y="3161"/>
                      <a:pt x="33572" y="13913"/>
                    </a:cubicBezTo>
                    <a:cubicBezTo>
                      <a:pt x="39712" y="27352"/>
                      <a:pt x="45469" y="41560"/>
                      <a:pt x="54295" y="52696"/>
                    </a:cubicBezTo>
                    <a:cubicBezTo>
                      <a:pt x="71565" y="74583"/>
                      <a:pt x="98046" y="74199"/>
                      <a:pt x="115699" y="52696"/>
                    </a:cubicBezTo>
                    <a:cubicBezTo>
                      <a:pt x="124526" y="41944"/>
                      <a:pt x="130283" y="28504"/>
                      <a:pt x="135656" y="15833"/>
                    </a:cubicBezTo>
                    <a:cubicBezTo>
                      <a:pt x="141029" y="3545"/>
                      <a:pt x="148320" y="-1831"/>
                      <a:pt x="158682" y="1241"/>
                    </a:cubicBezTo>
                    <a:cubicBezTo>
                      <a:pt x="168277" y="4313"/>
                      <a:pt x="172114" y="14297"/>
                      <a:pt x="168277" y="26201"/>
                    </a:cubicBezTo>
                    <a:cubicBezTo>
                      <a:pt x="161369" y="47704"/>
                      <a:pt x="151007" y="67287"/>
                      <a:pt x="134504" y="82647"/>
                    </a:cubicBezTo>
                    <a:cubicBezTo>
                      <a:pt x="120689" y="95318"/>
                      <a:pt x="103802" y="102230"/>
                      <a:pt x="80008" y="101846"/>
                    </a:cubicBezTo>
                    <a:close/>
                  </a:path>
                </a:pathLst>
              </a:custGeom>
              <a:grpFill/>
              <a:ln w="3834" cap="flat">
                <a:noFill/>
                <a:prstDash val="solid"/>
                <a:miter/>
              </a:ln>
            </p:spPr>
            <p:txBody>
              <a:bodyPr rtlCol="0" anchor="ctr"/>
              <a:lstStyle/>
              <a:p>
                <a:endParaRPr lang="en-US" sz="835"/>
              </a:p>
            </p:txBody>
          </p:sp>
        </p:grpSp>
      </p:grpSp>
      <p:grpSp>
        <p:nvGrpSpPr>
          <p:cNvPr id="59" name="Graphic 3">
            <a:extLst>
              <a:ext uri="{FF2B5EF4-FFF2-40B4-BE49-F238E27FC236}">
                <a16:creationId xmlns:a16="http://schemas.microsoft.com/office/drawing/2014/main" id="{CE31347C-FE37-7AE5-A2F6-9DC1E214BFFE}"/>
              </a:ext>
            </a:extLst>
          </p:cNvPr>
          <p:cNvGrpSpPr/>
          <p:nvPr/>
        </p:nvGrpSpPr>
        <p:grpSpPr>
          <a:xfrm>
            <a:off x="6316060" y="3551383"/>
            <a:ext cx="356291" cy="357002"/>
            <a:chOff x="2694219" y="430095"/>
            <a:chExt cx="1090872" cy="1093052"/>
          </a:xfrm>
          <a:solidFill>
            <a:srgbClr val="083F59"/>
          </a:solidFill>
        </p:grpSpPr>
        <p:sp>
          <p:nvSpPr>
            <p:cNvPr id="60" name="Freeform 59">
              <a:extLst>
                <a:ext uri="{FF2B5EF4-FFF2-40B4-BE49-F238E27FC236}">
                  <a16:creationId xmlns:a16="http://schemas.microsoft.com/office/drawing/2014/main" id="{87D96880-6EEB-B01C-B020-9C9F3767A881}"/>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DF4625"/>
            </a:solidFill>
            <a:ln w="27426" cap="flat">
              <a:noFill/>
              <a:prstDash val="solid"/>
              <a:miter/>
            </a:ln>
          </p:spPr>
          <p:txBody>
            <a:bodyPr rtlCol="0" anchor="ctr"/>
            <a:lstStyle/>
            <a:p>
              <a:endParaRPr lang="en-US" sz="1396"/>
            </a:p>
          </p:txBody>
        </p:sp>
        <p:grpSp>
          <p:nvGrpSpPr>
            <p:cNvPr id="61" name="Graphic 3">
              <a:extLst>
                <a:ext uri="{FF2B5EF4-FFF2-40B4-BE49-F238E27FC236}">
                  <a16:creationId xmlns:a16="http://schemas.microsoft.com/office/drawing/2014/main" id="{1B935DE2-3442-D9C0-9DCA-635DCAD6DC55}"/>
                </a:ext>
              </a:extLst>
            </p:cNvPr>
            <p:cNvGrpSpPr/>
            <p:nvPr/>
          </p:nvGrpSpPr>
          <p:grpSpPr>
            <a:xfrm>
              <a:off x="2694219" y="430095"/>
              <a:ext cx="1090872" cy="1093052"/>
              <a:chOff x="2694219" y="430095"/>
              <a:chExt cx="1090872" cy="1093052"/>
            </a:xfrm>
            <a:grpFill/>
          </p:grpSpPr>
          <p:sp>
            <p:nvSpPr>
              <p:cNvPr id="62" name="Freeform 61">
                <a:extLst>
                  <a:ext uri="{FF2B5EF4-FFF2-40B4-BE49-F238E27FC236}">
                    <a16:creationId xmlns:a16="http://schemas.microsoft.com/office/drawing/2014/main" id="{62D36546-93EE-0D5D-D159-FC2252033121}"/>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grpFill/>
              <a:ln w="27426" cap="flat">
                <a:noFill/>
                <a:prstDash val="solid"/>
                <a:miter/>
              </a:ln>
            </p:spPr>
            <p:txBody>
              <a:bodyPr rtlCol="0" anchor="ctr"/>
              <a:lstStyle/>
              <a:p>
                <a:endParaRPr lang="en-US" sz="1396"/>
              </a:p>
            </p:txBody>
          </p:sp>
          <p:grpSp>
            <p:nvGrpSpPr>
              <p:cNvPr id="63" name="Graphic 3">
                <a:extLst>
                  <a:ext uri="{FF2B5EF4-FFF2-40B4-BE49-F238E27FC236}">
                    <a16:creationId xmlns:a16="http://schemas.microsoft.com/office/drawing/2014/main" id="{D265EE5F-B015-5F57-A4EC-6AB54297538F}"/>
                  </a:ext>
                </a:extLst>
              </p:cNvPr>
              <p:cNvGrpSpPr/>
              <p:nvPr/>
            </p:nvGrpSpPr>
            <p:grpSpPr>
              <a:xfrm>
                <a:off x="2694219" y="553519"/>
                <a:ext cx="1090872" cy="969628"/>
                <a:chOff x="2694219" y="553519"/>
                <a:chExt cx="1090872" cy="969628"/>
              </a:xfrm>
              <a:grpFill/>
            </p:grpSpPr>
            <p:sp>
              <p:nvSpPr>
                <p:cNvPr id="64" name="Freeform 63">
                  <a:extLst>
                    <a:ext uri="{FF2B5EF4-FFF2-40B4-BE49-F238E27FC236}">
                      <a16:creationId xmlns:a16="http://schemas.microsoft.com/office/drawing/2014/main" id="{99B091D1-38AD-741B-420E-E9E116E228F6}"/>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grpFill/>
                <a:ln w="27426" cap="flat">
                  <a:noFill/>
                  <a:prstDash val="solid"/>
                  <a:miter/>
                </a:ln>
              </p:spPr>
              <p:txBody>
                <a:bodyPr rtlCol="0" anchor="ctr"/>
                <a:lstStyle/>
                <a:p>
                  <a:endParaRPr lang="en-US" sz="1396"/>
                </a:p>
              </p:txBody>
            </p:sp>
            <p:sp>
              <p:nvSpPr>
                <p:cNvPr id="65" name="Freeform 64">
                  <a:extLst>
                    <a:ext uri="{FF2B5EF4-FFF2-40B4-BE49-F238E27FC236}">
                      <a16:creationId xmlns:a16="http://schemas.microsoft.com/office/drawing/2014/main" id="{49165833-43AE-9BB6-D31B-E977AE84A33C}"/>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grpFill/>
                <a:ln w="27426" cap="flat">
                  <a:noFill/>
                  <a:prstDash val="solid"/>
                  <a:miter/>
                </a:ln>
              </p:spPr>
              <p:txBody>
                <a:bodyPr rtlCol="0" anchor="ctr"/>
                <a:lstStyle/>
                <a:p>
                  <a:endParaRPr lang="en-US" sz="1396"/>
                </a:p>
              </p:txBody>
            </p:sp>
          </p:grpSp>
        </p:grpSp>
      </p:grpSp>
      <p:sp>
        <p:nvSpPr>
          <p:cNvPr id="66" name="Freeform 65">
            <a:extLst>
              <a:ext uri="{FF2B5EF4-FFF2-40B4-BE49-F238E27FC236}">
                <a16:creationId xmlns:a16="http://schemas.microsoft.com/office/drawing/2014/main" id="{68E88536-5B42-CC68-95F7-1F26EB252712}"/>
              </a:ext>
            </a:extLst>
          </p:cNvPr>
          <p:cNvSpPr/>
          <p:nvPr/>
        </p:nvSpPr>
        <p:spPr>
          <a:xfrm>
            <a:off x="6103145" y="1159846"/>
            <a:ext cx="386013" cy="169732"/>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7" name="Freeform 66">
            <a:extLst>
              <a:ext uri="{FF2B5EF4-FFF2-40B4-BE49-F238E27FC236}">
                <a16:creationId xmlns:a16="http://schemas.microsoft.com/office/drawing/2014/main" id="{E5A68B29-402C-7B15-D904-A01116E9A1C7}"/>
              </a:ext>
            </a:extLst>
          </p:cNvPr>
          <p:cNvSpPr/>
          <p:nvPr/>
        </p:nvSpPr>
        <p:spPr>
          <a:xfrm>
            <a:off x="8437102" y="1157029"/>
            <a:ext cx="42533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8" name="Freeform 67">
            <a:extLst>
              <a:ext uri="{FF2B5EF4-FFF2-40B4-BE49-F238E27FC236}">
                <a16:creationId xmlns:a16="http://schemas.microsoft.com/office/drawing/2014/main" id="{87C12DB3-0DF8-3623-8B19-1C953E5C49A8}"/>
              </a:ext>
            </a:extLst>
          </p:cNvPr>
          <p:cNvSpPr/>
          <p:nvPr/>
        </p:nvSpPr>
        <p:spPr>
          <a:xfrm rot="1291588">
            <a:off x="10462527" y="1785138"/>
            <a:ext cx="364892" cy="88620"/>
          </a:xfrm>
          <a:custGeom>
            <a:avLst/>
            <a:gdLst>
              <a:gd name="connsiteX0" fmla="*/ 0 w 479914"/>
              <a:gd name="connsiteY0" fmla="*/ 0 h 116557"/>
              <a:gd name="connsiteX1" fmla="*/ 479915 w 479914"/>
              <a:gd name="connsiteY1" fmla="*/ 0 h 116557"/>
              <a:gd name="connsiteX2" fmla="*/ 479915 w 479914"/>
              <a:gd name="connsiteY2" fmla="*/ 116557 h 116557"/>
              <a:gd name="connsiteX3" fmla="*/ 0 w 479914"/>
              <a:gd name="connsiteY3" fmla="*/ 116557 h 116557"/>
            </a:gdLst>
            <a:ahLst/>
            <a:cxnLst>
              <a:cxn ang="0">
                <a:pos x="connsiteX0" y="connsiteY0"/>
              </a:cxn>
              <a:cxn ang="0">
                <a:pos x="connsiteX1" y="connsiteY1"/>
              </a:cxn>
              <a:cxn ang="0">
                <a:pos x="connsiteX2" y="connsiteY2"/>
              </a:cxn>
              <a:cxn ang="0">
                <a:pos x="connsiteX3" y="connsiteY3"/>
              </a:cxn>
            </a:cxnLst>
            <a:rect l="l" t="t" r="r" b="b"/>
            <a:pathLst>
              <a:path w="479914" h="116557">
                <a:moveTo>
                  <a:pt x="0" y="0"/>
                </a:moveTo>
                <a:lnTo>
                  <a:pt x="479915" y="0"/>
                </a:lnTo>
                <a:lnTo>
                  <a:pt x="479915" y="116557"/>
                </a:lnTo>
                <a:lnTo>
                  <a:pt x="0" y="116557"/>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69" name="Graphic 4">
            <a:extLst>
              <a:ext uri="{FF2B5EF4-FFF2-40B4-BE49-F238E27FC236}">
                <a16:creationId xmlns:a16="http://schemas.microsoft.com/office/drawing/2014/main" id="{2E3B01AF-0F72-83B7-56F8-C9FCC67ABDB2}"/>
              </a:ext>
            </a:extLst>
          </p:cNvPr>
          <p:cNvGrpSpPr/>
          <p:nvPr/>
        </p:nvGrpSpPr>
        <p:grpSpPr>
          <a:xfrm>
            <a:off x="6143668" y="991824"/>
            <a:ext cx="329399" cy="364228"/>
            <a:chOff x="6307703" y="4546157"/>
            <a:chExt cx="433233" cy="479040"/>
          </a:xfrm>
          <a:solidFill>
            <a:srgbClr val="083F59"/>
          </a:solidFill>
        </p:grpSpPr>
        <p:sp>
          <p:nvSpPr>
            <p:cNvPr id="70" name="Freeform 69">
              <a:extLst>
                <a:ext uri="{FF2B5EF4-FFF2-40B4-BE49-F238E27FC236}">
                  <a16:creationId xmlns:a16="http://schemas.microsoft.com/office/drawing/2014/main" id="{8EE4C40F-749F-CEDB-56FD-975E30E0F984}"/>
                </a:ext>
              </a:extLst>
            </p:cNvPr>
            <p:cNvSpPr/>
            <p:nvPr/>
          </p:nvSpPr>
          <p:spPr>
            <a:xfrm>
              <a:off x="6443585" y="4560295"/>
              <a:ext cx="168409" cy="140839"/>
            </a:xfrm>
            <a:custGeom>
              <a:avLst/>
              <a:gdLst>
                <a:gd name="connsiteX0" fmla="*/ 84082 w 168409"/>
                <a:gd name="connsiteY0" fmla="*/ 49007 h 140839"/>
                <a:gd name="connsiteX1" fmla="*/ 84082 w 168409"/>
                <a:gd name="connsiteY1" fmla="*/ 49448 h 140839"/>
                <a:gd name="connsiteX2" fmla="*/ 37283 w 168409"/>
                <a:gd name="connsiteY2" fmla="*/ 49448 h 140839"/>
                <a:gd name="connsiteX3" fmla="*/ 31984 w 168409"/>
                <a:gd name="connsiteY3" fmla="*/ 53863 h 140839"/>
                <a:gd name="connsiteX4" fmla="*/ 37283 w 168409"/>
                <a:gd name="connsiteY4" fmla="*/ 58278 h 140839"/>
                <a:gd name="connsiteX5" fmla="*/ 40373 w 168409"/>
                <a:gd name="connsiteY5" fmla="*/ 58278 h 140839"/>
                <a:gd name="connsiteX6" fmla="*/ 106599 w 168409"/>
                <a:gd name="connsiteY6" fmla="*/ 57837 h 140839"/>
                <a:gd name="connsiteX7" fmla="*/ 130440 w 168409"/>
                <a:gd name="connsiteY7" fmla="*/ 57837 h 140839"/>
                <a:gd name="connsiteX8" fmla="*/ 134855 w 168409"/>
                <a:gd name="connsiteY8" fmla="*/ 54747 h 140839"/>
                <a:gd name="connsiteX9" fmla="*/ 133530 w 168409"/>
                <a:gd name="connsiteY9" fmla="*/ 50332 h 140839"/>
                <a:gd name="connsiteX10" fmla="*/ 128232 w 168409"/>
                <a:gd name="connsiteY10" fmla="*/ 49007 h 140839"/>
                <a:gd name="connsiteX11" fmla="*/ 84082 w 168409"/>
                <a:gd name="connsiteY11" fmla="*/ 49007 h 140839"/>
                <a:gd name="connsiteX12" fmla="*/ 83641 w 168409"/>
                <a:gd name="connsiteY12" fmla="*/ 83444 h 140839"/>
                <a:gd name="connsiteX13" fmla="*/ 83641 w 168409"/>
                <a:gd name="connsiteY13" fmla="*/ 83002 h 140839"/>
                <a:gd name="connsiteX14" fmla="*/ 129115 w 168409"/>
                <a:gd name="connsiteY14" fmla="*/ 83002 h 140839"/>
                <a:gd name="connsiteX15" fmla="*/ 135738 w 168409"/>
                <a:gd name="connsiteY15" fmla="*/ 78587 h 140839"/>
                <a:gd name="connsiteX16" fmla="*/ 129115 w 168409"/>
                <a:gd name="connsiteY16" fmla="*/ 74172 h 140839"/>
                <a:gd name="connsiteX17" fmla="*/ 128232 w 168409"/>
                <a:gd name="connsiteY17" fmla="*/ 74172 h 140839"/>
                <a:gd name="connsiteX18" fmla="*/ 38607 w 168409"/>
                <a:gd name="connsiteY18" fmla="*/ 74172 h 140839"/>
                <a:gd name="connsiteX19" fmla="*/ 35075 w 168409"/>
                <a:gd name="connsiteY19" fmla="*/ 74614 h 140839"/>
                <a:gd name="connsiteX20" fmla="*/ 31984 w 168409"/>
                <a:gd name="connsiteY20" fmla="*/ 79029 h 140839"/>
                <a:gd name="connsiteX21" fmla="*/ 35075 w 168409"/>
                <a:gd name="connsiteY21" fmla="*/ 83444 h 140839"/>
                <a:gd name="connsiteX22" fmla="*/ 39049 w 168409"/>
                <a:gd name="connsiteY22" fmla="*/ 83886 h 140839"/>
                <a:gd name="connsiteX23" fmla="*/ 83641 w 168409"/>
                <a:gd name="connsiteY23" fmla="*/ 83444 h 140839"/>
                <a:gd name="connsiteX24" fmla="*/ 83199 w 168409"/>
                <a:gd name="connsiteY24" fmla="*/ 33996 h 140839"/>
                <a:gd name="connsiteX25" fmla="*/ 83199 w 168409"/>
                <a:gd name="connsiteY25" fmla="*/ 33996 h 140839"/>
                <a:gd name="connsiteX26" fmla="*/ 129557 w 168409"/>
                <a:gd name="connsiteY26" fmla="*/ 33554 h 140839"/>
                <a:gd name="connsiteX27" fmla="*/ 135296 w 168409"/>
                <a:gd name="connsiteY27" fmla="*/ 29139 h 140839"/>
                <a:gd name="connsiteX28" fmla="*/ 129115 w 168409"/>
                <a:gd name="connsiteY28" fmla="*/ 24283 h 140839"/>
                <a:gd name="connsiteX29" fmla="*/ 37724 w 168409"/>
                <a:gd name="connsiteY29" fmla="*/ 24724 h 140839"/>
                <a:gd name="connsiteX30" fmla="*/ 31984 w 168409"/>
                <a:gd name="connsiteY30" fmla="*/ 29139 h 140839"/>
                <a:gd name="connsiteX31" fmla="*/ 38165 w 168409"/>
                <a:gd name="connsiteY31" fmla="*/ 33996 h 140839"/>
                <a:gd name="connsiteX32" fmla="*/ 83199 w 168409"/>
                <a:gd name="connsiteY32" fmla="*/ 33996 h 140839"/>
                <a:gd name="connsiteX33" fmla="*/ 84523 w 168409"/>
                <a:gd name="connsiteY33" fmla="*/ 140840 h 140839"/>
                <a:gd name="connsiteX34" fmla="*/ 69512 w 168409"/>
                <a:gd name="connsiteY34" fmla="*/ 116557 h 140839"/>
                <a:gd name="connsiteX35" fmla="*/ 52735 w 168409"/>
                <a:gd name="connsiteY35" fmla="*/ 106844 h 140839"/>
                <a:gd name="connsiteX36" fmla="*/ 26686 w 168409"/>
                <a:gd name="connsiteY36" fmla="*/ 106844 h 140839"/>
                <a:gd name="connsiteX37" fmla="*/ 196 w 168409"/>
                <a:gd name="connsiteY37" fmla="*/ 79029 h 140839"/>
                <a:gd name="connsiteX38" fmla="*/ 196 w 168409"/>
                <a:gd name="connsiteY38" fmla="*/ 28698 h 140839"/>
                <a:gd name="connsiteX39" fmla="*/ 27128 w 168409"/>
                <a:gd name="connsiteY39" fmla="*/ 0 h 140839"/>
                <a:gd name="connsiteX40" fmla="*/ 141036 w 168409"/>
                <a:gd name="connsiteY40" fmla="*/ 0 h 140839"/>
                <a:gd name="connsiteX41" fmla="*/ 168409 w 168409"/>
                <a:gd name="connsiteY41" fmla="*/ 29139 h 140839"/>
                <a:gd name="connsiteX42" fmla="*/ 168409 w 168409"/>
                <a:gd name="connsiteY42" fmla="*/ 79912 h 140839"/>
                <a:gd name="connsiteX43" fmla="*/ 143244 w 168409"/>
                <a:gd name="connsiteY43" fmla="*/ 106844 h 140839"/>
                <a:gd name="connsiteX44" fmla="*/ 114987 w 168409"/>
                <a:gd name="connsiteY44" fmla="*/ 106844 h 140839"/>
                <a:gd name="connsiteX45" fmla="*/ 99976 w 168409"/>
                <a:gd name="connsiteY45" fmla="*/ 115674 h 140839"/>
                <a:gd name="connsiteX46" fmla="*/ 84523 w 168409"/>
                <a:gd name="connsiteY46" fmla="*/ 140840 h 14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8409" h="140839">
                  <a:moveTo>
                    <a:pt x="84082" y="49007"/>
                  </a:moveTo>
                  <a:cubicBezTo>
                    <a:pt x="84082" y="49007"/>
                    <a:pt x="84082" y="49448"/>
                    <a:pt x="84082" y="49448"/>
                  </a:cubicBezTo>
                  <a:cubicBezTo>
                    <a:pt x="68629" y="49448"/>
                    <a:pt x="53177" y="49448"/>
                    <a:pt x="37283" y="49448"/>
                  </a:cubicBezTo>
                  <a:cubicBezTo>
                    <a:pt x="34192" y="49448"/>
                    <a:pt x="31984" y="50332"/>
                    <a:pt x="31984" y="53863"/>
                  </a:cubicBezTo>
                  <a:cubicBezTo>
                    <a:pt x="31984" y="57396"/>
                    <a:pt x="34634" y="58278"/>
                    <a:pt x="37283" y="58278"/>
                  </a:cubicBezTo>
                  <a:cubicBezTo>
                    <a:pt x="38165" y="58278"/>
                    <a:pt x="39049" y="58278"/>
                    <a:pt x="40373" y="58278"/>
                  </a:cubicBezTo>
                  <a:cubicBezTo>
                    <a:pt x="62448" y="58278"/>
                    <a:pt x="84523" y="58278"/>
                    <a:pt x="106599" y="57837"/>
                  </a:cubicBezTo>
                  <a:cubicBezTo>
                    <a:pt x="114546" y="57837"/>
                    <a:pt x="122493" y="57837"/>
                    <a:pt x="130440" y="57837"/>
                  </a:cubicBezTo>
                  <a:cubicBezTo>
                    <a:pt x="132206" y="57837"/>
                    <a:pt x="133972" y="56071"/>
                    <a:pt x="134855" y="54747"/>
                  </a:cubicBezTo>
                  <a:cubicBezTo>
                    <a:pt x="135296" y="53863"/>
                    <a:pt x="134855" y="51214"/>
                    <a:pt x="133530" y="50332"/>
                  </a:cubicBezTo>
                  <a:cubicBezTo>
                    <a:pt x="132206" y="49448"/>
                    <a:pt x="129998" y="49007"/>
                    <a:pt x="128232" y="49007"/>
                  </a:cubicBezTo>
                  <a:cubicBezTo>
                    <a:pt x="114104" y="49007"/>
                    <a:pt x="99093" y="49007"/>
                    <a:pt x="84082" y="49007"/>
                  </a:cubicBezTo>
                  <a:close/>
                  <a:moveTo>
                    <a:pt x="83641" y="83444"/>
                  </a:moveTo>
                  <a:cubicBezTo>
                    <a:pt x="83641" y="83444"/>
                    <a:pt x="83641" y="83002"/>
                    <a:pt x="83641" y="83002"/>
                  </a:cubicBezTo>
                  <a:cubicBezTo>
                    <a:pt x="98652" y="83002"/>
                    <a:pt x="114104" y="83002"/>
                    <a:pt x="129115" y="83002"/>
                  </a:cubicBezTo>
                  <a:cubicBezTo>
                    <a:pt x="132206" y="83002"/>
                    <a:pt x="135738" y="83002"/>
                    <a:pt x="135738" y="78587"/>
                  </a:cubicBezTo>
                  <a:cubicBezTo>
                    <a:pt x="135738" y="74172"/>
                    <a:pt x="132206" y="73731"/>
                    <a:pt x="129115" y="74172"/>
                  </a:cubicBezTo>
                  <a:cubicBezTo>
                    <a:pt x="128674" y="74172"/>
                    <a:pt x="128674" y="74172"/>
                    <a:pt x="128232" y="74172"/>
                  </a:cubicBezTo>
                  <a:cubicBezTo>
                    <a:pt x="98652" y="74172"/>
                    <a:pt x="68629" y="74172"/>
                    <a:pt x="38607" y="74172"/>
                  </a:cubicBezTo>
                  <a:cubicBezTo>
                    <a:pt x="37283" y="74172"/>
                    <a:pt x="35958" y="73731"/>
                    <a:pt x="35075" y="74614"/>
                  </a:cubicBezTo>
                  <a:cubicBezTo>
                    <a:pt x="33750" y="75497"/>
                    <a:pt x="31984" y="77263"/>
                    <a:pt x="31984" y="79029"/>
                  </a:cubicBezTo>
                  <a:cubicBezTo>
                    <a:pt x="31984" y="80795"/>
                    <a:pt x="33750" y="82561"/>
                    <a:pt x="35075" y="83444"/>
                  </a:cubicBezTo>
                  <a:cubicBezTo>
                    <a:pt x="35958" y="84327"/>
                    <a:pt x="37724" y="83886"/>
                    <a:pt x="39049" y="83886"/>
                  </a:cubicBezTo>
                  <a:cubicBezTo>
                    <a:pt x="54059" y="83444"/>
                    <a:pt x="68629" y="83444"/>
                    <a:pt x="83641" y="83444"/>
                  </a:cubicBezTo>
                  <a:close/>
                  <a:moveTo>
                    <a:pt x="83199" y="33996"/>
                  </a:moveTo>
                  <a:cubicBezTo>
                    <a:pt x="83199" y="33554"/>
                    <a:pt x="83199" y="33554"/>
                    <a:pt x="83199" y="33996"/>
                  </a:cubicBezTo>
                  <a:cubicBezTo>
                    <a:pt x="98652" y="33554"/>
                    <a:pt x="114104" y="33554"/>
                    <a:pt x="129557" y="33554"/>
                  </a:cubicBezTo>
                  <a:cubicBezTo>
                    <a:pt x="132647" y="33554"/>
                    <a:pt x="135296" y="33113"/>
                    <a:pt x="135296" y="29139"/>
                  </a:cubicBezTo>
                  <a:cubicBezTo>
                    <a:pt x="135296" y="25166"/>
                    <a:pt x="132647" y="24283"/>
                    <a:pt x="129115" y="24283"/>
                  </a:cubicBezTo>
                  <a:cubicBezTo>
                    <a:pt x="98652" y="24283"/>
                    <a:pt x="67747" y="24283"/>
                    <a:pt x="37724" y="24724"/>
                  </a:cubicBezTo>
                  <a:cubicBezTo>
                    <a:pt x="34634" y="24724"/>
                    <a:pt x="31984" y="25166"/>
                    <a:pt x="31984" y="29139"/>
                  </a:cubicBezTo>
                  <a:cubicBezTo>
                    <a:pt x="31984" y="33554"/>
                    <a:pt x="34634" y="33996"/>
                    <a:pt x="38165" y="33996"/>
                  </a:cubicBezTo>
                  <a:cubicBezTo>
                    <a:pt x="53177" y="33996"/>
                    <a:pt x="68188" y="33996"/>
                    <a:pt x="83199" y="33996"/>
                  </a:cubicBezTo>
                  <a:close/>
                  <a:moveTo>
                    <a:pt x="84523" y="140840"/>
                  </a:moveTo>
                  <a:cubicBezTo>
                    <a:pt x="79226" y="132451"/>
                    <a:pt x="74369" y="124945"/>
                    <a:pt x="69512" y="116557"/>
                  </a:cubicBezTo>
                  <a:cubicBezTo>
                    <a:pt x="65539" y="109935"/>
                    <a:pt x="60241" y="106844"/>
                    <a:pt x="52735" y="106844"/>
                  </a:cubicBezTo>
                  <a:cubicBezTo>
                    <a:pt x="43905" y="107285"/>
                    <a:pt x="35075" y="106844"/>
                    <a:pt x="26686" y="106844"/>
                  </a:cubicBezTo>
                  <a:cubicBezTo>
                    <a:pt x="10792" y="106844"/>
                    <a:pt x="196" y="95806"/>
                    <a:pt x="196" y="79029"/>
                  </a:cubicBezTo>
                  <a:cubicBezTo>
                    <a:pt x="196" y="62252"/>
                    <a:pt x="-245" y="45475"/>
                    <a:pt x="196" y="28698"/>
                  </a:cubicBezTo>
                  <a:cubicBezTo>
                    <a:pt x="196" y="10154"/>
                    <a:pt x="10351" y="0"/>
                    <a:pt x="27128" y="0"/>
                  </a:cubicBezTo>
                  <a:cubicBezTo>
                    <a:pt x="65097" y="0"/>
                    <a:pt x="103067" y="0"/>
                    <a:pt x="141036" y="0"/>
                  </a:cubicBezTo>
                  <a:cubicBezTo>
                    <a:pt x="158255" y="0"/>
                    <a:pt x="168409" y="10596"/>
                    <a:pt x="168409" y="29139"/>
                  </a:cubicBezTo>
                  <a:cubicBezTo>
                    <a:pt x="168409" y="45917"/>
                    <a:pt x="168409" y="63135"/>
                    <a:pt x="168409" y="79912"/>
                  </a:cubicBezTo>
                  <a:cubicBezTo>
                    <a:pt x="168409" y="95365"/>
                    <a:pt x="157813" y="106844"/>
                    <a:pt x="143244" y="106844"/>
                  </a:cubicBezTo>
                  <a:cubicBezTo>
                    <a:pt x="133972" y="106844"/>
                    <a:pt x="124259" y="106844"/>
                    <a:pt x="114987" y="106844"/>
                  </a:cubicBezTo>
                  <a:cubicBezTo>
                    <a:pt x="108365" y="106844"/>
                    <a:pt x="103508" y="109493"/>
                    <a:pt x="99976" y="115674"/>
                  </a:cubicBezTo>
                  <a:cubicBezTo>
                    <a:pt x="95120" y="124063"/>
                    <a:pt x="89822" y="132451"/>
                    <a:pt x="84523" y="14084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1" name="Freeform 70">
              <a:extLst>
                <a:ext uri="{FF2B5EF4-FFF2-40B4-BE49-F238E27FC236}">
                  <a16:creationId xmlns:a16="http://schemas.microsoft.com/office/drawing/2014/main" id="{703E1218-AB50-4297-D186-B32437E9325F}"/>
                </a:ext>
              </a:extLst>
            </p:cNvPr>
            <p:cNvSpPr/>
            <p:nvPr/>
          </p:nvSpPr>
          <p:spPr>
            <a:xfrm>
              <a:off x="6610473" y="4615483"/>
              <a:ext cx="119402" cy="100662"/>
            </a:xfrm>
            <a:custGeom>
              <a:avLst/>
              <a:gdLst>
                <a:gd name="connsiteX0" fmla="*/ 59799 w 119402"/>
                <a:gd name="connsiteY0" fmla="*/ 100663 h 100662"/>
                <a:gd name="connsiteX1" fmla="*/ 50086 w 119402"/>
                <a:gd name="connsiteY1" fmla="*/ 84769 h 100662"/>
                <a:gd name="connsiteX2" fmla="*/ 37724 w 119402"/>
                <a:gd name="connsiteY2" fmla="*/ 77263 h 100662"/>
                <a:gd name="connsiteX3" fmla="*/ 18739 w 119402"/>
                <a:gd name="connsiteY3" fmla="*/ 77263 h 100662"/>
                <a:gd name="connsiteX4" fmla="*/ 196 w 119402"/>
                <a:gd name="connsiteY4" fmla="*/ 51214 h 100662"/>
                <a:gd name="connsiteX5" fmla="*/ 1962 w 119402"/>
                <a:gd name="connsiteY5" fmla="*/ 48124 h 100662"/>
                <a:gd name="connsiteX6" fmla="*/ 9468 w 119402"/>
                <a:gd name="connsiteY6" fmla="*/ 26490 h 100662"/>
                <a:gd name="connsiteX7" fmla="*/ 9468 w 119402"/>
                <a:gd name="connsiteY7" fmla="*/ 5739 h 100662"/>
                <a:gd name="connsiteX8" fmla="*/ 13883 w 119402"/>
                <a:gd name="connsiteY8" fmla="*/ 441 h 100662"/>
                <a:gd name="connsiteX9" fmla="*/ 19181 w 119402"/>
                <a:gd name="connsiteY9" fmla="*/ 0 h 100662"/>
                <a:gd name="connsiteX10" fmla="*/ 100417 w 119402"/>
                <a:gd name="connsiteY10" fmla="*/ 0 h 100662"/>
                <a:gd name="connsiteX11" fmla="*/ 119402 w 119402"/>
                <a:gd name="connsiteY11" fmla="*/ 20750 h 100662"/>
                <a:gd name="connsiteX12" fmla="*/ 119402 w 119402"/>
                <a:gd name="connsiteY12" fmla="*/ 57396 h 100662"/>
                <a:gd name="connsiteX13" fmla="*/ 101742 w 119402"/>
                <a:gd name="connsiteY13" fmla="*/ 77263 h 100662"/>
                <a:gd name="connsiteX14" fmla="*/ 81874 w 119402"/>
                <a:gd name="connsiteY14" fmla="*/ 77263 h 100662"/>
                <a:gd name="connsiteX15" fmla="*/ 69512 w 119402"/>
                <a:gd name="connsiteY15" fmla="*/ 84327 h 100662"/>
                <a:gd name="connsiteX16" fmla="*/ 59799 w 119402"/>
                <a:gd name="connsiteY16" fmla="*/ 100663 h 10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402" h="100662">
                  <a:moveTo>
                    <a:pt x="59799" y="100663"/>
                  </a:moveTo>
                  <a:cubicBezTo>
                    <a:pt x="56267" y="94923"/>
                    <a:pt x="53177" y="89625"/>
                    <a:pt x="50086" y="84769"/>
                  </a:cubicBezTo>
                  <a:cubicBezTo>
                    <a:pt x="46995" y="79471"/>
                    <a:pt x="43463" y="76822"/>
                    <a:pt x="37724" y="77263"/>
                  </a:cubicBezTo>
                  <a:cubicBezTo>
                    <a:pt x="31543" y="77263"/>
                    <a:pt x="24920" y="77263"/>
                    <a:pt x="18739" y="77263"/>
                  </a:cubicBezTo>
                  <a:cubicBezTo>
                    <a:pt x="4169" y="77263"/>
                    <a:pt x="-1129" y="65784"/>
                    <a:pt x="196" y="51214"/>
                  </a:cubicBezTo>
                  <a:cubicBezTo>
                    <a:pt x="196" y="50332"/>
                    <a:pt x="1520" y="49007"/>
                    <a:pt x="1962" y="48124"/>
                  </a:cubicBezTo>
                  <a:cubicBezTo>
                    <a:pt x="6819" y="41943"/>
                    <a:pt x="9468" y="34879"/>
                    <a:pt x="9468" y="26490"/>
                  </a:cubicBezTo>
                  <a:cubicBezTo>
                    <a:pt x="9468" y="19426"/>
                    <a:pt x="9909" y="12804"/>
                    <a:pt x="9468" y="5739"/>
                  </a:cubicBezTo>
                  <a:cubicBezTo>
                    <a:pt x="9468" y="2208"/>
                    <a:pt x="10792" y="441"/>
                    <a:pt x="13883" y="441"/>
                  </a:cubicBezTo>
                  <a:cubicBezTo>
                    <a:pt x="15649" y="441"/>
                    <a:pt x="17414" y="0"/>
                    <a:pt x="19181" y="0"/>
                  </a:cubicBezTo>
                  <a:cubicBezTo>
                    <a:pt x="46112" y="0"/>
                    <a:pt x="73486" y="0"/>
                    <a:pt x="100417" y="0"/>
                  </a:cubicBezTo>
                  <a:cubicBezTo>
                    <a:pt x="112780" y="0"/>
                    <a:pt x="119402" y="7064"/>
                    <a:pt x="119402" y="20750"/>
                  </a:cubicBezTo>
                  <a:cubicBezTo>
                    <a:pt x="119402" y="33113"/>
                    <a:pt x="119402" y="45033"/>
                    <a:pt x="119402" y="57396"/>
                  </a:cubicBezTo>
                  <a:cubicBezTo>
                    <a:pt x="119402" y="68875"/>
                    <a:pt x="112338" y="76822"/>
                    <a:pt x="101742" y="77263"/>
                  </a:cubicBezTo>
                  <a:cubicBezTo>
                    <a:pt x="95120" y="77263"/>
                    <a:pt x="88497" y="77263"/>
                    <a:pt x="81874" y="77263"/>
                  </a:cubicBezTo>
                  <a:cubicBezTo>
                    <a:pt x="76576" y="77263"/>
                    <a:pt x="72602" y="79471"/>
                    <a:pt x="69512" y="84327"/>
                  </a:cubicBezTo>
                  <a:cubicBezTo>
                    <a:pt x="66422" y="89625"/>
                    <a:pt x="63331" y="94923"/>
                    <a:pt x="59799" y="100663"/>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2" name="Freeform 71">
              <a:extLst>
                <a:ext uri="{FF2B5EF4-FFF2-40B4-BE49-F238E27FC236}">
                  <a16:creationId xmlns:a16="http://schemas.microsoft.com/office/drawing/2014/main" id="{61EF525F-F567-4B7A-D18E-7C688BFF1467}"/>
                </a:ext>
              </a:extLst>
            </p:cNvPr>
            <p:cNvSpPr/>
            <p:nvPr/>
          </p:nvSpPr>
          <p:spPr>
            <a:xfrm>
              <a:off x="6324133" y="4615924"/>
              <a:ext cx="119292" cy="100221"/>
            </a:xfrm>
            <a:custGeom>
              <a:avLst/>
              <a:gdLst>
                <a:gd name="connsiteX0" fmla="*/ 59603 w 119292"/>
                <a:gd name="connsiteY0" fmla="*/ 100221 h 100221"/>
                <a:gd name="connsiteX1" fmla="*/ 49448 w 119292"/>
                <a:gd name="connsiteY1" fmla="*/ 83444 h 100221"/>
                <a:gd name="connsiteX2" fmla="*/ 38411 w 119292"/>
                <a:gd name="connsiteY2" fmla="*/ 76822 h 100221"/>
                <a:gd name="connsiteX3" fmla="*/ 18102 w 119292"/>
                <a:gd name="connsiteY3" fmla="*/ 76822 h 100221"/>
                <a:gd name="connsiteX4" fmla="*/ 0 w 119292"/>
                <a:gd name="connsiteY4" fmla="*/ 56954 h 100221"/>
                <a:gd name="connsiteX5" fmla="*/ 0 w 119292"/>
                <a:gd name="connsiteY5" fmla="*/ 19426 h 100221"/>
                <a:gd name="connsiteX6" fmla="*/ 17219 w 119292"/>
                <a:gd name="connsiteY6" fmla="*/ 0 h 100221"/>
                <a:gd name="connsiteX7" fmla="*/ 102429 w 119292"/>
                <a:gd name="connsiteY7" fmla="*/ 0 h 100221"/>
                <a:gd name="connsiteX8" fmla="*/ 109493 w 119292"/>
                <a:gd name="connsiteY8" fmla="*/ 7947 h 100221"/>
                <a:gd name="connsiteX9" fmla="*/ 110817 w 119292"/>
                <a:gd name="connsiteY9" fmla="*/ 33996 h 100221"/>
                <a:gd name="connsiteX10" fmla="*/ 116115 w 119292"/>
                <a:gd name="connsiteY10" fmla="*/ 46358 h 100221"/>
                <a:gd name="connsiteX11" fmla="*/ 105961 w 119292"/>
                <a:gd name="connsiteY11" fmla="*/ 75938 h 100221"/>
                <a:gd name="connsiteX12" fmla="*/ 86093 w 119292"/>
                <a:gd name="connsiteY12" fmla="*/ 76822 h 100221"/>
                <a:gd name="connsiteX13" fmla="*/ 66667 w 119292"/>
                <a:gd name="connsiteY13" fmla="*/ 88301 h 100221"/>
                <a:gd name="connsiteX14" fmla="*/ 59603 w 119292"/>
                <a:gd name="connsiteY14" fmla="*/ 100221 h 10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9292" h="100221">
                  <a:moveTo>
                    <a:pt x="59603" y="100221"/>
                  </a:moveTo>
                  <a:cubicBezTo>
                    <a:pt x="56071" y="94041"/>
                    <a:pt x="52539" y="88742"/>
                    <a:pt x="49448" y="83444"/>
                  </a:cubicBezTo>
                  <a:cubicBezTo>
                    <a:pt x="46799" y="79029"/>
                    <a:pt x="43267" y="76822"/>
                    <a:pt x="38411" y="76822"/>
                  </a:cubicBezTo>
                  <a:cubicBezTo>
                    <a:pt x="31788" y="76822"/>
                    <a:pt x="24724" y="76822"/>
                    <a:pt x="18102" y="76822"/>
                  </a:cubicBezTo>
                  <a:cubicBezTo>
                    <a:pt x="7064" y="76822"/>
                    <a:pt x="0" y="68875"/>
                    <a:pt x="0" y="56954"/>
                  </a:cubicBezTo>
                  <a:cubicBezTo>
                    <a:pt x="0" y="44592"/>
                    <a:pt x="0" y="31788"/>
                    <a:pt x="0" y="19426"/>
                  </a:cubicBezTo>
                  <a:cubicBezTo>
                    <a:pt x="0" y="7947"/>
                    <a:pt x="6623" y="441"/>
                    <a:pt x="17219" y="0"/>
                  </a:cubicBezTo>
                  <a:cubicBezTo>
                    <a:pt x="45475" y="0"/>
                    <a:pt x="74172" y="0"/>
                    <a:pt x="102429" y="0"/>
                  </a:cubicBezTo>
                  <a:cubicBezTo>
                    <a:pt x="109051" y="0"/>
                    <a:pt x="109493" y="883"/>
                    <a:pt x="109493" y="7947"/>
                  </a:cubicBezTo>
                  <a:cubicBezTo>
                    <a:pt x="109935" y="16777"/>
                    <a:pt x="109935" y="25607"/>
                    <a:pt x="110817" y="33996"/>
                  </a:cubicBezTo>
                  <a:cubicBezTo>
                    <a:pt x="111259" y="38411"/>
                    <a:pt x="113908" y="42826"/>
                    <a:pt x="116115" y="46358"/>
                  </a:cubicBezTo>
                  <a:cubicBezTo>
                    <a:pt x="123180" y="56954"/>
                    <a:pt x="117881" y="73290"/>
                    <a:pt x="105961" y="75938"/>
                  </a:cubicBezTo>
                  <a:cubicBezTo>
                    <a:pt x="99338" y="77263"/>
                    <a:pt x="92716" y="77263"/>
                    <a:pt x="86093" y="76822"/>
                  </a:cubicBezTo>
                  <a:cubicBezTo>
                    <a:pt x="76822" y="75938"/>
                    <a:pt x="70641" y="79471"/>
                    <a:pt x="66667" y="88301"/>
                  </a:cubicBezTo>
                  <a:cubicBezTo>
                    <a:pt x="64901" y="92274"/>
                    <a:pt x="62252" y="95806"/>
                    <a:pt x="59603" y="100221"/>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3" name="Freeform 72">
              <a:extLst>
                <a:ext uri="{FF2B5EF4-FFF2-40B4-BE49-F238E27FC236}">
                  <a16:creationId xmlns:a16="http://schemas.microsoft.com/office/drawing/2014/main" id="{AC178F89-C135-E75C-3316-11733FD63F65}"/>
                </a:ext>
              </a:extLst>
            </p:cNvPr>
            <p:cNvSpPr/>
            <p:nvPr/>
          </p:nvSpPr>
          <p:spPr>
            <a:xfrm>
              <a:off x="6307703" y="4713496"/>
              <a:ext cx="433233" cy="311701"/>
            </a:xfrm>
            <a:custGeom>
              <a:avLst/>
              <a:gdLst>
                <a:gd name="connsiteX0" fmla="*/ 399214 w 433233"/>
                <a:gd name="connsiteY0" fmla="*/ 105961 h 311701"/>
                <a:gd name="connsiteX1" fmla="*/ 406720 w 433233"/>
                <a:gd name="connsiteY1" fmla="*/ 96689 h 311701"/>
                <a:gd name="connsiteX2" fmla="*/ 399214 w 433233"/>
                <a:gd name="connsiteY2" fmla="*/ 87859 h 311701"/>
                <a:gd name="connsiteX3" fmla="*/ 399214 w 433233"/>
                <a:gd name="connsiteY3" fmla="*/ 105961 h 311701"/>
                <a:gd name="connsiteX4" fmla="*/ 318861 w 433233"/>
                <a:gd name="connsiteY4" fmla="*/ 87418 h 311701"/>
                <a:gd name="connsiteX5" fmla="*/ 310913 w 433233"/>
                <a:gd name="connsiteY5" fmla="*/ 97131 h 311701"/>
                <a:gd name="connsiteX6" fmla="*/ 318861 w 433233"/>
                <a:gd name="connsiteY6" fmla="*/ 105520 h 311701"/>
                <a:gd name="connsiteX7" fmla="*/ 318861 w 433233"/>
                <a:gd name="connsiteY7" fmla="*/ 87418 h 311701"/>
                <a:gd name="connsiteX8" fmla="*/ 261907 w 433233"/>
                <a:gd name="connsiteY8" fmla="*/ 100663 h 311701"/>
                <a:gd name="connsiteX9" fmla="*/ 273386 w 433233"/>
                <a:gd name="connsiteY9" fmla="*/ 86977 h 311701"/>
                <a:gd name="connsiteX10" fmla="*/ 261907 w 433233"/>
                <a:gd name="connsiteY10" fmla="*/ 73731 h 311701"/>
                <a:gd name="connsiteX11" fmla="*/ 261907 w 433233"/>
                <a:gd name="connsiteY11" fmla="*/ 100663 h 311701"/>
                <a:gd name="connsiteX12" fmla="*/ 167866 w 433233"/>
                <a:gd name="connsiteY12" fmla="*/ 101105 h 311701"/>
                <a:gd name="connsiteX13" fmla="*/ 167866 w 433233"/>
                <a:gd name="connsiteY13" fmla="*/ 73731 h 311701"/>
                <a:gd name="connsiteX14" fmla="*/ 156828 w 433233"/>
                <a:gd name="connsiteY14" fmla="*/ 87418 h 311701"/>
                <a:gd name="connsiteX15" fmla="*/ 167866 w 433233"/>
                <a:gd name="connsiteY15" fmla="*/ 101105 h 311701"/>
                <a:gd name="connsiteX16" fmla="*/ 348000 w 433233"/>
                <a:gd name="connsiteY16" fmla="*/ 148345 h 311701"/>
                <a:gd name="connsiteX17" fmla="*/ 351532 w 433233"/>
                <a:gd name="connsiteY17" fmla="*/ 159825 h 311701"/>
                <a:gd name="connsiteX18" fmla="*/ 354181 w 433233"/>
                <a:gd name="connsiteY18" fmla="*/ 163798 h 311701"/>
                <a:gd name="connsiteX19" fmla="*/ 364777 w 433233"/>
                <a:gd name="connsiteY19" fmla="*/ 162915 h 311701"/>
                <a:gd name="connsiteX20" fmla="*/ 370075 w 433233"/>
                <a:gd name="connsiteY20" fmla="*/ 148345 h 311701"/>
                <a:gd name="connsiteX21" fmla="*/ 348000 w 433233"/>
                <a:gd name="connsiteY21" fmla="*/ 148345 h 311701"/>
                <a:gd name="connsiteX22" fmla="*/ 61464 w 433233"/>
                <a:gd name="connsiteY22" fmla="*/ 146138 h 311701"/>
                <a:gd name="connsiteX23" fmla="*/ 63671 w 433233"/>
                <a:gd name="connsiteY23" fmla="*/ 155410 h 311701"/>
                <a:gd name="connsiteX24" fmla="*/ 74709 w 433233"/>
                <a:gd name="connsiteY24" fmla="*/ 163798 h 311701"/>
                <a:gd name="connsiteX25" fmla="*/ 78682 w 433233"/>
                <a:gd name="connsiteY25" fmla="*/ 162474 h 311701"/>
                <a:gd name="connsiteX26" fmla="*/ 83097 w 433233"/>
                <a:gd name="connsiteY26" fmla="*/ 146138 h 311701"/>
                <a:gd name="connsiteX27" fmla="*/ 61464 w 433233"/>
                <a:gd name="connsiteY27" fmla="*/ 146138 h 311701"/>
                <a:gd name="connsiteX28" fmla="*/ 230118 w 433233"/>
                <a:gd name="connsiteY28" fmla="*/ 150111 h 311701"/>
                <a:gd name="connsiteX29" fmla="*/ 200537 w 433233"/>
                <a:gd name="connsiteY29" fmla="*/ 150553 h 311701"/>
                <a:gd name="connsiteX30" fmla="*/ 206277 w 433233"/>
                <a:gd name="connsiteY30" fmla="*/ 176160 h 311701"/>
                <a:gd name="connsiteX31" fmla="*/ 209367 w 433233"/>
                <a:gd name="connsiteY31" fmla="*/ 177485 h 311701"/>
                <a:gd name="connsiteX32" fmla="*/ 221730 w 433233"/>
                <a:gd name="connsiteY32" fmla="*/ 177485 h 311701"/>
                <a:gd name="connsiteX33" fmla="*/ 224820 w 433233"/>
                <a:gd name="connsiteY33" fmla="*/ 175719 h 311701"/>
                <a:gd name="connsiteX34" fmla="*/ 230118 w 433233"/>
                <a:gd name="connsiteY34" fmla="*/ 150111 h 311701"/>
                <a:gd name="connsiteX35" fmla="*/ 399656 w 433233"/>
                <a:gd name="connsiteY35" fmla="*/ 77263 h 311701"/>
                <a:gd name="connsiteX36" fmla="*/ 381995 w 433233"/>
                <a:gd name="connsiteY36" fmla="*/ 34438 h 311701"/>
                <a:gd name="connsiteX37" fmla="*/ 333872 w 433233"/>
                <a:gd name="connsiteY37" fmla="*/ 36645 h 311701"/>
                <a:gd name="connsiteX38" fmla="*/ 318861 w 433233"/>
                <a:gd name="connsiteY38" fmla="*/ 77263 h 311701"/>
                <a:gd name="connsiteX39" fmla="*/ 329015 w 433233"/>
                <a:gd name="connsiteY39" fmla="*/ 65343 h 311701"/>
                <a:gd name="connsiteX40" fmla="*/ 342702 w 433233"/>
                <a:gd name="connsiteY40" fmla="*/ 54305 h 311701"/>
                <a:gd name="connsiteX41" fmla="*/ 372724 w 433233"/>
                <a:gd name="connsiteY41" fmla="*/ 54747 h 311701"/>
                <a:gd name="connsiteX42" fmla="*/ 389060 w 433233"/>
                <a:gd name="connsiteY42" fmla="*/ 67109 h 311701"/>
                <a:gd name="connsiteX43" fmla="*/ 399656 w 433233"/>
                <a:gd name="connsiteY43" fmla="*/ 77263 h 311701"/>
                <a:gd name="connsiteX44" fmla="*/ 73826 w 433233"/>
                <a:gd name="connsiteY44" fmla="*/ 79029 h 311701"/>
                <a:gd name="connsiteX45" fmla="*/ 54400 w 433233"/>
                <a:gd name="connsiteY45" fmla="*/ 90067 h 311701"/>
                <a:gd name="connsiteX46" fmla="*/ 44245 w 433233"/>
                <a:gd name="connsiteY46" fmla="*/ 93599 h 311701"/>
                <a:gd name="connsiteX47" fmla="*/ 43803 w 433233"/>
                <a:gd name="connsiteY47" fmla="*/ 105961 h 311701"/>
                <a:gd name="connsiteX48" fmla="*/ 43803 w 433233"/>
                <a:gd name="connsiteY48" fmla="*/ 106402 h 311701"/>
                <a:gd name="connsiteX49" fmla="*/ 63671 w 433233"/>
                <a:gd name="connsiteY49" fmla="*/ 135983 h 311701"/>
                <a:gd name="connsiteX50" fmla="*/ 94135 w 433233"/>
                <a:gd name="connsiteY50" fmla="*/ 124946 h 311701"/>
                <a:gd name="connsiteX51" fmla="*/ 99875 w 433233"/>
                <a:gd name="connsiteY51" fmla="*/ 93157 h 311701"/>
                <a:gd name="connsiteX52" fmla="*/ 97667 w 433233"/>
                <a:gd name="connsiteY52" fmla="*/ 90950 h 311701"/>
                <a:gd name="connsiteX53" fmla="*/ 73826 w 433233"/>
                <a:gd name="connsiteY53" fmla="*/ 79029 h 311701"/>
                <a:gd name="connsiteX54" fmla="*/ 97667 w 433233"/>
                <a:gd name="connsiteY54" fmla="*/ 136866 h 311701"/>
                <a:gd name="connsiteX55" fmla="*/ 110470 w 433233"/>
                <a:gd name="connsiteY55" fmla="*/ 129802 h 311701"/>
                <a:gd name="connsiteX56" fmla="*/ 113120 w 433233"/>
                <a:gd name="connsiteY56" fmla="*/ 115674 h 311701"/>
                <a:gd name="connsiteX57" fmla="*/ 113120 w 433233"/>
                <a:gd name="connsiteY57" fmla="*/ 79471 h 311701"/>
                <a:gd name="connsiteX58" fmla="*/ 71177 w 433233"/>
                <a:gd name="connsiteY58" fmla="*/ 34879 h 311701"/>
                <a:gd name="connsiteX59" fmla="*/ 29234 w 433233"/>
                <a:gd name="connsiteY59" fmla="*/ 79912 h 311701"/>
                <a:gd name="connsiteX60" fmla="*/ 29234 w 433233"/>
                <a:gd name="connsiteY60" fmla="*/ 115232 h 311701"/>
                <a:gd name="connsiteX61" fmla="*/ 31883 w 433233"/>
                <a:gd name="connsiteY61" fmla="*/ 130244 h 311701"/>
                <a:gd name="connsiteX62" fmla="*/ 46011 w 433233"/>
                <a:gd name="connsiteY62" fmla="*/ 137308 h 311701"/>
                <a:gd name="connsiteX63" fmla="*/ 38506 w 433233"/>
                <a:gd name="connsiteY63" fmla="*/ 124946 h 311701"/>
                <a:gd name="connsiteX64" fmla="*/ 35415 w 433233"/>
                <a:gd name="connsiteY64" fmla="*/ 89626 h 311701"/>
                <a:gd name="connsiteX65" fmla="*/ 42479 w 433233"/>
                <a:gd name="connsiteY65" fmla="*/ 83003 h 311701"/>
                <a:gd name="connsiteX66" fmla="*/ 66762 w 433233"/>
                <a:gd name="connsiteY66" fmla="*/ 71082 h 311701"/>
                <a:gd name="connsiteX67" fmla="*/ 78682 w 433233"/>
                <a:gd name="connsiteY67" fmla="*/ 70641 h 311701"/>
                <a:gd name="connsiteX68" fmla="*/ 102524 w 433233"/>
                <a:gd name="connsiteY68" fmla="*/ 82562 h 311701"/>
                <a:gd name="connsiteX69" fmla="*/ 109588 w 433233"/>
                <a:gd name="connsiteY69" fmla="*/ 90067 h 311701"/>
                <a:gd name="connsiteX70" fmla="*/ 109146 w 433233"/>
                <a:gd name="connsiteY70" fmla="*/ 113908 h 311701"/>
                <a:gd name="connsiteX71" fmla="*/ 97667 w 433233"/>
                <a:gd name="connsiteY71" fmla="*/ 136866 h 311701"/>
                <a:gd name="connsiteX72" fmla="*/ 389501 w 433233"/>
                <a:gd name="connsiteY72" fmla="*/ 99780 h 311701"/>
                <a:gd name="connsiteX73" fmla="*/ 389501 w 433233"/>
                <a:gd name="connsiteY73" fmla="*/ 99780 h 311701"/>
                <a:gd name="connsiteX74" fmla="*/ 389501 w 433233"/>
                <a:gd name="connsiteY74" fmla="*/ 87859 h 311701"/>
                <a:gd name="connsiteX75" fmla="*/ 386852 w 433233"/>
                <a:gd name="connsiteY75" fmla="*/ 81237 h 311701"/>
                <a:gd name="connsiteX76" fmla="*/ 379788 w 433233"/>
                <a:gd name="connsiteY76" fmla="*/ 67550 h 311701"/>
                <a:gd name="connsiteX77" fmla="*/ 375815 w 433233"/>
                <a:gd name="connsiteY77" fmla="*/ 64018 h 311701"/>
                <a:gd name="connsiteX78" fmla="*/ 341819 w 433233"/>
                <a:gd name="connsiteY78" fmla="*/ 64018 h 311701"/>
                <a:gd name="connsiteX79" fmla="*/ 337845 w 433233"/>
                <a:gd name="connsiteY79" fmla="*/ 67109 h 311701"/>
                <a:gd name="connsiteX80" fmla="*/ 330340 w 433233"/>
                <a:gd name="connsiteY80" fmla="*/ 81678 h 311701"/>
                <a:gd name="connsiteX81" fmla="*/ 328574 w 433233"/>
                <a:gd name="connsiteY81" fmla="*/ 84327 h 311701"/>
                <a:gd name="connsiteX82" fmla="*/ 329015 w 433233"/>
                <a:gd name="connsiteY82" fmla="*/ 114350 h 311701"/>
                <a:gd name="connsiteX83" fmla="*/ 357713 w 433233"/>
                <a:gd name="connsiteY83" fmla="*/ 138632 h 311701"/>
                <a:gd name="connsiteX84" fmla="*/ 389501 w 433233"/>
                <a:gd name="connsiteY84" fmla="*/ 107286 h 311701"/>
                <a:gd name="connsiteX85" fmla="*/ 389501 w 433233"/>
                <a:gd name="connsiteY85" fmla="*/ 99780 h 311701"/>
                <a:gd name="connsiteX86" fmla="*/ 164334 w 433233"/>
                <a:gd name="connsiteY86" fmla="*/ 64018 h 311701"/>
                <a:gd name="connsiteX87" fmla="*/ 169191 w 433233"/>
                <a:gd name="connsiteY87" fmla="*/ 61369 h 311701"/>
                <a:gd name="connsiteX88" fmla="*/ 178021 w 433233"/>
                <a:gd name="connsiteY88" fmla="*/ 58720 h 311701"/>
                <a:gd name="connsiteX89" fmla="*/ 216873 w 433233"/>
                <a:gd name="connsiteY89" fmla="*/ 45034 h 311701"/>
                <a:gd name="connsiteX90" fmla="*/ 228794 w 433233"/>
                <a:gd name="connsiteY90" fmla="*/ 44150 h 311701"/>
                <a:gd name="connsiteX91" fmla="*/ 252635 w 433233"/>
                <a:gd name="connsiteY91" fmla="*/ 53864 h 311701"/>
                <a:gd name="connsiteX92" fmla="*/ 262348 w 433233"/>
                <a:gd name="connsiteY92" fmla="*/ 63135 h 311701"/>
                <a:gd name="connsiteX93" fmla="*/ 267204 w 433233"/>
                <a:gd name="connsiteY93" fmla="*/ 64018 h 311701"/>
                <a:gd name="connsiteX94" fmla="*/ 267204 w 433233"/>
                <a:gd name="connsiteY94" fmla="*/ 40619 h 311701"/>
                <a:gd name="connsiteX95" fmla="*/ 238949 w 433233"/>
                <a:gd name="connsiteY95" fmla="*/ 21192 h 311701"/>
                <a:gd name="connsiteX96" fmla="*/ 230560 w 433233"/>
                <a:gd name="connsiteY96" fmla="*/ 18543 h 311701"/>
                <a:gd name="connsiteX97" fmla="*/ 218197 w 433233"/>
                <a:gd name="connsiteY97" fmla="*/ 10155 h 311701"/>
                <a:gd name="connsiteX98" fmla="*/ 202745 w 433233"/>
                <a:gd name="connsiteY98" fmla="*/ 9271 h 311701"/>
                <a:gd name="connsiteX99" fmla="*/ 176255 w 433233"/>
                <a:gd name="connsiteY99" fmla="*/ 21192 h 311701"/>
                <a:gd name="connsiteX100" fmla="*/ 164334 w 433233"/>
                <a:gd name="connsiteY100" fmla="*/ 64018 h 311701"/>
                <a:gd name="connsiteX101" fmla="*/ 177138 w 433233"/>
                <a:gd name="connsiteY101" fmla="*/ 69758 h 311701"/>
                <a:gd name="connsiteX102" fmla="*/ 177138 w 433233"/>
                <a:gd name="connsiteY102" fmla="*/ 102871 h 311701"/>
                <a:gd name="connsiteX103" fmla="*/ 200537 w 433233"/>
                <a:gd name="connsiteY103" fmla="*/ 139957 h 311701"/>
                <a:gd name="connsiteX104" fmla="*/ 252635 w 433233"/>
                <a:gd name="connsiteY104" fmla="*/ 102871 h 311701"/>
                <a:gd name="connsiteX105" fmla="*/ 252635 w 433233"/>
                <a:gd name="connsiteY105" fmla="*/ 72848 h 311701"/>
                <a:gd name="connsiteX106" fmla="*/ 252635 w 433233"/>
                <a:gd name="connsiteY106" fmla="*/ 64459 h 311701"/>
                <a:gd name="connsiteX107" fmla="*/ 237182 w 433233"/>
                <a:gd name="connsiteY107" fmla="*/ 60486 h 311701"/>
                <a:gd name="connsiteX108" fmla="*/ 223054 w 433233"/>
                <a:gd name="connsiteY108" fmla="*/ 53422 h 311701"/>
                <a:gd name="connsiteX109" fmla="*/ 177138 w 433233"/>
                <a:gd name="connsiteY109" fmla="*/ 69758 h 311701"/>
                <a:gd name="connsiteX110" fmla="*/ 376256 w 433233"/>
                <a:gd name="connsiteY110" fmla="*/ 159383 h 311701"/>
                <a:gd name="connsiteX111" fmla="*/ 373607 w 433233"/>
                <a:gd name="connsiteY111" fmla="*/ 167330 h 311701"/>
                <a:gd name="connsiteX112" fmla="*/ 365219 w 433233"/>
                <a:gd name="connsiteY112" fmla="*/ 173953 h 311701"/>
                <a:gd name="connsiteX113" fmla="*/ 351532 w 433233"/>
                <a:gd name="connsiteY113" fmla="*/ 173953 h 311701"/>
                <a:gd name="connsiteX114" fmla="*/ 343585 w 433233"/>
                <a:gd name="connsiteY114" fmla="*/ 167772 h 311701"/>
                <a:gd name="connsiteX115" fmla="*/ 340936 w 433233"/>
                <a:gd name="connsiteY115" fmla="*/ 159383 h 311701"/>
                <a:gd name="connsiteX116" fmla="*/ 317977 w 433233"/>
                <a:gd name="connsiteY116" fmla="*/ 166889 h 311701"/>
                <a:gd name="connsiteX117" fmla="*/ 302083 w 433233"/>
                <a:gd name="connsiteY117" fmla="*/ 179251 h 311701"/>
                <a:gd name="connsiteX118" fmla="*/ 301642 w 433233"/>
                <a:gd name="connsiteY118" fmla="*/ 184108 h 311701"/>
                <a:gd name="connsiteX119" fmla="*/ 304291 w 433233"/>
                <a:gd name="connsiteY119" fmla="*/ 194703 h 311701"/>
                <a:gd name="connsiteX120" fmla="*/ 306057 w 433233"/>
                <a:gd name="connsiteY120" fmla="*/ 230023 h 311701"/>
                <a:gd name="connsiteX121" fmla="*/ 307382 w 433233"/>
                <a:gd name="connsiteY121" fmla="*/ 258721 h 311701"/>
                <a:gd name="connsiteX122" fmla="*/ 314446 w 433233"/>
                <a:gd name="connsiteY122" fmla="*/ 258721 h 311701"/>
                <a:gd name="connsiteX123" fmla="*/ 314446 w 433233"/>
                <a:gd name="connsiteY123" fmla="*/ 252982 h 311701"/>
                <a:gd name="connsiteX124" fmla="*/ 314446 w 433233"/>
                <a:gd name="connsiteY124" fmla="*/ 212363 h 311701"/>
                <a:gd name="connsiteX125" fmla="*/ 318861 w 433233"/>
                <a:gd name="connsiteY125" fmla="*/ 207066 h 311701"/>
                <a:gd name="connsiteX126" fmla="*/ 323717 w 433233"/>
                <a:gd name="connsiteY126" fmla="*/ 212363 h 311701"/>
                <a:gd name="connsiteX127" fmla="*/ 323717 w 433233"/>
                <a:gd name="connsiteY127" fmla="*/ 215896 h 311701"/>
                <a:gd name="connsiteX128" fmla="*/ 323717 w 433233"/>
                <a:gd name="connsiteY128" fmla="*/ 254748 h 311701"/>
                <a:gd name="connsiteX129" fmla="*/ 323717 w 433233"/>
                <a:gd name="connsiteY129" fmla="*/ 259605 h 311701"/>
                <a:gd name="connsiteX130" fmla="*/ 391267 w 433233"/>
                <a:gd name="connsiteY130" fmla="*/ 259605 h 311701"/>
                <a:gd name="connsiteX131" fmla="*/ 391267 w 433233"/>
                <a:gd name="connsiteY131" fmla="*/ 254306 h 311701"/>
                <a:gd name="connsiteX132" fmla="*/ 391267 w 433233"/>
                <a:gd name="connsiteY132" fmla="*/ 214571 h 311701"/>
                <a:gd name="connsiteX133" fmla="*/ 395682 w 433233"/>
                <a:gd name="connsiteY133" fmla="*/ 207507 h 311701"/>
                <a:gd name="connsiteX134" fmla="*/ 400097 w 433233"/>
                <a:gd name="connsiteY134" fmla="*/ 214129 h 311701"/>
                <a:gd name="connsiteX135" fmla="*/ 400097 w 433233"/>
                <a:gd name="connsiteY135" fmla="*/ 254306 h 311701"/>
                <a:gd name="connsiteX136" fmla="*/ 400097 w 433233"/>
                <a:gd name="connsiteY136" fmla="*/ 259163 h 311701"/>
                <a:gd name="connsiteX137" fmla="*/ 403629 w 433233"/>
                <a:gd name="connsiteY137" fmla="*/ 259605 h 311701"/>
                <a:gd name="connsiteX138" fmla="*/ 416874 w 433233"/>
                <a:gd name="connsiteY138" fmla="*/ 259605 h 311701"/>
                <a:gd name="connsiteX139" fmla="*/ 422173 w 433233"/>
                <a:gd name="connsiteY139" fmla="*/ 252982 h 311701"/>
                <a:gd name="connsiteX140" fmla="*/ 419082 w 433233"/>
                <a:gd name="connsiteY140" fmla="*/ 195587 h 311701"/>
                <a:gd name="connsiteX141" fmla="*/ 399214 w 433233"/>
                <a:gd name="connsiteY141" fmla="*/ 167772 h 311701"/>
                <a:gd name="connsiteX142" fmla="*/ 376256 w 433233"/>
                <a:gd name="connsiteY142" fmla="*/ 159383 h 311701"/>
                <a:gd name="connsiteX143" fmla="*/ 54841 w 433233"/>
                <a:gd name="connsiteY143" fmla="*/ 159383 h 311701"/>
                <a:gd name="connsiteX144" fmla="*/ 29676 w 433233"/>
                <a:gd name="connsiteY144" fmla="*/ 167772 h 311701"/>
                <a:gd name="connsiteX145" fmla="*/ 11574 w 433233"/>
                <a:gd name="connsiteY145" fmla="*/ 189847 h 311701"/>
                <a:gd name="connsiteX146" fmla="*/ 10691 w 433233"/>
                <a:gd name="connsiteY146" fmla="*/ 200443 h 311701"/>
                <a:gd name="connsiteX147" fmla="*/ 8042 w 433233"/>
                <a:gd name="connsiteY147" fmla="*/ 252099 h 311701"/>
                <a:gd name="connsiteX148" fmla="*/ 12898 w 433233"/>
                <a:gd name="connsiteY148" fmla="*/ 259605 h 311701"/>
                <a:gd name="connsiteX149" fmla="*/ 29234 w 433233"/>
                <a:gd name="connsiteY149" fmla="*/ 259605 h 311701"/>
                <a:gd name="connsiteX150" fmla="*/ 29234 w 433233"/>
                <a:gd name="connsiteY150" fmla="*/ 253865 h 311701"/>
                <a:gd name="connsiteX151" fmla="*/ 29234 w 433233"/>
                <a:gd name="connsiteY151" fmla="*/ 214129 h 311701"/>
                <a:gd name="connsiteX152" fmla="*/ 33649 w 433233"/>
                <a:gd name="connsiteY152" fmla="*/ 207066 h 311701"/>
                <a:gd name="connsiteX153" fmla="*/ 38064 w 433233"/>
                <a:gd name="connsiteY153" fmla="*/ 214129 h 311701"/>
                <a:gd name="connsiteX154" fmla="*/ 38064 w 433233"/>
                <a:gd name="connsiteY154" fmla="*/ 252541 h 311701"/>
                <a:gd name="connsiteX155" fmla="*/ 38064 w 433233"/>
                <a:gd name="connsiteY155" fmla="*/ 259163 h 311701"/>
                <a:gd name="connsiteX156" fmla="*/ 106497 w 433233"/>
                <a:gd name="connsiteY156" fmla="*/ 259163 h 311701"/>
                <a:gd name="connsiteX157" fmla="*/ 106497 w 433233"/>
                <a:gd name="connsiteY157" fmla="*/ 245476 h 311701"/>
                <a:gd name="connsiteX158" fmla="*/ 106497 w 433233"/>
                <a:gd name="connsiteY158" fmla="*/ 212363 h 311701"/>
                <a:gd name="connsiteX159" fmla="*/ 110912 w 433233"/>
                <a:gd name="connsiteY159" fmla="*/ 207066 h 311701"/>
                <a:gd name="connsiteX160" fmla="*/ 115327 w 433233"/>
                <a:gd name="connsiteY160" fmla="*/ 212363 h 311701"/>
                <a:gd name="connsiteX161" fmla="*/ 115327 w 433233"/>
                <a:gd name="connsiteY161" fmla="*/ 215896 h 311701"/>
                <a:gd name="connsiteX162" fmla="*/ 115327 w 433233"/>
                <a:gd name="connsiteY162" fmla="*/ 254748 h 311701"/>
                <a:gd name="connsiteX163" fmla="*/ 115769 w 433233"/>
                <a:gd name="connsiteY163" fmla="*/ 259605 h 311701"/>
                <a:gd name="connsiteX164" fmla="*/ 123274 w 433233"/>
                <a:gd name="connsiteY164" fmla="*/ 259605 h 311701"/>
                <a:gd name="connsiteX165" fmla="*/ 123716 w 433233"/>
                <a:gd name="connsiteY165" fmla="*/ 256514 h 311701"/>
                <a:gd name="connsiteX166" fmla="*/ 126365 w 433233"/>
                <a:gd name="connsiteY166" fmla="*/ 204417 h 311701"/>
                <a:gd name="connsiteX167" fmla="*/ 129014 w 433233"/>
                <a:gd name="connsiteY167" fmla="*/ 187639 h 311701"/>
                <a:gd name="connsiteX168" fmla="*/ 126365 w 433233"/>
                <a:gd name="connsiteY168" fmla="*/ 174835 h 311701"/>
                <a:gd name="connsiteX169" fmla="*/ 118859 w 433233"/>
                <a:gd name="connsiteY169" fmla="*/ 169096 h 311701"/>
                <a:gd name="connsiteX170" fmla="*/ 90603 w 433233"/>
                <a:gd name="connsiteY170" fmla="*/ 158941 h 311701"/>
                <a:gd name="connsiteX171" fmla="*/ 77358 w 433233"/>
                <a:gd name="connsiteY171" fmla="*/ 173511 h 311701"/>
                <a:gd name="connsiteX172" fmla="*/ 77358 w 433233"/>
                <a:gd name="connsiteY172" fmla="*/ 187639 h 311701"/>
                <a:gd name="connsiteX173" fmla="*/ 72943 w 433233"/>
                <a:gd name="connsiteY173" fmla="*/ 194262 h 311701"/>
                <a:gd name="connsiteX174" fmla="*/ 68528 w 433233"/>
                <a:gd name="connsiteY174" fmla="*/ 187639 h 311701"/>
                <a:gd name="connsiteX175" fmla="*/ 68528 w 433233"/>
                <a:gd name="connsiteY175" fmla="*/ 173511 h 311701"/>
                <a:gd name="connsiteX176" fmla="*/ 54841 w 433233"/>
                <a:gd name="connsiteY176" fmla="*/ 159383 h 311701"/>
                <a:gd name="connsiteX177" fmla="*/ 269412 w 433233"/>
                <a:gd name="connsiteY177" fmla="*/ 302430 h 311701"/>
                <a:gd name="connsiteX178" fmla="*/ 292370 w 433233"/>
                <a:gd name="connsiteY178" fmla="*/ 302430 h 311701"/>
                <a:gd name="connsiteX179" fmla="*/ 301200 w 433233"/>
                <a:gd name="connsiteY179" fmla="*/ 292276 h 311701"/>
                <a:gd name="connsiteX180" fmla="*/ 299434 w 433233"/>
                <a:gd name="connsiteY180" fmla="*/ 264461 h 311701"/>
                <a:gd name="connsiteX181" fmla="*/ 295902 w 433233"/>
                <a:gd name="connsiteY181" fmla="*/ 199560 h 311701"/>
                <a:gd name="connsiteX182" fmla="*/ 283099 w 433233"/>
                <a:gd name="connsiteY182" fmla="*/ 182783 h 311701"/>
                <a:gd name="connsiteX183" fmla="*/ 238949 w 433233"/>
                <a:gd name="connsiteY183" fmla="*/ 167330 h 311701"/>
                <a:gd name="connsiteX184" fmla="*/ 237624 w 433233"/>
                <a:gd name="connsiteY184" fmla="*/ 167330 h 311701"/>
                <a:gd name="connsiteX185" fmla="*/ 233209 w 433233"/>
                <a:gd name="connsiteY185" fmla="*/ 181017 h 311701"/>
                <a:gd name="connsiteX186" fmla="*/ 224820 w 433233"/>
                <a:gd name="connsiteY186" fmla="*/ 187639 h 311701"/>
                <a:gd name="connsiteX187" fmla="*/ 206719 w 433233"/>
                <a:gd name="connsiteY187" fmla="*/ 187639 h 311701"/>
                <a:gd name="connsiteX188" fmla="*/ 197888 w 433233"/>
                <a:gd name="connsiteY188" fmla="*/ 181017 h 311701"/>
                <a:gd name="connsiteX189" fmla="*/ 193473 w 433233"/>
                <a:gd name="connsiteY189" fmla="*/ 168213 h 311701"/>
                <a:gd name="connsiteX190" fmla="*/ 163451 w 433233"/>
                <a:gd name="connsiteY190" fmla="*/ 178809 h 311701"/>
                <a:gd name="connsiteX191" fmla="*/ 146233 w 433233"/>
                <a:gd name="connsiteY191" fmla="*/ 183666 h 311701"/>
                <a:gd name="connsiteX192" fmla="*/ 135195 w 433233"/>
                <a:gd name="connsiteY192" fmla="*/ 197794 h 311701"/>
                <a:gd name="connsiteX193" fmla="*/ 134312 w 433233"/>
                <a:gd name="connsiteY193" fmla="*/ 218103 h 311701"/>
                <a:gd name="connsiteX194" fmla="*/ 131663 w 433233"/>
                <a:gd name="connsiteY194" fmla="*/ 261371 h 311701"/>
                <a:gd name="connsiteX195" fmla="*/ 129897 w 433233"/>
                <a:gd name="connsiteY195" fmla="*/ 294042 h 311701"/>
                <a:gd name="connsiteX196" fmla="*/ 134753 w 433233"/>
                <a:gd name="connsiteY196" fmla="*/ 302430 h 311701"/>
                <a:gd name="connsiteX197" fmla="*/ 160361 w 433233"/>
                <a:gd name="connsiteY197" fmla="*/ 302430 h 311701"/>
                <a:gd name="connsiteX198" fmla="*/ 160361 w 433233"/>
                <a:gd name="connsiteY198" fmla="*/ 273733 h 311701"/>
                <a:gd name="connsiteX199" fmla="*/ 160361 w 433233"/>
                <a:gd name="connsiteY199" fmla="*/ 240620 h 311701"/>
                <a:gd name="connsiteX200" fmla="*/ 164334 w 433233"/>
                <a:gd name="connsiteY200" fmla="*/ 234880 h 311701"/>
                <a:gd name="connsiteX201" fmla="*/ 168749 w 433233"/>
                <a:gd name="connsiteY201" fmla="*/ 240620 h 311701"/>
                <a:gd name="connsiteX202" fmla="*/ 168749 w 433233"/>
                <a:gd name="connsiteY202" fmla="*/ 243269 h 311701"/>
                <a:gd name="connsiteX203" fmla="*/ 168749 w 433233"/>
                <a:gd name="connsiteY203" fmla="*/ 297132 h 311701"/>
                <a:gd name="connsiteX204" fmla="*/ 168749 w 433233"/>
                <a:gd name="connsiteY204" fmla="*/ 301989 h 311701"/>
                <a:gd name="connsiteX205" fmla="*/ 260140 w 433233"/>
                <a:gd name="connsiteY205" fmla="*/ 301989 h 311701"/>
                <a:gd name="connsiteX206" fmla="*/ 260140 w 433233"/>
                <a:gd name="connsiteY206" fmla="*/ 296691 h 311701"/>
                <a:gd name="connsiteX207" fmla="*/ 260140 w 433233"/>
                <a:gd name="connsiteY207" fmla="*/ 242386 h 311701"/>
                <a:gd name="connsiteX208" fmla="*/ 260140 w 433233"/>
                <a:gd name="connsiteY208" fmla="*/ 237971 h 311701"/>
                <a:gd name="connsiteX209" fmla="*/ 263673 w 433233"/>
                <a:gd name="connsiteY209" fmla="*/ 234439 h 311701"/>
                <a:gd name="connsiteX210" fmla="*/ 268088 w 433233"/>
                <a:gd name="connsiteY210" fmla="*/ 237971 h 311701"/>
                <a:gd name="connsiteX211" fmla="*/ 268529 w 433233"/>
                <a:gd name="connsiteY211" fmla="*/ 242386 h 311701"/>
                <a:gd name="connsiteX212" fmla="*/ 268529 w 433233"/>
                <a:gd name="connsiteY212" fmla="*/ 296249 h 311701"/>
                <a:gd name="connsiteX213" fmla="*/ 269412 w 433233"/>
                <a:gd name="connsiteY213" fmla="*/ 302430 h 311701"/>
                <a:gd name="connsiteX214" fmla="*/ 133870 w 433233"/>
                <a:gd name="connsiteY214" fmla="*/ 311702 h 311701"/>
                <a:gd name="connsiteX215" fmla="*/ 121950 w 433233"/>
                <a:gd name="connsiteY215" fmla="*/ 290068 h 311701"/>
                <a:gd name="connsiteX216" fmla="*/ 123274 w 433233"/>
                <a:gd name="connsiteY216" fmla="*/ 269759 h 311701"/>
                <a:gd name="connsiteX217" fmla="*/ 117976 w 433233"/>
                <a:gd name="connsiteY217" fmla="*/ 269759 h 311701"/>
                <a:gd name="connsiteX218" fmla="*/ 16430 w 433233"/>
                <a:gd name="connsiteY218" fmla="*/ 269759 h 311701"/>
                <a:gd name="connsiteX219" fmla="*/ 94 w 433233"/>
                <a:gd name="connsiteY219" fmla="*/ 251216 h 311701"/>
                <a:gd name="connsiteX220" fmla="*/ 2744 w 433233"/>
                <a:gd name="connsiteY220" fmla="*/ 194703 h 311701"/>
                <a:gd name="connsiteX221" fmla="*/ 31883 w 433233"/>
                <a:gd name="connsiteY221" fmla="*/ 157617 h 311701"/>
                <a:gd name="connsiteX222" fmla="*/ 53075 w 433233"/>
                <a:gd name="connsiteY222" fmla="*/ 147021 h 311701"/>
                <a:gd name="connsiteX223" fmla="*/ 47336 w 433233"/>
                <a:gd name="connsiteY223" fmla="*/ 146580 h 311701"/>
                <a:gd name="connsiteX224" fmla="*/ 21728 w 433233"/>
                <a:gd name="connsiteY224" fmla="*/ 123180 h 311701"/>
                <a:gd name="connsiteX225" fmla="*/ 20845 w 433233"/>
                <a:gd name="connsiteY225" fmla="*/ 86093 h 311701"/>
                <a:gd name="connsiteX226" fmla="*/ 22612 w 433233"/>
                <a:gd name="connsiteY226" fmla="*/ 65343 h 311701"/>
                <a:gd name="connsiteX227" fmla="*/ 75592 w 433233"/>
                <a:gd name="connsiteY227" fmla="*/ 24283 h 311701"/>
                <a:gd name="connsiteX228" fmla="*/ 121950 w 433233"/>
                <a:gd name="connsiteY228" fmla="*/ 70641 h 311701"/>
                <a:gd name="connsiteX229" fmla="*/ 121508 w 433233"/>
                <a:gd name="connsiteY229" fmla="*/ 126270 h 311701"/>
                <a:gd name="connsiteX230" fmla="*/ 119742 w 433233"/>
                <a:gd name="connsiteY230" fmla="*/ 132893 h 311701"/>
                <a:gd name="connsiteX231" fmla="*/ 102082 w 433233"/>
                <a:gd name="connsiteY231" fmla="*/ 146138 h 311701"/>
                <a:gd name="connsiteX232" fmla="*/ 92810 w 433233"/>
                <a:gd name="connsiteY232" fmla="*/ 146138 h 311701"/>
                <a:gd name="connsiteX233" fmla="*/ 92369 w 433233"/>
                <a:gd name="connsiteY233" fmla="*/ 147904 h 311701"/>
                <a:gd name="connsiteX234" fmla="*/ 107380 w 433233"/>
                <a:gd name="connsiteY234" fmla="*/ 154968 h 311701"/>
                <a:gd name="connsiteX235" fmla="*/ 138727 w 433233"/>
                <a:gd name="connsiteY235" fmla="*/ 175719 h 311701"/>
                <a:gd name="connsiteX236" fmla="*/ 170073 w 433233"/>
                <a:gd name="connsiteY236" fmla="*/ 167330 h 311701"/>
                <a:gd name="connsiteX237" fmla="*/ 190824 w 433233"/>
                <a:gd name="connsiteY237" fmla="*/ 158059 h 311701"/>
                <a:gd name="connsiteX238" fmla="*/ 191266 w 433233"/>
                <a:gd name="connsiteY238" fmla="*/ 144372 h 311701"/>
                <a:gd name="connsiteX239" fmla="*/ 170515 w 433233"/>
                <a:gd name="connsiteY239" fmla="*/ 112584 h 311701"/>
                <a:gd name="connsiteX240" fmla="*/ 167425 w 433233"/>
                <a:gd name="connsiteY240" fmla="*/ 109935 h 311701"/>
                <a:gd name="connsiteX241" fmla="*/ 154621 w 433233"/>
                <a:gd name="connsiteY241" fmla="*/ 71524 h 311701"/>
                <a:gd name="connsiteX242" fmla="*/ 155946 w 433233"/>
                <a:gd name="connsiteY242" fmla="*/ 66226 h 311701"/>
                <a:gd name="connsiteX243" fmla="*/ 157712 w 433233"/>
                <a:gd name="connsiteY243" fmla="*/ 38853 h 311701"/>
                <a:gd name="connsiteX244" fmla="*/ 202745 w 433233"/>
                <a:gd name="connsiteY244" fmla="*/ 0 h 311701"/>
                <a:gd name="connsiteX245" fmla="*/ 216431 w 433233"/>
                <a:gd name="connsiteY245" fmla="*/ 0 h 311701"/>
                <a:gd name="connsiteX246" fmla="*/ 235858 w 433233"/>
                <a:gd name="connsiteY246" fmla="*/ 8830 h 311701"/>
                <a:gd name="connsiteX247" fmla="*/ 241156 w 433233"/>
                <a:gd name="connsiteY247" fmla="*/ 10596 h 311701"/>
                <a:gd name="connsiteX248" fmla="*/ 277801 w 433233"/>
                <a:gd name="connsiteY248" fmla="*/ 39735 h 311701"/>
                <a:gd name="connsiteX249" fmla="*/ 277801 w 433233"/>
                <a:gd name="connsiteY249" fmla="*/ 68875 h 311701"/>
                <a:gd name="connsiteX250" fmla="*/ 279567 w 433233"/>
                <a:gd name="connsiteY250" fmla="*/ 74614 h 311701"/>
                <a:gd name="connsiteX251" fmla="*/ 264997 w 433233"/>
                <a:gd name="connsiteY251" fmla="*/ 109935 h 311701"/>
                <a:gd name="connsiteX252" fmla="*/ 261024 w 433233"/>
                <a:gd name="connsiteY252" fmla="*/ 113908 h 311701"/>
                <a:gd name="connsiteX253" fmla="*/ 242922 w 433233"/>
                <a:gd name="connsiteY253" fmla="*/ 142606 h 311701"/>
                <a:gd name="connsiteX254" fmla="*/ 244246 w 433233"/>
                <a:gd name="connsiteY254" fmla="*/ 158500 h 311701"/>
                <a:gd name="connsiteX255" fmla="*/ 285306 w 433233"/>
                <a:gd name="connsiteY255" fmla="*/ 173070 h 311701"/>
                <a:gd name="connsiteX256" fmla="*/ 299876 w 433233"/>
                <a:gd name="connsiteY256" fmla="*/ 168655 h 311701"/>
                <a:gd name="connsiteX257" fmla="*/ 319302 w 433233"/>
                <a:gd name="connsiteY257" fmla="*/ 156734 h 311701"/>
                <a:gd name="connsiteX258" fmla="*/ 337845 w 433233"/>
                <a:gd name="connsiteY258" fmla="*/ 149229 h 311701"/>
                <a:gd name="connsiteX259" fmla="*/ 338287 w 433233"/>
                <a:gd name="connsiteY259" fmla="*/ 141281 h 311701"/>
                <a:gd name="connsiteX260" fmla="*/ 321951 w 433233"/>
                <a:gd name="connsiteY260" fmla="*/ 117882 h 311701"/>
                <a:gd name="connsiteX261" fmla="*/ 318861 w 433233"/>
                <a:gd name="connsiteY261" fmla="*/ 114791 h 311701"/>
                <a:gd name="connsiteX262" fmla="*/ 309147 w 433233"/>
                <a:gd name="connsiteY262" fmla="*/ 82120 h 311701"/>
                <a:gd name="connsiteX263" fmla="*/ 310472 w 433233"/>
                <a:gd name="connsiteY263" fmla="*/ 77263 h 311701"/>
                <a:gd name="connsiteX264" fmla="*/ 311797 w 433233"/>
                <a:gd name="connsiteY264" fmla="*/ 56954 h 311701"/>
                <a:gd name="connsiteX265" fmla="*/ 365660 w 433233"/>
                <a:gd name="connsiteY265" fmla="*/ 18543 h 311701"/>
                <a:gd name="connsiteX266" fmla="*/ 408486 w 433233"/>
                <a:gd name="connsiteY266" fmla="*/ 56954 h 311701"/>
                <a:gd name="connsiteX267" fmla="*/ 409810 w 433233"/>
                <a:gd name="connsiteY267" fmla="*/ 77263 h 311701"/>
                <a:gd name="connsiteX268" fmla="*/ 411576 w 433233"/>
                <a:gd name="connsiteY268" fmla="*/ 82562 h 311701"/>
                <a:gd name="connsiteX269" fmla="*/ 402746 w 433233"/>
                <a:gd name="connsiteY269" fmla="*/ 114791 h 311701"/>
                <a:gd name="connsiteX270" fmla="*/ 398773 w 433233"/>
                <a:gd name="connsiteY270" fmla="*/ 118323 h 311701"/>
                <a:gd name="connsiteX271" fmla="*/ 381995 w 433233"/>
                <a:gd name="connsiteY271" fmla="*/ 141723 h 311701"/>
                <a:gd name="connsiteX272" fmla="*/ 379346 w 433233"/>
                <a:gd name="connsiteY272" fmla="*/ 145696 h 311701"/>
                <a:gd name="connsiteX273" fmla="*/ 382437 w 433233"/>
                <a:gd name="connsiteY273" fmla="*/ 149229 h 311701"/>
                <a:gd name="connsiteX274" fmla="*/ 400097 w 433233"/>
                <a:gd name="connsiteY274" fmla="*/ 156734 h 311701"/>
                <a:gd name="connsiteX275" fmla="*/ 430119 w 433233"/>
                <a:gd name="connsiteY275" fmla="*/ 195145 h 311701"/>
                <a:gd name="connsiteX276" fmla="*/ 433210 w 433233"/>
                <a:gd name="connsiteY276" fmla="*/ 251657 h 311701"/>
                <a:gd name="connsiteX277" fmla="*/ 417316 w 433233"/>
                <a:gd name="connsiteY277" fmla="*/ 268876 h 311701"/>
                <a:gd name="connsiteX278" fmla="*/ 315328 w 433233"/>
                <a:gd name="connsiteY278" fmla="*/ 268876 h 311701"/>
                <a:gd name="connsiteX279" fmla="*/ 309589 w 433233"/>
                <a:gd name="connsiteY279" fmla="*/ 268876 h 311701"/>
                <a:gd name="connsiteX280" fmla="*/ 310472 w 433233"/>
                <a:gd name="connsiteY280" fmla="*/ 287861 h 311701"/>
                <a:gd name="connsiteX281" fmla="*/ 298993 w 433233"/>
                <a:gd name="connsiteY281" fmla="*/ 311260 h 311701"/>
                <a:gd name="connsiteX282" fmla="*/ 133870 w 433233"/>
                <a:gd name="connsiteY282" fmla="*/ 311702 h 31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433233" h="311701">
                  <a:moveTo>
                    <a:pt x="399214" y="105961"/>
                  </a:moveTo>
                  <a:cubicBezTo>
                    <a:pt x="404513" y="105078"/>
                    <a:pt x="407161" y="101546"/>
                    <a:pt x="406720" y="96689"/>
                  </a:cubicBezTo>
                  <a:cubicBezTo>
                    <a:pt x="406720" y="91833"/>
                    <a:pt x="404071" y="88742"/>
                    <a:pt x="399214" y="87859"/>
                  </a:cubicBezTo>
                  <a:cubicBezTo>
                    <a:pt x="399214" y="93599"/>
                    <a:pt x="399214" y="99780"/>
                    <a:pt x="399214" y="105961"/>
                  </a:cubicBezTo>
                  <a:close/>
                  <a:moveTo>
                    <a:pt x="318861" y="87418"/>
                  </a:moveTo>
                  <a:cubicBezTo>
                    <a:pt x="313562" y="87859"/>
                    <a:pt x="310913" y="91392"/>
                    <a:pt x="310913" y="97131"/>
                  </a:cubicBezTo>
                  <a:cubicBezTo>
                    <a:pt x="310913" y="101987"/>
                    <a:pt x="314004" y="105520"/>
                    <a:pt x="318861" y="105520"/>
                  </a:cubicBezTo>
                  <a:cubicBezTo>
                    <a:pt x="318861" y="99780"/>
                    <a:pt x="318861" y="93599"/>
                    <a:pt x="318861" y="87418"/>
                  </a:cubicBezTo>
                  <a:close/>
                  <a:moveTo>
                    <a:pt x="261907" y="100663"/>
                  </a:moveTo>
                  <a:cubicBezTo>
                    <a:pt x="268529" y="99780"/>
                    <a:pt x="273386" y="94041"/>
                    <a:pt x="273386" y="86977"/>
                  </a:cubicBezTo>
                  <a:cubicBezTo>
                    <a:pt x="273386" y="79912"/>
                    <a:pt x="268970" y="74173"/>
                    <a:pt x="261907" y="73731"/>
                  </a:cubicBezTo>
                  <a:cubicBezTo>
                    <a:pt x="261907" y="83003"/>
                    <a:pt x="261907" y="91833"/>
                    <a:pt x="261907" y="100663"/>
                  </a:cubicBezTo>
                  <a:close/>
                  <a:moveTo>
                    <a:pt x="167866" y="101105"/>
                  </a:moveTo>
                  <a:cubicBezTo>
                    <a:pt x="167866" y="91833"/>
                    <a:pt x="167866" y="82562"/>
                    <a:pt x="167866" y="73731"/>
                  </a:cubicBezTo>
                  <a:cubicBezTo>
                    <a:pt x="160361" y="75939"/>
                    <a:pt x="156828" y="80354"/>
                    <a:pt x="156828" y="87418"/>
                  </a:cubicBezTo>
                  <a:cubicBezTo>
                    <a:pt x="157270" y="94482"/>
                    <a:pt x="161243" y="99338"/>
                    <a:pt x="167866" y="101105"/>
                  </a:cubicBezTo>
                  <a:close/>
                  <a:moveTo>
                    <a:pt x="348000" y="148345"/>
                  </a:moveTo>
                  <a:cubicBezTo>
                    <a:pt x="349325" y="152319"/>
                    <a:pt x="350207" y="155851"/>
                    <a:pt x="351532" y="159825"/>
                  </a:cubicBezTo>
                  <a:cubicBezTo>
                    <a:pt x="351973" y="161149"/>
                    <a:pt x="352856" y="163356"/>
                    <a:pt x="354181" y="163798"/>
                  </a:cubicBezTo>
                  <a:cubicBezTo>
                    <a:pt x="358155" y="163798"/>
                    <a:pt x="363452" y="165123"/>
                    <a:pt x="364777" y="162915"/>
                  </a:cubicBezTo>
                  <a:cubicBezTo>
                    <a:pt x="367867" y="159383"/>
                    <a:pt x="368309" y="153202"/>
                    <a:pt x="370075" y="148345"/>
                  </a:cubicBezTo>
                  <a:cubicBezTo>
                    <a:pt x="362128" y="148345"/>
                    <a:pt x="355505" y="148345"/>
                    <a:pt x="348000" y="148345"/>
                  </a:cubicBezTo>
                  <a:close/>
                  <a:moveTo>
                    <a:pt x="61464" y="146138"/>
                  </a:moveTo>
                  <a:cubicBezTo>
                    <a:pt x="62347" y="149670"/>
                    <a:pt x="62788" y="152760"/>
                    <a:pt x="63671" y="155410"/>
                  </a:cubicBezTo>
                  <a:cubicBezTo>
                    <a:pt x="66320" y="163798"/>
                    <a:pt x="66320" y="163798"/>
                    <a:pt x="74709" y="163798"/>
                  </a:cubicBezTo>
                  <a:cubicBezTo>
                    <a:pt x="76033" y="163798"/>
                    <a:pt x="78682" y="163356"/>
                    <a:pt x="78682" y="162474"/>
                  </a:cubicBezTo>
                  <a:cubicBezTo>
                    <a:pt x="80448" y="156734"/>
                    <a:pt x="83539" y="151436"/>
                    <a:pt x="83097" y="146138"/>
                  </a:cubicBezTo>
                  <a:cubicBezTo>
                    <a:pt x="76033" y="146138"/>
                    <a:pt x="69411" y="146138"/>
                    <a:pt x="61464" y="146138"/>
                  </a:cubicBezTo>
                  <a:close/>
                  <a:moveTo>
                    <a:pt x="230118" y="150111"/>
                  </a:moveTo>
                  <a:cubicBezTo>
                    <a:pt x="219964" y="153644"/>
                    <a:pt x="210251" y="153644"/>
                    <a:pt x="200537" y="150553"/>
                  </a:cubicBezTo>
                  <a:cubicBezTo>
                    <a:pt x="199655" y="160708"/>
                    <a:pt x="204070" y="168213"/>
                    <a:pt x="206277" y="176160"/>
                  </a:cubicBezTo>
                  <a:cubicBezTo>
                    <a:pt x="206277" y="177043"/>
                    <a:pt x="208043" y="177485"/>
                    <a:pt x="209367" y="177485"/>
                  </a:cubicBezTo>
                  <a:cubicBezTo>
                    <a:pt x="213782" y="177485"/>
                    <a:pt x="217756" y="177485"/>
                    <a:pt x="221730" y="177485"/>
                  </a:cubicBezTo>
                  <a:cubicBezTo>
                    <a:pt x="223054" y="177485"/>
                    <a:pt x="224820" y="176602"/>
                    <a:pt x="224820" y="175719"/>
                  </a:cubicBezTo>
                  <a:cubicBezTo>
                    <a:pt x="227469" y="167330"/>
                    <a:pt x="232326" y="159825"/>
                    <a:pt x="230118" y="150111"/>
                  </a:cubicBezTo>
                  <a:close/>
                  <a:moveTo>
                    <a:pt x="399656" y="77263"/>
                  </a:moveTo>
                  <a:cubicBezTo>
                    <a:pt x="402746" y="59162"/>
                    <a:pt x="396124" y="43709"/>
                    <a:pt x="381995" y="34438"/>
                  </a:cubicBezTo>
                  <a:cubicBezTo>
                    <a:pt x="367426" y="24724"/>
                    <a:pt x="348000" y="25607"/>
                    <a:pt x="333872" y="36645"/>
                  </a:cubicBezTo>
                  <a:cubicBezTo>
                    <a:pt x="321951" y="45917"/>
                    <a:pt x="315770" y="63135"/>
                    <a:pt x="318861" y="77263"/>
                  </a:cubicBezTo>
                  <a:cubicBezTo>
                    <a:pt x="324600" y="76380"/>
                    <a:pt x="328132" y="71965"/>
                    <a:pt x="329015" y="65343"/>
                  </a:cubicBezTo>
                  <a:cubicBezTo>
                    <a:pt x="329898" y="57837"/>
                    <a:pt x="335637" y="52539"/>
                    <a:pt x="342702" y="54305"/>
                  </a:cubicBezTo>
                  <a:cubicBezTo>
                    <a:pt x="352856" y="56513"/>
                    <a:pt x="362570" y="56513"/>
                    <a:pt x="372724" y="54747"/>
                  </a:cubicBezTo>
                  <a:cubicBezTo>
                    <a:pt x="383320" y="52980"/>
                    <a:pt x="387294" y="55629"/>
                    <a:pt x="389060" y="67109"/>
                  </a:cubicBezTo>
                  <a:cubicBezTo>
                    <a:pt x="389943" y="72407"/>
                    <a:pt x="394358" y="76380"/>
                    <a:pt x="399656" y="77263"/>
                  </a:cubicBezTo>
                  <a:close/>
                  <a:moveTo>
                    <a:pt x="73826" y="79029"/>
                  </a:moveTo>
                  <a:cubicBezTo>
                    <a:pt x="66762" y="83003"/>
                    <a:pt x="61022" y="86977"/>
                    <a:pt x="54400" y="90067"/>
                  </a:cubicBezTo>
                  <a:cubicBezTo>
                    <a:pt x="51309" y="91833"/>
                    <a:pt x="46011" y="90950"/>
                    <a:pt x="44245" y="93599"/>
                  </a:cubicBezTo>
                  <a:cubicBezTo>
                    <a:pt x="42479" y="96689"/>
                    <a:pt x="43803" y="101546"/>
                    <a:pt x="43803" y="105961"/>
                  </a:cubicBezTo>
                  <a:cubicBezTo>
                    <a:pt x="43803" y="105961"/>
                    <a:pt x="43803" y="106402"/>
                    <a:pt x="43803" y="106402"/>
                  </a:cubicBezTo>
                  <a:cubicBezTo>
                    <a:pt x="44245" y="120531"/>
                    <a:pt x="52192" y="132010"/>
                    <a:pt x="63671" y="135983"/>
                  </a:cubicBezTo>
                  <a:cubicBezTo>
                    <a:pt x="74709" y="139957"/>
                    <a:pt x="86630" y="135542"/>
                    <a:pt x="94135" y="124946"/>
                  </a:cubicBezTo>
                  <a:cubicBezTo>
                    <a:pt x="101199" y="115232"/>
                    <a:pt x="99875" y="104195"/>
                    <a:pt x="99875" y="93157"/>
                  </a:cubicBezTo>
                  <a:cubicBezTo>
                    <a:pt x="99875" y="92274"/>
                    <a:pt x="98550" y="91392"/>
                    <a:pt x="97667" y="90950"/>
                  </a:cubicBezTo>
                  <a:cubicBezTo>
                    <a:pt x="87954" y="90508"/>
                    <a:pt x="79565" y="85652"/>
                    <a:pt x="73826" y="79029"/>
                  </a:cubicBezTo>
                  <a:close/>
                  <a:moveTo>
                    <a:pt x="97667" y="136866"/>
                  </a:moveTo>
                  <a:cubicBezTo>
                    <a:pt x="105614" y="138191"/>
                    <a:pt x="108263" y="136866"/>
                    <a:pt x="110470" y="129802"/>
                  </a:cubicBezTo>
                  <a:cubicBezTo>
                    <a:pt x="111795" y="125387"/>
                    <a:pt x="113120" y="120531"/>
                    <a:pt x="113120" y="115674"/>
                  </a:cubicBezTo>
                  <a:cubicBezTo>
                    <a:pt x="113561" y="103753"/>
                    <a:pt x="113120" y="91392"/>
                    <a:pt x="113120" y="79471"/>
                  </a:cubicBezTo>
                  <a:cubicBezTo>
                    <a:pt x="112678" y="54747"/>
                    <a:pt x="93694" y="34438"/>
                    <a:pt x="71177" y="34879"/>
                  </a:cubicBezTo>
                  <a:cubicBezTo>
                    <a:pt x="48660" y="34879"/>
                    <a:pt x="29234" y="55188"/>
                    <a:pt x="29234" y="79912"/>
                  </a:cubicBezTo>
                  <a:cubicBezTo>
                    <a:pt x="29234" y="91833"/>
                    <a:pt x="28792" y="103312"/>
                    <a:pt x="29234" y="115232"/>
                  </a:cubicBezTo>
                  <a:cubicBezTo>
                    <a:pt x="29234" y="120089"/>
                    <a:pt x="30558" y="125387"/>
                    <a:pt x="31883" y="130244"/>
                  </a:cubicBezTo>
                  <a:cubicBezTo>
                    <a:pt x="34091" y="137750"/>
                    <a:pt x="38506" y="139515"/>
                    <a:pt x="46011" y="137308"/>
                  </a:cubicBezTo>
                  <a:cubicBezTo>
                    <a:pt x="43362" y="132893"/>
                    <a:pt x="40713" y="129361"/>
                    <a:pt x="38506" y="124946"/>
                  </a:cubicBezTo>
                  <a:cubicBezTo>
                    <a:pt x="33207" y="113908"/>
                    <a:pt x="34532" y="101546"/>
                    <a:pt x="35415" y="89626"/>
                  </a:cubicBezTo>
                  <a:cubicBezTo>
                    <a:pt x="35415" y="85652"/>
                    <a:pt x="38506" y="83003"/>
                    <a:pt x="42479" y="83003"/>
                  </a:cubicBezTo>
                  <a:cubicBezTo>
                    <a:pt x="52192" y="83003"/>
                    <a:pt x="60139" y="79029"/>
                    <a:pt x="66762" y="71082"/>
                  </a:cubicBezTo>
                  <a:cubicBezTo>
                    <a:pt x="69852" y="67109"/>
                    <a:pt x="75592" y="66667"/>
                    <a:pt x="78682" y="70641"/>
                  </a:cubicBezTo>
                  <a:cubicBezTo>
                    <a:pt x="84864" y="78147"/>
                    <a:pt x="92810" y="82120"/>
                    <a:pt x="102524" y="82562"/>
                  </a:cubicBezTo>
                  <a:cubicBezTo>
                    <a:pt x="106497" y="82562"/>
                    <a:pt x="109588" y="85652"/>
                    <a:pt x="109588" y="90067"/>
                  </a:cubicBezTo>
                  <a:cubicBezTo>
                    <a:pt x="109588" y="98014"/>
                    <a:pt x="109588" y="105961"/>
                    <a:pt x="109146" y="113908"/>
                  </a:cubicBezTo>
                  <a:cubicBezTo>
                    <a:pt x="108263" y="122297"/>
                    <a:pt x="103848" y="129802"/>
                    <a:pt x="97667" y="136866"/>
                  </a:cubicBezTo>
                  <a:close/>
                  <a:moveTo>
                    <a:pt x="389501" y="99780"/>
                  </a:moveTo>
                  <a:lnTo>
                    <a:pt x="389501" y="99780"/>
                  </a:lnTo>
                  <a:cubicBezTo>
                    <a:pt x="389501" y="95807"/>
                    <a:pt x="389943" y="91833"/>
                    <a:pt x="389501" y="87859"/>
                  </a:cubicBezTo>
                  <a:cubicBezTo>
                    <a:pt x="389060" y="85652"/>
                    <a:pt x="388177" y="83003"/>
                    <a:pt x="386852" y="81237"/>
                  </a:cubicBezTo>
                  <a:cubicBezTo>
                    <a:pt x="383320" y="77263"/>
                    <a:pt x="380671" y="72848"/>
                    <a:pt x="379788" y="67550"/>
                  </a:cubicBezTo>
                  <a:cubicBezTo>
                    <a:pt x="379346" y="64459"/>
                    <a:pt x="378464" y="63135"/>
                    <a:pt x="375815" y="64018"/>
                  </a:cubicBezTo>
                  <a:cubicBezTo>
                    <a:pt x="364335" y="66667"/>
                    <a:pt x="352856" y="66667"/>
                    <a:pt x="341819" y="64018"/>
                  </a:cubicBezTo>
                  <a:cubicBezTo>
                    <a:pt x="339611" y="63577"/>
                    <a:pt x="337845" y="64018"/>
                    <a:pt x="337845" y="67109"/>
                  </a:cubicBezTo>
                  <a:cubicBezTo>
                    <a:pt x="337404" y="73290"/>
                    <a:pt x="334313" y="77705"/>
                    <a:pt x="330340" y="81678"/>
                  </a:cubicBezTo>
                  <a:cubicBezTo>
                    <a:pt x="329457" y="82562"/>
                    <a:pt x="328574" y="83444"/>
                    <a:pt x="328574" y="84327"/>
                  </a:cubicBezTo>
                  <a:cubicBezTo>
                    <a:pt x="328574" y="94482"/>
                    <a:pt x="327691" y="104637"/>
                    <a:pt x="329015" y="114350"/>
                  </a:cubicBezTo>
                  <a:cubicBezTo>
                    <a:pt x="331222" y="128478"/>
                    <a:pt x="343143" y="138191"/>
                    <a:pt x="357713" y="138632"/>
                  </a:cubicBezTo>
                  <a:cubicBezTo>
                    <a:pt x="375815" y="139515"/>
                    <a:pt x="390825" y="124946"/>
                    <a:pt x="389501" y="107286"/>
                  </a:cubicBezTo>
                  <a:cubicBezTo>
                    <a:pt x="389501" y="105078"/>
                    <a:pt x="389501" y="102429"/>
                    <a:pt x="389501" y="99780"/>
                  </a:cubicBezTo>
                  <a:close/>
                  <a:moveTo>
                    <a:pt x="164334" y="64018"/>
                  </a:moveTo>
                  <a:cubicBezTo>
                    <a:pt x="166100" y="63135"/>
                    <a:pt x="167866" y="62694"/>
                    <a:pt x="169191" y="61369"/>
                  </a:cubicBezTo>
                  <a:cubicBezTo>
                    <a:pt x="171840" y="58720"/>
                    <a:pt x="174930" y="57837"/>
                    <a:pt x="178021" y="58720"/>
                  </a:cubicBezTo>
                  <a:cubicBezTo>
                    <a:pt x="193032" y="61811"/>
                    <a:pt x="206277" y="57837"/>
                    <a:pt x="216873" y="45034"/>
                  </a:cubicBezTo>
                  <a:cubicBezTo>
                    <a:pt x="220846" y="40177"/>
                    <a:pt x="224379" y="40177"/>
                    <a:pt x="228794" y="44150"/>
                  </a:cubicBezTo>
                  <a:cubicBezTo>
                    <a:pt x="235858" y="50332"/>
                    <a:pt x="243805" y="52980"/>
                    <a:pt x="252635" y="53864"/>
                  </a:cubicBezTo>
                  <a:cubicBezTo>
                    <a:pt x="259699" y="54305"/>
                    <a:pt x="261024" y="55629"/>
                    <a:pt x="262348" y="63135"/>
                  </a:cubicBezTo>
                  <a:cubicBezTo>
                    <a:pt x="263673" y="63577"/>
                    <a:pt x="265439" y="64018"/>
                    <a:pt x="267204" y="64018"/>
                  </a:cubicBezTo>
                  <a:cubicBezTo>
                    <a:pt x="267204" y="56071"/>
                    <a:pt x="267204" y="48124"/>
                    <a:pt x="267204" y="40619"/>
                  </a:cubicBezTo>
                  <a:cubicBezTo>
                    <a:pt x="267204" y="23841"/>
                    <a:pt x="253076" y="14128"/>
                    <a:pt x="238949" y="21192"/>
                  </a:cubicBezTo>
                  <a:cubicBezTo>
                    <a:pt x="234975" y="22959"/>
                    <a:pt x="232767" y="22517"/>
                    <a:pt x="230560" y="18543"/>
                  </a:cubicBezTo>
                  <a:cubicBezTo>
                    <a:pt x="227469" y="14128"/>
                    <a:pt x="223496" y="10596"/>
                    <a:pt x="218197" y="10155"/>
                  </a:cubicBezTo>
                  <a:cubicBezTo>
                    <a:pt x="212900" y="9713"/>
                    <a:pt x="207601" y="9271"/>
                    <a:pt x="202745" y="9271"/>
                  </a:cubicBezTo>
                  <a:cubicBezTo>
                    <a:pt x="192591" y="9713"/>
                    <a:pt x="183761" y="13687"/>
                    <a:pt x="176255" y="21192"/>
                  </a:cubicBezTo>
                  <a:cubicBezTo>
                    <a:pt x="164776" y="32671"/>
                    <a:pt x="162568" y="47241"/>
                    <a:pt x="164334" y="64018"/>
                  </a:cubicBezTo>
                  <a:close/>
                  <a:moveTo>
                    <a:pt x="177138" y="69758"/>
                  </a:moveTo>
                  <a:cubicBezTo>
                    <a:pt x="177138" y="80795"/>
                    <a:pt x="177138" y="91833"/>
                    <a:pt x="177138" y="102871"/>
                  </a:cubicBezTo>
                  <a:cubicBezTo>
                    <a:pt x="177138" y="120089"/>
                    <a:pt x="185968" y="133776"/>
                    <a:pt x="200537" y="139957"/>
                  </a:cubicBezTo>
                  <a:cubicBezTo>
                    <a:pt x="225261" y="150995"/>
                    <a:pt x="252194" y="131568"/>
                    <a:pt x="252635" y="102871"/>
                  </a:cubicBezTo>
                  <a:cubicBezTo>
                    <a:pt x="252635" y="92716"/>
                    <a:pt x="252635" y="82562"/>
                    <a:pt x="252635" y="72848"/>
                  </a:cubicBezTo>
                  <a:cubicBezTo>
                    <a:pt x="252635" y="69758"/>
                    <a:pt x="252635" y="67109"/>
                    <a:pt x="252635" y="64459"/>
                  </a:cubicBezTo>
                  <a:cubicBezTo>
                    <a:pt x="246895" y="63135"/>
                    <a:pt x="242039" y="62252"/>
                    <a:pt x="237182" y="60486"/>
                  </a:cubicBezTo>
                  <a:cubicBezTo>
                    <a:pt x="232326" y="58720"/>
                    <a:pt x="227911" y="55629"/>
                    <a:pt x="223054" y="53422"/>
                  </a:cubicBezTo>
                  <a:cubicBezTo>
                    <a:pt x="206719" y="68433"/>
                    <a:pt x="205394" y="68875"/>
                    <a:pt x="177138" y="69758"/>
                  </a:cubicBezTo>
                  <a:close/>
                  <a:moveTo>
                    <a:pt x="376256" y="159383"/>
                  </a:moveTo>
                  <a:cubicBezTo>
                    <a:pt x="375815" y="161590"/>
                    <a:pt x="374490" y="164240"/>
                    <a:pt x="373607" y="167330"/>
                  </a:cubicBezTo>
                  <a:cubicBezTo>
                    <a:pt x="372283" y="171745"/>
                    <a:pt x="369634" y="173953"/>
                    <a:pt x="365219" y="173953"/>
                  </a:cubicBezTo>
                  <a:cubicBezTo>
                    <a:pt x="360804" y="173953"/>
                    <a:pt x="356388" y="173953"/>
                    <a:pt x="351532" y="173953"/>
                  </a:cubicBezTo>
                  <a:cubicBezTo>
                    <a:pt x="347558" y="173953"/>
                    <a:pt x="344909" y="172187"/>
                    <a:pt x="343585" y="167772"/>
                  </a:cubicBezTo>
                  <a:cubicBezTo>
                    <a:pt x="342702" y="164681"/>
                    <a:pt x="341819" y="162032"/>
                    <a:pt x="340936" y="159383"/>
                  </a:cubicBezTo>
                  <a:cubicBezTo>
                    <a:pt x="332989" y="162032"/>
                    <a:pt x="325483" y="164681"/>
                    <a:pt x="317977" y="166889"/>
                  </a:cubicBezTo>
                  <a:cubicBezTo>
                    <a:pt x="311355" y="169096"/>
                    <a:pt x="306057" y="173511"/>
                    <a:pt x="302083" y="179251"/>
                  </a:cubicBezTo>
                  <a:cubicBezTo>
                    <a:pt x="301200" y="180575"/>
                    <a:pt x="301642" y="182783"/>
                    <a:pt x="301642" y="184108"/>
                  </a:cubicBezTo>
                  <a:cubicBezTo>
                    <a:pt x="302525" y="187639"/>
                    <a:pt x="304291" y="191171"/>
                    <a:pt x="304291" y="194703"/>
                  </a:cubicBezTo>
                  <a:cubicBezTo>
                    <a:pt x="305174" y="206624"/>
                    <a:pt x="305616" y="218103"/>
                    <a:pt x="306057" y="230023"/>
                  </a:cubicBezTo>
                  <a:cubicBezTo>
                    <a:pt x="306498" y="239737"/>
                    <a:pt x="306940" y="249008"/>
                    <a:pt x="307382" y="258721"/>
                  </a:cubicBezTo>
                  <a:cubicBezTo>
                    <a:pt x="310031" y="258721"/>
                    <a:pt x="312238" y="258721"/>
                    <a:pt x="314446" y="258721"/>
                  </a:cubicBezTo>
                  <a:cubicBezTo>
                    <a:pt x="314446" y="256514"/>
                    <a:pt x="314446" y="254748"/>
                    <a:pt x="314446" y="252982"/>
                  </a:cubicBezTo>
                  <a:cubicBezTo>
                    <a:pt x="314446" y="239737"/>
                    <a:pt x="314446" y="226050"/>
                    <a:pt x="314446" y="212363"/>
                  </a:cubicBezTo>
                  <a:cubicBezTo>
                    <a:pt x="314446" y="209273"/>
                    <a:pt x="315770" y="207066"/>
                    <a:pt x="318861" y="207066"/>
                  </a:cubicBezTo>
                  <a:cubicBezTo>
                    <a:pt x="321951" y="207066"/>
                    <a:pt x="323717" y="208832"/>
                    <a:pt x="323717" y="212363"/>
                  </a:cubicBezTo>
                  <a:cubicBezTo>
                    <a:pt x="323717" y="213247"/>
                    <a:pt x="323717" y="214571"/>
                    <a:pt x="323717" y="215896"/>
                  </a:cubicBezTo>
                  <a:cubicBezTo>
                    <a:pt x="323717" y="228699"/>
                    <a:pt x="323717" y="241944"/>
                    <a:pt x="323717" y="254748"/>
                  </a:cubicBezTo>
                  <a:cubicBezTo>
                    <a:pt x="323717" y="256514"/>
                    <a:pt x="323717" y="258280"/>
                    <a:pt x="323717" y="259605"/>
                  </a:cubicBezTo>
                  <a:cubicBezTo>
                    <a:pt x="346234" y="259605"/>
                    <a:pt x="368750" y="259605"/>
                    <a:pt x="391267" y="259605"/>
                  </a:cubicBezTo>
                  <a:cubicBezTo>
                    <a:pt x="391267" y="257397"/>
                    <a:pt x="391267" y="256072"/>
                    <a:pt x="391267" y="254306"/>
                  </a:cubicBezTo>
                  <a:cubicBezTo>
                    <a:pt x="391267" y="241061"/>
                    <a:pt x="391267" y="227816"/>
                    <a:pt x="391267" y="214571"/>
                  </a:cubicBezTo>
                  <a:cubicBezTo>
                    <a:pt x="391267" y="211039"/>
                    <a:pt x="391709" y="207948"/>
                    <a:pt x="395682" y="207507"/>
                  </a:cubicBezTo>
                  <a:cubicBezTo>
                    <a:pt x="400097" y="207507"/>
                    <a:pt x="400097" y="211039"/>
                    <a:pt x="400097" y="214129"/>
                  </a:cubicBezTo>
                  <a:cubicBezTo>
                    <a:pt x="400097" y="227375"/>
                    <a:pt x="400097" y="241061"/>
                    <a:pt x="400097" y="254306"/>
                  </a:cubicBezTo>
                  <a:cubicBezTo>
                    <a:pt x="400097" y="256072"/>
                    <a:pt x="400097" y="257838"/>
                    <a:pt x="400097" y="259163"/>
                  </a:cubicBezTo>
                  <a:cubicBezTo>
                    <a:pt x="401863" y="259163"/>
                    <a:pt x="402746" y="259605"/>
                    <a:pt x="403629" y="259605"/>
                  </a:cubicBezTo>
                  <a:cubicBezTo>
                    <a:pt x="408044" y="259605"/>
                    <a:pt x="412459" y="259605"/>
                    <a:pt x="416874" y="259605"/>
                  </a:cubicBezTo>
                  <a:cubicBezTo>
                    <a:pt x="420848" y="259605"/>
                    <a:pt x="422614" y="256956"/>
                    <a:pt x="422173" y="252982"/>
                  </a:cubicBezTo>
                  <a:cubicBezTo>
                    <a:pt x="421289" y="233997"/>
                    <a:pt x="419965" y="215013"/>
                    <a:pt x="419082" y="195587"/>
                  </a:cubicBezTo>
                  <a:cubicBezTo>
                    <a:pt x="418640" y="182783"/>
                    <a:pt x="410252" y="171304"/>
                    <a:pt x="399214" y="167772"/>
                  </a:cubicBezTo>
                  <a:cubicBezTo>
                    <a:pt x="392150" y="165123"/>
                    <a:pt x="384645" y="162474"/>
                    <a:pt x="376256" y="159383"/>
                  </a:cubicBezTo>
                  <a:close/>
                  <a:moveTo>
                    <a:pt x="54841" y="159383"/>
                  </a:moveTo>
                  <a:cubicBezTo>
                    <a:pt x="46452" y="162032"/>
                    <a:pt x="38064" y="164681"/>
                    <a:pt x="29676" y="167772"/>
                  </a:cubicBezTo>
                  <a:cubicBezTo>
                    <a:pt x="19962" y="171304"/>
                    <a:pt x="13781" y="179251"/>
                    <a:pt x="11574" y="189847"/>
                  </a:cubicBezTo>
                  <a:cubicBezTo>
                    <a:pt x="10691" y="193379"/>
                    <a:pt x="10691" y="196911"/>
                    <a:pt x="10691" y="200443"/>
                  </a:cubicBezTo>
                  <a:cubicBezTo>
                    <a:pt x="9808" y="217662"/>
                    <a:pt x="8924" y="234880"/>
                    <a:pt x="8042" y="252099"/>
                  </a:cubicBezTo>
                  <a:cubicBezTo>
                    <a:pt x="8042" y="256072"/>
                    <a:pt x="8924" y="259163"/>
                    <a:pt x="12898" y="259605"/>
                  </a:cubicBezTo>
                  <a:cubicBezTo>
                    <a:pt x="18197" y="260046"/>
                    <a:pt x="23494" y="259605"/>
                    <a:pt x="29234" y="259605"/>
                  </a:cubicBezTo>
                  <a:cubicBezTo>
                    <a:pt x="29234" y="257397"/>
                    <a:pt x="29234" y="255631"/>
                    <a:pt x="29234" y="253865"/>
                  </a:cubicBezTo>
                  <a:cubicBezTo>
                    <a:pt x="29234" y="240620"/>
                    <a:pt x="29234" y="227375"/>
                    <a:pt x="29234" y="214129"/>
                  </a:cubicBezTo>
                  <a:cubicBezTo>
                    <a:pt x="29234" y="210598"/>
                    <a:pt x="29234" y="207066"/>
                    <a:pt x="33649" y="207066"/>
                  </a:cubicBezTo>
                  <a:cubicBezTo>
                    <a:pt x="38064" y="207066"/>
                    <a:pt x="38064" y="210598"/>
                    <a:pt x="38064" y="214129"/>
                  </a:cubicBezTo>
                  <a:cubicBezTo>
                    <a:pt x="38064" y="226933"/>
                    <a:pt x="38064" y="239737"/>
                    <a:pt x="38064" y="252541"/>
                  </a:cubicBezTo>
                  <a:cubicBezTo>
                    <a:pt x="38064" y="254748"/>
                    <a:pt x="38064" y="256956"/>
                    <a:pt x="38064" y="259163"/>
                  </a:cubicBezTo>
                  <a:cubicBezTo>
                    <a:pt x="61022" y="259163"/>
                    <a:pt x="83539" y="259163"/>
                    <a:pt x="106497" y="259163"/>
                  </a:cubicBezTo>
                  <a:cubicBezTo>
                    <a:pt x="106497" y="254306"/>
                    <a:pt x="106497" y="249891"/>
                    <a:pt x="106497" y="245476"/>
                  </a:cubicBezTo>
                  <a:cubicBezTo>
                    <a:pt x="106497" y="234439"/>
                    <a:pt x="106497" y="223401"/>
                    <a:pt x="106497" y="212363"/>
                  </a:cubicBezTo>
                  <a:cubicBezTo>
                    <a:pt x="106497" y="209273"/>
                    <a:pt x="107821" y="207066"/>
                    <a:pt x="110912" y="207066"/>
                  </a:cubicBezTo>
                  <a:cubicBezTo>
                    <a:pt x="114003" y="207066"/>
                    <a:pt x="115327" y="209273"/>
                    <a:pt x="115327" y="212363"/>
                  </a:cubicBezTo>
                  <a:cubicBezTo>
                    <a:pt x="115327" y="213247"/>
                    <a:pt x="115327" y="214571"/>
                    <a:pt x="115327" y="215896"/>
                  </a:cubicBezTo>
                  <a:cubicBezTo>
                    <a:pt x="115327" y="228699"/>
                    <a:pt x="115327" y="241944"/>
                    <a:pt x="115327" y="254748"/>
                  </a:cubicBezTo>
                  <a:cubicBezTo>
                    <a:pt x="115327" y="256514"/>
                    <a:pt x="115327" y="258280"/>
                    <a:pt x="115769" y="259605"/>
                  </a:cubicBezTo>
                  <a:cubicBezTo>
                    <a:pt x="118418" y="259605"/>
                    <a:pt x="120625" y="259605"/>
                    <a:pt x="123274" y="259605"/>
                  </a:cubicBezTo>
                  <a:cubicBezTo>
                    <a:pt x="123274" y="258721"/>
                    <a:pt x="123716" y="257838"/>
                    <a:pt x="123716" y="256514"/>
                  </a:cubicBezTo>
                  <a:cubicBezTo>
                    <a:pt x="124599" y="238854"/>
                    <a:pt x="125482" y="221635"/>
                    <a:pt x="126365" y="204417"/>
                  </a:cubicBezTo>
                  <a:cubicBezTo>
                    <a:pt x="126806" y="198677"/>
                    <a:pt x="127248" y="192938"/>
                    <a:pt x="129014" y="187639"/>
                  </a:cubicBezTo>
                  <a:cubicBezTo>
                    <a:pt x="130780" y="181017"/>
                    <a:pt x="131663" y="180134"/>
                    <a:pt x="126365" y="174835"/>
                  </a:cubicBezTo>
                  <a:cubicBezTo>
                    <a:pt x="124157" y="172628"/>
                    <a:pt x="121508" y="169979"/>
                    <a:pt x="118859" y="169096"/>
                  </a:cubicBezTo>
                  <a:cubicBezTo>
                    <a:pt x="109588" y="165564"/>
                    <a:pt x="99875" y="162474"/>
                    <a:pt x="90603" y="158941"/>
                  </a:cubicBezTo>
                  <a:cubicBezTo>
                    <a:pt x="87512" y="164681"/>
                    <a:pt x="88837" y="175277"/>
                    <a:pt x="77358" y="173511"/>
                  </a:cubicBezTo>
                  <a:cubicBezTo>
                    <a:pt x="77358" y="178368"/>
                    <a:pt x="77358" y="183224"/>
                    <a:pt x="77358" y="187639"/>
                  </a:cubicBezTo>
                  <a:cubicBezTo>
                    <a:pt x="77358" y="191171"/>
                    <a:pt x="76916" y="194262"/>
                    <a:pt x="72943" y="194262"/>
                  </a:cubicBezTo>
                  <a:cubicBezTo>
                    <a:pt x="68969" y="194262"/>
                    <a:pt x="68528" y="191171"/>
                    <a:pt x="68528" y="187639"/>
                  </a:cubicBezTo>
                  <a:cubicBezTo>
                    <a:pt x="68528" y="183224"/>
                    <a:pt x="68528" y="178368"/>
                    <a:pt x="68528" y="173511"/>
                  </a:cubicBezTo>
                  <a:cubicBezTo>
                    <a:pt x="56607" y="175719"/>
                    <a:pt x="57932" y="164681"/>
                    <a:pt x="54841" y="159383"/>
                  </a:cubicBezTo>
                  <a:close/>
                  <a:moveTo>
                    <a:pt x="269412" y="302430"/>
                  </a:moveTo>
                  <a:cubicBezTo>
                    <a:pt x="277359" y="302430"/>
                    <a:pt x="284865" y="302430"/>
                    <a:pt x="292370" y="302430"/>
                  </a:cubicBezTo>
                  <a:cubicBezTo>
                    <a:pt x="298993" y="302430"/>
                    <a:pt x="301642" y="299340"/>
                    <a:pt x="301200" y="292276"/>
                  </a:cubicBezTo>
                  <a:cubicBezTo>
                    <a:pt x="300759" y="283004"/>
                    <a:pt x="299876" y="273733"/>
                    <a:pt x="299434" y="264461"/>
                  </a:cubicBezTo>
                  <a:cubicBezTo>
                    <a:pt x="298110" y="242827"/>
                    <a:pt x="296785" y="221193"/>
                    <a:pt x="295902" y="199560"/>
                  </a:cubicBezTo>
                  <a:cubicBezTo>
                    <a:pt x="295461" y="189405"/>
                    <a:pt x="292370" y="185432"/>
                    <a:pt x="283099" y="182783"/>
                  </a:cubicBezTo>
                  <a:cubicBezTo>
                    <a:pt x="268088" y="178809"/>
                    <a:pt x="252635" y="176160"/>
                    <a:pt x="238949" y="167330"/>
                  </a:cubicBezTo>
                  <a:cubicBezTo>
                    <a:pt x="238507" y="167330"/>
                    <a:pt x="238065" y="167330"/>
                    <a:pt x="237624" y="167330"/>
                  </a:cubicBezTo>
                  <a:cubicBezTo>
                    <a:pt x="236299" y="171745"/>
                    <a:pt x="234533" y="176602"/>
                    <a:pt x="233209" y="181017"/>
                  </a:cubicBezTo>
                  <a:cubicBezTo>
                    <a:pt x="231884" y="185432"/>
                    <a:pt x="228794" y="187639"/>
                    <a:pt x="224820" y="187639"/>
                  </a:cubicBezTo>
                  <a:cubicBezTo>
                    <a:pt x="218639" y="187639"/>
                    <a:pt x="212900" y="187639"/>
                    <a:pt x="206719" y="187639"/>
                  </a:cubicBezTo>
                  <a:cubicBezTo>
                    <a:pt x="202303" y="187639"/>
                    <a:pt x="199213" y="185432"/>
                    <a:pt x="197888" y="181017"/>
                  </a:cubicBezTo>
                  <a:cubicBezTo>
                    <a:pt x="196564" y="176602"/>
                    <a:pt x="194798" y="172187"/>
                    <a:pt x="193473" y="168213"/>
                  </a:cubicBezTo>
                  <a:cubicBezTo>
                    <a:pt x="183319" y="171745"/>
                    <a:pt x="173606" y="175719"/>
                    <a:pt x="163451" y="178809"/>
                  </a:cubicBezTo>
                  <a:cubicBezTo>
                    <a:pt x="157712" y="180575"/>
                    <a:pt x="151972" y="181900"/>
                    <a:pt x="146233" y="183666"/>
                  </a:cubicBezTo>
                  <a:cubicBezTo>
                    <a:pt x="138727" y="185873"/>
                    <a:pt x="135636" y="189847"/>
                    <a:pt x="135195" y="197794"/>
                  </a:cubicBezTo>
                  <a:cubicBezTo>
                    <a:pt x="134753" y="204417"/>
                    <a:pt x="134753" y="211481"/>
                    <a:pt x="134312" y="218103"/>
                  </a:cubicBezTo>
                  <a:cubicBezTo>
                    <a:pt x="133429" y="232673"/>
                    <a:pt x="132546" y="246801"/>
                    <a:pt x="131663" y="261371"/>
                  </a:cubicBezTo>
                  <a:cubicBezTo>
                    <a:pt x="131221" y="272408"/>
                    <a:pt x="130338" y="283004"/>
                    <a:pt x="129897" y="294042"/>
                  </a:cubicBezTo>
                  <a:cubicBezTo>
                    <a:pt x="129897" y="298015"/>
                    <a:pt x="131221" y="301989"/>
                    <a:pt x="134753" y="302430"/>
                  </a:cubicBezTo>
                  <a:cubicBezTo>
                    <a:pt x="143142" y="303314"/>
                    <a:pt x="151531" y="302430"/>
                    <a:pt x="160361" y="302430"/>
                  </a:cubicBezTo>
                  <a:cubicBezTo>
                    <a:pt x="160361" y="292717"/>
                    <a:pt x="160361" y="283004"/>
                    <a:pt x="160361" y="273733"/>
                  </a:cubicBezTo>
                  <a:cubicBezTo>
                    <a:pt x="160361" y="262695"/>
                    <a:pt x="160361" y="251657"/>
                    <a:pt x="160361" y="240620"/>
                  </a:cubicBezTo>
                  <a:cubicBezTo>
                    <a:pt x="160361" y="237529"/>
                    <a:pt x="161243" y="234880"/>
                    <a:pt x="164334" y="234880"/>
                  </a:cubicBezTo>
                  <a:cubicBezTo>
                    <a:pt x="167866" y="234880"/>
                    <a:pt x="168749" y="237529"/>
                    <a:pt x="168749" y="240620"/>
                  </a:cubicBezTo>
                  <a:cubicBezTo>
                    <a:pt x="168749" y="241503"/>
                    <a:pt x="168749" y="242386"/>
                    <a:pt x="168749" y="243269"/>
                  </a:cubicBezTo>
                  <a:cubicBezTo>
                    <a:pt x="168749" y="260929"/>
                    <a:pt x="168749" y="279031"/>
                    <a:pt x="168749" y="297132"/>
                  </a:cubicBezTo>
                  <a:cubicBezTo>
                    <a:pt x="168749" y="298899"/>
                    <a:pt x="168749" y="300664"/>
                    <a:pt x="168749" y="301989"/>
                  </a:cubicBezTo>
                  <a:cubicBezTo>
                    <a:pt x="199213" y="301989"/>
                    <a:pt x="229676" y="301989"/>
                    <a:pt x="260140" y="301989"/>
                  </a:cubicBezTo>
                  <a:cubicBezTo>
                    <a:pt x="260140" y="300223"/>
                    <a:pt x="260140" y="298457"/>
                    <a:pt x="260140" y="296691"/>
                  </a:cubicBezTo>
                  <a:cubicBezTo>
                    <a:pt x="260140" y="278589"/>
                    <a:pt x="260140" y="260487"/>
                    <a:pt x="260140" y="242386"/>
                  </a:cubicBezTo>
                  <a:cubicBezTo>
                    <a:pt x="260140" y="241061"/>
                    <a:pt x="259699" y="239296"/>
                    <a:pt x="260140" y="237971"/>
                  </a:cubicBezTo>
                  <a:cubicBezTo>
                    <a:pt x="261024" y="236205"/>
                    <a:pt x="262789" y="233997"/>
                    <a:pt x="263673" y="234439"/>
                  </a:cubicBezTo>
                  <a:cubicBezTo>
                    <a:pt x="264997" y="234439"/>
                    <a:pt x="266763" y="236205"/>
                    <a:pt x="268088" y="237971"/>
                  </a:cubicBezTo>
                  <a:cubicBezTo>
                    <a:pt x="268529" y="238854"/>
                    <a:pt x="268529" y="241061"/>
                    <a:pt x="268529" y="242386"/>
                  </a:cubicBezTo>
                  <a:cubicBezTo>
                    <a:pt x="268529" y="260046"/>
                    <a:pt x="268529" y="278148"/>
                    <a:pt x="268529" y="296249"/>
                  </a:cubicBezTo>
                  <a:cubicBezTo>
                    <a:pt x="269412" y="298015"/>
                    <a:pt x="269412" y="299781"/>
                    <a:pt x="269412" y="302430"/>
                  </a:cubicBezTo>
                  <a:close/>
                  <a:moveTo>
                    <a:pt x="133870" y="311702"/>
                  </a:moveTo>
                  <a:cubicBezTo>
                    <a:pt x="123274" y="306845"/>
                    <a:pt x="121067" y="302430"/>
                    <a:pt x="121950" y="290068"/>
                  </a:cubicBezTo>
                  <a:cubicBezTo>
                    <a:pt x="122391" y="283446"/>
                    <a:pt x="122391" y="276823"/>
                    <a:pt x="123274" y="269759"/>
                  </a:cubicBezTo>
                  <a:cubicBezTo>
                    <a:pt x="121508" y="269759"/>
                    <a:pt x="119742" y="269759"/>
                    <a:pt x="117976" y="269759"/>
                  </a:cubicBezTo>
                  <a:cubicBezTo>
                    <a:pt x="83980" y="269759"/>
                    <a:pt x="50426" y="269759"/>
                    <a:pt x="16430" y="269759"/>
                  </a:cubicBezTo>
                  <a:cubicBezTo>
                    <a:pt x="4509" y="269759"/>
                    <a:pt x="-788" y="264020"/>
                    <a:pt x="94" y="251216"/>
                  </a:cubicBezTo>
                  <a:cubicBezTo>
                    <a:pt x="978" y="232231"/>
                    <a:pt x="1861" y="213688"/>
                    <a:pt x="2744" y="194703"/>
                  </a:cubicBezTo>
                  <a:cubicBezTo>
                    <a:pt x="4068" y="176160"/>
                    <a:pt x="15106" y="162032"/>
                    <a:pt x="31883" y="157617"/>
                  </a:cubicBezTo>
                  <a:cubicBezTo>
                    <a:pt x="39388" y="155851"/>
                    <a:pt x="46894" y="152760"/>
                    <a:pt x="53075" y="147021"/>
                  </a:cubicBezTo>
                  <a:cubicBezTo>
                    <a:pt x="51309" y="147021"/>
                    <a:pt x="49102" y="146580"/>
                    <a:pt x="47336" y="146580"/>
                  </a:cubicBezTo>
                  <a:cubicBezTo>
                    <a:pt x="33649" y="147462"/>
                    <a:pt x="24819" y="145255"/>
                    <a:pt x="21728" y="123180"/>
                  </a:cubicBezTo>
                  <a:cubicBezTo>
                    <a:pt x="19962" y="111259"/>
                    <a:pt x="20845" y="98897"/>
                    <a:pt x="20845" y="86093"/>
                  </a:cubicBezTo>
                  <a:cubicBezTo>
                    <a:pt x="20845" y="79029"/>
                    <a:pt x="20845" y="71965"/>
                    <a:pt x="22612" y="65343"/>
                  </a:cubicBezTo>
                  <a:cubicBezTo>
                    <a:pt x="28351" y="39294"/>
                    <a:pt x="49985" y="22959"/>
                    <a:pt x="75592" y="24283"/>
                  </a:cubicBezTo>
                  <a:cubicBezTo>
                    <a:pt x="98550" y="25607"/>
                    <a:pt x="119300" y="45475"/>
                    <a:pt x="121950" y="70641"/>
                  </a:cubicBezTo>
                  <a:cubicBezTo>
                    <a:pt x="123716" y="89184"/>
                    <a:pt x="124157" y="107727"/>
                    <a:pt x="121508" y="126270"/>
                  </a:cubicBezTo>
                  <a:cubicBezTo>
                    <a:pt x="121067" y="128478"/>
                    <a:pt x="120184" y="130685"/>
                    <a:pt x="119742" y="132893"/>
                  </a:cubicBezTo>
                  <a:cubicBezTo>
                    <a:pt x="116652" y="142165"/>
                    <a:pt x="111354" y="145696"/>
                    <a:pt x="102082" y="146138"/>
                  </a:cubicBezTo>
                  <a:cubicBezTo>
                    <a:pt x="98991" y="146138"/>
                    <a:pt x="95901" y="146138"/>
                    <a:pt x="92810" y="146138"/>
                  </a:cubicBezTo>
                  <a:cubicBezTo>
                    <a:pt x="92810" y="146580"/>
                    <a:pt x="92810" y="147021"/>
                    <a:pt x="92369" y="147904"/>
                  </a:cubicBezTo>
                  <a:cubicBezTo>
                    <a:pt x="97225" y="150553"/>
                    <a:pt x="102082" y="153644"/>
                    <a:pt x="107380" y="154968"/>
                  </a:cubicBezTo>
                  <a:cubicBezTo>
                    <a:pt x="120184" y="158059"/>
                    <a:pt x="131663" y="163356"/>
                    <a:pt x="138727" y="175719"/>
                  </a:cubicBezTo>
                  <a:cubicBezTo>
                    <a:pt x="149323" y="172628"/>
                    <a:pt x="159919" y="170420"/>
                    <a:pt x="170073" y="167330"/>
                  </a:cubicBezTo>
                  <a:cubicBezTo>
                    <a:pt x="177138" y="164681"/>
                    <a:pt x="184202" y="161590"/>
                    <a:pt x="190824" y="158059"/>
                  </a:cubicBezTo>
                  <a:cubicBezTo>
                    <a:pt x="193915" y="156734"/>
                    <a:pt x="193915" y="146580"/>
                    <a:pt x="191266" y="144372"/>
                  </a:cubicBezTo>
                  <a:cubicBezTo>
                    <a:pt x="180670" y="136866"/>
                    <a:pt x="173606" y="126270"/>
                    <a:pt x="170515" y="112584"/>
                  </a:cubicBezTo>
                  <a:cubicBezTo>
                    <a:pt x="170515" y="111701"/>
                    <a:pt x="168749" y="109935"/>
                    <a:pt x="167425" y="109935"/>
                  </a:cubicBezTo>
                  <a:cubicBezTo>
                    <a:pt x="151089" y="106844"/>
                    <a:pt x="143583" y="85652"/>
                    <a:pt x="154621" y="71524"/>
                  </a:cubicBezTo>
                  <a:cubicBezTo>
                    <a:pt x="155504" y="70199"/>
                    <a:pt x="155504" y="67992"/>
                    <a:pt x="155946" y="66226"/>
                  </a:cubicBezTo>
                  <a:cubicBezTo>
                    <a:pt x="156387" y="56954"/>
                    <a:pt x="155946" y="47683"/>
                    <a:pt x="157712" y="38853"/>
                  </a:cubicBezTo>
                  <a:cubicBezTo>
                    <a:pt x="162127" y="16336"/>
                    <a:pt x="181111" y="441"/>
                    <a:pt x="202745" y="0"/>
                  </a:cubicBezTo>
                  <a:cubicBezTo>
                    <a:pt x="207160" y="0"/>
                    <a:pt x="211575" y="0"/>
                    <a:pt x="216431" y="0"/>
                  </a:cubicBezTo>
                  <a:cubicBezTo>
                    <a:pt x="223937" y="0"/>
                    <a:pt x="230560" y="3091"/>
                    <a:pt x="235858" y="8830"/>
                  </a:cubicBezTo>
                  <a:cubicBezTo>
                    <a:pt x="237624" y="10596"/>
                    <a:pt x="238507" y="11038"/>
                    <a:pt x="241156" y="10596"/>
                  </a:cubicBezTo>
                  <a:cubicBezTo>
                    <a:pt x="259699" y="4856"/>
                    <a:pt x="277359" y="18985"/>
                    <a:pt x="277801" y="39735"/>
                  </a:cubicBezTo>
                  <a:cubicBezTo>
                    <a:pt x="277801" y="49449"/>
                    <a:pt x="277801" y="59162"/>
                    <a:pt x="277801" y="68875"/>
                  </a:cubicBezTo>
                  <a:cubicBezTo>
                    <a:pt x="277801" y="71082"/>
                    <a:pt x="278242" y="73290"/>
                    <a:pt x="279567" y="74614"/>
                  </a:cubicBezTo>
                  <a:cubicBezTo>
                    <a:pt x="287514" y="89184"/>
                    <a:pt x="280449" y="106844"/>
                    <a:pt x="264997" y="109935"/>
                  </a:cubicBezTo>
                  <a:cubicBezTo>
                    <a:pt x="262789" y="110376"/>
                    <a:pt x="261465" y="111259"/>
                    <a:pt x="261024" y="113908"/>
                  </a:cubicBezTo>
                  <a:cubicBezTo>
                    <a:pt x="258374" y="125829"/>
                    <a:pt x="252194" y="135542"/>
                    <a:pt x="242922" y="142606"/>
                  </a:cubicBezTo>
                  <a:cubicBezTo>
                    <a:pt x="238507" y="146138"/>
                    <a:pt x="239390" y="155851"/>
                    <a:pt x="244246" y="158500"/>
                  </a:cubicBezTo>
                  <a:cubicBezTo>
                    <a:pt x="257050" y="166447"/>
                    <a:pt x="271619" y="168655"/>
                    <a:pt x="285306" y="173070"/>
                  </a:cubicBezTo>
                  <a:cubicBezTo>
                    <a:pt x="291487" y="174835"/>
                    <a:pt x="295902" y="175719"/>
                    <a:pt x="299876" y="168655"/>
                  </a:cubicBezTo>
                  <a:cubicBezTo>
                    <a:pt x="304291" y="162032"/>
                    <a:pt x="311797" y="158941"/>
                    <a:pt x="319302" y="156734"/>
                  </a:cubicBezTo>
                  <a:cubicBezTo>
                    <a:pt x="325483" y="154968"/>
                    <a:pt x="331664" y="151877"/>
                    <a:pt x="337845" y="149229"/>
                  </a:cubicBezTo>
                  <a:cubicBezTo>
                    <a:pt x="341819" y="147462"/>
                    <a:pt x="341819" y="143930"/>
                    <a:pt x="338287" y="141281"/>
                  </a:cubicBezTo>
                  <a:cubicBezTo>
                    <a:pt x="330340" y="135542"/>
                    <a:pt x="324600" y="128036"/>
                    <a:pt x="321951" y="117882"/>
                  </a:cubicBezTo>
                  <a:cubicBezTo>
                    <a:pt x="321510" y="116557"/>
                    <a:pt x="320185" y="114791"/>
                    <a:pt x="318861" y="114791"/>
                  </a:cubicBezTo>
                  <a:cubicBezTo>
                    <a:pt x="302967" y="110817"/>
                    <a:pt x="298993" y="91833"/>
                    <a:pt x="309147" y="82120"/>
                  </a:cubicBezTo>
                  <a:cubicBezTo>
                    <a:pt x="310031" y="81237"/>
                    <a:pt x="310472" y="78588"/>
                    <a:pt x="310472" y="77263"/>
                  </a:cubicBezTo>
                  <a:cubicBezTo>
                    <a:pt x="310913" y="70641"/>
                    <a:pt x="310472" y="63577"/>
                    <a:pt x="311797" y="56954"/>
                  </a:cubicBezTo>
                  <a:cubicBezTo>
                    <a:pt x="317536" y="31789"/>
                    <a:pt x="341377" y="15011"/>
                    <a:pt x="365660" y="18543"/>
                  </a:cubicBezTo>
                  <a:cubicBezTo>
                    <a:pt x="387735" y="21634"/>
                    <a:pt x="403629" y="36204"/>
                    <a:pt x="408486" y="56954"/>
                  </a:cubicBezTo>
                  <a:cubicBezTo>
                    <a:pt x="409810" y="63577"/>
                    <a:pt x="409369" y="70641"/>
                    <a:pt x="409810" y="77263"/>
                  </a:cubicBezTo>
                  <a:cubicBezTo>
                    <a:pt x="409810" y="79029"/>
                    <a:pt x="410252" y="81237"/>
                    <a:pt x="411576" y="82562"/>
                  </a:cubicBezTo>
                  <a:cubicBezTo>
                    <a:pt x="421289" y="94482"/>
                    <a:pt x="416874" y="110817"/>
                    <a:pt x="402746" y="114791"/>
                  </a:cubicBezTo>
                  <a:cubicBezTo>
                    <a:pt x="401422" y="115232"/>
                    <a:pt x="399214" y="116557"/>
                    <a:pt x="398773" y="118323"/>
                  </a:cubicBezTo>
                  <a:cubicBezTo>
                    <a:pt x="396124" y="128478"/>
                    <a:pt x="389943" y="135983"/>
                    <a:pt x="381995" y="141723"/>
                  </a:cubicBezTo>
                  <a:cubicBezTo>
                    <a:pt x="380671" y="142606"/>
                    <a:pt x="379346" y="144372"/>
                    <a:pt x="379346" y="145696"/>
                  </a:cubicBezTo>
                  <a:cubicBezTo>
                    <a:pt x="379346" y="147021"/>
                    <a:pt x="381113" y="148787"/>
                    <a:pt x="382437" y="149229"/>
                  </a:cubicBezTo>
                  <a:cubicBezTo>
                    <a:pt x="388177" y="151877"/>
                    <a:pt x="394358" y="154526"/>
                    <a:pt x="400097" y="156734"/>
                  </a:cubicBezTo>
                  <a:cubicBezTo>
                    <a:pt x="418640" y="162474"/>
                    <a:pt x="428795" y="174835"/>
                    <a:pt x="430119" y="195145"/>
                  </a:cubicBezTo>
                  <a:cubicBezTo>
                    <a:pt x="431444" y="213688"/>
                    <a:pt x="432327" y="232673"/>
                    <a:pt x="433210" y="251657"/>
                  </a:cubicBezTo>
                  <a:cubicBezTo>
                    <a:pt x="433652" y="263136"/>
                    <a:pt x="427912" y="268876"/>
                    <a:pt x="417316" y="268876"/>
                  </a:cubicBezTo>
                  <a:cubicBezTo>
                    <a:pt x="383320" y="268876"/>
                    <a:pt x="349325" y="268876"/>
                    <a:pt x="315328" y="268876"/>
                  </a:cubicBezTo>
                  <a:cubicBezTo>
                    <a:pt x="313562" y="268876"/>
                    <a:pt x="311797" y="268876"/>
                    <a:pt x="309589" y="268876"/>
                  </a:cubicBezTo>
                  <a:cubicBezTo>
                    <a:pt x="310031" y="275499"/>
                    <a:pt x="309589" y="281680"/>
                    <a:pt x="310472" y="287861"/>
                  </a:cubicBezTo>
                  <a:cubicBezTo>
                    <a:pt x="311797" y="298899"/>
                    <a:pt x="308706" y="306845"/>
                    <a:pt x="298993" y="311260"/>
                  </a:cubicBezTo>
                  <a:cubicBezTo>
                    <a:pt x="242922" y="311702"/>
                    <a:pt x="188617" y="311702"/>
                    <a:pt x="133870" y="311702"/>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4" name="Freeform 73">
              <a:extLst>
                <a:ext uri="{FF2B5EF4-FFF2-40B4-BE49-F238E27FC236}">
                  <a16:creationId xmlns:a16="http://schemas.microsoft.com/office/drawing/2014/main" id="{4ED1E06A-8E95-D26A-9525-2521865B6AED}"/>
                </a:ext>
              </a:extLst>
            </p:cNvPr>
            <p:cNvSpPr/>
            <p:nvPr/>
          </p:nvSpPr>
          <p:spPr>
            <a:xfrm>
              <a:off x="6312212" y="4546157"/>
              <a:ext cx="421636" cy="177272"/>
            </a:xfrm>
            <a:custGeom>
              <a:avLst/>
              <a:gdLst>
                <a:gd name="connsiteX0" fmla="*/ 67550 w 421636"/>
                <a:gd name="connsiteY0" fmla="*/ 165132 h 177272"/>
                <a:gd name="connsiteX1" fmla="*/ 74614 w 421636"/>
                <a:gd name="connsiteY1" fmla="*/ 153211 h 177272"/>
                <a:gd name="connsiteX2" fmla="*/ 94482 w 421636"/>
                <a:gd name="connsiteY2" fmla="*/ 141732 h 177272"/>
                <a:gd name="connsiteX3" fmla="*/ 114350 w 421636"/>
                <a:gd name="connsiteY3" fmla="*/ 140849 h 177272"/>
                <a:gd name="connsiteX4" fmla="*/ 124504 w 421636"/>
                <a:gd name="connsiteY4" fmla="*/ 111710 h 177272"/>
                <a:gd name="connsiteX5" fmla="*/ 118765 w 421636"/>
                <a:gd name="connsiteY5" fmla="*/ 99347 h 177272"/>
                <a:gd name="connsiteX6" fmla="*/ 117440 w 421636"/>
                <a:gd name="connsiteY6" fmla="*/ 73299 h 177272"/>
                <a:gd name="connsiteX7" fmla="*/ 110376 w 421636"/>
                <a:gd name="connsiteY7" fmla="*/ 65793 h 177272"/>
                <a:gd name="connsiteX8" fmla="*/ 24725 w 421636"/>
                <a:gd name="connsiteY8" fmla="*/ 65793 h 177272"/>
                <a:gd name="connsiteX9" fmla="*/ 7506 w 421636"/>
                <a:gd name="connsiteY9" fmla="*/ 85219 h 177272"/>
                <a:gd name="connsiteX10" fmla="*/ 7506 w 421636"/>
                <a:gd name="connsiteY10" fmla="*/ 122747 h 177272"/>
                <a:gd name="connsiteX11" fmla="*/ 25607 w 421636"/>
                <a:gd name="connsiteY11" fmla="*/ 142174 h 177272"/>
                <a:gd name="connsiteX12" fmla="*/ 45917 w 421636"/>
                <a:gd name="connsiteY12" fmla="*/ 142174 h 177272"/>
                <a:gd name="connsiteX13" fmla="*/ 56954 w 421636"/>
                <a:gd name="connsiteY13" fmla="*/ 148796 h 177272"/>
                <a:gd name="connsiteX14" fmla="*/ 67550 w 421636"/>
                <a:gd name="connsiteY14" fmla="*/ 165132 h 177272"/>
                <a:gd name="connsiteX15" fmla="*/ 352762 w 421636"/>
                <a:gd name="connsiteY15" fmla="*/ 165132 h 177272"/>
                <a:gd name="connsiteX16" fmla="*/ 362475 w 421636"/>
                <a:gd name="connsiteY16" fmla="*/ 148796 h 177272"/>
                <a:gd name="connsiteX17" fmla="*/ 374837 w 421636"/>
                <a:gd name="connsiteY17" fmla="*/ 141732 h 177272"/>
                <a:gd name="connsiteX18" fmla="*/ 394705 w 421636"/>
                <a:gd name="connsiteY18" fmla="*/ 141732 h 177272"/>
                <a:gd name="connsiteX19" fmla="*/ 412806 w 421636"/>
                <a:gd name="connsiteY19" fmla="*/ 122306 h 177272"/>
                <a:gd name="connsiteX20" fmla="*/ 412806 w 421636"/>
                <a:gd name="connsiteY20" fmla="*/ 85661 h 177272"/>
                <a:gd name="connsiteX21" fmla="*/ 393822 w 421636"/>
                <a:gd name="connsiteY21" fmla="*/ 65352 h 177272"/>
                <a:gd name="connsiteX22" fmla="*/ 312144 w 421636"/>
                <a:gd name="connsiteY22" fmla="*/ 65352 h 177272"/>
                <a:gd name="connsiteX23" fmla="*/ 306845 w 421636"/>
                <a:gd name="connsiteY23" fmla="*/ 65793 h 177272"/>
                <a:gd name="connsiteX24" fmla="*/ 302430 w 421636"/>
                <a:gd name="connsiteY24" fmla="*/ 71092 h 177272"/>
                <a:gd name="connsiteX25" fmla="*/ 302430 w 421636"/>
                <a:gd name="connsiteY25" fmla="*/ 91401 h 177272"/>
                <a:gd name="connsiteX26" fmla="*/ 294925 w 421636"/>
                <a:gd name="connsiteY26" fmla="*/ 112592 h 177272"/>
                <a:gd name="connsiteX27" fmla="*/ 293159 w 421636"/>
                <a:gd name="connsiteY27" fmla="*/ 115683 h 177272"/>
                <a:gd name="connsiteX28" fmla="*/ 311702 w 421636"/>
                <a:gd name="connsiteY28" fmla="*/ 141290 h 177272"/>
                <a:gd name="connsiteX29" fmla="*/ 330687 w 421636"/>
                <a:gd name="connsiteY29" fmla="*/ 141290 h 177272"/>
                <a:gd name="connsiteX30" fmla="*/ 343049 w 421636"/>
                <a:gd name="connsiteY30" fmla="*/ 148796 h 177272"/>
                <a:gd name="connsiteX31" fmla="*/ 352762 w 421636"/>
                <a:gd name="connsiteY31" fmla="*/ 165132 h 177272"/>
                <a:gd name="connsiteX32" fmla="*/ 210156 w 421636"/>
                <a:gd name="connsiteY32" fmla="*/ 150120 h 177272"/>
                <a:gd name="connsiteX33" fmla="*/ 225167 w 421636"/>
                <a:gd name="connsiteY33" fmla="*/ 125396 h 177272"/>
                <a:gd name="connsiteX34" fmla="*/ 240178 w 421636"/>
                <a:gd name="connsiteY34" fmla="*/ 116566 h 177272"/>
                <a:gd name="connsiteX35" fmla="*/ 268435 w 421636"/>
                <a:gd name="connsiteY35" fmla="*/ 116566 h 177272"/>
                <a:gd name="connsiteX36" fmla="*/ 293159 w 421636"/>
                <a:gd name="connsiteY36" fmla="*/ 89193 h 177272"/>
                <a:gd name="connsiteX37" fmla="*/ 293159 w 421636"/>
                <a:gd name="connsiteY37" fmla="*/ 37979 h 177272"/>
                <a:gd name="connsiteX38" fmla="*/ 265786 w 421636"/>
                <a:gd name="connsiteY38" fmla="*/ 8839 h 177272"/>
                <a:gd name="connsiteX39" fmla="*/ 152319 w 421636"/>
                <a:gd name="connsiteY39" fmla="*/ 8839 h 177272"/>
                <a:gd name="connsiteX40" fmla="*/ 125387 w 421636"/>
                <a:gd name="connsiteY40" fmla="*/ 37979 h 177272"/>
                <a:gd name="connsiteX41" fmla="*/ 125387 w 421636"/>
                <a:gd name="connsiteY41" fmla="*/ 88310 h 177272"/>
                <a:gd name="connsiteX42" fmla="*/ 151436 w 421636"/>
                <a:gd name="connsiteY42" fmla="*/ 116566 h 177272"/>
                <a:gd name="connsiteX43" fmla="*/ 177485 w 421636"/>
                <a:gd name="connsiteY43" fmla="*/ 116566 h 177272"/>
                <a:gd name="connsiteX44" fmla="*/ 194262 w 421636"/>
                <a:gd name="connsiteY44" fmla="*/ 126280 h 177272"/>
                <a:gd name="connsiteX45" fmla="*/ 210156 w 421636"/>
                <a:gd name="connsiteY45" fmla="*/ 150120 h 177272"/>
                <a:gd name="connsiteX46" fmla="*/ 302430 w 421636"/>
                <a:gd name="connsiteY46" fmla="*/ 56080 h 177272"/>
                <a:gd name="connsiteX47" fmla="*/ 393381 w 421636"/>
                <a:gd name="connsiteY47" fmla="*/ 56080 h 177272"/>
                <a:gd name="connsiteX48" fmla="*/ 411482 w 421636"/>
                <a:gd name="connsiteY48" fmla="*/ 61820 h 177272"/>
                <a:gd name="connsiteX49" fmla="*/ 421636 w 421636"/>
                <a:gd name="connsiteY49" fmla="*/ 83012 h 177272"/>
                <a:gd name="connsiteX50" fmla="*/ 421636 w 421636"/>
                <a:gd name="connsiteY50" fmla="*/ 124072 h 177272"/>
                <a:gd name="connsiteX51" fmla="*/ 397354 w 421636"/>
                <a:gd name="connsiteY51" fmla="*/ 150562 h 177272"/>
                <a:gd name="connsiteX52" fmla="*/ 376162 w 421636"/>
                <a:gd name="connsiteY52" fmla="*/ 151004 h 177272"/>
                <a:gd name="connsiteX53" fmla="*/ 369981 w 421636"/>
                <a:gd name="connsiteY53" fmla="*/ 154535 h 177272"/>
                <a:gd name="connsiteX54" fmla="*/ 358943 w 421636"/>
                <a:gd name="connsiteY54" fmla="*/ 171754 h 177272"/>
                <a:gd name="connsiteX55" fmla="*/ 346581 w 421636"/>
                <a:gd name="connsiteY55" fmla="*/ 171754 h 177272"/>
                <a:gd name="connsiteX56" fmla="*/ 335543 w 421636"/>
                <a:gd name="connsiteY56" fmla="*/ 154535 h 177272"/>
                <a:gd name="connsiteX57" fmla="*/ 329804 w 421636"/>
                <a:gd name="connsiteY57" fmla="*/ 151004 h 177272"/>
                <a:gd name="connsiteX58" fmla="*/ 314351 w 421636"/>
                <a:gd name="connsiteY58" fmla="*/ 151004 h 177272"/>
                <a:gd name="connsiteX59" fmla="*/ 283887 w 421636"/>
                <a:gd name="connsiteY59" fmla="*/ 122747 h 177272"/>
                <a:gd name="connsiteX60" fmla="*/ 241944 w 421636"/>
                <a:gd name="connsiteY60" fmla="*/ 125838 h 177272"/>
                <a:gd name="connsiteX61" fmla="*/ 232232 w 421636"/>
                <a:gd name="connsiteY61" fmla="*/ 131577 h 177272"/>
                <a:gd name="connsiteX62" fmla="*/ 217662 w 421636"/>
                <a:gd name="connsiteY62" fmla="*/ 155419 h 177272"/>
                <a:gd name="connsiteX63" fmla="*/ 203534 w 421636"/>
                <a:gd name="connsiteY63" fmla="*/ 155419 h 177272"/>
                <a:gd name="connsiteX64" fmla="*/ 189405 w 421636"/>
                <a:gd name="connsiteY64" fmla="*/ 132019 h 177272"/>
                <a:gd name="connsiteX65" fmla="*/ 178809 w 421636"/>
                <a:gd name="connsiteY65" fmla="*/ 125838 h 177272"/>
                <a:gd name="connsiteX66" fmla="*/ 160708 w 421636"/>
                <a:gd name="connsiteY66" fmla="*/ 125838 h 177272"/>
                <a:gd name="connsiteX67" fmla="*/ 137308 w 421636"/>
                <a:gd name="connsiteY67" fmla="*/ 124072 h 177272"/>
                <a:gd name="connsiteX68" fmla="*/ 136425 w 421636"/>
                <a:gd name="connsiteY68" fmla="*/ 129811 h 177272"/>
                <a:gd name="connsiteX69" fmla="*/ 111259 w 421636"/>
                <a:gd name="connsiteY69" fmla="*/ 151445 h 177272"/>
                <a:gd name="connsiteX70" fmla="*/ 91833 w 421636"/>
                <a:gd name="connsiteY70" fmla="*/ 151445 h 177272"/>
                <a:gd name="connsiteX71" fmla="*/ 85210 w 421636"/>
                <a:gd name="connsiteY71" fmla="*/ 155419 h 177272"/>
                <a:gd name="connsiteX72" fmla="*/ 74614 w 421636"/>
                <a:gd name="connsiteY72" fmla="*/ 172637 h 177272"/>
                <a:gd name="connsiteX73" fmla="*/ 62252 w 421636"/>
                <a:gd name="connsiteY73" fmla="*/ 172637 h 177272"/>
                <a:gd name="connsiteX74" fmla="*/ 52098 w 421636"/>
                <a:gd name="connsiteY74" fmla="*/ 155860 h 177272"/>
                <a:gd name="connsiteX75" fmla="*/ 45034 w 421636"/>
                <a:gd name="connsiteY75" fmla="*/ 151445 h 177272"/>
                <a:gd name="connsiteX76" fmla="*/ 26490 w 421636"/>
                <a:gd name="connsiteY76" fmla="*/ 151445 h 177272"/>
                <a:gd name="connsiteX77" fmla="*/ 0 w 421636"/>
                <a:gd name="connsiteY77" fmla="*/ 122747 h 177272"/>
                <a:gd name="connsiteX78" fmla="*/ 0 w 421636"/>
                <a:gd name="connsiteY78" fmla="*/ 85219 h 177272"/>
                <a:gd name="connsiteX79" fmla="*/ 26049 w 421636"/>
                <a:gd name="connsiteY79" fmla="*/ 56963 h 177272"/>
                <a:gd name="connsiteX80" fmla="*/ 117440 w 421636"/>
                <a:gd name="connsiteY80" fmla="*/ 57404 h 177272"/>
                <a:gd name="connsiteX81" fmla="*/ 119206 w 421636"/>
                <a:gd name="connsiteY81" fmla="*/ 56963 h 177272"/>
                <a:gd name="connsiteX82" fmla="*/ 119206 w 421636"/>
                <a:gd name="connsiteY82" fmla="*/ 38862 h 177272"/>
                <a:gd name="connsiteX83" fmla="*/ 155410 w 421636"/>
                <a:gd name="connsiteY83" fmla="*/ 9 h 177272"/>
                <a:gd name="connsiteX84" fmla="*/ 268435 w 421636"/>
                <a:gd name="connsiteY84" fmla="*/ 9 h 177272"/>
                <a:gd name="connsiteX85" fmla="*/ 303755 w 421636"/>
                <a:gd name="connsiteY85" fmla="*/ 38420 h 177272"/>
                <a:gd name="connsiteX86" fmla="*/ 302430 w 421636"/>
                <a:gd name="connsiteY86" fmla="*/ 56080 h 17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21636" h="177272">
                  <a:moveTo>
                    <a:pt x="67550" y="165132"/>
                  </a:moveTo>
                  <a:cubicBezTo>
                    <a:pt x="70199" y="160717"/>
                    <a:pt x="72848" y="157185"/>
                    <a:pt x="74614" y="153211"/>
                  </a:cubicBezTo>
                  <a:cubicBezTo>
                    <a:pt x="79029" y="144381"/>
                    <a:pt x="85210" y="140849"/>
                    <a:pt x="94482" y="141732"/>
                  </a:cubicBezTo>
                  <a:cubicBezTo>
                    <a:pt x="101105" y="142174"/>
                    <a:pt x="107727" y="142174"/>
                    <a:pt x="114350" y="140849"/>
                  </a:cubicBezTo>
                  <a:cubicBezTo>
                    <a:pt x="126712" y="138200"/>
                    <a:pt x="131568" y="122306"/>
                    <a:pt x="124504" y="111710"/>
                  </a:cubicBezTo>
                  <a:cubicBezTo>
                    <a:pt x="121856" y="108177"/>
                    <a:pt x="119648" y="103762"/>
                    <a:pt x="118765" y="99347"/>
                  </a:cubicBezTo>
                  <a:cubicBezTo>
                    <a:pt x="117440" y="90959"/>
                    <a:pt x="117440" y="82129"/>
                    <a:pt x="117440" y="73299"/>
                  </a:cubicBezTo>
                  <a:cubicBezTo>
                    <a:pt x="117440" y="66677"/>
                    <a:pt x="116999" y="65793"/>
                    <a:pt x="110376" y="65793"/>
                  </a:cubicBezTo>
                  <a:cubicBezTo>
                    <a:pt x="82120" y="65793"/>
                    <a:pt x="53422" y="65793"/>
                    <a:pt x="24725" y="65793"/>
                  </a:cubicBezTo>
                  <a:cubicBezTo>
                    <a:pt x="14128" y="65793"/>
                    <a:pt x="7506" y="73740"/>
                    <a:pt x="7506" y="85219"/>
                  </a:cubicBezTo>
                  <a:cubicBezTo>
                    <a:pt x="7506" y="97582"/>
                    <a:pt x="7506" y="109944"/>
                    <a:pt x="7506" y="122747"/>
                  </a:cubicBezTo>
                  <a:cubicBezTo>
                    <a:pt x="7506" y="134668"/>
                    <a:pt x="14128" y="142174"/>
                    <a:pt x="25607" y="142174"/>
                  </a:cubicBezTo>
                  <a:cubicBezTo>
                    <a:pt x="32230" y="142174"/>
                    <a:pt x="39294" y="142174"/>
                    <a:pt x="45917" y="142174"/>
                  </a:cubicBezTo>
                  <a:cubicBezTo>
                    <a:pt x="50773" y="142174"/>
                    <a:pt x="54747" y="144381"/>
                    <a:pt x="56954" y="148796"/>
                  </a:cubicBezTo>
                  <a:cubicBezTo>
                    <a:pt x="60486" y="153653"/>
                    <a:pt x="63577" y="158950"/>
                    <a:pt x="67550" y="165132"/>
                  </a:cubicBezTo>
                  <a:close/>
                  <a:moveTo>
                    <a:pt x="352762" y="165132"/>
                  </a:moveTo>
                  <a:cubicBezTo>
                    <a:pt x="356294" y="159392"/>
                    <a:pt x="359384" y="154094"/>
                    <a:pt x="362475" y="148796"/>
                  </a:cubicBezTo>
                  <a:cubicBezTo>
                    <a:pt x="365566" y="143940"/>
                    <a:pt x="369098" y="141290"/>
                    <a:pt x="374837" y="141732"/>
                  </a:cubicBezTo>
                  <a:cubicBezTo>
                    <a:pt x="381460" y="141732"/>
                    <a:pt x="388082" y="141732"/>
                    <a:pt x="394705" y="141732"/>
                  </a:cubicBezTo>
                  <a:cubicBezTo>
                    <a:pt x="405301" y="141732"/>
                    <a:pt x="412365" y="133785"/>
                    <a:pt x="412806" y="122306"/>
                  </a:cubicBezTo>
                  <a:cubicBezTo>
                    <a:pt x="412806" y="110385"/>
                    <a:pt x="412806" y="98023"/>
                    <a:pt x="412806" y="85661"/>
                  </a:cubicBezTo>
                  <a:cubicBezTo>
                    <a:pt x="412806" y="72416"/>
                    <a:pt x="406184" y="65352"/>
                    <a:pt x="393822" y="65352"/>
                  </a:cubicBezTo>
                  <a:cubicBezTo>
                    <a:pt x="366448" y="65352"/>
                    <a:pt x="339517" y="65352"/>
                    <a:pt x="312144" y="65352"/>
                  </a:cubicBezTo>
                  <a:cubicBezTo>
                    <a:pt x="310378" y="65352"/>
                    <a:pt x="308611" y="65793"/>
                    <a:pt x="306845" y="65793"/>
                  </a:cubicBezTo>
                  <a:cubicBezTo>
                    <a:pt x="303755" y="65793"/>
                    <a:pt x="302430" y="67559"/>
                    <a:pt x="302430" y="71092"/>
                  </a:cubicBezTo>
                  <a:cubicBezTo>
                    <a:pt x="302430" y="77714"/>
                    <a:pt x="302430" y="84778"/>
                    <a:pt x="302430" y="91401"/>
                  </a:cubicBezTo>
                  <a:cubicBezTo>
                    <a:pt x="302430" y="99347"/>
                    <a:pt x="299340" y="106412"/>
                    <a:pt x="294925" y="112592"/>
                  </a:cubicBezTo>
                  <a:cubicBezTo>
                    <a:pt x="294484" y="113476"/>
                    <a:pt x="293159" y="114359"/>
                    <a:pt x="293159" y="115683"/>
                  </a:cubicBezTo>
                  <a:cubicBezTo>
                    <a:pt x="291393" y="130253"/>
                    <a:pt x="296691" y="141290"/>
                    <a:pt x="311702" y="141290"/>
                  </a:cubicBezTo>
                  <a:cubicBezTo>
                    <a:pt x="317883" y="141290"/>
                    <a:pt x="324505" y="141290"/>
                    <a:pt x="330687" y="141290"/>
                  </a:cubicBezTo>
                  <a:cubicBezTo>
                    <a:pt x="336426" y="141290"/>
                    <a:pt x="340400" y="143498"/>
                    <a:pt x="343049" y="148796"/>
                  </a:cubicBezTo>
                  <a:cubicBezTo>
                    <a:pt x="346139" y="154094"/>
                    <a:pt x="349230" y="159392"/>
                    <a:pt x="352762" y="165132"/>
                  </a:cubicBezTo>
                  <a:close/>
                  <a:moveTo>
                    <a:pt x="210156" y="150120"/>
                  </a:moveTo>
                  <a:cubicBezTo>
                    <a:pt x="215454" y="141290"/>
                    <a:pt x="220752" y="133344"/>
                    <a:pt x="225167" y="125396"/>
                  </a:cubicBezTo>
                  <a:cubicBezTo>
                    <a:pt x="228699" y="119215"/>
                    <a:pt x="233556" y="116566"/>
                    <a:pt x="240178" y="116566"/>
                  </a:cubicBezTo>
                  <a:cubicBezTo>
                    <a:pt x="249450" y="116566"/>
                    <a:pt x="259163" y="116566"/>
                    <a:pt x="268435" y="116566"/>
                  </a:cubicBezTo>
                  <a:cubicBezTo>
                    <a:pt x="283005" y="116566"/>
                    <a:pt x="293159" y="104646"/>
                    <a:pt x="293159" y="89193"/>
                  </a:cubicBezTo>
                  <a:cubicBezTo>
                    <a:pt x="293159" y="71974"/>
                    <a:pt x="293159" y="55197"/>
                    <a:pt x="293159" y="37979"/>
                  </a:cubicBezTo>
                  <a:cubicBezTo>
                    <a:pt x="293159" y="18994"/>
                    <a:pt x="283446" y="8839"/>
                    <a:pt x="265786" y="8839"/>
                  </a:cubicBezTo>
                  <a:cubicBezTo>
                    <a:pt x="228258" y="8839"/>
                    <a:pt x="190289" y="8839"/>
                    <a:pt x="152319" y="8839"/>
                  </a:cubicBezTo>
                  <a:cubicBezTo>
                    <a:pt x="135101" y="8839"/>
                    <a:pt x="125387" y="19435"/>
                    <a:pt x="125387" y="37979"/>
                  </a:cubicBezTo>
                  <a:cubicBezTo>
                    <a:pt x="125387" y="54756"/>
                    <a:pt x="125387" y="71533"/>
                    <a:pt x="125387" y="88310"/>
                  </a:cubicBezTo>
                  <a:cubicBezTo>
                    <a:pt x="125387" y="105529"/>
                    <a:pt x="135542" y="116125"/>
                    <a:pt x="151436" y="116566"/>
                  </a:cubicBezTo>
                  <a:cubicBezTo>
                    <a:pt x="160266" y="116566"/>
                    <a:pt x="168655" y="116566"/>
                    <a:pt x="177485" y="116566"/>
                  </a:cubicBezTo>
                  <a:cubicBezTo>
                    <a:pt x="184990" y="116125"/>
                    <a:pt x="190289" y="119215"/>
                    <a:pt x="194262" y="126280"/>
                  </a:cubicBezTo>
                  <a:cubicBezTo>
                    <a:pt x="200002" y="133785"/>
                    <a:pt x="204858" y="141290"/>
                    <a:pt x="210156" y="150120"/>
                  </a:cubicBezTo>
                  <a:close/>
                  <a:moveTo>
                    <a:pt x="302430" y="56080"/>
                  </a:moveTo>
                  <a:cubicBezTo>
                    <a:pt x="332894" y="56080"/>
                    <a:pt x="362917" y="56080"/>
                    <a:pt x="393381" y="56080"/>
                  </a:cubicBezTo>
                  <a:cubicBezTo>
                    <a:pt x="400003" y="56080"/>
                    <a:pt x="406184" y="57404"/>
                    <a:pt x="411482" y="61820"/>
                  </a:cubicBezTo>
                  <a:cubicBezTo>
                    <a:pt x="418105" y="67118"/>
                    <a:pt x="421636" y="74182"/>
                    <a:pt x="421636" y="83012"/>
                  </a:cubicBezTo>
                  <a:cubicBezTo>
                    <a:pt x="421636" y="96698"/>
                    <a:pt x="421636" y="110385"/>
                    <a:pt x="421636" y="124072"/>
                  </a:cubicBezTo>
                  <a:cubicBezTo>
                    <a:pt x="421636" y="138641"/>
                    <a:pt x="411041" y="149679"/>
                    <a:pt x="397354" y="150562"/>
                  </a:cubicBezTo>
                  <a:cubicBezTo>
                    <a:pt x="390290" y="151004"/>
                    <a:pt x="383226" y="150562"/>
                    <a:pt x="376162" y="151004"/>
                  </a:cubicBezTo>
                  <a:cubicBezTo>
                    <a:pt x="373954" y="151004"/>
                    <a:pt x="371305" y="152770"/>
                    <a:pt x="369981" y="154535"/>
                  </a:cubicBezTo>
                  <a:cubicBezTo>
                    <a:pt x="366007" y="160275"/>
                    <a:pt x="362475" y="166015"/>
                    <a:pt x="358943" y="171754"/>
                  </a:cubicBezTo>
                  <a:cubicBezTo>
                    <a:pt x="355411" y="177935"/>
                    <a:pt x="350113" y="177935"/>
                    <a:pt x="346581" y="171754"/>
                  </a:cubicBezTo>
                  <a:cubicBezTo>
                    <a:pt x="343049" y="166015"/>
                    <a:pt x="339517" y="159834"/>
                    <a:pt x="335543" y="154535"/>
                  </a:cubicBezTo>
                  <a:cubicBezTo>
                    <a:pt x="334219" y="152770"/>
                    <a:pt x="332011" y="151004"/>
                    <a:pt x="329804" y="151004"/>
                  </a:cubicBezTo>
                  <a:cubicBezTo>
                    <a:pt x="324505" y="150562"/>
                    <a:pt x="319208" y="150562"/>
                    <a:pt x="314351" y="151004"/>
                  </a:cubicBezTo>
                  <a:cubicBezTo>
                    <a:pt x="297574" y="152328"/>
                    <a:pt x="284770" y="141732"/>
                    <a:pt x="283887" y="122747"/>
                  </a:cubicBezTo>
                  <a:cubicBezTo>
                    <a:pt x="270201" y="128045"/>
                    <a:pt x="255631" y="125396"/>
                    <a:pt x="241944" y="125838"/>
                  </a:cubicBezTo>
                  <a:cubicBezTo>
                    <a:pt x="237529" y="125838"/>
                    <a:pt x="234439" y="127604"/>
                    <a:pt x="232232" y="131577"/>
                  </a:cubicBezTo>
                  <a:cubicBezTo>
                    <a:pt x="227817" y="139525"/>
                    <a:pt x="222518" y="147471"/>
                    <a:pt x="217662" y="155419"/>
                  </a:cubicBezTo>
                  <a:cubicBezTo>
                    <a:pt x="213247" y="162483"/>
                    <a:pt x="207949" y="162483"/>
                    <a:pt x="203534" y="155419"/>
                  </a:cubicBezTo>
                  <a:cubicBezTo>
                    <a:pt x="198677" y="147913"/>
                    <a:pt x="193820" y="139966"/>
                    <a:pt x="189405" y="132019"/>
                  </a:cubicBezTo>
                  <a:cubicBezTo>
                    <a:pt x="186756" y="127604"/>
                    <a:pt x="183666" y="125838"/>
                    <a:pt x="178809" y="125838"/>
                  </a:cubicBezTo>
                  <a:cubicBezTo>
                    <a:pt x="173070" y="126280"/>
                    <a:pt x="166889" y="126280"/>
                    <a:pt x="160708" y="125838"/>
                  </a:cubicBezTo>
                  <a:cubicBezTo>
                    <a:pt x="152761" y="125396"/>
                    <a:pt x="145255" y="124955"/>
                    <a:pt x="137308" y="124072"/>
                  </a:cubicBezTo>
                  <a:cubicBezTo>
                    <a:pt x="137308" y="124955"/>
                    <a:pt x="136866" y="127604"/>
                    <a:pt x="136425" y="129811"/>
                  </a:cubicBezTo>
                  <a:cubicBezTo>
                    <a:pt x="133776" y="142615"/>
                    <a:pt x="123621" y="151004"/>
                    <a:pt x="111259" y="151445"/>
                  </a:cubicBezTo>
                  <a:cubicBezTo>
                    <a:pt x="104637" y="151445"/>
                    <a:pt x="98456" y="151445"/>
                    <a:pt x="91833" y="151445"/>
                  </a:cubicBezTo>
                  <a:cubicBezTo>
                    <a:pt x="88743" y="151445"/>
                    <a:pt x="86535" y="152328"/>
                    <a:pt x="85210" y="155419"/>
                  </a:cubicBezTo>
                  <a:cubicBezTo>
                    <a:pt x="81678" y="161158"/>
                    <a:pt x="78147" y="166898"/>
                    <a:pt x="74614" y="172637"/>
                  </a:cubicBezTo>
                  <a:cubicBezTo>
                    <a:pt x="71083" y="178818"/>
                    <a:pt x="65784" y="178818"/>
                    <a:pt x="62252" y="172637"/>
                  </a:cubicBezTo>
                  <a:cubicBezTo>
                    <a:pt x="58720" y="166898"/>
                    <a:pt x="55188" y="161600"/>
                    <a:pt x="52098" y="155860"/>
                  </a:cubicBezTo>
                  <a:cubicBezTo>
                    <a:pt x="50332" y="152770"/>
                    <a:pt x="48565" y="151445"/>
                    <a:pt x="45034" y="151445"/>
                  </a:cubicBezTo>
                  <a:cubicBezTo>
                    <a:pt x="38853" y="151886"/>
                    <a:pt x="32671" y="151445"/>
                    <a:pt x="26490" y="151445"/>
                  </a:cubicBezTo>
                  <a:cubicBezTo>
                    <a:pt x="11038" y="151445"/>
                    <a:pt x="0" y="139525"/>
                    <a:pt x="0" y="122747"/>
                  </a:cubicBezTo>
                  <a:cubicBezTo>
                    <a:pt x="0" y="110385"/>
                    <a:pt x="0" y="97582"/>
                    <a:pt x="0" y="85219"/>
                  </a:cubicBezTo>
                  <a:cubicBezTo>
                    <a:pt x="0" y="68884"/>
                    <a:pt x="10596" y="56963"/>
                    <a:pt x="26049" y="56963"/>
                  </a:cubicBezTo>
                  <a:cubicBezTo>
                    <a:pt x="56513" y="56963"/>
                    <a:pt x="86977" y="56963"/>
                    <a:pt x="117440" y="57404"/>
                  </a:cubicBezTo>
                  <a:cubicBezTo>
                    <a:pt x="117882" y="57404"/>
                    <a:pt x="118323" y="57404"/>
                    <a:pt x="119206" y="56963"/>
                  </a:cubicBezTo>
                  <a:cubicBezTo>
                    <a:pt x="119206" y="50782"/>
                    <a:pt x="119648" y="45043"/>
                    <a:pt x="119206" y="38862"/>
                  </a:cubicBezTo>
                  <a:cubicBezTo>
                    <a:pt x="117882" y="15462"/>
                    <a:pt x="135101" y="-432"/>
                    <a:pt x="155410" y="9"/>
                  </a:cubicBezTo>
                  <a:cubicBezTo>
                    <a:pt x="192938" y="892"/>
                    <a:pt x="230907" y="9"/>
                    <a:pt x="268435" y="9"/>
                  </a:cubicBezTo>
                  <a:cubicBezTo>
                    <a:pt x="290068" y="9"/>
                    <a:pt x="303755" y="14579"/>
                    <a:pt x="303755" y="38420"/>
                  </a:cubicBezTo>
                  <a:cubicBezTo>
                    <a:pt x="302430" y="44159"/>
                    <a:pt x="302430" y="50341"/>
                    <a:pt x="302430" y="5608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5" name="Freeform 74">
              <a:extLst>
                <a:ext uri="{FF2B5EF4-FFF2-40B4-BE49-F238E27FC236}">
                  <a16:creationId xmlns:a16="http://schemas.microsoft.com/office/drawing/2014/main" id="{7EDDBB4F-9EA9-D66C-AE38-5938E2BB9EC7}"/>
                </a:ext>
              </a:extLst>
            </p:cNvPr>
            <p:cNvSpPr/>
            <p:nvPr/>
          </p:nvSpPr>
          <p:spPr>
            <a:xfrm>
              <a:off x="6517954" y="4940381"/>
              <a:ext cx="11037" cy="8494"/>
            </a:xfrm>
            <a:custGeom>
              <a:avLst/>
              <a:gdLst>
                <a:gd name="connsiteX0" fmla="*/ 11038 w 11037"/>
                <a:gd name="connsiteY0" fmla="*/ 4464 h 8494"/>
                <a:gd name="connsiteX1" fmla="*/ 4415 w 11037"/>
                <a:gd name="connsiteY1" fmla="*/ 8437 h 8494"/>
                <a:gd name="connsiteX2" fmla="*/ 0 w 11037"/>
                <a:gd name="connsiteY2" fmla="*/ 4022 h 8494"/>
                <a:gd name="connsiteX3" fmla="*/ 4415 w 11037"/>
                <a:gd name="connsiteY3" fmla="*/ 49 h 8494"/>
                <a:gd name="connsiteX4" fmla="*/ 11038 w 11037"/>
                <a:gd name="connsiteY4" fmla="*/ 4464 h 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37" h="8494">
                  <a:moveTo>
                    <a:pt x="11038" y="4464"/>
                  </a:moveTo>
                  <a:cubicBezTo>
                    <a:pt x="7947" y="6671"/>
                    <a:pt x="6181" y="8879"/>
                    <a:pt x="4415" y="8437"/>
                  </a:cubicBezTo>
                  <a:cubicBezTo>
                    <a:pt x="3090" y="8437"/>
                    <a:pt x="1324" y="5788"/>
                    <a:pt x="0" y="4022"/>
                  </a:cubicBezTo>
                  <a:cubicBezTo>
                    <a:pt x="1324" y="2698"/>
                    <a:pt x="3090" y="49"/>
                    <a:pt x="4415" y="49"/>
                  </a:cubicBezTo>
                  <a:cubicBezTo>
                    <a:pt x="6623" y="-393"/>
                    <a:pt x="8388" y="2256"/>
                    <a:pt x="11038" y="4464"/>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6" name="Freeform 75">
              <a:extLst>
                <a:ext uri="{FF2B5EF4-FFF2-40B4-BE49-F238E27FC236}">
                  <a16:creationId xmlns:a16="http://schemas.microsoft.com/office/drawing/2014/main" id="{DA9F57E3-8422-A4A8-34B7-9C6AB5048CC9}"/>
                </a:ext>
              </a:extLst>
            </p:cNvPr>
            <p:cNvSpPr/>
            <p:nvPr/>
          </p:nvSpPr>
          <p:spPr>
            <a:xfrm>
              <a:off x="6518395" y="4916833"/>
              <a:ext cx="8446" cy="8584"/>
            </a:xfrm>
            <a:custGeom>
              <a:avLst/>
              <a:gdLst>
                <a:gd name="connsiteX0" fmla="*/ 5298 w 8446"/>
                <a:gd name="connsiteY0" fmla="*/ 196 h 8584"/>
                <a:gd name="connsiteX1" fmla="*/ 8389 w 8446"/>
                <a:gd name="connsiteY1" fmla="*/ 4611 h 8584"/>
                <a:gd name="connsiteX2" fmla="*/ 3974 w 8446"/>
                <a:gd name="connsiteY2" fmla="*/ 8585 h 8584"/>
                <a:gd name="connsiteX3" fmla="*/ 0 w 8446"/>
                <a:gd name="connsiteY3" fmla="*/ 4611 h 8584"/>
                <a:gd name="connsiteX4" fmla="*/ 3090 w 8446"/>
                <a:gd name="connsiteY4" fmla="*/ 196 h 8584"/>
                <a:gd name="connsiteX5" fmla="*/ 5298 w 8446"/>
                <a:gd name="connsiteY5" fmla="*/ 196 h 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 h="8584">
                  <a:moveTo>
                    <a:pt x="5298" y="196"/>
                  </a:moveTo>
                  <a:cubicBezTo>
                    <a:pt x="6623" y="1962"/>
                    <a:pt x="8830" y="3287"/>
                    <a:pt x="8389" y="4611"/>
                  </a:cubicBezTo>
                  <a:cubicBezTo>
                    <a:pt x="7947" y="5936"/>
                    <a:pt x="5739" y="8585"/>
                    <a:pt x="3974" y="8585"/>
                  </a:cubicBezTo>
                  <a:cubicBezTo>
                    <a:pt x="2649" y="8585"/>
                    <a:pt x="0" y="5936"/>
                    <a:pt x="0" y="4611"/>
                  </a:cubicBezTo>
                  <a:cubicBezTo>
                    <a:pt x="0" y="3287"/>
                    <a:pt x="2208" y="1521"/>
                    <a:pt x="3090" y="196"/>
                  </a:cubicBezTo>
                  <a:cubicBezTo>
                    <a:pt x="3974" y="-245"/>
                    <a:pt x="4856" y="196"/>
                    <a:pt x="5298" y="196"/>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7" name="Freeform 76">
              <a:extLst>
                <a:ext uri="{FF2B5EF4-FFF2-40B4-BE49-F238E27FC236}">
                  <a16:creationId xmlns:a16="http://schemas.microsoft.com/office/drawing/2014/main" id="{C189B88F-F5C1-A88F-C41F-4C89AEA8BBB1}"/>
                </a:ext>
              </a:extLst>
            </p:cNvPr>
            <p:cNvSpPr/>
            <p:nvPr/>
          </p:nvSpPr>
          <p:spPr>
            <a:xfrm>
              <a:off x="6518395" y="4965595"/>
              <a:ext cx="8388" cy="8388"/>
            </a:xfrm>
            <a:custGeom>
              <a:avLst/>
              <a:gdLst>
                <a:gd name="connsiteX0" fmla="*/ 3090 w 8388"/>
                <a:gd name="connsiteY0" fmla="*/ 8389 h 8388"/>
                <a:gd name="connsiteX1" fmla="*/ 0 w 8388"/>
                <a:gd name="connsiteY1" fmla="*/ 3532 h 8388"/>
                <a:gd name="connsiteX2" fmla="*/ 4415 w 8388"/>
                <a:gd name="connsiteY2" fmla="*/ 0 h 8388"/>
                <a:gd name="connsiteX3" fmla="*/ 8389 w 8388"/>
                <a:gd name="connsiteY3" fmla="*/ 3974 h 8388"/>
                <a:gd name="connsiteX4" fmla="*/ 4856 w 8388"/>
                <a:gd name="connsiteY4" fmla="*/ 8389 h 8388"/>
                <a:gd name="connsiteX5" fmla="*/ 3090 w 8388"/>
                <a:gd name="connsiteY5" fmla="*/ 8389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 h="8388">
                  <a:moveTo>
                    <a:pt x="3090" y="8389"/>
                  </a:moveTo>
                  <a:cubicBezTo>
                    <a:pt x="2208" y="6623"/>
                    <a:pt x="0" y="4857"/>
                    <a:pt x="0" y="3532"/>
                  </a:cubicBezTo>
                  <a:cubicBezTo>
                    <a:pt x="441" y="2208"/>
                    <a:pt x="3090" y="0"/>
                    <a:pt x="4415" y="0"/>
                  </a:cubicBezTo>
                  <a:cubicBezTo>
                    <a:pt x="6181" y="0"/>
                    <a:pt x="8389" y="2208"/>
                    <a:pt x="8389" y="3974"/>
                  </a:cubicBezTo>
                  <a:cubicBezTo>
                    <a:pt x="8389" y="5298"/>
                    <a:pt x="6181" y="7064"/>
                    <a:pt x="4856" y="8389"/>
                  </a:cubicBezTo>
                  <a:cubicBezTo>
                    <a:pt x="4415" y="8389"/>
                    <a:pt x="3974" y="8389"/>
                    <a:pt x="3090" y="838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8" name="Freeform 77">
              <a:extLst>
                <a:ext uri="{FF2B5EF4-FFF2-40B4-BE49-F238E27FC236}">
                  <a16:creationId xmlns:a16="http://schemas.microsoft.com/office/drawing/2014/main" id="{61A68695-640F-410F-3030-4393C63DF444}"/>
                </a:ext>
              </a:extLst>
            </p:cNvPr>
            <p:cNvSpPr/>
            <p:nvPr/>
          </p:nvSpPr>
          <p:spPr>
            <a:xfrm>
              <a:off x="6518395" y="4989387"/>
              <a:ext cx="8830" cy="10645"/>
            </a:xfrm>
            <a:custGeom>
              <a:avLst/>
              <a:gdLst>
                <a:gd name="connsiteX0" fmla="*/ 3974 w 8830"/>
                <a:gd name="connsiteY0" fmla="*/ 10645 h 10645"/>
                <a:gd name="connsiteX1" fmla="*/ 0 w 8830"/>
                <a:gd name="connsiteY1" fmla="*/ 4022 h 10645"/>
                <a:gd name="connsiteX2" fmla="*/ 4415 w 8830"/>
                <a:gd name="connsiteY2" fmla="*/ 49 h 10645"/>
                <a:gd name="connsiteX3" fmla="*/ 8830 w 8830"/>
                <a:gd name="connsiteY3" fmla="*/ 4464 h 10645"/>
                <a:gd name="connsiteX4" fmla="*/ 3974 w 8830"/>
                <a:gd name="connsiteY4" fmla="*/ 1064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0" h="10645">
                  <a:moveTo>
                    <a:pt x="3974" y="10645"/>
                  </a:moveTo>
                  <a:cubicBezTo>
                    <a:pt x="2208" y="7555"/>
                    <a:pt x="0" y="5347"/>
                    <a:pt x="0" y="4022"/>
                  </a:cubicBezTo>
                  <a:cubicBezTo>
                    <a:pt x="441" y="2256"/>
                    <a:pt x="2649" y="-393"/>
                    <a:pt x="4415" y="49"/>
                  </a:cubicBezTo>
                  <a:cubicBezTo>
                    <a:pt x="6181" y="49"/>
                    <a:pt x="8389" y="2698"/>
                    <a:pt x="8830" y="4464"/>
                  </a:cubicBezTo>
                  <a:cubicBezTo>
                    <a:pt x="8830" y="5789"/>
                    <a:pt x="6181" y="7555"/>
                    <a:pt x="3974" y="1064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9" name="Freeform 78">
              <a:extLst>
                <a:ext uri="{FF2B5EF4-FFF2-40B4-BE49-F238E27FC236}">
                  <a16:creationId xmlns:a16="http://schemas.microsoft.com/office/drawing/2014/main" id="{310B01A1-279D-B339-D9C2-4C062EC2FE19}"/>
                </a:ext>
              </a:extLst>
            </p:cNvPr>
            <p:cNvSpPr/>
            <p:nvPr/>
          </p:nvSpPr>
          <p:spPr>
            <a:xfrm>
              <a:off x="6672038" y="4916809"/>
              <a:ext cx="21248" cy="10571"/>
            </a:xfrm>
            <a:custGeom>
              <a:avLst/>
              <a:gdLst>
                <a:gd name="connsiteX0" fmla="*/ 10596 w 21248"/>
                <a:gd name="connsiteY0" fmla="*/ 10375 h 10571"/>
                <a:gd name="connsiteX1" fmla="*/ 4415 w 21248"/>
                <a:gd name="connsiteY1" fmla="*/ 10375 h 10571"/>
                <a:gd name="connsiteX2" fmla="*/ 0 w 21248"/>
                <a:gd name="connsiteY2" fmla="*/ 5519 h 10571"/>
                <a:gd name="connsiteX3" fmla="*/ 3974 w 21248"/>
                <a:gd name="connsiteY3" fmla="*/ 662 h 10571"/>
                <a:gd name="connsiteX4" fmla="*/ 16777 w 21248"/>
                <a:gd name="connsiteY4" fmla="*/ 662 h 10571"/>
                <a:gd name="connsiteX5" fmla="*/ 21192 w 21248"/>
                <a:gd name="connsiteY5" fmla="*/ 5519 h 10571"/>
                <a:gd name="connsiteX6" fmla="*/ 16777 w 21248"/>
                <a:gd name="connsiteY6" fmla="*/ 10375 h 10571"/>
                <a:gd name="connsiteX7" fmla="*/ 10596 w 21248"/>
                <a:gd name="connsiteY7" fmla="*/ 10375 h 1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48" h="10571">
                  <a:moveTo>
                    <a:pt x="10596" y="10375"/>
                  </a:moveTo>
                  <a:cubicBezTo>
                    <a:pt x="8830" y="10375"/>
                    <a:pt x="6181" y="10817"/>
                    <a:pt x="4415" y="10375"/>
                  </a:cubicBezTo>
                  <a:cubicBezTo>
                    <a:pt x="2649" y="9493"/>
                    <a:pt x="0" y="7285"/>
                    <a:pt x="0" y="5519"/>
                  </a:cubicBezTo>
                  <a:cubicBezTo>
                    <a:pt x="0" y="3753"/>
                    <a:pt x="2649" y="1104"/>
                    <a:pt x="3974" y="662"/>
                  </a:cubicBezTo>
                  <a:cubicBezTo>
                    <a:pt x="8389" y="-221"/>
                    <a:pt x="12804" y="-221"/>
                    <a:pt x="16777" y="662"/>
                  </a:cubicBezTo>
                  <a:cubicBezTo>
                    <a:pt x="18543" y="662"/>
                    <a:pt x="20751" y="3311"/>
                    <a:pt x="21192" y="5519"/>
                  </a:cubicBezTo>
                  <a:cubicBezTo>
                    <a:pt x="21634" y="8609"/>
                    <a:pt x="19426" y="10375"/>
                    <a:pt x="16777" y="10375"/>
                  </a:cubicBezTo>
                  <a:cubicBezTo>
                    <a:pt x="14570" y="10375"/>
                    <a:pt x="12362" y="10375"/>
                    <a:pt x="10596" y="1037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0" name="Freeform 79">
              <a:extLst>
                <a:ext uri="{FF2B5EF4-FFF2-40B4-BE49-F238E27FC236}">
                  <a16:creationId xmlns:a16="http://schemas.microsoft.com/office/drawing/2014/main" id="{E68D19FA-C227-AF75-BA38-BF233579987A}"/>
                </a:ext>
              </a:extLst>
            </p:cNvPr>
            <p:cNvSpPr/>
            <p:nvPr/>
          </p:nvSpPr>
          <p:spPr>
            <a:xfrm>
              <a:off x="6646372" y="4820782"/>
              <a:ext cx="38587" cy="12582"/>
            </a:xfrm>
            <a:custGeom>
              <a:avLst/>
              <a:gdLst>
                <a:gd name="connsiteX0" fmla="*/ 12863 w 38587"/>
                <a:gd name="connsiteY0" fmla="*/ 0 h 12582"/>
                <a:gd name="connsiteX1" fmla="*/ 26108 w 38587"/>
                <a:gd name="connsiteY1" fmla="*/ 883 h 12582"/>
                <a:gd name="connsiteX2" fmla="*/ 37145 w 38587"/>
                <a:gd name="connsiteY2" fmla="*/ 4856 h 12582"/>
                <a:gd name="connsiteX3" fmla="*/ 38470 w 38587"/>
                <a:gd name="connsiteY3" fmla="*/ 9271 h 12582"/>
                <a:gd name="connsiteX4" fmla="*/ 34938 w 38587"/>
                <a:gd name="connsiteY4" fmla="*/ 12362 h 12582"/>
                <a:gd name="connsiteX5" fmla="*/ 30964 w 38587"/>
                <a:gd name="connsiteY5" fmla="*/ 11479 h 12582"/>
                <a:gd name="connsiteX6" fmla="*/ 23017 w 38587"/>
                <a:gd name="connsiteY6" fmla="*/ 11479 h 12582"/>
                <a:gd name="connsiteX7" fmla="*/ 16836 w 38587"/>
                <a:gd name="connsiteY7" fmla="*/ 11479 h 12582"/>
                <a:gd name="connsiteX8" fmla="*/ 7123 w 38587"/>
                <a:gd name="connsiteY8" fmla="*/ 11920 h 12582"/>
                <a:gd name="connsiteX9" fmla="*/ 1825 w 38587"/>
                <a:gd name="connsiteY9" fmla="*/ 11920 h 12582"/>
                <a:gd name="connsiteX10" fmla="*/ 1825 w 38587"/>
                <a:gd name="connsiteY10" fmla="*/ 5298 h 12582"/>
                <a:gd name="connsiteX11" fmla="*/ 12863 w 38587"/>
                <a:gd name="connsiteY11" fmla="*/ 0 h 1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7" h="12582">
                  <a:moveTo>
                    <a:pt x="12863" y="0"/>
                  </a:moveTo>
                  <a:cubicBezTo>
                    <a:pt x="17278" y="3974"/>
                    <a:pt x="21693" y="1324"/>
                    <a:pt x="26108" y="883"/>
                  </a:cubicBezTo>
                  <a:cubicBezTo>
                    <a:pt x="29640" y="883"/>
                    <a:pt x="33613" y="3090"/>
                    <a:pt x="37145" y="4856"/>
                  </a:cubicBezTo>
                  <a:cubicBezTo>
                    <a:pt x="38028" y="5298"/>
                    <a:pt x="38911" y="7947"/>
                    <a:pt x="38470" y="9271"/>
                  </a:cubicBezTo>
                  <a:cubicBezTo>
                    <a:pt x="38028" y="10596"/>
                    <a:pt x="36262" y="11920"/>
                    <a:pt x="34938" y="12362"/>
                  </a:cubicBezTo>
                  <a:cubicBezTo>
                    <a:pt x="33613" y="12804"/>
                    <a:pt x="32288" y="11920"/>
                    <a:pt x="30964" y="11479"/>
                  </a:cubicBezTo>
                  <a:cubicBezTo>
                    <a:pt x="28315" y="10154"/>
                    <a:pt x="26108" y="9271"/>
                    <a:pt x="23017" y="11479"/>
                  </a:cubicBezTo>
                  <a:cubicBezTo>
                    <a:pt x="21251" y="12362"/>
                    <a:pt x="18161" y="12804"/>
                    <a:pt x="16836" y="11479"/>
                  </a:cubicBezTo>
                  <a:cubicBezTo>
                    <a:pt x="13304" y="9271"/>
                    <a:pt x="10655" y="10596"/>
                    <a:pt x="7123" y="11920"/>
                  </a:cubicBezTo>
                  <a:cubicBezTo>
                    <a:pt x="5357" y="12804"/>
                    <a:pt x="3149" y="12804"/>
                    <a:pt x="1825" y="11920"/>
                  </a:cubicBezTo>
                  <a:cubicBezTo>
                    <a:pt x="-382" y="10154"/>
                    <a:pt x="-824" y="7064"/>
                    <a:pt x="1825" y="5298"/>
                  </a:cubicBezTo>
                  <a:cubicBezTo>
                    <a:pt x="4915" y="3090"/>
                    <a:pt x="8889" y="1766"/>
                    <a:pt x="12863"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1D98CF84-0D49-42EA-1327-34193C715328}"/>
                </a:ext>
              </a:extLst>
            </p:cNvPr>
            <p:cNvSpPr/>
            <p:nvPr/>
          </p:nvSpPr>
          <p:spPr>
            <a:xfrm>
              <a:off x="6469388" y="4579721"/>
              <a:ext cx="104194" cy="8388"/>
            </a:xfrm>
            <a:custGeom>
              <a:avLst/>
              <a:gdLst>
                <a:gd name="connsiteX0" fmla="*/ 52097 w 104194"/>
                <a:gd name="connsiteY0" fmla="*/ 8388 h 8388"/>
                <a:gd name="connsiteX1" fmla="*/ 6181 w 104194"/>
                <a:gd name="connsiteY1" fmla="*/ 8388 h 8388"/>
                <a:gd name="connsiteX2" fmla="*/ 0 w 104194"/>
                <a:gd name="connsiteY2" fmla="*/ 4415 h 8388"/>
                <a:gd name="connsiteX3" fmla="*/ 5739 w 104194"/>
                <a:gd name="connsiteY3" fmla="*/ 441 h 8388"/>
                <a:gd name="connsiteX4" fmla="*/ 98014 w 104194"/>
                <a:gd name="connsiteY4" fmla="*/ 0 h 8388"/>
                <a:gd name="connsiteX5" fmla="*/ 104195 w 104194"/>
                <a:gd name="connsiteY5" fmla="*/ 3973 h 8388"/>
                <a:gd name="connsiteX6" fmla="*/ 98455 w 104194"/>
                <a:gd name="connsiteY6" fmla="*/ 7947 h 8388"/>
                <a:gd name="connsiteX7" fmla="*/ 52097 w 104194"/>
                <a:gd name="connsiteY7" fmla="*/ 8388 h 8388"/>
                <a:gd name="connsiteX8" fmla="*/ 52097 w 104194"/>
                <a:gd name="connsiteY8" fmla="*/ 8388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94" h="8388">
                  <a:moveTo>
                    <a:pt x="52097" y="8388"/>
                  </a:moveTo>
                  <a:cubicBezTo>
                    <a:pt x="36645" y="8388"/>
                    <a:pt x="21633" y="8388"/>
                    <a:pt x="6181" y="8388"/>
                  </a:cubicBezTo>
                  <a:cubicBezTo>
                    <a:pt x="3090" y="8388"/>
                    <a:pt x="0" y="7947"/>
                    <a:pt x="0" y="4415"/>
                  </a:cubicBezTo>
                  <a:cubicBezTo>
                    <a:pt x="0" y="883"/>
                    <a:pt x="3090" y="441"/>
                    <a:pt x="5739" y="441"/>
                  </a:cubicBezTo>
                  <a:cubicBezTo>
                    <a:pt x="36645" y="441"/>
                    <a:pt x="67550" y="441"/>
                    <a:pt x="98014" y="0"/>
                  </a:cubicBezTo>
                  <a:cubicBezTo>
                    <a:pt x="101104" y="0"/>
                    <a:pt x="104195" y="441"/>
                    <a:pt x="104195" y="3973"/>
                  </a:cubicBezTo>
                  <a:cubicBezTo>
                    <a:pt x="104195" y="7505"/>
                    <a:pt x="101104" y="7947"/>
                    <a:pt x="98455" y="7947"/>
                  </a:cubicBezTo>
                  <a:cubicBezTo>
                    <a:pt x="83002" y="8388"/>
                    <a:pt x="67550" y="8388"/>
                    <a:pt x="52097" y="8388"/>
                  </a:cubicBezTo>
                  <a:cubicBezTo>
                    <a:pt x="52097" y="8388"/>
                    <a:pt x="52097" y="8388"/>
                    <a:pt x="52097" y="838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2" name="Freeform 81">
              <a:extLst>
                <a:ext uri="{FF2B5EF4-FFF2-40B4-BE49-F238E27FC236}">
                  <a16:creationId xmlns:a16="http://schemas.microsoft.com/office/drawing/2014/main" id="{30C49552-3985-1BA0-7957-23793D5E7921}"/>
                </a:ext>
              </a:extLst>
            </p:cNvPr>
            <p:cNvSpPr/>
            <p:nvPr/>
          </p:nvSpPr>
          <p:spPr>
            <a:xfrm>
              <a:off x="6468946" y="4628617"/>
              <a:ext cx="104636" cy="10816"/>
            </a:xfrm>
            <a:custGeom>
              <a:avLst/>
              <a:gdLst>
                <a:gd name="connsiteX0" fmla="*/ 52098 w 104636"/>
                <a:gd name="connsiteY0" fmla="*/ 10707 h 10816"/>
                <a:gd name="connsiteX1" fmla="*/ 7064 w 104636"/>
                <a:gd name="connsiteY1" fmla="*/ 10707 h 10816"/>
                <a:gd name="connsiteX2" fmla="*/ 3091 w 104636"/>
                <a:gd name="connsiteY2" fmla="*/ 10265 h 10816"/>
                <a:gd name="connsiteX3" fmla="*/ 0 w 104636"/>
                <a:gd name="connsiteY3" fmla="*/ 5408 h 10816"/>
                <a:gd name="connsiteX4" fmla="*/ 3091 w 104636"/>
                <a:gd name="connsiteY4" fmla="*/ 552 h 10816"/>
                <a:gd name="connsiteX5" fmla="*/ 6623 w 104636"/>
                <a:gd name="connsiteY5" fmla="*/ 110 h 10816"/>
                <a:gd name="connsiteX6" fmla="*/ 97131 w 104636"/>
                <a:gd name="connsiteY6" fmla="*/ 110 h 10816"/>
                <a:gd name="connsiteX7" fmla="*/ 98014 w 104636"/>
                <a:gd name="connsiteY7" fmla="*/ 110 h 10816"/>
                <a:gd name="connsiteX8" fmla="*/ 104637 w 104636"/>
                <a:gd name="connsiteY8" fmla="*/ 4967 h 10816"/>
                <a:gd name="connsiteX9" fmla="*/ 98014 w 104636"/>
                <a:gd name="connsiteY9" fmla="*/ 9823 h 10816"/>
                <a:gd name="connsiteX10" fmla="*/ 52098 w 104636"/>
                <a:gd name="connsiteY10" fmla="*/ 9823 h 10816"/>
                <a:gd name="connsiteX11" fmla="*/ 52098 w 104636"/>
                <a:gd name="connsiteY11" fmla="*/ 10707 h 10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636" h="10816">
                  <a:moveTo>
                    <a:pt x="52098" y="10707"/>
                  </a:moveTo>
                  <a:cubicBezTo>
                    <a:pt x="37086" y="10707"/>
                    <a:pt x="22075" y="10707"/>
                    <a:pt x="7064" y="10707"/>
                  </a:cubicBezTo>
                  <a:cubicBezTo>
                    <a:pt x="5740" y="10707"/>
                    <a:pt x="3974" y="11148"/>
                    <a:pt x="3091" y="10265"/>
                  </a:cubicBezTo>
                  <a:cubicBezTo>
                    <a:pt x="1766" y="8940"/>
                    <a:pt x="0" y="7174"/>
                    <a:pt x="0" y="5408"/>
                  </a:cubicBezTo>
                  <a:cubicBezTo>
                    <a:pt x="0" y="3642"/>
                    <a:pt x="1766" y="1876"/>
                    <a:pt x="3091" y="552"/>
                  </a:cubicBezTo>
                  <a:cubicBezTo>
                    <a:pt x="3974" y="-331"/>
                    <a:pt x="5298" y="110"/>
                    <a:pt x="6623" y="110"/>
                  </a:cubicBezTo>
                  <a:cubicBezTo>
                    <a:pt x="36645" y="110"/>
                    <a:pt x="67109" y="110"/>
                    <a:pt x="97131" y="110"/>
                  </a:cubicBezTo>
                  <a:cubicBezTo>
                    <a:pt x="97573" y="110"/>
                    <a:pt x="97573" y="110"/>
                    <a:pt x="98014" y="110"/>
                  </a:cubicBezTo>
                  <a:cubicBezTo>
                    <a:pt x="101105" y="110"/>
                    <a:pt x="104637" y="110"/>
                    <a:pt x="104637" y="4967"/>
                  </a:cubicBezTo>
                  <a:cubicBezTo>
                    <a:pt x="104637" y="9823"/>
                    <a:pt x="101105" y="9823"/>
                    <a:pt x="98014" y="9823"/>
                  </a:cubicBezTo>
                  <a:cubicBezTo>
                    <a:pt x="83003" y="9823"/>
                    <a:pt x="67550" y="9823"/>
                    <a:pt x="52098" y="9823"/>
                  </a:cubicBezTo>
                  <a:cubicBezTo>
                    <a:pt x="52098" y="10707"/>
                    <a:pt x="52098" y="10707"/>
                    <a:pt x="52098" y="10707"/>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3" name="Freeform 82">
              <a:extLst>
                <a:ext uri="{FF2B5EF4-FFF2-40B4-BE49-F238E27FC236}">
                  <a16:creationId xmlns:a16="http://schemas.microsoft.com/office/drawing/2014/main" id="{75A2730C-15F0-D901-CF9B-51E190A56011}"/>
                </a:ext>
              </a:extLst>
            </p:cNvPr>
            <p:cNvSpPr/>
            <p:nvPr/>
          </p:nvSpPr>
          <p:spPr>
            <a:xfrm>
              <a:off x="6469830" y="4603120"/>
              <a:ext cx="104312" cy="10596"/>
            </a:xfrm>
            <a:custGeom>
              <a:avLst/>
              <a:gdLst>
                <a:gd name="connsiteX0" fmla="*/ 52097 w 104312"/>
                <a:gd name="connsiteY0" fmla="*/ 0 h 10596"/>
                <a:gd name="connsiteX1" fmla="*/ 97572 w 104312"/>
                <a:gd name="connsiteY1" fmla="*/ 0 h 10596"/>
                <a:gd name="connsiteX2" fmla="*/ 102870 w 104312"/>
                <a:gd name="connsiteY2" fmla="*/ 1766 h 10596"/>
                <a:gd name="connsiteX3" fmla="*/ 104195 w 104312"/>
                <a:gd name="connsiteY3" fmla="*/ 6623 h 10596"/>
                <a:gd name="connsiteX4" fmla="*/ 99780 w 104312"/>
                <a:gd name="connsiteY4" fmla="*/ 10155 h 10596"/>
                <a:gd name="connsiteX5" fmla="*/ 75497 w 104312"/>
                <a:gd name="connsiteY5" fmla="*/ 10155 h 10596"/>
                <a:gd name="connsiteX6" fmla="*/ 8389 w 104312"/>
                <a:gd name="connsiteY6" fmla="*/ 10596 h 10596"/>
                <a:gd name="connsiteX7" fmla="*/ 5298 w 104312"/>
                <a:gd name="connsiteY7" fmla="*/ 10596 h 10596"/>
                <a:gd name="connsiteX8" fmla="*/ 0 w 104312"/>
                <a:gd name="connsiteY8" fmla="*/ 5298 h 10596"/>
                <a:gd name="connsiteX9" fmla="*/ 5298 w 104312"/>
                <a:gd name="connsiteY9" fmla="*/ 0 h 10596"/>
                <a:gd name="connsiteX10" fmla="*/ 52097 w 104312"/>
                <a:gd name="connsiteY10" fmla="*/ 0 h 10596"/>
                <a:gd name="connsiteX11" fmla="*/ 52097 w 104312"/>
                <a:gd name="connsiteY11" fmla="*/ 0 h 1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312" h="10596">
                  <a:moveTo>
                    <a:pt x="52097" y="0"/>
                  </a:moveTo>
                  <a:cubicBezTo>
                    <a:pt x="67108" y="0"/>
                    <a:pt x="82120" y="0"/>
                    <a:pt x="97572" y="0"/>
                  </a:cubicBezTo>
                  <a:cubicBezTo>
                    <a:pt x="99338" y="0"/>
                    <a:pt x="101546" y="441"/>
                    <a:pt x="102870" y="1766"/>
                  </a:cubicBezTo>
                  <a:cubicBezTo>
                    <a:pt x="103753" y="2649"/>
                    <a:pt x="104636" y="5740"/>
                    <a:pt x="104195" y="6623"/>
                  </a:cubicBezTo>
                  <a:cubicBezTo>
                    <a:pt x="103312" y="8389"/>
                    <a:pt x="101105" y="10155"/>
                    <a:pt x="99780" y="10155"/>
                  </a:cubicBezTo>
                  <a:cubicBezTo>
                    <a:pt x="91833" y="10596"/>
                    <a:pt x="83444" y="10155"/>
                    <a:pt x="75497" y="10155"/>
                  </a:cubicBezTo>
                  <a:cubicBezTo>
                    <a:pt x="53422" y="10155"/>
                    <a:pt x="30905" y="10155"/>
                    <a:pt x="8389" y="10596"/>
                  </a:cubicBezTo>
                  <a:cubicBezTo>
                    <a:pt x="7505" y="10596"/>
                    <a:pt x="6623" y="10596"/>
                    <a:pt x="5298" y="10596"/>
                  </a:cubicBezTo>
                  <a:cubicBezTo>
                    <a:pt x="2208" y="10596"/>
                    <a:pt x="0" y="9713"/>
                    <a:pt x="0" y="5298"/>
                  </a:cubicBezTo>
                  <a:cubicBezTo>
                    <a:pt x="0" y="883"/>
                    <a:pt x="2649" y="0"/>
                    <a:pt x="5298" y="0"/>
                  </a:cubicBezTo>
                  <a:cubicBezTo>
                    <a:pt x="20750" y="441"/>
                    <a:pt x="36203" y="441"/>
                    <a:pt x="52097" y="0"/>
                  </a:cubicBezTo>
                  <a:cubicBezTo>
                    <a:pt x="52097" y="441"/>
                    <a:pt x="52097" y="0"/>
                    <a:pt x="52097"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nvGrpSpPr>
          <p:cNvPr id="84" name="Group 83">
            <a:extLst>
              <a:ext uri="{FF2B5EF4-FFF2-40B4-BE49-F238E27FC236}">
                <a16:creationId xmlns:a16="http://schemas.microsoft.com/office/drawing/2014/main" id="{D25B1E8E-A9DC-83ED-39D1-3A5898D2736E}"/>
              </a:ext>
            </a:extLst>
          </p:cNvPr>
          <p:cNvGrpSpPr/>
          <p:nvPr/>
        </p:nvGrpSpPr>
        <p:grpSpPr>
          <a:xfrm>
            <a:off x="4048569" y="711913"/>
            <a:ext cx="1919062" cy="1927343"/>
            <a:chOff x="1093675" y="2484814"/>
            <a:chExt cx="2961160" cy="2973937"/>
          </a:xfrm>
        </p:grpSpPr>
        <p:sp>
          <p:nvSpPr>
            <p:cNvPr id="85" name="Freeform 84">
              <a:extLst>
                <a:ext uri="{FF2B5EF4-FFF2-40B4-BE49-F238E27FC236}">
                  <a16:creationId xmlns:a16="http://schemas.microsoft.com/office/drawing/2014/main" id="{2666D8C1-67CA-6111-D424-6EBBC5A3D8D1}"/>
                </a:ext>
              </a:extLst>
            </p:cNvPr>
            <p:cNvSpPr/>
            <p:nvPr/>
          </p:nvSpPr>
          <p:spPr>
            <a:xfrm rot="10800000">
              <a:off x="1093675" y="3017160"/>
              <a:ext cx="2912240" cy="45689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C2C47AB5-C20B-7F83-391D-6D389958A922}"/>
                </a:ext>
              </a:extLst>
            </p:cNvPr>
            <p:cNvGrpSpPr/>
            <p:nvPr/>
          </p:nvGrpSpPr>
          <p:grpSpPr>
            <a:xfrm>
              <a:off x="1226198" y="2484814"/>
              <a:ext cx="2828637" cy="2973937"/>
              <a:chOff x="7601607" y="4218616"/>
              <a:chExt cx="2411035" cy="2534880"/>
            </a:xfrm>
          </p:grpSpPr>
          <p:sp>
            <p:nvSpPr>
              <p:cNvPr id="87" name="TextBox 86">
                <a:extLst>
                  <a:ext uri="{FF2B5EF4-FFF2-40B4-BE49-F238E27FC236}">
                    <a16:creationId xmlns:a16="http://schemas.microsoft.com/office/drawing/2014/main" id="{1043E9AA-1050-7A5E-0741-AC00A67F5B1D}"/>
                  </a:ext>
                </a:extLst>
              </p:cNvPr>
              <p:cNvSpPr txBox="1"/>
              <p:nvPr/>
            </p:nvSpPr>
            <p:spPr>
              <a:xfrm>
                <a:off x="7608307" y="4218616"/>
                <a:ext cx="1452855" cy="445215"/>
              </a:xfrm>
              <a:prstGeom prst="rect">
                <a:avLst/>
              </a:prstGeom>
              <a:noFill/>
            </p:spPr>
            <p:txBody>
              <a:bodyPr wrap="non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1</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88" name="TextBox 87">
                <a:extLst>
                  <a:ext uri="{FF2B5EF4-FFF2-40B4-BE49-F238E27FC236}">
                    <a16:creationId xmlns:a16="http://schemas.microsoft.com/office/drawing/2014/main" id="{F37431B4-D359-2AAF-83C9-CE9E5EF3EBF6}"/>
                  </a:ext>
                </a:extLst>
              </p:cNvPr>
              <p:cNvSpPr txBox="1"/>
              <p:nvPr/>
            </p:nvSpPr>
            <p:spPr>
              <a:xfrm>
                <a:off x="7642196" y="4696841"/>
                <a:ext cx="2370446"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Introduction: Diversities Reviving European Enterprises </a:t>
                </a:r>
              </a:p>
            </p:txBody>
          </p:sp>
          <p:sp>
            <p:nvSpPr>
              <p:cNvPr id="89" name="TextBox 88">
                <a:extLst>
                  <a:ext uri="{FF2B5EF4-FFF2-40B4-BE49-F238E27FC236}">
                    <a16:creationId xmlns:a16="http://schemas.microsoft.com/office/drawing/2014/main" id="{6E39176C-C6B1-88C9-90F6-86CEB87990E5}"/>
                  </a:ext>
                </a:extLst>
              </p:cNvPr>
              <p:cNvSpPr txBox="1"/>
              <p:nvPr/>
            </p:nvSpPr>
            <p:spPr>
              <a:xfrm>
                <a:off x="7601607" y="5113366"/>
                <a:ext cx="2328046" cy="164013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Overview and definitions of D&amp;I in SMEs. 12 Dimensions of Diversity. Learning key competencies for business case delivery.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Why D&amp;I Matters for SMEs.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Building D&amp;I Competencies for SMEs. </a:t>
                </a:r>
              </a:p>
              <a:p>
                <a:pPr>
                  <a:lnSpc>
                    <a:spcPts val="891"/>
                  </a:lnSpc>
                  <a:buClr>
                    <a:srgbClr val="F15B2A"/>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0" name="Group 89">
            <a:extLst>
              <a:ext uri="{FF2B5EF4-FFF2-40B4-BE49-F238E27FC236}">
                <a16:creationId xmlns:a16="http://schemas.microsoft.com/office/drawing/2014/main" id="{9D71A481-5EA7-1B19-56C7-CBC288E3DB98}"/>
              </a:ext>
            </a:extLst>
          </p:cNvPr>
          <p:cNvGrpSpPr/>
          <p:nvPr/>
        </p:nvGrpSpPr>
        <p:grpSpPr>
          <a:xfrm>
            <a:off x="6651749" y="723054"/>
            <a:ext cx="2014073" cy="2267978"/>
            <a:chOff x="4098066" y="997019"/>
            <a:chExt cx="2977579" cy="3352950"/>
          </a:xfrm>
        </p:grpSpPr>
        <p:sp>
          <p:nvSpPr>
            <p:cNvPr id="91" name="Freeform 90">
              <a:extLst>
                <a:ext uri="{FF2B5EF4-FFF2-40B4-BE49-F238E27FC236}">
                  <a16:creationId xmlns:a16="http://schemas.microsoft.com/office/drawing/2014/main" id="{6BCEDEA0-828E-68E5-289A-AD03F5957D45}"/>
                </a:ext>
              </a:extLst>
            </p:cNvPr>
            <p:cNvSpPr/>
            <p:nvPr/>
          </p:nvSpPr>
          <p:spPr>
            <a:xfrm rot="10800000">
              <a:off x="4098066" y="1498832"/>
              <a:ext cx="24513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2" name="Group 91">
              <a:extLst>
                <a:ext uri="{FF2B5EF4-FFF2-40B4-BE49-F238E27FC236}">
                  <a16:creationId xmlns:a16="http://schemas.microsoft.com/office/drawing/2014/main" id="{41B92135-9220-B5F3-FBAE-F49C080DD45D}"/>
                </a:ext>
              </a:extLst>
            </p:cNvPr>
            <p:cNvGrpSpPr/>
            <p:nvPr/>
          </p:nvGrpSpPr>
          <p:grpSpPr>
            <a:xfrm>
              <a:off x="4212817" y="997019"/>
              <a:ext cx="2862828" cy="3352950"/>
              <a:chOff x="7590733" y="4225939"/>
              <a:chExt cx="2546867" cy="2982893"/>
            </a:xfrm>
          </p:grpSpPr>
          <p:sp>
            <p:nvSpPr>
              <p:cNvPr id="93" name="TextBox 92">
                <a:extLst>
                  <a:ext uri="{FF2B5EF4-FFF2-40B4-BE49-F238E27FC236}">
                    <a16:creationId xmlns:a16="http://schemas.microsoft.com/office/drawing/2014/main" id="{540F73DE-212F-A7AF-9535-932EFE67CB51}"/>
                  </a:ext>
                </a:extLst>
              </p:cNvPr>
              <p:cNvSpPr txBox="1"/>
              <p:nvPr/>
            </p:nvSpPr>
            <p:spPr>
              <a:xfrm>
                <a:off x="7590733" y="4225939"/>
                <a:ext cx="207868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2</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94" name="TextBox 93">
                <a:extLst>
                  <a:ext uri="{FF2B5EF4-FFF2-40B4-BE49-F238E27FC236}">
                    <a16:creationId xmlns:a16="http://schemas.microsoft.com/office/drawing/2014/main" id="{E1011ACA-F30D-64F4-E03F-55F974D16D52}"/>
                  </a:ext>
                </a:extLst>
              </p:cNvPr>
              <p:cNvSpPr txBox="1"/>
              <p:nvPr/>
            </p:nvSpPr>
            <p:spPr>
              <a:xfrm>
                <a:off x="7617977" y="4721357"/>
                <a:ext cx="2008307"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Leadership Skills</a:t>
                </a:r>
              </a:p>
            </p:txBody>
          </p:sp>
          <p:sp>
            <p:nvSpPr>
              <p:cNvPr id="95" name="TextBox 94">
                <a:extLst>
                  <a:ext uri="{FF2B5EF4-FFF2-40B4-BE49-F238E27FC236}">
                    <a16:creationId xmlns:a16="http://schemas.microsoft.com/office/drawing/2014/main" id="{74BB4D31-AA64-3F6F-BD6A-50E1D9086524}"/>
                  </a:ext>
                </a:extLst>
              </p:cNvPr>
              <p:cNvSpPr txBox="1"/>
              <p:nvPr/>
            </p:nvSpPr>
            <p:spPr>
              <a:xfrm>
                <a:off x="7601606" y="5113365"/>
                <a:ext cx="2535994" cy="2095467"/>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Develop inclusive leadership skills (e.g., Bias awareness and mitigation). Tap into the power of neurodiversity. </a:t>
                </a:r>
                <a:r>
                  <a:rPr lang="en-US" sz="875" dirty="0">
                    <a:ln/>
                    <a:solidFill>
                      <a:srgbClr val="083F59"/>
                    </a:solidFill>
                    <a:latin typeface="Calibri" panose="020F0502020204030204" pitchFamily="34" charset="0"/>
                    <a:cs typeface="Calibri" panose="020F0502020204030204" pitchFamily="34" charset="0"/>
                    <a:sym typeface="Avenir-Black"/>
                    <a:rtl val="0"/>
                  </a:rPr>
                  <a:t>Measure impact and build resilience.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Prepare for Inclusive Change Through Leadership.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Unlock Inclusive Leadership &amp; Neurodiversity.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Measure Leadership Impact &amp; Build Resilience.</a:t>
                </a:r>
              </a:p>
              <a:p>
                <a:pPr marL="115981" indent="-115981">
                  <a:lnSpc>
                    <a:spcPts val="891"/>
                  </a:lnSpc>
                  <a:buClr>
                    <a:srgbClr val="F15B2A"/>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6" name="Group 95">
            <a:extLst>
              <a:ext uri="{FF2B5EF4-FFF2-40B4-BE49-F238E27FC236}">
                <a16:creationId xmlns:a16="http://schemas.microsoft.com/office/drawing/2014/main" id="{60D86360-6381-E9AD-F9BF-5A72A3BA2762}"/>
              </a:ext>
            </a:extLst>
          </p:cNvPr>
          <p:cNvGrpSpPr/>
          <p:nvPr/>
        </p:nvGrpSpPr>
        <p:grpSpPr>
          <a:xfrm>
            <a:off x="8987465" y="714941"/>
            <a:ext cx="2462179" cy="2745281"/>
            <a:chOff x="4098065" y="973802"/>
            <a:chExt cx="3640051" cy="4058587"/>
          </a:xfrm>
        </p:grpSpPr>
        <p:sp>
          <p:nvSpPr>
            <p:cNvPr id="97" name="Freeform 96">
              <a:extLst>
                <a:ext uri="{FF2B5EF4-FFF2-40B4-BE49-F238E27FC236}">
                  <a16:creationId xmlns:a16="http://schemas.microsoft.com/office/drawing/2014/main" id="{793CBB64-DCCD-B21F-9C91-9C2026C3ADF5}"/>
                </a:ext>
              </a:extLst>
            </p:cNvPr>
            <p:cNvSpPr/>
            <p:nvPr/>
          </p:nvSpPr>
          <p:spPr>
            <a:xfrm rot="10800000">
              <a:off x="4098065" y="1498832"/>
              <a:ext cx="231215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8" name="Group 97">
              <a:extLst>
                <a:ext uri="{FF2B5EF4-FFF2-40B4-BE49-F238E27FC236}">
                  <a16:creationId xmlns:a16="http://schemas.microsoft.com/office/drawing/2014/main" id="{36788966-825E-C8A7-9177-58B7031080E2}"/>
                </a:ext>
              </a:extLst>
            </p:cNvPr>
            <p:cNvGrpSpPr/>
            <p:nvPr/>
          </p:nvGrpSpPr>
          <p:grpSpPr>
            <a:xfrm>
              <a:off x="4225037" y="973802"/>
              <a:ext cx="3513079" cy="4058587"/>
              <a:chOff x="7601604" y="4205289"/>
              <a:chExt cx="3125352" cy="3610655"/>
            </a:xfrm>
          </p:grpSpPr>
          <p:sp>
            <p:nvSpPr>
              <p:cNvPr id="99" name="TextBox 98">
                <a:extLst>
                  <a:ext uri="{FF2B5EF4-FFF2-40B4-BE49-F238E27FC236}">
                    <a16:creationId xmlns:a16="http://schemas.microsoft.com/office/drawing/2014/main" id="{C01C1E62-AC50-1C97-9D92-35BE516DD1B4}"/>
                  </a:ext>
                </a:extLst>
              </p:cNvPr>
              <p:cNvSpPr txBox="1"/>
              <p:nvPr/>
            </p:nvSpPr>
            <p:spPr>
              <a:xfrm>
                <a:off x="7603769" y="4205289"/>
                <a:ext cx="2469606"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3</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100" name="TextBox 99">
                <a:extLst>
                  <a:ext uri="{FF2B5EF4-FFF2-40B4-BE49-F238E27FC236}">
                    <a16:creationId xmlns:a16="http://schemas.microsoft.com/office/drawing/2014/main" id="{A553BCCC-7B1C-0F2E-ABA4-7C9C73C63E67}"/>
                  </a:ext>
                </a:extLst>
              </p:cNvPr>
              <p:cNvSpPr txBox="1"/>
              <p:nvPr/>
            </p:nvSpPr>
            <p:spPr>
              <a:xfrm>
                <a:off x="7642198" y="4689513"/>
                <a:ext cx="1893324"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Talent Management for SMEs </a:t>
                </a:r>
              </a:p>
            </p:txBody>
          </p:sp>
          <p:sp>
            <p:nvSpPr>
              <p:cNvPr id="101" name="TextBox 100">
                <a:extLst>
                  <a:ext uri="{FF2B5EF4-FFF2-40B4-BE49-F238E27FC236}">
                    <a16:creationId xmlns:a16="http://schemas.microsoft.com/office/drawing/2014/main" id="{FF6A4789-9490-B70C-314B-4C7EC401FD99}"/>
                  </a:ext>
                </a:extLst>
              </p:cNvPr>
              <p:cNvSpPr txBox="1"/>
              <p:nvPr/>
            </p:nvSpPr>
            <p:spPr>
              <a:xfrm>
                <a:off x="7601604" y="5113364"/>
                <a:ext cx="3125352" cy="270258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Inclusive advertising, recruitment and retention. Performance management and leadership succession planning.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Attracting, Developing, and Retaining Diverse Talent.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Creating Inclusive Job Descriptions &amp; Adverts.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Inclusive Selection, Interviewing, and Offer Strategies.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Employee Talent Development and Retention.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Performance Management and Feedback.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6: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Succession Planning and Leadership Development.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102" name="Freeform 101">
            <a:extLst>
              <a:ext uri="{FF2B5EF4-FFF2-40B4-BE49-F238E27FC236}">
                <a16:creationId xmlns:a16="http://schemas.microsoft.com/office/drawing/2014/main" id="{91A38EBF-B024-FDCA-216F-79A630F3AB94}"/>
              </a:ext>
            </a:extLst>
          </p:cNvPr>
          <p:cNvSpPr/>
          <p:nvPr/>
        </p:nvSpPr>
        <p:spPr>
          <a:xfrm rot="13947310">
            <a:off x="11351709" y="1620350"/>
            <a:ext cx="408946"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103" name="Group 102">
            <a:extLst>
              <a:ext uri="{FF2B5EF4-FFF2-40B4-BE49-F238E27FC236}">
                <a16:creationId xmlns:a16="http://schemas.microsoft.com/office/drawing/2014/main" id="{D76426E7-8D51-24D4-075A-0B1CFDD0B32E}"/>
              </a:ext>
            </a:extLst>
          </p:cNvPr>
          <p:cNvGrpSpPr/>
          <p:nvPr/>
        </p:nvGrpSpPr>
        <p:grpSpPr>
          <a:xfrm>
            <a:off x="11389928" y="1544120"/>
            <a:ext cx="262509" cy="353897"/>
            <a:chOff x="5050571" y="2097309"/>
            <a:chExt cx="2121206" cy="2859671"/>
          </a:xfrm>
          <a:solidFill>
            <a:srgbClr val="083F59"/>
          </a:solidFill>
        </p:grpSpPr>
        <p:sp>
          <p:nvSpPr>
            <p:cNvPr id="104" name="Freeform 103">
              <a:extLst>
                <a:ext uri="{FF2B5EF4-FFF2-40B4-BE49-F238E27FC236}">
                  <a16:creationId xmlns:a16="http://schemas.microsoft.com/office/drawing/2014/main" id="{11A72C54-71A4-BD5F-B61A-F4729C6C1A14}"/>
                </a:ext>
              </a:extLst>
            </p:cNvPr>
            <p:cNvSpPr/>
            <p:nvPr/>
          </p:nvSpPr>
          <p:spPr>
            <a:xfrm>
              <a:off x="5050571" y="2097309"/>
              <a:ext cx="2121206" cy="2859671"/>
            </a:xfrm>
            <a:custGeom>
              <a:avLst/>
              <a:gdLst>
                <a:gd name="connsiteX0" fmla="*/ 1671143 w 2121206"/>
                <a:gd name="connsiteY0" fmla="*/ 1615947 h 2859671"/>
                <a:gd name="connsiteX1" fmla="*/ 2069520 w 2121206"/>
                <a:gd name="connsiteY1" fmla="*/ 1959661 h 2859671"/>
                <a:gd name="connsiteX2" fmla="*/ 2120845 w 2121206"/>
                <a:gd name="connsiteY2" fmla="*/ 2208080 h 2859671"/>
                <a:gd name="connsiteX3" fmla="*/ 2120845 w 2121206"/>
                <a:gd name="connsiteY3" fmla="*/ 2808359 h 2859671"/>
                <a:gd name="connsiteX4" fmla="*/ 2068705 w 2121206"/>
                <a:gd name="connsiteY4" fmla="*/ 2859672 h 2859671"/>
                <a:gd name="connsiteX5" fmla="*/ 1144861 w 2121206"/>
                <a:gd name="connsiteY5" fmla="*/ 2859672 h 2859671"/>
                <a:gd name="connsiteX6" fmla="*/ 401060 w 2121206"/>
                <a:gd name="connsiteY6" fmla="*/ 2859672 h 2859671"/>
                <a:gd name="connsiteX7" fmla="*/ 54007 w 2121206"/>
                <a:gd name="connsiteY7" fmla="*/ 2859672 h 2859671"/>
                <a:gd name="connsiteX8" fmla="*/ 1053 w 2121206"/>
                <a:gd name="connsiteY8" fmla="*/ 2805916 h 2859671"/>
                <a:gd name="connsiteX9" fmla="*/ 238 w 2121206"/>
                <a:gd name="connsiteY9" fmla="*/ 2242289 h 2859671"/>
                <a:gd name="connsiteX10" fmla="*/ 449126 w 2121206"/>
                <a:gd name="connsiteY10" fmla="*/ 1615947 h 2859671"/>
                <a:gd name="connsiteX11" fmla="*/ 428759 w 2121206"/>
                <a:gd name="connsiteY11" fmla="*/ 1602101 h 2859671"/>
                <a:gd name="connsiteX12" fmla="*/ 223460 w 2121206"/>
                <a:gd name="connsiteY12" fmla="*/ 1361826 h 2859671"/>
                <a:gd name="connsiteX13" fmla="*/ 247085 w 2121206"/>
                <a:gd name="connsiteY13" fmla="*/ 1300740 h 2859671"/>
                <a:gd name="connsiteX14" fmla="*/ 520817 w 2121206"/>
                <a:gd name="connsiteY14" fmla="*/ 1024627 h 2859671"/>
                <a:gd name="connsiteX15" fmla="*/ 536296 w 2121206"/>
                <a:gd name="connsiteY15" fmla="*/ 937477 h 2859671"/>
                <a:gd name="connsiteX16" fmla="*/ 682938 w 2121206"/>
                <a:gd name="connsiteY16" fmla="*/ 413760 h 2859671"/>
                <a:gd name="connsiteX17" fmla="*/ 796179 w 2121206"/>
                <a:gd name="connsiteY17" fmla="*/ 303804 h 2859671"/>
                <a:gd name="connsiteX18" fmla="*/ 814101 w 2121206"/>
                <a:gd name="connsiteY18" fmla="*/ 266338 h 2859671"/>
                <a:gd name="connsiteX19" fmla="*/ 1060949 w 2121206"/>
                <a:gd name="connsiteY19" fmla="*/ 0 h 2859671"/>
                <a:gd name="connsiteX20" fmla="*/ 1310240 w 2121206"/>
                <a:gd name="connsiteY20" fmla="*/ 268781 h 2859671"/>
                <a:gd name="connsiteX21" fmla="*/ 1321646 w 2121206"/>
                <a:gd name="connsiteY21" fmla="*/ 298918 h 2859671"/>
                <a:gd name="connsiteX22" fmla="*/ 1586416 w 2121206"/>
                <a:gd name="connsiteY22" fmla="*/ 884535 h 2859671"/>
                <a:gd name="connsiteX23" fmla="*/ 1688251 w 2121206"/>
                <a:gd name="connsiteY23" fmla="*/ 1155760 h 2859671"/>
                <a:gd name="connsiteX24" fmla="*/ 1872368 w 2121206"/>
                <a:gd name="connsiteY24" fmla="*/ 1299111 h 2859671"/>
                <a:gd name="connsiteX25" fmla="*/ 1897623 w 2121206"/>
                <a:gd name="connsiteY25" fmla="*/ 1366713 h 2859671"/>
                <a:gd name="connsiteX26" fmla="*/ 1689880 w 2121206"/>
                <a:gd name="connsiteY26" fmla="*/ 1604544 h 2859671"/>
                <a:gd name="connsiteX27" fmla="*/ 1671143 w 2121206"/>
                <a:gd name="connsiteY27" fmla="*/ 1615947 h 2859671"/>
                <a:gd name="connsiteX28" fmla="*/ 563995 w 2121206"/>
                <a:gd name="connsiteY28" fmla="*/ 1666445 h 2859671"/>
                <a:gd name="connsiteX29" fmla="*/ 507782 w 2121206"/>
                <a:gd name="connsiteY29" fmla="*/ 1672147 h 2859671"/>
                <a:gd name="connsiteX30" fmla="*/ 66227 w 2121206"/>
                <a:gd name="connsiteY30" fmla="*/ 2202379 h 2859671"/>
                <a:gd name="connsiteX31" fmla="*/ 66227 w 2121206"/>
                <a:gd name="connsiteY31" fmla="*/ 2766820 h 2859671"/>
                <a:gd name="connsiteX32" fmla="*/ 67856 w 2121206"/>
                <a:gd name="connsiteY32" fmla="*/ 2793698 h 2859671"/>
                <a:gd name="connsiteX33" fmla="*/ 316333 w 2121206"/>
                <a:gd name="connsiteY33" fmla="*/ 2793698 h 2859671"/>
                <a:gd name="connsiteX34" fmla="*/ 316333 w 2121206"/>
                <a:gd name="connsiteY34" fmla="*/ 2757861 h 2859671"/>
                <a:gd name="connsiteX35" fmla="*/ 316333 w 2121206"/>
                <a:gd name="connsiteY35" fmla="*/ 2318851 h 2859671"/>
                <a:gd name="connsiteX36" fmla="*/ 317962 w 2121206"/>
                <a:gd name="connsiteY36" fmla="*/ 2291973 h 2859671"/>
                <a:gd name="connsiteX37" fmla="*/ 348106 w 2121206"/>
                <a:gd name="connsiteY37" fmla="*/ 2264280 h 2859671"/>
                <a:gd name="connsiteX38" fmla="*/ 380693 w 2121206"/>
                <a:gd name="connsiteY38" fmla="*/ 2288715 h 2859671"/>
                <a:gd name="connsiteX39" fmla="*/ 383137 w 2121206"/>
                <a:gd name="connsiteY39" fmla="*/ 2318851 h 2859671"/>
                <a:gd name="connsiteX40" fmla="*/ 383137 w 2121206"/>
                <a:gd name="connsiteY40" fmla="*/ 2761119 h 2859671"/>
                <a:gd name="connsiteX41" fmla="*/ 384766 w 2121206"/>
                <a:gd name="connsiteY41" fmla="*/ 2793698 h 2859671"/>
                <a:gd name="connsiteX42" fmla="*/ 987628 w 2121206"/>
                <a:gd name="connsiteY42" fmla="*/ 2793698 h 2859671"/>
                <a:gd name="connsiteX43" fmla="*/ 963187 w 2121206"/>
                <a:gd name="connsiteY43" fmla="*/ 2764377 h 2859671"/>
                <a:gd name="connsiteX44" fmla="*/ 603100 w 2121206"/>
                <a:gd name="connsiteY44" fmla="*/ 2346544 h 2859671"/>
                <a:gd name="connsiteX45" fmla="*/ 577845 w 2121206"/>
                <a:gd name="connsiteY45" fmla="*/ 2169800 h 2859671"/>
                <a:gd name="connsiteX46" fmla="*/ 631613 w 2121206"/>
                <a:gd name="connsiteY46" fmla="*/ 2050884 h 2859671"/>
                <a:gd name="connsiteX47" fmla="*/ 498006 w 2121206"/>
                <a:gd name="connsiteY47" fmla="*/ 1975951 h 2859671"/>
                <a:gd name="connsiteX48" fmla="*/ 474381 w 2121206"/>
                <a:gd name="connsiteY48" fmla="*/ 1914050 h 2859671"/>
                <a:gd name="connsiteX49" fmla="*/ 524076 w 2121206"/>
                <a:gd name="connsiteY49" fmla="*/ 1776401 h 2859671"/>
                <a:gd name="connsiteX50" fmla="*/ 563995 w 2121206"/>
                <a:gd name="connsiteY50" fmla="*/ 1666445 h 2859671"/>
                <a:gd name="connsiteX51" fmla="*/ 1557088 w 2121206"/>
                <a:gd name="connsiteY51" fmla="*/ 1666445 h 2859671"/>
                <a:gd name="connsiteX52" fmla="*/ 1644258 w 2121206"/>
                <a:gd name="connsiteY52" fmla="*/ 1906720 h 2859671"/>
                <a:gd name="connsiteX53" fmla="*/ 1619003 w 2121206"/>
                <a:gd name="connsiteY53" fmla="*/ 1977580 h 2859671"/>
                <a:gd name="connsiteX54" fmla="*/ 1490284 w 2121206"/>
                <a:gd name="connsiteY54" fmla="*/ 2050070 h 2859671"/>
                <a:gd name="connsiteX55" fmla="*/ 1570123 w 2121206"/>
                <a:gd name="connsiteY55" fmla="*/ 2222742 h 2859671"/>
                <a:gd name="connsiteX56" fmla="*/ 1558717 w 2121206"/>
                <a:gd name="connsiteY56" fmla="*/ 2301747 h 2859671"/>
                <a:gd name="connsiteX57" fmla="*/ 1160339 w 2121206"/>
                <a:gd name="connsiteY57" fmla="*/ 2762748 h 2859671"/>
                <a:gd name="connsiteX58" fmla="*/ 1135899 w 2121206"/>
                <a:gd name="connsiteY58" fmla="*/ 2792884 h 2859671"/>
                <a:gd name="connsiteX59" fmla="*/ 1740390 w 2121206"/>
                <a:gd name="connsiteY59" fmla="*/ 2792884 h 2859671"/>
                <a:gd name="connsiteX60" fmla="*/ 1740390 w 2121206"/>
                <a:gd name="connsiteY60" fmla="*/ 2757861 h 2859671"/>
                <a:gd name="connsiteX61" fmla="*/ 1740390 w 2121206"/>
                <a:gd name="connsiteY61" fmla="*/ 2324553 h 2859671"/>
                <a:gd name="connsiteX62" fmla="*/ 1742020 w 2121206"/>
                <a:gd name="connsiteY62" fmla="*/ 2291973 h 2859671"/>
                <a:gd name="connsiteX63" fmla="*/ 1773792 w 2121206"/>
                <a:gd name="connsiteY63" fmla="*/ 2263466 h 2859671"/>
                <a:gd name="connsiteX64" fmla="*/ 1805565 w 2121206"/>
                <a:gd name="connsiteY64" fmla="*/ 2292788 h 2859671"/>
                <a:gd name="connsiteX65" fmla="*/ 1806379 w 2121206"/>
                <a:gd name="connsiteY65" fmla="*/ 2316408 h 2859671"/>
                <a:gd name="connsiteX66" fmla="*/ 1806379 w 2121206"/>
                <a:gd name="connsiteY66" fmla="*/ 2758676 h 2859671"/>
                <a:gd name="connsiteX67" fmla="*/ 1806379 w 2121206"/>
                <a:gd name="connsiteY67" fmla="*/ 2792884 h 2859671"/>
                <a:gd name="connsiteX68" fmla="*/ 2054856 w 2121206"/>
                <a:gd name="connsiteY68" fmla="*/ 2792884 h 2859671"/>
                <a:gd name="connsiteX69" fmla="*/ 2056485 w 2121206"/>
                <a:gd name="connsiteY69" fmla="*/ 2770078 h 2859671"/>
                <a:gd name="connsiteX70" fmla="*/ 2055671 w 2121206"/>
                <a:gd name="connsiteY70" fmla="*/ 2193420 h 2859671"/>
                <a:gd name="connsiteX71" fmla="*/ 1820229 w 2121206"/>
                <a:gd name="connsiteY71" fmla="*/ 1754410 h 2859671"/>
                <a:gd name="connsiteX72" fmla="*/ 1557088 w 2121206"/>
                <a:gd name="connsiteY72" fmla="*/ 1666445 h 2859671"/>
                <a:gd name="connsiteX73" fmla="*/ 1525315 w 2121206"/>
                <a:gd name="connsiteY73" fmla="*/ 839739 h 2859671"/>
                <a:gd name="connsiteX74" fmla="*/ 1216552 w 2121206"/>
                <a:gd name="connsiteY74" fmla="*/ 663809 h 2859671"/>
                <a:gd name="connsiteX75" fmla="*/ 936303 w 2121206"/>
                <a:gd name="connsiteY75" fmla="*/ 841367 h 2859671"/>
                <a:gd name="connsiteX76" fmla="*/ 600656 w 2121206"/>
                <a:gd name="connsiteY76" fmla="*/ 837295 h 2859671"/>
                <a:gd name="connsiteX77" fmla="*/ 598212 w 2121206"/>
                <a:gd name="connsiteY77" fmla="*/ 854399 h 2859671"/>
                <a:gd name="connsiteX78" fmla="*/ 779885 w 2121206"/>
                <a:gd name="connsiteY78" fmla="*/ 1321102 h 2859671"/>
                <a:gd name="connsiteX79" fmla="*/ 1273580 w 2121206"/>
                <a:gd name="connsiteY79" fmla="*/ 1375672 h 2859671"/>
                <a:gd name="connsiteX80" fmla="*/ 1525315 w 2121206"/>
                <a:gd name="connsiteY80" fmla="*/ 839739 h 2859671"/>
                <a:gd name="connsiteX81" fmla="*/ 541184 w 2121206"/>
                <a:gd name="connsiteY81" fmla="*/ 1923824 h 2859671"/>
                <a:gd name="connsiteX82" fmla="*/ 678865 w 2121206"/>
                <a:gd name="connsiteY82" fmla="*/ 2001200 h 2859671"/>
                <a:gd name="connsiteX83" fmla="*/ 699232 w 2121206"/>
                <a:gd name="connsiteY83" fmla="*/ 2063101 h 2859671"/>
                <a:gd name="connsiteX84" fmla="*/ 622652 w 2121206"/>
                <a:gd name="connsiteY84" fmla="*/ 2229257 h 2859671"/>
                <a:gd name="connsiteX85" fmla="*/ 628355 w 2121206"/>
                <a:gd name="connsiteY85" fmla="*/ 2277312 h 2859671"/>
                <a:gd name="connsiteX86" fmla="*/ 1038952 w 2121206"/>
                <a:gd name="connsiteY86" fmla="*/ 2752160 h 2859671"/>
                <a:gd name="connsiteX87" fmla="*/ 1060134 w 2121206"/>
                <a:gd name="connsiteY87" fmla="*/ 2774965 h 2859671"/>
                <a:gd name="connsiteX88" fmla="*/ 1068281 w 2121206"/>
                <a:gd name="connsiteY88" fmla="*/ 2769264 h 2859671"/>
                <a:gd name="connsiteX89" fmla="*/ 1500060 w 2121206"/>
                <a:gd name="connsiteY89" fmla="*/ 2268353 h 2859671"/>
                <a:gd name="connsiteX90" fmla="*/ 1502504 w 2121206"/>
                <a:gd name="connsiteY90" fmla="*/ 2236588 h 2859671"/>
                <a:gd name="connsiteX91" fmla="*/ 1425925 w 2121206"/>
                <a:gd name="connsiteY91" fmla="*/ 2067174 h 2859671"/>
                <a:gd name="connsiteX92" fmla="*/ 1447106 w 2121206"/>
                <a:gd name="connsiteY92" fmla="*/ 1998757 h 2859671"/>
                <a:gd name="connsiteX93" fmla="*/ 1580713 w 2121206"/>
                <a:gd name="connsiteY93" fmla="*/ 1923009 h 2859671"/>
                <a:gd name="connsiteX94" fmla="*/ 1492728 w 2121206"/>
                <a:gd name="connsiteY94" fmla="*/ 1678663 h 2859671"/>
                <a:gd name="connsiteX95" fmla="*/ 1482137 w 2121206"/>
                <a:gd name="connsiteY95" fmla="*/ 1665631 h 2859671"/>
                <a:gd name="connsiteX96" fmla="*/ 1409631 w 2121206"/>
                <a:gd name="connsiteY96" fmla="*/ 1695767 h 2859671"/>
                <a:gd name="connsiteX97" fmla="*/ 1099239 w 2121206"/>
                <a:gd name="connsiteY97" fmla="*/ 2429622 h 2859671"/>
                <a:gd name="connsiteX98" fmla="*/ 1060949 w 2121206"/>
                <a:gd name="connsiteY98" fmla="*/ 2467088 h 2859671"/>
                <a:gd name="connsiteX99" fmla="*/ 1023474 w 2121206"/>
                <a:gd name="connsiteY99" fmla="*/ 2428807 h 2859671"/>
                <a:gd name="connsiteX100" fmla="*/ 720413 w 2121206"/>
                <a:gd name="connsiteY100" fmla="*/ 1714500 h 2859671"/>
                <a:gd name="connsiteX101" fmla="*/ 634058 w 2121206"/>
                <a:gd name="connsiteY101" fmla="*/ 1666445 h 2859671"/>
                <a:gd name="connsiteX102" fmla="*/ 541184 w 2121206"/>
                <a:gd name="connsiteY102" fmla="*/ 1923824 h 2859671"/>
                <a:gd name="connsiteX103" fmla="*/ 1517983 w 2121206"/>
                <a:gd name="connsiteY103" fmla="*/ 768878 h 2859671"/>
                <a:gd name="connsiteX104" fmla="*/ 1293132 w 2121206"/>
                <a:gd name="connsiteY104" fmla="*/ 361633 h 2859671"/>
                <a:gd name="connsiteX105" fmla="*/ 906975 w 2121206"/>
                <a:gd name="connsiteY105" fmla="*/ 316022 h 2859671"/>
                <a:gd name="connsiteX106" fmla="*/ 722857 w 2121206"/>
                <a:gd name="connsiteY106" fmla="*/ 466702 h 2859671"/>
                <a:gd name="connsiteX107" fmla="*/ 604729 w 2121206"/>
                <a:gd name="connsiteY107" fmla="*/ 768878 h 2859671"/>
                <a:gd name="connsiteX108" fmla="*/ 851577 w 2121206"/>
                <a:gd name="connsiteY108" fmla="*/ 788426 h 2859671"/>
                <a:gd name="connsiteX109" fmla="*/ 1191297 w 2121206"/>
                <a:gd name="connsiteY109" fmla="*/ 546522 h 2859671"/>
                <a:gd name="connsiteX110" fmla="*/ 1223070 w 2121206"/>
                <a:gd name="connsiteY110" fmla="*/ 525346 h 2859671"/>
                <a:gd name="connsiteX111" fmla="*/ 1251583 w 2121206"/>
                <a:gd name="connsiteY111" fmla="*/ 547337 h 2859671"/>
                <a:gd name="connsiteX112" fmla="*/ 1256472 w 2121206"/>
                <a:gd name="connsiteY112" fmla="*/ 570957 h 2859671"/>
                <a:gd name="connsiteX113" fmla="*/ 1517983 w 2121206"/>
                <a:gd name="connsiteY113" fmla="*/ 768878 h 2859671"/>
                <a:gd name="connsiteX114" fmla="*/ 785588 w 2121206"/>
                <a:gd name="connsiteY114" fmla="*/ 1414768 h 2859671"/>
                <a:gd name="connsiteX115" fmla="*/ 757074 w 2121206"/>
                <a:gd name="connsiteY115" fmla="*/ 1620019 h 2859671"/>
                <a:gd name="connsiteX116" fmla="*/ 762777 w 2121206"/>
                <a:gd name="connsiteY116" fmla="*/ 1646083 h 2859671"/>
                <a:gd name="connsiteX117" fmla="*/ 837727 w 2121206"/>
                <a:gd name="connsiteY117" fmla="*/ 1822013 h 2859671"/>
                <a:gd name="connsiteX118" fmla="*/ 868685 w 2121206"/>
                <a:gd name="connsiteY118" fmla="*/ 1841560 h 2859671"/>
                <a:gd name="connsiteX119" fmla="*/ 1252398 w 2121206"/>
                <a:gd name="connsiteY119" fmla="*/ 1843189 h 2859671"/>
                <a:gd name="connsiteX120" fmla="*/ 1285800 w 2121206"/>
                <a:gd name="connsiteY120" fmla="*/ 1820384 h 2859671"/>
                <a:gd name="connsiteX121" fmla="*/ 1352603 w 2121206"/>
                <a:gd name="connsiteY121" fmla="*/ 1664002 h 2859671"/>
                <a:gd name="connsiteX122" fmla="*/ 1360750 w 2121206"/>
                <a:gd name="connsiteY122" fmla="*/ 1593956 h 2859671"/>
                <a:gd name="connsiteX123" fmla="*/ 1337939 w 2121206"/>
                <a:gd name="connsiteY123" fmla="*/ 1413139 h 2859671"/>
                <a:gd name="connsiteX124" fmla="*/ 785588 w 2121206"/>
                <a:gd name="connsiteY124" fmla="*/ 1414768 h 2859671"/>
                <a:gd name="connsiteX125" fmla="*/ 1831634 w 2121206"/>
                <a:gd name="connsiteY125" fmla="*/ 1354496 h 2859671"/>
                <a:gd name="connsiteX126" fmla="*/ 1556273 w 2121206"/>
                <a:gd name="connsiteY126" fmla="*/ 1086529 h 2859671"/>
                <a:gd name="connsiteX127" fmla="*/ 1418592 w 2121206"/>
                <a:gd name="connsiteY127" fmla="*/ 1337392 h 2859671"/>
                <a:gd name="connsiteX128" fmla="*/ 1410446 w 2121206"/>
                <a:gd name="connsiteY128" fmla="*/ 1362641 h 2859671"/>
                <a:gd name="connsiteX129" fmla="*/ 1423481 w 2121206"/>
                <a:gd name="connsiteY129" fmla="*/ 1578480 h 2859671"/>
                <a:gd name="connsiteX130" fmla="*/ 1449550 w 2121206"/>
                <a:gd name="connsiteY130" fmla="*/ 1599657 h 2859671"/>
                <a:gd name="connsiteX131" fmla="*/ 1566864 w 2121206"/>
                <a:gd name="connsiteY131" fmla="*/ 1582553 h 2859671"/>
                <a:gd name="connsiteX132" fmla="*/ 1831634 w 2121206"/>
                <a:gd name="connsiteY132" fmla="*/ 1354496 h 2859671"/>
                <a:gd name="connsiteX133" fmla="*/ 563995 w 2121206"/>
                <a:gd name="connsiteY133" fmla="*/ 1088972 h 2859671"/>
                <a:gd name="connsiteX134" fmla="*/ 283746 w 2121206"/>
                <a:gd name="connsiteY134" fmla="*/ 1357754 h 2859671"/>
                <a:gd name="connsiteX135" fmla="*/ 373361 w 2121206"/>
                <a:gd name="connsiteY135" fmla="*/ 1479113 h 2859671"/>
                <a:gd name="connsiteX136" fmla="*/ 676421 w 2121206"/>
                <a:gd name="connsiteY136" fmla="*/ 1598842 h 2859671"/>
                <a:gd name="connsiteX137" fmla="*/ 700861 w 2121206"/>
                <a:gd name="connsiteY137" fmla="*/ 1571964 h 2859671"/>
                <a:gd name="connsiteX138" fmla="*/ 713081 w 2121206"/>
                <a:gd name="connsiteY138" fmla="*/ 1371600 h 2859671"/>
                <a:gd name="connsiteX139" fmla="*/ 696788 w 2121206"/>
                <a:gd name="connsiteY139" fmla="*/ 1328432 h 2859671"/>
                <a:gd name="connsiteX140" fmla="*/ 605544 w 2121206"/>
                <a:gd name="connsiteY140" fmla="*/ 1185082 h 2859671"/>
                <a:gd name="connsiteX141" fmla="*/ 563995 w 2121206"/>
                <a:gd name="connsiteY141" fmla="*/ 1088972 h 2859671"/>
                <a:gd name="connsiteX142" fmla="*/ 874388 w 2121206"/>
                <a:gd name="connsiteY142" fmla="*/ 1910792 h 2859671"/>
                <a:gd name="connsiteX143" fmla="*/ 1060949 w 2121206"/>
                <a:gd name="connsiteY143" fmla="*/ 2352245 h 2859671"/>
                <a:gd name="connsiteX144" fmla="*/ 1247510 w 2121206"/>
                <a:gd name="connsiteY144" fmla="*/ 1910792 h 2859671"/>
                <a:gd name="connsiteX145" fmla="*/ 874388 w 2121206"/>
                <a:gd name="connsiteY145" fmla="*/ 1910792 h 2859671"/>
                <a:gd name="connsiteX146" fmla="*/ 1243437 w 2121206"/>
                <a:gd name="connsiteY146" fmla="*/ 256564 h 2859671"/>
                <a:gd name="connsiteX147" fmla="*/ 1157081 w 2121206"/>
                <a:gd name="connsiteY147" fmla="*/ 95295 h 2859671"/>
                <a:gd name="connsiteX148" fmla="*/ 964002 w 2121206"/>
                <a:gd name="connsiteY148" fmla="*/ 95295 h 2859671"/>
                <a:gd name="connsiteX149" fmla="*/ 877646 w 2121206"/>
                <a:gd name="connsiteY149" fmla="*/ 256564 h 2859671"/>
                <a:gd name="connsiteX150" fmla="*/ 1243437 w 2121206"/>
                <a:gd name="connsiteY150" fmla="*/ 256564 h 28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21206" h="2859671">
                  <a:moveTo>
                    <a:pt x="1671143" y="1615947"/>
                  </a:moveTo>
                  <a:cubicBezTo>
                    <a:pt x="1858519" y="1672147"/>
                    <a:pt x="1990497" y="1785361"/>
                    <a:pt x="2069520" y="1959661"/>
                  </a:cubicBezTo>
                  <a:cubicBezTo>
                    <a:pt x="2105366" y="2038667"/>
                    <a:pt x="2120845" y="2122559"/>
                    <a:pt x="2120845" y="2208080"/>
                  </a:cubicBezTo>
                  <a:cubicBezTo>
                    <a:pt x="2121660" y="2408445"/>
                    <a:pt x="2120845" y="2608809"/>
                    <a:pt x="2120845" y="2808359"/>
                  </a:cubicBezTo>
                  <a:cubicBezTo>
                    <a:pt x="2120845" y="2850713"/>
                    <a:pt x="2111884" y="2859672"/>
                    <a:pt x="2068705" y="2859672"/>
                  </a:cubicBezTo>
                  <a:cubicBezTo>
                    <a:pt x="1760757" y="2859672"/>
                    <a:pt x="1452809" y="2859672"/>
                    <a:pt x="1144861" y="2859672"/>
                  </a:cubicBezTo>
                  <a:cubicBezTo>
                    <a:pt x="897199" y="2859672"/>
                    <a:pt x="649536" y="2859672"/>
                    <a:pt x="401060" y="2859672"/>
                  </a:cubicBezTo>
                  <a:cubicBezTo>
                    <a:pt x="285375" y="2859672"/>
                    <a:pt x="169691" y="2859672"/>
                    <a:pt x="54007" y="2859672"/>
                  </a:cubicBezTo>
                  <a:cubicBezTo>
                    <a:pt x="9199" y="2859672"/>
                    <a:pt x="1053" y="2851527"/>
                    <a:pt x="1053" y="2805916"/>
                  </a:cubicBezTo>
                  <a:cubicBezTo>
                    <a:pt x="1053" y="2617769"/>
                    <a:pt x="5126" y="2429622"/>
                    <a:pt x="238" y="2242289"/>
                  </a:cubicBezTo>
                  <a:cubicBezTo>
                    <a:pt x="-7909" y="1920566"/>
                    <a:pt x="194131" y="1685993"/>
                    <a:pt x="449126" y="1615947"/>
                  </a:cubicBezTo>
                  <a:cubicBezTo>
                    <a:pt x="440979" y="1610246"/>
                    <a:pt x="435276" y="1606173"/>
                    <a:pt x="428759" y="1602101"/>
                  </a:cubicBezTo>
                  <a:cubicBezTo>
                    <a:pt x="329368" y="1548344"/>
                    <a:pt x="262564" y="1466895"/>
                    <a:pt x="223460" y="1361826"/>
                  </a:cubicBezTo>
                  <a:cubicBezTo>
                    <a:pt x="210425" y="1326803"/>
                    <a:pt x="213684" y="1318658"/>
                    <a:pt x="247085" y="1300740"/>
                  </a:cubicBezTo>
                  <a:cubicBezTo>
                    <a:pt x="366843" y="1237209"/>
                    <a:pt x="464604" y="1150873"/>
                    <a:pt x="520817" y="1024627"/>
                  </a:cubicBezTo>
                  <a:cubicBezTo>
                    <a:pt x="533037" y="998564"/>
                    <a:pt x="538740" y="965984"/>
                    <a:pt x="536296" y="937477"/>
                  </a:cubicBezTo>
                  <a:cubicBezTo>
                    <a:pt x="522447" y="744443"/>
                    <a:pt x="561551" y="566885"/>
                    <a:pt x="682938" y="413760"/>
                  </a:cubicBezTo>
                  <a:cubicBezTo>
                    <a:pt x="715525" y="373036"/>
                    <a:pt x="757074" y="339642"/>
                    <a:pt x="796179" y="303804"/>
                  </a:cubicBezTo>
                  <a:cubicBezTo>
                    <a:pt x="808399" y="293216"/>
                    <a:pt x="815731" y="285071"/>
                    <a:pt x="814101" y="266338"/>
                  </a:cubicBezTo>
                  <a:cubicBezTo>
                    <a:pt x="801881" y="122988"/>
                    <a:pt x="916751" y="0"/>
                    <a:pt x="1060949" y="0"/>
                  </a:cubicBezTo>
                  <a:cubicBezTo>
                    <a:pt x="1206776" y="0"/>
                    <a:pt x="1320016" y="122988"/>
                    <a:pt x="1310240" y="268781"/>
                  </a:cubicBezTo>
                  <a:cubicBezTo>
                    <a:pt x="1309426" y="278555"/>
                    <a:pt x="1314314" y="293216"/>
                    <a:pt x="1321646" y="298918"/>
                  </a:cubicBezTo>
                  <a:cubicBezTo>
                    <a:pt x="1516354" y="446340"/>
                    <a:pt x="1597007" y="648334"/>
                    <a:pt x="1586416" y="884535"/>
                  </a:cubicBezTo>
                  <a:cubicBezTo>
                    <a:pt x="1580713" y="996935"/>
                    <a:pt x="1621447" y="1078384"/>
                    <a:pt x="1688251" y="1155760"/>
                  </a:cubicBezTo>
                  <a:cubicBezTo>
                    <a:pt x="1740390" y="1215218"/>
                    <a:pt x="1803121" y="1261644"/>
                    <a:pt x="1872368" y="1299111"/>
                  </a:cubicBezTo>
                  <a:cubicBezTo>
                    <a:pt x="1909843" y="1318658"/>
                    <a:pt x="1912287" y="1325989"/>
                    <a:pt x="1897623" y="1366713"/>
                  </a:cubicBezTo>
                  <a:cubicBezTo>
                    <a:pt x="1857704" y="1471782"/>
                    <a:pt x="1790086" y="1551602"/>
                    <a:pt x="1689880" y="1604544"/>
                  </a:cubicBezTo>
                  <a:cubicBezTo>
                    <a:pt x="1684992" y="1607802"/>
                    <a:pt x="1680919" y="1611060"/>
                    <a:pt x="1671143" y="1615947"/>
                  </a:cubicBezTo>
                  <a:close/>
                  <a:moveTo>
                    <a:pt x="563995" y="1666445"/>
                  </a:moveTo>
                  <a:cubicBezTo>
                    <a:pt x="541999" y="1668889"/>
                    <a:pt x="524891" y="1668889"/>
                    <a:pt x="507782" y="1672147"/>
                  </a:cubicBezTo>
                  <a:cubicBezTo>
                    <a:pt x="248715" y="1721830"/>
                    <a:pt x="67856" y="1938485"/>
                    <a:pt x="66227" y="2202379"/>
                  </a:cubicBezTo>
                  <a:cubicBezTo>
                    <a:pt x="65412" y="2390526"/>
                    <a:pt x="66227" y="2578673"/>
                    <a:pt x="66227" y="2766820"/>
                  </a:cubicBezTo>
                  <a:cubicBezTo>
                    <a:pt x="66227" y="2775780"/>
                    <a:pt x="67042" y="2784739"/>
                    <a:pt x="67856" y="2793698"/>
                  </a:cubicBezTo>
                  <a:cubicBezTo>
                    <a:pt x="151768" y="2793698"/>
                    <a:pt x="233236" y="2793698"/>
                    <a:pt x="316333" y="2793698"/>
                  </a:cubicBezTo>
                  <a:cubicBezTo>
                    <a:pt x="316333" y="2779852"/>
                    <a:pt x="316333" y="2769264"/>
                    <a:pt x="316333" y="2757861"/>
                  </a:cubicBezTo>
                  <a:cubicBezTo>
                    <a:pt x="316333" y="2611253"/>
                    <a:pt x="316333" y="2465459"/>
                    <a:pt x="316333" y="2318851"/>
                  </a:cubicBezTo>
                  <a:cubicBezTo>
                    <a:pt x="316333" y="2309892"/>
                    <a:pt x="313074" y="2298489"/>
                    <a:pt x="317962" y="2291973"/>
                  </a:cubicBezTo>
                  <a:cubicBezTo>
                    <a:pt x="325295" y="2280570"/>
                    <a:pt x="337515" y="2265095"/>
                    <a:pt x="348106" y="2264280"/>
                  </a:cubicBezTo>
                  <a:cubicBezTo>
                    <a:pt x="358696" y="2263466"/>
                    <a:pt x="372546" y="2278127"/>
                    <a:pt x="380693" y="2288715"/>
                  </a:cubicBezTo>
                  <a:cubicBezTo>
                    <a:pt x="385581" y="2295231"/>
                    <a:pt x="383137" y="2308263"/>
                    <a:pt x="383137" y="2318851"/>
                  </a:cubicBezTo>
                  <a:cubicBezTo>
                    <a:pt x="383137" y="2466274"/>
                    <a:pt x="383137" y="2613697"/>
                    <a:pt x="383137" y="2761119"/>
                  </a:cubicBezTo>
                  <a:cubicBezTo>
                    <a:pt x="383137" y="2771707"/>
                    <a:pt x="383951" y="2782295"/>
                    <a:pt x="384766" y="2793698"/>
                  </a:cubicBezTo>
                  <a:cubicBezTo>
                    <a:pt x="585992" y="2793698"/>
                    <a:pt x="784773" y="2793698"/>
                    <a:pt x="987628" y="2793698"/>
                  </a:cubicBezTo>
                  <a:cubicBezTo>
                    <a:pt x="977852" y="2781481"/>
                    <a:pt x="970520" y="2772522"/>
                    <a:pt x="963187" y="2764377"/>
                  </a:cubicBezTo>
                  <a:cubicBezTo>
                    <a:pt x="843430" y="2625099"/>
                    <a:pt x="722043" y="2486636"/>
                    <a:pt x="603100" y="2346544"/>
                  </a:cubicBezTo>
                  <a:cubicBezTo>
                    <a:pt x="520817" y="2249620"/>
                    <a:pt x="525705" y="2287901"/>
                    <a:pt x="577845" y="2169800"/>
                  </a:cubicBezTo>
                  <a:cubicBezTo>
                    <a:pt x="594953" y="2130704"/>
                    <a:pt x="613691" y="2090794"/>
                    <a:pt x="631613" y="2050884"/>
                  </a:cubicBezTo>
                  <a:cubicBezTo>
                    <a:pt x="585177" y="2024821"/>
                    <a:pt x="541999" y="1998757"/>
                    <a:pt x="498006" y="1975951"/>
                  </a:cubicBezTo>
                  <a:cubicBezTo>
                    <a:pt x="470307" y="1961290"/>
                    <a:pt x="462161" y="1943372"/>
                    <a:pt x="474381" y="1914050"/>
                  </a:cubicBezTo>
                  <a:cubicBezTo>
                    <a:pt x="492304" y="1868438"/>
                    <a:pt x="507782" y="1822827"/>
                    <a:pt x="524076" y="1776401"/>
                  </a:cubicBezTo>
                  <a:cubicBezTo>
                    <a:pt x="537111" y="1741378"/>
                    <a:pt x="550146" y="1706355"/>
                    <a:pt x="563995" y="1666445"/>
                  </a:cubicBezTo>
                  <a:close/>
                  <a:moveTo>
                    <a:pt x="1557088" y="1666445"/>
                  </a:moveTo>
                  <a:cubicBezTo>
                    <a:pt x="1587231" y="1750338"/>
                    <a:pt x="1615745" y="1828529"/>
                    <a:pt x="1644258" y="1906720"/>
                  </a:cubicBezTo>
                  <a:cubicBezTo>
                    <a:pt x="1659737" y="1948259"/>
                    <a:pt x="1656479" y="1956403"/>
                    <a:pt x="1619003" y="1977580"/>
                  </a:cubicBezTo>
                  <a:cubicBezTo>
                    <a:pt x="1576640" y="2001200"/>
                    <a:pt x="1534277" y="2025635"/>
                    <a:pt x="1490284" y="2050070"/>
                  </a:cubicBezTo>
                  <a:cubicBezTo>
                    <a:pt x="1517169" y="2109527"/>
                    <a:pt x="1541609" y="2167356"/>
                    <a:pt x="1570123" y="2222742"/>
                  </a:cubicBezTo>
                  <a:cubicBezTo>
                    <a:pt x="1585601" y="2253692"/>
                    <a:pt x="1581528" y="2275683"/>
                    <a:pt x="1558717" y="2301747"/>
                  </a:cubicBezTo>
                  <a:cubicBezTo>
                    <a:pt x="1425110" y="2454871"/>
                    <a:pt x="1293132" y="2608809"/>
                    <a:pt x="1160339" y="2762748"/>
                  </a:cubicBezTo>
                  <a:cubicBezTo>
                    <a:pt x="1153007" y="2771707"/>
                    <a:pt x="1145675" y="2780667"/>
                    <a:pt x="1135899" y="2792884"/>
                  </a:cubicBezTo>
                  <a:cubicBezTo>
                    <a:pt x="1340383" y="2792884"/>
                    <a:pt x="1538350" y="2792884"/>
                    <a:pt x="1740390" y="2792884"/>
                  </a:cubicBezTo>
                  <a:cubicBezTo>
                    <a:pt x="1740390" y="2779852"/>
                    <a:pt x="1740390" y="2769264"/>
                    <a:pt x="1740390" y="2757861"/>
                  </a:cubicBezTo>
                  <a:cubicBezTo>
                    <a:pt x="1740390" y="2613697"/>
                    <a:pt x="1740390" y="2469532"/>
                    <a:pt x="1740390" y="2324553"/>
                  </a:cubicBezTo>
                  <a:cubicBezTo>
                    <a:pt x="1740390" y="2313150"/>
                    <a:pt x="1737132" y="2300118"/>
                    <a:pt x="1742020" y="2291973"/>
                  </a:cubicBezTo>
                  <a:cubicBezTo>
                    <a:pt x="1749352" y="2279756"/>
                    <a:pt x="1763201" y="2263466"/>
                    <a:pt x="1773792" y="2263466"/>
                  </a:cubicBezTo>
                  <a:cubicBezTo>
                    <a:pt x="1784383" y="2263466"/>
                    <a:pt x="1796603" y="2280570"/>
                    <a:pt x="1805565" y="2292788"/>
                  </a:cubicBezTo>
                  <a:cubicBezTo>
                    <a:pt x="1809638" y="2298489"/>
                    <a:pt x="1806379" y="2308263"/>
                    <a:pt x="1806379" y="2316408"/>
                  </a:cubicBezTo>
                  <a:cubicBezTo>
                    <a:pt x="1806379" y="2463830"/>
                    <a:pt x="1806379" y="2611253"/>
                    <a:pt x="1806379" y="2758676"/>
                  </a:cubicBezTo>
                  <a:cubicBezTo>
                    <a:pt x="1806379" y="2769264"/>
                    <a:pt x="1806379" y="2780667"/>
                    <a:pt x="1806379" y="2792884"/>
                  </a:cubicBezTo>
                  <a:cubicBezTo>
                    <a:pt x="1891106" y="2792884"/>
                    <a:pt x="1972573" y="2792884"/>
                    <a:pt x="2054856" y="2792884"/>
                  </a:cubicBezTo>
                  <a:cubicBezTo>
                    <a:pt x="2055671" y="2783924"/>
                    <a:pt x="2056485" y="2776594"/>
                    <a:pt x="2056485" y="2770078"/>
                  </a:cubicBezTo>
                  <a:cubicBezTo>
                    <a:pt x="2056485" y="2577859"/>
                    <a:pt x="2058929" y="2385640"/>
                    <a:pt x="2055671" y="2193420"/>
                  </a:cubicBezTo>
                  <a:cubicBezTo>
                    <a:pt x="2052412" y="2008531"/>
                    <a:pt x="1971759" y="1861108"/>
                    <a:pt x="1820229" y="1754410"/>
                  </a:cubicBezTo>
                  <a:cubicBezTo>
                    <a:pt x="1742834" y="1702283"/>
                    <a:pt x="1657293" y="1672147"/>
                    <a:pt x="1557088" y="1666445"/>
                  </a:cubicBezTo>
                  <a:close/>
                  <a:moveTo>
                    <a:pt x="1525315" y="839739"/>
                  </a:moveTo>
                  <a:cubicBezTo>
                    <a:pt x="1390079" y="833222"/>
                    <a:pt x="1280097" y="790055"/>
                    <a:pt x="1216552" y="663809"/>
                  </a:cubicBezTo>
                  <a:cubicBezTo>
                    <a:pt x="1148119" y="766435"/>
                    <a:pt x="1049543" y="816118"/>
                    <a:pt x="936303" y="841367"/>
                  </a:cubicBezTo>
                  <a:cubicBezTo>
                    <a:pt x="824692" y="866617"/>
                    <a:pt x="712267" y="861730"/>
                    <a:pt x="600656" y="837295"/>
                  </a:cubicBezTo>
                  <a:cubicBezTo>
                    <a:pt x="599841" y="844626"/>
                    <a:pt x="598212" y="849512"/>
                    <a:pt x="598212" y="854399"/>
                  </a:cubicBezTo>
                  <a:cubicBezTo>
                    <a:pt x="599841" y="1032772"/>
                    <a:pt x="651166" y="1192412"/>
                    <a:pt x="779885" y="1321102"/>
                  </a:cubicBezTo>
                  <a:cubicBezTo>
                    <a:pt x="915936" y="1457936"/>
                    <a:pt x="1116347" y="1482371"/>
                    <a:pt x="1273580" y="1375672"/>
                  </a:cubicBezTo>
                  <a:cubicBezTo>
                    <a:pt x="1460141" y="1249427"/>
                    <a:pt x="1519612" y="1058836"/>
                    <a:pt x="1525315" y="839739"/>
                  </a:cubicBezTo>
                  <a:close/>
                  <a:moveTo>
                    <a:pt x="541184" y="1923824"/>
                  </a:moveTo>
                  <a:cubicBezTo>
                    <a:pt x="588436" y="1950702"/>
                    <a:pt x="634058" y="1975951"/>
                    <a:pt x="678865" y="2001200"/>
                  </a:cubicBezTo>
                  <a:cubicBezTo>
                    <a:pt x="710637" y="2019119"/>
                    <a:pt x="713896" y="2030522"/>
                    <a:pt x="699232" y="2063101"/>
                  </a:cubicBezTo>
                  <a:cubicBezTo>
                    <a:pt x="673977" y="2118487"/>
                    <a:pt x="649536" y="2173872"/>
                    <a:pt x="622652" y="2229257"/>
                  </a:cubicBezTo>
                  <a:cubicBezTo>
                    <a:pt x="613691" y="2247991"/>
                    <a:pt x="613691" y="2260208"/>
                    <a:pt x="628355" y="2277312"/>
                  </a:cubicBezTo>
                  <a:cubicBezTo>
                    <a:pt x="766035" y="2435323"/>
                    <a:pt x="902087" y="2594149"/>
                    <a:pt x="1038952" y="2752160"/>
                  </a:cubicBezTo>
                  <a:cubicBezTo>
                    <a:pt x="1046284" y="2760305"/>
                    <a:pt x="1053617" y="2767635"/>
                    <a:pt x="1060134" y="2774965"/>
                  </a:cubicBezTo>
                  <a:cubicBezTo>
                    <a:pt x="1065022" y="2771707"/>
                    <a:pt x="1066651" y="2770893"/>
                    <a:pt x="1068281" y="2769264"/>
                  </a:cubicBezTo>
                  <a:cubicBezTo>
                    <a:pt x="1212479" y="2602293"/>
                    <a:pt x="1356677" y="2435323"/>
                    <a:pt x="1500060" y="2268353"/>
                  </a:cubicBezTo>
                  <a:cubicBezTo>
                    <a:pt x="1505763" y="2261837"/>
                    <a:pt x="1506578" y="2245547"/>
                    <a:pt x="1502504" y="2236588"/>
                  </a:cubicBezTo>
                  <a:cubicBezTo>
                    <a:pt x="1478064" y="2179573"/>
                    <a:pt x="1451994" y="2123374"/>
                    <a:pt x="1425925" y="2067174"/>
                  </a:cubicBezTo>
                  <a:cubicBezTo>
                    <a:pt x="1408002" y="2028078"/>
                    <a:pt x="1410446" y="2019934"/>
                    <a:pt x="1447106" y="1998757"/>
                  </a:cubicBezTo>
                  <a:cubicBezTo>
                    <a:pt x="1491099" y="1973508"/>
                    <a:pt x="1535091" y="1949073"/>
                    <a:pt x="1580713" y="1923009"/>
                  </a:cubicBezTo>
                  <a:cubicBezTo>
                    <a:pt x="1550570" y="1840746"/>
                    <a:pt x="1522057" y="1759297"/>
                    <a:pt x="1492728" y="1678663"/>
                  </a:cubicBezTo>
                  <a:cubicBezTo>
                    <a:pt x="1491099" y="1673776"/>
                    <a:pt x="1487025" y="1667260"/>
                    <a:pt x="1482137" y="1665631"/>
                  </a:cubicBezTo>
                  <a:cubicBezTo>
                    <a:pt x="1453624" y="1652599"/>
                    <a:pt x="1422666" y="1666445"/>
                    <a:pt x="1409631" y="1695767"/>
                  </a:cubicBezTo>
                  <a:cubicBezTo>
                    <a:pt x="1306167" y="1940114"/>
                    <a:pt x="1202703" y="2185275"/>
                    <a:pt x="1099239" y="2429622"/>
                  </a:cubicBezTo>
                  <a:cubicBezTo>
                    <a:pt x="1091907" y="2447541"/>
                    <a:pt x="1085389" y="2467088"/>
                    <a:pt x="1060949" y="2467088"/>
                  </a:cubicBezTo>
                  <a:cubicBezTo>
                    <a:pt x="1036509" y="2467088"/>
                    <a:pt x="1030806" y="2446726"/>
                    <a:pt x="1023474" y="2428807"/>
                  </a:cubicBezTo>
                  <a:cubicBezTo>
                    <a:pt x="922454" y="2190976"/>
                    <a:pt x="821434" y="1952331"/>
                    <a:pt x="720413" y="1714500"/>
                  </a:cubicBezTo>
                  <a:cubicBezTo>
                    <a:pt x="697602" y="1660744"/>
                    <a:pt x="697602" y="1660744"/>
                    <a:pt x="634058" y="1666445"/>
                  </a:cubicBezTo>
                  <a:cubicBezTo>
                    <a:pt x="603914" y="1750338"/>
                    <a:pt x="572957" y="1835044"/>
                    <a:pt x="541184" y="1923824"/>
                  </a:cubicBezTo>
                  <a:close/>
                  <a:moveTo>
                    <a:pt x="1517983" y="768878"/>
                  </a:moveTo>
                  <a:cubicBezTo>
                    <a:pt x="1492728" y="605165"/>
                    <a:pt x="1429183" y="462630"/>
                    <a:pt x="1293132" y="361633"/>
                  </a:cubicBezTo>
                  <a:cubicBezTo>
                    <a:pt x="1174189" y="274483"/>
                    <a:pt x="1043841" y="257379"/>
                    <a:pt x="906975" y="316022"/>
                  </a:cubicBezTo>
                  <a:cubicBezTo>
                    <a:pt x="831210" y="348601"/>
                    <a:pt x="771738" y="401543"/>
                    <a:pt x="722857" y="466702"/>
                  </a:cubicBezTo>
                  <a:cubicBezTo>
                    <a:pt x="656054" y="556296"/>
                    <a:pt x="618579" y="657293"/>
                    <a:pt x="604729" y="768878"/>
                  </a:cubicBezTo>
                  <a:cubicBezTo>
                    <a:pt x="687826" y="792498"/>
                    <a:pt x="770109" y="799829"/>
                    <a:pt x="851577" y="788426"/>
                  </a:cubicBezTo>
                  <a:cubicBezTo>
                    <a:pt x="1005551" y="767249"/>
                    <a:pt x="1144861" y="721638"/>
                    <a:pt x="1191297" y="546522"/>
                  </a:cubicBezTo>
                  <a:cubicBezTo>
                    <a:pt x="1193741" y="536748"/>
                    <a:pt x="1211664" y="525346"/>
                    <a:pt x="1223070" y="525346"/>
                  </a:cubicBezTo>
                  <a:cubicBezTo>
                    <a:pt x="1232031" y="525346"/>
                    <a:pt x="1244251" y="538378"/>
                    <a:pt x="1251583" y="547337"/>
                  </a:cubicBezTo>
                  <a:cubicBezTo>
                    <a:pt x="1256472" y="553038"/>
                    <a:pt x="1254842" y="562812"/>
                    <a:pt x="1256472" y="570957"/>
                  </a:cubicBezTo>
                  <a:cubicBezTo>
                    <a:pt x="1284985" y="725710"/>
                    <a:pt x="1420222" y="778652"/>
                    <a:pt x="1517983" y="768878"/>
                  </a:cubicBezTo>
                  <a:close/>
                  <a:moveTo>
                    <a:pt x="785588" y="1414768"/>
                  </a:moveTo>
                  <a:cubicBezTo>
                    <a:pt x="775812" y="1484000"/>
                    <a:pt x="766035" y="1551602"/>
                    <a:pt x="757074" y="1620019"/>
                  </a:cubicBezTo>
                  <a:cubicBezTo>
                    <a:pt x="756259" y="1628164"/>
                    <a:pt x="758703" y="1637938"/>
                    <a:pt x="762777" y="1646083"/>
                  </a:cubicBezTo>
                  <a:cubicBezTo>
                    <a:pt x="787217" y="1704726"/>
                    <a:pt x="811657" y="1764184"/>
                    <a:pt x="837727" y="1822013"/>
                  </a:cubicBezTo>
                  <a:cubicBezTo>
                    <a:pt x="841801" y="1831786"/>
                    <a:pt x="858094" y="1841560"/>
                    <a:pt x="868685" y="1841560"/>
                  </a:cubicBezTo>
                  <a:cubicBezTo>
                    <a:pt x="996589" y="1843189"/>
                    <a:pt x="1124494" y="1842375"/>
                    <a:pt x="1252398" y="1843189"/>
                  </a:cubicBezTo>
                  <a:cubicBezTo>
                    <a:pt x="1270321" y="1843189"/>
                    <a:pt x="1279282" y="1836673"/>
                    <a:pt x="1285800" y="1820384"/>
                  </a:cubicBezTo>
                  <a:cubicBezTo>
                    <a:pt x="1306981" y="1767442"/>
                    <a:pt x="1328978" y="1715315"/>
                    <a:pt x="1352603" y="1664002"/>
                  </a:cubicBezTo>
                  <a:cubicBezTo>
                    <a:pt x="1363194" y="1641196"/>
                    <a:pt x="1364824" y="1619205"/>
                    <a:pt x="1360750" y="1593956"/>
                  </a:cubicBezTo>
                  <a:cubicBezTo>
                    <a:pt x="1350974" y="1534498"/>
                    <a:pt x="1345271" y="1474226"/>
                    <a:pt x="1337939" y="1413139"/>
                  </a:cubicBezTo>
                  <a:cubicBezTo>
                    <a:pt x="1153822" y="1539385"/>
                    <a:pt x="969705" y="1539385"/>
                    <a:pt x="785588" y="1414768"/>
                  </a:cubicBezTo>
                  <a:close/>
                  <a:moveTo>
                    <a:pt x="1831634" y="1354496"/>
                  </a:moveTo>
                  <a:cubicBezTo>
                    <a:pt x="1716765" y="1290151"/>
                    <a:pt x="1623077" y="1205444"/>
                    <a:pt x="1556273" y="1086529"/>
                  </a:cubicBezTo>
                  <a:cubicBezTo>
                    <a:pt x="1526130" y="1182639"/>
                    <a:pt x="1481323" y="1264902"/>
                    <a:pt x="1418592" y="1337392"/>
                  </a:cubicBezTo>
                  <a:cubicBezTo>
                    <a:pt x="1412890" y="1343907"/>
                    <a:pt x="1409631" y="1354496"/>
                    <a:pt x="1410446" y="1362641"/>
                  </a:cubicBezTo>
                  <a:cubicBezTo>
                    <a:pt x="1413704" y="1434316"/>
                    <a:pt x="1418592" y="1505991"/>
                    <a:pt x="1423481" y="1578480"/>
                  </a:cubicBezTo>
                  <a:cubicBezTo>
                    <a:pt x="1424295" y="1594770"/>
                    <a:pt x="1433257" y="1602101"/>
                    <a:pt x="1449550" y="1599657"/>
                  </a:cubicBezTo>
                  <a:cubicBezTo>
                    <a:pt x="1488655" y="1593956"/>
                    <a:pt x="1528574" y="1592327"/>
                    <a:pt x="1566864" y="1582553"/>
                  </a:cubicBezTo>
                  <a:cubicBezTo>
                    <a:pt x="1690695" y="1549973"/>
                    <a:pt x="1780309" y="1476669"/>
                    <a:pt x="1831634" y="1354496"/>
                  </a:cubicBezTo>
                  <a:close/>
                  <a:moveTo>
                    <a:pt x="563995" y="1088972"/>
                  </a:moveTo>
                  <a:cubicBezTo>
                    <a:pt x="498821" y="1205444"/>
                    <a:pt x="404318" y="1290151"/>
                    <a:pt x="283746" y="1357754"/>
                  </a:cubicBezTo>
                  <a:cubicBezTo>
                    <a:pt x="314704" y="1400107"/>
                    <a:pt x="339959" y="1444090"/>
                    <a:pt x="373361" y="1479113"/>
                  </a:cubicBezTo>
                  <a:cubicBezTo>
                    <a:pt x="454828" y="1564634"/>
                    <a:pt x="560736" y="1594770"/>
                    <a:pt x="676421" y="1598842"/>
                  </a:cubicBezTo>
                  <a:cubicBezTo>
                    <a:pt x="697602" y="1599657"/>
                    <a:pt x="699232" y="1584996"/>
                    <a:pt x="700861" y="1571964"/>
                  </a:cubicBezTo>
                  <a:cubicBezTo>
                    <a:pt x="705749" y="1505176"/>
                    <a:pt x="710637" y="1438388"/>
                    <a:pt x="713081" y="1371600"/>
                  </a:cubicBezTo>
                  <a:cubicBezTo>
                    <a:pt x="713896" y="1356939"/>
                    <a:pt x="704934" y="1341464"/>
                    <a:pt x="696788" y="1328432"/>
                  </a:cubicBezTo>
                  <a:cubicBezTo>
                    <a:pt x="666645" y="1280377"/>
                    <a:pt x="634058" y="1233951"/>
                    <a:pt x="605544" y="1185082"/>
                  </a:cubicBezTo>
                  <a:cubicBezTo>
                    <a:pt x="587621" y="1156575"/>
                    <a:pt x="577845" y="1123181"/>
                    <a:pt x="563995" y="1088972"/>
                  </a:cubicBezTo>
                  <a:close/>
                  <a:moveTo>
                    <a:pt x="874388" y="1910792"/>
                  </a:moveTo>
                  <a:cubicBezTo>
                    <a:pt x="936303" y="2057400"/>
                    <a:pt x="997404" y="2201565"/>
                    <a:pt x="1060949" y="2352245"/>
                  </a:cubicBezTo>
                  <a:cubicBezTo>
                    <a:pt x="1125308" y="2200750"/>
                    <a:pt x="1185595" y="2057400"/>
                    <a:pt x="1247510" y="1910792"/>
                  </a:cubicBezTo>
                  <a:cubicBezTo>
                    <a:pt x="1121235" y="1910792"/>
                    <a:pt x="1000663" y="1910792"/>
                    <a:pt x="874388" y="1910792"/>
                  </a:cubicBezTo>
                  <a:close/>
                  <a:moveTo>
                    <a:pt x="1243437" y="256564"/>
                  </a:moveTo>
                  <a:cubicBezTo>
                    <a:pt x="1242622" y="184075"/>
                    <a:pt x="1214923" y="131133"/>
                    <a:pt x="1157081" y="95295"/>
                  </a:cubicBezTo>
                  <a:cubicBezTo>
                    <a:pt x="1093536" y="56200"/>
                    <a:pt x="1027547" y="56200"/>
                    <a:pt x="964002" y="95295"/>
                  </a:cubicBezTo>
                  <a:cubicBezTo>
                    <a:pt x="906160" y="131133"/>
                    <a:pt x="878461" y="184075"/>
                    <a:pt x="877646" y="256564"/>
                  </a:cubicBezTo>
                  <a:cubicBezTo>
                    <a:pt x="999848" y="204437"/>
                    <a:pt x="1118791" y="205251"/>
                    <a:pt x="1243437" y="256564"/>
                  </a:cubicBezTo>
                  <a:close/>
                </a:path>
              </a:pathLst>
            </a:custGeom>
            <a:grpFill/>
            <a:ln w="8132" cap="flat">
              <a:noFill/>
              <a:prstDash val="solid"/>
              <a:miter/>
            </a:ln>
          </p:spPr>
          <p:txBody>
            <a:bodyPr rtlCol="0" anchor="ctr"/>
            <a:lstStyle/>
            <a:p>
              <a:endParaRPr lang="en-US" sz="1396"/>
            </a:p>
          </p:txBody>
        </p:sp>
        <p:sp>
          <p:nvSpPr>
            <p:cNvPr id="105" name="Freeform 104">
              <a:extLst>
                <a:ext uri="{FF2B5EF4-FFF2-40B4-BE49-F238E27FC236}">
                  <a16:creationId xmlns:a16="http://schemas.microsoft.com/office/drawing/2014/main" id="{CCAD7BD8-07F6-8335-4D4B-4CE899E44535}"/>
                </a:ext>
              </a:extLst>
            </p:cNvPr>
            <p:cNvSpPr/>
            <p:nvPr/>
          </p:nvSpPr>
          <p:spPr>
            <a:xfrm>
              <a:off x="5116436" y="3763755"/>
              <a:ext cx="921762" cy="1127253"/>
            </a:xfrm>
            <a:custGeom>
              <a:avLst/>
              <a:gdLst>
                <a:gd name="connsiteX0" fmla="*/ 498130 w 921762"/>
                <a:gd name="connsiteY0" fmla="*/ 0 h 1127253"/>
                <a:gd name="connsiteX1" fmla="*/ 458211 w 921762"/>
                <a:gd name="connsiteY1" fmla="*/ 109956 h 1127253"/>
                <a:gd name="connsiteX2" fmla="*/ 408516 w 921762"/>
                <a:gd name="connsiteY2" fmla="*/ 247605 h 1127253"/>
                <a:gd name="connsiteX3" fmla="*/ 432141 w 921762"/>
                <a:gd name="connsiteY3" fmla="*/ 309506 h 1127253"/>
                <a:gd name="connsiteX4" fmla="*/ 565749 w 921762"/>
                <a:gd name="connsiteY4" fmla="*/ 384439 h 1127253"/>
                <a:gd name="connsiteX5" fmla="*/ 511980 w 921762"/>
                <a:gd name="connsiteY5" fmla="*/ 503355 h 1127253"/>
                <a:gd name="connsiteX6" fmla="*/ 537235 w 921762"/>
                <a:gd name="connsiteY6" fmla="*/ 680098 h 1127253"/>
                <a:gd name="connsiteX7" fmla="*/ 897323 w 921762"/>
                <a:gd name="connsiteY7" fmla="*/ 1097932 h 1127253"/>
                <a:gd name="connsiteX8" fmla="*/ 921763 w 921762"/>
                <a:gd name="connsiteY8" fmla="*/ 1127253 h 1127253"/>
                <a:gd name="connsiteX9" fmla="*/ 318901 w 921762"/>
                <a:gd name="connsiteY9" fmla="*/ 1127253 h 1127253"/>
                <a:gd name="connsiteX10" fmla="*/ 317272 w 921762"/>
                <a:gd name="connsiteY10" fmla="*/ 1094674 h 1127253"/>
                <a:gd name="connsiteX11" fmla="*/ 317272 w 921762"/>
                <a:gd name="connsiteY11" fmla="*/ 652406 h 1127253"/>
                <a:gd name="connsiteX12" fmla="*/ 314828 w 921762"/>
                <a:gd name="connsiteY12" fmla="*/ 622270 h 1127253"/>
                <a:gd name="connsiteX13" fmla="*/ 282241 w 921762"/>
                <a:gd name="connsiteY13" fmla="*/ 597835 h 1127253"/>
                <a:gd name="connsiteX14" fmla="*/ 252098 w 921762"/>
                <a:gd name="connsiteY14" fmla="*/ 625528 h 1127253"/>
                <a:gd name="connsiteX15" fmla="*/ 250468 w 921762"/>
                <a:gd name="connsiteY15" fmla="*/ 652406 h 1127253"/>
                <a:gd name="connsiteX16" fmla="*/ 250468 w 921762"/>
                <a:gd name="connsiteY16" fmla="*/ 1091415 h 1127253"/>
                <a:gd name="connsiteX17" fmla="*/ 250468 w 921762"/>
                <a:gd name="connsiteY17" fmla="*/ 1127253 h 1127253"/>
                <a:gd name="connsiteX18" fmla="*/ 1991 w 921762"/>
                <a:gd name="connsiteY18" fmla="*/ 1127253 h 1127253"/>
                <a:gd name="connsiteX19" fmla="*/ 362 w 921762"/>
                <a:gd name="connsiteY19" fmla="*/ 1100375 h 1127253"/>
                <a:gd name="connsiteX20" fmla="*/ 362 w 921762"/>
                <a:gd name="connsiteY20" fmla="*/ 535934 h 1127253"/>
                <a:gd name="connsiteX21" fmla="*/ 441918 w 921762"/>
                <a:gd name="connsiteY21" fmla="*/ 5701 h 1127253"/>
                <a:gd name="connsiteX22" fmla="*/ 498130 w 921762"/>
                <a:gd name="connsiteY22"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1762" h="1127253">
                  <a:moveTo>
                    <a:pt x="498130" y="0"/>
                  </a:moveTo>
                  <a:cubicBezTo>
                    <a:pt x="483466" y="39910"/>
                    <a:pt x="471246" y="74933"/>
                    <a:pt x="458211" y="109956"/>
                  </a:cubicBezTo>
                  <a:cubicBezTo>
                    <a:pt x="441918" y="155568"/>
                    <a:pt x="426439" y="201993"/>
                    <a:pt x="408516" y="247605"/>
                  </a:cubicBezTo>
                  <a:cubicBezTo>
                    <a:pt x="397110" y="276926"/>
                    <a:pt x="404442" y="294845"/>
                    <a:pt x="432141" y="309506"/>
                  </a:cubicBezTo>
                  <a:cubicBezTo>
                    <a:pt x="476134" y="332312"/>
                    <a:pt x="518497" y="358375"/>
                    <a:pt x="565749" y="384439"/>
                  </a:cubicBezTo>
                  <a:cubicBezTo>
                    <a:pt x="547826" y="425163"/>
                    <a:pt x="529088" y="464259"/>
                    <a:pt x="511980" y="503355"/>
                  </a:cubicBezTo>
                  <a:cubicBezTo>
                    <a:pt x="459840" y="621456"/>
                    <a:pt x="454952" y="583989"/>
                    <a:pt x="537235" y="680098"/>
                  </a:cubicBezTo>
                  <a:cubicBezTo>
                    <a:pt x="656178" y="820191"/>
                    <a:pt x="777565" y="958654"/>
                    <a:pt x="897323" y="1097932"/>
                  </a:cubicBezTo>
                  <a:cubicBezTo>
                    <a:pt x="904655" y="1106077"/>
                    <a:pt x="911172" y="1115036"/>
                    <a:pt x="921763" y="1127253"/>
                  </a:cubicBezTo>
                  <a:cubicBezTo>
                    <a:pt x="718093" y="1127253"/>
                    <a:pt x="520127" y="1127253"/>
                    <a:pt x="318901" y="1127253"/>
                  </a:cubicBezTo>
                  <a:cubicBezTo>
                    <a:pt x="318087" y="1115850"/>
                    <a:pt x="317272" y="1105262"/>
                    <a:pt x="317272" y="1094674"/>
                  </a:cubicBezTo>
                  <a:cubicBezTo>
                    <a:pt x="317272" y="947251"/>
                    <a:pt x="317272" y="799828"/>
                    <a:pt x="317272" y="652406"/>
                  </a:cubicBezTo>
                  <a:cubicBezTo>
                    <a:pt x="317272" y="642632"/>
                    <a:pt x="319716" y="629600"/>
                    <a:pt x="314828" y="622270"/>
                  </a:cubicBezTo>
                  <a:cubicBezTo>
                    <a:pt x="306681" y="611682"/>
                    <a:pt x="292831" y="597021"/>
                    <a:pt x="282241" y="597835"/>
                  </a:cubicBezTo>
                  <a:cubicBezTo>
                    <a:pt x="271650" y="598649"/>
                    <a:pt x="259430" y="614125"/>
                    <a:pt x="252098" y="625528"/>
                  </a:cubicBezTo>
                  <a:cubicBezTo>
                    <a:pt x="248024" y="632044"/>
                    <a:pt x="250468" y="643446"/>
                    <a:pt x="250468" y="652406"/>
                  </a:cubicBezTo>
                  <a:cubicBezTo>
                    <a:pt x="250468" y="799014"/>
                    <a:pt x="250468" y="944807"/>
                    <a:pt x="250468" y="1091415"/>
                  </a:cubicBezTo>
                  <a:cubicBezTo>
                    <a:pt x="250468" y="1102819"/>
                    <a:pt x="250468" y="1113407"/>
                    <a:pt x="250468" y="1127253"/>
                  </a:cubicBezTo>
                  <a:cubicBezTo>
                    <a:pt x="167371" y="1127253"/>
                    <a:pt x="85903" y="1127253"/>
                    <a:pt x="1991" y="1127253"/>
                  </a:cubicBezTo>
                  <a:cubicBezTo>
                    <a:pt x="1177" y="1118294"/>
                    <a:pt x="362" y="1109334"/>
                    <a:pt x="362" y="1100375"/>
                  </a:cubicBezTo>
                  <a:cubicBezTo>
                    <a:pt x="362" y="912228"/>
                    <a:pt x="-453" y="724081"/>
                    <a:pt x="362" y="535934"/>
                  </a:cubicBezTo>
                  <a:cubicBezTo>
                    <a:pt x="1991" y="272039"/>
                    <a:pt x="182035" y="55385"/>
                    <a:pt x="441918" y="5701"/>
                  </a:cubicBezTo>
                  <a:cubicBezTo>
                    <a:pt x="459026" y="2443"/>
                    <a:pt x="476134" y="2443"/>
                    <a:pt x="498130" y="0"/>
                  </a:cubicBezTo>
                  <a:close/>
                </a:path>
              </a:pathLst>
            </a:custGeom>
            <a:solidFill>
              <a:srgbClr val="DF4625"/>
            </a:solidFill>
            <a:ln w="8132" cap="flat">
              <a:noFill/>
              <a:prstDash val="solid"/>
              <a:miter/>
            </a:ln>
          </p:spPr>
          <p:txBody>
            <a:bodyPr rtlCol="0" anchor="ctr"/>
            <a:lstStyle/>
            <a:p>
              <a:endParaRPr lang="en-US" sz="1396"/>
            </a:p>
          </p:txBody>
        </p:sp>
        <p:sp>
          <p:nvSpPr>
            <p:cNvPr id="106" name="Freeform 105">
              <a:extLst>
                <a:ext uri="{FF2B5EF4-FFF2-40B4-BE49-F238E27FC236}">
                  <a16:creationId xmlns:a16="http://schemas.microsoft.com/office/drawing/2014/main" id="{6E735A6C-2738-FBAF-0D05-C3DBEC438FC5}"/>
                </a:ext>
              </a:extLst>
            </p:cNvPr>
            <p:cNvSpPr/>
            <p:nvPr/>
          </p:nvSpPr>
          <p:spPr>
            <a:xfrm>
              <a:off x="6184841" y="3763755"/>
              <a:ext cx="921465" cy="1127253"/>
            </a:xfrm>
            <a:custGeom>
              <a:avLst/>
              <a:gdLst>
                <a:gd name="connsiteX0" fmla="*/ 422818 w 921465"/>
                <a:gd name="connsiteY0" fmla="*/ 0 h 1127253"/>
                <a:gd name="connsiteX1" fmla="*/ 684330 w 921465"/>
                <a:gd name="connsiteY1" fmla="*/ 88779 h 1127253"/>
                <a:gd name="connsiteX2" fmla="*/ 919771 w 921465"/>
                <a:gd name="connsiteY2" fmla="*/ 527789 h 1127253"/>
                <a:gd name="connsiteX3" fmla="*/ 920586 w 921465"/>
                <a:gd name="connsiteY3" fmla="*/ 1104448 h 1127253"/>
                <a:gd name="connsiteX4" fmla="*/ 918957 w 921465"/>
                <a:gd name="connsiteY4" fmla="*/ 1127253 h 1127253"/>
                <a:gd name="connsiteX5" fmla="*/ 670480 w 921465"/>
                <a:gd name="connsiteY5" fmla="*/ 1127253 h 1127253"/>
                <a:gd name="connsiteX6" fmla="*/ 670480 w 921465"/>
                <a:gd name="connsiteY6" fmla="*/ 1093045 h 1127253"/>
                <a:gd name="connsiteX7" fmla="*/ 670480 w 921465"/>
                <a:gd name="connsiteY7" fmla="*/ 650777 h 1127253"/>
                <a:gd name="connsiteX8" fmla="*/ 669665 w 921465"/>
                <a:gd name="connsiteY8" fmla="*/ 627157 h 1127253"/>
                <a:gd name="connsiteX9" fmla="*/ 637893 w 921465"/>
                <a:gd name="connsiteY9" fmla="*/ 597835 h 1127253"/>
                <a:gd name="connsiteX10" fmla="*/ 606120 w 921465"/>
                <a:gd name="connsiteY10" fmla="*/ 626342 h 1127253"/>
                <a:gd name="connsiteX11" fmla="*/ 604491 w 921465"/>
                <a:gd name="connsiteY11" fmla="*/ 658922 h 1127253"/>
                <a:gd name="connsiteX12" fmla="*/ 604491 w 921465"/>
                <a:gd name="connsiteY12" fmla="*/ 1092230 h 1127253"/>
                <a:gd name="connsiteX13" fmla="*/ 604491 w 921465"/>
                <a:gd name="connsiteY13" fmla="*/ 1127253 h 1127253"/>
                <a:gd name="connsiteX14" fmla="*/ 0 w 921465"/>
                <a:gd name="connsiteY14" fmla="*/ 1127253 h 1127253"/>
                <a:gd name="connsiteX15" fmla="*/ 24440 w 921465"/>
                <a:gd name="connsiteY15" fmla="*/ 1097117 h 1127253"/>
                <a:gd name="connsiteX16" fmla="*/ 422818 w 921465"/>
                <a:gd name="connsiteY16" fmla="*/ 636116 h 1127253"/>
                <a:gd name="connsiteX17" fmla="*/ 434223 w 921465"/>
                <a:gd name="connsiteY17" fmla="*/ 557111 h 1127253"/>
                <a:gd name="connsiteX18" fmla="*/ 354385 w 921465"/>
                <a:gd name="connsiteY18" fmla="*/ 384439 h 1127253"/>
                <a:gd name="connsiteX19" fmla="*/ 483104 w 921465"/>
                <a:gd name="connsiteY19" fmla="*/ 311949 h 1127253"/>
                <a:gd name="connsiteX20" fmla="*/ 508359 w 921465"/>
                <a:gd name="connsiteY20" fmla="*/ 241089 h 1127253"/>
                <a:gd name="connsiteX21" fmla="*/ 422818 w 921465"/>
                <a:gd name="connsiteY21"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1465" h="1127253">
                  <a:moveTo>
                    <a:pt x="422818" y="0"/>
                  </a:moveTo>
                  <a:cubicBezTo>
                    <a:pt x="523023" y="5701"/>
                    <a:pt x="608564" y="35837"/>
                    <a:pt x="684330" y="88779"/>
                  </a:cubicBezTo>
                  <a:cubicBezTo>
                    <a:pt x="835860" y="195477"/>
                    <a:pt x="915698" y="342900"/>
                    <a:pt x="919771" y="527789"/>
                  </a:cubicBezTo>
                  <a:cubicBezTo>
                    <a:pt x="923030" y="720009"/>
                    <a:pt x="920586" y="912228"/>
                    <a:pt x="920586" y="1104448"/>
                  </a:cubicBezTo>
                  <a:cubicBezTo>
                    <a:pt x="920586" y="1111778"/>
                    <a:pt x="919771" y="1118294"/>
                    <a:pt x="918957" y="1127253"/>
                  </a:cubicBezTo>
                  <a:cubicBezTo>
                    <a:pt x="836674" y="1127253"/>
                    <a:pt x="755206" y="1127253"/>
                    <a:pt x="670480" y="1127253"/>
                  </a:cubicBezTo>
                  <a:cubicBezTo>
                    <a:pt x="670480" y="1115036"/>
                    <a:pt x="670480" y="1103633"/>
                    <a:pt x="670480" y="1093045"/>
                  </a:cubicBezTo>
                  <a:cubicBezTo>
                    <a:pt x="670480" y="945622"/>
                    <a:pt x="670480" y="798199"/>
                    <a:pt x="670480" y="650777"/>
                  </a:cubicBezTo>
                  <a:cubicBezTo>
                    <a:pt x="670480" y="642632"/>
                    <a:pt x="673739" y="632044"/>
                    <a:pt x="669665" y="627157"/>
                  </a:cubicBezTo>
                  <a:cubicBezTo>
                    <a:pt x="660704" y="614939"/>
                    <a:pt x="648484" y="597835"/>
                    <a:pt x="637893" y="597835"/>
                  </a:cubicBezTo>
                  <a:cubicBezTo>
                    <a:pt x="627302" y="597835"/>
                    <a:pt x="613452" y="614125"/>
                    <a:pt x="606120" y="626342"/>
                  </a:cubicBezTo>
                  <a:cubicBezTo>
                    <a:pt x="601232" y="634487"/>
                    <a:pt x="604491" y="648334"/>
                    <a:pt x="604491" y="658922"/>
                  </a:cubicBezTo>
                  <a:cubicBezTo>
                    <a:pt x="604491" y="803087"/>
                    <a:pt x="604491" y="947251"/>
                    <a:pt x="604491" y="1092230"/>
                  </a:cubicBezTo>
                  <a:cubicBezTo>
                    <a:pt x="604491" y="1102819"/>
                    <a:pt x="604491" y="1114222"/>
                    <a:pt x="604491" y="1127253"/>
                  </a:cubicBezTo>
                  <a:cubicBezTo>
                    <a:pt x="403266" y="1127253"/>
                    <a:pt x="204484" y="1127253"/>
                    <a:pt x="0" y="1127253"/>
                  </a:cubicBezTo>
                  <a:cubicBezTo>
                    <a:pt x="9776" y="1115036"/>
                    <a:pt x="17108" y="1106077"/>
                    <a:pt x="24440" y="1097117"/>
                  </a:cubicBezTo>
                  <a:cubicBezTo>
                    <a:pt x="157233" y="943179"/>
                    <a:pt x="289211" y="788426"/>
                    <a:pt x="422818" y="636116"/>
                  </a:cubicBezTo>
                  <a:cubicBezTo>
                    <a:pt x="445629" y="610052"/>
                    <a:pt x="449702" y="588061"/>
                    <a:pt x="434223" y="557111"/>
                  </a:cubicBezTo>
                  <a:cubicBezTo>
                    <a:pt x="405710" y="500911"/>
                    <a:pt x="381269" y="443082"/>
                    <a:pt x="354385" y="384439"/>
                  </a:cubicBezTo>
                  <a:cubicBezTo>
                    <a:pt x="399192" y="359190"/>
                    <a:pt x="441555" y="335569"/>
                    <a:pt x="483104" y="311949"/>
                  </a:cubicBezTo>
                  <a:cubicBezTo>
                    <a:pt x="520579" y="290773"/>
                    <a:pt x="523838" y="282628"/>
                    <a:pt x="508359" y="241089"/>
                  </a:cubicBezTo>
                  <a:cubicBezTo>
                    <a:pt x="482289" y="162083"/>
                    <a:pt x="453776" y="83892"/>
                    <a:pt x="422818" y="0"/>
                  </a:cubicBezTo>
                  <a:close/>
                </a:path>
              </a:pathLst>
            </a:custGeom>
            <a:solidFill>
              <a:srgbClr val="DF4625"/>
            </a:solidFill>
            <a:ln w="8132" cap="flat">
              <a:noFill/>
              <a:prstDash val="solid"/>
              <a:miter/>
            </a:ln>
          </p:spPr>
          <p:txBody>
            <a:bodyPr rtlCol="0" anchor="ctr"/>
            <a:lstStyle/>
            <a:p>
              <a:endParaRPr lang="en-US" sz="1396"/>
            </a:p>
          </p:txBody>
        </p:sp>
      </p:grpSp>
      <p:grpSp>
        <p:nvGrpSpPr>
          <p:cNvPr id="107" name="Graphic 3">
            <a:extLst>
              <a:ext uri="{FF2B5EF4-FFF2-40B4-BE49-F238E27FC236}">
                <a16:creationId xmlns:a16="http://schemas.microsoft.com/office/drawing/2014/main" id="{29FA4446-971E-A473-A402-6198AACFAFBB}"/>
              </a:ext>
            </a:extLst>
          </p:cNvPr>
          <p:cNvGrpSpPr/>
          <p:nvPr/>
        </p:nvGrpSpPr>
        <p:grpSpPr>
          <a:xfrm>
            <a:off x="8483121" y="1053695"/>
            <a:ext cx="348178" cy="254082"/>
            <a:chOff x="8408232" y="3880051"/>
            <a:chExt cx="1097482" cy="800886"/>
          </a:xfrm>
          <a:solidFill>
            <a:srgbClr val="083F59"/>
          </a:solidFill>
        </p:grpSpPr>
        <p:sp>
          <p:nvSpPr>
            <p:cNvPr id="108" name="Freeform 107">
              <a:extLst>
                <a:ext uri="{FF2B5EF4-FFF2-40B4-BE49-F238E27FC236}">
                  <a16:creationId xmlns:a16="http://schemas.microsoft.com/office/drawing/2014/main" id="{A3E8F0DD-161B-6579-3D21-62A6C48F8246}"/>
                </a:ext>
              </a:extLst>
            </p:cNvPr>
            <p:cNvSpPr/>
            <p:nvPr/>
          </p:nvSpPr>
          <p:spPr>
            <a:xfrm>
              <a:off x="8493258" y="4565742"/>
              <a:ext cx="32912" cy="115195"/>
            </a:xfrm>
            <a:custGeom>
              <a:avLst/>
              <a:gdLst>
                <a:gd name="connsiteX0" fmla="*/ 16457 w 32912"/>
                <a:gd name="connsiteY0" fmla="*/ 0 h 115195"/>
                <a:gd name="connsiteX1" fmla="*/ 0 w 32912"/>
                <a:gd name="connsiteY1" fmla="*/ 16457 h 115195"/>
                <a:gd name="connsiteX2" fmla="*/ 0 w 32912"/>
                <a:gd name="connsiteY2" fmla="*/ 98740 h 115195"/>
                <a:gd name="connsiteX3" fmla="*/ 16457 w 32912"/>
                <a:gd name="connsiteY3" fmla="*/ 115196 h 115195"/>
                <a:gd name="connsiteX4" fmla="*/ 32913 w 32912"/>
                <a:gd name="connsiteY4" fmla="*/ 98740 h 115195"/>
                <a:gd name="connsiteX5" fmla="*/ 32913 w 32912"/>
                <a:gd name="connsiteY5" fmla="*/ 16457 h 115195"/>
                <a:gd name="connsiteX6" fmla="*/ 16457 w 32912"/>
                <a:gd name="connsiteY6" fmla="*/ 0 h 11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15195">
                  <a:moveTo>
                    <a:pt x="16457" y="0"/>
                  </a:moveTo>
                  <a:cubicBezTo>
                    <a:pt x="8228" y="0"/>
                    <a:pt x="0" y="8228"/>
                    <a:pt x="0" y="16457"/>
                  </a:cubicBezTo>
                  <a:lnTo>
                    <a:pt x="0" y="98740"/>
                  </a:lnTo>
                  <a:cubicBezTo>
                    <a:pt x="0" y="106968"/>
                    <a:pt x="8228" y="115196"/>
                    <a:pt x="16457" y="115196"/>
                  </a:cubicBezTo>
                  <a:cubicBezTo>
                    <a:pt x="24685" y="115196"/>
                    <a:pt x="32913" y="106968"/>
                    <a:pt x="32913" y="98740"/>
                  </a:cubicBezTo>
                  <a:lnTo>
                    <a:pt x="32913" y="16457"/>
                  </a:lnTo>
                  <a:cubicBezTo>
                    <a:pt x="30171" y="8228"/>
                    <a:pt x="24685" y="0"/>
                    <a:pt x="16457" y="0"/>
                  </a:cubicBezTo>
                  <a:close/>
                </a:path>
              </a:pathLst>
            </a:custGeom>
            <a:grpFill/>
            <a:ln w="27426" cap="flat">
              <a:noFill/>
              <a:prstDash val="solid"/>
              <a:miter/>
            </a:ln>
          </p:spPr>
          <p:txBody>
            <a:bodyPr rtlCol="0" anchor="ctr"/>
            <a:lstStyle/>
            <a:p>
              <a:endParaRPr lang="en-US" sz="835"/>
            </a:p>
          </p:txBody>
        </p:sp>
        <p:grpSp>
          <p:nvGrpSpPr>
            <p:cNvPr id="109" name="Graphic 3">
              <a:extLst>
                <a:ext uri="{FF2B5EF4-FFF2-40B4-BE49-F238E27FC236}">
                  <a16:creationId xmlns:a16="http://schemas.microsoft.com/office/drawing/2014/main" id="{FD1FAE96-5C60-6F07-FD89-BD83B7D873BA}"/>
                </a:ext>
              </a:extLst>
            </p:cNvPr>
            <p:cNvGrpSpPr/>
            <p:nvPr/>
          </p:nvGrpSpPr>
          <p:grpSpPr>
            <a:xfrm>
              <a:off x="8408232" y="3880051"/>
              <a:ext cx="1097482" cy="800886"/>
              <a:chOff x="8408232" y="3880051"/>
              <a:chExt cx="1097482" cy="800886"/>
            </a:xfrm>
            <a:grpFill/>
          </p:grpSpPr>
          <p:sp>
            <p:nvSpPr>
              <p:cNvPr id="110" name="Freeform 109">
                <a:extLst>
                  <a:ext uri="{FF2B5EF4-FFF2-40B4-BE49-F238E27FC236}">
                    <a16:creationId xmlns:a16="http://schemas.microsoft.com/office/drawing/2014/main" id="{87B3FEA8-CC67-9279-0750-9F6C3E3A5E05}"/>
                  </a:ext>
                </a:extLst>
              </p:cNvPr>
              <p:cNvSpPr/>
              <p:nvPr/>
            </p:nvSpPr>
            <p:spPr>
              <a:xfrm>
                <a:off x="8408232" y="3880051"/>
                <a:ext cx="1097482" cy="800886"/>
              </a:xfrm>
              <a:custGeom>
                <a:avLst/>
                <a:gdLst>
                  <a:gd name="connsiteX0" fmla="*/ 1055965 w 1097482"/>
                  <a:gd name="connsiteY0" fmla="*/ 586951 h 800886"/>
                  <a:gd name="connsiteX1" fmla="*/ 990139 w 1097482"/>
                  <a:gd name="connsiteY1" fmla="*/ 567752 h 800886"/>
                  <a:gd name="connsiteX2" fmla="*/ 984653 w 1097482"/>
                  <a:gd name="connsiteY2" fmla="*/ 562266 h 800886"/>
                  <a:gd name="connsiteX3" fmla="*/ 984653 w 1097482"/>
                  <a:gd name="connsiteY3" fmla="*/ 540324 h 800886"/>
                  <a:gd name="connsiteX4" fmla="*/ 1001110 w 1097482"/>
                  <a:gd name="connsiteY4" fmla="*/ 526610 h 800886"/>
                  <a:gd name="connsiteX5" fmla="*/ 1036766 w 1097482"/>
                  <a:gd name="connsiteY5" fmla="*/ 441585 h 800886"/>
                  <a:gd name="connsiteX6" fmla="*/ 1036766 w 1097482"/>
                  <a:gd name="connsiteY6" fmla="*/ 411414 h 800886"/>
                  <a:gd name="connsiteX7" fmla="*/ 1042252 w 1097482"/>
                  <a:gd name="connsiteY7" fmla="*/ 397701 h 800886"/>
                  <a:gd name="connsiteX8" fmla="*/ 1053223 w 1097482"/>
                  <a:gd name="connsiteY8" fmla="*/ 353816 h 800886"/>
                  <a:gd name="connsiteX9" fmla="*/ 1053223 w 1097482"/>
                  <a:gd name="connsiteY9" fmla="*/ 271533 h 800886"/>
                  <a:gd name="connsiteX10" fmla="*/ 1036766 w 1097482"/>
                  <a:gd name="connsiteY10" fmla="*/ 255077 h 800886"/>
                  <a:gd name="connsiteX11" fmla="*/ 883171 w 1097482"/>
                  <a:gd name="connsiteY11" fmla="*/ 255077 h 800886"/>
                  <a:gd name="connsiteX12" fmla="*/ 781689 w 1097482"/>
                  <a:gd name="connsiteY12" fmla="*/ 356559 h 800886"/>
                  <a:gd name="connsiteX13" fmla="*/ 781689 w 1097482"/>
                  <a:gd name="connsiteY13" fmla="*/ 356559 h 800886"/>
                  <a:gd name="connsiteX14" fmla="*/ 789917 w 1097482"/>
                  <a:gd name="connsiteY14" fmla="*/ 394958 h 800886"/>
                  <a:gd name="connsiteX15" fmla="*/ 798145 w 1097482"/>
                  <a:gd name="connsiteY15" fmla="*/ 411414 h 800886"/>
                  <a:gd name="connsiteX16" fmla="*/ 798145 w 1097482"/>
                  <a:gd name="connsiteY16" fmla="*/ 436099 h 800886"/>
                  <a:gd name="connsiteX17" fmla="*/ 850258 w 1097482"/>
                  <a:gd name="connsiteY17" fmla="*/ 537582 h 800886"/>
                  <a:gd name="connsiteX18" fmla="*/ 850258 w 1097482"/>
                  <a:gd name="connsiteY18" fmla="*/ 559523 h 800886"/>
                  <a:gd name="connsiteX19" fmla="*/ 836544 w 1097482"/>
                  <a:gd name="connsiteY19" fmla="*/ 567752 h 800886"/>
                  <a:gd name="connsiteX20" fmla="*/ 803631 w 1097482"/>
                  <a:gd name="connsiteY20" fmla="*/ 575980 h 800886"/>
                  <a:gd name="connsiteX21" fmla="*/ 710377 w 1097482"/>
                  <a:gd name="connsiteY21" fmla="*/ 543067 h 800886"/>
                  <a:gd name="connsiteX22" fmla="*/ 704892 w 1097482"/>
                  <a:gd name="connsiteY22" fmla="*/ 532096 h 800886"/>
                  <a:gd name="connsiteX23" fmla="*/ 674721 w 1097482"/>
                  <a:gd name="connsiteY23" fmla="*/ 501926 h 800886"/>
                  <a:gd name="connsiteX24" fmla="*/ 674721 w 1097482"/>
                  <a:gd name="connsiteY24" fmla="*/ 449813 h 800886"/>
                  <a:gd name="connsiteX25" fmla="*/ 682949 w 1097482"/>
                  <a:gd name="connsiteY25" fmla="*/ 441585 h 800886"/>
                  <a:gd name="connsiteX26" fmla="*/ 740547 w 1097482"/>
                  <a:gd name="connsiteY26" fmla="*/ 304447 h 800886"/>
                  <a:gd name="connsiteX27" fmla="*/ 740547 w 1097482"/>
                  <a:gd name="connsiteY27" fmla="*/ 263305 h 800886"/>
                  <a:gd name="connsiteX28" fmla="*/ 757004 w 1097482"/>
                  <a:gd name="connsiteY28" fmla="*/ 186508 h 800886"/>
                  <a:gd name="connsiteX29" fmla="*/ 757004 w 1097482"/>
                  <a:gd name="connsiteY29" fmla="*/ 16457 h 800886"/>
                  <a:gd name="connsiteX30" fmla="*/ 740547 w 1097482"/>
                  <a:gd name="connsiteY30" fmla="*/ 0 h 800886"/>
                  <a:gd name="connsiteX31" fmla="*/ 501926 w 1097482"/>
                  <a:gd name="connsiteY31" fmla="*/ 0 h 800886"/>
                  <a:gd name="connsiteX32" fmla="*/ 348332 w 1097482"/>
                  <a:gd name="connsiteY32" fmla="*/ 153595 h 800886"/>
                  <a:gd name="connsiteX33" fmla="*/ 348332 w 1097482"/>
                  <a:gd name="connsiteY33" fmla="*/ 186508 h 800886"/>
                  <a:gd name="connsiteX34" fmla="*/ 364788 w 1097482"/>
                  <a:gd name="connsiteY34" fmla="*/ 263305 h 800886"/>
                  <a:gd name="connsiteX35" fmla="*/ 364788 w 1097482"/>
                  <a:gd name="connsiteY35" fmla="*/ 298961 h 800886"/>
                  <a:gd name="connsiteX36" fmla="*/ 433357 w 1097482"/>
                  <a:gd name="connsiteY36" fmla="*/ 447070 h 800886"/>
                  <a:gd name="connsiteX37" fmla="*/ 433357 w 1097482"/>
                  <a:gd name="connsiteY37" fmla="*/ 501926 h 800886"/>
                  <a:gd name="connsiteX38" fmla="*/ 403187 w 1097482"/>
                  <a:gd name="connsiteY38" fmla="*/ 532096 h 800886"/>
                  <a:gd name="connsiteX39" fmla="*/ 397701 w 1097482"/>
                  <a:gd name="connsiteY39" fmla="*/ 543067 h 800886"/>
                  <a:gd name="connsiteX40" fmla="*/ 298961 w 1097482"/>
                  <a:gd name="connsiteY40" fmla="*/ 578723 h 800886"/>
                  <a:gd name="connsiteX41" fmla="*/ 279763 w 1097482"/>
                  <a:gd name="connsiteY41" fmla="*/ 589694 h 800886"/>
                  <a:gd name="connsiteX42" fmla="*/ 263306 w 1097482"/>
                  <a:gd name="connsiteY42" fmla="*/ 581466 h 800886"/>
                  <a:gd name="connsiteX43" fmla="*/ 323646 w 1097482"/>
                  <a:gd name="connsiteY43" fmla="*/ 532096 h 800886"/>
                  <a:gd name="connsiteX44" fmla="*/ 323646 w 1097482"/>
                  <a:gd name="connsiteY44" fmla="*/ 518382 h 800886"/>
                  <a:gd name="connsiteX45" fmla="*/ 309932 w 1097482"/>
                  <a:gd name="connsiteY45" fmla="*/ 419643 h 800886"/>
                  <a:gd name="connsiteX46" fmla="*/ 307190 w 1097482"/>
                  <a:gd name="connsiteY46" fmla="*/ 389472 h 800886"/>
                  <a:gd name="connsiteX47" fmla="*/ 172794 w 1097482"/>
                  <a:gd name="connsiteY47" fmla="*/ 255077 h 800886"/>
                  <a:gd name="connsiteX48" fmla="*/ 38399 w 1097482"/>
                  <a:gd name="connsiteY48" fmla="*/ 389472 h 800886"/>
                  <a:gd name="connsiteX49" fmla="*/ 35656 w 1097482"/>
                  <a:gd name="connsiteY49" fmla="*/ 419643 h 800886"/>
                  <a:gd name="connsiteX50" fmla="*/ 21942 w 1097482"/>
                  <a:gd name="connsiteY50" fmla="*/ 518382 h 800886"/>
                  <a:gd name="connsiteX51" fmla="*/ 21942 w 1097482"/>
                  <a:gd name="connsiteY51" fmla="*/ 532096 h 800886"/>
                  <a:gd name="connsiteX52" fmla="*/ 82283 w 1097482"/>
                  <a:gd name="connsiteY52" fmla="*/ 581466 h 800886"/>
                  <a:gd name="connsiteX53" fmla="*/ 38399 w 1097482"/>
                  <a:gd name="connsiteY53" fmla="*/ 603408 h 800886"/>
                  <a:gd name="connsiteX54" fmla="*/ 0 w 1097482"/>
                  <a:gd name="connsiteY54" fmla="*/ 663748 h 800886"/>
                  <a:gd name="connsiteX55" fmla="*/ 0 w 1097482"/>
                  <a:gd name="connsiteY55" fmla="*/ 781687 h 800886"/>
                  <a:gd name="connsiteX56" fmla="*/ 16457 w 1097482"/>
                  <a:gd name="connsiteY56" fmla="*/ 798144 h 800886"/>
                  <a:gd name="connsiteX57" fmla="*/ 32914 w 1097482"/>
                  <a:gd name="connsiteY57" fmla="*/ 781687 h 800886"/>
                  <a:gd name="connsiteX58" fmla="*/ 32914 w 1097482"/>
                  <a:gd name="connsiteY58" fmla="*/ 663748 h 800886"/>
                  <a:gd name="connsiteX59" fmla="*/ 52112 w 1097482"/>
                  <a:gd name="connsiteY59" fmla="*/ 633578 h 800886"/>
                  <a:gd name="connsiteX60" fmla="*/ 104225 w 1097482"/>
                  <a:gd name="connsiteY60" fmla="*/ 606151 h 800886"/>
                  <a:gd name="connsiteX61" fmla="*/ 123425 w 1097482"/>
                  <a:gd name="connsiteY61" fmla="*/ 622607 h 800886"/>
                  <a:gd name="connsiteX62" fmla="*/ 170052 w 1097482"/>
                  <a:gd name="connsiteY62" fmla="*/ 641806 h 800886"/>
                  <a:gd name="connsiteX63" fmla="*/ 216678 w 1097482"/>
                  <a:gd name="connsiteY63" fmla="*/ 622607 h 800886"/>
                  <a:gd name="connsiteX64" fmla="*/ 235878 w 1097482"/>
                  <a:gd name="connsiteY64" fmla="*/ 606151 h 800886"/>
                  <a:gd name="connsiteX65" fmla="*/ 252335 w 1097482"/>
                  <a:gd name="connsiteY65" fmla="*/ 614379 h 800886"/>
                  <a:gd name="connsiteX66" fmla="*/ 238621 w 1097482"/>
                  <a:gd name="connsiteY66" fmla="*/ 658263 h 800886"/>
                  <a:gd name="connsiteX67" fmla="*/ 238621 w 1097482"/>
                  <a:gd name="connsiteY67" fmla="*/ 781687 h 800886"/>
                  <a:gd name="connsiteX68" fmla="*/ 255077 w 1097482"/>
                  <a:gd name="connsiteY68" fmla="*/ 798144 h 800886"/>
                  <a:gd name="connsiteX69" fmla="*/ 271534 w 1097482"/>
                  <a:gd name="connsiteY69" fmla="*/ 781687 h 800886"/>
                  <a:gd name="connsiteX70" fmla="*/ 271534 w 1097482"/>
                  <a:gd name="connsiteY70" fmla="*/ 658263 h 800886"/>
                  <a:gd name="connsiteX71" fmla="*/ 307190 w 1097482"/>
                  <a:gd name="connsiteY71" fmla="*/ 608893 h 800886"/>
                  <a:gd name="connsiteX72" fmla="*/ 411415 w 1097482"/>
                  <a:gd name="connsiteY72" fmla="*/ 570495 h 800886"/>
                  <a:gd name="connsiteX73" fmla="*/ 455300 w 1097482"/>
                  <a:gd name="connsiteY73" fmla="*/ 636321 h 800886"/>
                  <a:gd name="connsiteX74" fmla="*/ 479984 w 1097482"/>
                  <a:gd name="connsiteY74" fmla="*/ 650035 h 800886"/>
                  <a:gd name="connsiteX75" fmla="*/ 482727 w 1097482"/>
                  <a:gd name="connsiteY75" fmla="*/ 650035 h 800886"/>
                  <a:gd name="connsiteX76" fmla="*/ 504669 w 1097482"/>
                  <a:gd name="connsiteY76" fmla="*/ 639064 h 800886"/>
                  <a:gd name="connsiteX77" fmla="*/ 532097 w 1097482"/>
                  <a:gd name="connsiteY77" fmla="*/ 611636 h 800886"/>
                  <a:gd name="connsiteX78" fmla="*/ 532097 w 1097482"/>
                  <a:gd name="connsiteY78" fmla="*/ 778944 h 800886"/>
                  <a:gd name="connsiteX79" fmla="*/ 548553 w 1097482"/>
                  <a:gd name="connsiteY79" fmla="*/ 795401 h 800886"/>
                  <a:gd name="connsiteX80" fmla="*/ 565010 w 1097482"/>
                  <a:gd name="connsiteY80" fmla="*/ 778944 h 800886"/>
                  <a:gd name="connsiteX81" fmla="*/ 565010 w 1097482"/>
                  <a:gd name="connsiteY81" fmla="*/ 611636 h 800886"/>
                  <a:gd name="connsiteX82" fmla="*/ 592438 w 1097482"/>
                  <a:gd name="connsiteY82" fmla="*/ 639064 h 800886"/>
                  <a:gd name="connsiteX83" fmla="*/ 614380 w 1097482"/>
                  <a:gd name="connsiteY83" fmla="*/ 650035 h 800886"/>
                  <a:gd name="connsiteX84" fmla="*/ 617123 w 1097482"/>
                  <a:gd name="connsiteY84" fmla="*/ 650035 h 800886"/>
                  <a:gd name="connsiteX85" fmla="*/ 641807 w 1097482"/>
                  <a:gd name="connsiteY85" fmla="*/ 636321 h 800886"/>
                  <a:gd name="connsiteX86" fmla="*/ 685692 w 1097482"/>
                  <a:gd name="connsiteY86" fmla="*/ 570495 h 800886"/>
                  <a:gd name="connsiteX87" fmla="*/ 789917 w 1097482"/>
                  <a:gd name="connsiteY87" fmla="*/ 608893 h 800886"/>
                  <a:gd name="connsiteX88" fmla="*/ 825573 w 1097482"/>
                  <a:gd name="connsiteY88" fmla="*/ 658263 h 800886"/>
                  <a:gd name="connsiteX89" fmla="*/ 825573 w 1097482"/>
                  <a:gd name="connsiteY89" fmla="*/ 781687 h 800886"/>
                  <a:gd name="connsiteX90" fmla="*/ 842030 w 1097482"/>
                  <a:gd name="connsiteY90" fmla="*/ 798144 h 800886"/>
                  <a:gd name="connsiteX91" fmla="*/ 858486 w 1097482"/>
                  <a:gd name="connsiteY91" fmla="*/ 781687 h 800886"/>
                  <a:gd name="connsiteX92" fmla="*/ 858486 w 1097482"/>
                  <a:gd name="connsiteY92" fmla="*/ 658263 h 800886"/>
                  <a:gd name="connsiteX93" fmla="*/ 833801 w 1097482"/>
                  <a:gd name="connsiteY93" fmla="*/ 600665 h 800886"/>
                  <a:gd name="connsiteX94" fmla="*/ 836544 w 1097482"/>
                  <a:gd name="connsiteY94" fmla="*/ 600665 h 800886"/>
                  <a:gd name="connsiteX95" fmla="*/ 850258 w 1097482"/>
                  <a:gd name="connsiteY95" fmla="*/ 595179 h 800886"/>
                  <a:gd name="connsiteX96" fmla="*/ 891399 w 1097482"/>
                  <a:gd name="connsiteY96" fmla="*/ 636321 h 800886"/>
                  <a:gd name="connsiteX97" fmla="*/ 891399 w 1097482"/>
                  <a:gd name="connsiteY97" fmla="*/ 784430 h 800886"/>
                  <a:gd name="connsiteX98" fmla="*/ 907856 w 1097482"/>
                  <a:gd name="connsiteY98" fmla="*/ 800887 h 800886"/>
                  <a:gd name="connsiteX99" fmla="*/ 924313 w 1097482"/>
                  <a:gd name="connsiteY99" fmla="*/ 784430 h 800886"/>
                  <a:gd name="connsiteX100" fmla="*/ 924313 w 1097482"/>
                  <a:gd name="connsiteY100" fmla="*/ 636321 h 800886"/>
                  <a:gd name="connsiteX101" fmla="*/ 965454 w 1097482"/>
                  <a:gd name="connsiteY101" fmla="*/ 595179 h 800886"/>
                  <a:gd name="connsiteX102" fmla="*/ 970940 w 1097482"/>
                  <a:gd name="connsiteY102" fmla="*/ 597922 h 800886"/>
                  <a:gd name="connsiteX103" fmla="*/ 1036766 w 1097482"/>
                  <a:gd name="connsiteY103" fmla="*/ 617122 h 800886"/>
                  <a:gd name="connsiteX104" fmla="*/ 1061451 w 1097482"/>
                  <a:gd name="connsiteY104" fmla="*/ 650035 h 800886"/>
                  <a:gd name="connsiteX105" fmla="*/ 1061451 w 1097482"/>
                  <a:gd name="connsiteY105" fmla="*/ 781687 h 800886"/>
                  <a:gd name="connsiteX106" fmla="*/ 1077907 w 1097482"/>
                  <a:gd name="connsiteY106" fmla="*/ 798144 h 800886"/>
                  <a:gd name="connsiteX107" fmla="*/ 1094364 w 1097482"/>
                  <a:gd name="connsiteY107" fmla="*/ 781687 h 800886"/>
                  <a:gd name="connsiteX108" fmla="*/ 1094364 w 1097482"/>
                  <a:gd name="connsiteY108" fmla="*/ 650035 h 800886"/>
                  <a:gd name="connsiteX109" fmla="*/ 1055965 w 1097482"/>
                  <a:gd name="connsiteY109" fmla="*/ 586951 h 800886"/>
                  <a:gd name="connsiteX110" fmla="*/ 117939 w 1097482"/>
                  <a:gd name="connsiteY110" fmla="*/ 559523 h 800886"/>
                  <a:gd name="connsiteX111" fmla="*/ 65826 w 1097482"/>
                  <a:gd name="connsiteY111" fmla="*/ 526610 h 800886"/>
                  <a:gd name="connsiteX112" fmla="*/ 74055 w 1097482"/>
                  <a:gd name="connsiteY112" fmla="*/ 488212 h 800886"/>
                  <a:gd name="connsiteX113" fmla="*/ 115197 w 1097482"/>
                  <a:gd name="connsiteY113" fmla="*/ 540324 h 800886"/>
                  <a:gd name="connsiteX114" fmla="*/ 115197 w 1097482"/>
                  <a:gd name="connsiteY114" fmla="*/ 559523 h 800886"/>
                  <a:gd name="connsiteX115" fmla="*/ 211193 w 1097482"/>
                  <a:gd name="connsiteY115" fmla="*/ 603408 h 800886"/>
                  <a:gd name="connsiteX116" fmla="*/ 161823 w 1097482"/>
                  <a:gd name="connsiteY116" fmla="*/ 603408 h 800886"/>
                  <a:gd name="connsiteX117" fmla="*/ 148109 w 1097482"/>
                  <a:gd name="connsiteY117" fmla="*/ 589694 h 800886"/>
                  <a:gd name="connsiteX118" fmla="*/ 150852 w 1097482"/>
                  <a:gd name="connsiteY118" fmla="*/ 573237 h 800886"/>
                  <a:gd name="connsiteX119" fmla="*/ 150852 w 1097482"/>
                  <a:gd name="connsiteY119" fmla="*/ 556781 h 800886"/>
                  <a:gd name="connsiteX120" fmla="*/ 186508 w 1097482"/>
                  <a:gd name="connsiteY120" fmla="*/ 562266 h 800886"/>
                  <a:gd name="connsiteX121" fmla="*/ 222164 w 1097482"/>
                  <a:gd name="connsiteY121" fmla="*/ 556781 h 800886"/>
                  <a:gd name="connsiteX122" fmla="*/ 222164 w 1097482"/>
                  <a:gd name="connsiteY122" fmla="*/ 573237 h 800886"/>
                  <a:gd name="connsiteX123" fmla="*/ 224907 w 1097482"/>
                  <a:gd name="connsiteY123" fmla="*/ 589694 h 800886"/>
                  <a:gd name="connsiteX124" fmla="*/ 211193 w 1097482"/>
                  <a:gd name="connsiteY124" fmla="*/ 603408 h 800886"/>
                  <a:gd name="connsiteX125" fmla="*/ 186508 w 1097482"/>
                  <a:gd name="connsiteY125" fmla="*/ 529353 h 800886"/>
                  <a:gd name="connsiteX126" fmla="*/ 101483 w 1097482"/>
                  <a:gd name="connsiteY126" fmla="*/ 444327 h 800886"/>
                  <a:gd name="connsiteX127" fmla="*/ 85026 w 1097482"/>
                  <a:gd name="connsiteY127" fmla="*/ 427871 h 800886"/>
                  <a:gd name="connsiteX128" fmla="*/ 82283 w 1097482"/>
                  <a:gd name="connsiteY128" fmla="*/ 427871 h 800886"/>
                  <a:gd name="connsiteX129" fmla="*/ 82283 w 1097482"/>
                  <a:gd name="connsiteY129" fmla="*/ 425128 h 800886"/>
                  <a:gd name="connsiteX130" fmla="*/ 82283 w 1097482"/>
                  <a:gd name="connsiteY130" fmla="*/ 394958 h 800886"/>
                  <a:gd name="connsiteX131" fmla="*/ 115197 w 1097482"/>
                  <a:gd name="connsiteY131" fmla="*/ 320903 h 800886"/>
                  <a:gd name="connsiteX132" fmla="*/ 186508 w 1097482"/>
                  <a:gd name="connsiteY132" fmla="*/ 290733 h 800886"/>
                  <a:gd name="connsiteX133" fmla="*/ 257820 w 1097482"/>
                  <a:gd name="connsiteY133" fmla="*/ 320903 h 800886"/>
                  <a:gd name="connsiteX134" fmla="*/ 290734 w 1097482"/>
                  <a:gd name="connsiteY134" fmla="*/ 394958 h 800886"/>
                  <a:gd name="connsiteX135" fmla="*/ 290734 w 1097482"/>
                  <a:gd name="connsiteY135" fmla="*/ 425128 h 800886"/>
                  <a:gd name="connsiteX136" fmla="*/ 290734 w 1097482"/>
                  <a:gd name="connsiteY136" fmla="*/ 427871 h 800886"/>
                  <a:gd name="connsiteX137" fmla="*/ 211193 w 1097482"/>
                  <a:gd name="connsiteY137" fmla="*/ 370273 h 800886"/>
                  <a:gd name="connsiteX138" fmla="*/ 150852 w 1097482"/>
                  <a:gd name="connsiteY138" fmla="*/ 359302 h 800886"/>
                  <a:gd name="connsiteX139" fmla="*/ 139881 w 1097482"/>
                  <a:gd name="connsiteY139" fmla="*/ 364787 h 800886"/>
                  <a:gd name="connsiteX140" fmla="*/ 112454 w 1097482"/>
                  <a:gd name="connsiteY140" fmla="*/ 394958 h 800886"/>
                  <a:gd name="connsiteX141" fmla="*/ 112454 w 1097482"/>
                  <a:gd name="connsiteY141" fmla="*/ 416900 h 800886"/>
                  <a:gd name="connsiteX142" fmla="*/ 134395 w 1097482"/>
                  <a:gd name="connsiteY142" fmla="*/ 416900 h 800886"/>
                  <a:gd name="connsiteX143" fmla="*/ 159080 w 1097482"/>
                  <a:gd name="connsiteY143" fmla="*/ 392215 h 800886"/>
                  <a:gd name="connsiteX144" fmla="*/ 271534 w 1097482"/>
                  <a:gd name="connsiteY144" fmla="*/ 458041 h 800886"/>
                  <a:gd name="connsiteX145" fmla="*/ 186508 w 1097482"/>
                  <a:gd name="connsiteY145" fmla="*/ 529353 h 800886"/>
                  <a:gd name="connsiteX146" fmla="*/ 252335 w 1097482"/>
                  <a:gd name="connsiteY146" fmla="*/ 559523 h 800886"/>
                  <a:gd name="connsiteX147" fmla="*/ 252335 w 1097482"/>
                  <a:gd name="connsiteY147" fmla="*/ 540324 h 800886"/>
                  <a:gd name="connsiteX148" fmla="*/ 293476 w 1097482"/>
                  <a:gd name="connsiteY148" fmla="*/ 488212 h 800886"/>
                  <a:gd name="connsiteX149" fmla="*/ 301704 w 1097482"/>
                  <a:gd name="connsiteY149" fmla="*/ 526610 h 800886"/>
                  <a:gd name="connsiteX150" fmla="*/ 252335 w 1097482"/>
                  <a:gd name="connsiteY150" fmla="*/ 559523 h 800886"/>
                  <a:gd name="connsiteX151" fmla="*/ 405929 w 1097482"/>
                  <a:gd name="connsiteY151" fmla="*/ 298961 h 800886"/>
                  <a:gd name="connsiteX152" fmla="*/ 405929 w 1097482"/>
                  <a:gd name="connsiteY152" fmla="*/ 260562 h 800886"/>
                  <a:gd name="connsiteX153" fmla="*/ 403187 w 1097482"/>
                  <a:gd name="connsiteY153" fmla="*/ 252334 h 800886"/>
                  <a:gd name="connsiteX154" fmla="*/ 386730 w 1097482"/>
                  <a:gd name="connsiteY154" fmla="*/ 186508 h 800886"/>
                  <a:gd name="connsiteX155" fmla="*/ 386730 w 1097482"/>
                  <a:gd name="connsiteY155" fmla="*/ 153595 h 800886"/>
                  <a:gd name="connsiteX156" fmla="*/ 507412 w 1097482"/>
                  <a:gd name="connsiteY156" fmla="*/ 32913 h 800886"/>
                  <a:gd name="connsiteX157" fmla="*/ 729576 w 1097482"/>
                  <a:gd name="connsiteY157" fmla="*/ 32913 h 800886"/>
                  <a:gd name="connsiteX158" fmla="*/ 729576 w 1097482"/>
                  <a:gd name="connsiteY158" fmla="*/ 186508 h 800886"/>
                  <a:gd name="connsiteX159" fmla="*/ 713120 w 1097482"/>
                  <a:gd name="connsiteY159" fmla="*/ 252334 h 800886"/>
                  <a:gd name="connsiteX160" fmla="*/ 710377 w 1097482"/>
                  <a:gd name="connsiteY160" fmla="*/ 260562 h 800886"/>
                  <a:gd name="connsiteX161" fmla="*/ 710377 w 1097482"/>
                  <a:gd name="connsiteY161" fmla="*/ 307189 h 800886"/>
                  <a:gd name="connsiteX162" fmla="*/ 661007 w 1097482"/>
                  <a:gd name="connsiteY162" fmla="*/ 419643 h 800886"/>
                  <a:gd name="connsiteX163" fmla="*/ 650036 w 1097482"/>
                  <a:gd name="connsiteY163" fmla="*/ 430614 h 800886"/>
                  <a:gd name="connsiteX164" fmla="*/ 650036 w 1097482"/>
                  <a:gd name="connsiteY164" fmla="*/ 430614 h 800886"/>
                  <a:gd name="connsiteX165" fmla="*/ 545811 w 1097482"/>
                  <a:gd name="connsiteY165" fmla="*/ 460784 h 800886"/>
                  <a:gd name="connsiteX166" fmla="*/ 405929 w 1097482"/>
                  <a:gd name="connsiteY166" fmla="*/ 298961 h 800886"/>
                  <a:gd name="connsiteX167" fmla="*/ 496441 w 1097482"/>
                  <a:gd name="connsiteY167" fmla="*/ 619864 h 800886"/>
                  <a:gd name="connsiteX168" fmla="*/ 496441 w 1097482"/>
                  <a:gd name="connsiteY168" fmla="*/ 619864 h 800886"/>
                  <a:gd name="connsiteX169" fmla="*/ 496441 w 1097482"/>
                  <a:gd name="connsiteY169" fmla="*/ 619864 h 800886"/>
                  <a:gd name="connsiteX170" fmla="*/ 444329 w 1097482"/>
                  <a:gd name="connsiteY170" fmla="*/ 545810 h 800886"/>
                  <a:gd name="connsiteX171" fmla="*/ 460785 w 1097482"/>
                  <a:gd name="connsiteY171" fmla="*/ 529353 h 800886"/>
                  <a:gd name="connsiteX172" fmla="*/ 534840 w 1097482"/>
                  <a:gd name="connsiteY172" fmla="*/ 581466 h 800886"/>
                  <a:gd name="connsiteX173" fmla="*/ 496441 w 1097482"/>
                  <a:gd name="connsiteY173" fmla="*/ 619864 h 800886"/>
                  <a:gd name="connsiteX174" fmla="*/ 559524 w 1097482"/>
                  <a:gd name="connsiteY174" fmla="*/ 559523 h 800886"/>
                  <a:gd name="connsiteX175" fmla="*/ 474498 w 1097482"/>
                  <a:gd name="connsiteY175" fmla="*/ 499183 h 800886"/>
                  <a:gd name="connsiteX176" fmla="*/ 474498 w 1097482"/>
                  <a:gd name="connsiteY176" fmla="*/ 469013 h 800886"/>
                  <a:gd name="connsiteX177" fmla="*/ 548553 w 1097482"/>
                  <a:gd name="connsiteY177" fmla="*/ 490954 h 800886"/>
                  <a:gd name="connsiteX178" fmla="*/ 562267 w 1097482"/>
                  <a:gd name="connsiteY178" fmla="*/ 490954 h 800886"/>
                  <a:gd name="connsiteX179" fmla="*/ 647293 w 1097482"/>
                  <a:gd name="connsiteY179" fmla="*/ 469013 h 800886"/>
                  <a:gd name="connsiteX180" fmla="*/ 647293 w 1097482"/>
                  <a:gd name="connsiteY180" fmla="*/ 499183 h 800886"/>
                  <a:gd name="connsiteX181" fmla="*/ 559524 w 1097482"/>
                  <a:gd name="connsiteY181" fmla="*/ 559523 h 800886"/>
                  <a:gd name="connsiteX182" fmla="*/ 628094 w 1097482"/>
                  <a:gd name="connsiteY182" fmla="*/ 619864 h 800886"/>
                  <a:gd name="connsiteX183" fmla="*/ 628094 w 1097482"/>
                  <a:gd name="connsiteY183" fmla="*/ 619864 h 800886"/>
                  <a:gd name="connsiteX184" fmla="*/ 628094 w 1097482"/>
                  <a:gd name="connsiteY184" fmla="*/ 619864 h 800886"/>
                  <a:gd name="connsiteX185" fmla="*/ 586952 w 1097482"/>
                  <a:gd name="connsiteY185" fmla="*/ 581466 h 800886"/>
                  <a:gd name="connsiteX186" fmla="*/ 661007 w 1097482"/>
                  <a:gd name="connsiteY186" fmla="*/ 529353 h 800886"/>
                  <a:gd name="connsiteX187" fmla="*/ 677464 w 1097482"/>
                  <a:gd name="connsiteY187" fmla="*/ 545810 h 800886"/>
                  <a:gd name="connsiteX188" fmla="*/ 628094 w 1097482"/>
                  <a:gd name="connsiteY188" fmla="*/ 619864 h 800886"/>
                  <a:gd name="connsiteX189" fmla="*/ 918827 w 1097482"/>
                  <a:gd name="connsiteY189" fmla="*/ 606151 h 800886"/>
                  <a:gd name="connsiteX190" fmla="*/ 883171 w 1097482"/>
                  <a:gd name="connsiteY190" fmla="*/ 570495 h 800886"/>
                  <a:gd name="connsiteX191" fmla="*/ 883171 w 1097482"/>
                  <a:gd name="connsiteY191" fmla="*/ 562266 h 800886"/>
                  <a:gd name="connsiteX192" fmla="*/ 883171 w 1097482"/>
                  <a:gd name="connsiteY192" fmla="*/ 556781 h 800886"/>
                  <a:gd name="connsiteX193" fmla="*/ 916084 w 1097482"/>
                  <a:gd name="connsiteY193" fmla="*/ 562266 h 800886"/>
                  <a:gd name="connsiteX194" fmla="*/ 918827 w 1097482"/>
                  <a:gd name="connsiteY194" fmla="*/ 562266 h 800886"/>
                  <a:gd name="connsiteX195" fmla="*/ 954483 w 1097482"/>
                  <a:gd name="connsiteY195" fmla="*/ 556781 h 800886"/>
                  <a:gd name="connsiteX196" fmla="*/ 954483 w 1097482"/>
                  <a:gd name="connsiteY196" fmla="*/ 562266 h 800886"/>
                  <a:gd name="connsiteX197" fmla="*/ 954483 w 1097482"/>
                  <a:gd name="connsiteY197" fmla="*/ 570495 h 800886"/>
                  <a:gd name="connsiteX198" fmla="*/ 918827 w 1097482"/>
                  <a:gd name="connsiteY198" fmla="*/ 606151 h 800886"/>
                  <a:gd name="connsiteX199" fmla="*/ 979168 w 1097482"/>
                  <a:gd name="connsiteY199" fmla="*/ 504668 h 800886"/>
                  <a:gd name="connsiteX200" fmla="*/ 916084 w 1097482"/>
                  <a:gd name="connsiteY200" fmla="*/ 529353 h 800886"/>
                  <a:gd name="connsiteX201" fmla="*/ 831058 w 1097482"/>
                  <a:gd name="connsiteY201" fmla="*/ 438842 h 800886"/>
                  <a:gd name="connsiteX202" fmla="*/ 831058 w 1097482"/>
                  <a:gd name="connsiteY202" fmla="*/ 408671 h 800886"/>
                  <a:gd name="connsiteX203" fmla="*/ 828316 w 1097482"/>
                  <a:gd name="connsiteY203" fmla="*/ 400443 h 800886"/>
                  <a:gd name="connsiteX204" fmla="*/ 817344 w 1097482"/>
                  <a:gd name="connsiteY204" fmla="*/ 381244 h 800886"/>
                  <a:gd name="connsiteX205" fmla="*/ 811859 w 1097482"/>
                  <a:gd name="connsiteY205" fmla="*/ 356559 h 800886"/>
                  <a:gd name="connsiteX206" fmla="*/ 811859 w 1097482"/>
                  <a:gd name="connsiteY206" fmla="*/ 356559 h 800886"/>
                  <a:gd name="connsiteX207" fmla="*/ 880429 w 1097482"/>
                  <a:gd name="connsiteY207" fmla="*/ 287990 h 800886"/>
                  <a:gd name="connsiteX208" fmla="*/ 1017567 w 1097482"/>
                  <a:gd name="connsiteY208" fmla="*/ 287990 h 800886"/>
                  <a:gd name="connsiteX209" fmla="*/ 1017567 w 1097482"/>
                  <a:gd name="connsiteY209" fmla="*/ 353816 h 800886"/>
                  <a:gd name="connsiteX210" fmla="*/ 1009338 w 1097482"/>
                  <a:gd name="connsiteY210" fmla="*/ 383987 h 800886"/>
                  <a:gd name="connsiteX211" fmla="*/ 1001110 w 1097482"/>
                  <a:gd name="connsiteY211" fmla="*/ 400443 h 800886"/>
                  <a:gd name="connsiteX212" fmla="*/ 998367 w 1097482"/>
                  <a:gd name="connsiteY212" fmla="*/ 408671 h 800886"/>
                  <a:gd name="connsiteX213" fmla="*/ 998367 w 1097482"/>
                  <a:gd name="connsiteY213" fmla="*/ 441585 h 800886"/>
                  <a:gd name="connsiteX214" fmla="*/ 979168 w 1097482"/>
                  <a:gd name="connsiteY214" fmla="*/ 504668 h 80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097482" h="800886">
                    <a:moveTo>
                      <a:pt x="1055965" y="586951"/>
                    </a:moveTo>
                    <a:lnTo>
                      <a:pt x="990139" y="567752"/>
                    </a:lnTo>
                    <a:cubicBezTo>
                      <a:pt x="987396" y="567752"/>
                      <a:pt x="984653" y="565009"/>
                      <a:pt x="984653" y="562266"/>
                    </a:cubicBezTo>
                    <a:lnTo>
                      <a:pt x="984653" y="540324"/>
                    </a:lnTo>
                    <a:cubicBezTo>
                      <a:pt x="990139" y="537582"/>
                      <a:pt x="995624" y="532096"/>
                      <a:pt x="1001110" y="526610"/>
                    </a:cubicBezTo>
                    <a:cubicBezTo>
                      <a:pt x="1023052" y="504668"/>
                      <a:pt x="1036766" y="474498"/>
                      <a:pt x="1036766" y="441585"/>
                    </a:cubicBezTo>
                    <a:lnTo>
                      <a:pt x="1036766" y="411414"/>
                    </a:lnTo>
                    <a:lnTo>
                      <a:pt x="1042252" y="397701"/>
                    </a:lnTo>
                    <a:cubicBezTo>
                      <a:pt x="1050480" y="383987"/>
                      <a:pt x="1053223" y="367530"/>
                      <a:pt x="1053223" y="353816"/>
                    </a:cubicBezTo>
                    <a:lnTo>
                      <a:pt x="1053223" y="271533"/>
                    </a:lnTo>
                    <a:cubicBezTo>
                      <a:pt x="1053223" y="263305"/>
                      <a:pt x="1044995" y="255077"/>
                      <a:pt x="1036766" y="255077"/>
                    </a:cubicBezTo>
                    <a:lnTo>
                      <a:pt x="883171" y="255077"/>
                    </a:lnTo>
                    <a:cubicBezTo>
                      <a:pt x="828316" y="255077"/>
                      <a:pt x="781689" y="301704"/>
                      <a:pt x="781689" y="356559"/>
                    </a:cubicBezTo>
                    <a:lnTo>
                      <a:pt x="781689" y="356559"/>
                    </a:lnTo>
                    <a:cubicBezTo>
                      <a:pt x="781689" y="370273"/>
                      <a:pt x="784432" y="381244"/>
                      <a:pt x="789917" y="394958"/>
                    </a:cubicBezTo>
                    <a:lnTo>
                      <a:pt x="798145" y="411414"/>
                    </a:lnTo>
                    <a:lnTo>
                      <a:pt x="798145" y="436099"/>
                    </a:lnTo>
                    <a:cubicBezTo>
                      <a:pt x="798145" y="477240"/>
                      <a:pt x="817344" y="515639"/>
                      <a:pt x="850258" y="537582"/>
                    </a:cubicBezTo>
                    <a:lnTo>
                      <a:pt x="850258" y="559523"/>
                    </a:lnTo>
                    <a:cubicBezTo>
                      <a:pt x="850258" y="562266"/>
                      <a:pt x="850258" y="565009"/>
                      <a:pt x="836544" y="567752"/>
                    </a:cubicBezTo>
                    <a:lnTo>
                      <a:pt x="803631" y="575980"/>
                    </a:lnTo>
                    <a:lnTo>
                      <a:pt x="710377" y="543067"/>
                    </a:lnTo>
                    <a:cubicBezTo>
                      <a:pt x="710377" y="537582"/>
                      <a:pt x="710377" y="534839"/>
                      <a:pt x="704892" y="532096"/>
                    </a:cubicBezTo>
                    <a:lnTo>
                      <a:pt x="674721" y="501926"/>
                    </a:lnTo>
                    <a:lnTo>
                      <a:pt x="674721" y="449813"/>
                    </a:lnTo>
                    <a:cubicBezTo>
                      <a:pt x="677464" y="447070"/>
                      <a:pt x="680206" y="444327"/>
                      <a:pt x="682949" y="441585"/>
                    </a:cubicBezTo>
                    <a:cubicBezTo>
                      <a:pt x="721348" y="405929"/>
                      <a:pt x="740547" y="356559"/>
                      <a:pt x="740547" y="304447"/>
                    </a:cubicBezTo>
                    <a:lnTo>
                      <a:pt x="740547" y="263305"/>
                    </a:lnTo>
                    <a:cubicBezTo>
                      <a:pt x="751518" y="238620"/>
                      <a:pt x="757004" y="213936"/>
                      <a:pt x="757004" y="186508"/>
                    </a:cubicBezTo>
                    <a:lnTo>
                      <a:pt x="757004" y="16457"/>
                    </a:lnTo>
                    <a:cubicBezTo>
                      <a:pt x="757004" y="8228"/>
                      <a:pt x="748775" y="0"/>
                      <a:pt x="740547" y="0"/>
                    </a:cubicBezTo>
                    <a:lnTo>
                      <a:pt x="501926" y="0"/>
                    </a:lnTo>
                    <a:cubicBezTo>
                      <a:pt x="416901" y="0"/>
                      <a:pt x="348332" y="68569"/>
                      <a:pt x="348332" y="153595"/>
                    </a:cubicBezTo>
                    <a:lnTo>
                      <a:pt x="348332" y="186508"/>
                    </a:lnTo>
                    <a:cubicBezTo>
                      <a:pt x="348332" y="213936"/>
                      <a:pt x="353817" y="238620"/>
                      <a:pt x="364788" y="263305"/>
                    </a:cubicBezTo>
                    <a:lnTo>
                      <a:pt x="364788" y="298961"/>
                    </a:lnTo>
                    <a:cubicBezTo>
                      <a:pt x="364788" y="359302"/>
                      <a:pt x="392215" y="411414"/>
                      <a:pt x="433357" y="447070"/>
                    </a:cubicBezTo>
                    <a:lnTo>
                      <a:pt x="433357" y="501926"/>
                    </a:lnTo>
                    <a:lnTo>
                      <a:pt x="403187" y="532096"/>
                    </a:lnTo>
                    <a:cubicBezTo>
                      <a:pt x="400444" y="534839"/>
                      <a:pt x="397701" y="540324"/>
                      <a:pt x="397701" y="543067"/>
                    </a:cubicBezTo>
                    <a:lnTo>
                      <a:pt x="298961" y="578723"/>
                    </a:lnTo>
                    <a:cubicBezTo>
                      <a:pt x="290734" y="581466"/>
                      <a:pt x="285248" y="584208"/>
                      <a:pt x="279763" y="589694"/>
                    </a:cubicBezTo>
                    <a:lnTo>
                      <a:pt x="263306" y="581466"/>
                    </a:lnTo>
                    <a:cubicBezTo>
                      <a:pt x="309932" y="562266"/>
                      <a:pt x="323646" y="532096"/>
                      <a:pt x="323646" y="532096"/>
                    </a:cubicBezTo>
                    <a:cubicBezTo>
                      <a:pt x="326389" y="526610"/>
                      <a:pt x="326389" y="521125"/>
                      <a:pt x="323646" y="518382"/>
                    </a:cubicBezTo>
                    <a:cubicBezTo>
                      <a:pt x="312675" y="496440"/>
                      <a:pt x="309932" y="452556"/>
                      <a:pt x="309932" y="419643"/>
                    </a:cubicBezTo>
                    <a:cubicBezTo>
                      <a:pt x="309932" y="408671"/>
                      <a:pt x="309932" y="397701"/>
                      <a:pt x="307190" y="389472"/>
                    </a:cubicBezTo>
                    <a:cubicBezTo>
                      <a:pt x="301704" y="312675"/>
                      <a:pt x="244106" y="255077"/>
                      <a:pt x="172794" y="255077"/>
                    </a:cubicBezTo>
                    <a:cubicBezTo>
                      <a:pt x="101483" y="255077"/>
                      <a:pt x="43884" y="312675"/>
                      <a:pt x="38399" y="389472"/>
                    </a:cubicBezTo>
                    <a:cubicBezTo>
                      <a:pt x="38399" y="397701"/>
                      <a:pt x="38399" y="408671"/>
                      <a:pt x="35656" y="419643"/>
                    </a:cubicBezTo>
                    <a:cubicBezTo>
                      <a:pt x="35656" y="452556"/>
                      <a:pt x="32914" y="496440"/>
                      <a:pt x="21942" y="518382"/>
                    </a:cubicBezTo>
                    <a:cubicBezTo>
                      <a:pt x="19200" y="523868"/>
                      <a:pt x="19200" y="529353"/>
                      <a:pt x="21942" y="532096"/>
                    </a:cubicBezTo>
                    <a:cubicBezTo>
                      <a:pt x="21942" y="534839"/>
                      <a:pt x="38399" y="562266"/>
                      <a:pt x="82283" y="581466"/>
                    </a:cubicBezTo>
                    <a:lnTo>
                      <a:pt x="38399" y="603408"/>
                    </a:lnTo>
                    <a:cubicBezTo>
                      <a:pt x="16457" y="614379"/>
                      <a:pt x="0" y="639064"/>
                      <a:pt x="0" y="663748"/>
                    </a:cubicBezTo>
                    <a:lnTo>
                      <a:pt x="0" y="781687"/>
                    </a:lnTo>
                    <a:cubicBezTo>
                      <a:pt x="0" y="789916"/>
                      <a:pt x="8228" y="798144"/>
                      <a:pt x="16457" y="798144"/>
                    </a:cubicBezTo>
                    <a:cubicBezTo>
                      <a:pt x="24685" y="798144"/>
                      <a:pt x="32914" y="789916"/>
                      <a:pt x="32914" y="781687"/>
                    </a:cubicBezTo>
                    <a:lnTo>
                      <a:pt x="32914" y="663748"/>
                    </a:lnTo>
                    <a:cubicBezTo>
                      <a:pt x="32914" y="650035"/>
                      <a:pt x="41142" y="639064"/>
                      <a:pt x="52112" y="633578"/>
                    </a:cubicBezTo>
                    <a:lnTo>
                      <a:pt x="104225" y="606151"/>
                    </a:lnTo>
                    <a:lnTo>
                      <a:pt x="123425" y="622607"/>
                    </a:lnTo>
                    <a:cubicBezTo>
                      <a:pt x="137138" y="633578"/>
                      <a:pt x="153595" y="641806"/>
                      <a:pt x="170052" y="641806"/>
                    </a:cubicBezTo>
                    <a:cubicBezTo>
                      <a:pt x="186508" y="641806"/>
                      <a:pt x="202965" y="636321"/>
                      <a:pt x="216678" y="622607"/>
                    </a:cubicBezTo>
                    <a:lnTo>
                      <a:pt x="235878" y="606151"/>
                    </a:lnTo>
                    <a:lnTo>
                      <a:pt x="252335" y="614379"/>
                    </a:lnTo>
                    <a:cubicBezTo>
                      <a:pt x="244106" y="628092"/>
                      <a:pt x="238621" y="641806"/>
                      <a:pt x="238621" y="658263"/>
                    </a:cubicBezTo>
                    <a:lnTo>
                      <a:pt x="238621" y="781687"/>
                    </a:lnTo>
                    <a:cubicBezTo>
                      <a:pt x="238621" y="789916"/>
                      <a:pt x="246849" y="798144"/>
                      <a:pt x="255077" y="798144"/>
                    </a:cubicBezTo>
                    <a:cubicBezTo>
                      <a:pt x="263306" y="798144"/>
                      <a:pt x="271534" y="789916"/>
                      <a:pt x="271534" y="781687"/>
                    </a:cubicBezTo>
                    <a:lnTo>
                      <a:pt x="271534" y="658263"/>
                    </a:lnTo>
                    <a:cubicBezTo>
                      <a:pt x="271534" y="636321"/>
                      <a:pt x="285248" y="617122"/>
                      <a:pt x="307190" y="608893"/>
                    </a:cubicBezTo>
                    <a:lnTo>
                      <a:pt x="411415" y="570495"/>
                    </a:lnTo>
                    <a:lnTo>
                      <a:pt x="455300" y="636321"/>
                    </a:lnTo>
                    <a:cubicBezTo>
                      <a:pt x="460785" y="644549"/>
                      <a:pt x="469013" y="650035"/>
                      <a:pt x="479984" y="650035"/>
                    </a:cubicBezTo>
                    <a:cubicBezTo>
                      <a:pt x="479984" y="650035"/>
                      <a:pt x="482727" y="650035"/>
                      <a:pt x="482727" y="650035"/>
                    </a:cubicBezTo>
                    <a:cubicBezTo>
                      <a:pt x="490955" y="650035"/>
                      <a:pt x="499184" y="647292"/>
                      <a:pt x="504669" y="639064"/>
                    </a:cubicBezTo>
                    <a:lnTo>
                      <a:pt x="532097" y="611636"/>
                    </a:lnTo>
                    <a:lnTo>
                      <a:pt x="532097" y="778944"/>
                    </a:lnTo>
                    <a:cubicBezTo>
                      <a:pt x="532097" y="787173"/>
                      <a:pt x="540326" y="795401"/>
                      <a:pt x="548553" y="795401"/>
                    </a:cubicBezTo>
                    <a:cubicBezTo>
                      <a:pt x="556781" y="795401"/>
                      <a:pt x="565010" y="787173"/>
                      <a:pt x="565010" y="778944"/>
                    </a:cubicBezTo>
                    <a:lnTo>
                      <a:pt x="565010" y="611636"/>
                    </a:lnTo>
                    <a:lnTo>
                      <a:pt x="592438" y="639064"/>
                    </a:lnTo>
                    <a:cubicBezTo>
                      <a:pt x="597923" y="644549"/>
                      <a:pt x="606152" y="650035"/>
                      <a:pt x="614380" y="650035"/>
                    </a:cubicBezTo>
                    <a:cubicBezTo>
                      <a:pt x="614380" y="650035"/>
                      <a:pt x="617123" y="650035"/>
                      <a:pt x="617123" y="650035"/>
                    </a:cubicBezTo>
                    <a:cubicBezTo>
                      <a:pt x="628094" y="650035"/>
                      <a:pt x="636322" y="644549"/>
                      <a:pt x="641807" y="636321"/>
                    </a:cubicBezTo>
                    <a:lnTo>
                      <a:pt x="685692" y="570495"/>
                    </a:lnTo>
                    <a:lnTo>
                      <a:pt x="789917" y="608893"/>
                    </a:lnTo>
                    <a:cubicBezTo>
                      <a:pt x="809116" y="617122"/>
                      <a:pt x="825573" y="636321"/>
                      <a:pt x="825573" y="658263"/>
                    </a:cubicBezTo>
                    <a:lnTo>
                      <a:pt x="825573" y="781687"/>
                    </a:lnTo>
                    <a:cubicBezTo>
                      <a:pt x="825573" y="789916"/>
                      <a:pt x="833801" y="798144"/>
                      <a:pt x="842030" y="798144"/>
                    </a:cubicBezTo>
                    <a:cubicBezTo>
                      <a:pt x="850258" y="798144"/>
                      <a:pt x="858486" y="789916"/>
                      <a:pt x="858486" y="781687"/>
                    </a:cubicBezTo>
                    <a:lnTo>
                      <a:pt x="858486" y="658263"/>
                    </a:lnTo>
                    <a:cubicBezTo>
                      <a:pt x="858486" y="636321"/>
                      <a:pt x="850258" y="614379"/>
                      <a:pt x="833801" y="600665"/>
                    </a:cubicBezTo>
                    <a:lnTo>
                      <a:pt x="836544" y="600665"/>
                    </a:lnTo>
                    <a:cubicBezTo>
                      <a:pt x="839287" y="600665"/>
                      <a:pt x="844772" y="597922"/>
                      <a:pt x="850258" y="595179"/>
                    </a:cubicBezTo>
                    <a:lnTo>
                      <a:pt x="891399" y="636321"/>
                    </a:lnTo>
                    <a:lnTo>
                      <a:pt x="891399" y="784430"/>
                    </a:lnTo>
                    <a:cubicBezTo>
                      <a:pt x="891399" y="792658"/>
                      <a:pt x="899627" y="800887"/>
                      <a:pt x="907856" y="800887"/>
                    </a:cubicBezTo>
                    <a:cubicBezTo>
                      <a:pt x="916084" y="800887"/>
                      <a:pt x="924313" y="792658"/>
                      <a:pt x="924313" y="784430"/>
                    </a:cubicBezTo>
                    <a:lnTo>
                      <a:pt x="924313" y="636321"/>
                    </a:lnTo>
                    <a:lnTo>
                      <a:pt x="965454" y="595179"/>
                    </a:lnTo>
                    <a:cubicBezTo>
                      <a:pt x="968197" y="595179"/>
                      <a:pt x="970940" y="597922"/>
                      <a:pt x="970940" y="597922"/>
                    </a:cubicBezTo>
                    <a:lnTo>
                      <a:pt x="1036766" y="617122"/>
                    </a:lnTo>
                    <a:cubicBezTo>
                      <a:pt x="1050480" y="622607"/>
                      <a:pt x="1061451" y="636321"/>
                      <a:pt x="1061451" y="650035"/>
                    </a:cubicBezTo>
                    <a:lnTo>
                      <a:pt x="1061451" y="781687"/>
                    </a:lnTo>
                    <a:cubicBezTo>
                      <a:pt x="1061451" y="789916"/>
                      <a:pt x="1069679" y="798144"/>
                      <a:pt x="1077907" y="798144"/>
                    </a:cubicBezTo>
                    <a:cubicBezTo>
                      <a:pt x="1086136" y="798144"/>
                      <a:pt x="1094364" y="789916"/>
                      <a:pt x="1094364" y="781687"/>
                    </a:cubicBezTo>
                    <a:lnTo>
                      <a:pt x="1094364" y="650035"/>
                    </a:lnTo>
                    <a:cubicBezTo>
                      <a:pt x="1105335" y="622607"/>
                      <a:pt x="1086136" y="595179"/>
                      <a:pt x="1055965" y="586951"/>
                    </a:cubicBezTo>
                    <a:close/>
                    <a:moveTo>
                      <a:pt x="117939" y="559523"/>
                    </a:moveTo>
                    <a:cubicBezTo>
                      <a:pt x="87769" y="548552"/>
                      <a:pt x="74055" y="534839"/>
                      <a:pt x="65826" y="526610"/>
                    </a:cubicBezTo>
                    <a:cubicBezTo>
                      <a:pt x="71312" y="515639"/>
                      <a:pt x="74055" y="501926"/>
                      <a:pt x="74055" y="488212"/>
                    </a:cubicBezTo>
                    <a:cubicBezTo>
                      <a:pt x="82283" y="510154"/>
                      <a:pt x="98740" y="526610"/>
                      <a:pt x="115197" y="540324"/>
                    </a:cubicBezTo>
                    <a:lnTo>
                      <a:pt x="115197" y="559523"/>
                    </a:lnTo>
                    <a:close/>
                    <a:moveTo>
                      <a:pt x="211193" y="603408"/>
                    </a:moveTo>
                    <a:cubicBezTo>
                      <a:pt x="197480" y="617122"/>
                      <a:pt x="175537" y="617122"/>
                      <a:pt x="161823" y="603408"/>
                    </a:cubicBezTo>
                    <a:lnTo>
                      <a:pt x="148109" y="589694"/>
                    </a:lnTo>
                    <a:cubicBezTo>
                      <a:pt x="150852" y="584208"/>
                      <a:pt x="150852" y="578723"/>
                      <a:pt x="150852" y="573237"/>
                    </a:cubicBezTo>
                    <a:lnTo>
                      <a:pt x="150852" y="556781"/>
                    </a:lnTo>
                    <a:cubicBezTo>
                      <a:pt x="161823" y="559523"/>
                      <a:pt x="172794" y="562266"/>
                      <a:pt x="186508" y="562266"/>
                    </a:cubicBezTo>
                    <a:cubicBezTo>
                      <a:pt x="197480" y="562266"/>
                      <a:pt x="211193" y="559523"/>
                      <a:pt x="222164" y="556781"/>
                    </a:cubicBezTo>
                    <a:lnTo>
                      <a:pt x="222164" y="573237"/>
                    </a:lnTo>
                    <a:cubicBezTo>
                      <a:pt x="222164" y="578723"/>
                      <a:pt x="224907" y="584208"/>
                      <a:pt x="224907" y="589694"/>
                    </a:cubicBezTo>
                    <a:lnTo>
                      <a:pt x="211193" y="603408"/>
                    </a:lnTo>
                    <a:close/>
                    <a:moveTo>
                      <a:pt x="186508" y="529353"/>
                    </a:moveTo>
                    <a:cubicBezTo>
                      <a:pt x="139881" y="529353"/>
                      <a:pt x="101483" y="490954"/>
                      <a:pt x="101483" y="444327"/>
                    </a:cubicBezTo>
                    <a:cubicBezTo>
                      <a:pt x="101483" y="436099"/>
                      <a:pt x="93254" y="427871"/>
                      <a:pt x="85026" y="427871"/>
                    </a:cubicBezTo>
                    <a:cubicBezTo>
                      <a:pt x="85026" y="427871"/>
                      <a:pt x="82283" y="427871"/>
                      <a:pt x="82283" y="427871"/>
                    </a:cubicBezTo>
                    <a:cubicBezTo>
                      <a:pt x="82283" y="427871"/>
                      <a:pt x="82283" y="425128"/>
                      <a:pt x="82283" y="425128"/>
                    </a:cubicBezTo>
                    <a:cubicBezTo>
                      <a:pt x="82283" y="414157"/>
                      <a:pt x="82283" y="403186"/>
                      <a:pt x="82283" y="394958"/>
                    </a:cubicBezTo>
                    <a:cubicBezTo>
                      <a:pt x="85026" y="367530"/>
                      <a:pt x="95997" y="340102"/>
                      <a:pt x="115197" y="320903"/>
                    </a:cubicBezTo>
                    <a:cubicBezTo>
                      <a:pt x="134395" y="301704"/>
                      <a:pt x="159080" y="290733"/>
                      <a:pt x="186508" y="290733"/>
                    </a:cubicBezTo>
                    <a:cubicBezTo>
                      <a:pt x="213936" y="290733"/>
                      <a:pt x="238621" y="301704"/>
                      <a:pt x="257820" y="320903"/>
                    </a:cubicBezTo>
                    <a:cubicBezTo>
                      <a:pt x="277020" y="340102"/>
                      <a:pt x="287991" y="367530"/>
                      <a:pt x="290734" y="394958"/>
                    </a:cubicBezTo>
                    <a:cubicBezTo>
                      <a:pt x="290734" y="403186"/>
                      <a:pt x="290734" y="414157"/>
                      <a:pt x="290734" y="425128"/>
                    </a:cubicBezTo>
                    <a:cubicBezTo>
                      <a:pt x="290734" y="425128"/>
                      <a:pt x="290734" y="427871"/>
                      <a:pt x="290734" y="427871"/>
                    </a:cubicBezTo>
                    <a:cubicBezTo>
                      <a:pt x="274277" y="400443"/>
                      <a:pt x="246849" y="381244"/>
                      <a:pt x="211193" y="370273"/>
                    </a:cubicBezTo>
                    <a:cubicBezTo>
                      <a:pt x="178280" y="359302"/>
                      <a:pt x="150852" y="359302"/>
                      <a:pt x="150852" y="359302"/>
                    </a:cubicBezTo>
                    <a:cubicBezTo>
                      <a:pt x="145366" y="359302"/>
                      <a:pt x="142624" y="362045"/>
                      <a:pt x="139881" y="364787"/>
                    </a:cubicBezTo>
                    <a:lnTo>
                      <a:pt x="112454" y="394958"/>
                    </a:lnTo>
                    <a:cubicBezTo>
                      <a:pt x="106968" y="400443"/>
                      <a:pt x="106968" y="411414"/>
                      <a:pt x="112454" y="416900"/>
                    </a:cubicBezTo>
                    <a:cubicBezTo>
                      <a:pt x="117939" y="422385"/>
                      <a:pt x="128910" y="422385"/>
                      <a:pt x="134395" y="416900"/>
                    </a:cubicBezTo>
                    <a:lnTo>
                      <a:pt x="159080" y="392215"/>
                    </a:lnTo>
                    <a:cubicBezTo>
                      <a:pt x="181023" y="392215"/>
                      <a:pt x="246849" y="400443"/>
                      <a:pt x="271534" y="458041"/>
                    </a:cubicBezTo>
                    <a:cubicBezTo>
                      <a:pt x="263306" y="496440"/>
                      <a:pt x="227649" y="529353"/>
                      <a:pt x="186508" y="529353"/>
                    </a:cubicBezTo>
                    <a:close/>
                    <a:moveTo>
                      <a:pt x="252335" y="559523"/>
                    </a:moveTo>
                    <a:lnTo>
                      <a:pt x="252335" y="540324"/>
                    </a:lnTo>
                    <a:cubicBezTo>
                      <a:pt x="271534" y="526610"/>
                      <a:pt x="285248" y="510154"/>
                      <a:pt x="293476" y="488212"/>
                    </a:cubicBezTo>
                    <a:cubicBezTo>
                      <a:pt x="296219" y="501926"/>
                      <a:pt x="298961" y="515639"/>
                      <a:pt x="301704" y="526610"/>
                    </a:cubicBezTo>
                    <a:cubicBezTo>
                      <a:pt x="298961" y="534839"/>
                      <a:pt x="282505" y="548552"/>
                      <a:pt x="252335" y="559523"/>
                    </a:cubicBezTo>
                    <a:close/>
                    <a:moveTo>
                      <a:pt x="405929" y="298961"/>
                    </a:moveTo>
                    <a:lnTo>
                      <a:pt x="405929" y="260562"/>
                    </a:lnTo>
                    <a:cubicBezTo>
                      <a:pt x="405929" y="257819"/>
                      <a:pt x="405929" y="255077"/>
                      <a:pt x="403187" y="252334"/>
                    </a:cubicBezTo>
                    <a:cubicBezTo>
                      <a:pt x="392215" y="230392"/>
                      <a:pt x="386730" y="208450"/>
                      <a:pt x="386730" y="186508"/>
                    </a:cubicBezTo>
                    <a:lnTo>
                      <a:pt x="386730" y="153595"/>
                    </a:lnTo>
                    <a:cubicBezTo>
                      <a:pt x="386730" y="87768"/>
                      <a:pt x="441586" y="32913"/>
                      <a:pt x="507412" y="32913"/>
                    </a:cubicBezTo>
                    <a:lnTo>
                      <a:pt x="729576" y="32913"/>
                    </a:lnTo>
                    <a:lnTo>
                      <a:pt x="729576" y="186508"/>
                    </a:lnTo>
                    <a:cubicBezTo>
                      <a:pt x="729576" y="208450"/>
                      <a:pt x="724090" y="233135"/>
                      <a:pt x="713120" y="252334"/>
                    </a:cubicBezTo>
                    <a:cubicBezTo>
                      <a:pt x="713120" y="255077"/>
                      <a:pt x="710377" y="257819"/>
                      <a:pt x="710377" y="260562"/>
                    </a:cubicBezTo>
                    <a:lnTo>
                      <a:pt x="710377" y="307189"/>
                    </a:lnTo>
                    <a:cubicBezTo>
                      <a:pt x="710377" y="351074"/>
                      <a:pt x="693920" y="389472"/>
                      <a:pt x="661007" y="419643"/>
                    </a:cubicBezTo>
                    <a:cubicBezTo>
                      <a:pt x="658264" y="422385"/>
                      <a:pt x="652778" y="427871"/>
                      <a:pt x="650036" y="430614"/>
                    </a:cubicBezTo>
                    <a:cubicBezTo>
                      <a:pt x="650036" y="430614"/>
                      <a:pt x="650036" y="430614"/>
                      <a:pt x="650036" y="430614"/>
                    </a:cubicBezTo>
                    <a:cubicBezTo>
                      <a:pt x="619866" y="452556"/>
                      <a:pt x="584209" y="463527"/>
                      <a:pt x="545811" y="460784"/>
                    </a:cubicBezTo>
                    <a:cubicBezTo>
                      <a:pt x="469013" y="455299"/>
                      <a:pt x="405929" y="383987"/>
                      <a:pt x="405929" y="298961"/>
                    </a:cubicBezTo>
                    <a:close/>
                    <a:moveTo>
                      <a:pt x="496441" y="619864"/>
                    </a:moveTo>
                    <a:cubicBezTo>
                      <a:pt x="496441" y="619864"/>
                      <a:pt x="496441" y="622607"/>
                      <a:pt x="496441" y="619864"/>
                    </a:cubicBezTo>
                    <a:cubicBezTo>
                      <a:pt x="493698" y="622607"/>
                      <a:pt x="493698" y="619864"/>
                      <a:pt x="496441" y="619864"/>
                    </a:cubicBezTo>
                    <a:lnTo>
                      <a:pt x="444329" y="545810"/>
                    </a:lnTo>
                    <a:lnTo>
                      <a:pt x="460785" y="529353"/>
                    </a:lnTo>
                    <a:lnTo>
                      <a:pt x="534840" y="581466"/>
                    </a:lnTo>
                    <a:lnTo>
                      <a:pt x="496441" y="619864"/>
                    </a:lnTo>
                    <a:close/>
                    <a:moveTo>
                      <a:pt x="559524" y="559523"/>
                    </a:moveTo>
                    <a:lnTo>
                      <a:pt x="474498" y="499183"/>
                    </a:lnTo>
                    <a:lnTo>
                      <a:pt x="474498" y="469013"/>
                    </a:lnTo>
                    <a:cubicBezTo>
                      <a:pt x="496441" y="479983"/>
                      <a:pt x="521126" y="488212"/>
                      <a:pt x="548553" y="490954"/>
                    </a:cubicBezTo>
                    <a:cubicBezTo>
                      <a:pt x="554039" y="490954"/>
                      <a:pt x="556781" y="490954"/>
                      <a:pt x="562267" y="490954"/>
                    </a:cubicBezTo>
                    <a:cubicBezTo>
                      <a:pt x="592438" y="490954"/>
                      <a:pt x="622609" y="482726"/>
                      <a:pt x="647293" y="469013"/>
                    </a:cubicBezTo>
                    <a:lnTo>
                      <a:pt x="647293" y="499183"/>
                    </a:lnTo>
                    <a:lnTo>
                      <a:pt x="559524" y="559523"/>
                    </a:lnTo>
                    <a:close/>
                    <a:moveTo>
                      <a:pt x="628094" y="619864"/>
                    </a:moveTo>
                    <a:cubicBezTo>
                      <a:pt x="628094" y="619864"/>
                      <a:pt x="628094" y="622607"/>
                      <a:pt x="628094" y="619864"/>
                    </a:cubicBezTo>
                    <a:cubicBezTo>
                      <a:pt x="625351" y="622607"/>
                      <a:pt x="625351" y="622607"/>
                      <a:pt x="628094" y="619864"/>
                    </a:cubicBezTo>
                    <a:lnTo>
                      <a:pt x="586952" y="581466"/>
                    </a:lnTo>
                    <a:lnTo>
                      <a:pt x="661007" y="529353"/>
                    </a:lnTo>
                    <a:lnTo>
                      <a:pt x="677464" y="545810"/>
                    </a:lnTo>
                    <a:lnTo>
                      <a:pt x="628094" y="619864"/>
                    </a:lnTo>
                    <a:close/>
                    <a:moveTo>
                      <a:pt x="918827" y="606151"/>
                    </a:moveTo>
                    <a:lnTo>
                      <a:pt x="883171" y="570495"/>
                    </a:lnTo>
                    <a:cubicBezTo>
                      <a:pt x="883171" y="567752"/>
                      <a:pt x="883171" y="565009"/>
                      <a:pt x="883171" y="562266"/>
                    </a:cubicBezTo>
                    <a:lnTo>
                      <a:pt x="883171" y="556781"/>
                    </a:lnTo>
                    <a:cubicBezTo>
                      <a:pt x="894142" y="559523"/>
                      <a:pt x="905113" y="562266"/>
                      <a:pt x="916084" y="562266"/>
                    </a:cubicBezTo>
                    <a:cubicBezTo>
                      <a:pt x="916084" y="562266"/>
                      <a:pt x="918827" y="562266"/>
                      <a:pt x="918827" y="562266"/>
                    </a:cubicBezTo>
                    <a:cubicBezTo>
                      <a:pt x="929798" y="562266"/>
                      <a:pt x="943512" y="559523"/>
                      <a:pt x="954483" y="556781"/>
                    </a:cubicBezTo>
                    <a:lnTo>
                      <a:pt x="954483" y="562266"/>
                    </a:lnTo>
                    <a:cubicBezTo>
                      <a:pt x="954483" y="565009"/>
                      <a:pt x="954483" y="567752"/>
                      <a:pt x="954483" y="570495"/>
                    </a:cubicBezTo>
                    <a:lnTo>
                      <a:pt x="918827" y="606151"/>
                    </a:lnTo>
                    <a:close/>
                    <a:moveTo>
                      <a:pt x="979168" y="504668"/>
                    </a:moveTo>
                    <a:cubicBezTo>
                      <a:pt x="962712" y="521125"/>
                      <a:pt x="940769" y="529353"/>
                      <a:pt x="916084" y="529353"/>
                    </a:cubicBezTo>
                    <a:cubicBezTo>
                      <a:pt x="869458" y="526610"/>
                      <a:pt x="831058" y="488212"/>
                      <a:pt x="831058" y="438842"/>
                    </a:cubicBezTo>
                    <a:lnTo>
                      <a:pt x="831058" y="408671"/>
                    </a:lnTo>
                    <a:cubicBezTo>
                      <a:pt x="831058" y="405929"/>
                      <a:pt x="831058" y="403186"/>
                      <a:pt x="828316" y="400443"/>
                    </a:cubicBezTo>
                    <a:lnTo>
                      <a:pt x="817344" y="381244"/>
                    </a:lnTo>
                    <a:cubicBezTo>
                      <a:pt x="814602" y="373016"/>
                      <a:pt x="811859" y="364787"/>
                      <a:pt x="811859" y="356559"/>
                    </a:cubicBezTo>
                    <a:lnTo>
                      <a:pt x="811859" y="356559"/>
                    </a:lnTo>
                    <a:cubicBezTo>
                      <a:pt x="811859" y="318161"/>
                      <a:pt x="842030" y="287990"/>
                      <a:pt x="880429" y="287990"/>
                    </a:cubicBezTo>
                    <a:lnTo>
                      <a:pt x="1017567" y="287990"/>
                    </a:lnTo>
                    <a:lnTo>
                      <a:pt x="1017567" y="353816"/>
                    </a:lnTo>
                    <a:cubicBezTo>
                      <a:pt x="1017567" y="364787"/>
                      <a:pt x="1014824" y="375758"/>
                      <a:pt x="1009338" y="383987"/>
                    </a:cubicBezTo>
                    <a:lnTo>
                      <a:pt x="1001110" y="400443"/>
                    </a:lnTo>
                    <a:cubicBezTo>
                      <a:pt x="1001110" y="403186"/>
                      <a:pt x="998367" y="405929"/>
                      <a:pt x="998367" y="408671"/>
                    </a:cubicBezTo>
                    <a:lnTo>
                      <a:pt x="998367" y="441585"/>
                    </a:lnTo>
                    <a:cubicBezTo>
                      <a:pt x="1003853" y="466270"/>
                      <a:pt x="995624" y="488212"/>
                      <a:pt x="979168" y="504668"/>
                    </a:cubicBezTo>
                    <a:close/>
                  </a:path>
                </a:pathLst>
              </a:custGeom>
              <a:grpFill/>
              <a:ln w="27426" cap="flat">
                <a:noFill/>
                <a:prstDash val="solid"/>
                <a:miter/>
              </a:ln>
            </p:spPr>
            <p:txBody>
              <a:bodyPr rtlCol="0" anchor="ctr"/>
              <a:lstStyle/>
              <a:p>
                <a:endParaRPr lang="en-US" sz="835"/>
              </a:p>
            </p:txBody>
          </p:sp>
          <p:sp>
            <p:nvSpPr>
              <p:cNvPr id="111" name="Freeform 110">
                <a:extLst>
                  <a:ext uri="{FF2B5EF4-FFF2-40B4-BE49-F238E27FC236}">
                    <a16:creationId xmlns:a16="http://schemas.microsoft.com/office/drawing/2014/main" id="{1A139472-463C-00E4-510A-228FF11CD952}"/>
                  </a:ext>
                </a:extLst>
              </p:cNvPr>
              <p:cNvSpPr/>
              <p:nvPr/>
            </p:nvSpPr>
            <p:spPr>
              <a:xfrm>
                <a:off x="9258490" y="4220154"/>
                <a:ext cx="135424" cy="52112"/>
              </a:xfrm>
              <a:custGeom>
                <a:avLst/>
                <a:gdLst>
                  <a:gd name="connsiteX0" fmla="*/ 126167 w 135424"/>
                  <a:gd name="connsiteY0" fmla="*/ 19200 h 52112"/>
                  <a:gd name="connsiteX1" fmla="*/ 16457 w 135424"/>
                  <a:gd name="connsiteY1" fmla="*/ 0 h 52112"/>
                  <a:gd name="connsiteX2" fmla="*/ 0 w 135424"/>
                  <a:gd name="connsiteY2" fmla="*/ 16457 h 52112"/>
                  <a:gd name="connsiteX3" fmla="*/ 16457 w 135424"/>
                  <a:gd name="connsiteY3" fmla="*/ 32913 h 52112"/>
                  <a:gd name="connsiteX4" fmla="*/ 112454 w 135424"/>
                  <a:gd name="connsiteY4" fmla="*/ 49370 h 52112"/>
                  <a:gd name="connsiteX5" fmla="*/ 120682 w 135424"/>
                  <a:gd name="connsiteY5" fmla="*/ 52113 h 52112"/>
                  <a:gd name="connsiteX6" fmla="*/ 134395 w 135424"/>
                  <a:gd name="connsiteY6" fmla="*/ 43884 h 52112"/>
                  <a:gd name="connsiteX7" fmla="*/ 126167 w 135424"/>
                  <a:gd name="connsiteY7" fmla="*/ 19200 h 5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424" h="52112">
                    <a:moveTo>
                      <a:pt x="126167" y="19200"/>
                    </a:moveTo>
                    <a:cubicBezTo>
                      <a:pt x="87769" y="0"/>
                      <a:pt x="19200" y="0"/>
                      <a:pt x="16457" y="0"/>
                    </a:cubicBezTo>
                    <a:cubicBezTo>
                      <a:pt x="8228" y="0"/>
                      <a:pt x="0" y="8228"/>
                      <a:pt x="0" y="16457"/>
                    </a:cubicBezTo>
                    <a:cubicBezTo>
                      <a:pt x="0" y="24685"/>
                      <a:pt x="8228" y="32913"/>
                      <a:pt x="16457" y="32913"/>
                    </a:cubicBezTo>
                    <a:cubicBezTo>
                      <a:pt x="35656" y="32913"/>
                      <a:pt x="87769" y="35656"/>
                      <a:pt x="112454" y="49370"/>
                    </a:cubicBezTo>
                    <a:cubicBezTo>
                      <a:pt x="115197" y="49370"/>
                      <a:pt x="117939" y="52113"/>
                      <a:pt x="120682" y="52113"/>
                    </a:cubicBezTo>
                    <a:cubicBezTo>
                      <a:pt x="126167" y="52113"/>
                      <a:pt x="131653" y="49370"/>
                      <a:pt x="134395" y="43884"/>
                    </a:cubicBezTo>
                    <a:cubicBezTo>
                      <a:pt x="137138" y="32913"/>
                      <a:pt x="134395" y="24685"/>
                      <a:pt x="126167" y="19200"/>
                    </a:cubicBezTo>
                    <a:close/>
                  </a:path>
                </a:pathLst>
              </a:custGeom>
              <a:grpFill/>
              <a:ln w="27426" cap="flat">
                <a:noFill/>
                <a:prstDash val="solid"/>
                <a:miter/>
              </a:ln>
            </p:spPr>
            <p:txBody>
              <a:bodyPr rtlCol="0" anchor="ctr"/>
              <a:lstStyle/>
              <a:p>
                <a:endParaRPr lang="en-US" sz="835"/>
              </a:p>
            </p:txBody>
          </p:sp>
          <p:sp>
            <p:nvSpPr>
              <p:cNvPr id="112" name="Freeform 111">
                <a:extLst>
                  <a:ext uri="{FF2B5EF4-FFF2-40B4-BE49-F238E27FC236}">
                    <a16:creationId xmlns:a16="http://schemas.microsoft.com/office/drawing/2014/main" id="{BE986E56-1C2D-F5A6-9689-6517BC5AA360}"/>
                  </a:ext>
                </a:extLst>
              </p:cNvPr>
              <p:cNvSpPr/>
              <p:nvPr/>
            </p:nvSpPr>
            <p:spPr>
              <a:xfrm>
                <a:off x="8833361" y="4024394"/>
                <a:ext cx="270162" cy="91535"/>
              </a:xfrm>
              <a:custGeom>
                <a:avLst/>
                <a:gdLst>
                  <a:gd name="connsiteX0" fmla="*/ 266049 w 270162"/>
                  <a:gd name="connsiteY0" fmla="*/ 47651 h 91535"/>
                  <a:gd name="connsiteX1" fmla="*/ 27428 w 270162"/>
                  <a:gd name="connsiteY1" fmla="*/ 6509 h 91535"/>
                  <a:gd name="connsiteX2" fmla="*/ 0 w 270162"/>
                  <a:gd name="connsiteY2" fmla="*/ 39422 h 91535"/>
                  <a:gd name="connsiteX3" fmla="*/ 0 w 270162"/>
                  <a:gd name="connsiteY3" fmla="*/ 75078 h 91535"/>
                  <a:gd name="connsiteX4" fmla="*/ 16457 w 270162"/>
                  <a:gd name="connsiteY4" fmla="*/ 91535 h 91535"/>
                  <a:gd name="connsiteX5" fmla="*/ 32914 w 270162"/>
                  <a:gd name="connsiteY5" fmla="*/ 75078 h 91535"/>
                  <a:gd name="connsiteX6" fmla="*/ 32914 w 270162"/>
                  <a:gd name="connsiteY6" fmla="*/ 39422 h 91535"/>
                  <a:gd name="connsiteX7" fmla="*/ 32914 w 270162"/>
                  <a:gd name="connsiteY7" fmla="*/ 39422 h 91535"/>
                  <a:gd name="connsiteX8" fmla="*/ 137138 w 270162"/>
                  <a:gd name="connsiteY8" fmla="*/ 33937 h 91535"/>
                  <a:gd name="connsiteX9" fmla="*/ 244106 w 270162"/>
                  <a:gd name="connsiteY9" fmla="*/ 72335 h 91535"/>
                  <a:gd name="connsiteX10" fmla="*/ 266049 w 270162"/>
                  <a:gd name="connsiteY10" fmla="*/ 72335 h 91535"/>
                  <a:gd name="connsiteX11" fmla="*/ 266049 w 270162"/>
                  <a:gd name="connsiteY11" fmla="*/ 47651 h 9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0162" h="91535">
                    <a:moveTo>
                      <a:pt x="266049" y="47651"/>
                    </a:moveTo>
                    <a:cubicBezTo>
                      <a:pt x="205708" y="-12690"/>
                      <a:pt x="79540" y="-1719"/>
                      <a:pt x="27428" y="6509"/>
                    </a:cubicBezTo>
                    <a:cubicBezTo>
                      <a:pt x="10971" y="9252"/>
                      <a:pt x="0" y="22966"/>
                      <a:pt x="0" y="39422"/>
                    </a:cubicBezTo>
                    <a:lnTo>
                      <a:pt x="0" y="75078"/>
                    </a:lnTo>
                    <a:cubicBezTo>
                      <a:pt x="0" y="83307"/>
                      <a:pt x="8228" y="91535"/>
                      <a:pt x="16457" y="91535"/>
                    </a:cubicBezTo>
                    <a:cubicBezTo>
                      <a:pt x="24685" y="91535"/>
                      <a:pt x="32914" y="83307"/>
                      <a:pt x="32914" y="75078"/>
                    </a:cubicBezTo>
                    <a:lnTo>
                      <a:pt x="32914" y="39422"/>
                    </a:lnTo>
                    <a:cubicBezTo>
                      <a:pt x="32914" y="39422"/>
                      <a:pt x="32914" y="39422"/>
                      <a:pt x="32914" y="39422"/>
                    </a:cubicBezTo>
                    <a:cubicBezTo>
                      <a:pt x="52112" y="36680"/>
                      <a:pt x="93254" y="31194"/>
                      <a:pt x="137138" y="33937"/>
                    </a:cubicBezTo>
                    <a:cubicBezTo>
                      <a:pt x="186508" y="36680"/>
                      <a:pt x="222164" y="50394"/>
                      <a:pt x="244106" y="72335"/>
                    </a:cubicBezTo>
                    <a:cubicBezTo>
                      <a:pt x="249592" y="77821"/>
                      <a:pt x="260563" y="77821"/>
                      <a:pt x="266049" y="72335"/>
                    </a:cubicBezTo>
                    <a:cubicBezTo>
                      <a:pt x="271534" y="64107"/>
                      <a:pt x="271534" y="53136"/>
                      <a:pt x="266049" y="47651"/>
                    </a:cubicBezTo>
                    <a:close/>
                  </a:path>
                </a:pathLst>
              </a:custGeom>
              <a:grpFill/>
              <a:ln w="27426" cap="flat">
                <a:noFill/>
                <a:prstDash val="solid"/>
                <a:miter/>
              </a:ln>
            </p:spPr>
            <p:txBody>
              <a:bodyPr rtlCol="0" anchor="ctr"/>
              <a:lstStyle/>
              <a:p>
                <a:endParaRPr lang="en-US" sz="835"/>
              </a:p>
            </p:txBody>
          </p:sp>
          <p:sp>
            <p:nvSpPr>
              <p:cNvPr id="113" name="Freeform 112">
                <a:extLst>
                  <a:ext uri="{FF2B5EF4-FFF2-40B4-BE49-F238E27FC236}">
                    <a16:creationId xmlns:a16="http://schemas.microsoft.com/office/drawing/2014/main" id="{DB039347-165C-C8E2-70DF-2933DC6E7BD8}"/>
                  </a:ext>
                </a:extLst>
              </p:cNvPr>
              <p:cNvSpPr/>
              <p:nvPr/>
            </p:nvSpPr>
            <p:spPr>
              <a:xfrm>
                <a:off x="8764792" y="4579456"/>
                <a:ext cx="32913" cy="101482"/>
              </a:xfrm>
              <a:custGeom>
                <a:avLst/>
                <a:gdLst>
                  <a:gd name="connsiteX0" fmla="*/ 16457 w 32913"/>
                  <a:gd name="connsiteY0" fmla="*/ 0 h 101482"/>
                  <a:gd name="connsiteX1" fmla="*/ 0 w 32913"/>
                  <a:gd name="connsiteY1" fmla="*/ 16457 h 101482"/>
                  <a:gd name="connsiteX2" fmla="*/ 0 w 32913"/>
                  <a:gd name="connsiteY2" fmla="*/ 85026 h 101482"/>
                  <a:gd name="connsiteX3" fmla="*/ 16457 w 32913"/>
                  <a:gd name="connsiteY3" fmla="*/ 101482 h 101482"/>
                  <a:gd name="connsiteX4" fmla="*/ 32914 w 32913"/>
                  <a:gd name="connsiteY4" fmla="*/ 85026 h 101482"/>
                  <a:gd name="connsiteX5" fmla="*/ 32914 w 32913"/>
                  <a:gd name="connsiteY5" fmla="*/ 16457 h 101482"/>
                  <a:gd name="connsiteX6" fmla="*/ 16457 w 32913"/>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101482">
                    <a:moveTo>
                      <a:pt x="16457" y="0"/>
                    </a:moveTo>
                    <a:cubicBezTo>
                      <a:pt x="8228" y="0"/>
                      <a:pt x="0" y="8228"/>
                      <a:pt x="0" y="16457"/>
                    </a:cubicBezTo>
                    <a:lnTo>
                      <a:pt x="0" y="85026"/>
                    </a:lnTo>
                    <a:cubicBezTo>
                      <a:pt x="0" y="93254"/>
                      <a:pt x="8228" y="101482"/>
                      <a:pt x="16457" y="101482"/>
                    </a:cubicBezTo>
                    <a:cubicBezTo>
                      <a:pt x="24685" y="101482"/>
                      <a:pt x="32914" y="93254"/>
                      <a:pt x="32914" y="85026"/>
                    </a:cubicBezTo>
                    <a:lnTo>
                      <a:pt x="32914" y="16457"/>
                    </a:lnTo>
                    <a:cubicBezTo>
                      <a:pt x="32914" y="8228"/>
                      <a:pt x="24685" y="0"/>
                      <a:pt x="16457" y="0"/>
                    </a:cubicBezTo>
                    <a:close/>
                  </a:path>
                </a:pathLst>
              </a:custGeom>
              <a:grpFill/>
              <a:ln w="27426" cap="flat">
                <a:noFill/>
                <a:prstDash val="solid"/>
                <a:miter/>
              </a:ln>
            </p:spPr>
            <p:txBody>
              <a:bodyPr rtlCol="0" anchor="ctr"/>
              <a:lstStyle/>
              <a:p>
                <a:endParaRPr lang="en-US" sz="835"/>
              </a:p>
            </p:txBody>
          </p:sp>
          <p:sp>
            <p:nvSpPr>
              <p:cNvPr id="114" name="Freeform 113">
                <a:extLst>
                  <a:ext uri="{FF2B5EF4-FFF2-40B4-BE49-F238E27FC236}">
                    <a16:creationId xmlns:a16="http://schemas.microsoft.com/office/drawing/2014/main" id="{36201F0B-6912-377B-884D-F8B3FCF5A538}"/>
                  </a:ext>
                </a:extLst>
              </p:cNvPr>
              <p:cNvSpPr/>
              <p:nvPr/>
            </p:nvSpPr>
            <p:spPr>
              <a:xfrm>
                <a:off x="9140551" y="4579456"/>
                <a:ext cx="32912" cy="101482"/>
              </a:xfrm>
              <a:custGeom>
                <a:avLst/>
                <a:gdLst>
                  <a:gd name="connsiteX0" fmla="*/ 16456 w 32912"/>
                  <a:gd name="connsiteY0" fmla="*/ 0 h 101482"/>
                  <a:gd name="connsiteX1" fmla="*/ 0 w 32912"/>
                  <a:gd name="connsiteY1" fmla="*/ 16457 h 101482"/>
                  <a:gd name="connsiteX2" fmla="*/ 0 w 32912"/>
                  <a:gd name="connsiteY2" fmla="*/ 85026 h 101482"/>
                  <a:gd name="connsiteX3" fmla="*/ 16456 w 32912"/>
                  <a:gd name="connsiteY3" fmla="*/ 101482 h 101482"/>
                  <a:gd name="connsiteX4" fmla="*/ 32913 w 32912"/>
                  <a:gd name="connsiteY4" fmla="*/ 85026 h 101482"/>
                  <a:gd name="connsiteX5" fmla="*/ 32913 w 32912"/>
                  <a:gd name="connsiteY5" fmla="*/ 16457 h 101482"/>
                  <a:gd name="connsiteX6" fmla="*/ 16456 w 32912"/>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01482">
                    <a:moveTo>
                      <a:pt x="16456" y="0"/>
                    </a:moveTo>
                    <a:cubicBezTo>
                      <a:pt x="8228" y="0"/>
                      <a:pt x="0" y="8228"/>
                      <a:pt x="0" y="16457"/>
                    </a:cubicBezTo>
                    <a:lnTo>
                      <a:pt x="0" y="85026"/>
                    </a:lnTo>
                    <a:cubicBezTo>
                      <a:pt x="0" y="93254"/>
                      <a:pt x="8228" y="101482"/>
                      <a:pt x="16456" y="101482"/>
                    </a:cubicBezTo>
                    <a:cubicBezTo>
                      <a:pt x="24685" y="101482"/>
                      <a:pt x="32913" y="93254"/>
                      <a:pt x="32913" y="85026"/>
                    </a:cubicBezTo>
                    <a:lnTo>
                      <a:pt x="32913" y="16457"/>
                    </a:lnTo>
                    <a:cubicBezTo>
                      <a:pt x="32913" y="8228"/>
                      <a:pt x="24685" y="0"/>
                      <a:pt x="16456" y="0"/>
                    </a:cubicBezTo>
                    <a:close/>
                  </a:path>
                </a:pathLst>
              </a:custGeom>
              <a:grpFill/>
              <a:ln w="27426" cap="flat">
                <a:noFill/>
                <a:prstDash val="solid"/>
                <a:miter/>
              </a:ln>
            </p:spPr>
            <p:txBody>
              <a:bodyPr rtlCol="0" anchor="ctr"/>
              <a:lstStyle/>
              <a:p>
                <a:endParaRPr lang="en-US" sz="835"/>
              </a:p>
            </p:txBody>
          </p:sp>
          <p:sp>
            <p:nvSpPr>
              <p:cNvPr id="115" name="Freeform 114">
                <a:extLst>
                  <a:ext uri="{FF2B5EF4-FFF2-40B4-BE49-F238E27FC236}">
                    <a16:creationId xmlns:a16="http://schemas.microsoft.com/office/drawing/2014/main" id="{FDF45104-0B6B-93CD-8F7C-B1DF803F5BF1}"/>
                  </a:ext>
                </a:extLst>
              </p:cNvPr>
              <p:cNvSpPr/>
              <p:nvPr/>
            </p:nvSpPr>
            <p:spPr>
              <a:xfrm>
                <a:off x="8852561" y="4409405"/>
                <a:ext cx="90510" cy="91730"/>
              </a:xfrm>
              <a:custGeom>
                <a:avLst/>
                <a:gdLst>
                  <a:gd name="connsiteX0" fmla="*/ 52112 w 90510"/>
                  <a:gd name="connsiteY0" fmla="*/ 90511 h 91730"/>
                  <a:gd name="connsiteX1" fmla="*/ 52112 w 90510"/>
                  <a:gd name="connsiteY1" fmla="*/ 90511 h 91730"/>
                  <a:gd name="connsiteX2" fmla="*/ 52112 w 90510"/>
                  <a:gd name="connsiteY2" fmla="*/ 90511 h 91730"/>
                  <a:gd name="connsiteX3" fmla="*/ 0 w 90510"/>
                  <a:gd name="connsiteY3" fmla="*/ 16456 h 91730"/>
                  <a:gd name="connsiteX4" fmla="*/ 16456 w 90510"/>
                  <a:gd name="connsiteY4" fmla="*/ 0 h 91730"/>
                  <a:gd name="connsiteX5" fmla="*/ 90511 w 90510"/>
                  <a:gd name="connsiteY5" fmla="*/ 52112 h 91730"/>
                  <a:gd name="connsiteX6" fmla="*/ 52112 w 90510"/>
                  <a:gd name="connsiteY6" fmla="*/ 90511 h 9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0" h="91730">
                    <a:moveTo>
                      <a:pt x="52112" y="90511"/>
                    </a:moveTo>
                    <a:cubicBezTo>
                      <a:pt x="52112" y="90511"/>
                      <a:pt x="52112" y="93254"/>
                      <a:pt x="52112" y="90511"/>
                    </a:cubicBezTo>
                    <a:cubicBezTo>
                      <a:pt x="49369" y="93254"/>
                      <a:pt x="49369" y="90511"/>
                      <a:pt x="52112" y="90511"/>
                    </a:cubicBezTo>
                    <a:lnTo>
                      <a:pt x="0" y="16456"/>
                    </a:lnTo>
                    <a:lnTo>
                      <a:pt x="16456" y="0"/>
                    </a:lnTo>
                    <a:lnTo>
                      <a:pt x="90511" y="52112"/>
                    </a:lnTo>
                    <a:lnTo>
                      <a:pt x="52112" y="90511"/>
                    </a:lnTo>
                    <a:close/>
                  </a:path>
                </a:pathLst>
              </a:custGeom>
              <a:solidFill>
                <a:srgbClr val="DF4625"/>
              </a:solidFill>
              <a:ln w="27426" cap="flat">
                <a:noFill/>
                <a:prstDash val="solid"/>
                <a:miter/>
              </a:ln>
            </p:spPr>
            <p:txBody>
              <a:bodyPr rtlCol="0" anchor="ctr"/>
              <a:lstStyle/>
              <a:p>
                <a:endParaRPr lang="en-US" sz="835"/>
              </a:p>
            </p:txBody>
          </p:sp>
          <p:sp>
            <p:nvSpPr>
              <p:cNvPr id="116" name="Freeform 115">
                <a:extLst>
                  <a:ext uri="{FF2B5EF4-FFF2-40B4-BE49-F238E27FC236}">
                    <a16:creationId xmlns:a16="http://schemas.microsoft.com/office/drawing/2014/main" id="{111802DD-74F6-BDA0-515C-2F8E67A3B228}"/>
                  </a:ext>
                </a:extLst>
              </p:cNvPr>
              <p:cNvSpPr/>
              <p:nvPr/>
            </p:nvSpPr>
            <p:spPr>
              <a:xfrm>
                <a:off x="8995184" y="4409405"/>
                <a:ext cx="90511" cy="92568"/>
              </a:xfrm>
              <a:custGeom>
                <a:avLst/>
                <a:gdLst>
                  <a:gd name="connsiteX0" fmla="*/ 41142 w 90511"/>
                  <a:gd name="connsiteY0" fmla="*/ 90511 h 92568"/>
                  <a:gd name="connsiteX1" fmla="*/ 41142 w 90511"/>
                  <a:gd name="connsiteY1" fmla="*/ 90511 h 92568"/>
                  <a:gd name="connsiteX2" fmla="*/ 41142 w 90511"/>
                  <a:gd name="connsiteY2" fmla="*/ 90511 h 92568"/>
                  <a:gd name="connsiteX3" fmla="*/ 0 w 90511"/>
                  <a:gd name="connsiteY3" fmla="*/ 52112 h 92568"/>
                  <a:gd name="connsiteX4" fmla="*/ 74055 w 90511"/>
                  <a:gd name="connsiteY4" fmla="*/ 0 h 92568"/>
                  <a:gd name="connsiteX5" fmla="*/ 90512 w 90511"/>
                  <a:gd name="connsiteY5" fmla="*/ 16456 h 92568"/>
                  <a:gd name="connsiteX6" fmla="*/ 41142 w 90511"/>
                  <a:gd name="connsiteY6" fmla="*/ 90511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1" h="92568">
                    <a:moveTo>
                      <a:pt x="41142" y="90511"/>
                    </a:moveTo>
                    <a:cubicBezTo>
                      <a:pt x="41142" y="90511"/>
                      <a:pt x="41142" y="93254"/>
                      <a:pt x="41142" y="90511"/>
                    </a:cubicBezTo>
                    <a:cubicBezTo>
                      <a:pt x="38399" y="93254"/>
                      <a:pt x="38399" y="93254"/>
                      <a:pt x="41142" y="90511"/>
                    </a:cubicBezTo>
                    <a:lnTo>
                      <a:pt x="0" y="52112"/>
                    </a:lnTo>
                    <a:lnTo>
                      <a:pt x="74055" y="0"/>
                    </a:lnTo>
                    <a:lnTo>
                      <a:pt x="90512" y="16456"/>
                    </a:lnTo>
                    <a:lnTo>
                      <a:pt x="41142" y="90511"/>
                    </a:lnTo>
                    <a:close/>
                  </a:path>
                </a:pathLst>
              </a:custGeom>
              <a:solidFill>
                <a:srgbClr val="DF4625"/>
              </a:solidFill>
              <a:ln w="27426" cap="flat">
                <a:noFill/>
                <a:prstDash val="solid"/>
                <a:miter/>
              </a:ln>
            </p:spPr>
            <p:txBody>
              <a:bodyPr rtlCol="0" anchor="ctr"/>
              <a:lstStyle/>
              <a:p>
                <a:endParaRPr lang="en-US" sz="835"/>
              </a:p>
            </p:txBody>
          </p:sp>
          <p:sp>
            <p:nvSpPr>
              <p:cNvPr id="117" name="Freeform 116">
                <a:extLst>
                  <a:ext uri="{FF2B5EF4-FFF2-40B4-BE49-F238E27FC236}">
                    <a16:creationId xmlns:a16="http://schemas.microsoft.com/office/drawing/2014/main" id="{423606AB-CC6F-B5E3-84D6-4BE42E126284}"/>
                  </a:ext>
                </a:extLst>
              </p:cNvPr>
              <p:cNvSpPr/>
              <p:nvPr/>
            </p:nvSpPr>
            <p:spPr>
              <a:xfrm>
                <a:off x="9412085" y="4546543"/>
                <a:ext cx="32912" cy="134395"/>
              </a:xfrm>
              <a:custGeom>
                <a:avLst/>
                <a:gdLst>
                  <a:gd name="connsiteX0" fmla="*/ 16457 w 32912"/>
                  <a:gd name="connsiteY0" fmla="*/ 0 h 134395"/>
                  <a:gd name="connsiteX1" fmla="*/ 0 w 32912"/>
                  <a:gd name="connsiteY1" fmla="*/ 16456 h 134395"/>
                  <a:gd name="connsiteX2" fmla="*/ 0 w 32912"/>
                  <a:gd name="connsiteY2" fmla="*/ 117939 h 134395"/>
                  <a:gd name="connsiteX3" fmla="*/ 16457 w 32912"/>
                  <a:gd name="connsiteY3" fmla="*/ 134395 h 134395"/>
                  <a:gd name="connsiteX4" fmla="*/ 32913 w 32912"/>
                  <a:gd name="connsiteY4" fmla="*/ 117939 h 134395"/>
                  <a:gd name="connsiteX5" fmla="*/ 32913 w 32912"/>
                  <a:gd name="connsiteY5" fmla="*/ 16456 h 134395"/>
                  <a:gd name="connsiteX6" fmla="*/ 16457 w 32912"/>
                  <a:gd name="connsiteY6" fmla="*/ 0 h 1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34395">
                    <a:moveTo>
                      <a:pt x="16457" y="0"/>
                    </a:moveTo>
                    <a:cubicBezTo>
                      <a:pt x="8228" y="0"/>
                      <a:pt x="0" y="8228"/>
                      <a:pt x="0" y="16456"/>
                    </a:cubicBezTo>
                    <a:lnTo>
                      <a:pt x="0" y="117939"/>
                    </a:lnTo>
                    <a:cubicBezTo>
                      <a:pt x="0" y="126167"/>
                      <a:pt x="8228" y="134395"/>
                      <a:pt x="16457" y="134395"/>
                    </a:cubicBezTo>
                    <a:cubicBezTo>
                      <a:pt x="24685" y="134395"/>
                      <a:pt x="32913" y="126167"/>
                      <a:pt x="32913" y="117939"/>
                    </a:cubicBezTo>
                    <a:lnTo>
                      <a:pt x="32913" y="16456"/>
                    </a:lnTo>
                    <a:cubicBezTo>
                      <a:pt x="32913" y="5485"/>
                      <a:pt x="24685" y="0"/>
                      <a:pt x="16457" y="0"/>
                    </a:cubicBezTo>
                    <a:close/>
                  </a:path>
                </a:pathLst>
              </a:custGeom>
              <a:grpFill/>
              <a:ln w="27426" cap="flat">
                <a:noFill/>
                <a:prstDash val="solid"/>
                <a:miter/>
              </a:ln>
            </p:spPr>
            <p:txBody>
              <a:bodyPr rtlCol="0" anchor="ctr"/>
              <a:lstStyle/>
              <a:p>
                <a:endParaRPr lang="en-US" sz="835"/>
              </a:p>
            </p:txBody>
          </p:sp>
        </p:grpSp>
      </p:grpSp>
      <p:grpSp>
        <p:nvGrpSpPr>
          <p:cNvPr id="121" name="Group 120">
            <a:extLst>
              <a:ext uri="{FF2B5EF4-FFF2-40B4-BE49-F238E27FC236}">
                <a16:creationId xmlns:a16="http://schemas.microsoft.com/office/drawing/2014/main" id="{9581BC90-CE9F-9C66-D96E-516AC442D1AB}"/>
              </a:ext>
            </a:extLst>
          </p:cNvPr>
          <p:cNvGrpSpPr/>
          <p:nvPr/>
        </p:nvGrpSpPr>
        <p:grpSpPr>
          <a:xfrm>
            <a:off x="413087" y="6343350"/>
            <a:ext cx="2916441" cy="286003"/>
            <a:chOff x="864663" y="6635803"/>
            <a:chExt cx="4142409" cy="406227"/>
          </a:xfrm>
        </p:grpSpPr>
        <p:pic>
          <p:nvPicPr>
            <p:cNvPr id="122" name="Picture 121">
              <a:extLst>
                <a:ext uri="{FF2B5EF4-FFF2-40B4-BE49-F238E27FC236}">
                  <a16:creationId xmlns:a16="http://schemas.microsoft.com/office/drawing/2014/main" id="{E973DF62-83E1-F96A-AA46-A6183625D9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663" y="6678186"/>
              <a:ext cx="1281316" cy="268576"/>
            </a:xfrm>
            <a:prstGeom prst="rect">
              <a:avLst/>
            </a:prstGeom>
          </p:spPr>
        </p:pic>
        <p:sp>
          <p:nvSpPr>
            <p:cNvPr id="123" name="TextBox 122">
              <a:extLst>
                <a:ext uri="{FF2B5EF4-FFF2-40B4-BE49-F238E27FC236}">
                  <a16:creationId xmlns:a16="http://schemas.microsoft.com/office/drawing/2014/main" id="{A47FF184-BD94-0F31-64BA-84E06444C3CC}"/>
                </a:ext>
              </a:extLst>
            </p:cNvPr>
            <p:cNvSpPr txBox="1"/>
            <p:nvPr/>
          </p:nvSpPr>
          <p:spPr>
            <a:xfrm>
              <a:off x="2094230" y="6635803"/>
              <a:ext cx="2912842" cy="406227"/>
            </a:xfrm>
            <a:prstGeom prst="rect">
              <a:avLst/>
            </a:prstGeom>
            <a:noFill/>
          </p:spPr>
          <p:txBody>
            <a:bodyPr wrap="square">
              <a:spAutoFit/>
            </a:bodyPr>
            <a:lstStyle/>
            <a:p>
              <a:pPr algn="just">
                <a:lnSpc>
                  <a:spcPts val="324"/>
                </a:lnSpc>
              </a:pPr>
              <a:r>
                <a:rPr lang="en-IE" sz="324" dirty="0">
                  <a:solidFill>
                    <a:srgbClr val="083F59"/>
                  </a:solidFill>
                  <a:latin typeface="Calibri" panose="020F0502020204030204" pitchFamily="34" charset="0"/>
                  <a:cs typeface="Calibri" panose="020F050202020403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 In compliance of the new GDPR framework, please note that the Partnership will only process your personal data in the sole interest and purpose of the project and without any prejudice to your rights.</a:t>
              </a:r>
              <a:endParaRPr lang="en-US" sz="324" dirty="0">
                <a:solidFill>
                  <a:srgbClr val="083F59"/>
                </a:solidFill>
                <a:latin typeface="Calibri" panose="020F0502020204030204" pitchFamily="34" charset="0"/>
                <a:cs typeface="Calibri" panose="020F0502020204030204" pitchFamily="34" charset="0"/>
              </a:endParaRPr>
            </a:p>
          </p:txBody>
        </p:sp>
      </p:grpSp>
      <p:grpSp>
        <p:nvGrpSpPr>
          <p:cNvPr id="124" name="Group 123">
            <a:extLst>
              <a:ext uri="{FF2B5EF4-FFF2-40B4-BE49-F238E27FC236}">
                <a16:creationId xmlns:a16="http://schemas.microsoft.com/office/drawing/2014/main" id="{81CEC5DE-ABC4-F499-A1FB-C70D2B76C8C4}"/>
              </a:ext>
            </a:extLst>
          </p:cNvPr>
          <p:cNvGrpSpPr/>
          <p:nvPr/>
        </p:nvGrpSpPr>
        <p:grpSpPr>
          <a:xfrm rot="19969940">
            <a:off x="3295331" y="4308015"/>
            <a:ext cx="1170562" cy="993420"/>
            <a:chOff x="4975654" y="3674076"/>
            <a:chExt cx="1806206" cy="626075"/>
          </a:xfrm>
        </p:grpSpPr>
        <p:sp>
          <p:nvSpPr>
            <p:cNvPr id="125" name="Freeform 124">
              <a:extLst>
                <a:ext uri="{FF2B5EF4-FFF2-40B4-BE49-F238E27FC236}">
                  <a16:creationId xmlns:a16="http://schemas.microsoft.com/office/drawing/2014/main" id="{B28C6D2E-95BA-EA08-AD4D-3F6DBBA7BE65}"/>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26" name="TextBox 125">
              <a:extLst>
                <a:ext uri="{FF2B5EF4-FFF2-40B4-BE49-F238E27FC236}">
                  <a16:creationId xmlns:a16="http://schemas.microsoft.com/office/drawing/2014/main" id="{ABF9365C-FF4F-2FC1-A0F1-5239875FD13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182919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9442E7-9228-9353-FE58-4AF2B23511E7}"/>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D659D95B-8342-6308-5812-6D9110617C40}"/>
              </a:ext>
            </a:extLst>
          </p:cNvPr>
          <p:cNvGraphicFramePr>
            <a:graphicFrameLocks noGrp="1"/>
          </p:cNvGraphicFramePr>
          <p:nvPr/>
        </p:nvGraphicFramePr>
        <p:xfrm>
          <a:off x="665889" y="1364205"/>
          <a:ext cx="10860220" cy="3901440"/>
        </p:xfrm>
        <a:graphic>
          <a:graphicData uri="http://schemas.openxmlformats.org/drawingml/2006/table">
            <a:tbl>
              <a:tblPr firstRow="1" bandRow="1">
                <a:tableStyleId>{5C22544A-7EE6-4342-B048-85BDC9FD1C3A}</a:tableStyleId>
              </a:tblPr>
              <a:tblGrid>
                <a:gridCol w="1982922">
                  <a:extLst>
                    <a:ext uri="{9D8B030D-6E8A-4147-A177-3AD203B41FA5}">
                      <a16:colId xmlns:a16="http://schemas.microsoft.com/office/drawing/2014/main" val="4000155950"/>
                    </a:ext>
                  </a:extLst>
                </a:gridCol>
                <a:gridCol w="2361166">
                  <a:extLst>
                    <a:ext uri="{9D8B030D-6E8A-4147-A177-3AD203B41FA5}">
                      <a16:colId xmlns:a16="http://schemas.microsoft.com/office/drawing/2014/main" val="560059308"/>
                    </a:ext>
                  </a:extLst>
                </a:gridCol>
                <a:gridCol w="2172044">
                  <a:extLst>
                    <a:ext uri="{9D8B030D-6E8A-4147-A177-3AD203B41FA5}">
                      <a16:colId xmlns:a16="http://schemas.microsoft.com/office/drawing/2014/main" val="1639561040"/>
                    </a:ext>
                  </a:extLst>
                </a:gridCol>
                <a:gridCol w="2267640">
                  <a:extLst>
                    <a:ext uri="{9D8B030D-6E8A-4147-A177-3AD203B41FA5}">
                      <a16:colId xmlns:a16="http://schemas.microsoft.com/office/drawing/2014/main" val="1409594815"/>
                    </a:ext>
                  </a:extLst>
                </a:gridCol>
                <a:gridCol w="2076448">
                  <a:extLst>
                    <a:ext uri="{9D8B030D-6E8A-4147-A177-3AD203B41FA5}">
                      <a16:colId xmlns:a16="http://schemas.microsoft.com/office/drawing/2014/main" val="3059221738"/>
                    </a:ext>
                  </a:extLst>
                </a:gridCol>
              </a:tblGrid>
              <a:tr h="370840">
                <a:tc>
                  <a:txBody>
                    <a:bodyPr/>
                    <a:lstStyle/>
                    <a:p>
                      <a:pPr algn="ctr"/>
                      <a:r>
                        <a:rPr lang="en-IE" sz="2400" dirty="0">
                          <a:solidFill>
                            <a:srgbClr val="083F59"/>
                          </a:solidFill>
                        </a:rPr>
                        <a:t>Shared Value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IE" sz="2400" dirty="0">
                          <a:solidFill>
                            <a:srgbClr val="083F59"/>
                          </a:solidFill>
                        </a:rPr>
                        <a:t>What to Do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IE" sz="2400" dirty="0">
                          <a:solidFill>
                            <a:srgbClr val="083F59"/>
                          </a:solidFill>
                        </a:rPr>
                        <a:t>How?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IE" sz="2400" dirty="0">
                          <a:solidFill>
                            <a:srgbClr val="083F59"/>
                          </a:solidFill>
                        </a:rPr>
                        <a:t>What Not to Do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IE" sz="2400" dirty="0">
                          <a:solidFill>
                            <a:srgbClr val="083F59"/>
                          </a:solidFill>
                        </a:rPr>
                        <a:t>Example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437502822"/>
                  </a:ext>
                </a:extLst>
              </a:tr>
              <a:tr h="370840">
                <a:tc>
                  <a:txBody>
                    <a:bodyPr/>
                    <a:lstStyle/>
                    <a:p>
                      <a:pPr algn="l"/>
                      <a:endParaRPr lang="en-IE" sz="2400" b="1" dirty="0">
                        <a:solidFill>
                          <a:srgbClr val="FF0000"/>
                        </a:solidFill>
                      </a:endParaRPr>
                    </a:p>
                    <a:p>
                      <a:pPr algn="l"/>
                      <a:endParaRPr lang="en-IE" sz="2400" b="1" dirty="0">
                        <a:solidFill>
                          <a:srgbClr val="FF0000"/>
                        </a:solidFill>
                      </a:endParaRPr>
                    </a:p>
                    <a:p>
                      <a:pPr algn="l"/>
                      <a:r>
                        <a:rPr lang="en-IE" sz="2400" b="1" dirty="0">
                          <a:solidFill>
                            <a:srgbClr val="FF0000"/>
                          </a:solidFill>
                        </a:rPr>
                        <a:t>Participatory Planning</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dirty="0">
                          <a:solidFill>
                            <a:srgbClr val="083F59"/>
                          </a:solidFill>
                        </a:rPr>
                        <a:t>Ensure that the community has a voice in planning and decision-making. Incorporate their needs and ideas.</a:t>
                      </a:r>
                      <a:endParaRPr lang="en-IE" sz="2000"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dirty="0">
                          <a:solidFill>
                            <a:srgbClr val="083F59"/>
                          </a:solidFill>
                        </a:rPr>
                        <a:t>Create steering committees or advisory boards with diverse community representation.</a:t>
                      </a:r>
                      <a:endParaRPr lang="en-IE" sz="2000"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dirty="0">
                          <a:solidFill>
                            <a:srgbClr val="083F59"/>
                          </a:solidFill>
                        </a:rPr>
                        <a:t>Don’t finalize plans without consulting the community. Avoid rigid frameworks that don’t allow for feedback.</a:t>
                      </a:r>
                      <a:endParaRPr lang="en-IE" sz="2000"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kern="1200" dirty="0">
                          <a:solidFill>
                            <a:srgbClr val="083F59"/>
                          </a:solidFill>
                          <a:latin typeface="+mn-lt"/>
                          <a:ea typeface="+mn-ea"/>
                          <a:cs typeface="+mn-cs"/>
                        </a:rPr>
                        <a:t>In France, the </a:t>
                      </a:r>
                      <a:r>
                        <a:rPr lang="en-US" sz="2000" kern="1200" dirty="0">
                          <a:solidFill>
                            <a:srgbClr val="FF0000"/>
                          </a:solidFill>
                          <a:latin typeface="+mn-lt"/>
                          <a:ea typeface="+mn-ea"/>
                          <a:cs typeface="+mn-cs"/>
                          <a:hlinkClick r:id="rId2">
                            <a:extLst>
                              <a:ext uri="{A12FA001-AC4F-418D-AE19-62706E023703}">
                                <ahyp:hlinkClr xmlns:ahyp="http://schemas.microsoft.com/office/drawing/2018/hyperlinkcolor" val="tx"/>
                              </a:ext>
                            </a:extLst>
                          </a:hlinkClick>
                        </a:rPr>
                        <a:t>Cité des </a:t>
                      </a:r>
                      <a:r>
                        <a:rPr lang="en-US" sz="2000" kern="1200" dirty="0" err="1">
                          <a:solidFill>
                            <a:srgbClr val="FF0000"/>
                          </a:solidFill>
                          <a:latin typeface="+mn-lt"/>
                          <a:ea typeface="+mn-ea"/>
                          <a:cs typeface="+mn-cs"/>
                          <a:hlinkClick r:id="rId2">
                            <a:extLst>
                              <a:ext uri="{A12FA001-AC4F-418D-AE19-62706E023703}">
                                <ahyp:hlinkClr xmlns:ahyp="http://schemas.microsoft.com/office/drawing/2018/hyperlinkcolor" val="tx"/>
                              </a:ext>
                            </a:extLst>
                          </a:hlinkClick>
                        </a:rPr>
                        <a:t>Paysages</a:t>
                      </a:r>
                      <a:r>
                        <a:rPr lang="en-US" sz="2000" kern="1200" dirty="0">
                          <a:solidFill>
                            <a:srgbClr val="FF0000"/>
                          </a:solidFill>
                          <a:latin typeface="+mn-lt"/>
                          <a:ea typeface="+mn-ea"/>
                          <a:cs typeface="+mn-cs"/>
                          <a:hlinkClick r:id="rId2">
                            <a:extLst>
                              <a:ext uri="{A12FA001-AC4F-418D-AE19-62706E023703}">
                                <ahyp:hlinkClr xmlns:ahyp="http://schemas.microsoft.com/office/drawing/2018/hyperlinkcolor" val="tx"/>
                              </a:ext>
                            </a:extLst>
                          </a:hlinkClick>
                        </a:rPr>
                        <a:t> </a:t>
                      </a:r>
                      <a:r>
                        <a:rPr lang="en-US" sz="2000" kern="1200" dirty="0">
                          <a:solidFill>
                            <a:srgbClr val="083F59"/>
                          </a:solidFill>
                          <a:latin typeface="+mn-lt"/>
                          <a:ea typeface="+mn-ea"/>
                          <a:cs typeface="+mn-cs"/>
                        </a:rPr>
                        <a:t>eco-tourism project involves local residents in planning sustainable tourism activities, ensuring that initiatives align with their vision.</a:t>
                      </a:r>
                      <a:endParaRPr lang="en-IE" sz="20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2819383"/>
                  </a:ext>
                </a:extLst>
              </a:tr>
            </a:tbl>
          </a:graphicData>
        </a:graphic>
      </p:graphicFrame>
      <p:sp>
        <p:nvSpPr>
          <p:cNvPr id="2" name="Text Placeholder 3">
            <a:extLst>
              <a:ext uri="{FF2B5EF4-FFF2-40B4-BE49-F238E27FC236}">
                <a16:creationId xmlns:a16="http://schemas.microsoft.com/office/drawing/2014/main" id="{0D09F406-8476-E142-0C11-C2D79018E1CE}"/>
              </a:ext>
            </a:extLst>
          </p:cNvPr>
          <p:cNvSpPr txBox="1">
            <a:spLocks/>
          </p:cNvSpPr>
          <p:nvPr/>
        </p:nvSpPr>
        <p:spPr>
          <a:xfrm>
            <a:off x="798381" y="560551"/>
            <a:ext cx="10595237" cy="803654"/>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3200" b="0" dirty="0">
                <a:solidFill>
                  <a:srgbClr val="FF0000"/>
                </a:solidFill>
              </a:rPr>
              <a:t>Create Lasting Shared Value: Participatory Planning</a:t>
            </a:r>
            <a:endParaRPr lang="en-IE" sz="3200" dirty="0">
              <a:solidFill>
                <a:srgbClr val="FF0000"/>
              </a:solidFill>
            </a:endParaRPr>
          </a:p>
        </p:txBody>
      </p:sp>
      <p:grpSp>
        <p:nvGrpSpPr>
          <p:cNvPr id="3" name="Graphic 503">
            <a:extLst>
              <a:ext uri="{FF2B5EF4-FFF2-40B4-BE49-F238E27FC236}">
                <a16:creationId xmlns:a16="http://schemas.microsoft.com/office/drawing/2014/main" id="{A2CF89F5-EBF2-A5D2-C682-1487E0CD9F82}"/>
              </a:ext>
            </a:extLst>
          </p:cNvPr>
          <p:cNvGrpSpPr/>
          <p:nvPr/>
        </p:nvGrpSpPr>
        <p:grpSpPr>
          <a:xfrm>
            <a:off x="1052729" y="2149645"/>
            <a:ext cx="1074263" cy="1196401"/>
            <a:chOff x="14597956" y="5536700"/>
            <a:chExt cx="1074543" cy="1196713"/>
          </a:xfrm>
          <a:noFill/>
        </p:grpSpPr>
        <p:grpSp>
          <p:nvGrpSpPr>
            <p:cNvPr id="5" name="Graphic 503">
              <a:extLst>
                <a:ext uri="{FF2B5EF4-FFF2-40B4-BE49-F238E27FC236}">
                  <a16:creationId xmlns:a16="http://schemas.microsoft.com/office/drawing/2014/main" id="{6743C3C2-34E4-640A-8121-951C605BD997}"/>
                </a:ext>
              </a:extLst>
            </p:cNvPr>
            <p:cNvGrpSpPr/>
            <p:nvPr/>
          </p:nvGrpSpPr>
          <p:grpSpPr>
            <a:xfrm>
              <a:off x="14937980" y="5958682"/>
              <a:ext cx="402748" cy="402201"/>
              <a:chOff x="14937980" y="5958682"/>
              <a:chExt cx="402748" cy="402201"/>
            </a:xfrm>
            <a:noFill/>
          </p:grpSpPr>
          <p:sp>
            <p:nvSpPr>
              <p:cNvPr id="29" name="Freeform 985">
                <a:extLst>
                  <a:ext uri="{FF2B5EF4-FFF2-40B4-BE49-F238E27FC236}">
                    <a16:creationId xmlns:a16="http://schemas.microsoft.com/office/drawing/2014/main" id="{84C74CCE-9C2C-AE54-62B1-761FD4F4863D}"/>
                  </a:ext>
                </a:extLst>
              </p:cNvPr>
              <p:cNvSpPr/>
              <p:nvPr/>
            </p:nvSpPr>
            <p:spPr>
              <a:xfrm>
                <a:off x="14937980" y="5958682"/>
                <a:ext cx="402748" cy="402201"/>
              </a:xfrm>
              <a:custGeom>
                <a:avLst/>
                <a:gdLst>
                  <a:gd name="connsiteX0" fmla="*/ 402748 w 402748"/>
                  <a:gd name="connsiteY0" fmla="*/ 201100 h 402201"/>
                  <a:gd name="connsiteX1" fmla="*/ 201374 w 402748"/>
                  <a:gd name="connsiteY1" fmla="*/ 402201 h 402201"/>
                  <a:gd name="connsiteX2" fmla="*/ 0 w 402748"/>
                  <a:gd name="connsiteY2" fmla="*/ 201100 h 402201"/>
                  <a:gd name="connsiteX3" fmla="*/ 201374 w 402748"/>
                  <a:gd name="connsiteY3" fmla="*/ 0 h 402201"/>
                  <a:gd name="connsiteX4" fmla="*/ 402748 w 402748"/>
                  <a:gd name="connsiteY4" fmla="*/ 201100 h 402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2748" h="402201">
                    <a:moveTo>
                      <a:pt x="402748" y="201100"/>
                    </a:moveTo>
                    <a:cubicBezTo>
                      <a:pt x="402748" y="311541"/>
                      <a:pt x="311965" y="402201"/>
                      <a:pt x="201374" y="402201"/>
                    </a:cubicBezTo>
                    <a:cubicBezTo>
                      <a:pt x="90783" y="402201"/>
                      <a:pt x="0" y="311541"/>
                      <a:pt x="0" y="201100"/>
                    </a:cubicBezTo>
                    <a:cubicBezTo>
                      <a:pt x="0" y="90660"/>
                      <a:pt x="90783" y="0"/>
                      <a:pt x="201374" y="0"/>
                    </a:cubicBezTo>
                    <a:cubicBezTo>
                      <a:pt x="311965" y="0"/>
                      <a:pt x="402748" y="90660"/>
                      <a:pt x="402748" y="201100"/>
                    </a:cubicBezTo>
                    <a:close/>
                  </a:path>
                </a:pathLst>
              </a:custGeom>
              <a:noFill/>
              <a:ln w="16501" cap="flat">
                <a:solidFill>
                  <a:srgbClr val="000000"/>
                </a:solidFill>
                <a:prstDash val="solid"/>
                <a:miter/>
              </a:ln>
            </p:spPr>
            <p:txBody>
              <a:bodyPr rtlCol="0" anchor="ctr"/>
              <a:lstStyle/>
              <a:p>
                <a:endParaRPr lang="en-US" sz="1799"/>
              </a:p>
            </p:txBody>
          </p:sp>
          <p:sp>
            <p:nvSpPr>
              <p:cNvPr id="30" name="Freeform 986">
                <a:extLst>
                  <a:ext uri="{FF2B5EF4-FFF2-40B4-BE49-F238E27FC236}">
                    <a16:creationId xmlns:a16="http://schemas.microsoft.com/office/drawing/2014/main" id="{9AECD959-4CC3-16CF-9444-6044F7DF041E}"/>
                  </a:ext>
                </a:extLst>
              </p:cNvPr>
              <p:cNvSpPr/>
              <p:nvPr/>
            </p:nvSpPr>
            <p:spPr>
              <a:xfrm>
                <a:off x="15038667" y="5958682"/>
                <a:ext cx="201374" cy="402201"/>
              </a:xfrm>
              <a:custGeom>
                <a:avLst/>
                <a:gdLst>
                  <a:gd name="connsiteX0" fmla="*/ 201374 w 201374"/>
                  <a:gd name="connsiteY0" fmla="*/ 201100 h 402201"/>
                  <a:gd name="connsiteX1" fmla="*/ 100688 w 201374"/>
                  <a:gd name="connsiteY1" fmla="*/ 402201 h 402201"/>
                  <a:gd name="connsiteX2" fmla="*/ 0 w 201374"/>
                  <a:gd name="connsiteY2" fmla="*/ 201100 h 402201"/>
                  <a:gd name="connsiteX3" fmla="*/ 100688 w 201374"/>
                  <a:gd name="connsiteY3" fmla="*/ 0 h 402201"/>
                  <a:gd name="connsiteX4" fmla="*/ 201374 w 201374"/>
                  <a:gd name="connsiteY4" fmla="*/ 201100 h 402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1374" h="402201">
                    <a:moveTo>
                      <a:pt x="201374" y="201100"/>
                    </a:moveTo>
                    <a:cubicBezTo>
                      <a:pt x="201374" y="311541"/>
                      <a:pt x="156808" y="402201"/>
                      <a:pt x="100688" y="402201"/>
                    </a:cubicBezTo>
                    <a:cubicBezTo>
                      <a:pt x="44567" y="402201"/>
                      <a:pt x="0" y="311541"/>
                      <a:pt x="0" y="201100"/>
                    </a:cubicBezTo>
                    <a:cubicBezTo>
                      <a:pt x="0" y="90660"/>
                      <a:pt x="44567" y="0"/>
                      <a:pt x="100688" y="0"/>
                    </a:cubicBezTo>
                    <a:cubicBezTo>
                      <a:pt x="156808" y="0"/>
                      <a:pt x="201374" y="90660"/>
                      <a:pt x="201374" y="201100"/>
                    </a:cubicBezTo>
                    <a:close/>
                  </a:path>
                </a:pathLst>
              </a:custGeom>
              <a:noFill/>
              <a:ln w="16501" cap="flat">
                <a:solidFill>
                  <a:srgbClr val="000000"/>
                </a:solidFill>
                <a:prstDash val="solid"/>
                <a:miter/>
              </a:ln>
            </p:spPr>
            <p:txBody>
              <a:bodyPr rtlCol="0" anchor="ctr"/>
              <a:lstStyle/>
              <a:p>
                <a:endParaRPr lang="en-US" sz="1799"/>
              </a:p>
            </p:txBody>
          </p:sp>
          <p:sp>
            <p:nvSpPr>
              <p:cNvPr id="31" name="Freeform 987">
                <a:extLst>
                  <a:ext uri="{FF2B5EF4-FFF2-40B4-BE49-F238E27FC236}">
                    <a16:creationId xmlns:a16="http://schemas.microsoft.com/office/drawing/2014/main" id="{C27DACC3-2AAE-A146-C1BF-6C6C0570283A}"/>
                  </a:ext>
                </a:extLst>
              </p:cNvPr>
              <p:cNvSpPr/>
              <p:nvPr/>
            </p:nvSpPr>
            <p:spPr>
              <a:xfrm>
                <a:off x="14989149" y="6024617"/>
                <a:ext cx="300410" cy="32967"/>
              </a:xfrm>
              <a:custGeom>
                <a:avLst/>
                <a:gdLst>
                  <a:gd name="connsiteX0" fmla="*/ 300410 w 300410"/>
                  <a:gd name="connsiteY0" fmla="*/ 0 h 32967"/>
                  <a:gd name="connsiteX1" fmla="*/ 150206 w 300410"/>
                  <a:gd name="connsiteY1" fmla="*/ 32967 h 32967"/>
                  <a:gd name="connsiteX2" fmla="*/ 0 w 300410"/>
                  <a:gd name="connsiteY2" fmla="*/ 0 h 32967"/>
                </a:gdLst>
                <a:ahLst/>
                <a:cxnLst>
                  <a:cxn ang="0">
                    <a:pos x="connsiteX0" y="connsiteY0"/>
                  </a:cxn>
                  <a:cxn ang="0">
                    <a:pos x="connsiteX1" y="connsiteY1"/>
                  </a:cxn>
                  <a:cxn ang="0">
                    <a:pos x="connsiteX2" y="connsiteY2"/>
                  </a:cxn>
                </a:cxnLst>
                <a:rect l="l" t="t" r="r" b="b"/>
                <a:pathLst>
                  <a:path w="300410" h="32967">
                    <a:moveTo>
                      <a:pt x="300410" y="0"/>
                    </a:moveTo>
                    <a:cubicBezTo>
                      <a:pt x="264097" y="19780"/>
                      <a:pt x="209627" y="32967"/>
                      <a:pt x="150206" y="32967"/>
                    </a:cubicBezTo>
                    <a:cubicBezTo>
                      <a:pt x="90783" y="32967"/>
                      <a:pt x="36314" y="19780"/>
                      <a:pt x="0" y="0"/>
                    </a:cubicBezTo>
                  </a:path>
                </a:pathLst>
              </a:custGeom>
              <a:noFill/>
              <a:ln w="16501" cap="flat">
                <a:solidFill>
                  <a:srgbClr val="000000"/>
                </a:solidFill>
                <a:prstDash val="solid"/>
                <a:miter/>
              </a:ln>
            </p:spPr>
            <p:txBody>
              <a:bodyPr rtlCol="0" anchor="ctr"/>
              <a:lstStyle/>
              <a:p>
                <a:endParaRPr lang="en-US" sz="1799"/>
              </a:p>
            </p:txBody>
          </p:sp>
          <p:sp>
            <p:nvSpPr>
              <p:cNvPr id="32" name="Freeform 988">
                <a:extLst>
                  <a:ext uri="{FF2B5EF4-FFF2-40B4-BE49-F238E27FC236}">
                    <a16:creationId xmlns:a16="http://schemas.microsoft.com/office/drawing/2014/main" id="{8E94F364-613F-B054-2CDB-AC3630AD37C0}"/>
                  </a:ext>
                </a:extLst>
              </p:cNvPr>
              <p:cNvSpPr/>
              <p:nvPr/>
            </p:nvSpPr>
            <p:spPr>
              <a:xfrm>
                <a:off x="14989149" y="6260333"/>
                <a:ext cx="300410" cy="32967"/>
              </a:xfrm>
              <a:custGeom>
                <a:avLst/>
                <a:gdLst>
                  <a:gd name="connsiteX0" fmla="*/ 0 w 300410"/>
                  <a:gd name="connsiteY0" fmla="*/ 32967 h 32967"/>
                  <a:gd name="connsiteX1" fmla="*/ 150206 w 300410"/>
                  <a:gd name="connsiteY1" fmla="*/ 0 h 32967"/>
                  <a:gd name="connsiteX2" fmla="*/ 300410 w 300410"/>
                  <a:gd name="connsiteY2" fmla="*/ 32967 h 32967"/>
                </a:gdLst>
                <a:ahLst/>
                <a:cxnLst>
                  <a:cxn ang="0">
                    <a:pos x="connsiteX0" y="connsiteY0"/>
                  </a:cxn>
                  <a:cxn ang="0">
                    <a:pos x="connsiteX1" y="connsiteY1"/>
                  </a:cxn>
                  <a:cxn ang="0">
                    <a:pos x="connsiteX2" y="connsiteY2"/>
                  </a:cxn>
                </a:cxnLst>
                <a:rect l="l" t="t" r="r" b="b"/>
                <a:pathLst>
                  <a:path w="300410" h="32967">
                    <a:moveTo>
                      <a:pt x="0" y="32967"/>
                    </a:moveTo>
                    <a:cubicBezTo>
                      <a:pt x="36314" y="13187"/>
                      <a:pt x="90783" y="0"/>
                      <a:pt x="150206" y="0"/>
                    </a:cubicBezTo>
                    <a:cubicBezTo>
                      <a:pt x="209627" y="0"/>
                      <a:pt x="264097" y="13187"/>
                      <a:pt x="300410" y="32967"/>
                    </a:cubicBezTo>
                  </a:path>
                </a:pathLst>
              </a:custGeom>
              <a:noFill/>
              <a:ln w="16501" cap="flat">
                <a:solidFill>
                  <a:srgbClr val="000000"/>
                </a:solidFill>
                <a:prstDash val="solid"/>
                <a:miter/>
              </a:ln>
            </p:spPr>
            <p:txBody>
              <a:bodyPr rtlCol="0" anchor="ctr"/>
              <a:lstStyle/>
              <a:p>
                <a:endParaRPr lang="en-US" sz="1799"/>
              </a:p>
            </p:txBody>
          </p:sp>
          <p:sp>
            <p:nvSpPr>
              <p:cNvPr id="33" name="Freeform 989">
                <a:extLst>
                  <a:ext uri="{FF2B5EF4-FFF2-40B4-BE49-F238E27FC236}">
                    <a16:creationId xmlns:a16="http://schemas.microsoft.com/office/drawing/2014/main" id="{158A813C-E2B4-7208-45C1-C19A20B5B65D}"/>
                  </a:ext>
                </a:extLst>
              </p:cNvPr>
              <p:cNvSpPr/>
              <p:nvPr/>
            </p:nvSpPr>
            <p:spPr>
              <a:xfrm>
                <a:off x="14937980" y="6159782"/>
                <a:ext cx="402747" cy="16483"/>
              </a:xfrm>
              <a:custGeom>
                <a:avLst/>
                <a:gdLst>
                  <a:gd name="connsiteX0" fmla="*/ 0 w 402747"/>
                  <a:gd name="connsiteY0" fmla="*/ 0 h 16483"/>
                  <a:gd name="connsiteX1" fmla="*/ 402748 w 402747"/>
                  <a:gd name="connsiteY1" fmla="*/ 0 h 16483"/>
                </a:gdLst>
                <a:ahLst/>
                <a:cxnLst>
                  <a:cxn ang="0">
                    <a:pos x="connsiteX0" y="connsiteY0"/>
                  </a:cxn>
                  <a:cxn ang="0">
                    <a:pos x="connsiteX1" y="connsiteY1"/>
                  </a:cxn>
                </a:cxnLst>
                <a:rect l="l" t="t" r="r" b="b"/>
                <a:pathLst>
                  <a:path w="402747" h="16483">
                    <a:moveTo>
                      <a:pt x="0" y="0"/>
                    </a:moveTo>
                    <a:lnTo>
                      <a:pt x="402748" y="0"/>
                    </a:lnTo>
                  </a:path>
                </a:pathLst>
              </a:custGeom>
              <a:ln w="16501" cap="flat">
                <a:solidFill>
                  <a:srgbClr val="000000"/>
                </a:solidFill>
                <a:prstDash val="solid"/>
                <a:miter/>
              </a:ln>
            </p:spPr>
            <p:txBody>
              <a:bodyPr rtlCol="0" anchor="ctr"/>
              <a:lstStyle/>
              <a:p>
                <a:endParaRPr lang="en-US" sz="1799"/>
              </a:p>
            </p:txBody>
          </p:sp>
          <p:sp>
            <p:nvSpPr>
              <p:cNvPr id="34" name="Freeform 990">
                <a:extLst>
                  <a:ext uri="{FF2B5EF4-FFF2-40B4-BE49-F238E27FC236}">
                    <a16:creationId xmlns:a16="http://schemas.microsoft.com/office/drawing/2014/main" id="{515C4D10-206E-2EC4-58D7-70EDFF219A58}"/>
                  </a:ext>
                </a:extLst>
              </p:cNvPr>
              <p:cNvSpPr/>
              <p:nvPr/>
            </p:nvSpPr>
            <p:spPr>
              <a:xfrm>
                <a:off x="15139354" y="5958682"/>
                <a:ext cx="16506" cy="402201"/>
              </a:xfrm>
              <a:custGeom>
                <a:avLst/>
                <a:gdLst>
                  <a:gd name="connsiteX0" fmla="*/ 0 w 16506"/>
                  <a:gd name="connsiteY0" fmla="*/ 0 h 402201"/>
                  <a:gd name="connsiteX1" fmla="*/ 0 w 16506"/>
                  <a:gd name="connsiteY1" fmla="*/ 402201 h 402201"/>
                </a:gdLst>
                <a:ahLst/>
                <a:cxnLst>
                  <a:cxn ang="0">
                    <a:pos x="connsiteX0" y="connsiteY0"/>
                  </a:cxn>
                  <a:cxn ang="0">
                    <a:pos x="connsiteX1" y="connsiteY1"/>
                  </a:cxn>
                </a:cxnLst>
                <a:rect l="l" t="t" r="r" b="b"/>
                <a:pathLst>
                  <a:path w="16506" h="402201">
                    <a:moveTo>
                      <a:pt x="0" y="0"/>
                    </a:moveTo>
                    <a:lnTo>
                      <a:pt x="0" y="402201"/>
                    </a:lnTo>
                  </a:path>
                </a:pathLst>
              </a:custGeom>
              <a:ln w="16501" cap="flat">
                <a:solidFill>
                  <a:srgbClr val="000000"/>
                </a:solidFill>
                <a:prstDash val="solid"/>
                <a:miter/>
              </a:ln>
            </p:spPr>
            <p:txBody>
              <a:bodyPr rtlCol="0" anchor="ctr"/>
              <a:lstStyle/>
              <a:p>
                <a:endParaRPr lang="en-US" sz="1799"/>
              </a:p>
            </p:txBody>
          </p:sp>
        </p:grpSp>
        <p:grpSp>
          <p:nvGrpSpPr>
            <p:cNvPr id="6" name="Graphic 503">
              <a:extLst>
                <a:ext uri="{FF2B5EF4-FFF2-40B4-BE49-F238E27FC236}">
                  <a16:creationId xmlns:a16="http://schemas.microsoft.com/office/drawing/2014/main" id="{D11174C7-425F-254E-97DD-621C9DDEB3F5}"/>
                </a:ext>
              </a:extLst>
            </p:cNvPr>
            <p:cNvGrpSpPr/>
            <p:nvPr/>
          </p:nvGrpSpPr>
          <p:grpSpPr>
            <a:xfrm>
              <a:off x="15031979" y="5536700"/>
              <a:ext cx="217988" cy="375827"/>
              <a:chOff x="15031979" y="5536700"/>
              <a:chExt cx="217988" cy="375827"/>
            </a:xfrm>
            <a:noFill/>
          </p:grpSpPr>
          <p:grpSp>
            <p:nvGrpSpPr>
              <p:cNvPr id="20" name="Graphic 503">
                <a:extLst>
                  <a:ext uri="{FF2B5EF4-FFF2-40B4-BE49-F238E27FC236}">
                    <a16:creationId xmlns:a16="http://schemas.microsoft.com/office/drawing/2014/main" id="{DAFB7960-3508-527C-4844-396A3693FC66}"/>
                  </a:ext>
                </a:extLst>
              </p:cNvPr>
              <p:cNvGrpSpPr/>
              <p:nvPr/>
            </p:nvGrpSpPr>
            <p:grpSpPr>
              <a:xfrm>
                <a:off x="15031979" y="5536700"/>
                <a:ext cx="217988" cy="375827"/>
                <a:chOff x="15031979" y="5536700"/>
                <a:chExt cx="217988" cy="375827"/>
              </a:xfrm>
              <a:noFill/>
            </p:grpSpPr>
            <p:sp>
              <p:nvSpPr>
                <p:cNvPr id="27" name="Freeform 993">
                  <a:extLst>
                    <a:ext uri="{FF2B5EF4-FFF2-40B4-BE49-F238E27FC236}">
                      <a16:creationId xmlns:a16="http://schemas.microsoft.com/office/drawing/2014/main" id="{4852027B-8F32-43A5-7530-BD33E7D812ED}"/>
                    </a:ext>
                  </a:extLst>
                </p:cNvPr>
                <p:cNvSpPr/>
                <p:nvPr/>
              </p:nvSpPr>
              <p:spPr>
                <a:xfrm>
                  <a:off x="15031979" y="5536700"/>
                  <a:ext cx="217988" cy="334618"/>
                </a:xfrm>
                <a:custGeom>
                  <a:avLst/>
                  <a:gdLst>
                    <a:gd name="connsiteX0" fmla="*/ 217966 w 217988"/>
                    <a:gd name="connsiteY0" fmla="*/ 225826 h 334618"/>
                    <a:gd name="connsiteX1" fmla="*/ 109026 w 217988"/>
                    <a:gd name="connsiteY1" fmla="*/ 0 h 334618"/>
                    <a:gd name="connsiteX2" fmla="*/ 86 w 217988"/>
                    <a:gd name="connsiteY2" fmla="*/ 225826 h 334618"/>
                    <a:gd name="connsiteX3" fmla="*/ 86 w 217988"/>
                    <a:gd name="connsiteY3" fmla="*/ 225826 h 334618"/>
                    <a:gd name="connsiteX4" fmla="*/ 109026 w 217988"/>
                    <a:gd name="connsiteY4" fmla="*/ 334618 h 334618"/>
                    <a:gd name="connsiteX5" fmla="*/ 217966 w 217988"/>
                    <a:gd name="connsiteY5" fmla="*/ 225826 h 334618"/>
                    <a:gd name="connsiteX6" fmla="*/ 217966 w 217988"/>
                    <a:gd name="connsiteY6" fmla="*/ 225826 h 3346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7988" h="334618">
                      <a:moveTo>
                        <a:pt x="217966" y="225826"/>
                      </a:moveTo>
                      <a:cubicBezTo>
                        <a:pt x="219617" y="140111"/>
                        <a:pt x="127183" y="19780"/>
                        <a:pt x="109026" y="0"/>
                      </a:cubicBezTo>
                      <a:cubicBezTo>
                        <a:pt x="89218" y="18132"/>
                        <a:pt x="-3215" y="140111"/>
                        <a:pt x="86" y="225826"/>
                      </a:cubicBezTo>
                      <a:lnTo>
                        <a:pt x="86" y="225826"/>
                      </a:lnTo>
                      <a:cubicBezTo>
                        <a:pt x="86" y="286816"/>
                        <a:pt x="49604" y="334618"/>
                        <a:pt x="109026" y="334618"/>
                      </a:cubicBezTo>
                      <a:cubicBezTo>
                        <a:pt x="168448" y="334618"/>
                        <a:pt x="217966" y="285167"/>
                        <a:pt x="217966" y="225826"/>
                      </a:cubicBezTo>
                      <a:cubicBezTo>
                        <a:pt x="217966" y="166485"/>
                        <a:pt x="217966" y="225826"/>
                        <a:pt x="217966" y="225826"/>
                      </a:cubicBezTo>
                      <a:close/>
                    </a:path>
                  </a:pathLst>
                </a:custGeom>
                <a:noFill/>
                <a:ln w="16501" cap="rnd">
                  <a:solidFill>
                    <a:srgbClr val="000000"/>
                  </a:solidFill>
                  <a:prstDash val="solid"/>
                  <a:round/>
                </a:ln>
              </p:spPr>
              <p:txBody>
                <a:bodyPr rtlCol="0" anchor="ctr"/>
                <a:lstStyle/>
                <a:p>
                  <a:endParaRPr lang="en-US" sz="1799"/>
                </a:p>
              </p:txBody>
            </p:sp>
            <p:sp>
              <p:nvSpPr>
                <p:cNvPr id="28" name="Freeform 994">
                  <a:extLst>
                    <a:ext uri="{FF2B5EF4-FFF2-40B4-BE49-F238E27FC236}">
                      <a16:creationId xmlns:a16="http://schemas.microsoft.com/office/drawing/2014/main" id="{B42229E4-77D3-47A6-5346-42CC3EAF7304}"/>
                    </a:ext>
                  </a:extLst>
                </p:cNvPr>
                <p:cNvSpPr/>
                <p:nvPr/>
              </p:nvSpPr>
              <p:spPr>
                <a:xfrm>
                  <a:off x="15139354" y="5536700"/>
                  <a:ext cx="16506" cy="375827"/>
                </a:xfrm>
                <a:custGeom>
                  <a:avLst/>
                  <a:gdLst>
                    <a:gd name="connsiteX0" fmla="*/ 0 w 16506"/>
                    <a:gd name="connsiteY0" fmla="*/ 0 h 375827"/>
                    <a:gd name="connsiteX1" fmla="*/ 0 w 16506"/>
                    <a:gd name="connsiteY1" fmla="*/ 375827 h 375827"/>
                  </a:gdLst>
                  <a:ahLst/>
                  <a:cxnLst>
                    <a:cxn ang="0">
                      <a:pos x="connsiteX0" y="connsiteY0"/>
                    </a:cxn>
                    <a:cxn ang="0">
                      <a:pos x="connsiteX1" y="connsiteY1"/>
                    </a:cxn>
                  </a:cxnLst>
                  <a:rect l="l" t="t" r="r" b="b"/>
                  <a:pathLst>
                    <a:path w="16506" h="375827">
                      <a:moveTo>
                        <a:pt x="0" y="0"/>
                      </a:moveTo>
                      <a:lnTo>
                        <a:pt x="0" y="375827"/>
                      </a:lnTo>
                    </a:path>
                  </a:pathLst>
                </a:custGeom>
                <a:ln w="16501" cap="rnd">
                  <a:solidFill>
                    <a:srgbClr val="000000"/>
                  </a:solidFill>
                  <a:prstDash val="solid"/>
                  <a:round/>
                </a:ln>
              </p:spPr>
              <p:txBody>
                <a:bodyPr rtlCol="0" anchor="ctr"/>
                <a:lstStyle/>
                <a:p>
                  <a:endParaRPr lang="en-US" sz="1799"/>
                </a:p>
              </p:txBody>
            </p:sp>
          </p:grpSp>
          <p:grpSp>
            <p:nvGrpSpPr>
              <p:cNvPr id="21" name="Graphic 503">
                <a:extLst>
                  <a:ext uri="{FF2B5EF4-FFF2-40B4-BE49-F238E27FC236}">
                    <a16:creationId xmlns:a16="http://schemas.microsoft.com/office/drawing/2014/main" id="{B9F8E8F1-28B5-A9D4-6DBF-16D198EC445A}"/>
                  </a:ext>
                </a:extLst>
              </p:cNvPr>
              <p:cNvGrpSpPr/>
              <p:nvPr/>
            </p:nvGrpSpPr>
            <p:grpSpPr>
              <a:xfrm>
                <a:off x="15065077" y="5648789"/>
                <a:ext cx="150205" cy="47802"/>
                <a:chOff x="15065077" y="5648789"/>
                <a:chExt cx="150205" cy="47802"/>
              </a:xfrm>
            </p:grpSpPr>
            <p:sp>
              <p:nvSpPr>
                <p:cNvPr id="25" name="Freeform 996">
                  <a:extLst>
                    <a:ext uri="{FF2B5EF4-FFF2-40B4-BE49-F238E27FC236}">
                      <a16:creationId xmlns:a16="http://schemas.microsoft.com/office/drawing/2014/main" id="{C4FA7645-F444-38A6-BEE0-754F261D2808}"/>
                    </a:ext>
                  </a:extLst>
                </p:cNvPr>
                <p:cNvSpPr/>
                <p:nvPr/>
              </p:nvSpPr>
              <p:spPr>
                <a:xfrm>
                  <a:off x="15065077" y="5648789"/>
                  <a:ext cx="74277" cy="47802"/>
                </a:xfrm>
                <a:custGeom>
                  <a:avLst/>
                  <a:gdLst>
                    <a:gd name="connsiteX0" fmla="*/ 0 w 74277"/>
                    <a:gd name="connsiteY0" fmla="*/ 0 h 47802"/>
                    <a:gd name="connsiteX1" fmla="*/ 74277 w 74277"/>
                    <a:gd name="connsiteY1" fmla="*/ 47802 h 47802"/>
                  </a:gdLst>
                  <a:ahLst/>
                  <a:cxnLst>
                    <a:cxn ang="0">
                      <a:pos x="connsiteX0" y="connsiteY0"/>
                    </a:cxn>
                    <a:cxn ang="0">
                      <a:pos x="connsiteX1" y="connsiteY1"/>
                    </a:cxn>
                  </a:cxnLst>
                  <a:rect l="l" t="t" r="r" b="b"/>
                  <a:pathLst>
                    <a:path w="74277" h="47802">
                      <a:moveTo>
                        <a:pt x="0" y="0"/>
                      </a:moveTo>
                      <a:lnTo>
                        <a:pt x="74277" y="47802"/>
                      </a:lnTo>
                    </a:path>
                  </a:pathLst>
                </a:custGeom>
                <a:ln w="16501" cap="rnd">
                  <a:solidFill>
                    <a:srgbClr val="000000"/>
                  </a:solidFill>
                  <a:prstDash val="solid"/>
                  <a:round/>
                </a:ln>
              </p:spPr>
              <p:txBody>
                <a:bodyPr rtlCol="0" anchor="ctr"/>
                <a:lstStyle/>
                <a:p>
                  <a:endParaRPr lang="en-US" sz="1799"/>
                </a:p>
              </p:txBody>
            </p:sp>
            <p:sp>
              <p:nvSpPr>
                <p:cNvPr id="26" name="Freeform 997">
                  <a:extLst>
                    <a:ext uri="{FF2B5EF4-FFF2-40B4-BE49-F238E27FC236}">
                      <a16:creationId xmlns:a16="http://schemas.microsoft.com/office/drawing/2014/main" id="{3D2BEE2E-4A5F-5885-1CA7-40BE2889A49E}"/>
                    </a:ext>
                  </a:extLst>
                </p:cNvPr>
                <p:cNvSpPr/>
                <p:nvPr/>
              </p:nvSpPr>
              <p:spPr>
                <a:xfrm>
                  <a:off x="15139354" y="5648789"/>
                  <a:ext cx="75927" cy="47802"/>
                </a:xfrm>
                <a:custGeom>
                  <a:avLst/>
                  <a:gdLst>
                    <a:gd name="connsiteX0" fmla="*/ 75928 w 75927"/>
                    <a:gd name="connsiteY0" fmla="*/ 0 h 47802"/>
                    <a:gd name="connsiteX1" fmla="*/ 0 w 75927"/>
                    <a:gd name="connsiteY1" fmla="*/ 47802 h 47802"/>
                  </a:gdLst>
                  <a:ahLst/>
                  <a:cxnLst>
                    <a:cxn ang="0">
                      <a:pos x="connsiteX0" y="connsiteY0"/>
                    </a:cxn>
                    <a:cxn ang="0">
                      <a:pos x="connsiteX1" y="connsiteY1"/>
                    </a:cxn>
                  </a:cxnLst>
                  <a:rect l="l" t="t" r="r" b="b"/>
                  <a:pathLst>
                    <a:path w="75927" h="47802">
                      <a:moveTo>
                        <a:pt x="75928" y="0"/>
                      </a:moveTo>
                      <a:lnTo>
                        <a:pt x="0" y="47802"/>
                      </a:lnTo>
                    </a:path>
                  </a:pathLst>
                </a:custGeom>
                <a:ln w="16501" cap="rnd">
                  <a:solidFill>
                    <a:srgbClr val="000000"/>
                  </a:solidFill>
                  <a:prstDash val="solid"/>
                  <a:round/>
                </a:ln>
              </p:spPr>
              <p:txBody>
                <a:bodyPr rtlCol="0" anchor="ctr"/>
                <a:lstStyle/>
                <a:p>
                  <a:endParaRPr lang="en-US" sz="1799"/>
                </a:p>
              </p:txBody>
            </p:sp>
          </p:grpSp>
          <p:grpSp>
            <p:nvGrpSpPr>
              <p:cNvPr id="22" name="Graphic 503">
                <a:extLst>
                  <a:ext uri="{FF2B5EF4-FFF2-40B4-BE49-F238E27FC236}">
                    <a16:creationId xmlns:a16="http://schemas.microsoft.com/office/drawing/2014/main" id="{E9C7C2A5-4781-42CD-F584-58A106FFAE17}"/>
                  </a:ext>
                </a:extLst>
              </p:cNvPr>
              <p:cNvGrpSpPr/>
              <p:nvPr/>
            </p:nvGrpSpPr>
            <p:grpSpPr>
              <a:xfrm>
                <a:off x="15033715" y="5731207"/>
                <a:ext cx="212928" cy="69231"/>
                <a:chOff x="15033715" y="5731207"/>
                <a:chExt cx="212928" cy="69231"/>
              </a:xfrm>
            </p:grpSpPr>
            <p:sp>
              <p:nvSpPr>
                <p:cNvPr id="23" name="Freeform 999">
                  <a:extLst>
                    <a:ext uri="{FF2B5EF4-FFF2-40B4-BE49-F238E27FC236}">
                      <a16:creationId xmlns:a16="http://schemas.microsoft.com/office/drawing/2014/main" id="{FBE211F6-E925-AA3A-26D0-BE044C7FCF52}"/>
                    </a:ext>
                  </a:extLst>
                </p:cNvPr>
                <p:cNvSpPr/>
                <p:nvPr/>
              </p:nvSpPr>
              <p:spPr>
                <a:xfrm>
                  <a:off x="15033715" y="5731207"/>
                  <a:ext cx="105638" cy="69231"/>
                </a:xfrm>
                <a:custGeom>
                  <a:avLst/>
                  <a:gdLst>
                    <a:gd name="connsiteX0" fmla="*/ 0 w 105638"/>
                    <a:gd name="connsiteY0" fmla="*/ 0 h 69231"/>
                    <a:gd name="connsiteX1" fmla="*/ 105639 w 105638"/>
                    <a:gd name="connsiteY1" fmla="*/ 69231 h 69231"/>
                  </a:gdLst>
                  <a:ahLst/>
                  <a:cxnLst>
                    <a:cxn ang="0">
                      <a:pos x="connsiteX0" y="connsiteY0"/>
                    </a:cxn>
                    <a:cxn ang="0">
                      <a:pos x="connsiteX1" y="connsiteY1"/>
                    </a:cxn>
                  </a:cxnLst>
                  <a:rect l="l" t="t" r="r" b="b"/>
                  <a:pathLst>
                    <a:path w="105638" h="69231">
                      <a:moveTo>
                        <a:pt x="0" y="0"/>
                      </a:moveTo>
                      <a:lnTo>
                        <a:pt x="105639" y="69231"/>
                      </a:lnTo>
                    </a:path>
                  </a:pathLst>
                </a:custGeom>
                <a:ln w="16501" cap="rnd">
                  <a:solidFill>
                    <a:srgbClr val="000000"/>
                  </a:solidFill>
                  <a:prstDash val="solid"/>
                  <a:round/>
                </a:ln>
              </p:spPr>
              <p:txBody>
                <a:bodyPr rtlCol="0" anchor="ctr"/>
                <a:lstStyle/>
                <a:p>
                  <a:endParaRPr lang="en-US" sz="1799"/>
                </a:p>
              </p:txBody>
            </p:sp>
            <p:sp>
              <p:nvSpPr>
                <p:cNvPr id="24" name="Freeform 1000">
                  <a:extLst>
                    <a:ext uri="{FF2B5EF4-FFF2-40B4-BE49-F238E27FC236}">
                      <a16:creationId xmlns:a16="http://schemas.microsoft.com/office/drawing/2014/main" id="{9D410855-9685-1306-C7DF-EB05217471BA}"/>
                    </a:ext>
                  </a:extLst>
                </p:cNvPr>
                <p:cNvSpPr/>
                <p:nvPr/>
              </p:nvSpPr>
              <p:spPr>
                <a:xfrm>
                  <a:off x="15139354" y="5731207"/>
                  <a:ext cx="107289" cy="69231"/>
                </a:xfrm>
                <a:custGeom>
                  <a:avLst/>
                  <a:gdLst>
                    <a:gd name="connsiteX0" fmla="*/ 107290 w 107289"/>
                    <a:gd name="connsiteY0" fmla="*/ 0 h 69231"/>
                    <a:gd name="connsiteX1" fmla="*/ 0 w 107289"/>
                    <a:gd name="connsiteY1" fmla="*/ 69231 h 69231"/>
                  </a:gdLst>
                  <a:ahLst/>
                  <a:cxnLst>
                    <a:cxn ang="0">
                      <a:pos x="connsiteX0" y="connsiteY0"/>
                    </a:cxn>
                    <a:cxn ang="0">
                      <a:pos x="connsiteX1" y="connsiteY1"/>
                    </a:cxn>
                  </a:cxnLst>
                  <a:rect l="l" t="t" r="r" b="b"/>
                  <a:pathLst>
                    <a:path w="107289" h="69231">
                      <a:moveTo>
                        <a:pt x="107290" y="0"/>
                      </a:moveTo>
                      <a:lnTo>
                        <a:pt x="0" y="69231"/>
                      </a:lnTo>
                    </a:path>
                  </a:pathLst>
                </a:custGeom>
                <a:ln w="16501" cap="rnd">
                  <a:solidFill>
                    <a:srgbClr val="000000"/>
                  </a:solidFill>
                  <a:prstDash val="solid"/>
                  <a:round/>
                </a:ln>
              </p:spPr>
              <p:txBody>
                <a:bodyPr rtlCol="0" anchor="ctr"/>
                <a:lstStyle/>
                <a:p>
                  <a:endParaRPr lang="en-US" sz="1799"/>
                </a:p>
              </p:txBody>
            </p:sp>
          </p:grpSp>
        </p:grpSp>
        <p:sp>
          <p:nvSpPr>
            <p:cNvPr id="7" name="Freeform 1001">
              <a:extLst>
                <a:ext uri="{FF2B5EF4-FFF2-40B4-BE49-F238E27FC236}">
                  <a16:creationId xmlns:a16="http://schemas.microsoft.com/office/drawing/2014/main" id="{A7B69751-DD44-1281-493A-1AC04FE0C626}"/>
                </a:ext>
              </a:extLst>
            </p:cNvPr>
            <p:cNvSpPr/>
            <p:nvPr/>
          </p:nvSpPr>
          <p:spPr>
            <a:xfrm>
              <a:off x="15459571" y="5987620"/>
              <a:ext cx="212928" cy="332786"/>
            </a:xfrm>
            <a:custGeom>
              <a:avLst/>
              <a:gdLst>
                <a:gd name="connsiteX0" fmla="*/ 118844 w 212928"/>
                <a:gd name="connsiteY0" fmla="*/ 135899 h 332786"/>
                <a:gd name="connsiteX1" fmla="*/ 176615 w 212928"/>
                <a:gd name="connsiteY1" fmla="*/ 733 h 332786"/>
                <a:gd name="connsiteX2" fmla="*/ 174965 w 212928"/>
                <a:gd name="connsiteY2" fmla="*/ 733 h 332786"/>
                <a:gd name="connsiteX3" fmla="*/ 0 w 212928"/>
                <a:gd name="connsiteY3" fmla="*/ 196888 h 332786"/>
                <a:gd name="connsiteX4" fmla="*/ 94085 w 212928"/>
                <a:gd name="connsiteY4" fmla="*/ 196888 h 332786"/>
                <a:gd name="connsiteX5" fmla="*/ 36314 w 212928"/>
                <a:gd name="connsiteY5" fmla="*/ 332054 h 332786"/>
                <a:gd name="connsiteX6" fmla="*/ 37965 w 212928"/>
                <a:gd name="connsiteY6" fmla="*/ 332054 h 332786"/>
                <a:gd name="connsiteX7" fmla="*/ 212929 w 212928"/>
                <a:gd name="connsiteY7" fmla="*/ 135899 h 332786"/>
                <a:gd name="connsiteX8" fmla="*/ 118844 w 212928"/>
                <a:gd name="connsiteY8" fmla="*/ 135899 h 332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928" h="332786">
                  <a:moveTo>
                    <a:pt x="118844" y="135899"/>
                  </a:moveTo>
                  <a:lnTo>
                    <a:pt x="176615" y="733"/>
                  </a:lnTo>
                  <a:cubicBezTo>
                    <a:pt x="176615" y="733"/>
                    <a:pt x="176615" y="-916"/>
                    <a:pt x="174965" y="733"/>
                  </a:cubicBezTo>
                  <a:cubicBezTo>
                    <a:pt x="146904" y="30403"/>
                    <a:pt x="0" y="196888"/>
                    <a:pt x="0" y="196888"/>
                  </a:cubicBezTo>
                  <a:lnTo>
                    <a:pt x="94085" y="196888"/>
                  </a:lnTo>
                  <a:lnTo>
                    <a:pt x="36314" y="332054"/>
                  </a:lnTo>
                  <a:cubicBezTo>
                    <a:pt x="36314" y="332054"/>
                    <a:pt x="36314" y="333703"/>
                    <a:pt x="37965" y="332054"/>
                  </a:cubicBezTo>
                  <a:cubicBezTo>
                    <a:pt x="66024" y="302383"/>
                    <a:pt x="212929" y="135899"/>
                    <a:pt x="212929" y="135899"/>
                  </a:cubicBezTo>
                  <a:lnTo>
                    <a:pt x="118844" y="135899"/>
                  </a:lnTo>
                  <a:close/>
                </a:path>
              </a:pathLst>
            </a:custGeom>
            <a:noFill/>
            <a:ln w="16501" cap="rnd">
              <a:solidFill>
                <a:srgbClr val="000000"/>
              </a:solidFill>
              <a:prstDash val="solid"/>
              <a:round/>
            </a:ln>
          </p:spPr>
          <p:txBody>
            <a:bodyPr rtlCol="0" anchor="ctr"/>
            <a:lstStyle/>
            <a:p>
              <a:endParaRPr lang="en-US" sz="1799"/>
            </a:p>
          </p:txBody>
        </p:sp>
        <p:sp>
          <p:nvSpPr>
            <p:cNvPr id="8" name="Freeform 1002">
              <a:extLst>
                <a:ext uri="{FF2B5EF4-FFF2-40B4-BE49-F238E27FC236}">
                  <a16:creationId xmlns:a16="http://schemas.microsoft.com/office/drawing/2014/main" id="{AF3110D3-2931-6741-25EE-60039EB4745C}"/>
                </a:ext>
              </a:extLst>
            </p:cNvPr>
            <p:cNvSpPr/>
            <p:nvPr/>
          </p:nvSpPr>
          <p:spPr>
            <a:xfrm>
              <a:off x="14987498" y="6426818"/>
              <a:ext cx="307012" cy="306596"/>
            </a:xfrm>
            <a:custGeom>
              <a:avLst/>
              <a:gdLst>
                <a:gd name="connsiteX0" fmla="*/ 307012 w 307012"/>
                <a:gd name="connsiteY0" fmla="*/ 168133 h 306596"/>
                <a:gd name="connsiteX1" fmla="*/ 307012 w 307012"/>
                <a:gd name="connsiteY1" fmla="*/ 143408 h 306596"/>
                <a:gd name="connsiteX2" fmla="*/ 300410 w 307012"/>
                <a:gd name="connsiteY2" fmla="*/ 136814 h 306596"/>
                <a:gd name="connsiteX3" fmla="*/ 269049 w 307012"/>
                <a:gd name="connsiteY3" fmla="*/ 136814 h 306596"/>
                <a:gd name="connsiteX4" fmla="*/ 250892 w 307012"/>
                <a:gd name="connsiteY4" fmla="*/ 89012 h 306596"/>
                <a:gd name="connsiteX5" fmla="*/ 272350 w 307012"/>
                <a:gd name="connsiteY5" fmla="*/ 64286 h 306596"/>
                <a:gd name="connsiteX6" fmla="*/ 272350 w 307012"/>
                <a:gd name="connsiteY6" fmla="*/ 56044 h 306596"/>
                <a:gd name="connsiteX7" fmla="*/ 254194 w 307012"/>
                <a:gd name="connsiteY7" fmla="*/ 37912 h 306596"/>
                <a:gd name="connsiteX8" fmla="*/ 245941 w 307012"/>
                <a:gd name="connsiteY8" fmla="*/ 37912 h 306596"/>
                <a:gd name="connsiteX9" fmla="*/ 221182 w 307012"/>
                <a:gd name="connsiteY9" fmla="*/ 59341 h 306596"/>
                <a:gd name="connsiteX10" fmla="*/ 176615 w 307012"/>
                <a:gd name="connsiteY10" fmla="*/ 39561 h 306596"/>
                <a:gd name="connsiteX11" fmla="*/ 176615 w 307012"/>
                <a:gd name="connsiteY11" fmla="*/ 6593 h 306596"/>
                <a:gd name="connsiteX12" fmla="*/ 168362 w 307012"/>
                <a:gd name="connsiteY12" fmla="*/ 0 h 306596"/>
                <a:gd name="connsiteX13" fmla="*/ 143603 w 307012"/>
                <a:gd name="connsiteY13" fmla="*/ 0 h 306596"/>
                <a:gd name="connsiteX14" fmla="*/ 137000 w 307012"/>
                <a:gd name="connsiteY14" fmla="*/ 6593 h 306596"/>
                <a:gd name="connsiteX15" fmla="*/ 137000 w 307012"/>
                <a:gd name="connsiteY15" fmla="*/ 37912 h 306596"/>
                <a:gd name="connsiteX16" fmla="*/ 89133 w 307012"/>
                <a:gd name="connsiteY16" fmla="*/ 56044 h 306596"/>
                <a:gd name="connsiteX17" fmla="*/ 64374 w 307012"/>
                <a:gd name="connsiteY17" fmla="*/ 34616 h 306596"/>
                <a:gd name="connsiteX18" fmla="*/ 56121 w 307012"/>
                <a:gd name="connsiteY18" fmla="*/ 34616 h 306596"/>
                <a:gd name="connsiteX19" fmla="*/ 37964 w 307012"/>
                <a:gd name="connsiteY19" fmla="*/ 52747 h 306596"/>
                <a:gd name="connsiteX20" fmla="*/ 37964 w 307012"/>
                <a:gd name="connsiteY20" fmla="*/ 60989 h 306596"/>
                <a:gd name="connsiteX21" fmla="*/ 59421 w 307012"/>
                <a:gd name="connsiteY21" fmla="*/ 85715 h 306596"/>
                <a:gd name="connsiteX22" fmla="*/ 39615 w 307012"/>
                <a:gd name="connsiteY22" fmla="*/ 130221 h 306596"/>
                <a:gd name="connsiteX23" fmla="*/ 6603 w 307012"/>
                <a:gd name="connsiteY23" fmla="*/ 130221 h 306596"/>
                <a:gd name="connsiteX24" fmla="*/ 0 w 307012"/>
                <a:gd name="connsiteY24" fmla="*/ 138463 h 306596"/>
                <a:gd name="connsiteX25" fmla="*/ 0 w 307012"/>
                <a:gd name="connsiteY25" fmla="*/ 163188 h 306596"/>
                <a:gd name="connsiteX26" fmla="*/ 6603 w 307012"/>
                <a:gd name="connsiteY26" fmla="*/ 169781 h 306596"/>
                <a:gd name="connsiteX27" fmla="*/ 37964 w 307012"/>
                <a:gd name="connsiteY27" fmla="*/ 169781 h 306596"/>
                <a:gd name="connsiteX28" fmla="*/ 56121 w 307012"/>
                <a:gd name="connsiteY28" fmla="*/ 217584 h 306596"/>
                <a:gd name="connsiteX29" fmla="*/ 34662 w 307012"/>
                <a:gd name="connsiteY29" fmla="*/ 242309 h 306596"/>
                <a:gd name="connsiteX30" fmla="*/ 34662 w 307012"/>
                <a:gd name="connsiteY30" fmla="*/ 250551 h 306596"/>
                <a:gd name="connsiteX31" fmla="*/ 52820 w 307012"/>
                <a:gd name="connsiteY31" fmla="*/ 268683 h 306596"/>
                <a:gd name="connsiteX32" fmla="*/ 61073 w 307012"/>
                <a:gd name="connsiteY32" fmla="*/ 268683 h 306596"/>
                <a:gd name="connsiteX33" fmla="*/ 85832 w 307012"/>
                <a:gd name="connsiteY33" fmla="*/ 247255 h 306596"/>
                <a:gd name="connsiteX34" fmla="*/ 130398 w 307012"/>
                <a:gd name="connsiteY34" fmla="*/ 267035 h 306596"/>
                <a:gd name="connsiteX35" fmla="*/ 130398 w 307012"/>
                <a:gd name="connsiteY35" fmla="*/ 300002 h 306596"/>
                <a:gd name="connsiteX36" fmla="*/ 138651 w 307012"/>
                <a:gd name="connsiteY36" fmla="*/ 306596 h 306596"/>
                <a:gd name="connsiteX37" fmla="*/ 163410 w 307012"/>
                <a:gd name="connsiteY37" fmla="*/ 306596 h 306596"/>
                <a:gd name="connsiteX38" fmla="*/ 170012 w 307012"/>
                <a:gd name="connsiteY38" fmla="*/ 300002 h 306596"/>
                <a:gd name="connsiteX39" fmla="*/ 170012 w 307012"/>
                <a:gd name="connsiteY39" fmla="*/ 268683 h 306596"/>
                <a:gd name="connsiteX40" fmla="*/ 217880 w 307012"/>
                <a:gd name="connsiteY40" fmla="*/ 250551 h 306596"/>
                <a:gd name="connsiteX41" fmla="*/ 242639 w 307012"/>
                <a:gd name="connsiteY41" fmla="*/ 271980 h 306596"/>
                <a:gd name="connsiteX42" fmla="*/ 250892 w 307012"/>
                <a:gd name="connsiteY42" fmla="*/ 271980 h 306596"/>
                <a:gd name="connsiteX43" fmla="*/ 269049 w 307012"/>
                <a:gd name="connsiteY43" fmla="*/ 253848 h 306596"/>
                <a:gd name="connsiteX44" fmla="*/ 269049 w 307012"/>
                <a:gd name="connsiteY44" fmla="*/ 245606 h 306596"/>
                <a:gd name="connsiteX45" fmla="*/ 247591 w 307012"/>
                <a:gd name="connsiteY45" fmla="*/ 220881 h 306596"/>
                <a:gd name="connsiteX46" fmla="*/ 267398 w 307012"/>
                <a:gd name="connsiteY46" fmla="*/ 176375 h 306596"/>
                <a:gd name="connsiteX47" fmla="*/ 300410 w 307012"/>
                <a:gd name="connsiteY47" fmla="*/ 176375 h 306596"/>
                <a:gd name="connsiteX48" fmla="*/ 307012 w 307012"/>
                <a:gd name="connsiteY48" fmla="*/ 168133 h 306596"/>
                <a:gd name="connsiteX49" fmla="*/ 151856 w 307012"/>
                <a:gd name="connsiteY49" fmla="*/ 222529 h 306596"/>
                <a:gd name="connsiteX50" fmla="*/ 80880 w 307012"/>
                <a:gd name="connsiteY50" fmla="*/ 151649 h 306596"/>
                <a:gd name="connsiteX51" fmla="*/ 151856 w 307012"/>
                <a:gd name="connsiteY51" fmla="*/ 80770 h 306596"/>
                <a:gd name="connsiteX52" fmla="*/ 222832 w 307012"/>
                <a:gd name="connsiteY52" fmla="*/ 151649 h 306596"/>
                <a:gd name="connsiteX53" fmla="*/ 151856 w 307012"/>
                <a:gd name="connsiteY53" fmla="*/ 222529 h 306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307012" h="306596">
                  <a:moveTo>
                    <a:pt x="307012" y="168133"/>
                  </a:moveTo>
                  <a:lnTo>
                    <a:pt x="307012" y="143408"/>
                  </a:lnTo>
                  <a:cubicBezTo>
                    <a:pt x="307012" y="140111"/>
                    <a:pt x="303712" y="136814"/>
                    <a:pt x="300410" y="136814"/>
                  </a:cubicBezTo>
                  <a:lnTo>
                    <a:pt x="269049" y="136814"/>
                  </a:lnTo>
                  <a:cubicBezTo>
                    <a:pt x="265747" y="117034"/>
                    <a:pt x="260795" y="102198"/>
                    <a:pt x="250892" y="89012"/>
                  </a:cubicBezTo>
                  <a:lnTo>
                    <a:pt x="272350" y="64286"/>
                  </a:lnTo>
                  <a:cubicBezTo>
                    <a:pt x="274000" y="60989"/>
                    <a:pt x="274000" y="57693"/>
                    <a:pt x="272350" y="56044"/>
                  </a:cubicBezTo>
                  <a:lnTo>
                    <a:pt x="254194" y="37912"/>
                  </a:lnTo>
                  <a:cubicBezTo>
                    <a:pt x="252542" y="36264"/>
                    <a:pt x="247591" y="34616"/>
                    <a:pt x="245941" y="37912"/>
                  </a:cubicBezTo>
                  <a:lnTo>
                    <a:pt x="221182" y="59341"/>
                  </a:lnTo>
                  <a:cubicBezTo>
                    <a:pt x="207976" y="49451"/>
                    <a:pt x="193121" y="42858"/>
                    <a:pt x="176615" y="39561"/>
                  </a:cubicBezTo>
                  <a:lnTo>
                    <a:pt x="176615" y="6593"/>
                  </a:lnTo>
                  <a:cubicBezTo>
                    <a:pt x="173314" y="3296"/>
                    <a:pt x="171663" y="0"/>
                    <a:pt x="168362" y="0"/>
                  </a:cubicBezTo>
                  <a:lnTo>
                    <a:pt x="143603" y="0"/>
                  </a:lnTo>
                  <a:cubicBezTo>
                    <a:pt x="140301" y="0"/>
                    <a:pt x="137000" y="3296"/>
                    <a:pt x="137000" y="6593"/>
                  </a:cubicBezTo>
                  <a:lnTo>
                    <a:pt x="137000" y="37912"/>
                  </a:lnTo>
                  <a:cubicBezTo>
                    <a:pt x="117193" y="41209"/>
                    <a:pt x="102338" y="46154"/>
                    <a:pt x="89133" y="56044"/>
                  </a:cubicBezTo>
                  <a:lnTo>
                    <a:pt x="64374" y="34616"/>
                  </a:lnTo>
                  <a:cubicBezTo>
                    <a:pt x="61073" y="32967"/>
                    <a:pt x="57771" y="32967"/>
                    <a:pt x="56121" y="34616"/>
                  </a:cubicBezTo>
                  <a:lnTo>
                    <a:pt x="37964" y="52747"/>
                  </a:lnTo>
                  <a:cubicBezTo>
                    <a:pt x="36314" y="54396"/>
                    <a:pt x="34662" y="59341"/>
                    <a:pt x="37964" y="60989"/>
                  </a:cubicBezTo>
                  <a:lnTo>
                    <a:pt x="59421" y="85715"/>
                  </a:lnTo>
                  <a:cubicBezTo>
                    <a:pt x="49518" y="98902"/>
                    <a:pt x="42915" y="113737"/>
                    <a:pt x="39615" y="130221"/>
                  </a:cubicBezTo>
                  <a:lnTo>
                    <a:pt x="6603" y="130221"/>
                  </a:lnTo>
                  <a:cubicBezTo>
                    <a:pt x="3301" y="133518"/>
                    <a:pt x="0" y="135166"/>
                    <a:pt x="0" y="138463"/>
                  </a:cubicBezTo>
                  <a:lnTo>
                    <a:pt x="0" y="163188"/>
                  </a:lnTo>
                  <a:cubicBezTo>
                    <a:pt x="0" y="166485"/>
                    <a:pt x="3301" y="169781"/>
                    <a:pt x="6603" y="169781"/>
                  </a:cubicBezTo>
                  <a:lnTo>
                    <a:pt x="37964" y="169781"/>
                  </a:lnTo>
                  <a:cubicBezTo>
                    <a:pt x="41265" y="189562"/>
                    <a:pt x="46217" y="204397"/>
                    <a:pt x="56121" y="217584"/>
                  </a:cubicBezTo>
                  <a:lnTo>
                    <a:pt x="34662" y="242309"/>
                  </a:lnTo>
                  <a:cubicBezTo>
                    <a:pt x="33012" y="245606"/>
                    <a:pt x="33012" y="248903"/>
                    <a:pt x="34662" y="250551"/>
                  </a:cubicBezTo>
                  <a:lnTo>
                    <a:pt x="52820" y="268683"/>
                  </a:lnTo>
                  <a:cubicBezTo>
                    <a:pt x="54470" y="270332"/>
                    <a:pt x="59421" y="271980"/>
                    <a:pt x="61073" y="268683"/>
                  </a:cubicBezTo>
                  <a:lnTo>
                    <a:pt x="85832" y="247255"/>
                  </a:lnTo>
                  <a:cubicBezTo>
                    <a:pt x="99036" y="257145"/>
                    <a:pt x="113892" y="263739"/>
                    <a:pt x="130398" y="267035"/>
                  </a:cubicBezTo>
                  <a:lnTo>
                    <a:pt x="130398" y="300002"/>
                  </a:lnTo>
                  <a:cubicBezTo>
                    <a:pt x="133699" y="303299"/>
                    <a:pt x="135350" y="306596"/>
                    <a:pt x="138651" y="306596"/>
                  </a:cubicBezTo>
                  <a:lnTo>
                    <a:pt x="163410" y="306596"/>
                  </a:lnTo>
                  <a:cubicBezTo>
                    <a:pt x="166711" y="306596"/>
                    <a:pt x="170012" y="303299"/>
                    <a:pt x="170012" y="300002"/>
                  </a:cubicBezTo>
                  <a:lnTo>
                    <a:pt x="170012" y="268683"/>
                  </a:lnTo>
                  <a:cubicBezTo>
                    <a:pt x="189820" y="265387"/>
                    <a:pt x="204676" y="260442"/>
                    <a:pt x="217880" y="250551"/>
                  </a:cubicBezTo>
                  <a:lnTo>
                    <a:pt x="242639" y="271980"/>
                  </a:lnTo>
                  <a:cubicBezTo>
                    <a:pt x="245941" y="273629"/>
                    <a:pt x="249241" y="273629"/>
                    <a:pt x="250892" y="271980"/>
                  </a:cubicBezTo>
                  <a:lnTo>
                    <a:pt x="269049" y="253848"/>
                  </a:lnTo>
                  <a:cubicBezTo>
                    <a:pt x="270700" y="252200"/>
                    <a:pt x="272350" y="247255"/>
                    <a:pt x="269049" y="245606"/>
                  </a:cubicBezTo>
                  <a:lnTo>
                    <a:pt x="247591" y="220881"/>
                  </a:lnTo>
                  <a:cubicBezTo>
                    <a:pt x="257494" y="207694"/>
                    <a:pt x="264097" y="192859"/>
                    <a:pt x="267398" y="176375"/>
                  </a:cubicBezTo>
                  <a:lnTo>
                    <a:pt x="300410" y="176375"/>
                  </a:lnTo>
                  <a:cubicBezTo>
                    <a:pt x="303712" y="173078"/>
                    <a:pt x="307012" y="171430"/>
                    <a:pt x="307012" y="168133"/>
                  </a:cubicBezTo>
                  <a:close/>
                  <a:moveTo>
                    <a:pt x="151856" y="222529"/>
                  </a:moveTo>
                  <a:cubicBezTo>
                    <a:pt x="112241" y="222529"/>
                    <a:pt x="80880" y="191211"/>
                    <a:pt x="80880" y="151649"/>
                  </a:cubicBezTo>
                  <a:cubicBezTo>
                    <a:pt x="80880" y="112089"/>
                    <a:pt x="112241" y="80770"/>
                    <a:pt x="151856" y="80770"/>
                  </a:cubicBezTo>
                  <a:cubicBezTo>
                    <a:pt x="191470" y="80770"/>
                    <a:pt x="222832" y="112089"/>
                    <a:pt x="222832" y="151649"/>
                  </a:cubicBezTo>
                  <a:cubicBezTo>
                    <a:pt x="222832" y="191211"/>
                    <a:pt x="191470" y="222529"/>
                    <a:pt x="151856" y="222529"/>
                  </a:cubicBezTo>
                  <a:close/>
                </a:path>
              </a:pathLst>
            </a:custGeom>
            <a:noFill/>
            <a:ln w="16501" cap="rnd">
              <a:solidFill>
                <a:srgbClr val="000000"/>
              </a:solidFill>
              <a:prstDash val="solid"/>
              <a:round/>
            </a:ln>
          </p:spPr>
          <p:txBody>
            <a:bodyPr rtlCol="0" anchor="ctr"/>
            <a:lstStyle/>
            <a:p>
              <a:endParaRPr lang="en-US" sz="1799"/>
            </a:p>
          </p:txBody>
        </p:sp>
        <p:grpSp>
          <p:nvGrpSpPr>
            <p:cNvPr id="9" name="Graphic 503">
              <a:extLst>
                <a:ext uri="{FF2B5EF4-FFF2-40B4-BE49-F238E27FC236}">
                  <a16:creationId xmlns:a16="http://schemas.microsoft.com/office/drawing/2014/main" id="{B6E06099-DB11-D5C7-248A-9951C09F4221}"/>
                </a:ext>
              </a:extLst>
            </p:cNvPr>
            <p:cNvGrpSpPr/>
            <p:nvPr/>
          </p:nvGrpSpPr>
          <p:grpSpPr>
            <a:xfrm>
              <a:off x="14597956" y="5994946"/>
              <a:ext cx="226132" cy="329673"/>
              <a:chOff x="14597956" y="5994946"/>
              <a:chExt cx="226132" cy="329673"/>
            </a:xfrm>
            <a:noFill/>
          </p:grpSpPr>
          <p:sp>
            <p:nvSpPr>
              <p:cNvPr id="18" name="Freeform 1004">
                <a:extLst>
                  <a:ext uri="{FF2B5EF4-FFF2-40B4-BE49-F238E27FC236}">
                    <a16:creationId xmlns:a16="http://schemas.microsoft.com/office/drawing/2014/main" id="{423C1637-F76F-9995-149C-D9AB13433CB8}"/>
                  </a:ext>
                </a:extLst>
              </p:cNvPr>
              <p:cNvSpPr/>
              <p:nvPr/>
            </p:nvSpPr>
            <p:spPr>
              <a:xfrm>
                <a:off x="14642521" y="5994946"/>
                <a:ext cx="138651" cy="138462"/>
              </a:xfrm>
              <a:custGeom>
                <a:avLst/>
                <a:gdLst>
                  <a:gd name="connsiteX0" fmla="*/ 0 w 138651"/>
                  <a:gd name="connsiteY0" fmla="*/ 69232 h 138462"/>
                  <a:gd name="connsiteX1" fmla="*/ 69326 w 138651"/>
                  <a:gd name="connsiteY1" fmla="*/ 0 h 138462"/>
                  <a:gd name="connsiteX2" fmla="*/ 138651 w 138651"/>
                  <a:gd name="connsiteY2" fmla="*/ 69232 h 138462"/>
                  <a:gd name="connsiteX3" fmla="*/ 69326 w 138651"/>
                  <a:gd name="connsiteY3" fmla="*/ 138463 h 138462"/>
                  <a:gd name="connsiteX4" fmla="*/ 0 w 138651"/>
                  <a:gd name="connsiteY4" fmla="*/ 69232 h 1384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651" h="138462">
                    <a:moveTo>
                      <a:pt x="0" y="69232"/>
                    </a:moveTo>
                    <a:cubicBezTo>
                      <a:pt x="0" y="31319"/>
                      <a:pt x="31362" y="0"/>
                      <a:pt x="69326" y="0"/>
                    </a:cubicBezTo>
                    <a:cubicBezTo>
                      <a:pt x="107289" y="0"/>
                      <a:pt x="138651" y="31319"/>
                      <a:pt x="138651" y="69232"/>
                    </a:cubicBezTo>
                    <a:cubicBezTo>
                      <a:pt x="138651" y="107144"/>
                      <a:pt x="107289" y="138463"/>
                      <a:pt x="69326" y="138463"/>
                    </a:cubicBezTo>
                    <a:cubicBezTo>
                      <a:pt x="31362" y="138463"/>
                      <a:pt x="0" y="107144"/>
                      <a:pt x="0" y="69232"/>
                    </a:cubicBezTo>
                    <a:close/>
                  </a:path>
                </a:pathLst>
              </a:custGeom>
              <a:noFill/>
              <a:ln w="16501" cap="flat">
                <a:solidFill>
                  <a:srgbClr val="000000"/>
                </a:solidFill>
                <a:prstDash val="solid"/>
                <a:miter/>
              </a:ln>
            </p:spPr>
            <p:txBody>
              <a:bodyPr rtlCol="0" anchor="ctr"/>
              <a:lstStyle/>
              <a:p>
                <a:endParaRPr lang="en-US" sz="1799"/>
              </a:p>
            </p:txBody>
          </p:sp>
          <p:sp>
            <p:nvSpPr>
              <p:cNvPr id="19" name="Freeform 1005">
                <a:extLst>
                  <a:ext uri="{FF2B5EF4-FFF2-40B4-BE49-F238E27FC236}">
                    <a16:creationId xmlns:a16="http://schemas.microsoft.com/office/drawing/2014/main" id="{3BF1D002-959A-8334-F5C7-1E9C93419F7A}"/>
                  </a:ext>
                </a:extLst>
              </p:cNvPr>
              <p:cNvSpPr/>
              <p:nvPr/>
            </p:nvSpPr>
            <p:spPr>
              <a:xfrm>
                <a:off x="14597956" y="6169673"/>
                <a:ext cx="226132" cy="154946"/>
              </a:xfrm>
              <a:custGeom>
                <a:avLst/>
                <a:gdLst>
                  <a:gd name="connsiteX0" fmla="*/ 226132 w 226132"/>
                  <a:gd name="connsiteY0" fmla="*/ 154946 h 154946"/>
                  <a:gd name="connsiteX1" fmla="*/ 0 w 226132"/>
                  <a:gd name="connsiteY1" fmla="*/ 154946 h 154946"/>
                  <a:gd name="connsiteX2" fmla="*/ 0 w 226132"/>
                  <a:gd name="connsiteY2" fmla="*/ 112089 h 154946"/>
                  <a:gd name="connsiteX3" fmla="*/ 112241 w 226132"/>
                  <a:gd name="connsiteY3" fmla="*/ 0 h 154946"/>
                  <a:gd name="connsiteX4" fmla="*/ 112241 w 226132"/>
                  <a:gd name="connsiteY4" fmla="*/ 0 h 154946"/>
                  <a:gd name="connsiteX5" fmla="*/ 224482 w 226132"/>
                  <a:gd name="connsiteY5" fmla="*/ 112089 h 154946"/>
                  <a:gd name="connsiteX6" fmla="*/ 224482 w 226132"/>
                  <a:gd name="connsiteY6" fmla="*/ 154946 h 154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6132" h="154946">
                    <a:moveTo>
                      <a:pt x="226132" y="154946"/>
                    </a:moveTo>
                    <a:lnTo>
                      <a:pt x="0" y="154946"/>
                    </a:lnTo>
                    <a:lnTo>
                      <a:pt x="0" y="112089"/>
                    </a:lnTo>
                    <a:cubicBezTo>
                      <a:pt x="0" y="49451"/>
                      <a:pt x="51168" y="0"/>
                      <a:pt x="112241" y="0"/>
                    </a:cubicBezTo>
                    <a:lnTo>
                      <a:pt x="112241" y="0"/>
                    </a:lnTo>
                    <a:cubicBezTo>
                      <a:pt x="174964" y="0"/>
                      <a:pt x="224482" y="51099"/>
                      <a:pt x="224482" y="112089"/>
                    </a:cubicBezTo>
                    <a:lnTo>
                      <a:pt x="224482" y="154946"/>
                    </a:lnTo>
                    <a:close/>
                  </a:path>
                </a:pathLst>
              </a:custGeom>
              <a:noFill/>
              <a:ln w="16501" cap="flat">
                <a:solidFill>
                  <a:srgbClr val="000000"/>
                </a:solidFill>
                <a:prstDash val="solid"/>
                <a:miter/>
              </a:ln>
            </p:spPr>
            <p:txBody>
              <a:bodyPr rtlCol="0" anchor="ctr"/>
              <a:lstStyle/>
              <a:p>
                <a:endParaRPr lang="en-US" sz="1799"/>
              </a:p>
            </p:txBody>
          </p:sp>
        </p:grpSp>
        <p:sp>
          <p:nvSpPr>
            <p:cNvPr id="10" name="Freeform 1006">
              <a:extLst>
                <a:ext uri="{FF2B5EF4-FFF2-40B4-BE49-F238E27FC236}">
                  <a16:creationId xmlns:a16="http://schemas.microsoft.com/office/drawing/2014/main" id="{47122237-60B4-BC31-F48A-9935964B4483}"/>
                </a:ext>
              </a:extLst>
            </p:cNvPr>
            <p:cNvSpPr/>
            <p:nvPr/>
          </p:nvSpPr>
          <p:spPr>
            <a:xfrm>
              <a:off x="14748161" y="6360883"/>
              <a:ext cx="183216" cy="186265"/>
            </a:xfrm>
            <a:custGeom>
              <a:avLst/>
              <a:gdLst>
                <a:gd name="connsiteX0" fmla="*/ 183217 w 183216"/>
                <a:gd name="connsiteY0" fmla="*/ 186265 h 186265"/>
                <a:gd name="connsiteX1" fmla="*/ 0 w 183216"/>
                <a:gd name="connsiteY1" fmla="*/ 0 h 186265"/>
              </a:gdLst>
              <a:ahLst/>
              <a:cxnLst>
                <a:cxn ang="0">
                  <a:pos x="connsiteX0" y="connsiteY0"/>
                </a:cxn>
                <a:cxn ang="0">
                  <a:pos x="connsiteX1" y="connsiteY1"/>
                </a:cxn>
              </a:cxnLst>
              <a:rect l="l" t="t" r="r" b="b"/>
              <a:pathLst>
                <a:path w="183216" h="186265">
                  <a:moveTo>
                    <a:pt x="183217" y="186265"/>
                  </a:moveTo>
                  <a:cubicBezTo>
                    <a:pt x="103988" y="143408"/>
                    <a:pt x="39615" y="79121"/>
                    <a:pt x="0" y="0"/>
                  </a:cubicBezTo>
                </a:path>
              </a:pathLst>
            </a:custGeom>
            <a:noFill/>
            <a:ln w="16501" cap="rnd">
              <a:solidFill>
                <a:srgbClr val="000000"/>
              </a:solidFill>
              <a:prstDash val="solid"/>
              <a:round/>
            </a:ln>
          </p:spPr>
          <p:txBody>
            <a:bodyPr rtlCol="0" anchor="ctr"/>
            <a:lstStyle/>
            <a:p>
              <a:endParaRPr lang="en-US" sz="1799"/>
            </a:p>
          </p:txBody>
        </p:sp>
        <p:sp>
          <p:nvSpPr>
            <p:cNvPr id="11" name="Freeform 1007">
              <a:extLst>
                <a:ext uri="{FF2B5EF4-FFF2-40B4-BE49-F238E27FC236}">
                  <a16:creationId xmlns:a16="http://schemas.microsoft.com/office/drawing/2014/main" id="{58A6CE3D-5A5A-5517-912A-9F01774C2951}"/>
                </a:ext>
              </a:extLst>
            </p:cNvPr>
            <p:cNvSpPr/>
            <p:nvPr/>
          </p:nvSpPr>
          <p:spPr>
            <a:xfrm>
              <a:off x="15340728" y="6319674"/>
              <a:ext cx="209626" cy="230771"/>
            </a:xfrm>
            <a:custGeom>
              <a:avLst/>
              <a:gdLst>
                <a:gd name="connsiteX0" fmla="*/ 209626 w 209626"/>
                <a:gd name="connsiteY0" fmla="*/ 0 h 230771"/>
                <a:gd name="connsiteX1" fmla="*/ 0 w 209626"/>
                <a:gd name="connsiteY1" fmla="*/ 230771 h 230771"/>
              </a:gdLst>
              <a:ahLst/>
              <a:cxnLst>
                <a:cxn ang="0">
                  <a:pos x="connsiteX0" y="connsiteY0"/>
                </a:cxn>
                <a:cxn ang="0">
                  <a:pos x="connsiteX1" y="connsiteY1"/>
                </a:cxn>
              </a:cxnLst>
              <a:rect l="l" t="t" r="r" b="b"/>
              <a:pathLst>
                <a:path w="209626" h="230771">
                  <a:moveTo>
                    <a:pt x="209626" y="0"/>
                  </a:moveTo>
                  <a:cubicBezTo>
                    <a:pt x="170012" y="100550"/>
                    <a:pt x="95735" y="182969"/>
                    <a:pt x="0" y="230771"/>
                  </a:cubicBezTo>
                </a:path>
              </a:pathLst>
            </a:custGeom>
            <a:noFill/>
            <a:ln w="16501" cap="rnd">
              <a:solidFill>
                <a:srgbClr val="000000"/>
              </a:solidFill>
              <a:prstDash val="solid"/>
              <a:round/>
            </a:ln>
          </p:spPr>
          <p:txBody>
            <a:bodyPr rtlCol="0" anchor="ctr"/>
            <a:lstStyle/>
            <a:p>
              <a:endParaRPr lang="en-US" sz="1799"/>
            </a:p>
          </p:txBody>
        </p:sp>
        <p:sp>
          <p:nvSpPr>
            <p:cNvPr id="12" name="Freeform 1008">
              <a:extLst>
                <a:ext uri="{FF2B5EF4-FFF2-40B4-BE49-F238E27FC236}">
                  <a16:creationId xmlns:a16="http://schemas.microsoft.com/office/drawing/2014/main" id="{193E47B1-DF58-6E18-11AA-F38AFE6768CC}"/>
                </a:ext>
              </a:extLst>
            </p:cNvPr>
            <p:cNvSpPr/>
            <p:nvPr/>
          </p:nvSpPr>
          <p:spPr>
            <a:xfrm>
              <a:off x="15294511" y="5747691"/>
              <a:ext cx="259145" cy="262090"/>
            </a:xfrm>
            <a:custGeom>
              <a:avLst/>
              <a:gdLst>
                <a:gd name="connsiteX0" fmla="*/ 0 w 259145"/>
                <a:gd name="connsiteY0" fmla="*/ 0 h 262090"/>
                <a:gd name="connsiteX1" fmla="*/ 259145 w 259145"/>
                <a:gd name="connsiteY1" fmla="*/ 262090 h 262090"/>
              </a:gdLst>
              <a:ahLst/>
              <a:cxnLst>
                <a:cxn ang="0">
                  <a:pos x="connsiteX0" y="connsiteY0"/>
                </a:cxn>
                <a:cxn ang="0">
                  <a:pos x="connsiteX1" y="connsiteY1"/>
                </a:cxn>
              </a:cxnLst>
              <a:rect l="l" t="t" r="r" b="b"/>
              <a:pathLst>
                <a:path w="259145" h="262090">
                  <a:moveTo>
                    <a:pt x="0" y="0"/>
                  </a:moveTo>
                  <a:cubicBezTo>
                    <a:pt x="120495" y="44506"/>
                    <a:pt x="216230" y="141760"/>
                    <a:pt x="259145" y="262090"/>
                  </a:cubicBezTo>
                </a:path>
              </a:pathLst>
            </a:custGeom>
            <a:noFill/>
            <a:ln w="16501" cap="rnd">
              <a:solidFill>
                <a:srgbClr val="000000"/>
              </a:solidFill>
              <a:prstDash val="solid"/>
              <a:round/>
            </a:ln>
          </p:spPr>
          <p:txBody>
            <a:bodyPr rtlCol="0" anchor="ctr"/>
            <a:lstStyle/>
            <a:p>
              <a:endParaRPr lang="en-US" sz="1799"/>
            </a:p>
          </p:txBody>
        </p:sp>
        <p:sp>
          <p:nvSpPr>
            <p:cNvPr id="13" name="Freeform 1009">
              <a:extLst>
                <a:ext uri="{FF2B5EF4-FFF2-40B4-BE49-F238E27FC236}">
                  <a16:creationId xmlns:a16="http://schemas.microsoft.com/office/drawing/2014/main" id="{392B8468-C07D-6CE5-38CA-72F8D68F8014}"/>
                </a:ext>
              </a:extLst>
            </p:cNvPr>
            <p:cNvSpPr/>
            <p:nvPr/>
          </p:nvSpPr>
          <p:spPr>
            <a:xfrm>
              <a:off x="14748161" y="5747691"/>
              <a:ext cx="237687" cy="210991"/>
            </a:xfrm>
            <a:custGeom>
              <a:avLst/>
              <a:gdLst>
                <a:gd name="connsiteX0" fmla="*/ 0 w 237687"/>
                <a:gd name="connsiteY0" fmla="*/ 210991 h 210991"/>
                <a:gd name="connsiteX1" fmla="*/ 237688 w 237687"/>
                <a:gd name="connsiteY1" fmla="*/ 0 h 210991"/>
              </a:gdLst>
              <a:ahLst/>
              <a:cxnLst>
                <a:cxn ang="0">
                  <a:pos x="connsiteX0" y="connsiteY0"/>
                </a:cxn>
                <a:cxn ang="0">
                  <a:pos x="connsiteX1" y="connsiteY1"/>
                </a:cxn>
              </a:cxnLst>
              <a:rect l="l" t="t" r="r" b="b"/>
              <a:pathLst>
                <a:path w="237687" h="210991">
                  <a:moveTo>
                    <a:pt x="0" y="210991"/>
                  </a:moveTo>
                  <a:cubicBezTo>
                    <a:pt x="49518" y="113737"/>
                    <a:pt x="133699" y="37913"/>
                    <a:pt x="237688" y="0"/>
                  </a:cubicBezTo>
                </a:path>
              </a:pathLst>
            </a:custGeom>
            <a:noFill/>
            <a:ln w="16501" cap="rnd">
              <a:solidFill>
                <a:srgbClr val="000000"/>
              </a:solidFill>
              <a:prstDash val="solid"/>
              <a:round/>
            </a:ln>
          </p:spPr>
          <p:txBody>
            <a:bodyPr rtlCol="0" anchor="ctr"/>
            <a:lstStyle/>
            <a:p>
              <a:endParaRPr lang="en-US" sz="1799"/>
            </a:p>
          </p:txBody>
        </p:sp>
        <p:sp>
          <p:nvSpPr>
            <p:cNvPr id="14" name="Freeform 1010">
              <a:extLst>
                <a:ext uri="{FF2B5EF4-FFF2-40B4-BE49-F238E27FC236}">
                  <a16:creationId xmlns:a16="http://schemas.microsoft.com/office/drawing/2014/main" id="{04DA99E1-AF32-3571-7953-2E7738E1E8CC}"/>
                </a:ext>
              </a:extLst>
            </p:cNvPr>
            <p:cNvSpPr/>
            <p:nvPr/>
          </p:nvSpPr>
          <p:spPr>
            <a:xfrm>
              <a:off x="14941282" y="5726262"/>
              <a:ext cx="46216" cy="64286"/>
            </a:xfrm>
            <a:custGeom>
              <a:avLst/>
              <a:gdLst>
                <a:gd name="connsiteX0" fmla="*/ 0 w 46216"/>
                <a:gd name="connsiteY0" fmla="*/ 0 h 64286"/>
                <a:gd name="connsiteX1" fmla="*/ 46217 w 46216"/>
                <a:gd name="connsiteY1" fmla="*/ 18132 h 64286"/>
                <a:gd name="connsiteX2" fmla="*/ 29711 w 46216"/>
                <a:gd name="connsiteY2" fmla="*/ 64286 h 64286"/>
              </a:gdLst>
              <a:ahLst/>
              <a:cxnLst>
                <a:cxn ang="0">
                  <a:pos x="connsiteX0" y="connsiteY0"/>
                </a:cxn>
                <a:cxn ang="0">
                  <a:pos x="connsiteX1" y="connsiteY1"/>
                </a:cxn>
                <a:cxn ang="0">
                  <a:pos x="connsiteX2" y="connsiteY2"/>
                </a:cxn>
              </a:cxnLst>
              <a:rect l="l" t="t" r="r" b="b"/>
              <a:pathLst>
                <a:path w="46216" h="64286">
                  <a:moveTo>
                    <a:pt x="0" y="0"/>
                  </a:moveTo>
                  <a:lnTo>
                    <a:pt x="46217" y="18132"/>
                  </a:lnTo>
                  <a:lnTo>
                    <a:pt x="29711" y="64286"/>
                  </a:lnTo>
                </a:path>
              </a:pathLst>
            </a:custGeom>
            <a:noFill/>
            <a:ln w="16501" cap="rnd">
              <a:solidFill>
                <a:srgbClr val="000000"/>
              </a:solidFill>
              <a:prstDash val="solid"/>
              <a:round/>
            </a:ln>
          </p:spPr>
          <p:txBody>
            <a:bodyPr rtlCol="0" anchor="ctr"/>
            <a:lstStyle/>
            <a:p>
              <a:endParaRPr lang="en-US" sz="1799"/>
            </a:p>
          </p:txBody>
        </p:sp>
        <p:sp>
          <p:nvSpPr>
            <p:cNvPr id="15" name="Freeform 1011">
              <a:extLst>
                <a:ext uri="{FF2B5EF4-FFF2-40B4-BE49-F238E27FC236}">
                  <a16:creationId xmlns:a16="http://schemas.microsoft.com/office/drawing/2014/main" id="{5CB9DB84-D5BA-1112-D9A9-B48B6C3E44DC}"/>
                </a:ext>
              </a:extLst>
            </p:cNvPr>
            <p:cNvSpPr/>
            <p:nvPr/>
          </p:nvSpPr>
          <p:spPr>
            <a:xfrm>
              <a:off x="15507439" y="5963627"/>
              <a:ext cx="64374" cy="46154"/>
            </a:xfrm>
            <a:custGeom>
              <a:avLst/>
              <a:gdLst>
                <a:gd name="connsiteX0" fmla="*/ 64374 w 64374"/>
                <a:gd name="connsiteY0" fmla="*/ 0 h 46154"/>
                <a:gd name="connsiteX1" fmla="*/ 47868 w 64374"/>
                <a:gd name="connsiteY1" fmla="*/ 46154 h 46154"/>
                <a:gd name="connsiteX2" fmla="*/ 0 w 64374"/>
                <a:gd name="connsiteY2" fmla="*/ 29670 h 46154"/>
              </a:gdLst>
              <a:ahLst/>
              <a:cxnLst>
                <a:cxn ang="0">
                  <a:pos x="connsiteX0" y="connsiteY0"/>
                </a:cxn>
                <a:cxn ang="0">
                  <a:pos x="connsiteX1" y="connsiteY1"/>
                </a:cxn>
                <a:cxn ang="0">
                  <a:pos x="connsiteX2" y="connsiteY2"/>
                </a:cxn>
              </a:cxnLst>
              <a:rect l="l" t="t" r="r" b="b"/>
              <a:pathLst>
                <a:path w="64374" h="46154">
                  <a:moveTo>
                    <a:pt x="64374" y="0"/>
                  </a:moveTo>
                  <a:lnTo>
                    <a:pt x="47868" y="46154"/>
                  </a:lnTo>
                  <a:lnTo>
                    <a:pt x="0" y="29670"/>
                  </a:lnTo>
                </a:path>
              </a:pathLst>
            </a:custGeom>
            <a:noFill/>
            <a:ln w="16501" cap="rnd">
              <a:solidFill>
                <a:srgbClr val="000000"/>
              </a:solidFill>
              <a:prstDash val="solid"/>
              <a:round/>
            </a:ln>
          </p:spPr>
          <p:txBody>
            <a:bodyPr rtlCol="0" anchor="ctr"/>
            <a:lstStyle/>
            <a:p>
              <a:endParaRPr lang="en-US" sz="1799"/>
            </a:p>
          </p:txBody>
        </p:sp>
        <p:sp>
          <p:nvSpPr>
            <p:cNvPr id="16" name="Freeform 1012">
              <a:extLst>
                <a:ext uri="{FF2B5EF4-FFF2-40B4-BE49-F238E27FC236}">
                  <a16:creationId xmlns:a16="http://schemas.microsoft.com/office/drawing/2014/main" id="{BB79E4C8-D8F2-AA8D-BE3F-965A47F362EE}"/>
                </a:ext>
              </a:extLst>
            </p:cNvPr>
            <p:cNvSpPr/>
            <p:nvPr/>
          </p:nvSpPr>
          <p:spPr>
            <a:xfrm>
              <a:off x="15342379" y="6504291"/>
              <a:ext cx="46216" cy="60989"/>
            </a:xfrm>
            <a:custGeom>
              <a:avLst/>
              <a:gdLst>
                <a:gd name="connsiteX0" fmla="*/ 46217 w 46216"/>
                <a:gd name="connsiteY0" fmla="*/ 60990 h 60989"/>
                <a:gd name="connsiteX1" fmla="*/ 0 w 46216"/>
                <a:gd name="connsiteY1" fmla="*/ 46155 h 60989"/>
                <a:gd name="connsiteX2" fmla="*/ 13205 w 46216"/>
                <a:gd name="connsiteY2" fmla="*/ 0 h 60989"/>
              </a:gdLst>
              <a:ahLst/>
              <a:cxnLst>
                <a:cxn ang="0">
                  <a:pos x="connsiteX0" y="connsiteY0"/>
                </a:cxn>
                <a:cxn ang="0">
                  <a:pos x="connsiteX1" y="connsiteY1"/>
                </a:cxn>
                <a:cxn ang="0">
                  <a:pos x="connsiteX2" y="connsiteY2"/>
                </a:cxn>
              </a:cxnLst>
              <a:rect l="l" t="t" r="r" b="b"/>
              <a:pathLst>
                <a:path w="46216" h="60989">
                  <a:moveTo>
                    <a:pt x="46217" y="60990"/>
                  </a:moveTo>
                  <a:lnTo>
                    <a:pt x="0" y="46155"/>
                  </a:lnTo>
                  <a:lnTo>
                    <a:pt x="13205" y="0"/>
                  </a:lnTo>
                </a:path>
              </a:pathLst>
            </a:custGeom>
            <a:noFill/>
            <a:ln w="16501" cap="rnd">
              <a:solidFill>
                <a:srgbClr val="000000"/>
              </a:solidFill>
              <a:prstDash val="solid"/>
              <a:round/>
            </a:ln>
          </p:spPr>
          <p:txBody>
            <a:bodyPr rtlCol="0" anchor="ctr"/>
            <a:lstStyle/>
            <a:p>
              <a:endParaRPr lang="en-US" sz="1799"/>
            </a:p>
          </p:txBody>
        </p:sp>
        <p:sp>
          <p:nvSpPr>
            <p:cNvPr id="17" name="Freeform 1013">
              <a:extLst>
                <a:ext uri="{FF2B5EF4-FFF2-40B4-BE49-F238E27FC236}">
                  <a16:creationId xmlns:a16="http://schemas.microsoft.com/office/drawing/2014/main" id="{6D9F08B3-A7E8-DFF8-0836-F6CBF725180E}"/>
                </a:ext>
              </a:extLst>
            </p:cNvPr>
            <p:cNvSpPr/>
            <p:nvPr/>
          </p:nvSpPr>
          <p:spPr>
            <a:xfrm>
              <a:off x="14733305" y="6359235"/>
              <a:ext cx="61072" cy="47802"/>
            </a:xfrm>
            <a:custGeom>
              <a:avLst/>
              <a:gdLst>
                <a:gd name="connsiteX0" fmla="*/ 0 w 61072"/>
                <a:gd name="connsiteY0" fmla="*/ 47803 h 47802"/>
                <a:gd name="connsiteX1" fmla="*/ 13206 w 61072"/>
                <a:gd name="connsiteY1" fmla="*/ 0 h 47802"/>
                <a:gd name="connsiteX2" fmla="*/ 61073 w 61072"/>
                <a:gd name="connsiteY2" fmla="*/ 13187 h 47802"/>
              </a:gdLst>
              <a:ahLst/>
              <a:cxnLst>
                <a:cxn ang="0">
                  <a:pos x="connsiteX0" y="connsiteY0"/>
                </a:cxn>
                <a:cxn ang="0">
                  <a:pos x="connsiteX1" y="connsiteY1"/>
                </a:cxn>
                <a:cxn ang="0">
                  <a:pos x="connsiteX2" y="connsiteY2"/>
                </a:cxn>
              </a:cxnLst>
              <a:rect l="l" t="t" r="r" b="b"/>
              <a:pathLst>
                <a:path w="61072" h="47802">
                  <a:moveTo>
                    <a:pt x="0" y="47803"/>
                  </a:moveTo>
                  <a:lnTo>
                    <a:pt x="13206" y="0"/>
                  </a:lnTo>
                  <a:lnTo>
                    <a:pt x="61073" y="13187"/>
                  </a:lnTo>
                </a:path>
              </a:pathLst>
            </a:custGeom>
            <a:noFill/>
            <a:ln w="16501" cap="rnd">
              <a:solidFill>
                <a:srgbClr val="000000"/>
              </a:solidFill>
              <a:prstDash val="solid"/>
              <a:round/>
            </a:ln>
          </p:spPr>
          <p:txBody>
            <a:bodyPr rtlCol="0" anchor="ctr"/>
            <a:lstStyle/>
            <a:p>
              <a:endParaRPr lang="en-US" sz="1799"/>
            </a:p>
          </p:txBody>
        </p:sp>
      </p:grpSp>
    </p:spTree>
    <p:extLst>
      <p:ext uri="{BB962C8B-B14F-4D97-AF65-F5344CB8AC3E}">
        <p14:creationId xmlns:p14="http://schemas.microsoft.com/office/powerpoint/2010/main" val="34637149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680351-5DB6-5859-F814-A842618AB6F8}"/>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970B70AA-157A-43C1-D631-D00046C681A2}"/>
              </a:ext>
            </a:extLst>
          </p:cNvPr>
          <p:cNvSpPr>
            <a:spLocks noGrp="1"/>
          </p:cNvSpPr>
          <p:nvPr>
            <p:ph type="body" sz="quarter" idx="13"/>
          </p:nvPr>
        </p:nvSpPr>
        <p:spPr>
          <a:xfrm>
            <a:off x="337298" y="1909212"/>
            <a:ext cx="5158067" cy="3533206"/>
          </a:xfrm>
        </p:spPr>
        <p:txBody>
          <a:bodyPr>
            <a:noAutofit/>
          </a:bodyPr>
          <a:lstStyle/>
          <a:p>
            <a:r>
              <a:rPr lang="en-US" sz="2200" b="1" dirty="0"/>
              <a:t>Hand in Hand, Sweden </a:t>
            </a:r>
            <a:r>
              <a:rPr lang="en-US" sz="2200" dirty="0"/>
              <a:t>works with SMEs to promote gender equality and economic empowerment and entrepreneurship among </a:t>
            </a:r>
            <a:r>
              <a:rPr lang="en-US" sz="2200" dirty="0" err="1"/>
              <a:t>marginalised</a:t>
            </a:r>
            <a:r>
              <a:rPr lang="en-US" sz="2200" dirty="0"/>
              <a:t> communities, particularly women in rural areas. Their programs strive to build strong equal communities where women can influence the distribution of resources and power structures, in the household and at community level. </a:t>
            </a:r>
          </a:p>
          <a:p>
            <a:r>
              <a:rPr lang="en-US" sz="2200" dirty="0"/>
              <a:t>They offer training and microloans to women in developing countries to start and grow small businesses, helping them break the cycle of poverty and providing them with the tools to improve their economic standing.</a:t>
            </a:r>
            <a:br>
              <a:rPr lang="en-US" sz="2200" dirty="0"/>
            </a:br>
            <a:endParaRPr lang="en-IE" sz="2200" dirty="0"/>
          </a:p>
        </p:txBody>
      </p:sp>
      <p:pic>
        <p:nvPicPr>
          <p:cNvPr id="1028" name="Picture 4" descr="Our Global Network - Where We Work">
            <a:extLst>
              <a:ext uri="{FF2B5EF4-FFF2-40B4-BE49-F238E27FC236}">
                <a16:creationId xmlns:a16="http://schemas.microsoft.com/office/drawing/2014/main" id="{028929D6-F7CB-5E81-CDD0-D5A85B73E5A5}"/>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898776" y="1540802"/>
            <a:ext cx="6191624" cy="4643718"/>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and in Hand Sweden - Giva Sverige">
            <a:extLst>
              <a:ext uri="{FF2B5EF4-FFF2-40B4-BE49-F238E27FC236}">
                <a16:creationId xmlns:a16="http://schemas.microsoft.com/office/drawing/2014/main" id="{87BBA932-45DA-C25F-CC12-B2AAD90C30BF}"/>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109012" y="188259"/>
            <a:ext cx="4181853" cy="1243665"/>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a:extLst>
              <a:ext uri="{FF2B5EF4-FFF2-40B4-BE49-F238E27FC236}">
                <a16:creationId xmlns:a16="http://schemas.microsoft.com/office/drawing/2014/main" id="{FF291AC3-647C-B0EA-260C-9E2BC20F3E62}"/>
              </a:ext>
            </a:extLst>
          </p:cNvPr>
          <p:cNvSpPr txBox="1"/>
          <p:nvPr/>
        </p:nvSpPr>
        <p:spPr>
          <a:xfrm>
            <a:off x="5898776" y="6293398"/>
            <a:ext cx="6096000" cy="369332"/>
          </a:xfrm>
          <a:prstGeom prst="rect">
            <a:avLst/>
          </a:prstGeom>
          <a:noFill/>
        </p:spPr>
        <p:txBody>
          <a:bodyPr wrap="square">
            <a:spAutoFit/>
          </a:bodyPr>
          <a:lstStyle/>
          <a:p>
            <a:pPr algn="ctr"/>
            <a:r>
              <a:rPr lang="en-US" dirty="0">
                <a:solidFill>
                  <a:srgbClr val="0872B5"/>
                </a:solidFill>
                <a:hlinkClick r:id="rId4">
                  <a:extLst>
                    <a:ext uri="{A12FA001-AC4F-418D-AE19-62706E023703}">
                      <ahyp:hlinkClr xmlns:ahyp="http://schemas.microsoft.com/office/drawing/2018/hyperlinkcolor" val="tx"/>
                    </a:ext>
                  </a:extLst>
                </a:hlinkClick>
              </a:rPr>
              <a:t>https://www.handinhandsweden.se/en/</a:t>
            </a:r>
            <a:r>
              <a:rPr lang="en-US" dirty="0">
                <a:solidFill>
                  <a:srgbClr val="0872B5"/>
                </a:solidFill>
              </a:rPr>
              <a:t> </a:t>
            </a:r>
            <a:endParaRPr lang="en-IE" dirty="0">
              <a:solidFill>
                <a:srgbClr val="0872B5"/>
              </a:solidFill>
            </a:endParaRPr>
          </a:p>
        </p:txBody>
      </p:sp>
      <p:sp>
        <p:nvSpPr>
          <p:cNvPr id="2" name="TextBox 1">
            <a:extLst>
              <a:ext uri="{FF2B5EF4-FFF2-40B4-BE49-F238E27FC236}">
                <a16:creationId xmlns:a16="http://schemas.microsoft.com/office/drawing/2014/main" id="{403B2AC6-6048-5441-5C80-7733940318E2}"/>
              </a:ext>
            </a:extLst>
          </p:cNvPr>
          <p:cNvSpPr txBox="1"/>
          <p:nvPr/>
        </p:nvSpPr>
        <p:spPr>
          <a:xfrm>
            <a:off x="735106" y="182938"/>
            <a:ext cx="4052047" cy="769441"/>
          </a:xfrm>
          <a:prstGeom prst="rect">
            <a:avLst/>
          </a:prstGeom>
          <a:solidFill>
            <a:srgbClr val="CE362B"/>
          </a:solidFill>
        </p:spPr>
        <p:txBody>
          <a:bodyPr wrap="square" rtlCol="0">
            <a:spAutoFit/>
          </a:bodyPr>
          <a:lstStyle/>
          <a:p>
            <a:pPr algn="ctr"/>
            <a:r>
              <a:rPr lang="en-IE" sz="4400" dirty="0">
                <a:solidFill>
                  <a:schemeClr val="bg1"/>
                </a:solidFill>
                <a:latin typeface="Aharoni" panose="02010803020104030203" pitchFamily="2" charset="-79"/>
                <a:cs typeface="Aharoni" panose="02010803020104030203" pitchFamily="2" charset="-79"/>
              </a:rPr>
              <a:t>Case Study</a:t>
            </a:r>
          </a:p>
        </p:txBody>
      </p:sp>
      <p:sp>
        <p:nvSpPr>
          <p:cNvPr id="3" name="TextBox 2">
            <a:extLst>
              <a:ext uri="{FF2B5EF4-FFF2-40B4-BE49-F238E27FC236}">
                <a16:creationId xmlns:a16="http://schemas.microsoft.com/office/drawing/2014/main" id="{45AACBD8-68DE-101B-313A-5648352CC81C}"/>
              </a:ext>
            </a:extLst>
          </p:cNvPr>
          <p:cNvSpPr txBox="1"/>
          <p:nvPr/>
        </p:nvSpPr>
        <p:spPr>
          <a:xfrm>
            <a:off x="662456" y="6168418"/>
            <a:ext cx="4832909" cy="461665"/>
          </a:xfrm>
          <a:prstGeom prst="rect">
            <a:avLst/>
          </a:prstGeom>
          <a:solidFill>
            <a:srgbClr val="CE362B"/>
          </a:solidFill>
        </p:spPr>
        <p:txBody>
          <a:bodyPr wrap="square" rtlCol="0">
            <a:spAutoFit/>
          </a:bodyPr>
          <a:lstStyle/>
          <a:p>
            <a:pPr algn="ctr"/>
            <a:r>
              <a:rPr lang="en-IE" sz="2400" b="1" dirty="0">
                <a:solidFill>
                  <a:schemeClr val="bg1"/>
                </a:solidFill>
                <a:latin typeface="Aharoni" panose="02010803020104030203" pitchFamily="2" charset="-79"/>
                <a:cs typeface="Aharoni" panose="02010803020104030203" pitchFamily="2" charset="-79"/>
              </a:rPr>
              <a:t>Participatory Planning</a:t>
            </a:r>
          </a:p>
        </p:txBody>
      </p:sp>
    </p:spTree>
    <p:extLst>
      <p:ext uri="{BB962C8B-B14F-4D97-AF65-F5344CB8AC3E}">
        <p14:creationId xmlns:p14="http://schemas.microsoft.com/office/powerpoint/2010/main" val="22773168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B3D5F1-BF24-19F9-1875-A1AD879CD172}"/>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9C6B06EB-5E76-E458-185D-8853D1669AE6}"/>
              </a:ext>
            </a:extLst>
          </p:cNvPr>
          <p:cNvSpPr>
            <a:spLocks noGrp="1"/>
          </p:cNvSpPr>
          <p:nvPr>
            <p:ph type="body" sz="quarter" idx="18"/>
          </p:nvPr>
        </p:nvSpPr>
        <p:spPr>
          <a:xfrm>
            <a:off x="926428" y="516480"/>
            <a:ext cx="6312572" cy="3849918"/>
          </a:xfrm>
        </p:spPr>
        <p:txBody>
          <a:bodyPr/>
          <a:lstStyle/>
          <a:p>
            <a:pPr marL="0" indent="0">
              <a:buClr>
                <a:srgbClr val="FF0000"/>
              </a:buClr>
            </a:pPr>
            <a:r>
              <a:rPr lang="en-US" b="1" dirty="0">
                <a:solidFill>
                  <a:schemeClr val="bg1"/>
                </a:solidFill>
              </a:rPr>
              <a:t>      </a:t>
            </a:r>
            <a:r>
              <a:rPr lang="en-US" b="1" dirty="0">
                <a:solidFill>
                  <a:schemeClr val="bg1"/>
                </a:solidFill>
                <a:highlight>
                  <a:srgbClr val="FF0000"/>
                </a:highlight>
              </a:rPr>
              <a:t> Pride of Community and Place: </a:t>
            </a:r>
            <a:endParaRPr lang="en-US" sz="2200" b="1" dirty="0">
              <a:solidFill>
                <a:schemeClr val="bg1"/>
              </a:solidFill>
              <a:highlight>
                <a:srgbClr val="FF0000"/>
              </a:highlight>
            </a:endParaRPr>
          </a:p>
          <a:p>
            <a:pPr marL="0" indent="0">
              <a:buClr>
                <a:srgbClr val="FF0000"/>
              </a:buClr>
            </a:pPr>
            <a:r>
              <a:rPr lang="en-US" sz="2200" dirty="0"/>
              <a:t>Your engagement efforts should be designed to help nurture and reinforce a strong connection between the community, their place, and their sense of identity. By working together on shared initiatives, people experience a collective energy, commitment, and purpose that strengthens their bond with the community. This connection brings a deep sense of pride and belonging, making involvement in your projects both rewarding and exciting, building your reputation and valuing your role. As communities witness the potential for positive change and progress, their engagement becomes a powerful motivator, this creates lasting impact and a shared vision for a sustainable future. Community collaboration builds this shared value, increasing visibility, credibility, buy-in, accountability, and ownership of the solutions and ideas that emerge.</a:t>
            </a:r>
          </a:p>
          <a:p>
            <a:pPr marL="0" indent="0">
              <a:buClr>
                <a:srgbClr val="FF0000"/>
              </a:buClr>
            </a:pPr>
            <a:r>
              <a:rPr lang="en-US" sz="2200" dirty="0"/>
              <a:t>.  </a:t>
            </a:r>
            <a:endParaRPr lang="en-IE" sz="2200" dirty="0"/>
          </a:p>
        </p:txBody>
      </p:sp>
      <p:sp>
        <p:nvSpPr>
          <p:cNvPr id="6" name="TextBox 5">
            <a:extLst>
              <a:ext uri="{FF2B5EF4-FFF2-40B4-BE49-F238E27FC236}">
                <a16:creationId xmlns:a16="http://schemas.microsoft.com/office/drawing/2014/main" id="{02BEC493-DB80-BCC9-61F3-C148F91BAA25}"/>
              </a:ext>
            </a:extLst>
          </p:cNvPr>
          <p:cNvSpPr txBox="1"/>
          <p:nvPr/>
        </p:nvSpPr>
        <p:spPr>
          <a:xfrm>
            <a:off x="7153274" y="1452201"/>
            <a:ext cx="4467225" cy="4708714"/>
          </a:xfrm>
          <a:prstGeom prst="roundRect">
            <a:avLst/>
          </a:prstGeom>
          <a:solidFill>
            <a:srgbClr val="81EDEE"/>
          </a:solidFill>
        </p:spPr>
        <p:txBody>
          <a:bodyPr wrap="square" rtlCol="0">
            <a:spAutoFit/>
          </a:bodyPr>
          <a:lstStyle/>
          <a:p>
            <a:r>
              <a:rPr lang="en-IE" sz="2100" b="1" dirty="0">
                <a:solidFill>
                  <a:srgbClr val="083F59"/>
                </a:solidFill>
                <a:hlinkClick r:id="rId2" action="ppaction://hlinkfile">
                  <a:extLst>
                    <a:ext uri="{A12FA001-AC4F-418D-AE19-62706E023703}">
                      <ahyp:hlinkClr xmlns:ahyp="http://schemas.microsoft.com/office/drawing/2018/hyperlinkcolor" val="tx"/>
                    </a:ext>
                  </a:extLst>
                </a:hlinkClick>
              </a:rPr>
              <a:t>Learn About Community and Belonging</a:t>
            </a:r>
            <a:endParaRPr lang="en-IE" sz="2100" b="1" dirty="0">
              <a:solidFill>
                <a:srgbClr val="083F59"/>
              </a:solidFill>
            </a:endParaRPr>
          </a:p>
          <a:p>
            <a:r>
              <a:rPr lang="en-IE" sz="2100" dirty="0">
                <a:solidFill>
                  <a:srgbClr val="083F59"/>
                </a:solidFill>
              </a:rPr>
              <a:t>Learn how belonging enables trust and collaboration. Empathy is essential for a true sense of belonging and the role of leaders.</a:t>
            </a:r>
          </a:p>
          <a:p>
            <a:r>
              <a:rPr lang="en-IE" sz="2100" b="1" dirty="0">
                <a:solidFill>
                  <a:srgbClr val="083F59"/>
                </a:solidFill>
                <a:hlinkClick r:id="rId3">
                  <a:extLst>
                    <a:ext uri="{A12FA001-AC4F-418D-AE19-62706E023703}">
                      <ahyp:hlinkClr xmlns:ahyp="http://schemas.microsoft.com/office/drawing/2018/hyperlinkcolor" val="tx"/>
                    </a:ext>
                  </a:extLst>
                </a:hlinkClick>
              </a:rPr>
              <a:t>Think Kit: Pride in Place</a:t>
            </a:r>
            <a:endParaRPr lang="en-IE" sz="2100" b="1" dirty="0">
              <a:solidFill>
                <a:srgbClr val="083F59"/>
              </a:solidFill>
            </a:endParaRPr>
          </a:p>
          <a:p>
            <a:pPr marL="285750" indent="-285750">
              <a:buFont typeface="Wingdings" panose="05000000000000000000" pitchFamily="2" charset="2"/>
              <a:buChar char="v"/>
            </a:pPr>
            <a:r>
              <a:rPr lang="en-IE" sz="2100" dirty="0">
                <a:solidFill>
                  <a:srgbClr val="083F59"/>
                </a:solidFill>
              </a:rPr>
              <a:t>Learn how to research, plan and prepare for pride in place. </a:t>
            </a:r>
          </a:p>
          <a:p>
            <a:pPr marL="285750" indent="-285750">
              <a:buFont typeface="Wingdings" panose="05000000000000000000" pitchFamily="2" charset="2"/>
              <a:buChar char="v"/>
            </a:pPr>
            <a:r>
              <a:rPr lang="en-IE" sz="2100" dirty="0">
                <a:solidFill>
                  <a:srgbClr val="083F59"/>
                </a:solidFill>
              </a:rPr>
              <a:t>Learn place-based approaches and best practices for understanding, reflecting and evaluating.</a:t>
            </a:r>
          </a:p>
        </p:txBody>
      </p:sp>
      <p:sp>
        <p:nvSpPr>
          <p:cNvPr id="11" name="TextBox 10">
            <a:extLst>
              <a:ext uri="{FF2B5EF4-FFF2-40B4-BE49-F238E27FC236}">
                <a16:creationId xmlns:a16="http://schemas.microsoft.com/office/drawing/2014/main" id="{1AA5E685-B416-A6AF-6BAF-E388F896A96F}"/>
              </a:ext>
            </a:extLst>
          </p:cNvPr>
          <p:cNvSpPr txBox="1"/>
          <p:nvPr/>
        </p:nvSpPr>
        <p:spPr>
          <a:xfrm>
            <a:off x="7705725" y="722309"/>
            <a:ext cx="2085975" cy="523220"/>
          </a:xfrm>
          <a:prstGeom prst="rect">
            <a:avLst/>
          </a:prstGeom>
          <a:noFill/>
        </p:spPr>
        <p:txBody>
          <a:bodyPr wrap="square" rtlCol="0">
            <a:spAutoFit/>
          </a:bodyPr>
          <a:lstStyle/>
          <a:p>
            <a:r>
              <a:rPr lang="en-IE" sz="2800" b="1" dirty="0">
                <a:solidFill>
                  <a:srgbClr val="083F59"/>
                </a:solidFill>
              </a:rPr>
              <a:t>Resource</a:t>
            </a:r>
          </a:p>
        </p:txBody>
      </p:sp>
      <p:pic>
        <p:nvPicPr>
          <p:cNvPr id="13" name="Picture 12" descr="A black background with a black square&#10;&#10;AI-generated content may be incorrect.">
            <a:extLst>
              <a:ext uri="{FF2B5EF4-FFF2-40B4-BE49-F238E27FC236}">
                <a16:creationId xmlns:a16="http://schemas.microsoft.com/office/drawing/2014/main" id="{0DA66DE6-A103-0E78-D580-43C29663E71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507029" y="209409"/>
            <a:ext cx="1299942" cy="1299942"/>
          </a:xfrm>
          <a:prstGeom prst="roundRect">
            <a:avLst/>
          </a:prstGeom>
          <a:solidFill>
            <a:srgbClr val="81EDEE"/>
          </a:solidFill>
        </p:spPr>
      </p:pic>
      <p:grpSp>
        <p:nvGrpSpPr>
          <p:cNvPr id="2" name="Group 1">
            <a:extLst>
              <a:ext uri="{FF2B5EF4-FFF2-40B4-BE49-F238E27FC236}">
                <a16:creationId xmlns:a16="http://schemas.microsoft.com/office/drawing/2014/main" id="{8679ABA7-CA94-CFD9-A57B-7F334787751A}"/>
              </a:ext>
            </a:extLst>
          </p:cNvPr>
          <p:cNvGrpSpPr/>
          <p:nvPr/>
        </p:nvGrpSpPr>
        <p:grpSpPr>
          <a:xfrm>
            <a:off x="99416" y="87160"/>
            <a:ext cx="1016000" cy="1016000"/>
            <a:chOff x="1016000" y="1137920"/>
            <a:chExt cx="1016000" cy="1016000"/>
          </a:xfrm>
        </p:grpSpPr>
        <p:sp>
          <p:nvSpPr>
            <p:cNvPr id="3" name="Oval 2">
              <a:extLst>
                <a:ext uri="{FF2B5EF4-FFF2-40B4-BE49-F238E27FC236}">
                  <a16:creationId xmlns:a16="http://schemas.microsoft.com/office/drawing/2014/main" id="{DEE31E40-065C-91FB-64C0-62FFE63B6946}"/>
                </a:ext>
              </a:extLst>
            </p:cNvPr>
            <p:cNvSpPr/>
            <p:nvPr/>
          </p:nvSpPr>
          <p:spPr>
            <a:xfrm>
              <a:off x="1016000" y="1137920"/>
              <a:ext cx="1016000" cy="1016000"/>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142A56F-347C-6ACB-4B59-037FD624F5D0}"/>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05</a:t>
              </a:r>
            </a:p>
          </p:txBody>
        </p:sp>
      </p:grpSp>
    </p:spTree>
    <p:extLst>
      <p:ext uri="{BB962C8B-B14F-4D97-AF65-F5344CB8AC3E}">
        <p14:creationId xmlns:p14="http://schemas.microsoft.com/office/powerpoint/2010/main" val="274698038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592DF1-7E4E-05A5-4BD2-1FCC676D8219}"/>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83B8E2D6-010A-0476-B808-BB1E3BACA796}"/>
              </a:ext>
            </a:extLst>
          </p:cNvPr>
          <p:cNvGraphicFramePr>
            <a:graphicFrameLocks noGrp="1"/>
          </p:cNvGraphicFramePr>
          <p:nvPr/>
        </p:nvGraphicFramePr>
        <p:xfrm>
          <a:off x="665889" y="1364205"/>
          <a:ext cx="10860220" cy="3901440"/>
        </p:xfrm>
        <a:graphic>
          <a:graphicData uri="http://schemas.openxmlformats.org/drawingml/2006/table">
            <a:tbl>
              <a:tblPr firstRow="1" bandRow="1">
                <a:tableStyleId>{5C22544A-7EE6-4342-B048-85BDC9FD1C3A}</a:tableStyleId>
              </a:tblPr>
              <a:tblGrid>
                <a:gridCol w="1982922">
                  <a:extLst>
                    <a:ext uri="{9D8B030D-6E8A-4147-A177-3AD203B41FA5}">
                      <a16:colId xmlns:a16="http://schemas.microsoft.com/office/drawing/2014/main" val="4000155950"/>
                    </a:ext>
                  </a:extLst>
                </a:gridCol>
                <a:gridCol w="2361166">
                  <a:extLst>
                    <a:ext uri="{9D8B030D-6E8A-4147-A177-3AD203B41FA5}">
                      <a16:colId xmlns:a16="http://schemas.microsoft.com/office/drawing/2014/main" val="560059308"/>
                    </a:ext>
                  </a:extLst>
                </a:gridCol>
                <a:gridCol w="2172044">
                  <a:extLst>
                    <a:ext uri="{9D8B030D-6E8A-4147-A177-3AD203B41FA5}">
                      <a16:colId xmlns:a16="http://schemas.microsoft.com/office/drawing/2014/main" val="1639561040"/>
                    </a:ext>
                  </a:extLst>
                </a:gridCol>
                <a:gridCol w="2267640">
                  <a:extLst>
                    <a:ext uri="{9D8B030D-6E8A-4147-A177-3AD203B41FA5}">
                      <a16:colId xmlns:a16="http://schemas.microsoft.com/office/drawing/2014/main" val="1409594815"/>
                    </a:ext>
                  </a:extLst>
                </a:gridCol>
                <a:gridCol w="2076448">
                  <a:extLst>
                    <a:ext uri="{9D8B030D-6E8A-4147-A177-3AD203B41FA5}">
                      <a16:colId xmlns:a16="http://schemas.microsoft.com/office/drawing/2014/main" val="3059221738"/>
                    </a:ext>
                  </a:extLst>
                </a:gridCol>
              </a:tblGrid>
              <a:tr h="370840">
                <a:tc>
                  <a:txBody>
                    <a:bodyPr/>
                    <a:lstStyle/>
                    <a:p>
                      <a:pPr algn="ctr"/>
                      <a:r>
                        <a:rPr lang="en-IE" sz="2400" dirty="0">
                          <a:solidFill>
                            <a:srgbClr val="083F59"/>
                          </a:solidFill>
                        </a:rPr>
                        <a:t>Shared Value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IE" sz="2400" dirty="0">
                          <a:solidFill>
                            <a:srgbClr val="083F59"/>
                          </a:solidFill>
                        </a:rPr>
                        <a:t>What to Do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IE" sz="2400" dirty="0">
                          <a:solidFill>
                            <a:srgbClr val="083F59"/>
                          </a:solidFill>
                        </a:rPr>
                        <a:t>How?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IE" sz="2400" dirty="0">
                          <a:solidFill>
                            <a:srgbClr val="083F59"/>
                          </a:solidFill>
                        </a:rPr>
                        <a:t>What Not to Do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IE" sz="2400" dirty="0">
                          <a:solidFill>
                            <a:srgbClr val="083F59"/>
                          </a:solidFill>
                        </a:rPr>
                        <a:t>Example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437502822"/>
                  </a:ext>
                </a:extLst>
              </a:tr>
              <a:tr h="370840">
                <a:tc>
                  <a:txBody>
                    <a:bodyPr/>
                    <a:lstStyle/>
                    <a:p>
                      <a:pPr algn="l"/>
                      <a:endParaRPr lang="en-IE" sz="2400" b="0" dirty="0">
                        <a:solidFill>
                          <a:srgbClr val="FF0000"/>
                        </a:solidFill>
                      </a:endParaRPr>
                    </a:p>
                    <a:p>
                      <a:pPr algn="l"/>
                      <a:endParaRPr lang="en-IE" sz="2400" b="0" dirty="0">
                        <a:solidFill>
                          <a:srgbClr val="FF0000"/>
                        </a:solidFill>
                      </a:endParaRPr>
                    </a:p>
                    <a:p>
                      <a:pPr algn="l"/>
                      <a:r>
                        <a:rPr lang="en-IE" sz="2400" b="1" dirty="0">
                          <a:solidFill>
                            <a:srgbClr val="FF0000"/>
                          </a:solidFill>
                        </a:rPr>
                        <a:t>Pride of Community and Place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dirty="0">
                          <a:solidFill>
                            <a:srgbClr val="083F59"/>
                          </a:solidFill>
                        </a:rPr>
                        <a:t>Design initiatives that strengthen community identity and pride. Celebrate achievements collectively.</a:t>
                      </a:r>
                      <a:endParaRPr lang="en-IE" sz="2000"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dirty="0">
                          <a:solidFill>
                            <a:srgbClr val="083F59"/>
                          </a:solidFill>
                        </a:rPr>
                        <a:t>Organize community events, share success stories through local media, and highlight cultural heritage in your projects.</a:t>
                      </a:r>
                      <a:endParaRPr lang="en-IE" sz="2000"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dirty="0">
                          <a:solidFill>
                            <a:srgbClr val="083F59"/>
                          </a:solidFill>
                        </a:rPr>
                        <a:t>Avoid overlooking the cultural and historical significance of the place. Don’t focus solely on short-term outcomes.</a:t>
                      </a:r>
                      <a:endParaRPr lang="en-IE" sz="2000"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r>
                        <a:rPr lang="en-US" sz="2000" kern="1200" dirty="0">
                          <a:solidFill>
                            <a:srgbClr val="083F59"/>
                          </a:solidFill>
                          <a:latin typeface="+mn-lt"/>
                          <a:ea typeface="+mn-ea"/>
                          <a:cs typeface="+mn-cs"/>
                        </a:rPr>
                        <a:t>In the Netherlands, </a:t>
                      </a:r>
                      <a:r>
                        <a:rPr lang="en-US" sz="2000" kern="1200" dirty="0">
                          <a:solidFill>
                            <a:srgbClr val="FF0000"/>
                          </a:solidFill>
                          <a:latin typeface="+mn-lt"/>
                          <a:ea typeface="+mn-ea"/>
                          <a:cs typeface="+mn-cs"/>
                          <a:hlinkClick r:id="rId2">
                            <a:extLst>
                              <a:ext uri="{A12FA001-AC4F-418D-AE19-62706E023703}">
                                <ahyp:hlinkClr xmlns:ahyp="http://schemas.microsoft.com/office/drawing/2018/hyperlinkcolor" val="tx"/>
                              </a:ext>
                            </a:extLst>
                          </a:hlinkClick>
                        </a:rPr>
                        <a:t>Van Gogh National Park</a:t>
                      </a:r>
                      <a:r>
                        <a:rPr lang="en-US" sz="2000" kern="1200" dirty="0">
                          <a:solidFill>
                            <a:srgbClr val="FF0000"/>
                          </a:solidFill>
                          <a:latin typeface="+mn-lt"/>
                          <a:ea typeface="+mn-ea"/>
                          <a:cs typeface="+mn-cs"/>
                        </a:rPr>
                        <a:t> </a:t>
                      </a:r>
                      <a:r>
                        <a:rPr lang="en-US" sz="2000" kern="1200" dirty="0">
                          <a:solidFill>
                            <a:srgbClr val="083F59"/>
                          </a:solidFill>
                          <a:latin typeface="+mn-lt"/>
                          <a:ea typeface="+mn-ea"/>
                          <a:cs typeface="+mn-cs"/>
                        </a:rPr>
                        <a:t>connects local communities with their cultural and natural heritage, creating pride and identity through collaboration.</a:t>
                      </a:r>
                      <a:endParaRPr lang="en-IE" sz="20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2819383"/>
                  </a:ext>
                </a:extLst>
              </a:tr>
            </a:tbl>
          </a:graphicData>
        </a:graphic>
      </p:graphicFrame>
      <p:grpSp>
        <p:nvGrpSpPr>
          <p:cNvPr id="3" name="Graphic 503">
            <a:extLst>
              <a:ext uri="{FF2B5EF4-FFF2-40B4-BE49-F238E27FC236}">
                <a16:creationId xmlns:a16="http://schemas.microsoft.com/office/drawing/2014/main" id="{C6D37E2E-F819-DDB8-F43B-C39AC001C15A}"/>
              </a:ext>
            </a:extLst>
          </p:cNvPr>
          <p:cNvGrpSpPr/>
          <p:nvPr/>
        </p:nvGrpSpPr>
        <p:grpSpPr>
          <a:xfrm>
            <a:off x="1147595" y="2175636"/>
            <a:ext cx="1132020" cy="1044792"/>
            <a:chOff x="19833676" y="7325177"/>
            <a:chExt cx="1132315" cy="1045064"/>
          </a:xfrm>
        </p:grpSpPr>
        <p:grpSp>
          <p:nvGrpSpPr>
            <p:cNvPr id="5" name="Graphic 503">
              <a:extLst>
                <a:ext uri="{FF2B5EF4-FFF2-40B4-BE49-F238E27FC236}">
                  <a16:creationId xmlns:a16="http://schemas.microsoft.com/office/drawing/2014/main" id="{B87B1B95-6B1A-81D3-CE45-D581DB011F01}"/>
                </a:ext>
              </a:extLst>
            </p:cNvPr>
            <p:cNvGrpSpPr/>
            <p:nvPr/>
          </p:nvGrpSpPr>
          <p:grpSpPr>
            <a:xfrm>
              <a:off x="20238074" y="7325177"/>
              <a:ext cx="514990" cy="514290"/>
              <a:chOff x="20238074" y="7325177"/>
              <a:chExt cx="514990" cy="514290"/>
            </a:xfrm>
            <a:noFill/>
          </p:grpSpPr>
          <p:sp>
            <p:nvSpPr>
              <p:cNvPr id="11" name="Freeform 699">
                <a:extLst>
                  <a:ext uri="{FF2B5EF4-FFF2-40B4-BE49-F238E27FC236}">
                    <a16:creationId xmlns:a16="http://schemas.microsoft.com/office/drawing/2014/main" id="{D5F49E06-BB68-601E-27DC-7496E373DB6C}"/>
                  </a:ext>
                </a:extLst>
              </p:cNvPr>
              <p:cNvSpPr/>
              <p:nvPr/>
            </p:nvSpPr>
            <p:spPr>
              <a:xfrm>
                <a:off x="20238074" y="7325177"/>
                <a:ext cx="514990" cy="514290"/>
              </a:xfrm>
              <a:custGeom>
                <a:avLst/>
                <a:gdLst>
                  <a:gd name="connsiteX0" fmla="*/ 514990 w 514990"/>
                  <a:gd name="connsiteY0" fmla="*/ 257146 h 514290"/>
                  <a:gd name="connsiteX1" fmla="*/ 257494 w 514990"/>
                  <a:gd name="connsiteY1" fmla="*/ 514290 h 514290"/>
                  <a:gd name="connsiteX2" fmla="*/ 0 w 514990"/>
                  <a:gd name="connsiteY2" fmla="*/ 257146 h 514290"/>
                  <a:gd name="connsiteX3" fmla="*/ 257494 w 514990"/>
                  <a:gd name="connsiteY3" fmla="*/ 0 h 514290"/>
                  <a:gd name="connsiteX4" fmla="*/ 514990 w 514990"/>
                  <a:gd name="connsiteY4" fmla="*/ 257146 h 514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4990" h="514290">
                    <a:moveTo>
                      <a:pt x="514990" y="257146"/>
                    </a:moveTo>
                    <a:cubicBezTo>
                      <a:pt x="514990" y="398905"/>
                      <a:pt x="399448" y="514290"/>
                      <a:pt x="257494" y="514290"/>
                    </a:cubicBezTo>
                    <a:cubicBezTo>
                      <a:pt x="115542" y="514290"/>
                      <a:pt x="0" y="398905"/>
                      <a:pt x="0" y="257146"/>
                    </a:cubicBezTo>
                    <a:cubicBezTo>
                      <a:pt x="0" y="115386"/>
                      <a:pt x="115542" y="0"/>
                      <a:pt x="257494" y="0"/>
                    </a:cubicBezTo>
                    <a:cubicBezTo>
                      <a:pt x="399448" y="0"/>
                      <a:pt x="514990" y="115386"/>
                      <a:pt x="514990" y="257146"/>
                    </a:cubicBezTo>
                    <a:close/>
                  </a:path>
                </a:pathLst>
              </a:custGeom>
              <a:noFill/>
              <a:ln w="16501" cap="flat">
                <a:solidFill>
                  <a:srgbClr val="000000"/>
                </a:solidFill>
                <a:prstDash val="solid"/>
                <a:miter/>
              </a:ln>
            </p:spPr>
            <p:txBody>
              <a:bodyPr rtlCol="0" anchor="ctr"/>
              <a:lstStyle/>
              <a:p>
                <a:endParaRPr lang="en-US" sz="1799"/>
              </a:p>
            </p:txBody>
          </p:sp>
          <p:sp>
            <p:nvSpPr>
              <p:cNvPr id="12" name="Freeform 700">
                <a:extLst>
                  <a:ext uri="{FF2B5EF4-FFF2-40B4-BE49-F238E27FC236}">
                    <a16:creationId xmlns:a16="http://schemas.microsoft.com/office/drawing/2014/main" id="{D3A892B0-B1F7-CD11-FCFB-257D2BB05A35}"/>
                  </a:ext>
                </a:extLst>
              </p:cNvPr>
              <p:cNvSpPr/>
              <p:nvPr/>
            </p:nvSpPr>
            <p:spPr>
              <a:xfrm>
                <a:off x="20366822" y="7325177"/>
                <a:ext cx="257494" cy="514290"/>
              </a:xfrm>
              <a:custGeom>
                <a:avLst/>
                <a:gdLst>
                  <a:gd name="connsiteX0" fmla="*/ 257494 w 257494"/>
                  <a:gd name="connsiteY0" fmla="*/ 257146 h 514290"/>
                  <a:gd name="connsiteX1" fmla="*/ 128746 w 257494"/>
                  <a:gd name="connsiteY1" fmla="*/ 514290 h 514290"/>
                  <a:gd name="connsiteX2" fmla="*/ 0 w 257494"/>
                  <a:gd name="connsiteY2" fmla="*/ 257146 h 514290"/>
                  <a:gd name="connsiteX3" fmla="*/ 128746 w 257494"/>
                  <a:gd name="connsiteY3" fmla="*/ 0 h 514290"/>
                  <a:gd name="connsiteX4" fmla="*/ 257494 w 257494"/>
                  <a:gd name="connsiteY4" fmla="*/ 257146 h 51429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494" h="514290">
                    <a:moveTo>
                      <a:pt x="257494" y="257146"/>
                    </a:moveTo>
                    <a:cubicBezTo>
                      <a:pt x="257494" y="398905"/>
                      <a:pt x="199723" y="514290"/>
                      <a:pt x="128746" y="514290"/>
                    </a:cubicBezTo>
                    <a:cubicBezTo>
                      <a:pt x="57771" y="514290"/>
                      <a:pt x="0" y="398905"/>
                      <a:pt x="0" y="257146"/>
                    </a:cubicBezTo>
                    <a:cubicBezTo>
                      <a:pt x="0" y="115386"/>
                      <a:pt x="57771" y="0"/>
                      <a:pt x="128746" y="0"/>
                    </a:cubicBezTo>
                    <a:cubicBezTo>
                      <a:pt x="199723" y="0"/>
                      <a:pt x="257494" y="115386"/>
                      <a:pt x="257494" y="257146"/>
                    </a:cubicBezTo>
                    <a:close/>
                  </a:path>
                </a:pathLst>
              </a:custGeom>
              <a:noFill/>
              <a:ln w="16501" cap="flat">
                <a:solidFill>
                  <a:srgbClr val="000000"/>
                </a:solidFill>
                <a:prstDash val="solid"/>
                <a:miter/>
              </a:ln>
            </p:spPr>
            <p:txBody>
              <a:bodyPr rtlCol="0" anchor="ctr"/>
              <a:lstStyle/>
              <a:p>
                <a:endParaRPr lang="en-US" sz="1799"/>
              </a:p>
            </p:txBody>
          </p:sp>
          <p:sp>
            <p:nvSpPr>
              <p:cNvPr id="13" name="Freeform 701">
                <a:extLst>
                  <a:ext uri="{FF2B5EF4-FFF2-40B4-BE49-F238E27FC236}">
                    <a16:creationId xmlns:a16="http://schemas.microsoft.com/office/drawing/2014/main" id="{60E018C2-0E32-1B6E-9E0F-746DD584F8E9}"/>
                  </a:ext>
                </a:extLst>
              </p:cNvPr>
              <p:cNvSpPr/>
              <p:nvPr/>
            </p:nvSpPr>
            <p:spPr>
              <a:xfrm>
                <a:off x="20305749" y="7410892"/>
                <a:ext cx="382941" cy="42858"/>
              </a:xfrm>
              <a:custGeom>
                <a:avLst/>
                <a:gdLst>
                  <a:gd name="connsiteX0" fmla="*/ 382942 w 382941"/>
                  <a:gd name="connsiteY0" fmla="*/ 0 h 42858"/>
                  <a:gd name="connsiteX1" fmla="*/ 191472 w 382941"/>
                  <a:gd name="connsiteY1" fmla="*/ 42858 h 42858"/>
                  <a:gd name="connsiteX2" fmla="*/ 0 w 382941"/>
                  <a:gd name="connsiteY2" fmla="*/ 0 h 42858"/>
                </a:gdLst>
                <a:ahLst/>
                <a:cxnLst>
                  <a:cxn ang="0">
                    <a:pos x="connsiteX0" y="connsiteY0"/>
                  </a:cxn>
                  <a:cxn ang="0">
                    <a:pos x="connsiteX1" y="connsiteY1"/>
                  </a:cxn>
                  <a:cxn ang="0">
                    <a:pos x="connsiteX2" y="connsiteY2"/>
                  </a:cxn>
                </a:cxnLst>
                <a:rect l="l" t="t" r="r" b="b"/>
                <a:pathLst>
                  <a:path w="382941" h="42858">
                    <a:moveTo>
                      <a:pt x="382942" y="0"/>
                    </a:moveTo>
                    <a:cubicBezTo>
                      <a:pt x="335074" y="26374"/>
                      <a:pt x="267399" y="42858"/>
                      <a:pt x="191472" y="42858"/>
                    </a:cubicBezTo>
                    <a:cubicBezTo>
                      <a:pt x="115542" y="42858"/>
                      <a:pt x="46218" y="26374"/>
                      <a:pt x="0" y="0"/>
                    </a:cubicBezTo>
                  </a:path>
                </a:pathLst>
              </a:custGeom>
              <a:noFill/>
              <a:ln w="16501" cap="flat">
                <a:solidFill>
                  <a:srgbClr val="000000"/>
                </a:solidFill>
                <a:prstDash val="solid"/>
                <a:miter/>
              </a:ln>
            </p:spPr>
            <p:txBody>
              <a:bodyPr rtlCol="0" anchor="ctr"/>
              <a:lstStyle/>
              <a:p>
                <a:endParaRPr lang="en-US" sz="1799"/>
              </a:p>
            </p:txBody>
          </p:sp>
          <p:sp>
            <p:nvSpPr>
              <p:cNvPr id="14" name="Freeform 702">
                <a:extLst>
                  <a:ext uri="{FF2B5EF4-FFF2-40B4-BE49-F238E27FC236}">
                    <a16:creationId xmlns:a16="http://schemas.microsoft.com/office/drawing/2014/main" id="{31829E95-FCB3-4B22-7DF5-2E22B1ADB54C}"/>
                  </a:ext>
                </a:extLst>
              </p:cNvPr>
              <p:cNvSpPr/>
              <p:nvPr/>
            </p:nvSpPr>
            <p:spPr>
              <a:xfrm>
                <a:off x="20304099" y="7710895"/>
                <a:ext cx="382941" cy="42857"/>
              </a:xfrm>
              <a:custGeom>
                <a:avLst/>
                <a:gdLst>
                  <a:gd name="connsiteX0" fmla="*/ 0 w 382941"/>
                  <a:gd name="connsiteY0" fmla="*/ 42857 h 42857"/>
                  <a:gd name="connsiteX1" fmla="*/ 191470 w 382941"/>
                  <a:gd name="connsiteY1" fmla="*/ 0 h 42857"/>
                  <a:gd name="connsiteX2" fmla="*/ 382942 w 382941"/>
                  <a:gd name="connsiteY2" fmla="*/ 42857 h 42857"/>
                </a:gdLst>
                <a:ahLst/>
                <a:cxnLst>
                  <a:cxn ang="0">
                    <a:pos x="connsiteX0" y="connsiteY0"/>
                  </a:cxn>
                  <a:cxn ang="0">
                    <a:pos x="connsiteX1" y="connsiteY1"/>
                  </a:cxn>
                  <a:cxn ang="0">
                    <a:pos x="connsiteX2" y="connsiteY2"/>
                  </a:cxn>
                </a:cxnLst>
                <a:rect l="l" t="t" r="r" b="b"/>
                <a:pathLst>
                  <a:path w="382941" h="42857">
                    <a:moveTo>
                      <a:pt x="0" y="42857"/>
                    </a:moveTo>
                    <a:cubicBezTo>
                      <a:pt x="47868" y="16484"/>
                      <a:pt x="115542" y="0"/>
                      <a:pt x="191470" y="0"/>
                    </a:cubicBezTo>
                    <a:cubicBezTo>
                      <a:pt x="267399" y="0"/>
                      <a:pt x="336724" y="16484"/>
                      <a:pt x="382942" y="42857"/>
                    </a:cubicBezTo>
                  </a:path>
                </a:pathLst>
              </a:custGeom>
              <a:noFill/>
              <a:ln w="16501" cap="flat">
                <a:solidFill>
                  <a:srgbClr val="000000"/>
                </a:solidFill>
                <a:prstDash val="solid"/>
                <a:miter/>
              </a:ln>
            </p:spPr>
            <p:txBody>
              <a:bodyPr rtlCol="0" anchor="ctr"/>
              <a:lstStyle/>
              <a:p>
                <a:endParaRPr lang="en-US" sz="1799"/>
              </a:p>
            </p:txBody>
          </p:sp>
          <p:sp>
            <p:nvSpPr>
              <p:cNvPr id="15" name="Freeform 703">
                <a:extLst>
                  <a:ext uri="{FF2B5EF4-FFF2-40B4-BE49-F238E27FC236}">
                    <a16:creationId xmlns:a16="http://schemas.microsoft.com/office/drawing/2014/main" id="{2BEE1611-0524-0E71-F30D-808A1DDA51E2}"/>
                  </a:ext>
                </a:extLst>
              </p:cNvPr>
              <p:cNvSpPr/>
              <p:nvPr/>
            </p:nvSpPr>
            <p:spPr>
              <a:xfrm>
                <a:off x="20238075" y="7582322"/>
                <a:ext cx="514988" cy="16483"/>
              </a:xfrm>
              <a:custGeom>
                <a:avLst/>
                <a:gdLst>
                  <a:gd name="connsiteX0" fmla="*/ 0 w 514988"/>
                  <a:gd name="connsiteY0" fmla="*/ 0 h 16483"/>
                  <a:gd name="connsiteX1" fmla="*/ 514990 w 514988"/>
                  <a:gd name="connsiteY1" fmla="*/ 0 h 16483"/>
                </a:gdLst>
                <a:ahLst/>
                <a:cxnLst>
                  <a:cxn ang="0">
                    <a:pos x="connsiteX0" y="connsiteY0"/>
                  </a:cxn>
                  <a:cxn ang="0">
                    <a:pos x="connsiteX1" y="connsiteY1"/>
                  </a:cxn>
                </a:cxnLst>
                <a:rect l="l" t="t" r="r" b="b"/>
                <a:pathLst>
                  <a:path w="514988" h="16483">
                    <a:moveTo>
                      <a:pt x="0" y="0"/>
                    </a:moveTo>
                    <a:lnTo>
                      <a:pt x="514990" y="0"/>
                    </a:lnTo>
                  </a:path>
                </a:pathLst>
              </a:custGeom>
              <a:ln w="16501" cap="flat">
                <a:solidFill>
                  <a:srgbClr val="000000"/>
                </a:solidFill>
                <a:prstDash val="solid"/>
                <a:miter/>
              </a:ln>
            </p:spPr>
            <p:txBody>
              <a:bodyPr rtlCol="0" anchor="ctr"/>
              <a:lstStyle/>
              <a:p>
                <a:endParaRPr lang="en-US" sz="1799"/>
              </a:p>
            </p:txBody>
          </p:sp>
          <p:sp>
            <p:nvSpPr>
              <p:cNvPr id="16" name="Freeform 704">
                <a:extLst>
                  <a:ext uri="{FF2B5EF4-FFF2-40B4-BE49-F238E27FC236}">
                    <a16:creationId xmlns:a16="http://schemas.microsoft.com/office/drawing/2014/main" id="{BFB69C91-7FC7-7CAD-E9A0-8A118CDAC8FE}"/>
                  </a:ext>
                </a:extLst>
              </p:cNvPr>
              <p:cNvSpPr/>
              <p:nvPr/>
            </p:nvSpPr>
            <p:spPr>
              <a:xfrm>
                <a:off x="20495569" y="7325177"/>
                <a:ext cx="16506" cy="514290"/>
              </a:xfrm>
              <a:custGeom>
                <a:avLst/>
                <a:gdLst>
                  <a:gd name="connsiteX0" fmla="*/ -1 w 16506"/>
                  <a:gd name="connsiteY0" fmla="*/ 0 h 514290"/>
                  <a:gd name="connsiteX1" fmla="*/ -1 w 16506"/>
                  <a:gd name="connsiteY1" fmla="*/ 514290 h 514290"/>
                </a:gdLst>
                <a:ahLst/>
                <a:cxnLst>
                  <a:cxn ang="0">
                    <a:pos x="connsiteX0" y="connsiteY0"/>
                  </a:cxn>
                  <a:cxn ang="0">
                    <a:pos x="connsiteX1" y="connsiteY1"/>
                  </a:cxn>
                </a:cxnLst>
                <a:rect l="l" t="t" r="r" b="b"/>
                <a:pathLst>
                  <a:path w="16506" h="514290">
                    <a:moveTo>
                      <a:pt x="-1" y="0"/>
                    </a:moveTo>
                    <a:lnTo>
                      <a:pt x="-1" y="514290"/>
                    </a:lnTo>
                  </a:path>
                </a:pathLst>
              </a:custGeom>
              <a:ln w="16501" cap="flat">
                <a:solidFill>
                  <a:srgbClr val="000000"/>
                </a:solidFill>
                <a:prstDash val="solid"/>
                <a:miter/>
              </a:ln>
            </p:spPr>
            <p:txBody>
              <a:bodyPr rtlCol="0" anchor="ctr"/>
              <a:lstStyle/>
              <a:p>
                <a:endParaRPr lang="en-US" sz="1799"/>
              </a:p>
            </p:txBody>
          </p:sp>
        </p:grpSp>
        <p:grpSp>
          <p:nvGrpSpPr>
            <p:cNvPr id="6" name="Graphic 503">
              <a:extLst>
                <a:ext uri="{FF2B5EF4-FFF2-40B4-BE49-F238E27FC236}">
                  <a16:creationId xmlns:a16="http://schemas.microsoft.com/office/drawing/2014/main" id="{01ABDB71-ACAA-0A32-2AC5-96B95F5F83DE}"/>
                </a:ext>
              </a:extLst>
            </p:cNvPr>
            <p:cNvGrpSpPr/>
            <p:nvPr/>
          </p:nvGrpSpPr>
          <p:grpSpPr>
            <a:xfrm>
              <a:off x="19833676" y="7805035"/>
              <a:ext cx="1132315" cy="565206"/>
              <a:chOff x="19833676" y="7805035"/>
              <a:chExt cx="1132315" cy="565206"/>
            </a:xfrm>
          </p:grpSpPr>
          <p:sp>
            <p:nvSpPr>
              <p:cNvPr id="7" name="Freeform 706">
                <a:extLst>
                  <a:ext uri="{FF2B5EF4-FFF2-40B4-BE49-F238E27FC236}">
                    <a16:creationId xmlns:a16="http://schemas.microsoft.com/office/drawing/2014/main" id="{6DD4C106-2904-94E6-2353-5287204F2CCE}"/>
                  </a:ext>
                </a:extLst>
              </p:cNvPr>
              <p:cNvSpPr/>
              <p:nvPr/>
            </p:nvSpPr>
            <p:spPr>
              <a:xfrm>
                <a:off x="20150593" y="7805035"/>
                <a:ext cx="815397" cy="382237"/>
              </a:xfrm>
              <a:custGeom>
                <a:avLst/>
                <a:gdLst>
                  <a:gd name="connsiteX0" fmla="*/ 452264 w 815397"/>
                  <a:gd name="connsiteY0" fmla="*/ 171246 h 382237"/>
                  <a:gd name="connsiteX1" fmla="*/ 637133 w 815397"/>
                  <a:gd name="connsiteY1" fmla="*/ 32784 h 382237"/>
                  <a:gd name="connsiteX2" fmla="*/ 815398 w 815397"/>
                  <a:gd name="connsiteY2" fmla="*/ 47619 h 382237"/>
                  <a:gd name="connsiteX3" fmla="*/ 500132 w 815397"/>
                  <a:gd name="connsiteY3" fmla="*/ 344325 h 382237"/>
                  <a:gd name="connsiteX4" fmla="*/ 404398 w 815397"/>
                  <a:gd name="connsiteY4" fmla="*/ 382238 h 382237"/>
                  <a:gd name="connsiteX5" fmla="*/ 0 w 815397"/>
                  <a:gd name="connsiteY5" fmla="*/ 382238 h 382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5397" h="382237">
                    <a:moveTo>
                      <a:pt x="452264" y="171246"/>
                    </a:moveTo>
                    <a:cubicBezTo>
                      <a:pt x="452264" y="171246"/>
                      <a:pt x="567807" y="85532"/>
                      <a:pt x="637133" y="32784"/>
                    </a:cubicBezTo>
                    <a:cubicBezTo>
                      <a:pt x="711411" y="-23261"/>
                      <a:pt x="769182" y="-183"/>
                      <a:pt x="815398" y="47619"/>
                    </a:cubicBezTo>
                    <a:lnTo>
                      <a:pt x="500132" y="344325"/>
                    </a:lnTo>
                    <a:cubicBezTo>
                      <a:pt x="473723" y="369050"/>
                      <a:pt x="440711" y="382238"/>
                      <a:pt x="404398" y="382238"/>
                    </a:cubicBezTo>
                    <a:lnTo>
                      <a:pt x="0" y="382238"/>
                    </a:lnTo>
                  </a:path>
                </a:pathLst>
              </a:custGeom>
              <a:noFill/>
              <a:ln w="16501" cap="rnd">
                <a:solidFill>
                  <a:srgbClr val="000000"/>
                </a:solidFill>
                <a:prstDash val="solid"/>
                <a:round/>
              </a:ln>
            </p:spPr>
            <p:txBody>
              <a:bodyPr rtlCol="0" anchor="ctr"/>
              <a:lstStyle/>
              <a:p>
                <a:endParaRPr lang="en-US" sz="1799"/>
              </a:p>
            </p:txBody>
          </p:sp>
          <p:sp>
            <p:nvSpPr>
              <p:cNvPr id="8" name="Freeform 707">
                <a:extLst>
                  <a:ext uri="{FF2B5EF4-FFF2-40B4-BE49-F238E27FC236}">
                    <a16:creationId xmlns:a16="http://schemas.microsoft.com/office/drawing/2014/main" id="{3016070C-8FC4-1936-218E-6A58E7E5F50E}"/>
                  </a:ext>
                </a:extLst>
              </p:cNvPr>
              <p:cNvSpPr/>
              <p:nvPr/>
            </p:nvSpPr>
            <p:spPr>
              <a:xfrm>
                <a:off x="19980580" y="7880676"/>
                <a:ext cx="637133" cy="161539"/>
              </a:xfrm>
              <a:custGeom>
                <a:avLst/>
                <a:gdLst>
                  <a:gd name="connsiteX0" fmla="*/ 0 w 637133"/>
                  <a:gd name="connsiteY0" fmla="*/ 151650 h 161539"/>
                  <a:gd name="connsiteX1" fmla="*/ 242638 w 637133"/>
                  <a:gd name="connsiteY1" fmla="*/ 0 h 161539"/>
                  <a:gd name="connsiteX2" fmla="*/ 414302 w 637133"/>
                  <a:gd name="connsiteY2" fmla="*/ 49451 h 161539"/>
                  <a:gd name="connsiteX3" fmla="*/ 546350 w 637133"/>
                  <a:gd name="connsiteY3" fmla="*/ 49451 h 161539"/>
                  <a:gd name="connsiteX4" fmla="*/ 637133 w 637133"/>
                  <a:gd name="connsiteY4" fmla="*/ 161540 h 161539"/>
                  <a:gd name="connsiteX5" fmla="*/ 359833 w 637133"/>
                  <a:gd name="connsiteY5" fmla="*/ 161540 h 1615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37133" h="161539">
                    <a:moveTo>
                      <a:pt x="0" y="151650"/>
                    </a:moveTo>
                    <a:cubicBezTo>
                      <a:pt x="87483" y="42858"/>
                      <a:pt x="156808" y="0"/>
                      <a:pt x="242638" y="0"/>
                    </a:cubicBezTo>
                    <a:cubicBezTo>
                      <a:pt x="328471" y="0"/>
                      <a:pt x="353230" y="8242"/>
                      <a:pt x="414302" y="49451"/>
                    </a:cubicBezTo>
                    <a:lnTo>
                      <a:pt x="546350" y="49451"/>
                    </a:lnTo>
                    <a:cubicBezTo>
                      <a:pt x="567809" y="49451"/>
                      <a:pt x="637133" y="59342"/>
                      <a:pt x="637133" y="161540"/>
                    </a:cubicBezTo>
                    <a:lnTo>
                      <a:pt x="359833" y="161540"/>
                    </a:lnTo>
                  </a:path>
                </a:pathLst>
              </a:custGeom>
              <a:noFill/>
              <a:ln w="16501" cap="rnd">
                <a:solidFill>
                  <a:srgbClr val="000000"/>
                </a:solidFill>
                <a:prstDash val="solid"/>
                <a:round/>
              </a:ln>
            </p:spPr>
            <p:txBody>
              <a:bodyPr rtlCol="0" anchor="ctr"/>
              <a:lstStyle/>
              <a:p>
                <a:endParaRPr lang="en-US" sz="1799"/>
              </a:p>
            </p:txBody>
          </p:sp>
          <p:sp>
            <p:nvSpPr>
              <p:cNvPr id="9" name="Freeform 708">
                <a:extLst>
                  <a:ext uri="{FF2B5EF4-FFF2-40B4-BE49-F238E27FC236}">
                    <a16:creationId xmlns:a16="http://schemas.microsoft.com/office/drawing/2014/main" id="{5916936E-F739-BACB-841D-7C17B94F7B36}"/>
                  </a:ext>
                </a:extLst>
              </p:cNvPr>
              <p:cNvSpPr/>
              <p:nvPr/>
            </p:nvSpPr>
            <p:spPr>
              <a:xfrm>
                <a:off x="19833676" y="7971336"/>
                <a:ext cx="399447" cy="398904"/>
              </a:xfrm>
              <a:custGeom>
                <a:avLst/>
                <a:gdLst>
                  <a:gd name="connsiteX0" fmla="*/ 0 w 399447"/>
                  <a:gd name="connsiteY0" fmla="*/ 103847 h 398904"/>
                  <a:gd name="connsiteX1" fmla="*/ 103989 w 399447"/>
                  <a:gd name="connsiteY1" fmla="*/ 0 h 398904"/>
                  <a:gd name="connsiteX2" fmla="*/ 399448 w 399447"/>
                  <a:gd name="connsiteY2" fmla="*/ 295058 h 398904"/>
                  <a:gd name="connsiteX3" fmla="*/ 295459 w 399447"/>
                  <a:gd name="connsiteY3" fmla="*/ 398905 h 398904"/>
                </a:gdLst>
                <a:ahLst/>
                <a:cxnLst>
                  <a:cxn ang="0">
                    <a:pos x="connsiteX0" y="connsiteY0"/>
                  </a:cxn>
                  <a:cxn ang="0">
                    <a:pos x="connsiteX1" y="connsiteY1"/>
                  </a:cxn>
                  <a:cxn ang="0">
                    <a:pos x="connsiteX2" y="connsiteY2"/>
                  </a:cxn>
                  <a:cxn ang="0">
                    <a:pos x="connsiteX3" y="connsiteY3"/>
                  </a:cxn>
                </a:cxnLst>
                <a:rect l="l" t="t" r="r" b="b"/>
                <a:pathLst>
                  <a:path w="399447" h="398904">
                    <a:moveTo>
                      <a:pt x="0" y="103847"/>
                    </a:moveTo>
                    <a:lnTo>
                      <a:pt x="103989" y="0"/>
                    </a:lnTo>
                    <a:lnTo>
                      <a:pt x="399448" y="295058"/>
                    </a:lnTo>
                    <a:lnTo>
                      <a:pt x="295459" y="398905"/>
                    </a:lnTo>
                  </a:path>
                </a:pathLst>
              </a:custGeom>
              <a:solidFill>
                <a:srgbClr val="FFFFFF"/>
              </a:solidFill>
              <a:ln w="0" cap="flat">
                <a:noFill/>
                <a:prstDash val="solid"/>
                <a:miter/>
              </a:ln>
            </p:spPr>
            <p:txBody>
              <a:bodyPr rtlCol="0" anchor="ctr"/>
              <a:lstStyle/>
              <a:p>
                <a:endParaRPr lang="en-US" sz="1799"/>
              </a:p>
            </p:txBody>
          </p:sp>
          <p:sp>
            <p:nvSpPr>
              <p:cNvPr id="10" name="Freeform 709">
                <a:extLst>
                  <a:ext uri="{FF2B5EF4-FFF2-40B4-BE49-F238E27FC236}">
                    <a16:creationId xmlns:a16="http://schemas.microsoft.com/office/drawing/2014/main" id="{04373CAE-6002-3A02-BD03-28BBED568911}"/>
                  </a:ext>
                </a:extLst>
              </p:cNvPr>
              <p:cNvSpPr/>
              <p:nvPr/>
            </p:nvSpPr>
            <p:spPr>
              <a:xfrm>
                <a:off x="19833676" y="7971336"/>
                <a:ext cx="399447" cy="398904"/>
              </a:xfrm>
              <a:custGeom>
                <a:avLst/>
                <a:gdLst>
                  <a:gd name="connsiteX0" fmla="*/ 0 w 399447"/>
                  <a:gd name="connsiteY0" fmla="*/ 103847 h 398904"/>
                  <a:gd name="connsiteX1" fmla="*/ 103989 w 399447"/>
                  <a:gd name="connsiteY1" fmla="*/ 0 h 398904"/>
                  <a:gd name="connsiteX2" fmla="*/ 399448 w 399447"/>
                  <a:gd name="connsiteY2" fmla="*/ 295058 h 398904"/>
                  <a:gd name="connsiteX3" fmla="*/ 295459 w 399447"/>
                  <a:gd name="connsiteY3" fmla="*/ 398905 h 398904"/>
                </a:gdLst>
                <a:ahLst/>
                <a:cxnLst>
                  <a:cxn ang="0">
                    <a:pos x="connsiteX0" y="connsiteY0"/>
                  </a:cxn>
                  <a:cxn ang="0">
                    <a:pos x="connsiteX1" y="connsiteY1"/>
                  </a:cxn>
                  <a:cxn ang="0">
                    <a:pos x="connsiteX2" y="connsiteY2"/>
                  </a:cxn>
                  <a:cxn ang="0">
                    <a:pos x="connsiteX3" y="connsiteY3"/>
                  </a:cxn>
                </a:cxnLst>
                <a:rect l="l" t="t" r="r" b="b"/>
                <a:pathLst>
                  <a:path w="399447" h="398904">
                    <a:moveTo>
                      <a:pt x="0" y="103847"/>
                    </a:moveTo>
                    <a:lnTo>
                      <a:pt x="103989" y="0"/>
                    </a:lnTo>
                    <a:lnTo>
                      <a:pt x="399448" y="295058"/>
                    </a:lnTo>
                    <a:lnTo>
                      <a:pt x="295459" y="398905"/>
                    </a:lnTo>
                  </a:path>
                </a:pathLst>
              </a:custGeom>
              <a:noFill/>
              <a:ln w="16501" cap="rnd">
                <a:solidFill>
                  <a:srgbClr val="000000"/>
                </a:solidFill>
                <a:prstDash val="solid"/>
                <a:round/>
              </a:ln>
            </p:spPr>
            <p:txBody>
              <a:bodyPr rtlCol="0" anchor="ctr"/>
              <a:lstStyle/>
              <a:p>
                <a:endParaRPr lang="en-US" sz="1799"/>
              </a:p>
            </p:txBody>
          </p:sp>
        </p:grpSp>
      </p:grpSp>
      <p:sp>
        <p:nvSpPr>
          <p:cNvPr id="17" name="Text Placeholder 3">
            <a:extLst>
              <a:ext uri="{FF2B5EF4-FFF2-40B4-BE49-F238E27FC236}">
                <a16:creationId xmlns:a16="http://schemas.microsoft.com/office/drawing/2014/main" id="{8FFA2C09-B3F4-CA9F-A89D-2684C46EFA39}"/>
              </a:ext>
            </a:extLst>
          </p:cNvPr>
          <p:cNvSpPr txBox="1">
            <a:spLocks/>
          </p:cNvSpPr>
          <p:nvPr/>
        </p:nvSpPr>
        <p:spPr>
          <a:xfrm>
            <a:off x="665889" y="672380"/>
            <a:ext cx="10595237" cy="803654"/>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3200" dirty="0"/>
              <a:t>Create Shared Value: </a:t>
            </a:r>
            <a:r>
              <a:rPr lang="en-IE" sz="3200" b="0" dirty="0"/>
              <a:t>Pride of Community and Place</a:t>
            </a:r>
          </a:p>
        </p:txBody>
      </p:sp>
    </p:spTree>
    <p:extLst>
      <p:ext uri="{BB962C8B-B14F-4D97-AF65-F5344CB8AC3E}">
        <p14:creationId xmlns:p14="http://schemas.microsoft.com/office/powerpoint/2010/main" val="16128513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EE931A-1CF0-098E-B542-92DC4556C334}"/>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0EA93A3D-4F52-637F-B007-3BFF352D0A3B}"/>
              </a:ext>
            </a:extLst>
          </p:cNvPr>
          <p:cNvSpPr>
            <a:spLocks noGrp="1"/>
          </p:cNvSpPr>
          <p:nvPr>
            <p:ph type="body" sz="quarter" idx="13"/>
          </p:nvPr>
        </p:nvSpPr>
        <p:spPr>
          <a:xfrm>
            <a:off x="333375" y="815788"/>
            <a:ext cx="6296025" cy="6042212"/>
          </a:xfrm>
        </p:spPr>
        <p:txBody>
          <a:bodyPr>
            <a:normAutofit fontScale="47500" lnSpcReduction="20000"/>
          </a:bodyPr>
          <a:lstStyle/>
          <a:p>
            <a:pPr>
              <a:lnSpc>
                <a:spcPct val="120000"/>
              </a:lnSpc>
              <a:spcBef>
                <a:spcPts val="0"/>
              </a:spcBef>
            </a:pPr>
            <a:r>
              <a:rPr lang="en-US" sz="6000" b="1" dirty="0" err="1"/>
              <a:t>Chocolaterie</a:t>
            </a:r>
            <a:r>
              <a:rPr lang="en-US" sz="6000" b="1" dirty="0"/>
              <a:t> Bonnat (France)</a:t>
            </a:r>
          </a:p>
          <a:p>
            <a:pPr>
              <a:lnSpc>
                <a:spcPct val="120000"/>
              </a:lnSpc>
              <a:spcBef>
                <a:spcPts val="0"/>
              </a:spcBef>
            </a:pPr>
            <a:endParaRPr lang="en-US" b="1" dirty="0"/>
          </a:p>
          <a:p>
            <a:pPr>
              <a:lnSpc>
                <a:spcPct val="120000"/>
              </a:lnSpc>
              <a:spcBef>
                <a:spcPts val="0"/>
              </a:spcBef>
            </a:pPr>
            <a:r>
              <a:rPr lang="en-US" sz="4400" b="1" dirty="0" err="1"/>
              <a:t>Chocolaterie</a:t>
            </a:r>
            <a:r>
              <a:rPr lang="en-US" sz="4400" b="1" dirty="0"/>
              <a:t> Bonnat</a:t>
            </a:r>
            <a:r>
              <a:rPr lang="en-US" sz="4400" dirty="0"/>
              <a:t> is a family-owned chocolate SME committed to promoting social inclusion in the cocoa-producing regions it works with, particularly in West Africa. The company works closely with cocoa farmers, ensuring they are paid fairly for their work and promoting sustainable farming practices. It invests in community development projects, such as educational programs for children, clean water access, and healthcare initiatives. By providing better wages and support to cocoa farmers, Bonnat ensures the sustainability of its supply chain and instills belonging and pride in the communities it relies on. This has created long-term partnerships, built solid trust, and strengthened the local economies of the communities, ensuring community well-being and pride in place.</a:t>
            </a:r>
          </a:p>
          <a:p>
            <a:pPr>
              <a:lnSpc>
                <a:spcPct val="120000"/>
              </a:lnSpc>
              <a:spcBef>
                <a:spcPts val="0"/>
              </a:spcBef>
            </a:pPr>
            <a:br>
              <a:rPr lang="en-US" sz="2900" dirty="0"/>
            </a:br>
            <a:r>
              <a:rPr lang="en-US" sz="2900" b="1" dirty="0"/>
              <a:t>Link:</a:t>
            </a:r>
            <a:r>
              <a:rPr lang="en-US" sz="2900" dirty="0"/>
              <a:t> </a:t>
            </a:r>
            <a:r>
              <a:rPr lang="en-US" sz="2900" dirty="0" err="1">
                <a:hlinkClick r:id="rId2">
                  <a:extLst>
                    <a:ext uri="{A12FA001-AC4F-418D-AE19-62706E023703}">
                      <ahyp:hlinkClr xmlns:ahyp="http://schemas.microsoft.com/office/drawing/2018/hyperlinkcolor" val="tx"/>
                    </a:ext>
                  </a:extLst>
                </a:hlinkClick>
              </a:rPr>
              <a:t>Chocolaterie</a:t>
            </a:r>
            <a:r>
              <a:rPr lang="en-US" sz="2900" dirty="0">
                <a:hlinkClick r:id="rId2">
                  <a:extLst>
                    <a:ext uri="{A12FA001-AC4F-418D-AE19-62706E023703}">
                      <ahyp:hlinkClr xmlns:ahyp="http://schemas.microsoft.com/office/drawing/2018/hyperlinkcolor" val="tx"/>
                    </a:ext>
                  </a:extLst>
                </a:hlinkClick>
              </a:rPr>
              <a:t> Bonnat</a:t>
            </a:r>
            <a:endParaRPr lang="en-US" sz="2900" dirty="0"/>
          </a:p>
          <a:p>
            <a:pPr>
              <a:lnSpc>
                <a:spcPct val="120000"/>
              </a:lnSpc>
              <a:spcBef>
                <a:spcPts val="0"/>
              </a:spcBef>
            </a:pPr>
            <a:endParaRPr lang="en-IE" dirty="0"/>
          </a:p>
        </p:txBody>
      </p:sp>
      <p:pic>
        <p:nvPicPr>
          <p:cNvPr id="2050" name="Picture 2" descr="Bonnat, the chocolatier">
            <a:extLst>
              <a:ext uri="{FF2B5EF4-FFF2-40B4-BE49-F238E27FC236}">
                <a16:creationId xmlns:a16="http://schemas.microsoft.com/office/drawing/2014/main" id="{A8DB06D8-1E47-FFBF-1273-F2ECD09A4E95}"/>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384868" y="667871"/>
            <a:ext cx="3658106" cy="2590800"/>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a:extLst>
              <a:ext uri="{FF2B5EF4-FFF2-40B4-BE49-F238E27FC236}">
                <a16:creationId xmlns:a16="http://schemas.microsoft.com/office/drawing/2014/main" id="{C8DBE6AF-6C9E-6987-DDC5-72D8413AAA9E}"/>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t="8285"/>
          <a:stretch/>
        </p:blipFill>
        <p:spPr bwMode="auto">
          <a:xfrm>
            <a:off x="7008513" y="3428999"/>
            <a:ext cx="5008960" cy="298972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0BDE7DF7-3063-F2A3-FCC2-A4B50260749E}"/>
              </a:ext>
            </a:extLst>
          </p:cNvPr>
          <p:cNvSpPr txBox="1"/>
          <p:nvPr/>
        </p:nvSpPr>
        <p:spPr>
          <a:xfrm>
            <a:off x="1414742" y="71719"/>
            <a:ext cx="4052047" cy="769441"/>
          </a:xfrm>
          <a:prstGeom prst="rect">
            <a:avLst/>
          </a:prstGeom>
          <a:solidFill>
            <a:srgbClr val="CE362B"/>
          </a:solidFill>
        </p:spPr>
        <p:txBody>
          <a:bodyPr wrap="square" rtlCol="0">
            <a:spAutoFit/>
          </a:bodyPr>
          <a:lstStyle/>
          <a:p>
            <a:pPr algn="ctr"/>
            <a:r>
              <a:rPr lang="en-IE" sz="4400" dirty="0">
                <a:solidFill>
                  <a:schemeClr val="bg1"/>
                </a:solidFill>
                <a:latin typeface="Aharoni" panose="02010803020104030203" pitchFamily="2" charset="-79"/>
                <a:cs typeface="Aharoni" panose="02010803020104030203" pitchFamily="2" charset="-79"/>
              </a:rPr>
              <a:t>Case Study</a:t>
            </a:r>
          </a:p>
        </p:txBody>
      </p:sp>
      <p:sp>
        <p:nvSpPr>
          <p:cNvPr id="3" name="TextBox 2">
            <a:extLst>
              <a:ext uri="{FF2B5EF4-FFF2-40B4-BE49-F238E27FC236}">
                <a16:creationId xmlns:a16="http://schemas.microsoft.com/office/drawing/2014/main" id="{4FCEED30-2745-3153-ABDA-18482DFEDB75}"/>
              </a:ext>
            </a:extLst>
          </p:cNvPr>
          <p:cNvSpPr txBox="1"/>
          <p:nvPr/>
        </p:nvSpPr>
        <p:spPr>
          <a:xfrm>
            <a:off x="5466790" y="71719"/>
            <a:ext cx="3372410" cy="769441"/>
          </a:xfrm>
          <a:prstGeom prst="rect">
            <a:avLst/>
          </a:prstGeom>
          <a:solidFill>
            <a:srgbClr val="CE362B"/>
          </a:solidFill>
        </p:spPr>
        <p:txBody>
          <a:bodyPr wrap="square" rtlCol="0">
            <a:spAutoFit/>
          </a:bodyPr>
          <a:lstStyle/>
          <a:p>
            <a:pPr algn="ctr"/>
            <a:r>
              <a:rPr lang="en-IE" sz="2200" b="1" dirty="0">
                <a:solidFill>
                  <a:schemeClr val="bg1"/>
                </a:solidFill>
                <a:latin typeface="Aharoni" panose="02010803020104030203" pitchFamily="2" charset="-79"/>
                <a:cs typeface="Aharoni" panose="02010803020104030203" pitchFamily="2" charset="-79"/>
              </a:rPr>
              <a:t>Instilling Pride for Community &amp; Place</a:t>
            </a:r>
          </a:p>
        </p:txBody>
      </p:sp>
    </p:spTree>
    <p:extLst>
      <p:ext uri="{BB962C8B-B14F-4D97-AF65-F5344CB8AC3E}">
        <p14:creationId xmlns:p14="http://schemas.microsoft.com/office/powerpoint/2010/main" val="4566544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Placeholder 12" descr="A group of people sitting around a table&#10;&#10;AI-generated content may be incorrect.">
            <a:extLst>
              <a:ext uri="{FF2B5EF4-FFF2-40B4-BE49-F238E27FC236}">
                <a16:creationId xmlns:a16="http://schemas.microsoft.com/office/drawing/2014/main" id="{A25A4B00-2C69-686A-87B8-529BD0F1E11B}"/>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a:stretch>
            <a:fillRect/>
          </a:stretch>
        </p:blipFill>
        <p:spPr/>
      </p:pic>
      <p:sp>
        <p:nvSpPr>
          <p:cNvPr id="8" name="Text Placeholder 3">
            <a:extLst>
              <a:ext uri="{FF2B5EF4-FFF2-40B4-BE49-F238E27FC236}">
                <a16:creationId xmlns:a16="http://schemas.microsoft.com/office/drawing/2014/main" id="{7AD5DEF3-9BC7-281B-096E-7D90D6CE5E95}"/>
              </a:ext>
            </a:extLst>
          </p:cNvPr>
          <p:cNvSpPr>
            <a:spLocks noGrp="1"/>
          </p:cNvSpPr>
          <p:nvPr>
            <p:ph type="body" sz="quarter" idx="13"/>
          </p:nvPr>
        </p:nvSpPr>
        <p:spPr>
          <a:xfrm>
            <a:off x="5534025" y="923031"/>
            <a:ext cx="6372225" cy="945575"/>
          </a:xfrm>
        </p:spPr>
        <p:txBody>
          <a:bodyPr>
            <a:noAutofit/>
          </a:bodyPr>
          <a:lstStyle/>
          <a:p>
            <a:r>
              <a:rPr lang="en-IE" sz="3800" b="1" dirty="0"/>
              <a:t>Dig Deeper </a:t>
            </a:r>
          </a:p>
        </p:txBody>
      </p:sp>
      <p:sp>
        <p:nvSpPr>
          <p:cNvPr id="9" name="Text Placeholder 4">
            <a:extLst>
              <a:ext uri="{FF2B5EF4-FFF2-40B4-BE49-F238E27FC236}">
                <a16:creationId xmlns:a16="http://schemas.microsoft.com/office/drawing/2014/main" id="{3EE97587-5169-8DEE-0BBC-07258F227D8F}"/>
              </a:ext>
            </a:extLst>
          </p:cNvPr>
          <p:cNvSpPr>
            <a:spLocks noGrp="1"/>
          </p:cNvSpPr>
          <p:nvPr>
            <p:ph type="body" sz="quarter" idx="43"/>
          </p:nvPr>
        </p:nvSpPr>
        <p:spPr>
          <a:xfrm>
            <a:off x="5821039" y="2177543"/>
            <a:ext cx="5798196" cy="396241"/>
          </a:xfrm>
        </p:spPr>
        <p:txBody>
          <a:bodyPr>
            <a:noAutofit/>
          </a:bodyPr>
          <a:lstStyle/>
          <a:p>
            <a:r>
              <a:rPr lang="en-IE" sz="3800" b="1" dirty="0"/>
              <a:t>Effective Inclusive Engagement</a:t>
            </a:r>
          </a:p>
          <a:p>
            <a:endParaRPr lang="en-IE" sz="3800" b="1" dirty="0"/>
          </a:p>
        </p:txBody>
      </p:sp>
      <p:sp>
        <p:nvSpPr>
          <p:cNvPr id="3" name="TextBox 2">
            <a:extLst>
              <a:ext uri="{FF2B5EF4-FFF2-40B4-BE49-F238E27FC236}">
                <a16:creationId xmlns:a16="http://schemas.microsoft.com/office/drawing/2014/main" id="{502F72B7-313B-D0B2-F8B0-353AAAFE4187}"/>
              </a:ext>
            </a:extLst>
          </p:cNvPr>
          <p:cNvSpPr txBox="1"/>
          <p:nvPr/>
        </p:nvSpPr>
        <p:spPr>
          <a:xfrm>
            <a:off x="5845897" y="4204565"/>
            <a:ext cx="6100762" cy="1569660"/>
          </a:xfrm>
          <a:prstGeom prst="rect">
            <a:avLst/>
          </a:prstGeom>
          <a:noFill/>
        </p:spPr>
        <p:txBody>
          <a:bodyPr wrap="square">
            <a:spAutoFit/>
          </a:bodyPr>
          <a:lstStyle/>
          <a:p>
            <a:pPr algn="ctr"/>
            <a:r>
              <a:rPr lang="en-US" sz="2400" i="1" dirty="0">
                <a:solidFill>
                  <a:srgbClr val="083F59"/>
                </a:solidFill>
              </a:rPr>
              <a:t>"Engagement is not about what you do to the community, but what you do with the community. Genuine involvement leads to shared success.“ </a:t>
            </a:r>
            <a:r>
              <a:rPr lang="en-US" sz="2400" dirty="0">
                <a:solidFill>
                  <a:srgbClr val="083F59"/>
                </a:solidFill>
              </a:rPr>
              <a:t>(</a:t>
            </a:r>
            <a:r>
              <a:rPr lang="en-US" sz="2400" dirty="0">
                <a:solidFill>
                  <a:srgbClr val="083F59"/>
                </a:solidFill>
                <a:hlinkClick r:id="rId3">
                  <a:extLst>
                    <a:ext uri="{A12FA001-AC4F-418D-AE19-62706E023703}">
                      <ahyp:hlinkClr xmlns:ahyp="http://schemas.microsoft.com/office/drawing/2018/hyperlinkcolor" val="tx"/>
                    </a:ext>
                  </a:extLst>
                </a:hlinkClick>
              </a:rPr>
              <a:t>Source</a:t>
            </a:r>
            <a:r>
              <a:rPr lang="en-US" sz="2400" dirty="0">
                <a:solidFill>
                  <a:srgbClr val="083F59"/>
                </a:solidFill>
              </a:rPr>
              <a:t>)</a:t>
            </a:r>
          </a:p>
        </p:txBody>
      </p:sp>
    </p:spTree>
    <p:extLst>
      <p:ext uri="{BB962C8B-B14F-4D97-AF65-F5344CB8AC3E}">
        <p14:creationId xmlns:p14="http://schemas.microsoft.com/office/powerpoint/2010/main" val="25398936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359A52-8F79-9535-CA6E-279C91A6C668}"/>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3F2A6EE7-6D29-90A6-DE6D-C4711F42FD70}"/>
              </a:ext>
            </a:extLst>
          </p:cNvPr>
          <p:cNvSpPr>
            <a:spLocks noGrp="1"/>
          </p:cNvSpPr>
          <p:nvPr>
            <p:ph type="body" sz="quarter" idx="13"/>
          </p:nvPr>
        </p:nvSpPr>
        <p:spPr>
          <a:xfrm>
            <a:off x="302001" y="0"/>
            <a:ext cx="5055171" cy="2635608"/>
          </a:xfrm>
        </p:spPr>
        <p:txBody>
          <a:bodyPr/>
          <a:lstStyle/>
          <a:p>
            <a:r>
              <a:rPr lang="en-IE" sz="3400" b="1" dirty="0"/>
              <a:t>Approach</a:t>
            </a:r>
          </a:p>
          <a:p>
            <a:r>
              <a:rPr lang="en-IE" b="1" dirty="0"/>
              <a:t>Effective Inclusive Engagement</a:t>
            </a:r>
          </a:p>
        </p:txBody>
      </p:sp>
      <p:sp>
        <p:nvSpPr>
          <p:cNvPr id="6" name="Text Placeholder 5">
            <a:extLst>
              <a:ext uri="{FF2B5EF4-FFF2-40B4-BE49-F238E27FC236}">
                <a16:creationId xmlns:a16="http://schemas.microsoft.com/office/drawing/2014/main" id="{CD7A44C4-E03D-26D6-E75F-470908D9D20D}"/>
              </a:ext>
            </a:extLst>
          </p:cNvPr>
          <p:cNvSpPr>
            <a:spLocks noGrp="1"/>
          </p:cNvSpPr>
          <p:nvPr>
            <p:ph type="body" sz="quarter" idx="43"/>
          </p:nvPr>
        </p:nvSpPr>
        <p:spPr>
          <a:xfrm>
            <a:off x="302001" y="2083385"/>
            <a:ext cx="5217096" cy="1104445"/>
          </a:xfrm>
        </p:spPr>
        <p:txBody>
          <a:bodyPr>
            <a:noAutofit/>
          </a:bodyPr>
          <a:lstStyle/>
          <a:p>
            <a:r>
              <a:rPr lang="en-US" sz="2300" dirty="0">
                <a:effectLst/>
              </a:rPr>
              <a:t>"Effective Engagement" refers to a strategic and meaningful interaction between SMEs and the communities and companies they aim to connect with. It ensures that relationships are built on trust, mutual respect, and shared objectives. It is the foundation to all community engagement approaches.</a:t>
            </a:r>
          </a:p>
          <a:p>
            <a:endParaRPr lang="en-US" sz="2300" b="1" dirty="0">
              <a:hlinkClick r:id="rId2">
                <a:extLst>
                  <a:ext uri="{A12FA001-AC4F-418D-AE19-62706E023703}">
                    <ahyp:hlinkClr xmlns:ahyp="http://schemas.microsoft.com/office/drawing/2018/hyperlinkcolor" val="tx"/>
                  </a:ext>
                </a:extLst>
              </a:hlinkClick>
            </a:endParaRPr>
          </a:p>
        </p:txBody>
      </p:sp>
      <p:sp>
        <p:nvSpPr>
          <p:cNvPr id="3" name="TextBox 2">
            <a:extLst>
              <a:ext uri="{FF2B5EF4-FFF2-40B4-BE49-F238E27FC236}">
                <a16:creationId xmlns:a16="http://schemas.microsoft.com/office/drawing/2014/main" id="{A84FAD75-AA00-8533-D01B-B6D60BC77F84}"/>
              </a:ext>
            </a:extLst>
          </p:cNvPr>
          <p:cNvSpPr txBox="1"/>
          <p:nvPr/>
        </p:nvSpPr>
        <p:spPr>
          <a:xfrm>
            <a:off x="3514725" y="6297394"/>
            <a:ext cx="7715250" cy="369332"/>
          </a:xfrm>
          <a:prstGeom prst="rect">
            <a:avLst/>
          </a:prstGeom>
          <a:noFill/>
        </p:spPr>
        <p:txBody>
          <a:bodyPr wrap="square">
            <a:spAutoFit/>
          </a:bodyPr>
          <a:lstStyle/>
          <a:p>
            <a:r>
              <a:rPr lang="en-IE" dirty="0">
                <a:solidFill>
                  <a:srgbClr val="05AAA3"/>
                </a:solidFill>
                <a:hlinkClick r:id="rId3">
                  <a:extLst>
                    <a:ext uri="{A12FA001-AC4F-418D-AE19-62706E023703}">
                      <ahyp:hlinkClr xmlns:ahyp="http://schemas.microsoft.com/office/drawing/2018/hyperlinkcolor" val="tx"/>
                    </a:ext>
                  </a:extLst>
                </a:hlinkClick>
              </a:rPr>
              <a:t>https://thoughtexchange.com/blog/engagement-vs-involvement/</a:t>
            </a:r>
            <a:r>
              <a:rPr lang="en-IE" dirty="0">
                <a:solidFill>
                  <a:srgbClr val="05AAA3"/>
                </a:solidFill>
              </a:rPr>
              <a:t> </a:t>
            </a:r>
          </a:p>
        </p:txBody>
      </p:sp>
      <p:pic>
        <p:nvPicPr>
          <p:cNvPr id="7" name="Picture 6" descr="A group of women looking at a tablet&#10;&#10;AI-generated content may be incorrect.">
            <a:extLst>
              <a:ext uri="{FF2B5EF4-FFF2-40B4-BE49-F238E27FC236}">
                <a16:creationId xmlns:a16="http://schemas.microsoft.com/office/drawing/2014/main" id="{E13DE679-4851-13A3-A17C-1B7C1B2791CB}"/>
              </a:ext>
            </a:extLst>
          </p:cNvPr>
          <p:cNvPicPr>
            <a:picLocks noChangeAspect="1"/>
          </p:cNvPicPr>
          <p:nvPr/>
        </p:nvPicPr>
        <p:blipFill>
          <a:blip r:embed="rId4" cstate="email">
            <a:extLst>
              <a:ext uri="{28A0092B-C50C-407E-A947-70E740481C1C}">
                <a14:useLocalDpi xmlns:a14="http://schemas.microsoft.com/office/drawing/2010/main"/>
              </a:ext>
            </a:extLst>
          </a:blip>
          <a:srcRect l="4308"/>
          <a:stretch/>
        </p:blipFill>
        <p:spPr>
          <a:xfrm>
            <a:off x="5905500" y="1812266"/>
            <a:ext cx="6286500" cy="4379694"/>
          </a:xfrm>
          <a:prstGeom prst="rect">
            <a:avLst/>
          </a:prstGeom>
        </p:spPr>
      </p:pic>
    </p:spTree>
    <p:extLst>
      <p:ext uri="{BB962C8B-B14F-4D97-AF65-F5344CB8AC3E}">
        <p14:creationId xmlns:p14="http://schemas.microsoft.com/office/powerpoint/2010/main" val="15226223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29A60E2-FE20-FE6A-4314-D7D62050A961}"/>
              </a:ext>
            </a:extLst>
          </p:cNvPr>
          <p:cNvSpPr>
            <a:spLocks noGrp="1"/>
          </p:cNvSpPr>
          <p:nvPr>
            <p:ph type="body" sz="quarter" idx="18"/>
          </p:nvPr>
        </p:nvSpPr>
        <p:spPr>
          <a:xfrm>
            <a:off x="894395" y="1280647"/>
            <a:ext cx="8247007" cy="3849918"/>
          </a:xfrm>
        </p:spPr>
        <p:txBody>
          <a:bodyPr/>
          <a:lstStyle/>
          <a:p>
            <a:pPr marL="0" indent="0"/>
            <a:r>
              <a:rPr lang="en-US" sz="2200" b="1" dirty="0"/>
              <a:t>Inclusive SME community engagement is not just about interaction for exchange or a one-off conversation; it's about achieving meaningful and lasting results.</a:t>
            </a:r>
            <a:r>
              <a:rPr lang="en-US" sz="2200" dirty="0"/>
              <a:t> To do this it needs Effective Engagement Approaches. Effective engagement often involves using diverse approaches to ensure that efforts are inclusive, effective, and meaningful. </a:t>
            </a:r>
          </a:p>
          <a:p>
            <a:pPr marL="0" indent="0"/>
            <a:r>
              <a:rPr lang="en-US" sz="2200" dirty="0"/>
              <a:t>Effective community engagement can bring many benefits, such as increased support for a project, identification of collaboration opportunities within the community, building connections, and much more. </a:t>
            </a:r>
          </a:p>
          <a:p>
            <a:pPr marL="0" indent="0"/>
            <a:r>
              <a:rPr lang="en-US" sz="2200" b="1" dirty="0">
                <a:solidFill>
                  <a:srgbClr val="D11C5F"/>
                </a:solidFill>
              </a:rPr>
              <a:t>We define engagement as</a:t>
            </a:r>
            <a:r>
              <a:rPr lang="en-US" sz="2200" dirty="0">
                <a:solidFill>
                  <a:srgbClr val="D11C5F"/>
                </a:solidFill>
              </a:rPr>
              <a:t>: </a:t>
            </a:r>
            <a:r>
              <a:rPr lang="en-US" sz="2200" i="1" dirty="0">
                <a:solidFill>
                  <a:srgbClr val="D11C5F"/>
                </a:solidFill>
              </a:rPr>
              <a:t>’a mutually beneficial interaction that results in participants feeling valued for their unique contribution’.</a:t>
            </a:r>
          </a:p>
        </p:txBody>
      </p:sp>
      <p:sp>
        <p:nvSpPr>
          <p:cNvPr id="3" name="Text Placeholder 2">
            <a:extLst>
              <a:ext uri="{FF2B5EF4-FFF2-40B4-BE49-F238E27FC236}">
                <a16:creationId xmlns:a16="http://schemas.microsoft.com/office/drawing/2014/main" id="{3BCA596B-2760-CB8B-3F1A-081701A9EFD1}"/>
              </a:ext>
            </a:extLst>
          </p:cNvPr>
          <p:cNvSpPr>
            <a:spLocks noGrp="1"/>
          </p:cNvSpPr>
          <p:nvPr>
            <p:ph type="body" sz="quarter" idx="16"/>
          </p:nvPr>
        </p:nvSpPr>
        <p:spPr>
          <a:xfrm>
            <a:off x="798381" y="560551"/>
            <a:ext cx="11268113" cy="803654"/>
          </a:xfrm>
        </p:spPr>
        <p:txBody>
          <a:bodyPr/>
          <a:lstStyle/>
          <a:p>
            <a:r>
              <a:rPr lang="en-IE" sz="3200" b="0" dirty="0">
                <a:solidFill>
                  <a:srgbClr val="05AAA3"/>
                </a:solidFill>
              </a:rPr>
              <a:t>Effective Inclusive Community Engagement</a:t>
            </a:r>
          </a:p>
          <a:p>
            <a:endParaRPr lang="en-IE" sz="3200" dirty="0"/>
          </a:p>
          <a:p>
            <a:endParaRPr lang="en-IE" sz="3200" dirty="0"/>
          </a:p>
          <a:p>
            <a:endParaRPr lang="en-IE" sz="3200" dirty="0"/>
          </a:p>
          <a:p>
            <a:endParaRPr lang="en-IE" sz="2200" b="0" dirty="0">
              <a:solidFill>
                <a:srgbClr val="083F59"/>
              </a:solidFill>
            </a:endParaRPr>
          </a:p>
        </p:txBody>
      </p:sp>
      <p:grpSp>
        <p:nvGrpSpPr>
          <p:cNvPr id="4" name="Graphic 4">
            <a:extLst>
              <a:ext uri="{FF2B5EF4-FFF2-40B4-BE49-F238E27FC236}">
                <a16:creationId xmlns:a16="http://schemas.microsoft.com/office/drawing/2014/main" id="{73ACE30B-20C8-FC71-C451-73AEC16E8ED3}"/>
              </a:ext>
            </a:extLst>
          </p:cNvPr>
          <p:cNvGrpSpPr/>
          <p:nvPr/>
        </p:nvGrpSpPr>
        <p:grpSpPr>
          <a:xfrm>
            <a:off x="9771841" y="3614033"/>
            <a:ext cx="1443378" cy="1678927"/>
            <a:chOff x="8370738" y="2267338"/>
            <a:chExt cx="802510" cy="1209126"/>
          </a:xfrm>
        </p:grpSpPr>
        <p:sp>
          <p:nvSpPr>
            <p:cNvPr id="5" name="Freeform 7">
              <a:extLst>
                <a:ext uri="{FF2B5EF4-FFF2-40B4-BE49-F238E27FC236}">
                  <a16:creationId xmlns:a16="http://schemas.microsoft.com/office/drawing/2014/main" id="{49C050A5-08FB-9AE5-9EFC-7CEE7CF2BF5F}"/>
                </a:ext>
              </a:extLst>
            </p:cNvPr>
            <p:cNvSpPr/>
            <p:nvPr/>
          </p:nvSpPr>
          <p:spPr>
            <a:xfrm>
              <a:off x="8647736" y="2362179"/>
              <a:ext cx="254328" cy="242957"/>
            </a:xfrm>
            <a:custGeom>
              <a:avLst/>
              <a:gdLst>
                <a:gd name="connsiteX0" fmla="*/ 12 w 254328"/>
                <a:gd name="connsiteY0" fmla="*/ 125751 h 242957"/>
                <a:gd name="connsiteX1" fmla="*/ 121931 w 254328"/>
                <a:gd name="connsiteY1" fmla="*/ 21 h 242957"/>
                <a:gd name="connsiteX2" fmla="*/ 254329 w 254328"/>
                <a:gd name="connsiteY2" fmla="*/ 113368 h 242957"/>
                <a:gd name="connsiteX3" fmla="*/ 123837 w 254328"/>
                <a:gd name="connsiteY3" fmla="*/ 242908 h 242957"/>
                <a:gd name="connsiteX4" fmla="*/ 12 w 254328"/>
                <a:gd name="connsiteY4" fmla="*/ 125751 h 2429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328" h="242957">
                  <a:moveTo>
                    <a:pt x="12" y="125751"/>
                  </a:moveTo>
                  <a:cubicBezTo>
                    <a:pt x="-941" y="67649"/>
                    <a:pt x="57162" y="974"/>
                    <a:pt x="121931" y="21"/>
                  </a:cubicBezTo>
                  <a:cubicBezTo>
                    <a:pt x="179081" y="-932"/>
                    <a:pt x="251471" y="30501"/>
                    <a:pt x="254329" y="113368"/>
                  </a:cubicBezTo>
                  <a:cubicBezTo>
                    <a:pt x="254329" y="202903"/>
                    <a:pt x="185749" y="241003"/>
                    <a:pt x="123837" y="242908"/>
                  </a:cubicBezTo>
                  <a:cubicBezTo>
                    <a:pt x="60971" y="244813"/>
                    <a:pt x="964" y="190521"/>
                    <a:pt x="12" y="125751"/>
                  </a:cubicBezTo>
                  <a:close/>
                </a:path>
              </a:pathLst>
            </a:custGeom>
            <a:solidFill>
              <a:srgbClr val="FFFFFF"/>
            </a:solidFill>
            <a:ln w="9525" cap="flat">
              <a:noFill/>
              <a:prstDash val="solid"/>
              <a:miter/>
            </a:ln>
          </p:spPr>
          <p:txBody>
            <a:bodyPr rtlCol="0" anchor="ctr"/>
            <a:lstStyle/>
            <a:p>
              <a:endParaRPr lang="en-US"/>
            </a:p>
          </p:txBody>
        </p:sp>
        <p:sp>
          <p:nvSpPr>
            <p:cNvPr id="6" name="Freeform 8">
              <a:extLst>
                <a:ext uri="{FF2B5EF4-FFF2-40B4-BE49-F238E27FC236}">
                  <a16:creationId xmlns:a16="http://schemas.microsoft.com/office/drawing/2014/main" id="{A5EB76F2-EB2E-90D0-F6B6-C2E2CE47C97F}"/>
                </a:ext>
              </a:extLst>
            </p:cNvPr>
            <p:cNvSpPr/>
            <p:nvPr/>
          </p:nvSpPr>
          <p:spPr>
            <a:xfrm>
              <a:off x="8428459" y="2283690"/>
              <a:ext cx="654380" cy="1173691"/>
            </a:xfrm>
            <a:custGeom>
              <a:avLst/>
              <a:gdLst>
                <a:gd name="connsiteX0" fmla="*/ 26883 w 654380"/>
                <a:gd name="connsiteY0" fmla="*/ 42314 h 1173691"/>
                <a:gd name="connsiteX1" fmla="*/ 75460 w 654380"/>
                <a:gd name="connsiteY1" fmla="*/ 404 h 1173691"/>
                <a:gd name="connsiteX2" fmla="*/ 120228 w 654380"/>
                <a:gd name="connsiteY2" fmla="*/ 38504 h 1173691"/>
                <a:gd name="connsiteX3" fmla="*/ 110703 w 654380"/>
                <a:gd name="connsiteY3" fmla="*/ 128992 h 1173691"/>
                <a:gd name="connsiteX4" fmla="*/ 189760 w 654380"/>
                <a:gd name="connsiteY4" fmla="*/ 249959 h 1173691"/>
                <a:gd name="connsiteX5" fmla="*/ 356447 w 654380"/>
                <a:gd name="connsiteY5" fmla="*/ 347114 h 1173691"/>
                <a:gd name="connsiteX6" fmla="*/ 510753 w 654380"/>
                <a:gd name="connsiteY6" fmla="*/ 436649 h 1173691"/>
                <a:gd name="connsiteX7" fmla="*/ 556472 w 654380"/>
                <a:gd name="connsiteY7" fmla="*/ 474749 h 1173691"/>
                <a:gd name="connsiteX8" fmla="*/ 651722 w 654380"/>
                <a:gd name="connsiteY8" fmla="*/ 680490 h 1173691"/>
                <a:gd name="connsiteX9" fmla="*/ 595525 w 654380"/>
                <a:gd name="connsiteY9" fmla="*/ 742402 h 1173691"/>
                <a:gd name="connsiteX10" fmla="*/ 550758 w 654380"/>
                <a:gd name="connsiteY10" fmla="*/ 706207 h 1173691"/>
                <a:gd name="connsiteX11" fmla="*/ 496465 w 654380"/>
                <a:gd name="connsiteY11" fmla="*/ 572857 h 1173691"/>
                <a:gd name="connsiteX12" fmla="*/ 438363 w 654380"/>
                <a:gd name="connsiteY12" fmla="*/ 544282 h 1173691"/>
                <a:gd name="connsiteX13" fmla="*/ 405978 w 654380"/>
                <a:gd name="connsiteY13" fmla="*/ 590954 h 1173691"/>
                <a:gd name="connsiteX14" fmla="*/ 409788 w 654380"/>
                <a:gd name="connsiteY14" fmla="*/ 694777 h 1173691"/>
                <a:gd name="connsiteX15" fmla="*/ 463128 w 654380"/>
                <a:gd name="connsiteY15" fmla="*/ 910994 h 1173691"/>
                <a:gd name="connsiteX16" fmla="*/ 557425 w 654380"/>
                <a:gd name="connsiteY16" fmla="*/ 1050059 h 1173691"/>
                <a:gd name="connsiteX17" fmla="*/ 537422 w 654380"/>
                <a:gd name="connsiteY17" fmla="*/ 1098637 h 1173691"/>
                <a:gd name="connsiteX18" fmla="*/ 485035 w 654380"/>
                <a:gd name="connsiteY18" fmla="*/ 1093875 h 1173691"/>
                <a:gd name="connsiteX19" fmla="*/ 329778 w 654380"/>
                <a:gd name="connsiteY19" fmla="*/ 917662 h 1173691"/>
                <a:gd name="connsiteX20" fmla="*/ 303108 w 654380"/>
                <a:gd name="connsiteY20" fmla="*/ 809077 h 1173691"/>
                <a:gd name="connsiteX21" fmla="*/ 277390 w 654380"/>
                <a:gd name="connsiteY21" fmla="*/ 781454 h 1173691"/>
                <a:gd name="connsiteX22" fmla="*/ 250720 w 654380"/>
                <a:gd name="connsiteY22" fmla="*/ 807172 h 1173691"/>
                <a:gd name="connsiteX23" fmla="*/ 232622 w 654380"/>
                <a:gd name="connsiteY23" fmla="*/ 895754 h 1173691"/>
                <a:gd name="connsiteX24" fmla="*/ 241195 w 654380"/>
                <a:gd name="connsiteY24" fmla="*/ 1063394 h 1173691"/>
                <a:gd name="connsiteX25" fmla="*/ 241195 w 654380"/>
                <a:gd name="connsiteY25" fmla="*/ 1127212 h 1173691"/>
                <a:gd name="connsiteX26" fmla="*/ 195475 w 654380"/>
                <a:gd name="connsiteY26" fmla="*/ 1172932 h 1173691"/>
                <a:gd name="connsiteX27" fmla="*/ 143088 w 654380"/>
                <a:gd name="connsiteY27" fmla="*/ 1140547 h 1173691"/>
                <a:gd name="connsiteX28" fmla="*/ 120228 w 654380"/>
                <a:gd name="connsiteY28" fmla="*/ 890992 h 1173691"/>
                <a:gd name="connsiteX29" fmla="*/ 141183 w 654380"/>
                <a:gd name="connsiteY29" fmla="*/ 601432 h 1173691"/>
                <a:gd name="connsiteX30" fmla="*/ 114513 w 654380"/>
                <a:gd name="connsiteY30" fmla="*/ 412837 h 1173691"/>
                <a:gd name="connsiteX31" fmla="*/ 30692 w 654380"/>
                <a:gd name="connsiteY31" fmla="*/ 278534 h 1173691"/>
                <a:gd name="connsiteX32" fmla="*/ 2117 w 654380"/>
                <a:gd name="connsiteY32" fmla="*/ 167092 h 1173691"/>
                <a:gd name="connsiteX33" fmla="*/ 26883 w 654380"/>
                <a:gd name="connsiteY33" fmla="*/ 42314 h 1173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654380" h="1173691">
                  <a:moveTo>
                    <a:pt x="26883" y="42314"/>
                  </a:moveTo>
                  <a:cubicBezTo>
                    <a:pt x="30692" y="20407"/>
                    <a:pt x="48790" y="-3406"/>
                    <a:pt x="75460" y="404"/>
                  </a:cubicBezTo>
                  <a:cubicBezTo>
                    <a:pt x="100225" y="4214"/>
                    <a:pt x="119275" y="11834"/>
                    <a:pt x="120228" y="38504"/>
                  </a:cubicBezTo>
                  <a:cubicBezTo>
                    <a:pt x="120228" y="53744"/>
                    <a:pt x="115465" y="114704"/>
                    <a:pt x="110703" y="128992"/>
                  </a:cubicBezTo>
                  <a:cubicBezTo>
                    <a:pt x="101178" y="198524"/>
                    <a:pt x="137372" y="214717"/>
                    <a:pt x="189760" y="249959"/>
                  </a:cubicBezTo>
                  <a:cubicBezTo>
                    <a:pt x="229765" y="277582"/>
                    <a:pt x="243100" y="342352"/>
                    <a:pt x="356447" y="347114"/>
                  </a:cubicBezTo>
                  <a:cubicBezTo>
                    <a:pt x="356447" y="347114"/>
                    <a:pt x="434553" y="400454"/>
                    <a:pt x="510753" y="436649"/>
                  </a:cubicBezTo>
                  <a:cubicBezTo>
                    <a:pt x="528850" y="445222"/>
                    <a:pt x="545995" y="457604"/>
                    <a:pt x="556472" y="474749"/>
                  </a:cubicBezTo>
                  <a:cubicBezTo>
                    <a:pt x="596478" y="539519"/>
                    <a:pt x="630767" y="607147"/>
                    <a:pt x="651722" y="680490"/>
                  </a:cubicBezTo>
                  <a:cubicBezTo>
                    <a:pt x="663153" y="720494"/>
                    <a:pt x="636483" y="749069"/>
                    <a:pt x="595525" y="742402"/>
                  </a:cubicBezTo>
                  <a:cubicBezTo>
                    <a:pt x="574570" y="738592"/>
                    <a:pt x="559330" y="726209"/>
                    <a:pt x="550758" y="706207"/>
                  </a:cubicBezTo>
                  <a:cubicBezTo>
                    <a:pt x="532660" y="661440"/>
                    <a:pt x="514563" y="617624"/>
                    <a:pt x="496465" y="572857"/>
                  </a:cubicBezTo>
                  <a:cubicBezTo>
                    <a:pt x="485988" y="546187"/>
                    <a:pt x="461222" y="540472"/>
                    <a:pt x="438363" y="544282"/>
                  </a:cubicBezTo>
                  <a:cubicBezTo>
                    <a:pt x="414550" y="547139"/>
                    <a:pt x="404072" y="567142"/>
                    <a:pt x="405978" y="590954"/>
                  </a:cubicBezTo>
                  <a:cubicBezTo>
                    <a:pt x="407883" y="625244"/>
                    <a:pt x="404072" y="660487"/>
                    <a:pt x="409788" y="694777"/>
                  </a:cubicBezTo>
                  <a:cubicBezTo>
                    <a:pt x="422170" y="770977"/>
                    <a:pt x="412645" y="845272"/>
                    <a:pt x="463128" y="910994"/>
                  </a:cubicBezTo>
                  <a:cubicBezTo>
                    <a:pt x="481225" y="933854"/>
                    <a:pt x="553615" y="1027199"/>
                    <a:pt x="557425" y="1050059"/>
                  </a:cubicBezTo>
                  <a:cubicBezTo>
                    <a:pt x="561235" y="1073872"/>
                    <a:pt x="554567" y="1083397"/>
                    <a:pt x="537422" y="1098637"/>
                  </a:cubicBezTo>
                  <a:cubicBezTo>
                    <a:pt x="521230" y="1112925"/>
                    <a:pt x="499322" y="1103400"/>
                    <a:pt x="485035" y="1093875"/>
                  </a:cubicBezTo>
                  <a:cubicBezTo>
                    <a:pt x="402167" y="1038629"/>
                    <a:pt x="345970" y="967192"/>
                    <a:pt x="329778" y="917662"/>
                  </a:cubicBezTo>
                  <a:cubicBezTo>
                    <a:pt x="325967" y="895754"/>
                    <a:pt x="307870" y="830984"/>
                    <a:pt x="303108" y="809077"/>
                  </a:cubicBezTo>
                  <a:cubicBezTo>
                    <a:pt x="300250" y="795742"/>
                    <a:pt x="292630" y="782407"/>
                    <a:pt x="277390" y="781454"/>
                  </a:cubicBezTo>
                  <a:cubicBezTo>
                    <a:pt x="261197" y="780502"/>
                    <a:pt x="255483" y="793837"/>
                    <a:pt x="250720" y="807172"/>
                  </a:cubicBezTo>
                  <a:cubicBezTo>
                    <a:pt x="241195" y="835747"/>
                    <a:pt x="234528" y="865274"/>
                    <a:pt x="232622" y="895754"/>
                  </a:cubicBezTo>
                  <a:cubicBezTo>
                    <a:pt x="228813" y="951952"/>
                    <a:pt x="241195" y="1007197"/>
                    <a:pt x="241195" y="1063394"/>
                  </a:cubicBezTo>
                  <a:cubicBezTo>
                    <a:pt x="241195" y="1084350"/>
                    <a:pt x="242147" y="1106257"/>
                    <a:pt x="241195" y="1127212"/>
                  </a:cubicBezTo>
                  <a:cubicBezTo>
                    <a:pt x="239290" y="1155787"/>
                    <a:pt x="218335" y="1169122"/>
                    <a:pt x="195475" y="1172932"/>
                  </a:cubicBezTo>
                  <a:cubicBezTo>
                    <a:pt x="172615" y="1176742"/>
                    <a:pt x="151660" y="1166265"/>
                    <a:pt x="143088" y="1140547"/>
                  </a:cubicBezTo>
                  <a:cubicBezTo>
                    <a:pt x="122133" y="1073872"/>
                    <a:pt x="111655" y="961477"/>
                    <a:pt x="120228" y="890992"/>
                  </a:cubicBezTo>
                  <a:cubicBezTo>
                    <a:pt x="134515" y="780502"/>
                    <a:pt x="144040" y="660487"/>
                    <a:pt x="141183" y="601432"/>
                  </a:cubicBezTo>
                  <a:cubicBezTo>
                    <a:pt x="136420" y="550949"/>
                    <a:pt x="135467" y="462367"/>
                    <a:pt x="114513" y="412837"/>
                  </a:cubicBezTo>
                  <a:cubicBezTo>
                    <a:pt x="88795" y="351877"/>
                    <a:pt x="62125" y="336637"/>
                    <a:pt x="30692" y="278534"/>
                  </a:cubicBezTo>
                  <a:cubicBezTo>
                    <a:pt x="12595" y="246149"/>
                    <a:pt x="-6455" y="207097"/>
                    <a:pt x="2117" y="167092"/>
                  </a:cubicBezTo>
                  <a:cubicBezTo>
                    <a:pt x="13547" y="124229"/>
                    <a:pt x="18310" y="86129"/>
                    <a:pt x="26883" y="42314"/>
                  </a:cubicBezTo>
                  <a:close/>
                </a:path>
              </a:pathLst>
            </a:custGeom>
            <a:solidFill>
              <a:srgbClr val="FFFFFF"/>
            </a:solidFill>
            <a:ln w="9525" cap="flat">
              <a:noFill/>
              <a:prstDash val="solid"/>
              <a:miter/>
            </a:ln>
          </p:spPr>
          <p:txBody>
            <a:bodyPr rtlCol="0" anchor="ctr"/>
            <a:lstStyle/>
            <a:p>
              <a:endParaRPr lang="en-US"/>
            </a:p>
          </p:txBody>
        </p:sp>
        <p:sp>
          <p:nvSpPr>
            <p:cNvPr id="7" name="Freeform 9">
              <a:extLst>
                <a:ext uri="{FF2B5EF4-FFF2-40B4-BE49-F238E27FC236}">
                  <a16:creationId xmlns:a16="http://schemas.microsoft.com/office/drawing/2014/main" id="{D32C7208-89DF-13C2-3EAF-C34419791C55}"/>
                </a:ext>
              </a:extLst>
            </p:cNvPr>
            <p:cNvSpPr/>
            <p:nvPr/>
          </p:nvSpPr>
          <p:spPr>
            <a:xfrm>
              <a:off x="8412483" y="2267338"/>
              <a:ext cx="695920" cy="1209126"/>
            </a:xfrm>
            <a:custGeom>
              <a:avLst/>
              <a:gdLst>
                <a:gd name="connsiteX0" fmla="*/ 23809 w 695920"/>
                <a:gd name="connsiteY0" fmla="*/ 291077 h 1209126"/>
                <a:gd name="connsiteX1" fmla="*/ 110487 w 695920"/>
                <a:gd name="connsiteY1" fmla="*/ 426332 h 1209126"/>
                <a:gd name="connsiteX2" fmla="*/ 135252 w 695920"/>
                <a:gd name="connsiteY2" fmla="*/ 731131 h 1209126"/>
                <a:gd name="connsiteX3" fmla="*/ 115249 w 695920"/>
                <a:gd name="connsiteY3" fmla="*/ 975924 h 1209126"/>
                <a:gd name="connsiteX4" fmla="*/ 133347 w 695920"/>
                <a:gd name="connsiteY4" fmla="*/ 1138802 h 1209126"/>
                <a:gd name="connsiteX5" fmla="*/ 245742 w 695920"/>
                <a:gd name="connsiteY5" fmla="*/ 1197857 h 1209126"/>
                <a:gd name="connsiteX6" fmla="*/ 323847 w 695920"/>
                <a:gd name="connsiteY6" fmla="*/ 1203572 h 1209126"/>
                <a:gd name="connsiteX7" fmla="*/ 381949 w 695920"/>
                <a:gd name="connsiteY7" fmla="*/ 1198809 h 1209126"/>
                <a:gd name="connsiteX8" fmla="*/ 287652 w 695920"/>
                <a:gd name="connsiteY8" fmla="*/ 1185474 h 1209126"/>
                <a:gd name="connsiteX9" fmla="*/ 273364 w 695920"/>
                <a:gd name="connsiteY9" fmla="*/ 1170234 h 1209126"/>
                <a:gd name="connsiteX10" fmla="*/ 268602 w 695920"/>
                <a:gd name="connsiteY10" fmla="*/ 966399 h 1209126"/>
                <a:gd name="connsiteX11" fmla="*/ 281937 w 695920"/>
                <a:gd name="connsiteY11" fmla="*/ 843527 h 1209126"/>
                <a:gd name="connsiteX12" fmla="*/ 293367 w 695920"/>
                <a:gd name="connsiteY12" fmla="*/ 828287 h 1209126"/>
                <a:gd name="connsiteX13" fmla="*/ 308607 w 695920"/>
                <a:gd name="connsiteY13" fmla="*/ 851147 h 1209126"/>
                <a:gd name="connsiteX14" fmla="*/ 333372 w 695920"/>
                <a:gd name="connsiteY14" fmla="*/ 955922 h 1209126"/>
                <a:gd name="connsiteX15" fmla="*/ 492439 w 695920"/>
                <a:gd name="connsiteY15" fmla="*/ 1133087 h 1209126"/>
                <a:gd name="connsiteX16" fmla="*/ 569592 w 695920"/>
                <a:gd name="connsiteY16" fmla="*/ 1135944 h 1209126"/>
                <a:gd name="connsiteX17" fmla="*/ 594357 w 695920"/>
                <a:gd name="connsiteY17" fmla="*/ 1061649 h 1209126"/>
                <a:gd name="connsiteX18" fmla="*/ 497202 w 695920"/>
                <a:gd name="connsiteY18" fmla="*/ 915917 h 1209126"/>
                <a:gd name="connsiteX19" fmla="*/ 446719 w 695920"/>
                <a:gd name="connsiteY19" fmla="*/ 711129 h 1209126"/>
                <a:gd name="connsiteX20" fmla="*/ 441004 w 695920"/>
                <a:gd name="connsiteY20" fmla="*/ 617784 h 1209126"/>
                <a:gd name="connsiteX21" fmla="*/ 461007 w 695920"/>
                <a:gd name="connsiteY21" fmla="*/ 584447 h 1209126"/>
                <a:gd name="connsiteX22" fmla="*/ 499107 w 695920"/>
                <a:gd name="connsiteY22" fmla="*/ 602544 h 1209126"/>
                <a:gd name="connsiteX23" fmla="*/ 537207 w 695920"/>
                <a:gd name="connsiteY23" fmla="*/ 695889 h 1209126"/>
                <a:gd name="connsiteX24" fmla="*/ 567687 w 695920"/>
                <a:gd name="connsiteY24" fmla="*/ 757802 h 1209126"/>
                <a:gd name="connsiteX25" fmla="*/ 669604 w 695920"/>
                <a:gd name="connsiteY25" fmla="*/ 773042 h 1209126"/>
                <a:gd name="connsiteX26" fmla="*/ 694369 w 695920"/>
                <a:gd name="connsiteY26" fmla="*/ 713987 h 1209126"/>
                <a:gd name="connsiteX27" fmla="*/ 589594 w 695920"/>
                <a:gd name="connsiteY27" fmla="*/ 482529 h 1209126"/>
                <a:gd name="connsiteX28" fmla="*/ 481962 w 695920"/>
                <a:gd name="connsiteY28" fmla="*/ 411092 h 1209126"/>
                <a:gd name="connsiteX29" fmla="*/ 390522 w 695920"/>
                <a:gd name="connsiteY29" fmla="*/ 354894 h 1209126"/>
                <a:gd name="connsiteX30" fmla="*/ 495297 w 695920"/>
                <a:gd name="connsiteY30" fmla="*/ 148202 h 1209126"/>
                <a:gd name="connsiteX31" fmla="*/ 326704 w 695920"/>
                <a:gd name="connsiteY31" fmla="*/ 79622 h 1209126"/>
                <a:gd name="connsiteX32" fmla="*/ 221929 w 695920"/>
                <a:gd name="connsiteY32" fmla="*/ 256787 h 1209126"/>
                <a:gd name="connsiteX33" fmla="*/ 145729 w 695920"/>
                <a:gd name="connsiteY33" fmla="*/ 194874 h 1209126"/>
                <a:gd name="connsiteX34" fmla="*/ 159064 w 695920"/>
                <a:gd name="connsiteY34" fmla="*/ 70097 h 1209126"/>
                <a:gd name="connsiteX35" fmla="*/ 99057 w 695920"/>
                <a:gd name="connsiteY35" fmla="*/ 564 h 1209126"/>
                <a:gd name="connsiteX36" fmla="*/ 28572 w 695920"/>
                <a:gd name="connsiteY36" fmla="*/ 53904 h 1209126"/>
                <a:gd name="connsiteX37" fmla="*/ 2854 w 695920"/>
                <a:gd name="connsiteY37" fmla="*/ 191064 h 1209126"/>
                <a:gd name="connsiteX38" fmla="*/ 23809 w 695920"/>
                <a:gd name="connsiteY38" fmla="*/ 291077 h 1209126"/>
                <a:gd name="connsiteX39" fmla="*/ 359089 w 695920"/>
                <a:gd name="connsiteY39" fmla="*/ 337749 h 1209126"/>
                <a:gd name="connsiteX40" fmla="*/ 235264 w 695920"/>
                <a:gd name="connsiteY40" fmla="*/ 220592 h 1209126"/>
                <a:gd name="connsiteX41" fmla="*/ 357184 w 695920"/>
                <a:gd name="connsiteY41" fmla="*/ 94862 h 1209126"/>
                <a:gd name="connsiteX42" fmla="*/ 489582 w 695920"/>
                <a:gd name="connsiteY42" fmla="*/ 208209 h 1209126"/>
                <a:gd name="connsiteX43" fmla="*/ 359089 w 695920"/>
                <a:gd name="connsiteY43" fmla="*/ 337749 h 1209126"/>
                <a:gd name="connsiteX44" fmla="*/ 19999 w 695920"/>
                <a:gd name="connsiteY44" fmla="*/ 184397 h 1209126"/>
                <a:gd name="connsiteX45" fmla="*/ 42859 w 695920"/>
                <a:gd name="connsiteY45" fmla="*/ 59619 h 1209126"/>
                <a:gd name="connsiteX46" fmla="*/ 91437 w 695920"/>
                <a:gd name="connsiteY46" fmla="*/ 17709 h 1209126"/>
                <a:gd name="connsiteX47" fmla="*/ 136204 w 695920"/>
                <a:gd name="connsiteY47" fmla="*/ 55809 h 1209126"/>
                <a:gd name="connsiteX48" fmla="*/ 126679 w 695920"/>
                <a:gd name="connsiteY48" fmla="*/ 146297 h 1209126"/>
                <a:gd name="connsiteX49" fmla="*/ 205737 w 695920"/>
                <a:gd name="connsiteY49" fmla="*/ 267264 h 1209126"/>
                <a:gd name="connsiteX50" fmla="*/ 372424 w 695920"/>
                <a:gd name="connsiteY50" fmla="*/ 364419 h 1209126"/>
                <a:gd name="connsiteX51" fmla="*/ 526729 w 695920"/>
                <a:gd name="connsiteY51" fmla="*/ 453954 h 1209126"/>
                <a:gd name="connsiteX52" fmla="*/ 572449 w 695920"/>
                <a:gd name="connsiteY52" fmla="*/ 492054 h 1209126"/>
                <a:gd name="connsiteX53" fmla="*/ 667699 w 695920"/>
                <a:gd name="connsiteY53" fmla="*/ 697794 h 1209126"/>
                <a:gd name="connsiteX54" fmla="*/ 611502 w 695920"/>
                <a:gd name="connsiteY54" fmla="*/ 759706 h 1209126"/>
                <a:gd name="connsiteX55" fmla="*/ 566734 w 695920"/>
                <a:gd name="connsiteY55" fmla="*/ 723512 h 1209126"/>
                <a:gd name="connsiteX56" fmla="*/ 512442 w 695920"/>
                <a:gd name="connsiteY56" fmla="*/ 590162 h 1209126"/>
                <a:gd name="connsiteX57" fmla="*/ 454339 w 695920"/>
                <a:gd name="connsiteY57" fmla="*/ 561587 h 1209126"/>
                <a:gd name="connsiteX58" fmla="*/ 421954 w 695920"/>
                <a:gd name="connsiteY58" fmla="*/ 608259 h 1209126"/>
                <a:gd name="connsiteX59" fmla="*/ 425764 w 695920"/>
                <a:gd name="connsiteY59" fmla="*/ 712081 h 1209126"/>
                <a:gd name="connsiteX60" fmla="*/ 479104 w 695920"/>
                <a:gd name="connsiteY60" fmla="*/ 928299 h 1209126"/>
                <a:gd name="connsiteX61" fmla="*/ 573402 w 695920"/>
                <a:gd name="connsiteY61" fmla="*/ 1067364 h 1209126"/>
                <a:gd name="connsiteX62" fmla="*/ 553399 w 695920"/>
                <a:gd name="connsiteY62" fmla="*/ 1115942 h 1209126"/>
                <a:gd name="connsiteX63" fmla="*/ 501012 w 695920"/>
                <a:gd name="connsiteY63" fmla="*/ 1111179 h 1209126"/>
                <a:gd name="connsiteX64" fmla="*/ 345754 w 695920"/>
                <a:gd name="connsiteY64" fmla="*/ 934967 h 1209126"/>
                <a:gd name="connsiteX65" fmla="*/ 319084 w 695920"/>
                <a:gd name="connsiteY65" fmla="*/ 826381 h 1209126"/>
                <a:gd name="connsiteX66" fmla="*/ 293367 w 695920"/>
                <a:gd name="connsiteY66" fmla="*/ 798759 h 1209126"/>
                <a:gd name="connsiteX67" fmla="*/ 266697 w 695920"/>
                <a:gd name="connsiteY67" fmla="*/ 824477 h 1209126"/>
                <a:gd name="connsiteX68" fmla="*/ 248599 w 695920"/>
                <a:gd name="connsiteY68" fmla="*/ 913059 h 1209126"/>
                <a:gd name="connsiteX69" fmla="*/ 257172 w 695920"/>
                <a:gd name="connsiteY69" fmla="*/ 1080699 h 1209126"/>
                <a:gd name="connsiteX70" fmla="*/ 257172 w 695920"/>
                <a:gd name="connsiteY70" fmla="*/ 1144517 h 1209126"/>
                <a:gd name="connsiteX71" fmla="*/ 211452 w 695920"/>
                <a:gd name="connsiteY71" fmla="*/ 1190237 h 1209126"/>
                <a:gd name="connsiteX72" fmla="*/ 159064 w 695920"/>
                <a:gd name="connsiteY72" fmla="*/ 1157852 h 1209126"/>
                <a:gd name="connsiteX73" fmla="*/ 136204 w 695920"/>
                <a:gd name="connsiteY73" fmla="*/ 908297 h 1209126"/>
                <a:gd name="connsiteX74" fmla="*/ 157159 w 695920"/>
                <a:gd name="connsiteY74" fmla="*/ 618737 h 1209126"/>
                <a:gd name="connsiteX75" fmla="*/ 130489 w 695920"/>
                <a:gd name="connsiteY75" fmla="*/ 430142 h 1209126"/>
                <a:gd name="connsiteX76" fmla="*/ 46669 w 695920"/>
                <a:gd name="connsiteY76" fmla="*/ 295839 h 1209126"/>
                <a:gd name="connsiteX77" fmla="*/ 19999 w 695920"/>
                <a:gd name="connsiteY77" fmla="*/ 184397 h 120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95920" h="1209126">
                  <a:moveTo>
                    <a:pt x="23809" y="291077"/>
                  </a:moveTo>
                  <a:cubicBezTo>
                    <a:pt x="58099" y="354894"/>
                    <a:pt x="95247" y="391089"/>
                    <a:pt x="110487" y="426332"/>
                  </a:cubicBezTo>
                  <a:cubicBezTo>
                    <a:pt x="145729" y="522534"/>
                    <a:pt x="137157" y="630167"/>
                    <a:pt x="135252" y="731131"/>
                  </a:cubicBezTo>
                  <a:cubicBezTo>
                    <a:pt x="133347" y="802569"/>
                    <a:pt x="116202" y="903534"/>
                    <a:pt x="115249" y="975924"/>
                  </a:cubicBezTo>
                  <a:cubicBezTo>
                    <a:pt x="114297" y="1031169"/>
                    <a:pt x="120964" y="1085462"/>
                    <a:pt x="133347" y="1138802"/>
                  </a:cubicBezTo>
                  <a:cubicBezTo>
                    <a:pt x="146682" y="1193094"/>
                    <a:pt x="180019" y="1228337"/>
                    <a:pt x="245742" y="1197857"/>
                  </a:cubicBezTo>
                  <a:cubicBezTo>
                    <a:pt x="272412" y="1187379"/>
                    <a:pt x="298129" y="1199762"/>
                    <a:pt x="323847" y="1203572"/>
                  </a:cubicBezTo>
                  <a:cubicBezTo>
                    <a:pt x="343849" y="1206429"/>
                    <a:pt x="362899" y="1215954"/>
                    <a:pt x="381949" y="1198809"/>
                  </a:cubicBezTo>
                  <a:cubicBezTo>
                    <a:pt x="351469" y="1189284"/>
                    <a:pt x="318132" y="1195952"/>
                    <a:pt x="287652" y="1185474"/>
                  </a:cubicBezTo>
                  <a:cubicBezTo>
                    <a:pt x="280032" y="1182617"/>
                    <a:pt x="270507" y="1186427"/>
                    <a:pt x="273364" y="1170234"/>
                  </a:cubicBezTo>
                  <a:cubicBezTo>
                    <a:pt x="285747" y="1102607"/>
                    <a:pt x="271459" y="1034027"/>
                    <a:pt x="268602" y="966399"/>
                  </a:cubicBezTo>
                  <a:cubicBezTo>
                    <a:pt x="267649" y="924489"/>
                    <a:pt x="269554" y="883531"/>
                    <a:pt x="281937" y="843527"/>
                  </a:cubicBezTo>
                  <a:cubicBezTo>
                    <a:pt x="283842" y="835906"/>
                    <a:pt x="283842" y="828287"/>
                    <a:pt x="293367" y="828287"/>
                  </a:cubicBezTo>
                  <a:cubicBezTo>
                    <a:pt x="302892" y="828287"/>
                    <a:pt x="306702" y="841622"/>
                    <a:pt x="308607" y="851147"/>
                  </a:cubicBezTo>
                  <a:cubicBezTo>
                    <a:pt x="311464" y="864481"/>
                    <a:pt x="331467" y="942587"/>
                    <a:pt x="333372" y="955922"/>
                  </a:cubicBezTo>
                  <a:cubicBezTo>
                    <a:pt x="340039" y="994974"/>
                    <a:pt x="409572" y="1067364"/>
                    <a:pt x="492439" y="1133087"/>
                  </a:cubicBezTo>
                  <a:cubicBezTo>
                    <a:pt x="512442" y="1149279"/>
                    <a:pt x="545779" y="1154994"/>
                    <a:pt x="569592" y="1135944"/>
                  </a:cubicBezTo>
                  <a:cubicBezTo>
                    <a:pt x="593404" y="1116894"/>
                    <a:pt x="600072" y="1094034"/>
                    <a:pt x="594357" y="1061649"/>
                  </a:cubicBezTo>
                  <a:cubicBezTo>
                    <a:pt x="589594" y="1036884"/>
                    <a:pt x="518157" y="943539"/>
                    <a:pt x="497202" y="915917"/>
                  </a:cubicBezTo>
                  <a:cubicBezTo>
                    <a:pt x="451482" y="854956"/>
                    <a:pt x="456244" y="780662"/>
                    <a:pt x="446719" y="711129"/>
                  </a:cubicBezTo>
                  <a:cubicBezTo>
                    <a:pt x="441957" y="680649"/>
                    <a:pt x="443862" y="648264"/>
                    <a:pt x="441004" y="617784"/>
                  </a:cubicBezTo>
                  <a:cubicBezTo>
                    <a:pt x="439099" y="600639"/>
                    <a:pt x="444814" y="589209"/>
                    <a:pt x="461007" y="584447"/>
                  </a:cubicBezTo>
                  <a:cubicBezTo>
                    <a:pt x="478152" y="579684"/>
                    <a:pt x="492439" y="586352"/>
                    <a:pt x="499107" y="602544"/>
                  </a:cubicBezTo>
                  <a:cubicBezTo>
                    <a:pt x="512442" y="633024"/>
                    <a:pt x="524824" y="664456"/>
                    <a:pt x="537207" y="695889"/>
                  </a:cubicBezTo>
                  <a:cubicBezTo>
                    <a:pt x="544827" y="715892"/>
                    <a:pt x="553399" y="741609"/>
                    <a:pt x="567687" y="757802"/>
                  </a:cubicBezTo>
                  <a:cubicBezTo>
                    <a:pt x="597215" y="791139"/>
                    <a:pt x="632457" y="796854"/>
                    <a:pt x="669604" y="773042"/>
                  </a:cubicBezTo>
                  <a:cubicBezTo>
                    <a:pt x="689607" y="760659"/>
                    <a:pt x="700084" y="735894"/>
                    <a:pt x="694369" y="713987"/>
                  </a:cubicBezTo>
                  <a:cubicBezTo>
                    <a:pt x="671509" y="631119"/>
                    <a:pt x="632457" y="555872"/>
                    <a:pt x="589594" y="482529"/>
                  </a:cubicBezTo>
                  <a:cubicBezTo>
                    <a:pt x="567687" y="444429"/>
                    <a:pt x="521014" y="430142"/>
                    <a:pt x="481962" y="411092"/>
                  </a:cubicBezTo>
                  <a:cubicBezTo>
                    <a:pt x="449577" y="394899"/>
                    <a:pt x="423859" y="374897"/>
                    <a:pt x="390522" y="354894"/>
                  </a:cubicBezTo>
                  <a:cubicBezTo>
                    <a:pt x="481009" y="345369"/>
                    <a:pt x="544827" y="252977"/>
                    <a:pt x="495297" y="148202"/>
                  </a:cubicBezTo>
                  <a:cubicBezTo>
                    <a:pt x="468627" y="92957"/>
                    <a:pt x="383854" y="64382"/>
                    <a:pt x="326704" y="79622"/>
                  </a:cubicBezTo>
                  <a:cubicBezTo>
                    <a:pt x="252409" y="99624"/>
                    <a:pt x="203832" y="168204"/>
                    <a:pt x="221929" y="256787"/>
                  </a:cubicBezTo>
                  <a:cubicBezTo>
                    <a:pt x="189544" y="236784"/>
                    <a:pt x="167637" y="222497"/>
                    <a:pt x="145729" y="194874"/>
                  </a:cubicBezTo>
                  <a:cubicBezTo>
                    <a:pt x="138109" y="185349"/>
                    <a:pt x="157159" y="97719"/>
                    <a:pt x="159064" y="70097"/>
                  </a:cubicBezTo>
                  <a:cubicBezTo>
                    <a:pt x="160969" y="31997"/>
                    <a:pt x="134299" y="4374"/>
                    <a:pt x="99057" y="564"/>
                  </a:cubicBezTo>
                  <a:cubicBezTo>
                    <a:pt x="66672" y="-3246"/>
                    <a:pt x="38097" y="11994"/>
                    <a:pt x="28572" y="53904"/>
                  </a:cubicBezTo>
                  <a:cubicBezTo>
                    <a:pt x="24762" y="70097"/>
                    <a:pt x="10474" y="164394"/>
                    <a:pt x="2854" y="191064"/>
                  </a:cubicBezTo>
                  <a:cubicBezTo>
                    <a:pt x="-6671" y="221544"/>
                    <a:pt x="9522" y="264407"/>
                    <a:pt x="23809" y="291077"/>
                  </a:cubicBezTo>
                  <a:close/>
                  <a:moveTo>
                    <a:pt x="359089" y="337749"/>
                  </a:moveTo>
                  <a:cubicBezTo>
                    <a:pt x="297177" y="339654"/>
                    <a:pt x="237169" y="285362"/>
                    <a:pt x="235264" y="220592"/>
                  </a:cubicBezTo>
                  <a:cubicBezTo>
                    <a:pt x="234312" y="162489"/>
                    <a:pt x="292414" y="95814"/>
                    <a:pt x="357184" y="94862"/>
                  </a:cubicBezTo>
                  <a:cubicBezTo>
                    <a:pt x="414334" y="93909"/>
                    <a:pt x="486724" y="125342"/>
                    <a:pt x="489582" y="208209"/>
                  </a:cubicBezTo>
                  <a:cubicBezTo>
                    <a:pt x="489582" y="297744"/>
                    <a:pt x="421002" y="335844"/>
                    <a:pt x="359089" y="337749"/>
                  </a:cubicBezTo>
                  <a:close/>
                  <a:moveTo>
                    <a:pt x="19999" y="184397"/>
                  </a:moveTo>
                  <a:cubicBezTo>
                    <a:pt x="29524" y="140582"/>
                    <a:pt x="34287" y="103434"/>
                    <a:pt x="42859" y="59619"/>
                  </a:cubicBezTo>
                  <a:cubicBezTo>
                    <a:pt x="46669" y="37712"/>
                    <a:pt x="64767" y="13899"/>
                    <a:pt x="91437" y="17709"/>
                  </a:cubicBezTo>
                  <a:cubicBezTo>
                    <a:pt x="116202" y="21519"/>
                    <a:pt x="135252" y="29139"/>
                    <a:pt x="136204" y="55809"/>
                  </a:cubicBezTo>
                  <a:cubicBezTo>
                    <a:pt x="136204" y="71049"/>
                    <a:pt x="131442" y="132009"/>
                    <a:pt x="126679" y="146297"/>
                  </a:cubicBezTo>
                  <a:cubicBezTo>
                    <a:pt x="117154" y="215829"/>
                    <a:pt x="153349" y="232022"/>
                    <a:pt x="205737" y="267264"/>
                  </a:cubicBezTo>
                  <a:cubicBezTo>
                    <a:pt x="245742" y="294887"/>
                    <a:pt x="259077" y="359657"/>
                    <a:pt x="372424" y="364419"/>
                  </a:cubicBezTo>
                  <a:cubicBezTo>
                    <a:pt x="372424" y="364419"/>
                    <a:pt x="450529" y="417759"/>
                    <a:pt x="526729" y="453954"/>
                  </a:cubicBezTo>
                  <a:cubicBezTo>
                    <a:pt x="544827" y="462527"/>
                    <a:pt x="561972" y="474909"/>
                    <a:pt x="572449" y="492054"/>
                  </a:cubicBezTo>
                  <a:cubicBezTo>
                    <a:pt x="612454" y="556824"/>
                    <a:pt x="646744" y="624452"/>
                    <a:pt x="667699" y="697794"/>
                  </a:cubicBezTo>
                  <a:cubicBezTo>
                    <a:pt x="679129" y="737799"/>
                    <a:pt x="652459" y="766374"/>
                    <a:pt x="611502" y="759706"/>
                  </a:cubicBezTo>
                  <a:cubicBezTo>
                    <a:pt x="590547" y="755897"/>
                    <a:pt x="575307" y="743514"/>
                    <a:pt x="566734" y="723512"/>
                  </a:cubicBezTo>
                  <a:cubicBezTo>
                    <a:pt x="548637" y="678744"/>
                    <a:pt x="530540" y="634929"/>
                    <a:pt x="512442" y="590162"/>
                  </a:cubicBezTo>
                  <a:cubicBezTo>
                    <a:pt x="501964" y="563492"/>
                    <a:pt x="477199" y="557777"/>
                    <a:pt x="454339" y="561587"/>
                  </a:cubicBezTo>
                  <a:cubicBezTo>
                    <a:pt x="430527" y="564444"/>
                    <a:pt x="420049" y="584447"/>
                    <a:pt x="421954" y="608259"/>
                  </a:cubicBezTo>
                  <a:cubicBezTo>
                    <a:pt x="423859" y="642549"/>
                    <a:pt x="420049" y="677792"/>
                    <a:pt x="425764" y="712081"/>
                  </a:cubicBezTo>
                  <a:cubicBezTo>
                    <a:pt x="438147" y="788281"/>
                    <a:pt x="428622" y="862577"/>
                    <a:pt x="479104" y="928299"/>
                  </a:cubicBezTo>
                  <a:cubicBezTo>
                    <a:pt x="497202" y="951159"/>
                    <a:pt x="569592" y="1044504"/>
                    <a:pt x="573402" y="1067364"/>
                  </a:cubicBezTo>
                  <a:cubicBezTo>
                    <a:pt x="577212" y="1091177"/>
                    <a:pt x="570544" y="1100702"/>
                    <a:pt x="553399" y="1115942"/>
                  </a:cubicBezTo>
                  <a:cubicBezTo>
                    <a:pt x="537207" y="1130229"/>
                    <a:pt x="515299" y="1120704"/>
                    <a:pt x="501012" y="1111179"/>
                  </a:cubicBezTo>
                  <a:cubicBezTo>
                    <a:pt x="418144" y="1055934"/>
                    <a:pt x="361947" y="984497"/>
                    <a:pt x="345754" y="934967"/>
                  </a:cubicBezTo>
                  <a:cubicBezTo>
                    <a:pt x="341944" y="913059"/>
                    <a:pt x="323847" y="848289"/>
                    <a:pt x="319084" y="826381"/>
                  </a:cubicBezTo>
                  <a:cubicBezTo>
                    <a:pt x="316227" y="813047"/>
                    <a:pt x="308607" y="799712"/>
                    <a:pt x="293367" y="798759"/>
                  </a:cubicBezTo>
                  <a:cubicBezTo>
                    <a:pt x="277174" y="797806"/>
                    <a:pt x="271459" y="811142"/>
                    <a:pt x="266697" y="824477"/>
                  </a:cubicBezTo>
                  <a:cubicBezTo>
                    <a:pt x="257172" y="853052"/>
                    <a:pt x="250504" y="882579"/>
                    <a:pt x="248599" y="913059"/>
                  </a:cubicBezTo>
                  <a:cubicBezTo>
                    <a:pt x="244789" y="969256"/>
                    <a:pt x="257172" y="1024502"/>
                    <a:pt x="257172" y="1080699"/>
                  </a:cubicBezTo>
                  <a:cubicBezTo>
                    <a:pt x="257172" y="1101654"/>
                    <a:pt x="258124" y="1123562"/>
                    <a:pt x="257172" y="1144517"/>
                  </a:cubicBezTo>
                  <a:cubicBezTo>
                    <a:pt x="255267" y="1173092"/>
                    <a:pt x="234312" y="1186427"/>
                    <a:pt x="211452" y="1190237"/>
                  </a:cubicBezTo>
                  <a:cubicBezTo>
                    <a:pt x="188592" y="1194047"/>
                    <a:pt x="167637" y="1183569"/>
                    <a:pt x="159064" y="1157852"/>
                  </a:cubicBezTo>
                  <a:cubicBezTo>
                    <a:pt x="138109" y="1091177"/>
                    <a:pt x="127632" y="978781"/>
                    <a:pt x="136204" y="908297"/>
                  </a:cubicBezTo>
                  <a:cubicBezTo>
                    <a:pt x="150492" y="797806"/>
                    <a:pt x="160017" y="677792"/>
                    <a:pt x="157159" y="618737"/>
                  </a:cubicBezTo>
                  <a:cubicBezTo>
                    <a:pt x="152397" y="568254"/>
                    <a:pt x="151444" y="479672"/>
                    <a:pt x="130489" y="430142"/>
                  </a:cubicBezTo>
                  <a:cubicBezTo>
                    <a:pt x="104772" y="369182"/>
                    <a:pt x="78102" y="353942"/>
                    <a:pt x="46669" y="295839"/>
                  </a:cubicBezTo>
                  <a:cubicBezTo>
                    <a:pt x="30477" y="262502"/>
                    <a:pt x="11427" y="223449"/>
                    <a:pt x="19999" y="184397"/>
                  </a:cubicBezTo>
                  <a:close/>
                </a:path>
              </a:pathLst>
            </a:custGeom>
            <a:solidFill>
              <a:srgbClr val="000000"/>
            </a:solidFill>
            <a:ln w="9525" cap="flat">
              <a:noFill/>
              <a:prstDash val="solid"/>
              <a:miter/>
            </a:ln>
          </p:spPr>
          <p:txBody>
            <a:bodyPr rtlCol="0" anchor="ctr"/>
            <a:lstStyle/>
            <a:p>
              <a:endParaRPr lang="en-US"/>
            </a:p>
          </p:txBody>
        </p:sp>
        <p:sp>
          <p:nvSpPr>
            <p:cNvPr id="8" name="Freeform 10">
              <a:extLst>
                <a:ext uri="{FF2B5EF4-FFF2-40B4-BE49-F238E27FC236}">
                  <a16:creationId xmlns:a16="http://schemas.microsoft.com/office/drawing/2014/main" id="{2EA6CE6F-1A62-2E0D-7DFE-F714CB15AEA9}"/>
                </a:ext>
              </a:extLst>
            </p:cNvPr>
            <p:cNvSpPr/>
            <p:nvPr/>
          </p:nvSpPr>
          <p:spPr>
            <a:xfrm>
              <a:off x="9088755" y="2951797"/>
              <a:ext cx="84493" cy="115252"/>
            </a:xfrm>
            <a:custGeom>
              <a:avLst/>
              <a:gdLst>
                <a:gd name="connsiteX0" fmla="*/ 60960 w 84493"/>
                <a:gd name="connsiteY0" fmla="*/ 70485 h 115252"/>
                <a:gd name="connsiteX1" fmla="*/ 68580 w 84493"/>
                <a:gd name="connsiteY1" fmla="*/ 0 h 115252"/>
                <a:gd name="connsiteX2" fmla="*/ 0 w 84493"/>
                <a:gd name="connsiteY2" fmla="*/ 115253 h 115252"/>
                <a:gd name="connsiteX3" fmla="*/ 60960 w 84493"/>
                <a:gd name="connsiteY3" fmla="*/ 70485 h 115252"/>
              </a:gdLst>
              <a:ahLst/>
              <a:cxnLst>
                <a:cxn ang="0">
                  <a:pos x="connsiteX0" y="connsiteY0"/>
                </a:cxn>
                <a:cxn ang="0">
                  <a:pos x="connsiteX1" y="connsiteY1"/>
                </a:cxn>
                <a:cxn ang="0">
                  <a:pos x="connsiteX2" y="connsiteY2"/>
                </a:cxn>
                <a:cxn ang="0">
                  <a:pos x="connsiteX3" y="connsiteY3"/>
                </a:cxn>
              </a:cxnLst>
              <a:rect l="l" t="t" r="r" b="b"/>
              <a:pathLst>
                <a:path w="84493" h="115252">
                  <a:moveTo>
                    <a:pt x="60960" y="70485"/>
                  </a:moveTo>
                  <a:cubicBezTo>
                    <a:pt x="72390" y="49530"/>
                    <a:pt x="57150" y="23813"/>
                    <a:pt x="68580" y="0"/>
                  </a:cubicBezTo>
                  <a:cubicBezTo>
                    <a:pt x="104775" y="57150"/>
                    <a:pt x="78105" y="105728"/>
                    <a:pt x="0" y="115253"/>
                  </a:cubicBezTo>
                  <a:cubicBezTo>
                    <a:pt x="29527" y="103822"/>
                    <a:pt x="49530" y="91440"/>
                    <a:pt x="60960" y="70485"/>
                  </a:cubicBezTo>
                  <a:close/>
                </a:path>
              </a:pathLst>
            </a:custGeom>
            <a:solidFill>
              <a:srgbClr val="000000"/>
            </a:solidFill>
            <a:ln w="9525" cap="flat">
              <a:noFill/>
              <a:prstDash val="solid"/>
              <a:miter/>
            </a:ln>
          </p:spPr>
          <p:txBody>
            <a:bodyPr rtlCol="0" anchor="ctr"/>
            <a:lstStyle/>
            <a:p>
              <a:endParaRPr lang="en-US"/>
            </a:p>
          </p:txBody>
        </p:sp>
        <p:sp>
          <p:nvSpPr>
            <p:cNvPr id="9" name="Freeform 11">
              <a:extLst>
                <a:ext uri="{FF2B5EF4-FFF2-40B4-BE49-F238E27FC236}">
                  <a16:creationId xmlns:a16="http://schemas.microsoft.com/office/drawing/2014/main" id="{E78B054E-0DEB-8C52-7097-FE9A8587A3C3}"/>
                </a:ext>
              </a:extLst>
            </p:cNvPr>
            <p:cNvSpPr/>
            <p:nvPr/>
          </p:nvSpPr>
          <p:spPr>
            <a:xfrm>
              <a:off x="8370738" y="2481262"/>
              <a:ext cx="48409" cy="112395"/>
            </a:xfrm>
            <a:custGeom>
              <a:avLst/>
              <a:gdLst>
                <a:gd name="connsiteX0" fmla="*/ 8404 w 48409"/>
                <a:gd name="connsiteY0" fmla="*/ 0 h 112395"/>
                <a:gd name="connsiteX1" fmla="*/ 48410 w 48409"/>
                <a:gd name="connsiteY1" fmla="*/ 112395 h 112395"/>
                <a:gd name="connsiteX2" fmla="*/ 8404 w 48409"/>
                <a:gd name="connsiteY2" fmla="*/ 0 h 112395"/>
              </a:gdLst>
              <a:ahLst/>
              <a:cxnLst>
                <a:cxn ang="0">
                  <a:pos x="connsiteX0" y="connsiteY0"/>
                </a:cxn>
                <a:cxn ang="0">
                  <a:pos x="connsiteX1" y="connsiteY1"/>
                </a:cxn>
                <a:cxn ang="0">
                  <a:pos x="connsiteX2" y="connsiteY2"/>
                </a:cxn>
              </a:cxnLst>
              <a:rect l="l" t="t" r="r" b="b"/>
              <a:pathLst>
                <a:path w="48409" h="112395">
                  <a:moveTo>
                    <a:pt x="8404" y="0"/>
                  </a:moveTo>
                  <a:cubicBezTo>
                    <a:pt x="7452" y="42863"/>
                    <a:pt x="30312" y="77153"/>
                    <a:pt x="48410" y="112395"/>
                  </a:cubicBezTo>
                  <a:cubicBezTo>
                    <a:pt x="2689" y="70485"/>
                    <a:pt x="-10646" y="33338"/>
                    <a:pt x="8404" y="0"/>
                  </a:cubicBezTo>
                  <a:close/>
                </a:path>
              </a:pathLst>
            </a:custGeom>
            <a:solidFill>
              <a:srgbClr val="000000"/>
            </a:solidFill>
            <a:ln w="9525" cap="flat">
              <a:noFill/>
              <a:prstDash val="solid"/>
              <a:miter/>
            </a:ln>
          </p:spPr>
          <p:txBody>
            <a:bodyPr rtlCol="0" anchor="ctr"/>
            <a:lstStyle/>
            <a:p>
              <a:endParaRPr lang="en-US"/>
            </a:p>
          </p:txBody>
        </p:sp>
        <p:sp>
          <p:nvSpPr>
            <p:cNvPr id="10" name="Freeform 12">
              <a:extLst>
                <a:ext uri="{FF2B5EF4-FFF2-40B4-BE49-F238E27FC236}">
                  <a16:creationId xmlns:a16="http://schemas.microsoft.com/office/drawing/2014/main" id="{0FC8DB6B-0F5E-717F-B9BE-5A8C7746ACF1}"/>
                </a:ext>
              </a:extLst>
            </p:cNvPr>
            <p:cNvSpPr/>
            <p:nvPr/>
          </p:nvSpPr>
          <p:spPr>
            <a:xfrm>
              <a:off x="8468677" y="3452812"/>
              <a:ext cx="86677" cy="17966"/>
            </a:xfrm>
            <a:custGeom>
              <a:avLst/>
              <a:gdLst>
                <a:gd name="connsiteX0" fmla="*/ 72390 w 86677"/>
                <a:gd name="connsiteY0" fmla="*/ 0 h 17966"/>
                <a:gd name="connsiteX1" fmla="*/ 86678 w 86677"/>
                <a:gd name="connsiteY1" fmla="*/ 10478 h 17966"/>
                <a:gd name="connsiteX2" fmla="*/ 72390 w 86677"/>
                <a:gd name="connsiteY2" fmla="*/ 17145 h 17966"/>
                <a:gd name="connsiteX3" fmla="*/ 953 w 86677"/>
                <a:gd name="connsiteY3" fmla="*/ 6668 h 17966"/>
                <a:gd name="connsiteX4" fmla="*/ 0 w 86677"/>
                <a:gd name="connsiteY4" fmla="*/ 0 h 17966"/>
                <a:gd name="connsiteX5" fmla="*/ 72390 w 86677"/>
                <a:gd name="connsiteY5" fmla="*/ 0 h 17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677" h="17966">
                  <a:moveTo>
                    <a:pt x="72390" y="0"/>
                  </a:moveTo>
                  <a:cubicBezTo>
                    <a:pt x="79058" y="0"/>
                    <a:pt x="86678" y="1905"/>
                    <a:pt x="86678" y="10478"/>
                  </a:cubicBezTo>
                  <a:cubicBezTo>
                    <a:pt x="86678" y="20003"/>
                    <a:pt x="78105" y="18097"/>
                    <a:pt x="72390" y="17145"/>
                  </a:cubicBezTo>
                  <a:cubicBezTo>
                    <a:pt x="48578" y="13335"/>
                    <a:pt x="24765" y="10478"/>
                    <a:pt x="953" y="6668"/>
                  </a:cubicBezTo>
                  <a:cubicBezTo>
                    <a:pt x="953" y="4763"/>
                    <a:pt x="953" y="1905"/>
                    <a:pt x="0" y="0"/>
                  </a:cubicBezTo>
                  <a:cubicBezTo>
                    <a:pt x="23813" y="0"/>
                    <a:pt x="47625" y="0"/>
                    <a:pt x="72390" y="0"/>
                  </a:cubicBezTo>
                  <a:close/>
                </a:path>
              </a:pathLst>
            </a:custGeom>
            <a:solidFill>
              <a:srgbClr val="000000"/>
            </a:solidFill>
            <a:ln w="9525" cap="flat">
              <a:noFill/>
              <a:prstDash val="solid"/>
              <a:miter/>
            </a:ln>
          </p:spPr>
          <p:txBody>
            <a:bodyPr rtlCol="0" anchor="ctr"/>
            <a:lstStyle/>
            <a:p>
              <a:endParaRPr lang="en-US"/>
            </a:p>
          </p:txBody>
        </p:sp>
      </p:grpSp>
      <p:grpSp>
        <p:nvGrpSpPr>
          <p:cNvPr id="11" name="Graphic 4">
            <a:extLst>
              <a:ext uri="{FF2B5EF4-FFF2-40B4-BE49-F238E27FC236}">
                <a16:creationId xmlns:a16="http://schemas.microsoft.com/office/drawing/2014/main" id="{C8E8E922-587C-DF44-B4A4-215E6B7EDFB9}"/>
              </a:ext>
            </a:extLst>
          </p:cNvPr>
          <p:cNvGrpSpPr/>
          <p:nvPr/>
        </p:nvGrpSpPr>
        <p:grpSpPr>
          <a:xfrm>
            <a:off x="9517004" y="1604823"/>
            <a:ext cx="1547987" cy="2584431"/>
            <a:chOff x="8124259" y="1236345"/>
            <a:chExt cx="860672" cy="1861250"/>
          </a:xfrm>
        </p:grpSpPr>
        <p:sp>
          <p:nvSpPr>
            <p:cNvPr id="12" name="Freeform 14">
              <a:extLst>
                <a:ext uri="{FF2B5EF4-FFF2-40B4-BE49-F238E27FC236}">
                  <a16:creationId xmlns:a16="http://schemas.microsoft.com/office/drawing/2014/main" id="{C88132D6-8E92-DB67-40B8-798AE55C3D5D}"/>
                </a:ext>
              </a:extLst>
            </p:cNvPr>
            <p:cNvSpPr/>
            <p:nvPr/>
          </p:nvSpPr>
          <p:spPr>
            <a:xfrm>
              <a:off x="8402002" y="1842134"/>
              <a:ext cx="8572" cy="7620"/>
            </a:xfrm>
            <a:custGeom>
              <a:avLst/>
              <a:gdLst>
                <a:gd name="connsiteX0" fmla="*/ 8573 w 8572"/>
                <a:gd name="connsiteY0" fmla="*/ 7620 h 7620"/>
                <a:gd name="connsiteX1" fmla="*/ 0 w 8572"/>
                <a:gd name="connsiteY1" fmla="*/ 0 h 7620"/>
                <a:gd name="connsiteX2" fmla="*/ 8573 w 8572"/>
                <a:gd name="connsiteY2" fmla="*/ 7620 h 7620"/>
              </a:gdLst>
              <a:ahLst/>
              <a:cxnLst>
                <a:cxn ang="0">
                  <a:pos x="connsiteX0" y="connsiteY0"/>
                </a:cxn>
                <a:cxn ang="0">
                  <a:pos x="connsiteX1" y="connsiteY1"/>
                </a:cxn>
                <a:cxn ang="0">
                  <a:pos x="connsiteX2" y="connsiteY2"/>
                </a:cxn>
              </a:cxnLst>
              <a:rect l="l" t="t" r="r" b="b"/>
              <a:pathLst>
                <a:path w="8572" h="7620">
                  <a:moveTo>
                    <a:pt x="8573" y="7620"/>
                  </a:moveTo>
                  <a:cubicBezTo>
                    <a:pt x="5715" y="4763"/>
                    <a:pt x="2858" y="2858"/>
                    <a:pt x="0" y="0"/>
                  </a:cubicBezTo>
                  <a:cubicBezTo>
                    <a:pt x="2858" y="2858"/>
                    <a:pt x="5715" y="5715"/>
                    <a:pt x="8573" y="7620"/>
                  </a:cubicBezTo>
                  <a:close/>
                </a:path>
              </a:pathLst>
            </a:custGeom>
            <a:solidFill>
              <a:srgbClr val="FFFFFF"/>
            </a:solidFill>
            <a:ln w="9525" cap="flat">
              <a:noFill/>
              <a:prstDash val="solid"/>
              <a:miter/>
            </a:ln>
          </p:spPr>
          <p:txBody>
            <a:bodyPr rtlCol="0" anchor="ctr"/>
            <a:lstStyle/>
            <a:p>
              <a:endParaRPr lang="en-US"/>
            </a:p>
          </p:txBody>
        </p:sp>
        <p:sp>
          <p:nvSpPr>
            <p:cNvPr id="13" name="Freeform 15">
              <a:extLst>
                <a:ext uri="{FF2B5EF4-FFF2-40B4-BE49-F238E27FC236}">
                  <a16:creationId xmlns:a16="http://schemas.microsoft.com/office/drawing/2014/main" id="{53C30536-870E-E126-06F0-798D1DC622A6}"/>
                </a:ext>
              </a:extLst>
            </p:cNvPr>
            <p:cNvSpPr/>
            <p:nvPr/>
          </p:nvSpPr>
          <p:spPr>
            <a:xfrm>
              <a:off x="8411527" y="1849754"/>
              <a:ext cx="30480" cy="20954"/>
            </a:xfrm>
            <a:custGeom>
              <a:avLst/>
              <a:gdLst>
                <a:gd name="connsiteX0" fmla="*/ 30480 w 30480"/>
                <a:gd name="connsiteY0" fmla="*/ 20955 h 20954"/>
                <a:gd name="connsiteX1" fmla="*/ 0 w 30480"/>
                <a:gd name="connsiteY1" fmla="*/ 0 h 20954"/>
                <a:gd name="connsiteX2" fmla="*/ 30480 w 30480"/>
                <a:gd name="connsiteY2" fmla="*/ 20955 h 20954"/>
              </a:gdLst>
              <a:ahLst/>
              <a:cxnLst>
                <a:cxn ang="0">
                  <a:pos x="connsiteX0" y="connsiteY0"/>
                </a:cxn>
                <a:cxn ang="0">
                  <a:pos x="connsiteX1" y="connsiteY1"/>
                </a:cxn>
                <a:cxn ang="0">
                  <a:pos x="connsiteX2" y="connsiteY2"/>
                </a:cxn>
              </a:cxnLst>
              <a:rect l="l" t="t" r="r" b="b"/>
              <a:pathLst>
                <a:path w="30480" h="20954">
                  <a:moveTo>
                    <a:pt x="30480" y="20955"/>
                  </a:moveTo>
                  <a:cubicBezTo>
                    <a:pt x="20003" y="14288"/>
                    <a:pt x="9525" y="7620"/>
                    <a:pt x="0" y="0"/>
                  </a:cubicBezTo>
                  <a:cubicBezTo>
                    <a:pt x="9525" y="8573"/>
                    <a:pt x="19050" y="15240"/>
                    <a:pt x="30480" y="20955"/>
                  </a:cubicBezTo>
                  <a:close/>
                </a:path>
              </a:pathLst>
            </a:custGeom>
            <a:solidFill>
              <a:srgbClr val="FFFFFF"/>
            </a:solidFill>
            <a:ln w="9525" cap="flat">
              <a:noFill/>
              <a:prstDash val="solid"/>
              <a:miter/>
            </a:ln>
          </p:spPr>
          <p:txBody>
            <a:bodyPr rtlCol="0" anchor="ctr"/>
            <a:lstStyle/>
            <a:p>
              <a:endParaRPr lang="en-US"/>
            </a:p>
          </p:txBody>
        </p:sp>
        <p:sp>
          <p:nvSpPr>
            <p:cNvPr id="14" name="Freeform 16">
              <a:extLst>
                <a:ext uri="{FF2B5EF4-FFF2-40B4-BE49-F238E27FC236}">
                  <a16:creationId xmlns:a16="http://schemas.microsoft.com/office/drawing/2014/main" id="{747440A1-1DC2-E14B-457D-8124F8BE4B01}"/>
                </a:ext>
              </a:extLst>
            </p:cNvPr>
            <p:cNvSpPr/>
            <p:nvPr/>
          </p:nvSpPr>
          <p:spPr>
            <a:xfrm>
              <a:off x="8443912" y="1871662"/>
              <a:ext cx="8572" cy="4762"/>
            </a:xfrm>
            <a:custGeom>
              <a:avLst/>
              <a:gdLst>
                <a:gd name="connsiteX0" fmla="*/ 8573 w 8572"/>
                <a:gd name="connsiteY0" fmla="*/ 4763 h 4762"/>
                <a:gd name="connsiteX1" fmla="*/ 0 w 8572"/>
                <a:gd name="connsiteY1" fmla="*/ 0 h 4762"/>
                <a:gd name="connsiteX2" fmla="*/ 8573 w 8572"/>
                <a:gd name="connsiteY2" fmla="*/ 4763 h 4762"/>
              </a:gdLst>
              <a:ahLst/>
              <a:cxnLst>
                <a:cxn ang="0">
                  <a:pos x="connsiteX0" y="connsiteY0"/>
                </a:cxn>
                <a:cxn ang="0">
                  <a:pos x="connsiteX1" y="connsiteY1"/>
                </a:cxn>
                <a:cxn ang="0">
                  <a:pos x="connsiteX2" y="connsiteY2"/>
                </a:cxn>
              </a:cxnLst>
              <a:rect l="l" t="t" r="r" b="b"/>
              <a:pathLst>
                <a:path w="8572" h="4762">
                  <a:moveTo>
                    <a:pt x="8573" y="4763"/>
                  </a:moveTo>
                  <a:cubicBezTo>
                    <a:pt x="5715" y="2858"/>
                    <a:pt x="2857" y="1905"/>
                    <a:pt x="0" y="0"/>
                  </a:cubicBezTo>
                  <a:cubicBezTo>
                    <a:pt x="2857" y="1905"/>
                    <a:pt x="5715" y="3810"/>
                    <a:pt x="8573" y="4763"/>
                  </a:cubicBezTo>
                  <a:close/>
                </a:path>
              </a:pathLst>
            </a:custGeom>
            <a:solidFill>
              <a:srgbClr val="FFFFFF"/>
            </a:solidFill>
            <a:ln w="9525" cap="flat">
              <a:noFill/>
              <a:prstDash val="solid"/>
              <a:miter/>
            </a:ln>
          </p:spPr>
          <p:txBody>
            <a:bodyPr rtlCol="0" anchor="ctr"/>
            <a:lstStyle/>
            <a:p>
              <a:endParaRPr lang="en-US"/>
            </a:p>
          </p:txBody>
        </p:sp>
        <p:sp>
          <p:nvSpPr>
            <p:cNvPr id="15" name="Freeform 17">
              <a:extLst>
                <a:ext uri="{FF2B5EF4-FFF2-40B4-BE49-F238E27FC236}">
                  <a16:creationId xmlns:a16="http://schemas.microsoft.com/office/drawing/2014/main" id="{D18D6AB4-5977-AAF7-4E10-1E0AF6ED8E9C}"/>
                </a:ext>
              </a:extLst>
            </p:cNvPr>
            <p:cNvSpPr/>
            <p:nvPr/>
          </p:nvSpPr>
          <p:spPr>
            <a:xfrm>
              <a:off x="8761094" y="1662112"/>
              <a:ext cx="952" cy="23812"/>
            </a:xfrm>
            <a:custGeom>
              <a:avLst/>
              <a:gdLst>
                <a:gd name="connsiteX0" fmla="*/ 0 w 952"/>
                <a:gd name="connsiteY0" fmla="*/ 0 h 23812"/>
                <a:gd name="connsiteX1" fmla="*/ 953 w 952"/>
                <a:gd name="connsiteY1" fmla="*/ 23813 h 23812"/>
                <a:gd name="connsiteX2" fmla="*/ 0 w 952"/>
                <a:gd name="connsiteY2" fmla="*/ 0 h 23812"/>
              </a:gdLst>
              <a:ahLst/>
              <a:cxnLst>
                <a:cxn ang="0">
                  <a:pos x="connsiteX0" y="connsiteY0"/>
                </a:cxn>
                <a:cxn ang="0">
                  <a:pos x="connsiteX1" y="connsiteY1"/>
                </a:cxn>
                <a:cxn ang="0">
                  <a:pos x="connsiteX2" y="connsiteY2"/>
                </a:cxn>
              </a:cxnLst>
              <a:rect l="l" t="t" r="r" b="b"/>
              <a:pathLst>
                <a:path w="952" h="23812">
                  <a:moveTo>
                    <a:pt x="0" y="0"/>
                  </a:moveTo>
                  <a:cubicBezTo>
                    <a:pt x="953" y="7620"/>
                    <a:pt x="953" y="15240"/>
                    <a:pt x="953" y="23813"/>
                  </a:cubicBezTo>
                  <a:cubicBezTo>
                    <a:pt x="953" y="15240"/>
                    <a:pt x="0" y="7620"/>
                    <a:pt x="0" y="0"/>
                  </a:cubicBezTo>
                  <a:close/>
                </a:path>
              </a:pathLst>
            </a:custGeom>
            <a:solidFill>
              <a:srgbClr val="FFFFFF"/>
            </a:solidFill>
            <a:ln w="9525" cap="flat">
              <a:noFill/>
              <a:prstDash val="solid"/>
              <a:miter/>
            </a:ln>
          </p:spPr>
          <p:txBody>
            <a:bodyPr rtlCol="0" anchor="ctr"/>
            <a:lstStyle/>
            <a:p>
              <a:endParaRPr lang="en-US"/>
            </a:p>
          </p:txBody>
        </p:sp>
        <p:sp>
          <p:nvSpPr>
            <p:cNvPr id="16" name="Freeform 18">
              <a:extLst>
                <a:ext uri="{FF2B5EF4-FFF2-40B4-BE49-F238E27FC236}">
                  <a16:creationId xmlns:a16="http://schemas.microsoft.com/office/drawing/2014/main" id="{8655B054-09E0-B04E-CFBD-C3FF05E3F4A3}"/>
                </a:ext>
              </a:extLst>
            </p:cNvPr>
            <p:cNvSpPr/>
            <p:nvPr/>
          </p:nvSpPr>
          <p:spPr>
            <a:xfrm>
              <a:off x="8490585" y="1892617"/>
              <a:ext cx="8572" cy="2857"/>
            </a:xfrm>
            <a:custGeom>
              <a:avLst/>
              <a:gdLst>
                <a:gd name="connsiteX0" fmla="*/ 8572 w 8572"/>
                <a:gd name="connsiteY0" fmla="*/ 2858 h 2857"/>
                <a:gd name="connsiteX1" fmla="*/ 0 w 8572"/>
                <a:gd name="connsiteY1" fmla="*/ 0 h 2857"/>
                <a:gd name="connsiteX2" fmla="*/ 8572 w 8572"/>
                <a:gd name="connsiteY2" fmla="*/ 2858 h 2857"/>
              </a:gdLst>
              <a:ahLst/>
              <a:cxnLst>
                <a:cxn ang="0">
                  <a:pos x="connsiteX0" y="connsiteY0"/>
                </a:cxn>
                <a:cxn ang="0">
                  <a:pos x="connsiteX1" y="connsiteY1"/>
                </a:cxn>
                <a:cxn ang="0">
                  <a:pos x="connsiteX2" y="connsiteY2"/>
                </a:cxn>
              </a:cxnLst>
              <a:rect l="l" t="t" r="r" b="b"/>
              <a:pathLst>
                <a:path w="8572" h="2857">
                  <a:moveTo>
                    <a:pt x="8572" y="2858"/>
                  </a:moveTo>
                  <a:cubicBezTo>
                    <a:pt x="5715" y="1905"/>
                    <a:pt x="2857" y="953"/>
                    <a:pt x="0" y="0"/>
                  </a:cubicBezTo>
                  <a:cubicBezTo>
                    <a:pt x="2857" y="953"/>
                    <a:pt x="5715" y="1905"/>
                    <a:pt x="8572" y="2858"/>
                  </a:cubicBezTo>
                  <a:close/>
                </a:path>
              </a:pathLst>
            </a:custGeom>
            <a:solidFill>
              <a:srgbClr val="FFFFFF"/>
            </a:solidFill>
            <a:ln w="9525" cap="flat">
              <a:noFill/>
              <a:prstDash val="solid"/>
              <a:miter/>
            </a:ln>
          </p:spPr>
          <p:txBody>
            <a:bodyPr rtlCol="0" anchor="ctr"/>
            <a:lstStyle/>
            <a:p>
              <a:endParaRPr lang="en-US"/>
            </a:p>
          </p:txBody>
        </p:sp>
        <p:sp>
          <p:nvSpPr>
            <p:cNvPr id="17" name="Freeform 19">
              <a:extLst>
                <a:ext uri="{FF2B5EF4-FFF2-40B4-BE49-F238E27FC236}">
                  <a16:creationId xmlns:a16="http://schemas.microsoft.com/office/drawing/2014/main" id="{1C8BFD67-9EF6-CD98-7D7A-7605B2942C5F}"/>
                </a:ext>
              </a:extLst>
            </p:cNvPr>
            <p:cNvSpPr/>
            <p:nvPr/>
          </p:nvSpPr>
          <p:spPr>
            <a:xfrm>
              <a:off x="8454389" y="1878329"/>
              <a:ext cx="8572" cy="3810"/>
            </a:xfrm>
            <a:custGeom>
              <a:avLst/>
              <a:gdLst>
                <a:gd name="connsiteX0" fmla="*/ 8573 w 8572"/>
                <a:gd name="connsiteY0" fmla="*/ 3810 h 3810"/>
                <a:gd name="connsiteX1" fmla="*/ 0 w 8572"/>
                <a:gd name="connsiteY1" fmla="*/ 0 h 3810"/>
                <a:gd name="connsiteX2" fmla="*/ 8573 w 8572"/>
                <a:gd name="connsiteY2" fmla="*/ 3810 h 3810"/>
              </a:gdLst>
              <a:ahLst/>
              <a:cxnLst>
                <a:cxn ang="0">
                  <a:pos x="connsiteX0" y="connsiteY0"/>
                </a:cxn>
                <a:cxn ang="0">
                  <a:pos x="connsiteX1" y="connsiteY1"/>
                </a:cxn>
                <a:cxn ang="0">
                  <a:pos x="connsiteX2" y="connsiteY2"/>
                </a:cxn>
              </a:cxnLst>
              <a:rect l="l" t="t" r="r" b="b"/>
              <a:pathLst>
                <a:path w="8572" h="3810">
                  <a:moveTo>
                    <a:pt x="8573" y="3810"/>
                  </a:moveTo>
                  <a:cubicBezTo>
                    <a:pt x="5715" y="2858"/>
                    <a:pt x="2858" y="953"/>
                    <a:pt x="0" y="0"/>
                  </a:cubicBezTo>
                  <a:cubicBezTo>
                    <a:pt x="2858" y="953"/>
                    <a:pt x="5715" y="2858"/>
                    <a:pt x="8573" y="3810"/>
                  </a:cubicBezTo>
                  <a:close/>
                </a:path>
              </a:pathLst>
            </a:custGeom>
            <a:solidFill>
              <a:srgbClr val="FFFFFF"/>
            </a:solidFill>
            <a:ln w="9525" cap="flat">
              <a:noFill/>
              <a:prstDash val="solid"/>
              <a:miter/>
            </a:ln>
          </p:spPr>
          <p:txBody>
            <a:bodyPr rtlCol="0" anchor="ctr"/>
            <a:lstStyle/>
            <a:p>
              <a:endParaRPr lang="en-US"/>
            </a:p>
          </p:txBody>
        </p:sp>
        <p:sp>
          <p:nvSpPr>
            <p:cNvPr id="18" name="Freeform 20">
              <a:extLst>
                <a:ext uri="{FF2B5EF4-FFF2-40B4-BE49-F238E27FC236}">
                  <a16:creationId xmlns:a16="http://schemas.microsoft.com/office/drawing/2014/main" id="{4E870C58-E3CE-F793-7BF4-B3C59A582742}"/>
                </a:ext>
              </a:extLst>
            </p:cNvPr>
            <p:cNvSpPr/>
            <p:nvPr/>
          </p:nvSpPr>
          <p:spPr>
            <a:xfrm>
              <a:off x="8502967" y="1896427"/>
              <a:ext cx="7619" cy="1904"/>
            </a:xfrm>
            <a:custGeom>
              <a:avLst/>
              <a:gdLst>
                <a:gd name="connsiteX0" fmla="*/ 7620 w 7619"/>
                <a:gd name="connsiteY0" fmla="*/ 1905 h 1904"/>
                <a:gd name="connsiteX1" fmla="*/ 0 w 7619"/>
                <a:gd name="connsiteY1" fmla="*/ 0 h 1904"/>
                <a:gd name="connsiteX2" fmla="*/ 7620 w 7619"/>
                <a:gd name="connsiteY2" fmla="*/ 1905 h 1904"/>
              </a:gdLst>
              <a:ahLst/>
              <a:cxnLst>
                <a:cxn ang="0">
                  <a:pos x="connsiteX0" y="connsiteY0"/>
                </a:cxn>
                <a:cxn ang="0">
                  <a:pos x="connsiteX1" y="connsiteY1"/>
                </a:cxn>
                <a:cxn ang="0">
                  <a:pos x="connsiteX2" y="connsiteY2"/>
                </a:cxn>
              </a:cxnLst>
              <a:rect l="l" t="t" r="r" b="b"/>
              <a:pathLst>
                <a:path w="7619" h="1904">
                  <a:moveTo>
                    <a:pt x="7620" y="1905"/>
                  </a:moveTo>
                  <a:cubicBezTo>
                    <a:pt x="4763" y="952"/>
                    <a:pt x="2857" y="952"/>
                    <a:pt x="0" y="0"/>
                  </a:cubicBezTo>
                  <a:cubicBezTo>
                    <a:pt x="1905" y="952"/>
                    <a:pt x="4763" y="952"/>
                    <a:pt x="7620" y="1905"/>
                  </a:cubicBezTo>
                  <a:close/>
                </a:path>
              </a:pathLst>
            </a:custGeom>
            <a:solidFill>
              <a:srgbClr val="FFFFFF"/>
            </a:solidFill>
            <a:ln w="9525" cap="flat">
              <a:noFill/>
              <a:prstDash val="solid"/>
              <a:miter/>
            </a:ln>
          </p:spPr>
          <p:txBody>
            <a:bodyPr rtlCol="0" anchor="ctr"/>
            <a:lstStyle/>
            <a:p>
              <a:endParaRPr lang="en-US"/>
            </a:p>
          </p:txBody>
        </p:sp>
        <p:sp>
          <p:nvSpPr>
            <p:cNvPr id="19" name="Freeform 21">
              <a:extLst>
                <a:ext uri="{FF2B5EF4-FFF2-40B4-BE49-F238E27FC236}">
                  <a16:creationId xmlns:a16="http://schemas.microsoft.com/office/drawing/2014/main" id="{8C81A478-A17E-1453-6F8D-C71268052D8C}"/>
                </a:ext>
              </a:extLst>
            </p:cNvPr>
            <p:cNvSpPr/>
            <p:nvPr/>
          </p:nvSpPr>
          <p:spPr>
            <a:xfrm>
              <a:off x="8514397" y="1899284"/>
              <a:ext cx="7619" cy="1905"/>
            </a:xfrm>
            <a:custGeom>
              <a:avLst/>
              <a:gdLst>
                <a:gd name="connsiteX0" fmla="*/ 7620 w 7619"/>
                <a:gd name="connsiteY0" fmla="*/ 1905 h 1905"/>
                <a:gd name="connsiteX1" fmla="*/ 0 w 7619"/>
                <a:gd name="connsiteY1" fmla="*/ 0 h 1905"/>
                <a:gd name="connsiteX2" fmla="*/ 7620 w 7619"/>
                <a:gd name="connsiteY2" fmla="*/ 1905 h 1905"/>
              </a:gdLst>
              <a:ahLst/>
              <a:cxnLst>
                <a:cxn ang="0">
                  <a:pos x="connsiteX0" y="connsiteY0"/>
                </a:cxn>
                <a:cxn ang="0">
                  <a:pos x="connsiteX1" y="connsiteY1"/>
                </a:cxn>
                <a:cxn ang="0">
                  <a:pos x="connsiteX2" y="connsiteY2"/>
                </a:cxn>
              </a:cxnLst>
              <a:rect l="l" t="t" r="r" b="b"/>
              <a:pathLst>
                <a:path w="7619" h="1905">
                  <a:moveTo>
                    <a:pt x="7620" y="1905"/>
                  </a:moveTo>
                  <a:cubicBezTo>
                    <a:pt x="4763" y="1905"/>
                    <a:pt x="1905" y="953"/>
                    <a:pt x="0" y="0"/>
                  </a:cubicBezTo>
                  <a:cubicBezTo>
                    <a:pt x="2857" y="953"/>
                    <a:pt x="5715" y="953"/>
                    <a:pt x="7620" y="1905"/>
                  </a:cubicBezTo>
                  <a:close/>
                </a:path>
              </a:pathLst>
            </a:custGeom>
            <a:solidFill>
              <a:srgbClr val="FFFFFF"/>
            </a:solidFill>
            <a:ln w="9525" cap="flat">
              <a:noFill/>
              <a:prstDash val="solid"/>
              <a:miter/>
            </a:ln>
          </p:spPr>
          <p:txBody>
            <a:bodyPr rtlCol="0" anchor="ctr"/>
            <a:lstStyle/>
            <a:p>
              <a:endParaRPr lang="en-US"/>
            </a:p>
          </p:txBody>
        </p:sp>
        <p:sp>
          <p:nvSpPr>
            <p:cNvPr id="20" name="Freeform 22">
              <a:extLst>
                <a:ext uri="{FF2B5EF4-FFF2-40B4-BE49-F238E27FC236}">
                  <a16:creationId xmlns:a16="http://schemas.microsoft.com/office/drawing/2014/main" id="{34601068-ADB5-913B-6F05-85A5BA0E3F2A}"/>
                </a:ext>
              </a:extLst>
            </p:cNvPr>
            <p:cNvSpPr/>
            <p:nvPr/>
          </p:nvSpPr>
          <p:spPr>
            <a:xfrm>
              <a:off x="8760142" y="1685925"/>
              <a:ext cx="952" cy="10477"/>
            </a:xfrm>
            <a:custGeom>
              <a:avLst/>
              <a:gdLst>
                <a:gd name="connsiteX0" fmla="*/ 952 w 952"/>
                <a:gd name="connsiteY0" fmla="*/ 0 h 10477"/>
                <a:gd name="connsiteX1" fmla="*/ 0 w 952"/>
                <a:gd name="connsiteY1" fmla="*/ 10478 h 10477"/>
                <a:gd name="connsiteX2" fmla="*/ 952 w 952"/>
                <a:gd name="connsiteY2" fmla="*/ 0 h 10477"/>
              </a:gdLst>
              <a:ahLst/>
              <a:cxnLst>
                <a:cxn ang="0">
                  <a:pos x="connsiteX0" y="connsiteY0"/>
                </a:cxn>
                <a:cxn ang="0">
                  <a:pos x="connsiteX1" y="connsiteY1"/>
                </a:cxn>
                <a:cxn ang="0">
                  <a:pos x="connsiteX2" y="connsiteY2"/>
                </a:cxn>
              </a:cxnLst>
              <a:rect l="l" t="t" r="r" b="b"/>
              <a:pathLst>
                <a:path w="952" h="10477">
                  <a:moveTo>
                    <a:pt x="952" y="0"/>
                  </a:moveTo>
                  <a:cubicBezTo>
                    <a:pt x="952" y="3810"/>
                    <a:pt x="952" y="7620"/>
                    <a:pt x="0" y="10478"/>
                  </a:cubicBezTo>
                  <a:cubicBezTo>
                    <a:pt x="952" y="7620"/>
                    <a:pt x="952" y="3810"/>
                    <a:pt x="952" y="0"/>
                  </a:cubicBezTo>
                  <a:close/>
                </a:path>
              </a:pathLst>
            </a:custGeom>
            <a:solidFill>
              <a:srgbClr val="FFFFFF"/>
            </a:solidFill>
            <a:ln w="9525" cap="flat">
              <a:noFill/>
              <a:prstDash val="solid"/>
              <a:miter/>
            </a:ln>
          </p:spPr>
          <p:txBody>
            <a:bodyPr rtlCol="0" anchor="ctr"/>
            <a:lstStyle/>
            <a:p>
              <a:endParaRPr lang="en-US"/>
            </a:p>
          </p:txBody>
        </p:sp>
        <p:sp>
          <p:nvSpPr>
            <p:cNvPr id="21" name="Freeform 23">
              <a:extLst>
                <a:ext uri="{FF2B5EF4-FFF2-40B4-BE49-F238E27FC236}">
                  <a16:creationId xmlns:a16="http://schemas.microsoft.com/office/drawing/2014/main" id="{93F9ECC7-A9D4-6548-EA71-9479B8659B2F}"/>
                </a:ext>
              </a:extLst>
            </p:cNvPr>
            <p:cNvSpPr/>
            <p:nvPr/>
          </p:nvSpPr>
          <p:spPr>
            <a:xfrm>
              <a:off x="8465819" y="1883092"/>
              <a:ext cx="21907" cy="8572"/>
            </a:xfrm>
            <a:custGeom>
              <a:avLst/>
              <a:gdLst>
                <a:gd name="connsiteX0" fmla="*/ 21907 w 21907"/>
                <a:gd name="connsiteY0" fmla="*/ 8573 h 8572"/>
                <a:gd name="connsiteX1" fmla="*/ 0 w 21907"/>
                <a:gd name="connsiteY1" fmla="*/ 0 h 8572"/>
                <a:gd name="connsiteX2" fmla="*/ 21907 w 21907"/>
                <a:gd name="connsiteY2" fmla="*/ 8573 h 8572"/>
              </a:gdLst>
              <a:ahLst/>
              <a:cxnLst>
                <a:cxn ang="0">
                  <a:pos x="connsiteX0" y="connsiteY0"/>
                </a:cxn>
                <a:cxn ang="0">
                  <a:pos x="connsiteX1" y="connsiteY1"/>
                </a:cxn>
                <a:cxn ang="0">
                  <a:pos x="connsiteX2" y="connsiteY2"/>
                </a:cxn>
              </a:cxnLst>
              <a:rect l="l" t="t" r="r" b="b"/>
              <a:pathLst>
                <a:path w="21907" h="8572">
                  <a:moveTo>
                    <a:pt x="21907" y="8573"/>
                  </a:moveTo>
                  <a:cubicBezTo>
                    <a:pt x="14288" y="5715"/>
                    <a:pt x="6668" y="2858"/>
                    <a:pt x="0" y="0"/>
                  </a:cubicBezTo>
                  <a:cubicBezTo>
                    <a:pt x="6668" y="3810"/>
                    <a:pt x="14288" y="6667"/>
                    <a:pt x="21907" y="8573"/>
                  </a:cubicBezTo>
                  <a:close/>
                </a:path>
              </a:pathLst>
            </a:custGeom>
            <a:solidFill>
              <a:srgbClr val="FFFFFF"/>
            </a:solidFill>
            <a:ln w="9525" cap="flat">
              <a:noFill/>
              <a:prstDash val="solid"/>
              <a:miter/>
            </a:ln>
          </p:spPr>
          <p:txBody>
            <a:bodyPr rtlCol="0" anchor="ctr"/>
            <a:lstStyle/>
            <a:p>
              <a:endParaRPr lang="en-US"/>
            </a:p>
          </p:txBody>
        </p:sp>
        <p:sp>
          <p:nvSpPr>
            <p:cNvPr id="22" name="Freeform 24">
              <a:extLst>
                <a:ext uri="{FF2B5EF4-FFF2-40B4-BE49-F238E27FC236}">
                  <a16:creationId xmlns:a16="http://schemas.microsoft.com/office/drawing/2014/main" id="{A5B97B4A-E636-6C73-2DCE-4CCB28F1DE6E}"/>
                </a:ext>
              </a:extLst>
            </p:cNvPr>
            <p:cNvSpPr/>
            <p:nvPr/>
          </p:nvSpPr>
          <p:spPr>
            <a:xfrm>
              <a:off x="8619172" y="1888807"/>
              <a:ext cx="18097" cy="6667"/>
            </a:xfrm>
            <a:custGeom>
              <a:avLst/>
              <a:gdLst>
                <a:gd name="connsiteX0" fmla="*/ 18097 w 18097"/>
                <a:gd name="connsiteY0" fmla="*/ 0 h 6667"/>
                <a:gd name="connsiteX1" fmla="*/ 0 w 18097"/>
                <a:gd name="connsiteY1" fmla="*/ 6667 h 6667"/>
                <a:gd name="connsiteX2" fmla="*/ 18097 w 18097"/>
                <a:gd name="connsiteY2" fmla="*/ 0 h 6667"/>
              </a:gdLst>
              <a:ahLst/>
              <a:cxnLst>
                <a:cxn ang="0">
                  <a:pos x="connsiteX0" y="connsiteY0"/>
                </a:cxn>
                <a:cxn ang="0">
                  <a:pos x="connsiteX1" y="connsiteY1"/>
                </a:cxn>
                <a:cxn ang="0">
                  <a:pos x="connsiteX2" y="connsiteY2"/>
                </a:cxn>
              </a:cxnLst>
              <a:rect l="l" t="t" r="r" b="b"/>
              <a:pathLst>
                <a:path w="18097" h="6667">
                  <a:moveTo>
                    <a:pt x="18097" y="0"/>
                  </a:moveTo>
                  <a:cubicBezTo>
                    <a:pt x="12382" y="2858"/>
                    <a:pt x="5715" y="4763"/>
                    <a:pt x="0" y="6667"/>
                  </a:cubicBezTo>
                  <a:cubicBezTo>
                    <a:pt x="5715" y="4763"/>
                    <a:pt x="11430" y="1905"/>
                    <a:pt x="18097" y="0"/>
                  </a:cubicBezTo>
                  <a:close/>
                </a:path>
              </a:pathLst>
            </a:custGeom>
            <a:solidFill>
              <a:srgbClr val="FFFFFF"/>
            </a:solidFill>
            <a:ln w="9525" cap="flat">
              <a:noFill/>
              <a:prstDash val="solid"/>
              <a:miter/>
            </a:ln>
          </p:spPr>
          <p:txBody>
            <a:bodyPr rtlCol="0" anchor="ctr"/>
            <a:lstStyle/>
            <a:p>
              <a:endParaRPr lang="en-US"/>
            </a:p>
          </p:txBody>
        </p:sp>
        <p:sp>
          <p:nvSpPr>
            <p:cNvPr id="23" name="Freeform 25">
              <a:extLst>
                <a:ext uri="{FF2B5EF4-FFF2-40B4-BE49-F238E27FC236}">
                  <a16:creationId xmlns:a16="http://schemas.microsoft.com/office/drawing/2014/main" id="{F251569C-EBF8-4B6C-C18E-9350B5E25ABA}"/>
                </a:ext>
              </a:extLst>
            </p:cNvPr>
            <p:cNvSpPr/>
            <p:nvPr/>
          </p:nvSpPr>
          <p:spPr>
            <a:xfrm>
              <a:off x="8337371" y="1479771"/>
              <a:ext cx="422770" cy="354486"/>
            </a:xfrm>
            <a:custGeom>
              <a:avLst/>
              <a:gdLst>
                <a:gd name="connsiteX0" fmla="*/ 332283 w 422770"/>
                <a:gd name="connsiteY0" fmla="*/ 300451 h 354486"/>
                <a:gd name="connsiteX1" fmla="*/ 422771 w 422770"/>
                <a:gd name="connsiteY1" fmla="*/ 182341 h 354486"/>
                <a:gd name="connsiteX2" fmla="*/ 216078 w 422770"/>
                <a:gd name="connsiteY2" fmla="*/ 413 h 354486"/>
                <a:gd name="connsiteX3" fmla="*/ 2718 w 422770"/>
                <a:gd name="connsiteY3" fmla="*/ 204248 h 354486"/>
                <a:gd name="connsiteX4" fmla="*/ 30341 w 422770"/>
                <a:gd name="connsiteY4" fmla="*/ 325216 h 354486"/>
                <a:gd name="connsiteX5" fmla="*/ 97968 w 422770"/>
                <a:gd name="connsiteY5" fmla="*/ 349981 h 354486"/>
                <a:gd name="connsiteX6" fmla="*/ 332283 w 422770"/>
                <a:gd name="connsiteY6" fmla="*/ 300451 h 354486"/>
                <a:gd name="connsiteX7" fmla="*/ 43676 w 422770"/>
                <a:gd name="connsiteY7" fmla="*/ 267113 h 354486"/>
                <a:gd name="connsiteX8" fmla="*/ 170358 w 422770"/>
                <a:gd name="connsiteY8" fmla="*/ 18511 h 354486"/>
                <a:gd name="connsiteX9" fmla="*/ 90348 w 422770"/>
                <a:gd name="connsiteY9" fmla="*/ 102331 h 354486"/>
                <a:gd name="connsiteX10" fmla="*/ 43676 w 422770"/>
                <a:gd name="connsiteY10" fmla="*/ 267113 h 354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2770" h="354486">
                  <a:moveTo>
                    <a:pt x="332283" y="300451"/>
                  </a:moveTo>
                  <a:cubicBezTo>
                    <a:pt x="376098" y="270923"/>
                    <a:pt x="404673" y="229013"/>
                    <a:pt x="422771" y="182341"/>
                  </a:cubicBezTo>
                  <a:cubicBezTo>
                    <a:pt x="414198" y="77566"/>
                    <a:pt x="331330" y="9938"/>
                    <a:pt x="216078" y="413"/>
                  </a:cubicBezTo>
                  <a:cubicBezTo>
                    <a:pt x="136068" y="-6254"/>
                    <a:pt x="5576" y="68041"/>
                    <a:pt x="2718" y="204248"/>
                  </a:cubicBezTo>
                  <a:cubicBezTo>
                    <a:pt x="-5854" y="249016"/>
                    <a:pt x="6528" y="289973"/>
                    <a:pt x="30341" y="325216"/>
                  </a:cubicBezTo>
                  <a:cubicBezTo>
                    <a:pt x="50343" y="336646"/>
                    <a:pt x="73203" y="345218"/>
                    <a:pt x="97968" y="349981"/>
                  </a:cubicBezTo>
                  <a:cubicBezTo>
                    <a:pt x="182741" y="363316"/>
                    <a:pt x="263703" y="347123"/>
                    <a:pt x="332283" y="300451"/>
                  </a:cubicBezTo>
                  <a:close/>
                  <a:moveTo>
                    <a:pt x="43676" y="267113"/>
                  </a:moveTo>
                  <a:cubicBezTo>
                    <a:pt x="-11570" y="108998"/>
                    <a:pt x="132258" y="20416"/>
                    <a:pt x="170358" y="18511"/>
                  </a:cubicBezTo>
                  <a:cubicBezTo>
                    <a:pt x="189408" y="17558"/>
                    <a:pt x="121780" y="46133"/>
                    <a:pt x="90348" y="102331"/>
                  </a:cubicBezTo>
                  <a:cubicBezTo>
                    <a:pt x="51296" y="171863"/>
                    <a:pt x="44628" y="271876"/>
                    <a:pt x="43676" y="267113"/>
                  </a:cubicBezTo>
                  <a:close/>
                </a:path>
              </a:pathLst>
            </a:custGeom>
            <a:solidFill>
              <a:srgbClr val="FFC752"/>
            </a:solidFill>
            <a:ln w="9525" cap="flat">
              <a:noFill/>
              <a:prstDash val="solid"/>
              <a:miter/>
            </a:ln>
          </p:spPr>
          <p:txBody>
            <a:bodyPr rtlCol="0" anchor="ctr"/>
            <a:lstStyle/>
            <a:p>
              <a:endParaRPr lang="en-US"/>
            </a:p>
          </p:txBody>
        </p:sp>
        <p:sp>
          <p:nvSpPr>
            <p:cNvPr id="24" name="Freeform 26">
              <a:extLst>
                <a:ext uri="{FF2B5EF4-FFF2-40B4-BE49-F238E27FC236}">
                  <a16:creationId xmlns:a16="http://schemas.microsoft.com/office/drawing/2014/main" id="{93A4E851-6CA7-CF51-6A39-4FB42CAB5F0F}"/>
                </a:ext>
              </a:extLst>
            </p:cNvPr>
            <p:cNvSpPr/>
            <p:nvPr/>
          </p:nvSpPr>
          <p:spPr>
            <a:xfrm>
              <a:off x="8368664" y="1804987"/>
              <a:ext cx="32385" cy="36195"/>
            </a:xfrm>
            <a:custGeom>
              <a:avLst/>
              <a:gdLst>
                <a:gd name="connsiteX0" fmla="*/ 0 w 32385"/>
                <a:gd name="connsiteY0" fmla="*/ 0 h 36195"/>
                <a:gd name="connsiteX1" fmla="*/ 32385 w 32385"/>
                <a:gd name="connsiteY1" fmla="*/ 36195 h 36195"/>
                <a:gd name="connsiteX2" fmla="*/ 0 w 32385"/>
                <a:gd name="connsiteY2" fmla="*/ 0 h 36195"/>
              </a:gdLst>
              <a:ahLst/>
              <a:cxnLst>
                <a:cxn ang="0">
                  <a:pos x="connsiteX0" y="connsiteY0"/>
                </a:cxn>
                <a:cxn ang="0">
                  <a:pos x="connsiteX1" y="connsiteY1"/>
                </a:cxn>
                <a:cxn ang="0">
                  <a:pos x="connsiteX2" y="connsiteY2"/>
                </a:cxn>
              </a:cxnLst>
              <a:rect l="l" t="t" r="r" b="b"/>
              <a:pathLst>
                <a:path w="32385" h="36195">
                  <a:moveTo>
                    <a:pt x="0" y="0"/>
                  </a:moveTo>
                  <a:cubicBezTo>
                    <a:pt x="9525" y="13335"/>
                    <a:pt x="20003" y="25717"/>
                    <a:pt x="32385" y="36195"/>
                  </a:cubicBezTo>
                  <a:cubicBezTo>
                    <a:pt x="20955" y="25717"/>
                    <a:pt x="9525" y="13335"/>
                    <a:pt x="0" y="0"/>
                  </a:cubicBezTo>
                  <a:close/>
                </a:path>
              </a:pathLst>
            </a:custGeom>
            <a:solidFill>
              <a:srgbClr val="FFFFFF"/>
            </a:solidFill>
            <a:ln w="9525" cap="flat">
              <a:noFill/>
              <a:prstDash val="solid"/>
              <a:miter/>
            </a:ln>
          </p:spPr>
          <p:txBody>
            <a:bodyPr rtlCol="0" anchor="ctr"/>
            <a:lstStyle/>
            <a:p>
              <a:endParaRPr lang="en-US"/>
            </a:p>
          </p:txBody>
        </p:sp>
        <p:sp>
          <p:nvSpPr>
            <p:cNvPr id="25" name="Freeform 27">
              <a:extLst>
                <a:ext uri="{FF2B5EF4-FFF2-40B4-BE49-F238E27FC236}">
                  <a16:creationId xmlns:a16="http://schemas.microsoft.com/office/drawing/2014/main" id="{E1B7F27D-DF48-EB5B-C137-FD9C90FB5283}"/>
                </a:ext>
              </a:extLst>
            </p:cNvPr>
            <p:cNvSpPr/>
            <p:nvPr/>
          </p:nvSpPr>
          <p:spPr>
            <a:xfrm>
              <a:off x="8525827" y="1901190"/>
              <a:ext cx="11430" cy="1904"/>
            </a:xfrm>
            <a:custGeom>
              <a:avLst/>
              <a:gdLst>
                <a:gd name="connsiteX0" fmla="*/ 0 w 11430"/>
                <a:gd name="connsiteY0" fmla="*/ 0 h 1904"/>
                <a:gd name="connsiteX1" fmla="*/ 11430 w 11430"/>
                <a:gd name="connsiteY1" fmla="*/ 1905 h 1904"/>
                <a:gd name="connsiteX2" fmla="*/ 11430 w 11430"/>
                <a:gd name="connsiteY2" fmla="*/ 1905 h 1904"/>
                <a:gd name="connsiteX3" fmla="*/ 0 w 11430"/>
                <a:gd name="connsiteY3" fmla="*/ 0 h 1904"/>
              </a:gdLst>
              <a:ahLst/>
              <a:cxnLst>
                <a:cxn ang="0">
                  <a:pos x="connsiteX0" y="connsiteY0"/>
                </a:cxn>
                <a:cxn ang="0">
                  <a:pos x="connsiteX1" y="connsiteY1"/>
                </a:cxn>
                <a:cxn ang="0">
                  <a:pos x="connsiteX2" y="connsiteY2"/>
                </a:cxn>
                <a:cxn ang="0">
                  <a:pos x="connsiteX3" y="connsiteY3"/>
                </a:cxn>
              </a:cxnLst>
              <a:rect l="l" t="t" r="r" b="b"/>
              <a:pathLst>
                <a:path w="11430" h="1904">
                  <a:moveTo>
                    <a:pt x="0" y="0"/>
                  </a:moveTo>
                  <a:cubicBezTo>
                    <a:pt x="3810" y="952"/>
                    <a:pt x="7620" y="952"/>
                    <a:pt x="11430" y="1905"/>
                  </a:cubicBezTo>
                  <a:lnTo>
                    <a:pt x="11430" y="1905"/>
                  </a:lnTo>
                  <a:cubicBezTo>
                    <a:pt x="7620" y="1905"/>
                    <a:pt x="3810" y="952"/>
                    <a:pt x="0" y="0"/>
                  </a:cubicBezTo>
                  <a:close/>
                </a:path>
              </a:pathLst>
            </a:custGeom>
            <a:solidFill>
              <a:srgbClr val="FFFFFF"/>
            </a:solidFill>
            <a:ln w="9525" cap="flat">
              <a:noFill/>
              <a:prstDash val="solid"/>
              <a:miter/>
            </a:ln>
          </p:spPr>
          <p:txBody>
            <a:bodyPr rtlCol="0" anchor="ctr"/>
            <a:lstStyle/>
            <a:p>
              <a:endParaRPr lang="en-US"/>
            </a:p>
          </p:txBody>
        </p:sp>
        <p:sp>
          <p:nvSpPr>
            <p:cNvPr id="26" name="Freeform 28">
              <a:extLst>
                <a:ext uri="{FF2B5EF4-FFF2-40B4-BE49-F238E27FC236}">
                  <a16:creationId xmlns:a16="http://schemas.microsoft.com/office/drawing/2014/main" id="{39A39DCC-6814-6245-2609-C517A4784A89}"/>
                </a:ext>
              </a:extLst>
            </p:cNvPr>
            <p:cNvSpPr/>
            <p:nvPr/>
          </p:nvSpPr>
          <p:spPr>
            <a:xfrm>
              <a:off x="8670607" y="1857375"/>
              <a:ext cx="15240" cy="12382"/>
            </a:xfrm>
            <a:custGeom>
              <a:avLst/>
              <a:gdLst>
                <a:gd name="connsiteX0" fmla="*/ 0 w 15240"/>
                <a:gd name="connsiteY0" fmla="*/ 12383 h 12382"/>
                <a:gd name="connsiteX1" fmla="*/ 15240 w 15240"/>
                <a:gd name="connsiteY1" fmla="*/ 0 h 12382"/>
                <a:gd name="connsiteX2" fmla="*/ 0 w 15240"/>
                <a:gd name="connsiteY2" fmla="*/ 12383 h 12382"/>
              </a:gdLst>
              <a:ahLst/>
              <a:cxnLst>
                <a:cxn ang="0">
                  <a:pos x="connsiteX0" y="connsiteY0"/>
                </a:cxn>
                <a:cxn ang="0">
                  <a:pos x="connsiteX1" y="connsiteY1"/>
                </a:cxn>
                <a:cxn ang="0">
                  <a:pos x="connsiteX2" y="connsiteY2"/>
                </a:cxn>
              </a:cxnLst>
              <a:rect l="l" t="t" r="r" b="b"/>
              <a:pathLst>
                <a:path w="15240" h="12382">
                  <a:moveTo>
                    <a:pt x="0" y="12383"/>
                  </a:moveTo>
                  <a:cubicBezTo>
                    <a:pt x="5715" y="8572"/>
                    <a:pt x="10478" y="4763"/>
                    <a:pt x="15240" y="0"/>
                  </a:cubicBezTo>
                  <a:cubicBezTo>
                    <a:pt x="10478" y="3810"/>
                    <a:pt x="5715" y="8572"/>
                    <a:pt x="0" y="12383"/>
                  </a:cubicBezTo>
                  <a:close/>
                </a:path>
              </a:pathLst>
            </a:custGeom>
            <a:solidFill>
              <a:srgbClr val="FFFFFF"/>
            </a:solidFill>
            <a:ln w="9525" cap="flat">
              <a:noFill/>
              <a:prstDash val="solid"/>
              <a:miter/>
            </a:ln>
          </p:spPr>
          <p:txBody>
            <a:bodyPr rtlCol="0" anchor="ctr"/>
            <a:lstStyle/>
            <a:p>
              <a:endParaRPr lang="en-US"/>
            </a:p>
          </p:txBody>
        </p:sp>
        <p:sp>
          <p:nvSpPr>
            <p:cNvPr id="27" name="Freeform 29">
              <a:extLst>
                <a:ext uri="{FF2B5EF4-FFF2-40B4-BE49-F238E27FC236}">
                  <a16:creationId xmlns:a16="http://schemas.microsoft.com/office/drawing/2014/main" id="{2FA472A6-607E-4224-22EA-AA241B7B852C}"/>
                </a:ext>
              </a:extLst>
            </p:cNvPr>
            <p:cNvSpPr/>
            <p:nvPr/>
          </p:nvSpPr>
          <p:spPr>
            <a:xfrm>
              <a:off x="8637269" y="1874520"/>
              <a:ext cx="25717" cy="13334"/>
            </a:xfrm>
            <a:custGeom>
              <a:avLst/>
              <a:gdLst>
                <a:gd name="connsiteX0" fmla="*/ 25718 w 25717"/>
                <a:gd name="connsiteY0" fmla="*/ 0 h 13334"/>
                <a:gd name="connsiteX1" fmla="*/ 0 w 25717"/>
                <a:gd name="connsiteY1" fmla="*/ 13335 h 13334"/>
                <a:gd name="connsiteX2" fmla="*/ 25718 w 25717"/>
                <a:gd name="connsiteY2" fmla="*/ 0 h 13334"/>
              </a:gdLst>
              <a:ahLst/>
              <a:cxnLst>
                <a:cxn ang="0">
                  <a:pos x="connsiteX0" y="connsiteY0"/>
                </a:cxn>
                <a:cxn ang="0">
                  <a:pos x="connsiteX1" y="connsiteY1"/>
                </a:cxn>
                <a:cxn ang="0">
                  <a:pos x="connsiteX2" y="connsiteY2"/>
                </a:cxn>
              </a:cxnLst>
              <a:rect l="l" t="t" r="r" b="b"/>
              <a:pathLst>
                <a:path w="25717" h="13334">
                  <a:moveTo>
                    <a:pt x="25718" y="0"/>
                  </a:moveTo>
                  <a:cubicBezTo>
                    <a:pt x="17145" y="5715"/>
                    <a:pt x="8573" y="9525"/>
                    <a:pt x="0" y="13335"/>
                  </a:cubicBezTo>
                  <a:cubicBezTo>
                    <a:pt x="8573" y="10477"/>
                    <a:pt x="17145" y="5715"/>
                    <a:pt x="25718" y="0"/>
                  </a:cubicBezTo>
                  <a:close/>
                </a:path>
              </a:pathLst>
            </a:custGeom>
            <a:solidFill>
              <a:srgbClr val="FFFFFF"/>
            </a:solidFill>
            <a:ln w="9525" cap="flat">
              <a:noFill/>
              <a:prstDash val="solid"/>
              <a:miter/>
            </a:ln>
          </p:spPr>
          <p:txBody>
            <a:bodyPr rtlCol="0" anchor="ctr"/>
            <a:lstStyle/>
            <a:p>
              <a:endParaRPr lang="en-US"/>
            </a:p>
          </p:txBody>
        </p:sp>
        <p:sp>
          <p:nvSpPr>
            <p:cNvPr id="28" name="Freeform 30">
              <a:extLst>
                <a:ext uri="{FF2B5EF4-FFF2-40B4-BE49-F238E27FC236}">
                  <a16:creationId xmlns:a16="http://schemas.microsoft.com/office/drawing/2014/main" id="{9B1412CC-12D6-0D6D-403F-9BF238ECC6C1}"/>
                </a:ext>
              </a:extLst>
            </p:cNvPr>
            <p:cNvSpPr/>
            <p:nvPr/>
          </p:nvSpPr>
          <p:spPr>
            <a:xfrm>
              <a:off x="8760142" y="1698307"/>
              <a:ext cx="952" cy="12382"/>
            </a:xfrm>
            <a:custGeom>
              <a:avLst/>
              <a:gdLst>
                <a:gd name="connsiteX0" fmla="*/ 952 w 952"/>
                <a:gd name="connsiteY0" fmla="*/ 0 h 12382"/>
                <a:gd name="connsiteX1" fmla="*/ 0 w 952"/>
                <a:gd name="connsiteY1" fmla="*/ 12383 h 12382"/>
                <a:gd name="connsiteX2" fmla="*/ 952 w 952"/>
                <a:gd name="connsiteY2" fmla="*/ 0 h 12382"/>
              </a:gdLst>
              <a:ahLst/>
              <a:cxnLst>
                <a:cxn ang="0">
                  <a:pos x="connsiteX0" y="connsiteY0"/>
                </a:cxn>
                <a:cxn ang="0">
                  <a:pos x="connsiteX1" y="connsiteY1"/>
                </a:cxn>
                <a:cxn ang="0">
                  <a:pos x="connsiteX2" y="connsiteY2"/>
                </a:cxn>
              </a:cxnLst>
              <a:rect l="l" t="t" r="r" b="b"/>
              <a:pathLst>
                <a:path w="952" h="12382">
                  <a:moveTo>
                    <a:pt x="952" y="0"/>
                  </a:moveTo>
                  <a:cubicBezTo>
                    <a:pt x="952" y="3810"/>
                    <a:pt x="0" y="8572"/>
                    <a:pt x="0" y="12383"/>
                  </a:cubicBezTo>
                  <a:cubicBezTo>
                    <a:pt x="0" y="8572"/>
                    <a:pt x="0" y="3810"/>
                    <a:pt x="952" y="0"/>
                  </a:cubicBezTo>
                  <a:close/>
                </a:path>
              </a:pathLst>
            </a:custGeom>
            <a:solidFill>
              <a:srgbClr val="FFFFFF"/>
            </a:solidFill>
            <a:ln w="9525" cap="flat">
              <a:noFill/>
              <a:prstDash val="solid"/>
              <a:miter/>
            </a:ln>
          </p:spPr>
          <p:txBody>
            <a:bodyPr rtlCol="0" anchor="ctr"/>
            <a:lstStyle/>
            <a:p>
              <a:endParaRPr lang="en-US"/>
            </a:p>
          </p:txBody>
        </p:sp>
        <p:sp>
          <p:nvSpPr>
            <p:cNvPr id="29" name="Freeform 31">
              <a:extLst>
                <a:ext uri="{FF2B5EF4-FFF2-40B4-BE49-F238E27FC236}">
                  <a16:creationId xmlns:a16="http://schemas.microsoft.com/office/drawing/2014/main" id="{1EDEA1CE-071F-49E0-3E40-C0DAAEE61CD9}"/>
                </a:ext>
              </a:extLst>
            </p:cNvPr>
            <p:cNvSpPr/>
            <p:nvPr/>
          </p:nvSpPr>
          <p:spPr>
            <a:xfrm>
              <a:off x="8368664" y="1662112"/>
              <a:ext cx="392430" cy="242329"/>
            </a:xfrm>
            <a:custGeom>
              <a:avLst/>
              <a:gdLst>
                <a:gd name="connsiteX0" fmla="*/ 200025 w 392430"/>
                <a:gd name="connsiteY0" fmla="*/ 241935 h 242329"/>
                <a:gd name="connsiteX1" fmla="*/ 249555 w 392430"/>
                <a:gd name="connsiteY1" fmla="*/ 233363 h 242329"/>
                <a:gd name="connsiteX2" fmla="*/ 267653 w 392430"/>
                <a:gd name="connsiteY2" fmla="*/ 226695 h 242329"/>
                <a:gd name="connsiteX3" fmla="*/ 293370 w 392430"/>
                <a:gd name="connsiteY3" fmla="*/ 213360 h 242329"/>
                <a:gd name="connsiteX4" fmla="*/ 300990 w 392430"/>
                <a:gd name="connsiteY4" fmla="*/ 207645 h 242329"/>
                <a:gd name="connsiteX5" fmla="*/ 316230 w 392430"/>
                <a:gd name="connsiteY5" fmla="*/ 195263 h 242329"/>
                <a:gd name="connsiteX6" fmla="*/ 381000 w 392430"/>
                <a:gd name="connsiteY6" fmla="*/ 92392 h 242329"/>
                <a:gd name="connsiteX7" fmla="*/ 390525 w 392430"/>
                <a:gd name="connsiteY7" fmla="*/ 48578 h 242329"/>
                <a:gd name="connsiteX8" fmla="*/ 390525 w 392430"/>
                <a:gd name="connsiteY8" fmla="*/ 48578 h 242329"/>
                <a:gd name="connsiteX9" fmla="*/ 391478 w 392430"/>
                <a:gd name="connsiteY9" fmla="*/ 36195 h 242329"/>
                <a:gd name="connsiteX10" fmla="*/ 391478 w 392430"/>
                <a:gd name="connsiteY10" fmla="*/ 34290 h 242329"/>
                <a:gd name="connsiteX11" fmla="*/ 392430 w 392430"/>
                <a:gd name="connsiteY11" fmla="*/ 23813 h 242329"/>
                <a:gd name="connsiteX12" fmla="*/ 392430 w 392430"/>
                <a:gd name="connsiteY12" fmla="*/ 23813 h 242329"/>
                <a:gd name="connsiteX13" fmla="*/ 391478 w 392430"/>
                <a:gd name="connsiteY13" fmla="*/ 0 h 242329"/>
                <a:gd name="connsiteX14" fmla="*/ 391478 w 392430"/>
                <a:gd name="connsiteY14" fmla="*/ 0 h 242329"/>
                <a:gd name="connsiteX15" fmla="*/ 300990 w 392430"/>
                <a:gd name="connsiteY15" fmla="*/ 118110 h 242329"/>
                <a:gd name="connsiteX16" fmla="*/ 67628 w 392430"/>
                <a:gd name="connsiteY16" fmla="*/ 167640 h 242329"/>
                <a:gd name="connsiteX17" fmla="*/ 0 w 392430"/>
                <a:gd name="connsiteY17" fmla="*/ 142875 h 242329"/>
                <a:gd name="connsiteX18" fmla="*/ 0 w 392430"/>
                <a:gd name="connsiteY18" fmla="*/ 142875 h 242329"/>
                <a:gd name="connsiteX19" fmla="*/ 32385 w 392430"/>
                <a:gd name="connsiteY19" fmla="*/ 179070 h 242329"/>
                <a:gd name="connsiteX20" fmla="*/ 33338 w 392430"/>
                <a:gd name="connsiteY20" fmla="*/ 180022 h 242329"/>
                <a:gd name="connsiteX21" fmla="*/ 41910 w 392430"/>
                <a:gd name="connsiteY21" fmla="*/ 187642 h 242329"/>
                <a:gd name="connsiteX22" fmla="*/ 41910 w 392430"/>
                <a:gd name="connsiteY22" fmla="*/ 187642 h 242329"/>
                <a:gd name="connsiteX23" fmla="*/ 72390 w 392430"/>
                <a:gd name="connsiteY23" fmla="*/ 208597 h 242329"/>
                <a:gd name="connsiteX24" fmla="*/ 74295 w 392430"/>
                <a:gd name="connsiteY24" fmla="*/ 209550 h 242329"/>
                <a:gd name="connsiteX25" fmla="*/ 82868 w 392430"/>
                <a:gd name="connsiteY25" fmla="*/ 214313 h 242329"/>
                <a:gd name="connsiteX26" fmla="*/ 85725 w 392430"/>
                <a:gd name="connsiteY26" fmla="*/ 215265 h 242329"/>
                <a:gd name="connsiteX27" fmla="*/ 94298 w 392430"/>
                <a:gd name="connsiteY27" fmla="*/ 219075 h 242329"/>
                <a:gd name="connsiteX28" fmla="*/ 96203 w 392430"/>
                <a:gd name="connsiteY28" fmla="*/ 220028 h 242329"/>
                <a:gd name="connsiteX29" fmla="*/ 118110 w 392430"/>
                <a:gd name="connsiteY29" fmla="*/ 228600 h 242329"/>
                <a:gd name="connsiteX30" fmla="*/ 120968 w 392430"/>
                <a:gd name="connsiteY30" fmla="*/ 229553 h 242329"/>
                <a:gd name="connsiteX31" fmla="*/ 129540 w 392430"/>
                <a:gd name="connsiteY31" fmla="*/ 232410 h 242329"/>
                <a:gd name="connsiteX32" fmla="*/ 133350 w 392430"/>
                <a:gd name="connsiteY32" fmla="*/ 233363 h 242329"/>
                <a:gd name="connsiteX33" fmla="*/ 140970 w 392430"/>
                <a:gd name="connsiteY33" fmla="*/ 235267 h 242329"/>
                <a:gd name="connsiteX34" fmla="*/ 144780 w 392430"/>
                <a:gd name="connsiteY34" fmla="*/ 236220 h 242329"/>
                <a:gd name="connsiteX35" fmla="*/ 152400 w 392430"/>
                <a:gd name="connsiteY35" fmla="*/ 238125 h 242329"/>
                <a:gd name="connsiteX36" fmla="*/ 156210 w 392430"/>
                <a:gd name="connsiteY36" fmla="*/ 239078 h 242329"/>
                <a:gd name="connsiteX37" fmla="*/ 167640 w 392430"/>
                <a:gd name="connsiteY37" fmla="*/ 240983 h 242329"/>
                <a:gd name="connsiteX38" fmla="*/ 200025 w 392430"/>
                <a:gd name="connsiteY38" fmla="*/ 241935 h 242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92430" h="242329">
                  <a:moveTo>
                    <a:pt x="200025" y="241935"/>
                  </a:moveTo>
                  <a:cubicBezTo>
                    <a:pt x="217170" y="240983"/>
                    <a:pt x="234315" y="238125"/>
                    <a:pt x="249555" y="233363"/>
                  </a:cubicBezTo>
                  <a:cubicBezTo>
                    <a:pt x="256223" y="231458"/>
                    <a:pt x="261938" y="228600"/>
                    <a:pt x="267653" y="226695"/>
                  </a:cubicBezTo>
                  <a:cubicBezTo>
                    <a:pt x="276225" y="222885"/>
                    <a:pt x="284798" y="218122"/>
                    <a:pt x="293370" y="213360"/>
                  </a:cubicBezTo>
                  <a:cubicBezTo>
                    <a:pt x="296228" y="211455"/>
                    <a:pt x="299085" y="209550"/>
                    <a:pt x="300990" y="207645"/>
                  </a:cubicBezTo>
                  <a:cubicBezTo>
                    <a:pt x="306705" y="203835"/>
                    <a:pt x="311468" y="200025"/>
                    <a:pt x="316230" y="195263"/>
                  </a:cubicBezTo>
                  <a:cubicBezTo>
                    <a:pt x="345758" y="169545"/>
                    <a:pt x="367665" y="134303"/>
                    <a:pt x="381000" y="92392"/>
                  </a:cubicBezTo>
                  <a:cubicBezTo>
                    <a:pt x="384810" y="78105"/>
                    <a:pt x="388620" y="63817"/>
                    <a:pt x="390525" y="48578"/>
                  </a:cubicBezTo>
                  <a:cubicBezTo>
                    <a:pt x="390525" y="48578"/>
                    <a:pt x="390525" y="48578"/>
                    <a:pt x="390525" y="48578"/>
                  </a:cubicBezTo>
                  <a:cubicBezTo>
                    <a:pt x="391478" y="44767"/>
                    <a:pt x="391478" y="40005"/>
                    <a:pt x="391478" y="36195"/>
                  </a:cubicBezTo>
                  <a:cubicBezTo>
                    <a:pt x="391478" y="35242"/>
                    <a:pt x="391478" y="35242"/>
                    <a:pt x="391478" y="34290"/>
                  </a:cubicBezTo>
                  <a:cubicBezTo>
                    <a:pt x="391478" y="30480"/>
                    <a:pt x="391478" y="26670"/>
                    <a:pt x="392430" y="23813"/>
                  </a:cubicBezTo>
                  <a:cubicBezTo>
                    <a:pt x="392430" y="23813"/>
                    <a:pt x="392430" y="23813"/>
                    <a:pt x="392430" y="23813"/>
                  </a:cubicBezTo>
                  <a:cubicBezTo>
                    <a:pt x="392430" y="16192"/>
                    <a:pt x="392430" y="7620"/>
                    <a:pt x="391478" y="0"/>
                  </a:cubicBezTo>
                  <a:cubicBezTo>
                    <a:pt x="391478" y="0"/>
                    <a:pt x="391478" y="0"/>
                    <a:pt x="391478" y="0"/>
                  </a:cubicBezTo>
                  <a:cubicBezTo>
                    <a:pt x="372428" y="46672"/>
                    <a:pt x="343853" y="88583"/>
                    <a:pt x="300990" y="118110"/>
                  </a:cubicBezTo>
                  <a:cubicBezTo>
                    <a:pt x="231458" y="164783"/>
                    <a:pt x="150495" y="180975"/>
                    <a:pt x="67628" y="167640"/>
                  </a:cubicBezTo>
                  <a:cubicBezTo>
                    <a:pt x="42863" y="163830"/>
                    <a:pt x="20003" y="155258"/>
                    <a:pt x="0" y="142875"/>
                  </a:cubicBezTo>
                  <a:cubicBezTo>
                    <a:pt x="0" y="142875"/>
                    <a:pt x="0" y="142875"/>
                    <a:pt x="0" y="142875"/>
                  </a:cubicBezTo>
                  <a:cubicBezTo>
                    <a:pt x="9525" y="156210"/>
                    <a:pt x="20003" y="168592"/>
                    <a:pt x="32385" y="179070"/>
                  </a:cubicBezTo>
                  <a:cubicBezTo>
                    <a:pt x="32385" y="179070"/>
                    <a:pt x="32385" y="179070"/>
                    <a:pt x="33338" y="180022"/>
                  </a:cubicBezTo>
                  <a:cubicBezTo>
                    <a:pt x="36195" y="182880"/>
                    <a:pt x="39053" y="184785"/>
                    <a:pt x="41910" y="187642"/>
                  </a:cubicBezTo>
                  <a:cubicBezTo>
                    <a:pt x="41910" y="187642"/>
                    <a:pt x="41910" y="187642"/>
                    <a:pt x="41910" y="187642"/>
                  </a:cubicBezTo>
                  <a:cubicBezTo>
                    <a:pt x="51435" y="195263"/>
                    <a:pt x="61913" y="201930"/>
                    <a:pt x="72390" y="208597"/>
                  </a:cubicBezTo>
                  <a:cubicBezTo>
                    <a:pt x="73343" y="208597"/>
                    <a:pt x="73343" y="209550"/>
                    <a:pt x="74295" y="209550"/>
                  </a:cubicBezTo>
                  <a:cubicBezTo>
                    <a:pt x="77153" y="211455"/>
                    <a:pt x="80010" y="212408"/>
                    <a:pt x="82868" y="214313"/>
                  </a:cubicBezTo>
                  <a:cubicBezTo>
                    <a:pt x="83820" y="214313"/>
                    <a:pt x="84773" y="215265"/>
                    <a:pt x="85725" y="215265"/>
                  </a:cubicBezTo>
                  <a:cubicBezTo>
                    <a:pt x="88583" y="217170"/>
                    <a:pt x="91440" y="218122"/>
                    <a:pt x="94298" y="219075"/>
                  </a:cubicBezTo>
                  <a:cubicBezTo>
                    <a:pt x="95250" y="219075"/>
                    <a:pt x="96203" y="220028"/>
                    <a:pt x="96203" y="220028"/>
                  </a:cubicBezTo>
                  <a:cubicBezTo>
                    <a:pt x="103823" y="222885"/>
                    <a:pt x="111443" y="225742"/>
                    <a:pt x="118110" y="228600"/>
                  </a:cubicBezTo>
                  <a:cubicBezTo>
                    <a:pt x="119063" y="228600"/>
                    <a:pt x="120015" y="229553"/>
                    <a:pt x="120968" y="229553"/>
                  </a:cubicBezTo>
                  <a:cubicBezTo>
                    <a:pt x="123825" y="230505"/>
                    <a:pt x="126683" y="231458"/>
                    <a:pt x="129540" y="232410"/>
                  </a:cubicBezTo>
                  <a:cubicBezTo>
                    <a:pt x="130493" y="232410"/>
                    <a:pt x="132398" y="233363"/>
                    <a:pt x="133350" y="233363"/>
                  </a:cubicBezTo>
                  <a:cubicBezTo>
                    <a:pt x="136208" y="234315"/>
                    <a:pt x="138113" y="234315"/>
                    <a:pt x="140970" y="235267"/>
                  </a:cubicBezTo>
                  <a:cubicBezTo>
                    <a:pt x="141923" y="235267"/>
                    <a:pt x="143828" y="236220"/>
                    <a:pt x="144780" y="236220"/>
                  </a:cubicBezTo>
                  <a:cubicBezTo>
                    <a:pt x="147638" y="237172"/>
                    <a:pt x="150495" y="237172"/>
                    <a:pt x="152400" y="238125"/>
                  </a:cubicBezTo>
                  <a:cubicBezTo>
                    <a:pt x="153353" y="238125"/>
                    <a:pt x="155258" y="238125"/>
                    <a:pt x="156210" y="239078"/>
                  </a:cubicBezTo>
                  <a:cubicBezTo>
                    <a:pt x="160020" y="240030"/>
                    <a:pt x="163830" y="240030"/>
                    <a:pt x="167640" y="240983"/>
                  </a:cubicBezTo>
                  <a:cubicBezTo>
                    <a:pt x="179070" y="241935"/>
                    <a:pt x="190500" y="242888"/>
                    <a:pt x="200025" y="241935"/>
                  </a:cubicBezTo>
                  <a:close/>
                </a:path>
              </a:pathLst>
            </a:custGeom>
            <a:solidFill>
              <a:srgbClr val="FFFFFF"/>
            </a:solidFill>
            <a:ln w="9525" cap="flat">
              <a:noFill/>
              <a:prstDash val="solid"/>
              <a:miter/>
            </a:ln>
          </p:spPr>
          <p:txBody>
            <a:bodyPr rtlCol="0" anchor="ctr"/>
            <a:lstStyle/>
            <a:p>
              <a:endParaRPr lang="en-US"/>
            </a:p>
          </p:txBody>
        </p:sp>
        <p:sp>
          <p:nvSpPr>
            <p:cNvPr id="30" name="Freeform 32">
              <a:extLst>
                <a:ext uri="{FF2B5EF4-FFF2-40B4-BE49-F238E27FC236}">
                  <a16:creationId xmlns:a16="http://schemas.microsoft.com/office/drawing/2014/main" id="{7423F4A0-17B4-3A07-96DD-DA46CF14B00C}"/>
                </a:ext>
              </a:extLst>
            </p:cNvPr>
            <p:cNvSpPr/>
            <p:nvPr/>
          </p:nvSpPr>
          <p:spPr>
            <a:xfrm>
              <a:off x="8368186" y="1499211"/>
              <a:ext cx="142869" cy="248789"/>
            </a:xfrm>
            <a:custGeom>
              <a:avLst/>
              <a:gdLst>
                <a:gd name="connsiteX0" fmla="*/ 139544 w 142869"/>
                <a:gd name="connsiteY0" fmla="*/ 23 h 248789"/>
                <a:gd name="connsiteX1" fmla="*/ 12861 w 142869"/>
                <a:gd name="connsiteY1" fmla="*/ 248626 h 248789"/>
                <a:gd name="connsiteX2" fmla="*/ 59534 w 142869"/>
                <a:gd name="connsiteY2" fmla="*/ 83843 h 248789"/>
                <a:gd name="connsiteX3" fmla="*/ 139544 w 142869"/>
                <a:gd name="connsiteY3" fmla="*/ 23 h 248789"/>
              </a:gdLst>
              <a:ahLst/>
              <a:cxnLst>
                <a:cxn ang="0">
                  <a:pos x="connsiteX0" y="connsiteY0"/>
                </a:cxn>
                <a:cxn ang="0">
                  <a:pos x="connsiteX1" y="connsiteY1"/>
                </a:cxn>
                <a:cxn ang="0">
                  <a:pos x="connsiteX2" y="connsiteY2"/>
                </a:cxn>
                <a:cxn ang="0">
                  <a:pos x="connsiteX3" y="connsiteY3"/>
                </a:cxn>
              </a:cxnLst>
              <a:rect l="l" t="t" r="r" b="b"/>
              <a:pathLst>
                <a:path w="142869" h="248789">
                  <a:moveTo>
                    <a:pt x="139544" y="23"/>
                  </a:moveTo>
                  <a:cubicBezTo>
                    <a:pt x="100491" y="976"/>
                    <a:pt x="-43336" y="89558"/>
                    <a:pt x="12861" y="248626"/>
                  </a:cubicBezTo>
                  <a:cubicBezTo>
                    <a:pt x="14766" y="253388"/>
                    <a:pt x="20481" y="153376"/>
                    <a:pt x="59534" y="83843"/>
                  </a:cubicBezTo>
                  <a:cubicBezTo>
                    <a:pt x="90966" y="27646"/>
                    <a:pt x="158594" y="-929"/>
                    <a:pt x="139544" y="23"/>
                  </a:cubicBezTo>
                  <a:close/>
                </a:path>
              </a:pathLst>
            </a:custGeom>
            <a:solidFill>
              <a:srgbClr val="FFFFFF"/>
            </a:solidFill>
            <a:ln w="9525" cap="flat">
              <a:noFill/>
              <a:prstDash val="solid"/>
              <a:miter/>
            </a:ln>
          </p:spPr>
          <p:txBody>
            <a:bodyPr rtlCol="0" anchor="ctr"/>
            <a:lstStyle/>
            <a:p>
              <a:endParaRPr lang="en-US"/>
            </a:p>
          </p:txBody>
        </p:sp>
        <p:sp>
          <p:nvSpPr>
            <p:cNvPr id="31" name="Freeform 33">
              <a:extLst>
                <a:ext uri="{FF2B5EF4-FFF2-40B4-BE49-F238E27FC236}">
                  <a16:creationId xmlns:a16="http://schemas.microsoft.com/office/drawing/2014/main" id="{33C4B62F-CC3E-5D27-A616-834B606838ED}"/>
                </a:ext>
              </a:extLst>
            </p:cNvPr>
            <p:cNvSpPr/>
            <p:nvPr/>
          </p:nvSpPr>
          <p:spPr>
            <a:xfrm>
              <a:off x="8318146" y="1462480"/>
              <a:ext cx="462532" cy="1635115"/>
            </a:xfrm>
            <a:custGeom>
              <a:avLst/>
              <a:gdLst>
                <a:gd name="connsiteX0" fmla="*/ 229589 w 462532"/>
                <a:gd name="connsiteY0" fmla="*/ 462522 h 1635115"/>
                <a:gd name="connsiteX1" fmla="*/ 459141 w 462532"/>
                <a:gd name="connsiteY1" fmla="*/ 252972 h 1635115"/>
                <a:gd name="connsiteX2" fmla="*/ 271499 w 462532"/>
                <a:gd name="connsiteY2" fmla="*/ 2465 h 1635115"/>
                <a:gd name="connsiteX3" fmla="*/ 1941 w 462532"/>
                <a:gd name="connsiteY3" fmla="*/ 208205 h 1635115"/>
                <a:gd name="connsiteX4" fmla="*/ 211491 w 462532"/>
                <a:gd name="connsiteY4" fmla="*/ 461570 h 1635115"/>
                <a:gd name="connsiteX5" fmla="*/ 209586 w 462532"/>
                <a:gd name="connsiteY5" fmla="*/ 474905 h 1635115"/>
                <a:gd name="connsiteX6" fmla="*/ 207681 w 462532"/>
                <a:gd name="connsiteY6" fmla="*/ 490145 h 1635115"/>
                <a:gd name="connsiteX7" fmla="*/ 97191 w 462532"/>
                <a:gd name="connsiteY7" fmla="*/ 1616952 h 1635115"/>
                <a:gd name="connsiteX8" fmla="*/ 103859 w 462532"/>
                <a:gd name="connsiteY8" fmla="*/ 1635050 h 1635115"/>
                <a:gd name="connsiteX9" fmla="*/ 118146 w 462532"/>
                <a:gd name="connsiteY9" fmla="*/ 1616000 h 1635115"/>
                <a:gd name="connsiteX10" fmla="*/ 228636 w 462532"/>
                <a:gd name="connsiteY10" fmla="*/ 476810 h 1635115"/>
                <a:gd name="connsiteX11" fmla="*/ 229589 w 462532"/>
                <a:gd name="connsiteY11" fmla="*/ 462522 h 1635115"/>
                <a:gd name="connsiteX12" fmla="*/ 207681 w 462532"/>
                <a:gd name="connsiteY12" fmla="*/ 438710 h 1635115"/>
                <a:gd name="connsiteX13" fmla="*/ 203871 w 462532"/>
                <a:gd name="connsiteY13" fmla="*/ 437757 h 1635115"/>
                <a:gd name="connsiteX14" fmla="*/ 196251 w 462532"/>
                <a:gd name="connsiteY14" fmla="*/ 435852 h 1635115"/>
                <a:gd name="connsiteX15" fmla="*/ 192441 w 462532"/>
                <a:gd name="connsiteY15" fmla="*/ 434900 h 1635115"/>
                <a:gd name="connsiteX16" fmla="*/ 184821 w 462532"/>
                <a:gd name="connsiteY16" fmla="*/ 432995 h 1635115"/>
                <a:gd name="connsiteX17" fmla="*/ 181011 w 462532"/>
                <a:gd name="connsiteY17" fmla="*/ 432042 h 1635115"/>
                <a:gd name="connsiteX18" fmla="*/ 172439 w 462532"/>
                <a:gd name="connsiteY18" fmla="*/ 429185 h 1635115"/>
                <a:gd name="connsiteX19" fmla="*/ 169581 w 462532"/>
                <a:gd name="connsiteY19" fmla="*/ 428232 h 1635115"/>
                <a:gd name="connsiteX20" fmla="*/ 147674 w 462532"/>
                <a:gd name="connsiteY20" fmla="*/ 419660 h 1635115"/>
                <a:gd name="connsiteX21" fmla="*/ 145768 w 462532"/>
                <a:gd name="connsiteY21" fmla="*/ 418707 h 1635115"/>
                <a:gd name="connsiteX22" fmla="*/ 137196 w 462532"/>
                <a:gd name="connsiteY22" fmla="*/ 414897 h 1635115"/>
                <a:gd name="connsiteX23" fmla="*/ 134339 w 462532"/>
                <a:gd name="connsiteY23" fmla="*/ 413945 h 1635115"/>
                <a:gd name="connsiteX24" fmla="*/ 125766 w 462532"/>
                <a:gd name="connsiteY24" fmla="*/ 409182 h 1635115"/>
                <a:gd name="connsiteX25" fmla="*/ 123861 w 462532"/>
                <a:gd name="connsiteY25" fmla="*/ 408230 h 1635115"/>
                <a:gd name="connsiteX26" fmla="*/ 93381 w 462532"/>
                <a:gd name="connsiteY26" fmla="*/ 387275 h 1635115"/>
                <a:gd name="connsiteX27" fmla="*/ 93381 w 462532"/>
                <a:gd name="connsiteY27" fmla="*/ 387275 h 1635115"/>
                <a:gd name="connsiteX28" fmla="*/ 84809 w 462532"/>
                <a:gd name="connsiteY28" fmla="*/ 379655 h 1635115"/>
                <a:gd name="connsiteX29" fmla="*/ 83856 w 462532"/>
                <a:gd name="connsiteY29" fmla="*/ 378702 h 1635115"/>
                <a:gd name="connsiteX30" fmla="*/ 51471 w 462532"/>
                <a:gd name="connsiteY30" fmla="*/ 342507 h 1635115"/>
                <a:gd name="connsiteX31" fmla="*/ 51471 w 462532"/>
                <a:gd name="connsiteY31" fmla="*/ 342507 h 1635115"/>
                <a:gd name="connsiteX32" fmla="*/ 23849 w 462532"/>
                <a:gd name="connsiteY32" fmla="*/ 221540 h 1635115"/>
                <a:gd name="connsiteX33" fmla="*/ 237209 w 462532"/>
                <a:gd name="connsiteY33" fmla="*/ 17705 h 1635115"/>
                <a:gd name="connsiteX34" fmla="*/ 443901 w 462532"/>
                <a:gd name="connsiteY34" fmla="*/ 199632 h 1635115"/>
                <a:gd name="connsiteX35" fmla="*/ 443901 w 462532"/>
                <a:gd name="connsiteY35" fmla="*/ 199632 h 1635115"/>
                <a:gd name="connsiteX36" fmla="*/ 444854 w 462532"/>
                <a:gd name="connsiteY36" fmla="*/ 223445 h 1635115"/>
                <a:gd name="connsiteX37" fmla="*/ 444854 w 462532"/>
                <a:gd name="connsiteY37" fmla="*/ 223445 h 1635115"/>
                <a:gd name="connsiteX38" fmla="*/ 443901 w 462532"/>
                <a:gd name="connsiteY38" fmla="*/ 233922 h 1635115"/>
                <a:gd name="connsiteX39" fmla="*/ 443901 w 462532"/>
                <a:gd name="connsiteY39" fmla="*/ 235827 h 1635115"/>
                <a:gd name="connsiteX40" fmla="*/ 442949 w 462532"/>
                <a:gd name="connsiteY40" fmla="*/ 248210 h 1635115"/>
                <a:gd name="connsiteX41" fmla="*/ 442949 w 462532"/>
                <a:gd name="connsiteY41" fmla="*/ 248210 h 1635115"/>
                <a:gd name="connsiteX42" fmla="*/ 433424 w 462532"/>
                <a:gd name="connsiteY42" fmla="*/ 292025 h 1635115"/>
                <a:gd name="connsiteX43" fmla="*/ 368654 w 462532"/>
                <a:gd name="connsiteY43" fmla="*/ 394895 h 1635115"/>
                <a:gd name="connsiteX44" fmla="*/ 353414 w 462532"/>
                <a:gd name="connsiteY44" fmla="*/ 407277 h 1635115"/>
                <a:gd name="connsiteX45" fmla="*/ 345793 w 462532"/>
                <a:gd name="connsiteY45" fmla="*/ 412992 h 1635115"/>
                <a:gd name="connsiteX46" fmla="*/ 320076 w 462532"/>
                <a:gd name="connsiteY46" fmla="*/ 426327 h 1635115"/>
                <a:gd name="connsiteX47" fmla="*/ 301979 w 462532"/>
                <a:gd name="connsiteY47" fmla="*/ 432995 h 1635115"/>
                <a:gd name="connsiteX48" fmla="*/ 252449 w 462532"/>
                <a:gd name="connsiteY48" fmla="*/ 441567 h 1635115"/>
                <a:gd name="connsiteX49" fmla="*/ 221016 w 462532"/>
                <a:gd name="connsiteY49" fmla="*/ 440615 h 1635115"/>
                <a:gd name="connsiteX50" fmla="*/ 221016 w 462532"/>
                <a:gd name="connsiteY50" fmla="*/ 440615 h 1635115"/>
                <a:gd name="connsiteX51" fmla="*/ 207681 w 462532"/>
                <a:gd name="connsiteY51" fmla="*/ 438710 h 1635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62532" h="1635115">
                  <a:moveTo>
                    <a:pt x="229589" y="462522"/>
                  </a:moveTo>
                  <a:cubicBezTo>
                    <a:pt x="348651" y="467285"/>
                    <a:pt x="443901" y="387275"/>
                    <a:pt x="459141" y="252972"/>
                  </a:cubicBezTo>
                  <a:cubicBezTo>
                    <a:pt x="482954" y="118670"/>
                    <a:pt x="377226" y="16752"/>
                    <a:pt x="271499" y="2465"/>
                  </a:cubicBezTo>
                  <a:cubicBezTo>
                    <a:pt x="128624" y="-15633"/>
                    <a:pt x="21943" y="67235"/>
                    <a:pt x="1941" y="208205"/>
                  </a:cubicBezTo>
                  <a:cubicBezTo>
                    <a:pt x="-16157" y="336792"/>
                    <a:pt x="95286" y="448235"/>
                    <a:pt x="211491" y="461570"/>
                  </a:cubicBezTo>
                  <a:cubicBezTo>
                    <a:pt x="211491" y="466332"/>
                    <a:pt x="211491" y="471095"/>
                    <a:pt x="209586" y="474905"/>
                  </a:cubicBezTo>
                  <a:cubicBezTo>
                    <a:pt x="207681" y="479667"/>
                    <a:pt x="207681" y="485382"/>
                    <a:pt x="207681" y="490145"/>
                  </a:cubicBezTo>
                  <a:cubicBezTo>
                    <a:pt x="197204" y="650165"/>
                    <a:pt x="109574" y="1420737"/>
                    <a:pt x="97191" y="1616952"/>
                  </a:cubicBezTo>
                  <a:cubicBezTo>
                    <a:pt x="96239" y="1624572"/>
                    <a:pt x="92429" y="1634097"/>
                    <a:pt x="103859" y="1635050"/>
                  </a:cubicBezTo>
                  <a:cubicBezTo>
                    <a:pt x="115289" y="1636002"/>
                    <a:pt x="117193" y="1626477"/>
                    <a:pt x="118146" y="1616000"/>
                  </a:cubicBezTo>
                  <a:cubicBezTo>
                    <a:pt x="121956" y="1575995"/>
                    <a:pt x="213396" y="599682"/>
                    <a:pt x="228636" y="476810"/>
                  </a:cubicBezTo>
                  <a:cubicBezTo>
                    <a:pt x="225779" y="472047"/>
                    <a:pt x="228636" y="467285"/>
                    <a:pt x="229589" y="462522"/>
                  </a:cubicBezTo>
                  <a:close/>
                  <a:moveTo>
                    <a:pt x="207681" y="438710"/>
                  </a:moveTo>
                  <a:cubicBezTo>
                    <a:pt x="206729" y="438710"/>
                    <a:pt x="204824" y="438710"/>
                    <a:pt x="203871" y="437757"/>
                  </a:cubicBezTo>
                  <a:cubicBezTo>
                    <a:pt x="201014" y="437757"/>
                    <a:pt x="198156" y="436805"/>
                    <a:pt x="196251" y="435852"/>
                  </a:cubicBezTo>
                  <a:cubicBezTo>
                    <a:pt x="195299" y="435852"/>
                    <a:pt x="193393" y="434900"/>
                    <a:pt x="192441" y="434900"/>
                  </a:cubicBezTo>
                  <a:cubicBezTo>
                    <a:pt x="189584" y="433947"/>
                    <a:pt x="187679" y="433947"/>
                    <a:pt x="184821" y="432995"/>
                  </a:cubicBezTo>
                  <a:cubicBezTo>
                    <a:pt x="183868" y="432995"/>
                    <a:pt x="181964" y="432042"/>
                    <a:pt x="181011" y="432042"/>
                  </a:cubicBezTo>
                  <a:cubicBezTo>
                    <a:pt x="178154" y="431090"/>
                    <a:pt x="175296" y="430137"/>
                    <a:pt x="172439" y="429185"/>
                  </a:cubicBezTo>
                  <a:cubicBezTo>
                    <a:pt x="171486" y="429185"/>
                    <a:pt x="170534" y="428232"/>
                    <a:pt x="169581" y="428232"/>
                  </a:cubicBezTo>
                  <a:cubicBezTo>
                    <a:pt x="161961" y="425375"/>
                    <a:pt x="154341" y="422517"/>
                    <a:pt x="147674" y="419660"/>
                  </a:cubicBezTo>
                  <a:cubicBezTo>
                    <a:pt x="146721" y="419660"/>
                    <a:pt x="145768" y="418707"/>
                    <a:pt x="145768" y="418707"/>
                  </a:cubicBezTo>
                  <a:cubicBezTo>
                    <a:pt x="142911" y="417755"/>
                    <a:pt x="140054" y="415850"/>
                    <a:pt x="137196" y="414897"/>
                  </a:cubicBezTo>
                  <a:cubicBezTo>
                    <a:pt x="136243" y="414897"/>
                    <a:pt x="135291" y="413945"/>
                    <a:pt x="134339" y="413945"/>
                  </a:cubicBezTo>
                  <a:cubicBezTo>
                    <a:pt x="131481" y="412040"/>
                    <a:pt x="128624" y="411087"/>
                    <a:pt x="125766" y="409182"/>
                  </a:cubicBezTo>
                  <a:cubicBezTo>
                    <a:pt x="124814" y="409182"/>
                    <a:pt x="124814" y="408230"/>
                    <a:pt x="123861" y="408230"/>
                  </a:cubicBezTo>
                  <a:cubicBezTo>
                    <a:pt x="113384" y="401562"/>
                    <a:pt x="102906" y="394895"/>
                    <a:pt x="93381" y="387275"/>
                  </a:cubicBezTo>
                  <a:cubicBezTo>
                    <a:pt x="93381" y="387275"/>
                    <a:pt x="93381" y="387275"/>
                    <a:pt x="93381" y="387275"/>
                  </a:cubicBezTo>
                  <a:cubicBezTo>
                    <a:pt x="90524" y="384417"/>
                    <a:pt x="87666" y="382512"/>
                    <a:pt x="84809" y="379655"/>
                  </a:cubicBezTo>
                  <a:cubicBezTo>
                    <a:pt x="84809" y="379655"/>
                    <a:pt x="84809" y="379655"/>
                    <a:pt x="83856" y="378702"/>
                  </a:cubicBezTo>
                  <a:cubicBezTo>
                    <a:pt x="71474" y="367272"/>
                    <a:pt x="60996" y="355842"/>
                    <a:pt x="51471" y="342507"/>
                  </a:cubicBezTo>
                  <a:cubicBezTo>
                    <a:pt x="51471" y="342507"/>
                    <a:pt x="51471" y="342507"/>
                    <a:pt x="51471" y="342507"/>
                  </a:cubicBezTo>
                  <a:cubicBezTo>
                    <a:pt x="27659" y="308217"/>
                    <a:pt x="15276" y="266307"/>
                    <a:pt x="23849" y="221540"/>
                  </a:cubicBezTo>
                  <a:cubicBezTo>
                    <a:pt x="26706" y="85332"/>
                    <a:pt x="156246" y="11037"/>
                    <a:pt x="237209" y="17705"/>
                  </a:cubicBezTo>
                  <a:cubicBezTo>
                    <a:pt x="352461" y="27230"/>
                    <a:pt x="435329" y="94857"/>
                    <a:pt x="443901" y="199632"/>
                  </a:cubicBezTo>
                  <a:cubicBezTo>
                    <a:pt x="443901" y="199632"/>
                    <a:pt x="443901" y="199632"/>
                    <a:pt x="443901" y="199632"/>
                  </a:cubicBezTo>
                  <a:cubicBezTo>
                    <a:pt x="444854" y="207252"/>
                    <a:pt x="444854" y="214872"/>
                    <a:pt x="444854" y="223445"/>
                  </a:cubicBezTo>
                  <a:cubicBezTo>
                    <a:pt x="444854" y="223445"/>
                    <a:pt x="444854" y="223445"/>
                    <a:pt x="444854" y="223445"/>
                  </a:cubicBezTo>
                  <a:cubicBezTo>
                    <a:pt x="444854" y="227255"/>
                    <a:pt x="444854" y="231065"/>
                    <a:pt x="443901" y="233922"/>
                  </a:cubicBezTo>
                  <a:cubicBezTo>
                    <a:pt x="443901" y="234875"/>
                    <a:pt x="443901" y="234875"/>
                    <a:pt x="443901" y="235827"/>
                  </a:cubicBezTo>
                  <a:cubicBezTo>
                    <a:pt x="443901" y="239637"/>
                    <a:pt x="442949" y="244400"/>
                    <a:pt x="442949" y="248210"/>
                  </a:cubicBezTo>
                  <a:cubicBezTo>
                    <a:pt x="442949" y="248210"/>
                    <a:pt x="442949" y="248210"/>
                    <a:pt x="442949" y="248210"/>
                  </a:cubicBezTo>
                  <a:cubicBezTo>
                    <a:pt x="441043" y="263450"/>
                    <a:pt x="438186" y="277737"/>
                    <a:pt x="433424" y="292025"/>
                  </a:cubicBezTo>
                  <a:cubicBezTo>
                    <a:pt x="421041" y="333935"/>
                    <a:pt x="398181" y="369177"/>
                    <a:pt x="368654" y="394895"/>
                  </a:cubicBezTo>
                  <a:cubicBezTo>
                    <a:pt x="363891" y="399657"/>
                    <a:pt x="358176" y="403467"/>
                    <a:pt x="353414" y="407277"/>
                  </a:cubicBezTo>
                  <a:cubicBezTo>
                    <a:pt x="350556" y="409182"/>
                    <a:pt x="347699" y="411087"/>
                    <a:pt x="345793" y="412992"/>
                  </a:cubicBezTo>
                  <a:cubicBezTo>
                    <a:pt x="337221" y="418707"/>
                    <a:pt x="328649" y="422517"/>
                    <a:pt x="320076" y="426327"/>
                  </a:cubicBezTo>
                  <a:cubicBezTo>
                    <a:pt x="314361" y="429185"/>
                    <a:pt x="307693" y="431090"/>
                    <a:pt x="301979" y="432995"/>
                  </a:cubicBezTo>
                  <a:cubicBezTo>
                    <a:pt x="286739" y="437757"/>
                    <a:pt x="269593" y="440615"/>
                    <a:pt x="252449" y="441567"/>
                  </a:cubicBezTo>
                  <a:cubicBezTo>
                    <a:pt x="241971" y="441567"/>
                    <a:pt x="231493" y="441567"/>
                    <a:pt x="221016" y="440615"/>
                  </a:cubicBezTo>
                  <a:lnTo>
                    <a:pt x="221016" y="440615"/>
                  </a:lnTo>
                  <a:cubicBezTo>
                    <a:pt x="215301" y="440615"/>
                    <a:pt x="211491" y="439662"/>
                    <a:pt x="207681" y="438710"/>
                  </a:cubicBezTo>
                  <a:close/>
                </a:path>
              </a:pathLst>
            </a:custGeom>
            <a:solidFill>
              <a:srgbClr val="000000"/>
            </a:solidFill>
            <a:ln w="9525" cap="flat">
              <a:noFill/>
              <a:prstDash val="solid"/>
              <a:miter/>
            </a:ln>
          </p:spPr>
          <p:txBody>
            <a:bodyPr rtlCol="0" anchor="ctr"/>
            <a:lstStyle/>
            <a:p>
              <a:endParaRPr lang="en-US"/>
            </a:p>
          </p:txBody>
        </p:sp>
        <p:sp>
          <p:nvSpPr>
            <p:cNvPr id="32" name="Freeform 34">
              <a:extLst>
                <a:ext uri="{FF2B5EF4-FFF2-40B4-BE49-F238E27FC236}">
                  <a16:creationId xmlns:a16="http://schemas.microsoft.com/office/drawing/2014/main" id="{86DC2308-240B-D278-F1CE-D6A88A5A301B}"/>
                </a:ext>
              </a:extLst>
            </p:cNvPr>
            <p:cNvSpPr/>
            <p:nvPr/>
          </p:nvSpPr>
          <p:spPr>
            <a:xfrm>
              <a:off x="8714459" y="1942779"/>
              <a:ext cx="151904" cy="149897"/>
            </a:xfrm>
            <a:custGeom>
              <a:avLst/>
              <a:gdLst>
                <a:gd name="connsiteX0" fmla="*/ 105690 w 151904"/>
                <a:gd name="connsiteY0" fmla="*/ 86998 h 149897"/>
                <a:gd name="connsiteX1" fmla="*/ 30443 w 151904"/>
                <a:gd name="connsiteY1" fmla="*/ 14608 h 149897"/>
                <a:gd name="connsiteX2" fmla="*/ 5678 w 151904"/>
                <a:gd name="connsiteY2" fmla="*/ 3178 h 149897"/>
                <a:gd name="connsiteX3" fmla="*/ 13298 w 151904"/>
                <a:gd name="connsiteY3" fmla="*/ 31753 h 149897"/>
                <a:gd name="connsiteX4" fmla="*/ 137123 w 151904"/>
                <a:gd name="connsiteY4" fmla="*/ 146053 h 149897"/>
                <a:gd name="connsiteX5" fmla="*/ 105690 w 151904"/>
                <a:gd name="connsiteY5" fmla="*/ 86998 h 149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904" h="149897">
                  <a:moveTo>
                    <a:pt x="105690" y="86998"/>
                  </a:moveTo>
                  <a:cubicBezTo>
                    <a:pt x="81878" y="61281"/>
                    <a:pt x="56160" y="38421"/>
                    <a:pt x="30443" y="14608"/>
                  </a:cubicBezTo>
                  <a:cubicBezTo>
                    <a:pt x="23776" y="7941"/>
                    <a:pt x="17108" y="-6347"/>
                    <a:pt x="5678" y="3178"/>
                  </a:cubicBezTo>
                  <a:cubicBezTo>
                    <a:pt x="-7657" y="14608"/>
                    <a:pt x="5678" y="24133"/>
                    <a:pt x="13298" y="31753"/>
                  </a:cubicBezTo>
                  <a:cubicBezTo>
                    <a:pt x="52351" y="70806"/>
                    <a:pt x="103785" y="101286"/>
                    <a:pt x="137123" y="146053"/>
                  </a:cubicBezTo>
                  <a:cubicBezTo>
                    <a:pt x="179033" y="166056"/>
                    <a:pt x="119978" y="102238"/>
                    <a:pt x="105690" y="86998"/>
                  </a:cubicBezTo>
                  <a:close/>
                </a:path>
              </a:pathLst>
            </a:custGeom>
            <a:solidFill>
              <a:srgbClr val="000000"/>
            </a:solidFill>
            <a:ln w="9525" cap="flat">
              <a:noFill/>
              <a:prstDash val="solid"/>
              <a:miter/>
            </a:ln>
          </p:spPr>
          <p:txBody>
            <a:bodyPr rtlCol="0" anchor="ctr"/>
            <a:lstStyle/>
            <a:p>
              <a:endParaRPr lang="en-US"/>
            </a:p>
          </p:txBody>
        </p:sp>
        <p:sp>
          <p:nvSpPr>
            <p:cNvPr id="33" name="Freeform 35">
              <a:extLst>
                <a:ext uri="{FF2B5EF4-FFF2-40B4-BE49-F238E27FC236}">
                  <a16:creationId xmlns:a16="http://schemas.microsoft.com/office/drawing/2014/main" id="{8A24683D-C068-CF71-61D8-36AA747A6FFF}"/>
                </a:ext>
              </a:extLst>
            </p:cNvPr>
            <p:cNvSpPr/>
            <p:nvPr/>
          </p:nvSpPr>
          <p:spPr>
            <a:xfrm>
              <a:off x="8124259" y="1445155"/>
              <a:ext cx="179635" cy="82654"/>
            </a:xfrm>
            <a:custGeom>
              <a:avLst/>
              <a:gdLst>
                <a:gd name="connsiteX0" fmla="*/ 179635 w 179635"/>
                <a:gd name="connsiteY0" fmla="*/ 75987 h 82654"/>
                <a:gd name="connsiteX1" fmla="*/ 19615 w 179635"/>
                <a:gd name="connsiteY1" fmla="*/ 3597 h 82654"/>
                <a:gd name="connsiteX2" fmla="*/ 565 w 179635"/>
                <a:gd name="connsiteY2" fmla="*/ 6454 h 82654"/>
                <a:gd name="connsiteX3" fmla="*/ 12948 w 179635"/>
                <a:gd name="connsiteY3" fmla="*/ 22647 h 82654"/>
                <a:gd name="connsiteX4" fmla="*/ 175825 w 179635"/>
                <a:gd name="connsiteY4" fmla="*/ 82654 h 82654"/>
                <a:gd name="connsiteX5" fmla="*/ 179635 w 179635"/>
                <a:gd name="connsiteY5" fmla="*/ 75987 h 82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635" h="82654">
                  <a:moveTo>
                    <a:pt x="179635" y="75987"/>
                  </a:moveTo>
                  <a:cubicBezTo>
                    <a:pt x="130105" y="42649"/>
                    <a:pt x="74860" y="24552"/>
                    <a:pt x="19615" y="3597"/>
                  </a:cubicBezTo>
                  <a:cubicBezTo>
                    <a:pt x="12948" y="739"/>
                    <a:pt x="3423" y="-4023"/>
                    <a:pt x="565" y="6454"/>
                  </a:cubicBezTo>
                  <a:cubicBezTo>
                    <a:pt x="-2292" y="15979"/>
                    <a:pt x="6280" y="19789"/>
                    <a:pt x="12948" y="22647"/>
                  </a:cubicBezTo>
                  <a:cubicBezTo>
                    <a:pt x="67240" y="43602"/>
                    <a:pt x="121533" y="61699"/>
                    <a:pt x="175825" y="82654"/>
                  </a:cubicBezTo>
                  <a:cubicBezTo>
                    <a:pt x="176778" y="78844"/>
                    <a:pt x="177730" y="78844"/>
                    <a:pt x="179635" y="75987"/>
                  </a:cubicBezTo>
                  <a:close/>
                </a:path>
              </a:pathLst>
            </a:custGeom>
            <a:solidFill>
              <a:srgbClr val="000000"/>
            </a:solidFill>
            <a:ln w="9525" cap="flat">
              <a:noFill/>
              <a:prstDash val="solid"/>
              <a:miter/>
            </a:ln>
          </p:spPr>
          <p:txBody>
            <a:bodyPr rtlCol="0" anchor="ctr"/>
            <a:lstStyle/>
            <a:p>
              <a:endParaRPr lang="en-US"/>
            </a:p>
          </p:txBody>
        </p:sp>
        <p:sp>
          <p:nvSpPr>
            <p:cNvPr id="34" name="Freeform 36">
              <a:extLst>
                <a:ext uri="{FF2B5EF4-FFF2-40B4-BE49-F238E27FC236}">
                  <a16:creationId xmlns:a16="http://schemas.microsoft.com/office/drawing/2014/main" id="{CCD387D1-F5C6-FA0A-B780-8993279FC6D8}"/>
                </a:ext>
              </a:extLst>
            </p:cNvPr>
            <p:cNvSpPr/>
            <p:nvPr/>
          </p:nvSpPr>
          <p:spPr>
            <a:xfrm>
              <a:off x="8374380" y="1323975"/>
              <a:ext cx="52995" cy="99508"/>
            </a:xfrm>
            <a:custGeom>
              <a:avLst/>
              <a:gdLst>
                <a:gd name="connsiteX0" fmla="*/ 50482 w 52995"/>
                <a:gd name="connsiteY0" fmla="*/ 98108 h 99508"/>
                <a:gd name="connsiteX1" fmla="*/ 50482 w 52995"/>
                <a:gd name="connsiteY1" fmla="*/ 86677 h 99508"/>
                <a:gd name="connsiteX2" fmla="*/ 4763 w 52995"/>
                <a:gd name="connsiteY2" fmla="*/ 0 h 99508"/>
                <a:gd name="connsiteX3" fmla="*/ 0 w 52995"/>
                <a:gd name="connsiteY3" fmla="*/ 2858 h 99508"/>
                <a:gd name="connsiteX4" fmla="*/ 40005 w 52995"/>
                <a:gd name="connsiteY4" fmla="*/ 93345 h 99508"/>
                <a:gd name="connsiteX5" fmla="*/ 50482 w 52995"/>
                <a:gd name="connsiteY5" fmla="*/ 98108 h 99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995" h="99508">
                  <a:moveTo>
                    <a:pt x="50482" y="98108"/>
                  </a:moveTo>
                  <a:cubicBezTo>
                    <a:pt x="54293" y="95250"/>
                    <a:pt x="53340" y="90488"/>
                    <a:pt x="50482" y="86677"/>
                  </a:cubicBezTo>
                  <a:cubicBezTo>
                    <a:pt x="35243" y="58102"/>
                    <a:pt x="20002" y="29527"/>
                    <a:pt x="4763" y="0"/>
                  </a:cubicBezTo>
                  <a:cubicBezTo>
                    <a:pt x="2857" y="952"/>
                    <a:pt x="952" y="1905"/>
                    <a:pt x="0" y="2858"/>
                  </a:cubicBezTo>
                  <a:cubicBezTo>
                    <a:pt x="9525" y="34290"/>
                    <a:pt x="24765" y="63817"/>
                    <a:pt x="40005" y="93345"/>
                  </a:cubicBezTo>
                  <a:cubicBezTo>
                    <a:pt x="41910" y="97155"/>
                    <a:pt x="45720" y="101917"/>
                    <a:pt x="50482" y="98108"/>
                  </a:cubicBezTo>
                  <a:close/>
                </a:path>
              </a:pathLst>
            </a:custGeom>
            <a:solidFill>
              <a:srgbClr val="000000"/>
            </a:solidFill>
            <a:ln w="9525" cap="flat">
              <a:noFill/>
              <a:prstDash val="solid"/>
              <a:miter/>
            </a:ln>
          </p:spPr>
          <p:txBody>
            <a:bodyPr rtlCol="0" anchor="ctr"/>
            <a:lstStyle/>
            <a:p>
              <a:endParaRPr lang="en-US"/>
            </a:p>
          </p:txBody>
        </p:sp>
        <p:sp>
          <p:nvSpPr>
            <p:cNvPr id="35" name="Freeform 37">
              <a:extLst>
                <a:ext uri="{FF2B5EF4-FFF2-40B4-BE49-F238E27FC236}">
                  <a16:creationId xmlns:a16="http://schemas.microsoft.com/office/drawing/2014/main" id="{588C5AC5-1A36-CE4B-C8F5-C6E982F44623}"/>
                </a:ext>
              </a:extLst>
            </p:cNvPr>
            <p:cNvSpPr/>
            <p:nvPr/>
          </p:nvSpPr>
          <p:spPr>
            <a:xfrm>
              <a:off x="8712386" y="1383982"/>
              <a:ext cx="64901" cy="91946"/>
            </a:xfrm>
            <a:custGeom>
              <a:avLst/>
              <a:gdLst>
                <a:gd name="connsiteX0" fmla="*/ 2989 w 64901"/>
                <a:gd name="connsiteY0" fmla="*/ 91440 h 91946"/>
                <a:gd name="connsiteX1" fmla="*/ 13466 w 64901"/>
                <a:gd name="connsiteY1" fmla="*/ 85725 h 91946"/>
                <a:gd name="connsiteX2" fmla="*/ 64901 w 64901"/>
                <a:gd name="connsiteY2" fmla="*/ 2857 h 91946"/>
                <a:gd name="connsiteX3" fmla="*/ 60139 w 64901"/>
                <a:gd name="connsiteY3" fmla="*/ 0 h 91946"/>
                <a:gd name="connsiteX4" fmla="*/ 2037 w 64901"/>
                <a:gd name="connsiteY4" fmla="*/ 80010 h 91946"/>
                <a:gd name="connsiteX5" fmla="*/ 2989 w 64901"/>
                <a:gd name="connsiteY5" fmla="*/ 91440 h 91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901" h="91946">
                  <a:moveTo>
                    <a:pt x="2989" y="91440"/>
                  </a:moveTo>
                  <a:cubicBezTo>
                    <a:pt x="7751" y="93345"/>
                    <a:pt x="10609" y="89535"/>
                    <a:pt x="13466" y="85725"/>
                  </a:cubicBezTo>
                  <a:cubicBezTo>
                    <a:pt x="30612" y="58102"/>
                    <a:pt x="47757" y="30480"/>
                    <a:pt x="64901" y="2857"/>
                  </a:cubicBezTo>
                  <a:cubicBezTo>
                    <a:pt x="62996" y="1905"/>
                    <a:pt x="62044" y="952"/>
                    <a:pt x="60139" y="0"/>
                  </a:cubicBezTo>
                  <a:cubicBezTo>
                    <a:pt x="37279" y="23813"/>
                    <a:pt x="19182" y="51435"/>
                    <a:pt x="2037" y="80010"/>
                  </a:cubicBezTo>
                  <a:cubicBezTo>
                    <a:pt x="132" y="83820"/>
                    <a:pt x="-1774" y="88582"/>
                    <a:pt x="2989" y="91440"/>
                  </a:cubicBezTo>
                  <a:close/>
                </a:path>
              </a:pathLst>
            </a:custGeom>
            <a:solidFill>
              <a:srgbClr val="000000"/>
            </a:solidFill>
            <a:ln w="9525" cap="flat">
              <a:noFill/>
              <a:prstDash val="solid"/>
              <a:miter/>
            </a:ln>
          </p:spPr>
          <p:txBody>
            <a:bodyPr rtlCol="0" anchor="ctr"/>
            <a:lstStyle/>
            <a:p>
              <a:endParaRPr lang="en-US"/>
            </a:p>
          </p:txBody>
        </p:sp>
        <p:sp>
          <p:nvSpPr>
            <p:cNvPr id="36" name="Freeform 38">
              <a:extLst>
                <a:ext uri="{FF2B5EF4-FFF2-40B4-BE49-F238E27FC236}">
                  <a16:creationId xmlns:a16="http://schemas.microsoft.com/office/drawing/2014/main" id="{494A9841-788D-A4DF-96AB-EA9572071BA3}"/>
                </a:ext>
              </a:extLst>
            </p:cNvPr>
            <p:cNvSpPr/>
            <p:nvPr/>
          </p:nvSpPr>
          <p:spPr>
            <a:xfrm>
              <a:off x="8206501" y="1902036"/>
              <a:ext cx="150970" cy="166793"/>
            </a:xfrm>
            <a:custGeom>
              <a:avLst/>
              <a:gdLst>
                <a:gd name="connsiteX0" fmla="*/ 146923 w 150970"/>
                <a:gd name="connsiteY0" fmla="*/ 3916 h 166793"/>
                <a:gd name="connsiteX1" fmla="*/ 125968 w 150970"/>
                <a:gd name="connsiteY1" fmla="*/ 11536 h 166793"/>
                <a:gd name="connsiteX2" fmla="*/ 4048 w 150970"/>
                <a:gd name="connsiteY2" fmla="*/ 142029 h 166793"/>
                <a:gd name="connsiteX3" fmla="*/ 3096 w 150970"/>
                <a:gd name="connsiteY3" fmla="*/ 166794 h 166793"/>
                <a:gd name="connsiteX4" fmla="*/ 130730 w 150970"/>
                <a:gd name="connsiteY4" fmla="*/ 38206 h 166793"/>
                <a:gd name="connsiteX5" fmla="*/ 141208 w 150970"/>
                <a:gd name="connsiteY5" fmla="*/ 26776 h 166793"/>
                <a:gd name="connsiteX6" fmla="*/ 146923 w 150970"/>
                <a:gd name="connsiteY6" fmla="*/ 3916 h 166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970" h="166793">
                  <a:moveTo>
                    <a:pt x="146923" y="3916"/>
                  </a:moveTo>
                  <a:cubicBezTo>
                    <a:pt x="136446" y="-6561"/>
                    <a:pt x="132636" y="6774"/>
                    <a:pt x="125968" y="11536"/>
                  </a:cubicBezTo>
                  <a:cubicBezTo>
                    <a:pt x="78343" y="47731"/>
                    <a:pt x="48816" y="102024"/>
                    <a:pt x="4048" y="142029"/>
                  </a:cubicBezTo>
                  <a:cubicBezTo>
                    <a:pt x="-1667" y="146791"/>
                    <a:pt x="-714" y="153459"/>
                    <a:pt x="3096" y="166794"/>
                  </a:cubicBezTo>
                  <a:cubicBezTo>
                    <a:pt x="47863" y="122026"/>
                    <a:pt x="88821" y="80116"/>
                    <a:pt x="130730" y="38206"/>
                  </a:cubicBezTo>
                  <a:cubicBezTo>
                    <a:pt x="134541" y="34396"/>
                    <a:pt x="138350" y="30586"/>
                    <a:pt x="141208" y="26776"/>
                  </a:cubicBezTo>
                  <a:cubicBezTo>
                    <a:pt x="146923" y="20109"/>
                    <a:pt x="156448" y="12489"/>
                    <a:pt x="146923" y="3916"/>
                  </a:cubicBezTo>
                  <a:close/>
                </a:path>
              </a:pathLst>
            </a:custGeom>
            <a:solidFill>
              <a:srgbClr val="000000"/>
            </a:solidFill>
            <a:ln w="9525" cap="flat">
              <a:noFill/>
              <a:prstDash val="solid"/>
              <a:miter/>
            </a:ln>
          </p:spPr>
          <p:txBody>
            <a:bodyPr rtlCol="0" anchor="ctr"/>
            <a:lstStyle/>
            <a:p>
              <a:endParaRPr lang="en-US"/>
            </a:p>
          </p:txBody>
        </p:sp>
        <p:sp>
          <p:nvSpPr>
            <p:cNvPr id="37" name="Freeform 39">
              <a:extLst>
                <a:ext uri="{FF2B5EF4-FFF2-40B4-BE49-F238E27FC236}">
                  <a16:creationId xmlns:a16="http://schemas.microsoft.com/office/drawing/2014/main" id="{6526519E-64A7-FE19-6530-716D4E758A6D}"/>
                </a:ext>
              </a:extLst>
            </p:cNvPr>
            <p:cNvSpPr/>
            <p:nvPr/>
          </p:nvSpPr>
          <p:spPr>
            <a:xfrm>
              <a:off x="8591619" y="1236345"/>
              <a:ext cx="25587" cy="151509"/>
            </a:xfrm>
            <a:custGeom>
              <a:avLst/>
              <a:gdLst>
                <a:gd name="connsiteX0" fmla="*/ 23743 w 25587"/>
                <a:gd name="connsiteY0" fmla="*/ 0 h 151509"/>
                <a:gd name="connsiteX1" fmla="*/ 2788 w 25587"/>
                <a:gd name="connsiteY1" fmla="*/ 151447 h 151509"/>
                <a:gd name="connsiteX2" fmla="*/ 23743 w 25587"/>
                <a:gd name="connsiteY2" fmla="*/ 0 h 151509"/>
              </a:gdLst>
              <a:ahLst/>
              <a:cxnLst>
                <a:cxn ang="0">
                  <a:pos x="connsiteX0" y="connsiteY0"/>
                </a:cxn>
                <a:cxn ang="0">
                  <a:pos x="connsiteX1" y="connsiteY1"/>
                </a:cxn>
                <a:cxn ang="0">
                  <a:pos x="connsiteX2" y="connsiteY2"/>
                </a:cxn>
              </a:cxnLst>
              <a:rect l="l" t="t" r="r" b="b"/>
              <a:pathLst>
                <a:path w="25587" h="151509">
                  <a:moveTo>
                    <a:pt x="23743" y="0"/>
                  </a:moveTo>
                  <a:cubicBezTo>
                    <a:pt x="6598" y="57150"/>
                    <a:pt x="-5784" y="99060"/>
                    <a:pt x="2788" y="151447"/>
                  </a:cubicBezTo>
                  <a:cubicBezTo>
                    <a:pt x="27554" y="154305"/>
                    <a:pt x="27554" y="57150"/>
                    <a:pt x="23743" y="0"/>
                  </a:cubicBezTo>
                  <a:close/>
                </a:path>
              </a:pathLst>
            </a:custGeom>
            <a:solidFill>
              <a:srgbClr val="000000"/>
            </a:solidFill>
            <a:ln w="9525" cap="flat">
              <a:noFill/>
              <a:prstDash val="solid"/>
              <a:miter/>
            </a:ln>
          </p:spPr>
          <p:txBody>
            <a:bodyPr rtlCol="0" anchor="ctr"/>
            <a:lstStyle/>
            <a:p>
              <a:endParaRPr lang="en-US"/>
            </a:p>
          </p:txBody>
        </p:sp>
        <p:sp>
          <p:nvSpPr>
            <p:cNvPr id="38" name="Freeform 40">
              <a:extLst>
                <a:ext uri="{FF2B5EF4-FFF2-40B4-BE49-F238E27FC236}">
                  <a16:creationId xmlns:a16="http://schemas.microsoft.com/office/drawing/2014/main" id="{3153F0B6-B48E-E594-71CF-41B722701DD5}"/>
                </a:ext>
              </a:extLst>
            </p:cNvPr>
            <p:cNvSpPr/>
            <p:nvPr/>
          </p:nvSpPr>
          <p:spPr>
            <a:xfrm>
              <a:off x="8807308" y="1532572"/>
              <a:ext cx="177624" cy="68579"/>
            </a:xfrm>
            <a:custGeom>
              <a:avLst/>
              <a:gdLst>
                <a:gd name="connsiteX0" fmla="*/ 177624 w 177624"/>
                <a:gd name="connsiteY0" fmla="*/ 0 h 68579"/>
                <a:gd name="connsiteX1" fmla="*/ 1412 w 177624"/>
                <a:gd name="connsiteY1" fmla="*/ 68580 h 68579"/>
                <a:gd name="connsiteX2" fmla="*/ 177624 w 177624"/>
                <a:gd name="connsiteY2" fmla="*/ 0 h 68579"/>
              </a:gdLst>
              <a:ahLst/>
              <a:cxnLst>
                <a:cxn ang="0">
                  <a:pos x="connsiteX0" y="connsiteY0"/>
                </a:cxn>
                <a:cxn ang="0">
                  <a:pos x="connsiteX1" y="connsiteY1"/>
                </a:cxn>
                <a:cxn ang="0">
                  <a:pos x="connsiteX2" y="connsiteY2"/>
                </a:cxn>
              </a:cxnLst>
              <a:rect l="l" t="t" r="r" b="b"/>
              <a:pathLst>
                <a:path w="177624" h="68579">
                  <a:moveTo>
                    <a:pt x="177624" y="0"/>
                  </a:moveTo>
                  <a:cubicBezTo>
                    <a:pt x="97614" y="13335"/>
                    <a:pt x="-13828" y="31432"/>
                    <a:pt x="1412" y="68580"/>
                  </a:cubicBezTo>
                  <a:cubicBezTo>
                    <a:pt x="61419" y="44767"/>
                    <a:pt x="114759" y="24765"/>
                    <a:pt x="177624" y="0"/>
                  </a:cubicBezTo>
                  <a:close/>
                </a:path>
              </a:pathLst>
            </a:custGeom>
            <a:solidFill>
              <a:srgbClr val="000000"/>
            </a:solidFill>
            <a:ln w="9525" cap="flat">
              <a:noFill/>
              <a:prstDash val="solid"/>
              <a:miter/>
            </a:ln>
          </p:spPr>
          <p:txBody>
            <a:bodyPr rtlCol="0" anchor="ctr"/>
            <a:lstStyle/>
            <a:p>
              <a:endParaRPr lang="en-US"/>
            </a:p>
          </p:txBody>
        </p:sp>
        <p:sp>
          <p:nvSpPr>
            <p:cNvPr id="39" name="Freeform 41">
              <a:extLst>
                <a:ext uri="{FF2B5EF4-FFF2-40B4-BE49-F238E27FC236}">
                  <a16:creationId xmlns:a16="http://schemas.microsoft.com/office/drawing/2014/main" id="{24F2D6F7-4034-A488-3829-261A4A277768}"/>
                </a:ext>
              </a:extLst>
            </p:cNvPr>
            <p:cNvSpPr/>
            <p:nvPr/>
          </p:nvSpPr>
          <p:spPr>
            <a:xfrm>
              <a:off x="8813539" y="1763296"/>
              <a:ext cx="89478" cy="38095"/>
            </a:xfrm>
            <a:custGeom>
              <a:avLst/>
              <a:gdLst>
                <a:gd name="connsiteX0" fmla="*/ 27566 w 89478"/>
                <a:gd name="connsiteY0" fmla="*/ 5496 h 38095"/>
                <a:gd name="connsiteX1" fmla="*/ 896 w 89478"/>
                <a:gd name="connsiteY1" fmla="*/ 7401 h 38095"/>
                <a:gd name="connsiteX2" fmla="*/ 22803 w 89478"/>
                <a:gd name="connsiteY2" fmla="*/ 25499 h 38095"/>
                <a:gd name="connsiteX3" fmla="*/ 89478 w 89478"/>
                <a:gd name="connsiteY3" fmla="*/ 36929 h 38095"/>
                <a:gd name="connsiteX4" fmla="*/ 27566 w 89478"/>
                <a:gd name="connsiteY4" fmla="*/ 5496 h 38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478" h="38095">
                  <a:moveTo>
                    <a:pt x="27566" y="5496"/>
                  </a:moveTo>
                  <a:cubicBezTo>
                    <a:pt x="18993" y="-218"/>
                    <a:pt x="4705" y="-4029"/>
                    <a:pt x="896" y="7401"/>
                  </a:cubicBezTo>
                  <a:cubicBezTo>
                    <a:pt x="-3867" y="23594"/>
                    <a:pt x="11373" y="24546"/>
                    <a:pt x="22803" y="25499"/>
                  </a:cubicBezTo>
                  <a:cubicBezTo>
                    <a:pt x="38043" y="25499"/>
                    <a:pt x="72333" y="42644"/>
                    <a:pt x="89478" y="36929"/>
                  </a:cubicBezTo>
                  <a:cubicBezTo>
                    <a:pt x="82810" y="16926"/>
                    <a:pt x="40900" y="13116"/>
                    <a:pt x="27566" y="5496"/>
                  </a:cubicBezTo>
                  <a:close/>
                </a:path>
              </a:pathLst>
            </a:custGeom>
            <a:solidFill>
              <a:srgbClr val="000000"/>
            </a:solidFill>
            <a:ln w="9525" cap="flat">
              <a:noFill/>
              <a:prstDash val="solid"/>
              <a:miter/>
            </a:ln>
          </p:spPr>
          <p:txBody>
            <a:bodyPr rtlCol="0" anchor="ctr"/>
            <a:lstStyle/>
            <a:p>
              <a:endParaRPr lang="en-US"/>
            </a:p>
          </p:txBody>
        </p:sp>
        <p:sp>
          <p:nvSpPr>
            <p:cNvPr id="40" name="Freeform 42">
              <a:extLst>
                <a:ext uri="{FF2B5EF4-FFF2-40B4-BE49-F238E27FC236}">
                  <a16:creationId xmlns:a16="http://schemas.microsoft.com/office/drawing/2014/main" id="{5526278F-3A44-2510-F309-670D7F4C0C0B}"/>
                </a:ext>
              </a:extLst>
            </p:cNvPr>
            <p:cNvSpPr/>
            <p:nvPr/>
          </p:nvSpPr>
          <p:spPr>
            <a:xfrm>
              <a:off x="8170544" y="1707203"/>
              <a:ext cx="89906" cy="36245"/>
            </a:xfrm>
            <a:custGeom>
              <a:avLst/>
              <a:gdLst>
                <a:gd name="connsiteX0" fmla="*/ 89535 w 89906"/>
                <a:gd name="connsiteY0" fmla="*/ 10154 h 36245"/>
                <a:gd name="connsiteX1" fmla="*/ 61913 w 89906"/>
                <a:gd name="connsiteY1" fmla="*/ 6344 h 36245"/>
                <a:gd name="connsiteX2" fmla="*/ 0 w 89906"/>
                <a:gd name="connsiteY2" fmla="*/ 32062 h 36245"/>
                <a:gd name="connsiteX3" fmla="*/ 68580 w 89906"/>
                <a:gd name="connsiteY3" fmla="*/ 25394 h 36245"/>
                <a:gd name="connsiteX4" fmla="*/ 89535 w 89906"/>
                <a:gd name="connsiteY4" fmla="*/ 10154 h 36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06" h="36245">
                  <a:moveTo>
                    <a:pt x="89535" y="10154"/>
                  </a:moveTo>
                  <a:cubicBezTo>
                    <a:pt x="85725" y="-6038"/>
                    <a:pt x="71438" y="629"/>
                    <a:pt x="61913" y="6344"/>
                  </a:cubicBezTo>
                  <a:cubicBezTo>
                    <a:pt x="48578" y="13964"/>
                    <a:pt x="10478" y="17774"/>
                    <a:pt x="0" y="32062"/>
                  </a:cubicBezTo>
                  <a:cubicBezTo>
                    <a:pt x="16193" y="44444"/>
                    <a:pt x="52388" y="25394"/>
                    <a:pt x="68580" y="25394"/>
                  </a:cubicBezTo>
                  <a:cubicBezTo>
                    <a:pt x="78105" y="26347"/>
                    <a:pt x="92393" y="22537"/>
                    <a:pt x="89535" y="10154"/>
                  </a:cubicBezTo>
                  <a:close/>
                </a:path>
              </a:pathLst>
            </a:custGeom>
            <a:solidFill>
              <a:srgbClr val="000000"/>
            </a:solidFill>
            <a:ln w="9525" cap="flat">
              <a:noFill/>
              <a:prstDash val="solid"/>
              <a:miter/>
            </a:ln>
          </p:spPr>
          <p:txBody>
            <a:bodyPr rtlCol="0" anchor="ctr"/>
            <a:lstStyle/>
            <a:p>
              <a:endParaRPr lang="en-US"/>
            </a:p>
          </p:txBody>
        </p:sp>
      </p:grpSp>
      <p:sp>
        <p:nvSpPr>
          <p:cNvPr id="42" name="TextBox 41">
            <a:extLst>
              <a:ext uri="{FF2B5EF4-FFF2-40B4-BE49-F238E27FC236}">
                <a16:creationId xmlns:a16="http://schemas.microsoft.com/office/drawing/2014/main" id="{B390E671-45C9-B89B-2EF1-1AC89C03494C}"/>
              </a:ext>
            </a:extLst>
          </p:cNvPr>
          <p:cNvSpPr txBox="1"/>
          <p:nvPr/>
        </p:nvSpPr>
        <p:spPr>
          <a:xfrm>
            <a:off x="3870865" y="6370410"/>
            <a:ext cx="7835359"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https://thoughtexchange.com/blog/engagement-vs-involvement/</a:t>
            </a:r>
            <a:r>
              <a:rPr lang="en-IE" dirty="0">
                <a:solidFill>
                  <a:schemeClr val="bg1"/>
                </a:solidFill>
              </a:rPr>
              <a:t> </a:t>
            </a:r>
          </a:p>
        </p:txBody>
      </p:sp>
    </p:spTree>
    <p:extLst>
      <p:ext uri="{BB962C8B-B14F-4D97-AF65-F5344CB8AC3E}">
        <p14:creationId xmlns:p14="http://schemas.microsoft.com/office/powerpoint/2010/main" val="12582124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887133-76F7-940B-53CC-F42531A3DDAB}"/>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FAD28EA-051E-F1D6-D548-80870D335B1E}"/>
              </a:ext>
            </a:extLst>
          </p:cNvPr>
          <p:cNvSpPr>
            <a:spLocks noGrp="1"/>
          </p:cNvSpPr>
          <p:nvPr>
            <p:ph type="body" sz="quarter" idx="18"/>
          </p:nvPr>
        </p:nvSpPr>
        <p:spPr>
          <a:xfrm>
            <a:off x="894395" y="1280647"/>
            <a:ext cx="6573205" cy="3849918"/>
          </a:xfrm>
        </p:spPr>
        <p:txBody>
          <a:bodyPr/>
          <a:lstStyle/>
          <a:p>
            <a:pPr marL="0" indent="0"/>
            <a:r>
              <a:rPr lang="en-US" sz="2200" b="1" dirty="0">
                <a:solidFill>
                  <a:srgbClr val="D11C5F"/>
                </a:solidFill>
              </a:rPr>
              <a:t>What about Involvement? </a:t>
            </a:r>
            <a:r>
              <a:rPr lang="en-US" sz="2200" dirty="0"/>
              <a:t>Involvement implies many of the qualities of an interaction that we include in our definition of engagement. The problem with “involvement” is that it is also used to describe a variety of one-way communication processes like surveys, newsletters and “talking head” info sessions.</a:t>
            </a:r>
          </a:p>
          <a:p>
            <a:pPr marL="0" indent="0"/>
            <a:r>
              <a:rPr lang="en-US" sz="2200" b="1" dirty="0">
                <a:solidFill>
                  <a:srgbClr val="D11C5F"/>
                </a:solidFill>
              </a:rPr>
              <a:t>The Difference? </a:t>
            </a:r>
            <a:r>
              <a:rPr lang="en-US" sz="2200" dirty="0"/>
              <a:t>So, the distinction between engagement and involvement seems to be grounded in the act of reciprocity or mutual benefit.</a:t>
            </a:r>
          </a:p>
          <a:p>
            <a:pPr marL="0" indent="0"/>
            <a:endParaRPr lang="en-US" sz="2200" dirty="0"/>
          </a:p>
          <a:p>
            <a:pPr marL="0" indent="0"/>
            <a:r>
              <a:rPr lang="en-US" sz="2200" i="1" dirty="0">
                <a:solidFill>
                  <a:srgbClr val="D11C5F"/>
                </a:solidFill>
              </a:rPr>
              <a:t>Effective engagement…where the person ‘effectively engaged’ is an integral and essential part of a process, brought into the act because of care and commitment.</a:t>
            </a:r>
          </a:p>
        </p:txBody>
      </p:sp>
      <p:sp>
        <p:nvSpPr>
          <p:cNvPr id="3" name="Text Placeholder 2">
            <a:extLst>
              <a:ext uri="{FF2B5EF4-FFF2-40B4-BE49-F238E27FC236}">
                <a16:creationId xmlns:a16="http://schemas.microsoft.com/office/drawing/2014/main" id="{3AECEA82-B2BB-4495-2FC5-3C4FBAB22792}"/>
              </a:ext>
            </a:extLst>
          </p:cNvPr>
          <p:cNvSpPr>
            <a:spLocks noGrp="1"/>
          </p:cNvSpPr>
          <p:nvPr>
            <p:ph type="body" sz="quarter" idx="16"/>
          </p:nvPr>
        </p:nvSpPr>
        <p:spPr>
          <a:xfrm>
            <a:off x="798381" y="560551"/>
            <a:ext cx="11268113" cy="803654"/>
          </a:xfrm>
        </p:spPr>
        <p:txBody>
          <a:bodyPr/>
          <a:lstStyle/>
          <a:p>
            <a:r>
              <a:rPr lang="en-IE" sz="3200" b="0" dirty="0">
                <a:solidFill>
                  <a:srgbClr val="05AAA3"/>
                </a:solidFill>
              </a:rPr>
              <a:t>Effective Inclusive Engagement Versus Involvement </a:t>
            </a:r>
          </a:p>
          <a:p>
            <a:endParaRPr lang="en-IE" sz="3200" dirty="0"/>
          </a:p>
          <a:p>
            <a:endParaRPr lang="en-IE" sz="3200" dirty="0"/>
          </a:p>
          <a:p>
            <a:endParaRPr lang="en-IE" sz="3200" dirty="0"/>
          </a:p>
          <a:p>
            <a:endParaRPr lang="en-IE" sz="2200" b="0" dirty="0">
              <a:solidFill>
                <a:srgbClr val="083F59"/>
              </a:solidFill>
            </a:endParaRPr>
          </a:p>
        </p:txBody>
      </p:sp>
      <p:sp>
        <p:nvSpPr>
          <p:cNvPr id="42" name="TextBox 41">
            <a:extLst>
              <a:ext uri="{FF2B5EF4-FFF2-40B4-BE49-F238E27FC236}">
                <a16:creationId xmlns:a16="http://schemas.microsoft.com/office/drawing/2014/main" id="{1DC5F6D3-76BC-8042-BE05-85BADC7C51CE}"/>
              </a:ext>
            </a:extLst>
          </p:cNvPr>
          <p:cNvSpPr txBox="1"/>
          <p:nvPr/>
        </p:nvSpPr>
        <p:spPr>
          <a:xfrm>
            <a:off x="3870865" y="6370410"/>
            <a:ext cx="7835359"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https://thoughtexchange.com/blog/engagement-vs-involvement/</a:t>
            </a:r>
            <a:r>
              <a:rPr lang="en-IE" dirty="0">
                <a:solidFill>
                  <a:schemeClr val="bg1"/>
                </a:solidFill>
              </a:rPr>
              <a:t> </a:t>
            </a:r>
          </a:p>
        </p:txBody>
      </p:sp>
      <p:pic>
        <p:nvPicPr>
          <p:cNvPr id="5" name="Picture 4" descr="A group of women looking at a computer&#10;&#10;AI-generated content may be incorrect.">
            <a:extLst>
              <a:ext uri="{FF2B5EF4-FFF2-40B4-BE49-F238E27FC236}">
                <a16:creationId xmlns:a16="http://schemas.microsoft.com/office/drawing/2014/main" id="{6F075323-4F17-3D74-B726-AB527CC24C3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077977" y="1468383"/>
            <a:ext cx="3219628" cy="4829066"/>
          </a:xfrm>
          <a:prstGeom prst="rect">
            <a:avLst/>
          </a:prstGeom>
        </p:spPr>
      </p:pic>
    </p:spTree>
    <p:extLst>
      <p:ext uri="{BB962C8B-B14F-4D97-AF65-F5344CB8AC3E}">
        <p14:creationId xmlns:p14="http://schemas.microsoft.com/office/powerpoint/2010/main" val="5684889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0069AE2-8F1D-424D-58DB-21BBBD995923}"/>
              </a:ext>
            </a:extLst>
          </p:cNvPr>
          <p:cNvSpPr>
            <a:spLocks noGrp="1"/>
          </p:cNvSpPr>
          <p:nvPr>
            <p:ph type="body" sz="quarter" idx="18"/>
          </p:nvPr>
        </p:nvSpPr>
        <p:spPr>
          <a:xfrm>
            <a:off x="798381" y="1336657"/>
            <a:ext cx="8059869" cy="3849918"/>
          </a:xfrm>
        </p:spPr>
        <p:txBody>
          <a:bodyPr/>
          <a:lstStyle/>
          <a:p>
            <a:pPr marL="457200" indent="-457200">
              <a:buFont typeface="+mj-lt"/>
              <a:buAutoNum type="arabicPeriod"/>
            </a:pPr>
            <a:r>
              <a:rPr lang="en-US" sz="2200" b="1" dirty="0"/>
              <a:t>Builds Trust:</a:t>
            </a:r>
            <a:r>
              <a:rPr lang="en-US" sz="2200" dirty="0"/>
              <a:t> SMEs that genuinely listen to and act on community feedback builds and strengthens trust, which is the foundation for long-term relationships.</a:t>
            </a:r>
          </a:p>
          <a:p>
            <a:pPr marL="457200" indent="-457200">
              <a:buFont typeface="+mj-lt"/>
              <a:buAutoNum type="arabicPeriod"/>
            </a:pPr>
            <a:r>
              <a:rPr lang="en-US" sz="2200" b="1" dirty="0"/>
              <a:t>Promotes Shared Value:</a:t>
            </a:r>
            <a:r>
              <a:rPr lang="en-US" sz="2200" dirty="0"/>
              <a:t> Collaboration ensures that both the SME and the community benefit, creating outcomes that are sustainable and impactful.</a:t>
            </a:r>
          </a:p>
          <a:p>
            <a:pPr marL="457200" indent="-457200">
              <a:buFont typeface="+mj-lt"/>
              <a:buAutoNum type="arabicPeriod"/>
            </a:pPr>
            <a:r>
              <a:rPr lang="en-US" sz="2200" b="1" dirty="0"/>
              <a:t>Enhances Resilience:</a:t>
            </a:r>
            <a:r>
              <a:rPr lang="en-US" sz="2200" dirty="0"/>
              <a:t> Engagement enables a sense of ownership, enabling communities and SMEs to better respond to challenges.</a:t>
            </a:r>
          </a:p>
          <a:p>
            <a:pPr marL="457200" indent="-457200">
              <a:buFont typeface="+mj-lt"/>
              <a:buAutoNum type="arabicPeriod"/>
            </a:pPr>
            <a:r>
              <a:rPr lang="en-US" sz="2200" b="1" dirty="0"/>
              <a:t>Drives Innovation:</a:t>
            </a:r>
            <a:r>
              <a:rPr lang="en-US" sz="2200" dirty="0"/>
              <a:t> Partnering with communities unlocks local knowledge and fresh ideas, enriching SME operations and projects.</a:t>
            </a:r>
          </a:p>
          <a:p>
            <a:pPr marL="457200" indent="-457200">
              <a:buFont typeface="+mj-lt"/>
              <a:buAutoNum type="arabicPeriod"/>
            </a:pPr>
            <a:r>
              <a:rPr lang="en-US" sz="2200" b="1" dirty="0"/>
              <a:t>Strengthens Reputation:</a:t>
            </a:r>
            <a:r>
              <a:rPr lang="en-US" sz="2200" dirty="0"/>
              <a:t> SMEs perceived as socially responsible gain goodwill, strengthening their brand and loyalty.</a:t>
            </a:r>
          </a:p>
          <a:p>
            <a:pPr marL="457200" indent="-457200">
              <a:buFont typeface="+mj-lt"/>
              <a:buAutoNum type="arabicPeriod"/>
            </a:pPr>
            <a:endParaRPr lang="en-IE" sz="2200" dirty="0"/>
          </a:p>
        </p:txBody>
      </p:sp>
      <p:sp>
        <p:nvSpPr>
          <p:cNvPr id="3" name="Text Placeholder 2">
            <a:extLst>
              <a:ext uri="{FF2B5EF4-FFF2-40B4-BE49-F238E27FC236}">
                <a16:creationId xmlns:a16="http://schemas.microsoft.com/office/drawing/2014/main" id="{E1347E3A-63A4-59D3-AB48-2086957F811F}"/>
              </a:ext>
            </a:extLst>
          </p:cNvPr>
          <p:cNvSpPr>
            <a:spLocks noGrp="1"/>
          </p:cNvSpPr>
          <p:nvPr>
            <p:ph type="body" sz="quarter" idx="16"/>
          </p:nvPr>
        </p:nvSpPr>
        <p:spPr>
          <a:xfrm>
            <a:off x="798381" y="533003"/>
            <a:ext cx="10993569" cy="803654"/>
          </a:xfrm>
        </p:spPr>
        <p:txBody>
          <a:bodyPr/>
          <a:lstStyle/>
          <a:p>
            <a:r>
              <a:rPr lang="en-US" sz="3200" b="0" dirty="0">
                <a:solidFill>
                  <a:srgbClr val="05AAA3"/>
                </a:solidFill>
              </a:rPr>
              <a:t>Importance of Effective Engagement for SMEs and Communities</a:t>
            </a:r>
          </a:p>
          <a:p>
            <a:endParaRPr lang="en-IE" dirty="0"/>
          </a:p>
        </p:txBody>
      </p:sp>
      <p:pic>
        <p:nvPicPr>
          <p:cNvPr id="5" name="Picture 4" descr="A white cartoon character holding another person on top of a white wall&#10;&#10;AI-generated content may be incorrect.">
            <a:extLst>
              <a:ext uri="{FF2B5EF4-FFF2-40B4-BE49-F238E27FC236}">
                <a16:creationId xmlns:a16="http://schemas.microsoft.com/office/drawing/2014/main" id="{161814B2-18A4-9991-6F27-20835AFD7A6A}"/>
              </a:ext>
            </a:extLst>
          </p:cNvPr>
          <p:cNvPicPr>
            <a:picLocks noChangeAspect="1"/>
          </p:cNvPicPr>
          <p:nvPr/>
        </p:nvPicPr>
        <p:blipFill>
          <a:blip r:embed="rId2" cstate="email">
            <a:extLst>
              <a:ext uri="{28A0092B-C50C-407E-A947-70E740481C1C}">
                <a14:useLocalDpi xmlns:a14="http://schemas.microsoft.com/office/drawing/2010/main"/>
              </a:ext>
            </a:extLst>
          </a:blip>
          <a:srcRect l="17084" r="17500"/>
          <a:stretch/>
        </p:blipFill>
        <p:spPr>
          <a:xfrm>
            <a:off x="8858250" y="1819672"/>
            <a:ext cx="2922310" cy="4467225"/>
          </a:xfrm>
          <a:prstGeom prst="rect">
            <a:avLst/>
          </a:prstGeom>
        </p:spPr>
      </p:pic>
    </p:spTree>
    <p:extLst>
      <p:ext uri="{BB962C8B-B14F-4D97-AF65-F5344CB8AC3E}">
        <p14:creationId xmlns:p14="http://schemas.microsoft.com/office/powerpoint/2010/main" val="3847876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41CBF-B86C-C747-1D5E-D6C1AE212B37}"/>
            </a:ext>
          </a:extLst>
        </p:cNvPr>
        <p:cNvGrpSpPr/>
        <p:nvPr/>
      </p:nvGrpSpPr>
      <p:grpSpPr>
        <a:xfrm>
          <a:off x="0" y="0"/>
          <a:ext cx="0" cy="0"/>
          <a:chOff x="0" y="0"/>
          <a:chExt cx="0" cy="0"/>
        </a:xfrm>
      </p:grpSpPr>
      <p:sp>
        <p:nvSpPr>
          <p:cNvPr id="21" name="Text Placeholder 20">
            <a:extLst>
              <a:ext uri="{FF2B5EF4-FFF2-40B4-BE49-F238E27FC236}">
                <a16:creationId xmlns:a16="http://schemas.microsoft.com/office/drawing/2014/main" id="{DB0ADA91-63F2-992C-381C-84262DF4EB0D}"/>
              </a:ext>
            </a:extLst>
          </p:cNvPr>
          <p:cNvSpPr>
            <a:spLocks noGrp="1"/>
          </p:cNvSpPr>
          <p:nvPr>
            <p:ph type="body" sz="quarter" idx="28"/>
          </p:nvPr>
        </p:nvSpPr>
        <p:spPr>
          <a:xfrm>
            <a:off x="512192" y="1267540"/>
            <a:ext cx="5188437" cy="5028641"/>
          </a:xfrm>
        </p:spPr>
        <p:txBody>
          <a:bodyPr/>
          <a:lstStyle/>
          <a:p>
            <a:pPr marL="0" indent="0"/>
            <a:r>
              <a:rPr lang="en-US" sz="1800" dirty="0"/>
              <a:t>This module is designed to provide a comprehensive understanding of inclusive community engagement ensuring that every voice is heard and respected. </a:t>
            </a:r>
          </a:p>
          <a:p>
            <a:pPr marL="0" indent="0"/>
            <a:r>
              <a:rPr lang="en-US" sz="1800" dirty="0"/>
              <a:t>Part 1: Explore the Principles: Shared Values, Representation, Accessibility, Transparency, Respect, and Empowerment.</a:t>
            </a:r>
          </a:p>
          <a:p>
            <a:pPr marL="0" indent="0"/>
            <a:r>
              <a:rPr lang="en-US" sz="1800" dirty="0"/>
              <a:t>Part 2: Identify diverse community layers—residents, culture, sectors, and resources. Develop strategies encourage participation, and build community pride.</a:t>
            </a:r>
          </a:p>
          <a:p>
            <a:pPr marL="0" indent="0"/>
            <a:r>
              <a:rPr lang="en-US" sz="1800" dirty="0"/>
              <a:t>Part 3: Create shared value by integrating diverse perspectives, mobilizing collective action.</a:t>
            </a:r>
          </a:p>
          <a:p>
            <a:pPr marL="0" indent="0"/>
            <a:r>
              <a:rPr lang="en-US" sz="1800" dirty="0"/>
              <a:t>Part 4: Build engagement teams, refine strategies, and facilitate inclusive conversations that ensure all voices are heard.</a:t>
            </a:r>
          </a:p>
          <a:p>
            <a:pPr marL="0" indent="0"/>
            <a:r>
              <a:rPr lang="en-US" sz="1800" dirty="0"/>
              <a:t>Part 5: Learn to design a sustainable Community Engagement Framework with clear objectives, stakeholder involvement, and measurable outcomes, ensuring long-term impact and adaptability.</a:t>
            </a:r>
            <a:endParaRPr lang="en-IE" sz="1800" dirty="0">
              <a:highlight>
                <a:srgbClr val="FFFF00"/>
              </a:highlight>
            </a:endParaRPr>
          </a:p>
        </p:txBody>
      </p:sp>
      <p:sp>
        <p:nvSpPr>
          <p:cNvPr id="20" name="Text Placeholder 19">
            <a:extLst>
              <a:ext uri="{FF2B5EF4-FFF2-40B4-BE49-F238E27FC236}">
                <a16:creationId xmlns:a16="http://schemas.microsoft.com/office/drawing/2014/main" id="{6EE13FC7-0B30-036C-9040-F097B88A26CF}"/>
              </a:ext>
            </a:extLst>
          </p:cNvPr>
          <p:cNvSpPr>
            <a:spLocks noGrp="1"/>
          </p:cNvSpPr>
          <p:nvPr>
            <p:ph type="body" sz="quarter" idx="27"/>
          </p:nvPr>
        </p:nvSpPr>
        <p:spPr>
          <a:xfrm>
            <a:off x="0" y="363622"/>
            <a:ext cx="5553536" cy="720752"/>
          </a:xfrm>
        </p:spPr>
        <p:txBody>
          <a:bodyPr/>
          <a:lstStyle/>
          <a:p>
            <a:r>
              <a:rPr lang="en-IE" sz="3200" b="0" dirty="0"/>
              <a:t>Introduction DARE to Module 6</a:t>
            </a:r>
          </a:p>
        </p:txBody>
      </p:sp>
      <p:sp>
        <p:nvSpPr>
          <p:cNvPr id="22" name="Text Placeholder 14">
            <a:extLst>
              <a:ext uri="{FF2B5EF4-FFF2-40B4-BE49-F238E27FC236}">
                <a16:creationId xmlns:a16="http://schemas.microsoft.com/office/drawing/2014/main" id="{38E6CF5E-F1FB-2DC5-EE75-26B27EBE1B51}"/>
              </a:ext>
            </a:extLst>
          </p:cNvPr>
          <p:cNvSpPr>
            <a:spLocks noGrp="1"/>
          </p:cNvSpPr>
          <p:nvPr>
            <p:ph type="body" sz="quarter" idx="14"/>
          </p:nvPr>
        </p:nvSpPr>
        <p:spPr>
          <a:xfrm>
            <a:off x="7069423" y="2196583"/>
            <a:ext cx="4465067" cy="689519"/>
          </a:xfrm>
        </p:spPr>
        <p:txBody>
          <a:bodyPr/>
          <a:lstStyle/>
          <a:p>
            <a:pPr>
              <a:lnSpc>
                <a:spcPct val="100000"/>
              </a:lnSpc>
              <a:spcBef>
                <a:spcPts val="0"/>
              </a:spcBef>
            </a:pPr>
            <a:r>
              <a:rPr lang="en-US" sz="2000" b="1" dirty="0">
                <a:ea typeface="Calibri" panose="020F0502020204030204" pitchFamily="34" charset="0"/>
                <a:cs typeface="Times New Roman" panose="02020603050405020304" pitchFamily="18" charset="0"/>
              </a:rPr>
              <a:t>Understand &amp; Engage Your Community: Foundations for Inclusive Impact.</a:t>
            </a:r>
          </a:p>
        </p:txBody>
      </p:sp>
      <p:sp>
        <p:nvSpPr>
          <p:cNvPr id="25" name="Text Placeholder 21">
            <a:extLst>
              <a:ext uri="{FF2B5EF4-FFF2-40B4-BE49-F238E27FC236}">
                <a16:creationId xmlns:a16="http://schemas.microsoft.com/office/drawing/2014/main" id="{225AE504-F5C5-5939-F828-699B2994E373}"/>
              </a:ext>
            </a:extLst>
          </p:cNvPr>
          <p:cNvSpPr txBox="1">
            <a:spLocks/>
          </p:cNvSpPr>
          <p:nvPr/>
        </p:nvSpPr>
        <p:spPr>
          <a:xfrm>
            <a:off x="7100786" y="4032894"/>
            <a:ext cx="47130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800" b="1" dirty="0">
                <a:ea typeface="Calibri" panose="020F0502020204030204" pitchFamily="34" charset="0"/>
                <a:cs typeface="Times New Roman" panose="02020603050405020304" pitchFamily="18" charset="0"/>
              </a:rPr>
              <a:t>Prepare for an Effective Community Engagement Framework: Step-by-Step Guide. </a:t>
            </a:r>
          </a:p>
        </p:txBody>
      </p:sp>
      <p:sp>
        <p:nvSpPr>
          <p:cNvPr id="29" name="Text Placeholder 25">
            <a:extLst>
              <a:ext uri="{FF2B5EF4-FFF2-40B4-BE49-F238E27FC236}">
                <a16:creationId xmlns:a16="http://schemas.microsoft.com/office/drawing/2014/main" id="{6D52E10A-3536-4B50-1249-CCD7948C878E}"/>
              </a:ext>
            </a:extLst>
          </p:cNvPr>
          <p:cNvSpPr txBox="1">
            <a:spLocks/>
          </p:cNvSpPr>
          <p:nvPr/>
        </p:nvSpPr>
        <p:spPr>
          <a:xfrm>
            <a:off x="7100787" y="5071968"/>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900" b="1" kern="0" dirty="0">
                <a:solidFill>
                  <a:srgbClr val="083F59"/>
                </a:solidFill>
                <a:effectLst/>
                <a:ea typeface="Calibri" panose="020F0502020204030204" pitchFamily="34" charset="0"/>
              </a:rPr>
              <a:t>Create a Community Engagement Framework &amp; Develop a Collaborative Action Plan</a:t>
            </a:r>
            <a:br>
              <a:rPr lang="en-US" sz="1900" b="1" kern="0" dirty="0">
                <a:solidFill>
                  <a:srgbClr val="083F59"/>
                </a:solidFill>
                <a:effectLst/>
                <a:ea typeface="Calibri" panose="020F0502020204030204" pitchFamily="34" charset="0"/>
              </a:rPr>
            </a:br>
            <a:endParaRPr lang="en-US" sz="1900" b="1" kern="0" dirty="0">
              <a:solidFill>
                <a:srgbClr val="083F59"/>
              </a:solidFill>
              <a:effectLst/>
              <a:ea typeface="Calibri" panose="020F0502020204030204" pitchFamily="34" charset="0"/>
            </a:endParaRPr>
          </a:p>
        </p:txBody>
      </p:sp>
      <p:sp>
        <p:nvSpPr>
          <p:cNvPr id="30" name="TextBox 29">
            <a:extLst>
              <a:ext uri="{FF2B5EF4-FFF2-40B4-BE49-F238E27FC236}">
                <a16:creationId xmlns:a16="http://schemas.microsoft.com/office/drawing/2014/main" id="{6F8E1954-4FE4-015C-69F5-317AA05759B8}"/>
              </a:ext>
            </a:extLst>
          </p:cNvPr>
          <p:cNvSpPr txBox="1"/>
          <p:nvPr/>
        </p:nvSpPr>
        <p:spPr>
          <a:xfrm>
            <a:off x="7100787" y="3078057"/>
            <a:ext cx="3979590" cy="923330"/>
          </a:xfrm>
          <a:prstGeom prst="rect">
            <a:avLst/>
          </a:prstGeom>
          <a:noFill/>
        </p:spPr>
        <p:txBody>
          <a:bodyPr wrap="square" rtlCol="0">
            <a:spAutoFit/>
          </a:bodyPr>
          <a:lstStyle/>
          <a:p>
            <a:pPr>
              <a:lnSpc>
                <a:spcPct val="100000"/>
              </a:lnSpc>
              <a:spcBef>
                <a:spcPts val="0"/>
              </a:spcBef>
            </a:pPr>
            <a:r>
              <a:rPr lang="en-US" b="1" dirty="0">
                <a:solidFill>
                  <a:srgbClr val="083F59"/>
                </a:solidFill>
                <a:ea typeface="Calibri" panose="020F0502020204030204" pitchFamily="34" charset="0"/>
                <a:cs typeface="Times New Roman" panose="02020603050405020304" pitchFamily="18" charset="0"/>
              </a:rPr>
              <a:t>Ensuring Inclusive Engagement through Shared Value and Community Empowerment. </a:t>
            </a:r>
          </a:p>
        </p:txBody>
      </p:sp>
      <p:sp>
        <p:nvSpPr>
          <p:cNvPr id="31" name="Text Placeholder 14">
            <a:extLst>
              <a:ext uri="{FF2B5EF4-FFF2-40B4-BE49-F238E27FC236}">
                <a16:creationId xmlns:a16="http://schemas.microsoft.com/office/drawing/2014/main" id="{0FE9817B-03C4-62DB-C440-68C6031D3DAE}"/>
              </a:ext>
            </a:extLst>
          </p:cNvPr>
          <p:cNvSpPr txBox="1">
            <a:spLocks/>
          </p:cNvSpPr>
          <p:nvPr/>
        </p:nvSpPr>
        <p:spPr>
          <a:xfrm>
            <a:off x="7069422" y="1335429"/>
            <a:ext cx="4948400"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900" b="1" dirty="0">
                <a:solidFill>
                  <a:srgbClr val="083F59"/>
                </a:solidFill>
                <a:effectLst/>
                <a:ea typeface="Calibri" panose="020F0502020204030204" pitchFamily="34" charset="0"/>
                <a:cs typeface="Times New Roman" panose="02020603050405020304" pitchFamily="18" charset="0"/>
              </a:rPr>
              <a:t>Foundations of Inclusive Community Engagement: Principles, Practices, and Benefits</a:t>
            </a:r>
            <a:endParaRPr lang="en-US" sz="1900" dirty="0">
              <a:solidFill>
                <a:srgbClr val="083F59"/>
              </a:solidFill>
              <a:effectLst/>
              <a:ea typeface="Calibri" panose="020F0502020204030204" pitchFamily="34" charset="0"/>
              <a:cs typeface="Times New Roman" panose="02020603050405020304" pitchFamily="18" charset="0"/>
            </a:endParaRPr>
          </a:p>
        </p:txBody>
      </p:sp>
      <p:sp>
        <p:nvSpPr>
          <p:cNvPr id="6" name="Text Placeholder 20">
            <a:extLst>
              <a:ext uri="{FF2B5EF4-FFF2-40B4-BE49-F238E27FC236}">
                <a16:creationId xmlns:a16="http://schemas.microsoft.com/office/drawing/2014/main" id="{28591609-C172-5E50-AC5E-C49B5D38C4E1}"/>
              </a:ext>
            </a:extLst>
          </p:cNvPr>
          <p:cNvSpPr txBox="1">
            <a:spLocks/>
          </p:cNvSpPr>
          <p:nvPr/>
        </p:nvSpPr>
        <p:spPr>
          <a:xfrm>
            <a:off x="5173210" y="143767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1</a:t>
            </a:r>
          </a:p>
        </p:txBody>
      </p:sp>
      <p:sp>
        <p:nvSpPr>
          <p:cNvPr id="2" name="Text Placeholder 20">
            <a:extLst>
              <a:ext uri="{FF2B5EF4-FFF2-40B4-BE49-F238E27FC236}">
                <a16:creationId xmlns:a16="http://schemas.microsoft.com/office/drawing/2014/main" id="{68F7C254-E73D-2AEF-FBE3-18EA8F5D06C9}"/>
              </a:ext>
            </a:extLst>
          </p:cNvPr>
          <p:cNvSpPr txBox="1">
            <a:spLocks/>
          </p:cNvSpPr>
          <p:nvPr/>
        </p:nvSpPr>
        <p:spPr>
          <a:xfrm>
            <a:off x="5173212" y="2262668"/>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2</a:t>
            </a:r>
          </a:p>
        </p:txBody>
      </p:sp>
      <p:sp>
        <p:nvSpPr>
          <p:cNvPr id="3" name="Text Placeholder 20">
            <a:extLst>
              <a:ext uri="{FF2B5EF4-FFF2-40B4-BE49-F238E27FC236}">
                <a16:creationId xmlns:a16="http://schemas.microsoft.com/office/drawing/2014/main" id="{48ACFD24-3A37-03B0-B1CD-21D4C49ED5D4}"/>
              </a:ext>
            </a:extLst>
          </p:cNvPr>
          <p:cNvSpPr txBox="1">
            <a:spLocks/>
          </p:cNvSpPr>
          <p:nvPr/>
        </p:nvSpPr>
        <p:spPr>
          <a:xfrm>
            <a:off x="5173212" y="3145764"/>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3</a:t>
            </a:r>
          </a:p>
        </p:txBody>
      </p:sp>
      <p:sp>
        <p:nvSpPr>
          <p:cNvPr id="4" name="Text Placeholder 20">
            <a:extLst>
              <a:ext uri="{FF2B5EF4-FFF2-40B4-BE49-F238E27FC236}">
                <a16:creationId xmlns:a16="http://schemas.microsoft.com/office/drawing/2014/main" id="{00538BCF-B53C-9311-E382-8D2185AE474C}"/>
              </a:ext>
            </a:extLst>
          </p:cNvPr>
          <p:cNvSpPr txBox="1">
            <a:spLocks/>
          </p:cNvSpPr>
          <p:nvPr/>
        </p:nvSpPr>
        <p:spPr>
          <a:xfrm>
            <a:off x="5173211" y="4094145"/>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4</a:t>
            </a:r>
          </a:p>
        </p:txBody>
      </p:sp>
      <p:sp>
        <p:nvSpPr>
          <p:cNvPr id="5" name="Text Placeholder 20">
            <a:extLst>
              <a:ext uri="{FF2B5EF4-FFF2-40B4-BE49-F238E27FC236}">
                <a16:creationId xmlns:a16="http://schemas.microsoft.com/office/drawing/2014/main" id="{C2721D75-0F40-372D-D788-B5725CB47891}"/>
              </a:ext>
            </a:extLst>
          </p:cNvPr>
          <p:cNvSpPr txBox="1">
            <a:spLocks/>
          </p:cNvSpPr>
          <p:nvPr/>
        </p:nvSpPr>
        <p:spPr>
          <a:xfrm>
            <a:off x="5173212" y="497234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5</a:t>
            </a:r>
          </a:p>
        </p:txBody>
      </p:sp>
      <p:sp>
        <p:nvSpPr>
          <p:cNvPr id="8" name="TextBox 7">
            <a:extLst>
              <a:ext uri="{FF2B5EF4-FFF2-40B4-BE49-F238E27FC236}">
                <a16:creationId xmlns:a16="http://schemas.microsoft.com/office/drawing/2014/main" id="{A11F78C8-E8DB-F4E4-3A0B-9347B340B4E0}"/>
              </a:ext>
            </a:extLst>
          </p:cNvPr>
          <p:cNvSpPr txBox="1"/>
          <p:nvPr/>
        </p:nvSpPr>
        <p:spPr>
          <a:xfrm>
            <a:off x="6751964" y="233334"/>
            <a:ext cx="4948400" cy="954107"/>
          </a:xfrm>
          <a:prstGeom prst="rect">
            <a:avLst/>
          </a:prstGeom>
          <a:noFill/>
        </p:spPr>
        <p:txBody>
          <a:bodyPr wrap="square">
            <a:spAutoFit/>
          </a:bodyPr>
          <a:lstStyle/>
          <a:p>
            <a:pPr algn="ctr"/>
            <a:r>
              <a:rPr lang="en-US" sz="2800" b="1" dirty="0">
                <a:solidFill>
                  <a:srgbClr val="DF4625"/>
                </a:solidFill>
              </a:rPr>
              <a:t>Inclusive Community Engagement for SMEs </a:t>
            </a:r>
          </a:p>
        </p:txBody>
      </p:sp>
      <p:sp>
        <p:nvSpPr>
          <p:cNvPr id="7" name="TextBox 6">
            <a:extLst>
              <a:ext uri="{FF2B5EF4-FFF2-40B4-BE49-F238E27FC236}">
                <a16:creationId xmlns:a16="http://schemas.microsoft.com/office/drawing/2014/main" id="{1C8A6B01-F691-1D59-0062-110148742D10}"/>
              </a:ext>
            </a:extLst>
          </p:cNvPr>
          <p:cNvSpPr txBox="1"/>
          <p:nvPr/>
        </p:nvSpPr>
        <p:spPr>
          <a:xfrm rot="16200000">
            <a:off x="11387381" y="1393831"/>
            <a:ext cx="954447" cy="430887"/>
          </a:xfrm>
          <a:prstGeom prst="rect">
            <a:avLst/>
          </a:prstGeom>
          <a:solidFill>
            <a:srgbClr val="DF4625"/>
          </a:solidFill>
        </p:spPr>
        <p:txBody>
          <a:bodyPr wrap="square" rtlCol="0">
            <a:spAutoFit/>
          </a:bodyPr>
          <a:lstStyle/>
          <a:p>
            <a:pPr algn="ctr"/>
            <a:r>
              <a:rPr lang="en-IE" sz="2200" dirty="0">
                <a:solidFill>
                  <a:schemeClr val="bg1"/>
                </a:solidFill>
              </a:rPr>
              <a:t>Part 1</a:t>
            </a:r>
          </a:p>
        </p:txBody>
      </p:sp>
      <p:sp>
        <p:nvSpPr>
          <p:cNvPr id="9" name="TextBox 8">
            <a:extLst>
              <a:ext uri="{FF2B5EF4-FFF2-40B4-BE49-F238E27FC236}">
                <a16:creationId xmlns:a16="http://schemas.microsoft.com/office/drawing/2014/main" id="{8F51BEF4-36EC-09CD-0482-FC7DE522D65F}"/>
              </a:ext>
            </a:extLst>
          </p:cNvPr>
          <p:cNvSpPr txBox="1"/>
          <p:nvPr/>
        </p:nvSpPr>
        <p:spPr>
          <a:xfrm rot="16200000">
            <a:off x="11347179" y="2385554"/>
            <a:ext cx="1029682" cy="430887"/>
          </a:xfrm>
          <a:prstGeom prst="rect">
            <a:avLst/>
          </a:prstGeom>
          <a:solidFill>
            <a:srgbClr val="702E8C"/>
          </a:solidFill>
        </p:spPr>
        <p:txBody>
          <a:bodyPr wrap="square" rtlCol="0">
            <a:spAutoFit/>
          </a:bodyPr>
          <a:lstStyle/>
          <a:p>
            <a:pPr algn="ctr"/>
            <a:r>
              <a:rPr lang="en-IE" sz="2200" dirty="0">
                <a:solidFill>
                  <a:schemeClr val="bg1"/>
                </a:solidFill>
              </a:rPr>
              <a:t>Part 2</a:t>
            </a:r>
          </a:p>
        </p:txBody>
      </p:sp>
      <p:grpSp>
        <p:nvGrpSpPr>
          <p:cNvPr id="11" name="Group 10">
            <a:extLst>
              <a:ext uri="{FF2B5EF4-FFF2-40B4-BE49-F238E27FC236}">
                <a16:creationId xmlns:a16="http://schemas.microsoft.com/office/drawing/2014/main" id="{B2054644-5B7F-6B98-B1C9-4C9E8D1D3E78}"/>
              </a:ext>
            </a:extLst>
          </p:cNvPr>
          <p:cNvGrpSpPr/>
          <p:nvPr/>
        </p:nvGrpSpPr>
        <p:grpSpPr>
          <a:xfrm rot="19159346">
            <a:off x="6172639" y="2644484"/>
            <a:ext cx="1170562" cy="727881"/>
            <a:chOff x="4975654" y="3674076"/>
            <a:chExt cx="1806206" cy="626075"/>
          </a:xfrm>
        </p:grpSpPr>
        <p:sp>
          <p:nvSpPr>
            <p:cNvPr id="12" name="Freeform 124">
              <a:extLst>
                <a:ext uri="{FF2B5EF4-FFF2-40B4-BE49-F238E27FC236}">
                  <a16:creationId xmlns:a16="http://schemas.microsoft.com/office/drawing/2014/main" id="{CE4A5802-2B1D-94CD-2038-D6F4EE8CD40B}"/>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3" name="TextBox 12">
              <a:extLst>
                <a:ext uri="{FF2B5EF4-FFF2-40B4-BE49-F238E27FC236}">
                  <a16:creationId xmlns:a16="http://schemas.microsoft.com/office/drawing/2014/main" id="{15E6E609-B28D-2AA1-BDA5-4365236D399E}"/>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
        <p:nvSpPr>
          <p:cNvPr id="16" name="TextBox 15">
            <a:extLst>
              <a:ext uri="{FF2B5EF4-FFF2-40B4-BE49-F238E27FC236}">
                <a16:creationId xmlns:a16="http://schemas.microsoft.com/office/drawing/2014/main" id="{A5AA54F8-3E5B-2800-52A8-CA93C4D67630}"/>
              </a:ext>
            </a:extLst>
          </p:cNvPr>
          <p:cNvSpPr txBox="1"/>
          <p:nvPr/>
        </p:nvSpPr>
        <p:spPr>
          <a:xfrm rot="16200000">
            <a:off x="11433624" y="3329240"/>
            <a:ext cx="857687" cy="430887"/>
          </a:xfrm>
          <a:prstGeom prst="rect">
            <a:avLst/>
          </a:prstGeom>
          <a:solidFill>
            <a:srgbClr val="05AAA3"/>
          </a:solidFill>
        </p:spPr>
        <p:txBody>
          <a:bodyPr wrap="square" rtlCol="0">
            <a:spAutoFit/>
          </a:bodyPr>
          <a:lstStyle/>
          <a:p>
            <a:pPr algn="ctr"/>
            <a:r>
              <a:rPr lang="en-IE" sz="2200" dirty="0">
                <a:solidFill>
                  <a:schemeClr val="bg1"/>
                </a:solidFill>
              </a:rPr>
              <a:t>Part 3</a:t>
            </a:r>
          </a:p>
        </p:txBody>
      </p:sp>
      <p:sp>
        <p:nvSpPr>
          <p:cNvPr id="17" name="TextBox 16">
            <a:extLst>
              <a:ext uri="{FF2B5EF4-FFF2-40B4-BE49-F238E27FC236}">
                <a16:creationId xmlns:a16="http://schemas.microsoft.com/office/drawing/2014/main" id="{28708270-3EC9-10FF-7F61-69B533A62B2D}"/>
              </a:ext>
            </a:extLst>
          </p:cNvPr>
          <p:cNvSpPr txBox="1"/>
          <p:nvPr/>
        </p:nvSpPr>
        <p:spPr>
          <a:xfrm rot="16200000">
            <a:off x="11398021" y="4194706"/>
            <a:ext cx="928000" cy="430887"/>
          </a:xfrm>
          <a:prstGeom prst="rect">
            <a:avLst/>
          </a:prstGeom>
          <a:solidFill>
            <a:srgbClr val="0872B5"/>
          </a:solidFill>
        </p:spPr>
        <p:txBody>
          <a:bodyPr wrap="square" rtlCol="0">
            <a:spAutoFit/>
          </a:bodyPr>
          <a:lstStyle/>
          <a:p>
            <a:pPr algn="ctr"/>
            <a:r>
              <a:rPr lang="en-IE" sz="2200" dirty="0">
                <a:solidFill>
                  <a:schemeClr val="bg1"/>
                </a:solidFill>
              </a:rPr>
              <a:t>Part 4</a:t>
            </a:r>
          </a:p>
        </p:txBody>
      </p:sp>
      <p:sp>
        <p:nvSpPr>
          <p:cNvPr id="18" name="TextBox 17">
            <a:extLst>
              <a:ext uri="{FF2B5EF4-FFF2-40B4-BE49-F238E27FC236}">
                <a16:creationId xmlns:a16="http://schemas.microsoft.com/office/drawing/2014/main" id="{3689CD0B-7B61-6325-10B0-C314E41A241B}"/>
              </a:ext>
            </a:extLst>
          </p:cNvPr>
          <p:cNvSpPr txBox="1"/>
          <p:nvPr/>
        </p:nvSpPr>
        <p:spPr>
          <a:xfrm rot="16200000">
            <a:off x="11433176" y="5087550"/>
            <a:ext cx="857687" cy="430887"/>
          </a:xfrm>
          <a:prstGeom prst="rect">
            <a:avLst/>
          </a:prstGeom>
          <a:solidFill>
            <a:srgbClr val="FCB913"/>
          </a:solidFill>
        </p:spPr>
        <p:txBody>
          <a:bodyPr wrap="square" rtlCol="0">
            <a:spAutoFit/>
          </a:bodyPr>
          <a:lstStyle/>
          <a:p>
            <a:pPr algn="ctr"/>
            <a:r>
              <a:rPr lang="en-IE" sz="2200" dirty="0">
                <a:solidFill>
                  <a:schemeClr val="bg1"/>
                </a:solidFill>
              </a:rPr>
              <a:t>Part 5</a:t>
            </a:r>
          </a:p>
        </p:txBody>
      </p:sp>
    </p:spTree>
    <p:extLst>
      <p:ext uri="{BB962C8B-B14F-4D97-AF65-F5344CB8AC3E}">
        <p14:creationId xmlns:p14="http://schemas.microsoft.com/office/powerpoint/2010/main" val="2734969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2339C7-6101-FFD0-D557-F20635F7D5FC}"/>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0AA5838E-6D1D-2EF2-2173-7778F5F78021}"/>
              </a:ext>
            </a:extLst>
          </p:cNvPr>
          <p:cNvSpPr>
            <a:spLocks noGrp="1"/>
          </p:cNvSpPr>
          <p:nvPr>
            <p:ph type="body" sz="quarter" idx="18"/>
          </p:nvPr>
        </p:nvSpPr>
        <p:spPr>
          <a:xfrm>
            <a:off x="917160" y="1147297"/>
            <a:ext cx="6931440" cy="3849918"/>
          </a:xfrm>
        </p:spPr>
        <p:txBody>
          <a:bodyPr/>
          <a:lstStyle/>
          <a:p>
            <a:pPr marL="0" indent="0"/>
            <a:r>
              <a:rPr lang="en-US" sz="2200" b="1" dirty="0"/>
              <a:t>Engagement should be a lasting conversation, not just a one-off survey. </a:t>
            </a:r>
            <a:r>
              <a:rPr lang="en-US" sz="2200" dirty="0"/>
              <a:t>Building meaningful relationships with communities isn’t about having all the answers—it's about showing up, listening, and collaborating. Involve the people and groups who are affected by the process from the outset of any planning or decision-making process. Make sure that a wide range of opinions and perspectives are included and valued in the engagement process.</a:t>
            </a:r>
          </a:p>
          <a:p>
            <a:pPr marL="457200" indent="-457200">
              <a:buFont typeface="+mj-lt"/>
              <a:buAutoNum type="arabicPeriod"/>
            </a:pPr>
            <a:r>
              <a:rPr lang="en-US" sz="2200" b="1" dirty="0"/>
              <a:t>Active Listening: </a:t>
            </a:r>
            <a:r>
              <a:rPr lang="en-US" sz="2200" dirty="0"/>
              <a:t>Start With Understanding Needs</a:t>
            </a:r>
          </a:p>
          <a:p>
            <a:pPr marL="457200" indent="-457200">
              <a:buFont typeface="+mj-lt"/>
              <a:buAutoNum type="arabicPeriod"/>
            </a:pPr>
            <a:r>
              <a:rPr lang="en-US" sz="2200" b="1" dirty="0"/>
              <a:t>Inclusivity and Representation: </a:t>
            </a:r>
            <a:r>
              <a:rPr lang="en-US" sz="2200" dirty="0"/>
              <a:t>Make Everyone Feel Heard</a:t>
            </a:r>
          </a:p>
          <a:p>
            <a:pPr marL="457200" indent="-457200">
              <a:buFont typeface="+mj-lt"/>
              <a:buAutoNum type="arabicPeriod"/>
            </a:pPr>
            <a:r>
              <a:rPr lang="en-US" sz="2200" b="1" dirty="0"/>
              <a:t>Transparent Communication: </a:t>
            </a:r>
            <a:r>
              <a:rPr lang="en-US" sz="2200" dirty="0"/>
              <a:t>Be Open and Honest</a:t>
            </a:r>
          </a:p>
          <a:p>
            <a:pPr marL="457200" indent="-457200">
              <a:buFont typeface="+mj-lt"/>
              <a:buAutoNum type="arabicPeriod"/>
            </a:pPr>
            <a:r>
              <a:rPr lang="en-US" sz="2200" b="1" dirty="0"/>
              <a:t>Shared Decision-Making: </a:t>
            </a:r>
            <a:r>
              <a:rPr lang="en-US" sz="2200" dirty="0"/>
              <a:t>Collaborate, Don’t Dictate</a:t>
            </a:r>
          </a:p>
          <a:p>
            <a:pPr marL="457200" indent="-457200">
              <a:buFont typeface="+mj-lt"/>
              <a:buAutoNum type="arabicPeriod"/>
            </a:pPr>
            <a:r>
              <a:rPr lang="en-US" sz="2200" b="1" dirty="0"/>
              <a:t>Measure and Adapt: </a:t>
            </a:r>
            <a:r>
              <a:rPr lang="en-US" sz="2200" dirty="0"/>
              <a:t>Learn and Grow Together</a:t>
            </a:r>
          </a:p>
          <a:p>
            <a:pPr marL="0" indent="0"/>
            <a:endParaRPr lang="en-US" sz="2200" dirty="0"/>
          </a:p>
        </p:txBody>
      </p:sp>
      <p:sp>
        <p:nvSpPr>
          <p:cNvPr id="3" name="Text Placeholder 2">
            <a:extLst>
              <a:ext uri="{FF2B5EF4-FFF2-40B4-BE49-F238E27FC236}">
                <a16:creationId xmlns:a16="http://schemas.microsoft.com/office/drawing/2014/main" id="{875BAEDA-98E9-8310-A172-B75648302292}"/>
              </a:ext>
            </a:extLst>
          </p:cNvPr>
          <p:cNvSpPr>
            <a:spLocks noGrp="1"/>
          </p:cNvSpPr>
          <p:nvPr>
            <p:ph type="body" sz="quarter" idx="16"/>
          </p:nvPr>
        </p:nvSpPr>
        <p:spPr>
          <a:xfrm>
            <a:off x="894395" y="476993"/>
            <a:ext cx="11268113" cy="803654"/>
          </a:xfrm>
        </p:spPr>
        <p:txBody>
          <a:bodyPr anchor="t"/>
          <a:lstStyle/>
          <a:p>
            <a:r>
              <a:rPr lang="en-IE" sz="3200" b="0" dirty="0">
                <a:solidFill>
                  <a:srgbClr val="05AAA3"/>
                </a:solidFill>
              </a:rPr>
              <a:t>5 Effective Engagement Approaches</a:t>
            </a:r>
          </a:p>
          <a:p>
            <a:endParaRPr lang="en-IE" sz="3200" dirty="0"/>
          </a:p>
          <a:p>
            <a:endParaRPr lang="en-IE" sz="3200" dirty="0"/>
          </a:p>
          <a:p>
            <a:r>
              <a:rPr lang="en-IE" sz="3200" dirty="0"/>
              <a:t> </a:t>
            </a:r>
          </a:p>
          <a:p>
            <a:endParaRPr lang="en-IE" sz="2200" b="0" dirty="0">
              <a:solidFill>
                <a:srgbClr val="083F59"/>
              </a:solidFill>
            </a:endParaRPr>
          </a:p>
        </p:txBody>
      </p:sp>
      <p:sp>
        <p:nvSpPr>
          <p:cNvPr id="42" name="TextBox 41">
            <a:extLst>
              <a:ext uri="{FF2B5EF4-FFF2-40B4-BE49-F238E27FC236}">
                <a16:creationId xmlns:a16="http://schemas.microsoft.com/office/drawing/2014/main" id="{11C18AD2-1654-10B8-61C0-044E25A8963E}"/>
              </a:ext>
            </a:extLst>
          </p:cNvPr>
          <p:cNvSpPr txBox="1"/>
          <p:nvPr/>
        </p:nvSpPr>
        <p:spPr>
          <a:xfrm>
            <a:off x="3870865" y="6370410"/>
            <a:ext cx="7835359"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https://thoughtexchange.com/blog/engagement-vs-involvement/</a:t>
            </a:r>
            <a:r>
              <a:rPr lang="en-IE" dirty="0">
                <a:solidFill>
                  <a:schemeClr val="bg1"/>
                </a:solidFill>
              </a:rPr>
              <a:t> </a:t>
            </a:r>
          </a:p>
        </p:txBody>
      </p:sp>
      <p:pic>
        <p:nvPicPr>
          <p:cNvPr id="5" name="Picture 4" descr="A person using an electric grinder to cut a piece of wood&#10;&#10;AI-generated content may be incorrect.">
            <a:extLst>
              <a:ext uri="{FF2B5EF4-FFF2-40B4-BE49-F238E27FC236}">
                <a16:creationId xmlns:a16="http://schemas.microsoft.com/office/drawing/2014/main" id="{AAEE70EB-21A3-9B00-D18D-319E53B90FE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125452" y="1570128"/>
            <a:ext cx="3149388" cy="4724082"/>
          </a:xfrm>
          <a:prstGeom prst="rect">
            <a:avLst/>
          </a:prstGeom>
        </p:spPr>
      </p:pic>
    </p:spTree>
    <p:extLst>
      <p:ext uri="{BB962C8B-B14F-4D97-AF65-F5344CB8AC3E}">
        <p14:creationId xmlns:p14="http://schemas.microsoft.com/office/powerpoint/2010/main" val="137050845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515FE41-3AE7-5A84-21B6-5484F8058DEB}"/>
              </a:ext>
            </a:extLst>
          </p:cNvPr>
          <p:cNvSpPr>
            <a:spLocks noGrp="1"/>
          </p:cNvSpPr>
          <p:nvPr>
            <p:ph type="body" sz="quarter" idx="18"/>
          </p:nvPr>
        </p:nvSpPr>
        <p:spPr>
          <a:xfrm>
            <a:off x="1122231" y="502654"/>
            <a:ext cx="7145470" cy="3849918"/>
          </a:xfrm>
        </p:spPr>
        <p:txBody>
          <a:bodyPr/>
          <a:lstStyle/>
          <a:p>
            <a:pPr marL="0" indent="0"/>
            <a:r>
              <a:rPr lang="en-US" sz="3200" b="1" dirty="0">
                <a:solidFill>
                  <a:srgbClr val="D11C5F"/>
                </a:solidFill>
              </a:rPr>
              <a:t>Active Listening </a:t>
            </a:r>
          </a:p>
          <a:p>
            <a:pPr marL="0" indent="0"/>
            <a:r>
              <a:rPr lang="en-US" sz="2800" dirty="0"/>
              <a:t>Start With Understanding Needs</a:t>
            </a:r>
          </a:p>
          <a:p>
            <a:pPr marL="0" indent="0"/>
            <a:r>
              <a:rPr lang="en-US" sz="2200" dirty="0"/>
              <a:t>Think of this as the foundation of any relationship—listening! Whether you’re a bakery in a small town or a tech startup in an urban hub, taking the time to understand what matters to the community is crucial.</a:t>
            </a:r>
          </a:p>
          <a:p>
            <a:pPr marL="0" indent="0"/>
            <a:r>
              <a:rPr lang="en-US" sz="2200" dirty="0">
                <a:solidFill>
                  <a:srgbClr val="D11C5F"/>
                </a:solidFill>
                <a:latin typeface="Aharoni" panose="02010803020104030203" pitchFamily="2" charset="-79"/>
                <a:cs typeface="Aharoni" panose="02010803020104030203" pitchFamily="2" charset="-79"/>
              </a:rPr>
              <a:t>How? </a:t>
            </a:r>
            <a:r>
              <a:rPr lang="en-US" sz="2200" dirty="0"/>
              <a:t>Conduct surveys, workshops, or town halls to understand community needs. </a:t>
            </a:r>
            <a:r>
              <a:rPr lang="en-US" sz="2200" dirty="0" err="1"/>
              <a:t>Prioritise</a:t>
            </a:r>
            <a:r>
              <a:rPr lang="en-US" sz="2200" dirty="0"/>
              <a:t> feedback loops to show that input leads to action.</a:t>
            </a:r>
          </a:p>
          <a:p>
            <a:pPr marL="0" indent="0"/>
            <a:r>
              <a:rPr lang="en-US" sz="2200" dirty="0">
                <a:solidFill>
                  <a:schemeClr val="bg1"/>
                </a:solidFill>
                <a:highlight>
                  <a:srgbClr val="05AAA3"/>
                </a:highlight>
              </a:rPr>
              <a:t>For example, </a:t>
            </a:r>
            <a:r>
              <a:rPr lang="en-US" sz="2200" dirty="0"/>
              <a:t>a local SME could host a casual meet-up or workshop to hear concerns and ideas directly from residents. If you're a </a:t>
            </a:r>
            <a:r>
              <a:rPr lang="en-US" sz="2200" b="1" dirty="0"/>
              <a:t>small retailer</a:t>
            </a:r>
            <a:r>
              <a:rPr lang="en-US" sz="2200" dirty="0"/>
              <a:t>, consider running a survey asking customers what products they feel are missing in the area. And don’t stop there—act on their feedback. People are much more likely to trust and support you when they see that their input leads to real action.</a:t>
            </a:r>
            <a:endParaRPr lang="en-IE" sz="2200" dirty="0"/>
          </a:p>
          <a:p>
            <a:endParaRPr lang="en-IE" dirty="0"/>
          </a:p>
        </p:txBody>
      </p:sp>
      <p:grpSp>
        <p:nvGrpSpPr>
          <p:cNvPr id="7" name="Group 6">
            <a:extLst>
              <a:ext uri="{FF2B5EF4-FFF2-40B4-BE49-F238E27FC236}">
                <a16:creationId xmlns:a16="http://schemas.microsoft.com/office/drawing/2014/main" id="{DF3A2F91-A8A7-561C-23CE-5A1CA3E2F393}"/>
              </a:ext>
            </a:extLst>
          </p:cNvPr>
          <p:cNvGrpSpPr/>
          <p:nvPr/>
        </p:nvGrpSpPr>
        <p:grpSpPr>
          <a:xfrm>
            <a:off x="0" y="126091"/>
            <a:ext cx="1016000" cy="1016000"/>
            <a:chOff x="1016000" y="1137920"/>
            <a:chExt cx="1016000" cy="1016000"/>
          </a:xfrm>
        </p:grpSpPr>
        <p:sp>
          <p:nvSpPr>
            <p:cNvPr id="8" name="Oval 7">
              <a:extLst>
                <a:ext uri="{FF2B5EF4-FFF2-40B4-BE49-F238E27FC236}">
                  <a16:creationId xmlns:a16="http://schemas.microsoft.com/office/drawing/2014/main" id="{DF7852C3-F387-1F37-B334-FD4CB7BBD5D9}"/>
                </a:ext>
              </a:extLst>
            </p:cNvPr>
            <p:cNvSpPr/>
            <p:nvPr/>
          </p:nvSpPr>
          <p:spPr>
            <a:xfrm>
              <a:off x="1016000" y="1137920"/>
              <a:ext cx="1016000" cy="1016000"/>
            </a:xfrm>
            <a:prstGeom prst="ellipse">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D55F663D-4C83-84B6-568C-7B9A779202EC}"/>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01</a:t>
              </a:r>
            </a:p>
          </p:txBody>
        </p:sp>
      </p:grpSp>
      <p:pic>
        <p:nvPicPr>
          <p:cNvPr id="13" name="Picture 12" descr="A person sitting on a bench with a microphone in his hand&#10;&#10;AI-generated content may be incorrect.">
            <a:extLst>
              <a:ext uri="{FF2B5EF4-FFF2-40B4-BE49-F238E27FC236}">
                <a16:creationId xmlns:a16="http://schemas.microsoft.com/office/drawing/2014/main" id="{F6775865-1AB8-9507-2CCB-D03CEC6195F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601075" y="1752600"/>
            <a:ext cx="3022600" cy="4533900"/>
          </a:xfrm>
          <a:prstGeom prst="rect">
            <a:avLst/>
          </a:prstGeom>
        </p:spPr>
      </p:pic>
    </p:spTree>
    <p:extLst>
      <p:ext uri="{BB962C8B-B14F-4D97-AF65-F5344CB8AC3E}">
        <p14:creationId xmlns:p14="http://schemas.microsoft.com/office/powerpoint/2010/main" val="309454025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586801-1283-890E-DD39-CD466A530E2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58343E00-875E-134E-DC20-84ED900C1555}"/>
              </a:ext>
            </a:extLst>
          </p:cNvPr>
          <p:cNvSpPr>
            <a:spLocks noGrp="1"/>
          </p:cNvSpPr>
          <p:nvPr>
            <p:ph type="body" sz="quarter" idx="18"/>
          </p:nvPr>
        </p:nvSpPr>
        <p:spPr>
          <a:xfrm>
            <a:off x="1122231" y="502654"/>
            <a:ext cx="7145470" cy="3849918"/>
          </a:xfrm>
        </p:spPr>
        <p:txBody>
          <a:bodyPr/>
          <a:lstStyle/>
          <a:p>
            <a:pPr marL="0" indent="0"/>
            <a:r>
              <a:rPr lang="en-US" sz="3200" b="1" dirty="0">
                <a:solidFill>
                  <a:srgbClr val="D11C5F"/>
                </a:solidFill>
              </a:rPr>
              <a:t>Inclusivity and Representation</a:t>
            </a:r>
          </a:p>
          <a:p>
            <a:pPr marL="0" indent="0"/>
            <a:r>
              <a:rPr lang="en-US" sz="2800" dirty="0"/>
              <a:t>Make Everyone Feel Heard</a:t>
            </a:r>
          </a:p>
          <a:p>
            <a:pPr marL="0" indent="0"/>
            <a:r>
              <a:rPr lang="en-US" sz="2200" dirty="0"/>
              <a:t>Communities are diverse, so your engagement efforts should reflect that. Go beyond the obvious voices. Engage with groups that might be overlooked, such as youth organizations, local artisans, or underrepresented cultural communities.</a:t>
            </a:r>
          </a:p>
          <a:p>
            <a:pPr marL="0" indent="0"/>
            <a:r>
              <a:rPr lang="en-US" sz="2200" dirty="0">
                <a:solidFill>
                  <a:srgbClr val="D11C5F"/>
                </a:solidFill>
                <a:latin typeface="Aharoni" panose="02010803020104030203" pitchFamily="2" charset="-79"/>
                <a:cs typeface="Aharoni" panose="02010803020104030203" pitchFamily="2" charset="-79"/>
              </a:rPr>
              <a:t>How? </a:t>
            </a:r>
            <a:r>
              <a:rPr lang="en-US" sz="2200" dirty="0"/>
              <a:t>Engage underrepresented groups, ensuring all voices are heard. Create accessible platforms for dialogue and collaboration.</a:t>
            </a:r>
          </a:p>
          <a:p>
            <a:pPr marL="0" indent="0"/>
            <a:r>
              <a:rPr lang="en-US" sz="2200" dirty="0">
                <a:solidFill>
                  <a:schemeClr val="bg1"/>
                </a:solidFill>
                <a:highlight>
                  <a:srgbClr val="05AAA3"/>
                </a:highlight>
              </a:rPr>
              <a:t>For example, </a:t>
            </a:r>
            <a:r>
              <a:rPr lang="en-US" sz="2200" dirty="0"/>
              <a:t>if you’re launching a </a:t>
            </a:r>
            <a:r>
              <a:rPr lang="en-US" sz="2200" b="1" dirty="0"/>
              <a:t>community garden project</a:t>
            </a:r>
            <a:r>
              <a:rPr lang="en-US" sz="2200" dirty="0"/>
              <a:t>, invite different stakeholders to the table—schools, senior groups, and even local environmental activists. A shared project like this builds bridges between groups while creating a sense of collective achievement.</a:t>
            </a:r>
            <a:endParaRPr lang="en-IE" dirty="0"/>
          </a:p>
        </p:txBody>
      </p:sp>
      <p:grpSp>
        <p:nvGrpSpPr>
          <p:cNvPr id="7" name="Group 6">
            <a:extLst>
              <a:ext uri="{FF2B5EF4-FFF2-40B4-BE49-F238E27FC236}">
                <a16:creationId xmlns:a16="http://schemas.microsoft.com/office/drawing/2014/main" id="{2554BC34-6E62-299E-06D2-4E5AB38208E8}"/>
              </a:ext>
            </a:extLst>
          </p:cNvPr>
          <p:cNvGrpSpPr/>
          <p:nvPr/>
        </p:nvGrpSpPr>
        <p:grpSpPr>
          <a:xfrm>
            <a:off x="0" y="126091"/>
            <a:ext cx="1016000" cy="1016000"/>
            <a:chOff x="1016000" y="1137920"/>
            <a:chExt cx="1016000" cy="1016000"/>
          </a:xfrm>
        </p:grpSpPr>
        <p:sp>
          <p:nvSpPr>
            <p:cNvPr id="8" name="Oval 7">
              <a:extLst>
                <a:ext uri="{FF2B5EF4-FFF2-40B4-BE49-F238E27FC236}">
                  <a16:creationId xmlns:a16="http://schemas.microsoft.com/office/drawing/2014/main" id="{7CC1D69A-04AD-DBE5-AE6C-AFDEF3E737A9}"/>
                </a:ext>
              </a:extLst>
            </p:cNvPr>
            <p:cNvSpPr/>
            <p:nvPr/>
          </p:nvSpPr>
          <p:spPr>
            <a:xfrm>
              <a:off x="1016000" y="1137920"/>
              <a:ext cx="1016000" cy="1016000"/>
            </a:xfrm>
            <a:prstGeom prst="ellipse">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3A4E51D2-BEA6-8B47-3698-E7632D520557}"/>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02</a:t>
              </a:r>
            </a:p>
          </p:txBody>
        </p:sp>
      </p:grpSp>
      <p:pic>
        <p:nvPicPr>
          <p:cNvPr id="4" name="Picture 3" descr="A person in a blue shirt holding a tree&#10;&#10;AI-generated content may be incorrect.">
            <a:extLst>
              <a:ext uri="{FF2B5EF4-FFF2-40B4-BE49-F238E27FC236}">
                <a16:creationId xmlns:a16="http://schemas.microsoft.com/office/drawing/2014/main" id="{2534827D-46C7-3219-F9A2-6158F6F187E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67701" y="1416514"/>
            <a:ext cx="3251281" cy="4869985"/>
          </a:xfrm>
          <a:prstGeom prst="rect">
            <a:avLst/>
          </a:prstGeom>
        </p:spPr>
      </p:pic>
    </p:spTree>
    <p:extLst>
      <p:ext uri="{BB962C8B-B14F-4D97-AF65-F5344CB8AC3E}">
        <p14:creationId xmlns:p14="http://schemas.microsoft.com/office/powerpoint/2010/main" val="192385131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092E28-539D-6702-8381-36116C3BF25B}"/>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2200310-3DFD-3DAB-24C3-2CD7BDDE0406}"/>
              </a:ext>
            </a:extLst>
          </p:cNvPr>
          <p:cNvSpPr>
            <a:spLocks noGrp="1"/>
          </p:cNvSpPr>
          <p:nvPr>
            <p:ph type="body" sz="quarter" idx="18"/>
          </p:nvPr>
        </p:nvSpPr>
        <p:spPr>
          <a:xfrm>
            <a:off x="1122231" y="502654"/>
            <a:ext cx="7145470" cy="3849918"/>
          </a:xfrm>
        </p:spPr>
        <p:txBody>
          <a:bodyPr/>
          <a:lstStyle/>
          <a:p>
            <a:pPr marL="0" indent="0"/>
            <a:r>
              <a:rPr lang="en-US" sz="3200" b="1" dirty="0">
                <a:solidFill>
                  <a:srgbClr val="D11C5F"/>
                </a:solidFill>
              </a:rPr>
              <a:t>Transparent Communication</a:t>
            </a:r>
          </a:p>
          <a:p>
            <a:pPr marL="0" indent="0"/>
            <a:r>
              <a:rPr lang="en-US" sz="2800" dirty="0"/>
              <a:t>Be Open and Honest</a:t>
            </a:r>
          </a:p>
          <a:p>
            <a:pPr marL="0" indent="0"/>
            <a:r>
              <a:rPr lang="en-US" sz="2200" dirty="0"/>
              <a:t>No one likes surprises when it comes to community initiatives. Be clear about what your business is hoping to achieve, the resources you’re bringing to the table, and any limitations you might have.</a:t>
            </a:r>
          </a:p>
          <a:p>
            <a:pPr marL="0" indent="0"/>
            <a:r>
              <a:rPr lang="en-US" sz="2200" dirty="0">
                <a:solidFill>
                  <a:srgbClr val="D11C5F"/>
                </a:solidFill>
                <a:latin typeface="Aharoni" panose="02010803020104030203" pitchFamily="2" charset="-79"/>
                <a:cs typeface="Aharoni" panose="02010803020104030203" pitchFamily="2" charset="-79"/>
              </a:rPr>
              <a:t>How? </a:t>
            </a:r>
            <a:r>
              <a:rPr lang="en-US" sz="2200" dirty="0"/>
              <a:t>Be clear about objectives, limitations, and potential outcomes. Share progress updates to maintain trust and accountability.</a:t>
            </a:r>
          </a:p>
          <a:p>
            <a:pPr marL="0" indent="0"/>
            <a:r>
              <a:rPr lang="en-US" sz="2200" dirty="0">
                <a:solidFill>
                  <a:schemeClr val="bg1"/>
                </a:solidFill>
                <a:highlight>
                  <a:srgbClr val="05AAA3"/>
                </a:highlight>
              </a:rPr>
              <a:t>For example, </a:t>
            </a:r>
            <a:r>
              <a:rPr lang="en-US" sz="2200" dirty="0"/>
              <a:t>a </a:t>
            </a:r>
            <a:r>
              <a:rPr lang="en-US" sz="2200" b="1" dirty="0"/>
              <a:t>small construction company </a:t>
            </a:r>
            <a:r>
              <a:rPr lang="en-US" sz="2200" dirty="0"/>
              <a:t>working on a new project could host an open house to explain timelines and anticipated disruptions. This transparency helps manage expectations and builds trust. Follow up with regular updates, like a newsletter or community board posts, so everyone knows what’s happening every step of the way.</a:t>
            </a:r>
            <a:endParaRPr lang="en-IE" dirty="0"/>
          </a:p>
        </p:txBody>
      </p:sp>
      <p:grpSp>
        <p:nvGrpSpPr>
          <p:cNvPr id="7" name="Group 6">
            <a:extLst>
              <a:ext uri="{FF2B5EF4-FFF2-40B4-BE49-F238E27FC236}">
                <a16:creationId xmlns:a16="http://schemas.microsoft.com/office/drawing/2014/main" id="{1B37E70C-E325-CD0B-01AA-FAACF7052ABD}"/>
              </a:ext>
            </a:extLst>
          </p:cNvPr>
          <p:cNvGrpSpPr/>
          <p:nvPr/>
        </p:nvGrpSpPr>
        <p:grpSpPr>
          <a:xfrm>
            <a:off x="0" y="126091"/>
            <a:ext cx="1016000" cy="1016000"/>
            <a:chOff x="1016000" y="1137920"/>
            <a:chExt cx="1016000" cy="1016000"/>
          </a:xfrm>
        </p:grpSpPr>
        <p:sp>
          <p:nvSpPr>
            <p:cNvPr id="8" name="Oval 7">
              <a:extLst>
                <a:ext uri="{FF2B5EF4-FFF2-40B4-BE49-F238E27FC236}">
                  <a16:creationId xmlns:a16="http://schemas.microsoft.com/office/drawing/2014/main" id="{2EA8C11E-66C1-1F9A-0BA3-57C22229258D}"/>
                </a:ext>
              </a:extLst>
            </p:cNvPr>
            <p:cNvSpPr/>
            <p:nvPr/>
          </p:nvSpPr>
          <p:spPr>
            <a:xfrm>
              <a:off x="1016000" y="1137920"/>
              <a:ext cx="1016000" cy="1016000"/>
            </a:xfrm>
            <a:prstGeom prst="ellipse">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81A9EB3-FDB5-046E-956F-CAC45065300F}"/>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03</a:t>
              </a:r>
            </a:p>
          </p:txBody>
        </p:sp>
      </p:grpSp>
      <p:pic>
        <p:nvPicPr>
          <p:cNvPr id="5" name="Picture 4" descr="A group of people posing for a photo&#10;&#10;AI-generated content may be incorrect.">
            <a:extLst>
              <a:ext uri="{FF2B5EF4-FFF2-40B4-BE49-F238E27FC236}">
                <a16:creationId xmlns:a16="http://schemas.microsoft.com/office/drawing/2014/main" id="{9CB53A8C-0DCB-7472-5390-DB7A4EA026C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67701" y="1092957"/>
            <a:ext cx="3466382" cy="5192386"/>
          </a:xfrm>
          <a:prstGeom prst="rect">
            <a:avLst/>
          </a:prstGeom>
        </p:spPr>
      </p:pic>
    </p:spTree>
    <p:extLst>
      <p:ext uri="{BB962C8B-B14F-4D97-AF65-F5344CB8AC3E}">
        <p14:creationId xmlns:p14="http://schemas.microsoft.com/office/powerpoint/2010/main" val="308883077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7FBA95-94DF-5F40-6E36-F47E3E9921B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9704BBE-8827-6FE0-726F-487A740C5003}"/>
              </a:ext>
            </a:extLst>
          </p:cNvPr>
          <p:cNvSpPr>
            <a:spLocks noGrp="1"/>
          </p:cNvSpPr>
          <p:nvPr>
            <p:ph type="body" sz="quarter" idx="18"/>
          </p:nvPr>
        </p:nvSpPr>
        <p:spPr>
          <a:xfrm>
            <a:off x="1122231" y="502654"/>
            <a:ext cx="7145470" cy="3849918"/>
          </a:xfrm>
        </p:spPr>
        <p:txBody>
          <a:bodyPr/>
          <a:lstStyle/>
          <a:p>
            <a:pPr marL="0" indent="0"/>
            <a:r>
              <a:rPr lang="en-US" sz="3200" b="1" dirty="0">
                <a:solidFill>
                  <a:srgbClr val="D11C5F"/>
                </a:solidFill>
              </a:rPr>
              <a:t>Shared Decision-Making</a:t>
            </a:r>
          </a:p>
          <a:p>
            <a:pPr marL="0" indent="0"/>
            <a:r>
              <a:rPr lang="en-US" sz="2800" dirty="0"/>
              <a:t>Collaborate, Don’t Dictate</a:t>
            </a:r>
          </a:p>
          <a:p>
            <a:pPr marL="0" indent="0"/>
            <a:r>
              <a:rPr lang="en-US" sz="2200" dirty="0"/>
              <a:t>True engagement means the community isn’t just a spectator; they’re part of the process. Work with community leaders or local organizations to co-design projects and initiatives.</a:t>
            </a:r>
          </a:p>
          <a:p>
            <a:pPr marL="0" indent="0"/>
            <a:r>
              <a:rPr lang="en-US" sz="2200" dirty="0">
                <a:solidFill>
                  <a:srgbClr val="D11C5F"/>
                </a:solidFill>
                <a:latin typeface="Aharoni" panose="02010803020104030203" pitchFamily="2" charset="-79"/>
                <a:cs typeface="Aharoni" panose="02010803020104030203" pitchFamily="2" charset="-79"/>
              </a:rPr>
              <a:t>How? </a:t>
            </a:r>
            <a:r>
              <a:rPr lang="en-US" sz="2200" dirty="0"/>
              <a:t>Collaborate with community leaders to shape initiatives. Give communities a stake in project ownership and outcomes.</a:t>
            </a:r>
          </a:p>
          <a:p>
            <a:pPr marL="0" indent="0"/>
            <a:r>
              <a:rPr lang="en-US" sz="2200" dirty="0">
                <a:solidFill>
                  <a:schemeClr val="bg1"/>
                </a:solidFill>
                <a:highlight>
                  <a:srgbClr val="05AAA3"/>
                </a:highlight>
              </a:rPr>
              <a:t>For example, </a:t>
            </a:r>
            <a:r>
              <a:rPr lang="en-US" sz="2200" dirty="0"/>
              <a:t>Imagine a local SME </a:t>
            </a:r>
            <a:r>
              <a:rPr lang="en-US" sz="2200" dirty="0" err="1"/>
              <a:t>organising</a:t>
            </a:r>
            <a:r>
              <a:rPr lang="en-US" sz="2200" dirty="0"/>
              <a:t> a </a:t>
            </a:r>
            <a:r>
              <a:rPr lang="en-US" sz="2200" b="1" dirty="0" err="1"/>
              <a:t>neighbourhood</a:t>
            </a:r>
            <a:r>
              <a:rPr lang="en-US" sz="2200" b="1" dirty="0"/>
              <a:t> event</a:t>
            </a:r>
            <a:r>
              <a:rPr lang="en-US" sz="2200" dirty="0"/>
              <a:t>, such as a street art festival. Instead of planning everything internally, invite local artists and residents to be part of the organizing committee. Not only does this make the event more meaningful to the community, but it also ensures the outcomes align with their values and goals.</a:t>
            </a:r>
            <a:endParaRPr lang="en-IE" dirty="0"/>
          </a:p>
        </p:txBody>
      </p:sp>
      <p:grpSp>
        <p:nvGrpSpPr>
          <p:cNvPr id="7" name="Group 6">
            <a:extLst>
              <a:ext uri="{FF2B5EF4-FFF2-40B4-BE49-F238E27FC236}">
                <a16:creationId xmlns:a16="http://schemas.microsoft.com/office/drawing/2014/main" id="{0B653E6F-05B7-509E-DDD4-70D25E7CE275}"/>
              </a:ext>
            </a:extLst>
          </p:cNvPr>
          <p:cNvGrpSpPr/>
          <p:nvPr/>
        </p:nvGrpSpPr>
        <p:grpSpPr>
          <a:xfrm>
            <a:off x="0" y="126091"/>
            <a:ext cx="1016000" cy="1016000"/>
            <a:chOff x="1016000" y="1137920"/>
            <a:chExt cx="1016000" cy="1016000"/>
          </a:xfrm>
        </p:grpSpPr>
        <p:sp>
          <p:nvSpPr>
            <p:cNvPr id="8" name="Oval 7">
              <a:extLst>
                <a:ext uri="{FF2B5EF4-FFF2-40B4-BE49-F238E27FC236}">
                  <a16:creationId xmlns:a16="http://schemas.microsoft.com/office/drawing/2014/main" id="{5A83D07C-5A75-1ACE-4A78-D6FE8D3DBCDF}"/>
                </a:ext>
              </a:extLst>
            </p:cNvPr>
            <p:cNvSpPr/>
            <p:nvPr/>
          </p:nvSpPr>
          <p:spPr>
            <a:xfrm>
              <a:off x="1016000" y="1137920"/>
              <a:ext cx="1016000" cy="1016000"/>
            </a:xfrm>
            <a:prstGeom prst="ellipse">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177797A4-2493-6F50-1DF2-D47C607B35AD}"/>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04</a:t>
              </a:r>
            </a:p>
          </p:txBody>
        </p:sp>
      </p:grpSp>
      <p:pic>
        <p:nvPicPr>
          <p:cNvPr id="5" name="Picture 4" descr="A group of women sitting at a table looking at a computer&#10;&#10;AI-generated content may be incorrect.">
            <a:extLst>
              <a:ext uri="{FF2B5EF4-FFF2-40B4-BE49-F238E27FC236}">
                <a16:creationId xmlns:a16="http://schemas.microsoft.com/office/drawing/2014/main" id="{4F191373-9BB6-52C8-B762-51FDB0DA501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77226" y="1266825"/>
            <a:ext cx="3348083" cy="5019674"/>
          </a:xfrm>
          <a:prstGeom prst="rect">
            <a:avLst/>
          </a:prstGeom>
        </p:spPr>
      </p:pic>
    </p:spTree>
    <p:extLst>
      <p:ext uri="{BB962C8B-B14F-4D97-AF65-F5344CB8AC3E}">
        <p14:creationId xmlns:p14="http://schemas.microsoft.com/office/powerpoint/2010/main" val="379849405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EBF27F-19F0-3709-B888-29EB8DF0779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C90E126-08F7-66DE-FEBD-25B4D5601A0E}"/>
              </a:ext>
            </a:extLst>
          </p:cNvPr>
          <p:cNvSpPr>
            <a:spLocks noGrp="1"/>
          </p:cNvSpPr>
          <p:nvPr>
            <p:ph type="body" sz="quarter" idx="18"/>
          </p:nvPr>
        </p:nvSpPr>
        <p:spPr>
          <a:xfrm>
            <a:off x="1122231" y="502654"/>
            <a:ext cx="7145470" cy="3849918"/>
          </a:xfrm>
        </p:spPr>
        <p:txBody>
          <a:bodyPr/>
          <a:lstStyle/>
          <a:p>
            <a:pPr marL="0" indent="0"/>
            <a:r>
              <a:rPr lang="en-US" sz="3200" b="1" dirty="0">
                <a:solidFill>
                  <a:srgbClr val="D11C5F"/>
                </a:solidFill>
              </a:rPr>
              <a:t>Measure and Adapt</a:t>
            </a:r>
          </a:p>
          <a:p>
            <a:pPr marL="0" indent="0"/>
            <a:r>
              <a:rPr lang="en-US" sz="2800" dirty="0"/>
              <a:t>Learn and Grow Together</a:t>
            </a:r>
          </a:p>
          <a:p>
            <a:pPr marL="0" indent="0"/>
            <a:r>
              <a:rPr lang="en-US" sz="2200" dirty="0"/>
              <a:t>Engagement isn’t a one-and-done deal—it’s a process. Use simple metrics to measure your success, like attendance at events, feedback forms, or even informal chats to gauge satisfaction.</a:t>
            </a:r>
          </a:p>
          <a:p>
            <a:pPr marL="0" indent="0"/>
            <a:r>
              <a:rPr lang="en-US" sz="2200" dirty="0">
                <a:solidFill>
                  <a:srgbClr val="D11C5F"/>
                </a:solidFill>
                <a:latin typeface="Aharoni" panose="02010803020104030203" pitchFamily="2" charset="-79"/>
                <a:cs typeface="Aharoni" panose="02010803020104030203" pitchFamily="2" charset="-79"/>
              </a:rPr>
              <a:t>How? </a:t>
            </a:r>
            <a:r>
              <a:rPr lang="en-US" sz="2200" dirty="0"/>
              <a:t>Use metrics to evaluate engagement success (e.g., participation rates, satisfaction levels). Continuously refine strategies based on community feedback.</a:t>
            </a:r>
          </a:p>
          <a:p>
            <a:pPr marL="0" indent="0"/>
            <a:r>
              <a:rPr lang="en-US" sz="2200" dirty="0">
                <a:solidFill>
                  <a:schemeClr val="bg1"/>
                </a:solidFill>
                <a:highlight>
                  <a:srgbClr val="05AAA3"/>
                </a:highlight>
              </a:rPr>
              <a:t>For example, </a:t>
            </a:r>
            <a:r>
              <a:rPr lang="en-US" sz="2200" dirty="0"/>
              <a:t>if your SME organizes a </a:t>
            </a:r>
            <a:r>
              <a:rPr lang="en-US" sz="2200" b="1" dirty="0"/>
              <a:t>workshop series </a:t>
            </a:r>
            <a:r>
              <a:rPr lang="en-US" sz="2200" dirty="0"/>
              <a:t>for small business owners, follow up to see how participants felt. Did they learn something useful? What could you improve for next time? Take their insights seriously and adjust your approach. When the community sees that you’re willing to grow and adapt, they’ll trust your intentions even more.</a:t>
            </a:r>
            <a:endParaRPr lang="en-IE" dirty="0"/>
          </a:p>
        </p:txBody>
      </p:sp>
      <p:grpSp>
        <p:nvGrpSpPr>
          <p:cNvPr id="7" name="Group 6">
            <a:extLst>
              <a:ext uri="{FF2B5EF4-FFF2-40B4-BE49-F238E27FC236}">
                <a16:creationId xmlns:a16="http://schemas.microsoft.com/office/drawing/2014/main" id="{7157BA62-CC0E-6F85-C3D5-CDEA4E9277CB}"/>
              </a:ext>
            </a:extLst>
          </p:cNvPr>
          <p:cNvGrpSpPr/>
          <p:nvPr/>
        </p:nvGrpSpPr>
        <p:grpSpPr>
          <a:xfrm>
            <a:off x="0" y="126091"/>
            <a:ext cx="1016000" cy="1016000"/>
            <a:chOff x="1016000" y="1137920"/>
            <a:chExt cx="1016000" cy="1016000"/>
          </a:xfrm>
        </p:grpSpPr>
        <p:sp>
          <p:nvSpPr>
            <p:cNvPr id="8" name="Oval 7">
              <a:extLst>
                <a:ext uri="{FF2B5EF4-FFF2-40B4-BE49-F238E27FC236}">
                  <a16:creationId xmlns:a16="http://schemas.microsoft.com/office/drawing/2014/main" id="{E1F5C341-5D28-0509-59B6-4996C98516EC}"/>
                </a:ext>
              </a:extLst>
            </p:cNvPr>
            <p:cNvSpPr/>
            <p:nvPr/>
          </p:nvSpPr>
          <p:spPr>
            <a:xfrm>
              <a:off x="1016000" y="1137920"/>
              <a:ext cx="1016000" cy="1016000"/>
            </a:xfrm>
            <a:prstGeom prst="ellipse">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A3A819A-1523-8CD9-381E-3FB0C7DCA669}"/>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05</a:t>
              </a:r>
            </a:p>
          </p:txBody>
        </p:sp>
      </p:grpSp>
      <p:pic>
        <p:nvPicPr>
          <p:cNvPr id="5" name="Picture 4" descr="A group of women sitting at a table looking at a computer&#10;&#10;AI-generated content may be incorrect.">
            <a:extLst>
              <a:ext uri="{FF2B5EF4-FFF2-40B4-BE49-F238E27FC236}">
                <a16:creationId xmlns:a16="http://schemas.microsoft.com/office/drawing/2014/main" id="{5AA06C33-CC16-602E-9F59-C54EF387536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77226" y="1266825"/>
            <a:ext cx="3348083" cy="5019674"/>
          </a:xfrm>
          <a:prstGeom prst="rect">
            <a:avLst/>
          </a:prstGeom>
        </p:spPr>
      </p:pic>
    </p:spTree>
    <p:extLst>
      <p:ext uri="{BB962C8B-B14F-4D97-AF65-F5344CB8AC3E}">
        <p14:creationId xmlns:p14="http://schemas.microsoft.com/office/powerpoint/2010/main" val="28405237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DE1C9F7-17C3-8DF6-CA61-65182A240A30}"/>
              </a:ext>
            </a:extLst>
          </p:cNvPr>
          <p:cNvSpPr>
            <a:spLocks noGrp="1"/>
          </p:cNvSpPr>
          <p:nvPr>
            <p:ph type="body" sz="quarter" idx="18"/>
          </p:nvPr>
        </p:nvSpPr>
        <p:spPr>
          <a:xfrm>
            <a:off x="798381" y="1293229"/>
            <a:ext cx="10595237" cy="3849918"/>
          </a:xfrm>
        </p:spPr>
        <p:txBody>
          <a:bodyPr/>
          <a:lstStyle/>
          <a:p>
            <a:pPr marL="0" indent="0"/>
            <a:r>
              <a:rPr lang="en-US" b="1" dirty="0"/>
              <a:t>Effective engagement is about creating real long-lasting partnerships with the community. </a:t>
            </a:r>
            <a:r>
              <a:rPr lang="en-US" dirty="0"/>
              <a:t>Whether you’re organizing a town clean-up, supporting local schools, or collaborating on a cultural event, the key is to listen, involve, and stay transparent.</a:t>
            </a:r>
          </a:p>
          <a:p>
            <a:pPr marL="0" indent="0"/>
            <a:r>
              <a:rPr lang="en-US" dirty="0"/>
              <a:t>When SMEs focus on collaboration rather than just ticking a box, they not only strengthen their relationships with the community but also create lasting value for everyone involved. By taking small, meaningful steps—like hosting workshops, involving underrepresented groups, or simply keeping people informed—SMEs can transform their role from a business serving a community to being an integral part of it.</a:t>
            </a:r>
          </a:p>
          <a:p>
            <a:pPr marL="0" indent="0"/>
            <a:r>
              <a:rPr lang="en-US" dirty="0"/>
              <a:t>So, the next time you’re planning an initiative, ask yourself: </a:t>
            </a:r>
            <a:r>
              <a:rPr lang="en-US" i="1" dirty="0">
                <a:solidFill>
                  <a:srgbClr val="D11C5F"/>
                </a:solidFill>
              </a:rPr>
              <a:t>Who can we bring along on this journey? How can we make this a shared success story?</a:t>
            </a:r>
            <a:r>
              <a:rPr lang="en-US" dirty="0">
                <a:solidFill>
                  <a:srgbClr val="D11C5F"/>
                </a:solidFill>
              </a:rPr>
              <a:t> </a:t>
            </a:r>
            <a:r>
              <a:rPr lang="en-US" dirty="0"/>
              <a:t>That’s where true engagement begins.</a:t>
            </a:r>
          </a:p>
          <a:p>
            <a:pPr marL="0" indent="0"/>
            <a:endParaRPr lang="en-IE" dirty="0"/>
          </a:p>
        </p:txBody>
      </p:sp>
      <p:sp>
        <p:nvSpPr>
          <p:cNvPr id="3" name="Text Placeholder 2">
            <a:extLst>
              <a:ext uri="{FF2B5EF4-FFF2-40B4-BE49-F238E27FC236}">
                <a16:creationId xmlns:a16="http://schemas.microsoft.com/office/drawing/2014/main" id="{0E242BF7-6669-5393-FD9B-E97A5C5E9E21}"/>
              </a:ext>
            </a:extLst>
          </p:cNvPr>
          <p:cNvSpPr>
            <a:spLocks noGrp="1"/>
          </p:cNvSpPr>
          <p:nvPr>
            <p:ph type="body" sz="quarter" idx="16"/>
          </p:nvPr>
        </p:nvSpPr>
        <p:spPr>
          <a:xfrm>
            <a:off x="798380" y="571103"/>
            <a:ext cx="10595237" cy="803654"/>
          </a:xfrm>
        </p:spPr>
        <p:txBody>
          <a:bodyPr/>
          <a:lstStyle/>
          <a:p>
            <a:r>
              <a:rPr lang="en-IE" b="0" dirty="0">
                <a:solidFill>
                  <a:srgbClr val="05AAA3"/>
                </a:solidFill>
              </a:rPr>
              <a:t>Final Note…</a:t>
            </a:r>
          </a:p>
        </p:txBody>
      </p:sp>
    </p:spTree>
    <p:extLst>
      <p:ext uri="{BB962C8B-B14F-4D97-AF65-F5344CB8AC3E}">
        <p14:creationId xmlns:p14="http://schemas.microsoft.com/office/powerpoint/2010/main" val="35488546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EF7F5E4B-6D0B-23BF-496E-750558A94B58}"/>
              </a:ext>
            </a:extLst>
          </p:cNvPr>
          <p:cNvSpPr>
            <a:spLocks noGrp="1"/>
          </p:cNvSpPr>
          <p:nvPr>
            <p:ph type="body" sz="quarter" idx="13"/>
          </p:nvPr>
        </p:nvSpPr>
        <p:spPr/>
        <p:txBody>
          <a:bodyPr>
            <a:noAutofit/>
          </a:bodyPr>
          <a:lstStyle/>
          <a:p>
            <a:r>
              <a:rPr lang="en-IE" sz="4400" dirty="0"/>
              <a:t>Doolin Boutique Hotel, Clare, Ireland</a:t>
            </a:r>
          </a:p>
        </p:txBody>
      </p:sp>
      <p:sp>
        <p:nvSpPr>
          <p:cNvPr id="5" name="Text Placeholder 4">
            <a:extLst>
              <a:ext uri="{FF2B5EF4-FFF2-40B4-BE49-F238E27FC236}">
                <a16:creationId xmlns:a16="http://schemas.microsoft.com/office/drawing/2014/main" id="{7FCEC12A-EF97-E2F8-CDEA-878DEE7438B6}"/>
              </a:ext>
            </a:extLst>
          </p:cNvPr>
          <p:cNvSpPr>
            <a:spLocks noGrp="1"/>
          </p:cNvSpPr>
          <p:nvPr>
            <p:ph type="body" sz="quarter" idx="43"/>
          </p:nvPr>
        </p:nvSpPr>
        <p:spPr>
          <a:xfrm>
            <a:off x="6203514" y="3857406"/>
            <a:ext cx="5388696" cy="396241"/>
          </a:xfrm>
        </p:spPr>
        <p:txBody>
          <a:bodyPr>
            <a:noAutofit/>
          </a:bodyPr>
          <a:lstStyle/>
          <a:p>
            <a:r>
              <a:rPr lang="en-US" sz="2200" dirty="0">
                <a:solidFill>
                  <a:srgbClr val="083F59"/>
                </a:solidFill>
              </a:rPr>
              <a:t>Hotel Doolin is a for-profit business shaping the tourism industry with its arsenal of sustainable products and practices. This small hotel is situated off Ireland's west coast in a small humble fishing village. Their focus is to improve their communities and region, and lessen their carbon footprint by reducing waste, water, and energy use in more ways than one.</a:t>
            </a:r>
            <a:endParaRPr lang="en-IE" sz="2200" dirty="0">
              <a:solidFill>
                <a:srgbClr val="083F59"/>
              </a:solidFill>
            </a:endParaRPr>
          </a:p>
        </p:txBody>
      </p:sp>
      <p:pic>
        <p:nvPicPr>
          <p:cNvPr id="12" name="Picture Placeholder 11" descr="Aerial view of a building and a street&#10;&#10;Description automatically generated">
            <a:extLst>
              <a:ext uri="{FF2B5EF4-FFF2-40B4-BE49-F238E27FC236}">
                <a16:creationId xmlns:a16="http://schemas.microsoft.com/office/drawing/2014/main" id="{D7AD040B-A635-0D01-D616-306F381B3D82}"/>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7604" r="17604"/>
          <a:stretch>
            <a:fillRect/>
          </a:stretch>
        </p:blipFill>
        <p:spPr/>
      </p:pic>
      <p:sp>
        <p:nvSpPr>
          <p:cNvPr id="2" name="TextBox 1">
            <a:extLst>
              <a:ext uri="{FF2B5EF4-FFF2-40B4-BE49-F238E27FC236}">
                <a16:creationId xmlns:a16="http://schemas.microsoft.com/office/drawing/2014/main" id="{C275B7F7-A0BA-CFF0-26B4-F7D3ADE11907}"/>
              </a:ext>
            </a:extLst>
          </p:cNvPr>
          <p:cNvSpPr txBox="1"/>
          <p:nvPr/>
        </p:nvSpPr>
        <p:spPr>
          <a:xfrm>
            <a:off x="1213833" y="120185"/>
            <a:ext cx="4052047" cy="769441"/>
          </a:xfrm>
          <a:prstGeom prst="rect">
            <a:avLst/>
          </a:prstGeom>
          <a:solidFill>
            <a:srgbClr val="CE362B"/>
          </a:solidFill>
        </p:spPr>
        <p:txBody>
          <a:bodyPr wrap="square" rtlCol="0">
            <a:spAutoFit/>
          </a:bodyPr>
          <a:lstStyle/>
          <a:p>
            <a:pPr algn="ctr"/>
            <a:r>
              <a:rPr lang="en-IE" sz="4400" dirty="0">
                <a:solidFill>
                  <a:schemeClr val="bg1"/>
                </a:solidFill>
                <a:latin typeface="Aharoni" panose="02010803020104030203" pitchFamily="2" charset="-79"/>
                <a:cs typeface="Aharoni" panose="02010803020104030203" pitchFamily="2" charset="-79"/>
              </a:rPr>
              <a:t>Case Study</a:t>
            </a:r>
          </a:p>
        </p:txBody>
      </p:sp>
      <p:sp>
        <p:nvSpPr>
          <p:cNvPr id="6" name="TextBox 5">
            <a:extLst>
              <a:ext uri="{FF2B5EF4-FFF2-40B4-BE49-F238E27FC236}">
                <a16:creationId xmlns:a16="http://schemas.microsoft.com/office/drawing/2014/main" id="{336EC21C-0B90-09E6-F92F-2E15EFD65592}"/>
              </a:ext>
            </a:extLst>
          </p:cNvPr>
          <p:cNvSpPr txBox="1"/>
          <p:nvPr/>
        </p:nvSpPr>
        <p:spPr>
          <a:xfrm>
            <a:off x="5847481" y="2502022"/>
            <a:ext cx="6100762" cy="523220"/>
          </a:xfrm>
          <a:prstGeom prst="rect">
            <a:avLst/>
          </a:prstGeom>
          <a:noFill/>
        </p:spPr>
        <p:txBody>
          <a:bodyPr wrap="square">
            <a:spAutoFit/>
          </a:bodyPr>
          <a:lstStyle/>
          <a:p>
            <a:pPr algn="ctr"/>
            <a:r>
              <a:rPr lang="en-US" sz="2800" dirty="0">
                <a:solidFill>
                  <a:schemeClr val="bg1"/>
                </a:solidFill>
              </a:rPr>
              <a:t>(Empowering Communities)</a:t>
            </a:r>
            <a:endParaRPr lang="en-IE" sz="2800" dirty="0">
              <a:solidFill>
                <a:schemeClr val="bg1"/>
              </a:solidFill>
            </a:endParaRPr>
          </a:p>
        </p:txBody>
      </p:sp>
    </p:spTree>
    <p:extLst>
      <p:ext uri="{BB962C8B-B14F-4D97-AF65-F5344CB8AC3E}">
        <p14:creationId xmlns:p14="http://schemas.microsoft.com/office/powerpoint/2010/main" val="374848825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0C638D2-3B32-EEC6-BA79-BE22858095FC}"/>
              </a:ext>
            </a:extLst>
          </p:cNvPr>
          <p:cNvSpPr>
            <a:spLocks noGrp="1"/>
          </p:cNvSpPr>
          <p:nvPr>
            <p:ph type="body" sz="quarter" idx="18"/>
          </p:nvPr>
        </p:nvSpPr>
        <p:spPr>
          <a:xfrm>
            <a:off x="798381" y="1779004"/>
            <a:ext cx="10595237" cy="3849918"/>
          </a:xfrm>
        </p:spPr>
        <p:txBody>
          <a:bodyPr/>
          <a:lstStyle/>
          <a:p>
            <a:pPr marL="0" indent="0"/>
            <a:r>
              <a:rPr lang="en-US" sz="2200" b="1" dirty="0"/>
              <a:t>Hotel Doolin always takes the view to promote Doolin as a destination more than the hotel itself, they operate the village Tourist Info promoting all North Clare has to offer. </a:t>
            </a:r>
          </a:p>
          <a:p>
            <a:pPr marL="0" indent="0"/>
            <a:r>
              <a:rPr lang="en-US" sz="2200" dirty="0"/>
              <a:t>Hotel Doolin has redesigned the normal hotel practices by contributing positively by innovating their products, processes, and services, which in themselves are thriving from both an economical and an environmental standpoint. The hotel is </a:t>
            </a:r>
            <a:r>
              <a:rPr lang="en-US" sz="2200" dirty="0" err="1"/>
              <a:t>recognised</a:t>
            </a:r>
            <a:r>
              <a:rPr lang="en-US" sz="2200" dirty="0"/>
              <a:t> for its great water efficiency, eco-barn, outdoor recreation, and overall sustainable tourism. What Hotel Doolin represents is the redesign of not only hotels but businesses as a whole. </a:t>
            </a:r>
          </a:p>
          <a:p>
            <a:pPr marL="0" indent="0"/>
            <a:r>
              <a:rPr lang="en-US" sz="2200" dirty="0"/>
              <a:t>The hotel's environmental management policy emphasizes people, profit, and the planet by reducing, reusing, and recycling in any way they can. They have also minimized their usages of vehicles and continue to apply green initiatives.</a:t>
            </a:r>
          </a:p>
        </p:txBody>
      </p:sp>
      <p:sp>
        <p:nvSpPr>
          <p:cNvPr id="5" name="Text Placeholder 4">
            <a:extLst>
              <a:ext uri="{FF2B5EF4-FFF2-40B4-BE49-F238E27FC236}">
                <a16:creationId xmlns:a16="http://schemas.microsoft.com/office/drawing/2014/main" id="{9B36CC81-FB27-13B5-83F5-95F97D9CEEDB}"/>
              </a:ext>
            </a:extLst>
          </p:cNvPr>
          <p:cNvSpPr>
            <a:spLocks noGrp="1"/>
          </p:cNvSpPr>
          <p:nvPr>
            <p:ph type="body" sz="quarter" idx="16"/>
          </p:nvPr>
        </p:nvSpPr>
        <p:spPr/>
        <p:txBody>
          <a:bodyPr/>
          <a:lstStyle/>
          <a:p>
            <a:r>
              <a:rPr lang="en-IE" sz="3200" b="0" dirty="0">
                <a:solidFill>
                  <a:srgbClr val="05AAA3"/>
                </a:solidFill>
              </a:rPr>
              <a:t>Introduction: Hotel Doolin, Clare, Ireland</a:t>
            </a:r>
          </a:p>
          <a:p>
            <a:endParaRPr lang="en-IE" sz="3200" b="0" dirty="0">
              <a:solidFill>
                <a:srgbClr val="05AAA3"/>
              </a:solidFill>
            </a:endParaRPr>
          </a:p>
        </p:txBody>
      </p:sp>
    </p:spTree>
    <p:extLst>
      <p:ext uri="{BB962C8B-B14F-4D97-AF65-F5344CB8AC3E}">
        <p14:creationId xmlns:p14="http://schemas.microsoft.com/office/powerpoint/2010/main" val="164030574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833229-ED44-3728-AE9D-9B584511EB69}"/>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7D3006C2-D8F3-8709-415D-C1153601F300}"/>
              </a:ext>
            </a:extLst>
          </p:cNvPr>
          <p:cNvSpPr>
            <a:spLocks noGrp="1"/>
          </p:cNvSpPr>
          <p:nvPr>
            <p:ph type="body" sz="quarter" idx="18"/>
          </p:nvPr>
        </p:nvSpPr>
        <p:spPr>
          <a:xfrm>
            <a:off x="798382" y="1378954"/>
            <a:ext cx="8526594" cy="3849918"/>
          </a:xfrm>
        </p:spPr>
        <p:txBody>
          <a:bodyPr/>
          <a:lstStyle/>
          <a:p>
            <a:pPr marL="0" indent="0"/>
            <a:r>
              <a:rPr lang="en-US" sz="2200" dirty="0"/>
              <a:t>By inspiring to give back to the community, the ecosystem, and to achieve a better, more sustainable future for all, the new methods and ideas that they proudly revolve around exhibit a net positive impact that focuses on healthy aspects. Hotel Doolin demonstrates a breakthrough in society's routines by improving practices that reduce harm via their thriving organized structure.</a:t>
            </a:r>
          </a:p>
          <a:p>
            <a:pPr marL="0" indent="0"/>
            <a:r>
              <a:rPr lang="en-US" sz="2200" dirty="0"/>
              <a:t>Some of the sustainability goals that have been represented within this hotel include </a:t>
            </a:r>
            <a:r>
              <a:rPr lang="en-US" sz="2200" b="1" dirty="0"/>
              <a:t>SDG 12 Responsible Consumption and Production </a:t>
            </a:r>
            <a:r>
              <a:rPr lang="en-US" sz="2200" dirty="0"/>
              <a:t>and goal </a:t>
            </a:r>
            <a:r>
              <a:rPr lang="en-US" sz="2200" b="1" dirty="0"/>
              <a:t>15 Life on Land</a:t>
            </a:r>
            <a:r>
              <a:rPr lang="en-US" sz="2200" dirty="0"/>
              <a:t>, </a:t>
            </a:r>
            <a:r>
              <a:rPr lang="en-US" sz="2200" b="1" dirty="0"/>
              <a:t>SDG 11 Sustainable Cities and Communities</a:t>
            </a:r>
            <a:r>
              <a:rPr lang="en-US" sz="2200" dirty="0"/>
              <a:t>, </a:t>
            </a:r>
            <a:r>
              <a:rPr lang="en-US" sz="2200" b="1" dirty="0"/>
              <a:t>SDG 17 Partnership for Goals. </a:t>
            </a:r>
            <a:r>
              <a:rPr lang="en-US" sz="2200" dirty="0"/>
              <a:t>They have demonstrated these purposes by working with local businesses, charities and networks, implementing green practices such as recycling paper, cardboard, and glass and not selling any single-use plastics and offsetting their carbon footprint by planting 10 trees per wedding they host on their land via hometree.ie.</a:t>
            </a:r>
            <a:endParaRPr lang="en-IE" sz="2200" dirty="0"/>
          </a:p>
        </p:txBody>
      </p:sp>
      <p:sp>
        <p:nvSpPr>
          <p:cNvPr id="5" name="Text Placeholder 4">
            <a:extLst>
              <a:ext uri="{FF2B5EF4-FFF2-40B4-BE49-F238E27FC236}">
                <a16:creationId xmlns:a16="http://schemas.microsoft.com/office/drawing/2014/main" id="{4ECA0747-58D8-1DA6-A6A3-6186280615F5}"/>
              </a:ext>
            </a:extLst>
          </p:cNvPr>
          <p:cNvSpPr>
            <a:spLocks noGrp="1"/>
          </p:cNvSpPr>
          <p:nvPr>
            <p:ph type="body" sz="quarter" idx="16"/>
          </p:nvPr>
        </p:nvSpPr>
        <p:spPr/>
        <p:txBody>
          <a:bodyPr/>
          <a:lstStyle/>
          <a:p>
            <a:r>
              <a:rPr lang="en-IE" sz="3200" b="0" dirty="0">
                <a:solidFill>
                  <a:srgbClr val="05AAA3"/>
                </a:solidFill>
              </a:rPr>
              <a:t>SDGs Embedded in Sustainability Goals</a:t>
            </a:r>
          </a:p>
        </p:txBody>
      </p:sp>
      <p:pic>
        <p:nvPicPr>
          <p:cNvPr id="3" name="Picture 2">
            <a:extLst>
              <a:ext uri="{FF2B5EF4-FFF2-40B4-BE49-F238E27FC236}">
                <a16:creationId xmlns:a16="http://schemas.microsoft.com/office/drawing/2014/main" id="{1021EF57-093B-7182-F376-F06F362C342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438813" y="1827142"/>
            <a:ext cx="1440000" cy="1440000"/>
          </a:xfrm>
          <a:prstGeom prst="rect">
            <a:avLst/>
          </a:prstGeom>
        </p:spPr>
      </p:pic>
      <p:pic>
        <p:nvPicPr>
          <p:cNvPr id="16388" name="Picture 4" descr="Goal 15 | Department of Economic and Social Affairs">
            <a:extLst>
              <a:ext uri="{FF2B5EF4-FFF2-40B4-BE49-F238E27FC236}">
                <a16:creationId xmlns:a16="http://schemas.microsoft.com/office/drawing/2014/main" id="{C10EA237-EA20-5DBA-4668-9DA031E944F7}"/>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40994" y="3267142"/>
            <a:ext cx="1440000" cy="1440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D2D1C1D5-993B-5639-DE50-CD705A34459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440994" y="4686830"/>
            <a:ext cx="1440000" cy="1440000"/>
          </a:xfrm>
          <a:prstGeom prst="rect">
            <a:avLst/>
          </a:prstGeom>
        </p:spPr>
      </p:pic>
      <p:pic>
        <p:nvPicPr>
          <p:cNvPr id="9" name="Picture 8">
            <a:extLst>
              <a:ext uri="{FF2B5EF4-FFF2-40B4-BE49-F238E27FC236}">
                <a16:creationId xmlns:a16="http://schemas.microsoft.com/office/drawing/2014/main" id="{8C1FAF3C-3B51-5B34-B596-C9775094FE8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9440994" y="387142"/>
            <a:ext cx="1440000" cy="1440000"/>
          </a:xfrm>
          <a:prstGeom prst="rect">
            <a:avLst/>
          </a:prstGeom>
        </p:spPr>
      </p:pic>
    </p:spTree>
    <p:extLst>
      <p:ext uri="{BB962C8B-B14F-4D97-AF65-F5344CB8AC3E}">
        <p14:creationId xmlns:p14="http://schemas.microsoft.com/office/powerpoint/2010/main" val="8736654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4" name="Straight Connector 23">
            <a:extLst>
              <a:ext uri="{FF2B5EF4-FFF2-40B4-BE49-F238E27FC236}">
                <a16:creationId xmlns:a16="http://schemas.microsoft.com/office/drawing/2014/main" id="{3085A358-ADF6-74BE-FD5A-B274CDD3AAB7}"/>
              </a:ext>
            </a:extLst>
          </p:cNvPr>
          <p:cNvCxnSpPr>
            <a:cxnSpLocks/>
          </p:cNvCxnSpPr>
          <p:nvPr/>
        </p:nvCxnSpPr>
        <p:spPr>
          <a:xfrm flipH="1">
            <a:off x="5581846" y="1762397"/>
            <a:ext cx="6114854"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25" name="Text Placeholder 5">
            <a:extLst>
              <a:ext uri="{FF2B5EF4-FFF2-40B4-BE49-F238E27FC236}">
                <a16:creationId xmlns:a16="http://schemas.microsoft.com/office/drawing/2014/main" id="{13F0166E-EED5-66F1-A39E-334F7FE8C29D}"/>
              </a:ext>
            </a:extLst>
          </p:cNvPr>
          <p:cNvSpPr>
            <a:spLocks noGrp="1"/>
          </p:cNvSpPr>
          <p:nvPr>
            <p:ph type="body" sz="quarter" idx="15"/>
          </p:nvPr>
        </p:nvSpPr>
        <p:spPr>
          <a:xfrm>
            <a:off x="5862882" y="993231"/>
            <a:ext cx="700387" cy="689518"/>
          </a:xfrm>
        </p:spPr>
        <p:txBody>
          <a:bodyPr/>
          <a:lstStyle/>
          <a:p>
            <a:r>
              <a:rPr lang="en-IE" dirty="0"/>
              <a:t>01</a:t>
            </a:r>
          </a:p>
        </p:txBody>
      </p:sp>
      <p:sp>
        <p:nvSpPr>
          <p:cNvPr id="26" name="Text Placeholder 4">
            <a:extLst>
              <a:ext uri="{FF2B5EF4-FFF2-40B4-BE49-F238E27FC236}">
                <a16:creationId xmlns:a16="http://schemas.microsoft.com/office/drawing/2014/main" id="{3CEF11CA-8AA8-3A4C-BCA3-74E671752FA2}"/>
              </a:ext>
            </a:extLst>
          </p:cNvPr>
          <p:cNvSpPr>
            <a:spLocks noGrp="1"/>
          </p:cNvSpPr>
          <p:nvPr>
            <p:ph type="body" sz="quarter" idx="14"/>
          </p:nvPr>
        </p:nvSpPr>
        <p:spPr>
          <a:xfrm>
            <a:off x="6698179" y="993230"/>
            <a:ext cx="4465067" cy="689519"/>
          </a:xfrm>
        </p:spPr>
        <p:txBody>
          <a:bodyPr/>
          <a:lstStyle/>
          <a:p>
            <a:r>
              <a:rPr lang="en-IE" b="1" dirty="0"/>
              <a:t>Dig Deeper: </a:t>
            </a:r>
            <a:r>
              <a:rPr lang="en-IE" dirty="0"/>
              <a:t>Creating Shared Value</a:t>
            </a:r>
          </a:p>
        </p:txBody>
      </p:sp>
      <p:sp>
        <p:nvSpPr>
          <p:cNvPr id="27" name="Text Placeholder 8">
            <a:extLst>
              <a:ext uri="{FF2B5EF4-FFF2-40B4-BE49-F238E27FC236}">
                <a16:creationId xmlns:a16="http://schemas.microsoft.com/office/drawing/2014/main" id="{EC85513E-BE21-78C7-6EF3-415A42D07283}"/>
              </a:ext>
            </a:extLst>
          </p:cNvPr>
          <p:cNvSpPr txBox="1">
            <a:spLocks/>
          </p:cNvSpPr>
          <p:nvPr/>
        </p:nvSpPr>
        <p:spPr>
          <a:xfrm>
            <a:off x="5884585" y="1820387"/>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a:t>02</a:t>
            </a:r>
            <a:endParaRPr lang="en-IE" dirty="0"/>
          </a:p>
        </p:txBody>
      </p:sp>
      <p:sp>
        <p:nvSpPr>
          <p:cNvPr id="28" name="Text Placeholder 9">
            <a:extLst>
              <a:ext uri="{FF2B5EF4-FFF2-40B4-BE49-F238E27FC236}">
                <a16:creationId xmlns:a16="http://schemas.microsoft.com/office/drawing/2014/main" id="{9CF19F38-50B2-9E47-1A2B-9D3B9B4DCD53}"/>
              </a:ext>
            </a:extLst>
          </p:cNvPr>
          <p:cNvSpPr txBox="1">
            <a:spLocks/>
          </p:cNvSpPr>
          <p:nvPr/>
        </p:nvSpPr>
        <p:spPr>
          <a:xfrm>
            <a:off x="6719882" y="1843037"/>
            <a:ext cx="5262568"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b="1"/>
              <a:t>Dig Deeper: </a:t>
            </a:r>
            <a:r>
              <a:rPr lang="en-IE"/>
              <a:t>Effective Inclusive Engagement</a:t>
            </a:r>
            <a:endParaRPr lang="en-IE" dirty="0"/>
          </a:p>
        </p:txBody>
      </p:sp>
      <p:sp>
        <p:nvSpPr>
          <p:cNvPr id="29" name="Text Placeholder 10">
            <a:extLst>
              <a:ext uri="{FF2B5EF4-FFF2-40B4-BE49-F238E27FC236}">
                <a16:creationId xmlns:a16="http://schemas.microsoft.com/office/drawing/2014/main" id="{7BEB1AE7-DB9D-2D9D-34B0-9E09DBEF20E6}"/>
              </a:ext>
            </a:extLst>
          </p:cNvPr>
          <p:cNvSpPr txBox="1">
            <a:spLocks/>
          </p:cNvSpPr>
          <p:nvPr/>
        </p:nvSpPr>
        <p:spPr>
          <a:xfrm>
            <a:off x="5891164" y="2546686"/>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a:t>03</a:t>
            </a:r>
            <a:endParaRPr lang="en-IE" dirty="0"/>
          </a:p>
        </p:txBody>
      </p:sp>
      <p:sp>
        <p:nvSpPr>
          <p:cNvPr id="30" name="Text Placeholder 11">
            <a:extLst>
              <a:ext uri="{FF2B5EF4-FFF2-40B4-BE49-F238E27FC236}">
                <a16:creationId xmlns:a16="http://schemas.microsoft.com/office/drawing/2014/main" id="{31D2EC26-A435-FBCC-FE66-0769F78942D4}"/>
              </a:ext>
            </a:extLst>
          </p:cNvPr>
          <p:cNvSpPr txBox="1">
            <a:spLocks/>
          </p:cNvSpPr>
          <p:nvPr/>
        </p:nvSpPr>
        <p:spPr>
          <a:xfrm>
            <a:off x="6726461" y="2546685"/>
            <a:ext cx="5065489"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b="1"/>
              <a:t>Dig Deeper: </a:t>
            </a:r>
            <a:r>
              <a:rPr lang="en-IE"/>
              <a:t>Empowering Communities</a:t>
            </a:r>
            <a:endParaRPr lang="en-IE" dirty="0"/>
          </a:p>
        </p:txBody>
      </p:sp>
      <p:sp>
        <p:nvSpPr>
          <p:cNvPr id="31" name="Text Placeholder 13">
            <a:extLst>
              <a:ext uri="{FF2B5EF4-FFF2-40B4-BE49-F238E27FC236}">
                <a16:creationId xmlns:a16="http://schemas.microsoft.com/office/drawing/2014/main" id="{1B98C275-1238-5370-1296-221CA3261717}"/>
              </a:ext>
            </a:extLst>
          </p:cNvPr>
          <p:cNvSpPr txBox="1">
            <a:spLocks/>
          </p:cNvSpPr>
          <p:nvPr/>
        </p:nvSpPr>
        <p:spPr>
          <a:xfrm>
            <a:off x="6748164" y="3332312"/>
            <a:ext cx="4948536"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IE" sz="2000" b="1" dirty="0">
                <a:solidFill>
                  <a:srgbClr val="01A54E"/>
                </a:solidFill>
              </a:rPr>
              <a:t>Case Study: </a:t>
            </a:r>
            <a:r>
              <a:rPr lang="en-US" sz="2000" b="1" dirty="0"/>
              <a:t>Frazer Bakery, </a:t>
            </a:r>
            <a:r>
              <a:rPr lang="en-US" sz="2000" dirty="0"/>
              <a:t>Finland </a:t>
            </a:r>
          </a:p>
          <a:p>
            <a:pPr>
              <a:lnSpc>
                <a:spcPct val="100000"/>
              </a:lnSpc>
              <a:spcBef>
                <a:spcPts val="0"/>
              </a:spcBef>
            </a:pPr>
            <a:r>
              <a:rPr lang="en-US" sz="2000" dirty="0"/>
              <a:t>(Diverse Perspectives)</a:t>
            </a:r>
            <a:endParaRPr lang="en-IE" sz="2000" dirty="0"/>
          </a:p>
        </p:txBody>
      </p:sp>
      <p:sp>
        <p:nvSpPr>
          <p:cNvPr id="32" name="Text Placeholder 13">
            <a:extLst>
              <a:ext uri="{FF2B5EF4-FFF2-40B4-BE49-F238E27FC236}">
                <a16:creationId xmlns:a16="http://schemas.microsoft.com/office/drawing/2014/main" id="{7DEC9EC0-471A-23EB-8476-97339B8BC84B}"/>
              </a:ext>
            </a:extLst>
          </p:cNvPr>
          <p:cNvSpPr txBox="1">
            <a:spLocks/>
          </p:cNvSpPr>
          <p:nvPr/>
        </p:nvSpPr>
        <p:spPr>
          <a:xfrm>
            <a:off x="6748164" y="3958536"/>
            <a:ext cx="5043786"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000" b="1" dirty="0">
                <a:solidFill>
                  <a:srgbClr val="01A54E"/>
                </a:solidFill>
              </a:rPr>
              <a:t>Case Study: </a:t>
            </a:r>
            <a:r>
              <a:rPr lang="en-US" sz="2000" b="1" dirty="0"/>
              <a:t>Mavi Jeans, </a:t>
            </a:r>
            <a:r>
              <a:rPr lang="en-US" sz="2000" dirty="0"/>
              <a:t>Turkey (</a:t>
            </a:r>
            <a:r>
              <a:rPr lang="en-US" sz="2000" dirty="0" err="1"/>
              <a:t>Mobilisation</a:t>
            </a:r>
            <a:r>
              <a:rPr lang="en-US" sz="2000" dirty="0"/>
              <a:t>)</a:t>
            </a:r>
            <a:endParaRPr lang="en-IE" sz="2000" dirty="0"/>
          </a:p>
        </p:txBody>
      </p:sp>
      <p:sp>
        <p:nvSpPr>
          <p:cNvPr id="33" name="Text Placeholder 13">
            <a:extLst>
              <a:ext uri="{FF2B5EF4-FFF2-40B4-BE49-F238E27FC236}">
                <a16:creationId xmlns:a16="http://schemas.microsoft.com/office/drawing/2014/main" id="{DA29691C-DDEA-6559-6ADA-B8DBE4649BF7}"/>
              </a:ext>
            </a:extLst>
          </p:cNvPr>
          <p:cNvSpPr txBox="1">
            <a:spLocks/>
          </p:cNvSpPr>
          <p:nvPr/>
        </p:nvSpPr>
        <p:spPr>
          <a:xfrm>
            <a:off x="6748164" y="4584760"/>
            <a:ext cx="4465067"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000" b="1" dirty="0">
                <a:solidFill>
                  <a:srgbClr val="01A54E"/>
                </a:solidFill>
              </a:rPr>
              <a:t>Case Study: </a:t>
            </a:r>
            <a:r>
              <a:rPr lang="en-US" sz="2000" b="1" dirty="0"/>
              <a:t>Hand in Hand, </a:t>
            </a:r>
            <a:r>
              <a:rPr lang="en-US" sz="2000" dirty="0"/>
              <a:t>Sweden (Participatory Planning)</a:t>
            </a:r>
            <a:endParaRPr lang="en-IE" sz="2000" dirty="0"/>
          </a:p>
        </p:txBody>
      </p:sp>
      <p:sp>
        <p:nvSpPr>
          <p:cNvPr id="34" name="Text Placeholder 13">
            <a:extLst>
              <a:ext uri="{FF2B5EF4-FFF2-40B4-BE49-F238E27FC236}">
                <a16:creationId xmlns:a16="http://schemas.microsoft.com/office/drawing/2014/main" id="{637B4DEB-D6B7-5901-A777-67A9D982A8E2}"/>
              </a:ext>
            </a:extLst>
          </p:cNvPr>
          <p:cNvSpPr txBox="1">
            <a:spLocks/>
          </p:cNvSpPr>
          <p:nvPr/>
        </p:nvSpPr>
        <p:spPr>
          <a:xfrm>
            <a:off x="6747809" y="5318983"/>
            <a:ext cx="4465067"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000" b="1" dirty="0">
                <a:solidFill>
                  <a:srgbClr val="01A54E"/>
                </a:solidFill>
              </a:rPr>
              <a:t>Case Study: </a:t>
            </a:r>
            <a:r>
              <a:rPr lang="en-US" sz="2000" b="1" dirty="0"/>
              <a:t>Doolin Hotel</a:t>
            </a:r>
            <a:r>
              <a:rPr lang="en-US" sz="2000" dirty="0"/>
              <a:t>, Ireland (Empowering Communities)</a:t>
            </a:r>
            <a:endParaRPr lang="en-IE" sz="2000" dirty="0"/>
          </a:p>
        </p:txBody>
      </p:sp>
      <p:cxnSp>
        <p:nvCxnSpPr>
          <p:cNvPr id="35" name="Straight Connector 34">
            <a:extLst>
              <a:ext uri="{FF2B5EF4-FFF2-40B4-BE49-F238E27FC236}">
                <a16:creationId xmlns:a16="http://schemas.microsoft.com/office/drawing/2014/main" id="{D90584C2-939F-9E1D-D21F-E752E5D51E0C}"/>
              </a:ext>
            </a:extLst>
          </p:cNvPr>
          <p:cNvCxnSpPr>
            <a:cxnSpLocks/>
          </p:cNvCxnSpPr>
          <p:nvPr/>
        </p:nvCxnSpPr>
        <p:spPr>
          <a:xfrm flipH="1">
            <a:off x="5581846" y="2546958"/>
            <a:ext cx="6114854"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53066976-321B-5DB1-84BA-6A824B980C3F}"/>
              </a:ext>
            </a:extLst>
          </p:cNvPr>
          <p:cNvCxnSpPr>
            <a:cxnSpLocks/>
          </p:cNvCxnSpPr>
          <p:nvPr/>
        </p:nvCxnSpPr>
        <p:spPr>
          <a:xfrm flipH="1">
            <a:off x="5581846" y="3255526"/>
            <a:ext cx="6114854"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37" name="Text Placeholder 4">
            <a:extLst>
              <a:ext uri="{FF2B5EF4-FFF2-40B4-BE49-F238E27FC236}">
                <a16:creationId xmlns:a16="http://schemas.microsoft.com/office/drawing/2014/main" id="{7B5CE0D7-C3D0-D8F1-A61A-771AA2495ABE}"/>
              </a:ext>
            </a:extLst>
          </p:cNvPr>
          <p:cNvSpPr txBox="1">
            <a:spLocks/>
          </p:cNvSpPr>
          <p:nvPr/>
        </p:nvSpPr>
        <p:spPr>
          <a:xfrm>
            <a:off x="171451" y="453252"/>
            <a:ext cx="4192479" cy="58320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6400" b="1" dirty="0">
                <a:solidFill>
                  <a:schemeClr val="bg1"/>
                </a:solidFill>
              </a:rPr>
              <a:t>M6:</a:t>
            </a:r>
            <a:r>
              <a:rPr lang="en-US" sz="6400" dirty="0">
                <a:solidFill>
                  <a:schemeClr val="bg1"/>
                </a:solidFill>
              </a:rPr>
              <a:t>Part 3</a:t>
            </a:r>
          </a:p>
        </p:txBody>
      </p:sp>
      <p:sp>
        <p:nvSpPr>
          <p:cNvPr id="38" name="Text Placeholder 7">
            <a:extLst>
              <a:ext uri="{FF2B5EF4-FFF2-40B4-BE49-F238E27FC236}">
                <a16:creationId xmlns:a16="http://schemas.microsoft.com/office/drawing/2014/main" id="{61BA9FEB-1B5B-E779-499B-A13343CC3676}"/>
              </a:ext>
            </a:extLst>
          </p:cNvPr>
          <p:cNvSpPr>
            <a:spLocks noGrp="1"/>
          </p:cNvSpPr>
          <p:nvPr>
            <p:ph type="body" sz="quarter" idx="28"/>
          </p:nvPr>
        </p:nvSpPr>
        <p:spPr>
          <a:xfrm>
            <a:off x="417000" y="1374077"/>
            <a:ext cx="5578224" cy="5483923"/>
          </a:xfrm>
        </p:spPr>
        <p:txBody>
          <a:bodyPr/>
          <a:lstStyle/>
          <a:p>
            <a:pPr marL="0" indent="0">
              <a:spcBef>
                <a:spcPts val="600"/>
              </a:spcBef>
            </a:pPr>
            <a:r>
              <a:rPr lang="en-IE" sz="2000" b="1" dirty="0"/>
              <a:t>Dig Deeper: Creating Shared Value. </a:t>
            </a:r>
            <a:r>
              <a:rPr lang="en-IE" sz="2000" dirty="0"/>
              <a:t>Learn how to enable long lasting shared value, incorporate diverse perspectives, mobilise for collective action and empower local champions.</a:t>
            </a:r>
          </a:p>
          <a:p>
            <a:pPr marL="0" indent="0">
              <a:spcBef>
                <a:spcPts val="600"/>
              </a:spcBef>
            </a:pPr>
            <a:endParaRPr lang="en-IE" sz="1000" dirty="0"/>
          </a:p>
          <a:p>
            <a:pPr marL="0" indent="0"/>
            <a:r>
              <a:rPr lang="en-IE" sz="2000" b="1" dirty="0"/>
              <a:t>Dig Deeper: Effective Inclusive Engagement. </a:t>
            </a:r>
            <a:r>
              <a:rPr lang="en-IE" sz="2000" dirty="0"/>
              <a:t>Learn about using active listening and representation to ensure everyone is heard and understood. Learn how to be open and honest with communication and collaborate to share, learn and grow together. </a:t>
            </a:r>
          </a:p>
          <a:p>
            <a:pPr marL="0" indent="0"/>
            <a:endParaRPr lang="en-IE" sz="1000" dirty="0"/>
          </a:p>
          <a:p>
            <a:pPr marL="0" indent="0"/>
            <a:r>
              <a:rPr lang="en-IE" sz="2000" b="1" dirty="0"/>
              <a:t>Dig Deeper: Empowering Inclusive Communities. </a:t>
            </a:r>
            <a:r>
              <a:rPr lang="en-IE" sz="2000" dirty="0"/>
              <a:t>Learn about participatory engagement and involving communities in decision making. Learn about capacity building, economic and social empowerment, advocacy and infrastructure support measures.</a:t>
            </a:r>
          </a:p>
          <a:p>
            <a:pPr marL="0" indent="0"/>
            <a:endParaRPr lang="en-IE" sz="2000" dirty="0"/>
          </a:p>
          <a:p>
            <a:pPr marL="457200" indent="-457200">
              <a:lnSpc>
                <a:spcPct val="100000"/>
              </a:lnSpc>
              <a:spcBef>
                <a:spcPts val="600"/>
              </a:spcBef>
              <a:buFont typeface="+mj-lt"/>
              <a:buAutoNum type="arabicPeriod"/>
            </a:pPr>
            <a:endParaRPr lang="en-US" sz="2000" dirty="0"/>
          </a:p>
          <a:p>
            <a:pPr marL="0" indent="0">
              <a:spcBef>
                <a:spcPts val="600"/>
              </a:spcBef>
            </a:pPr>
            <a:endParaRPr lang="en-IE" sz="2000" dirty="0"/>
          </a:p>
        </p:txBody>
      </p:sp>
      <p:sp>
        <p:nvSpPr>
          <p:cNvPr id="39" name="Text Placeholder 13">
            <a:extLst>
              <a:ext uri="{FF2B5EF4-FFF2-40B4-BE49-F238E27FC236}">
                <a16:creationId xmlns:a16="http://schemas.microsoft.com/office/drawing/2014/main" id="{BA77E251-CF3A-D61B-CBC4-46214AD352E7}"/>
              </a:ext>
            </a:extLst>
          </p:cNvPr>
          <p:cNvSpPr txBox="1">
            <a:spLocks/>
          </p:cNvSpPr>
          <p:nvPr/>
        </p:nvSpPr>
        <p:spPr>
          <a:xfrm>
            <a:off x="6748164" y="5977815"/>
            <a:ext cx="4465067"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000" b="1" dirty="0">
                <a:solidFill>
                  <a:srgbClr val="01A54E"/>
                </a:solidFill>
              </a:rPr>
              <a:t>Case Study: </a:t>
            </a:r>
            <a:r>
              <a:rPr lang="en-US" sz="2000" b="1" dirty="0"/>
              <a:t>Tico Mail, </a:t>
            </a:r>
            <a:r>
              <a:rPr lang="en-US" sz="2000" dirty="0"/>
              <a:t>Ireland (SDG Implementation)</a:t>
            </a:r>
            <a:endParaRPr lang="en-IE" sz="2000" dirty="0"/>
          </a:p>
        </p:txBody>
      </p:sp>
    </p:spTree>
    <p:extLst>
      <p:ext uri="{BB962C8B-B14F-4D97-AF65-F5344CB8AC3E}">
        <p14:creationId xmlns:p14="http://schemas.microsoft.com/office/powerpoint/2010/main" val="291369531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A group of people standing around a building&#10;&#10;Description automatically generated">
            <a:extLst>
              <a:ext uri="{FF2B5EF4-FFF2-40B4-BE49-F238E27FC236}">
                <a16:creationId xmlns:a16="http://schemas.microsoft.com/office/drawing/2014/main" id="{31BFC697-902D-FF1B-C013-43D5C4EE8CE7}"/>
              </a:ext>
            </a:extLst>
          </p:cNvPr>
          <p:cNvPicPr>
            <a:picLocks noGrp="1" noChangeAspect="1"/>
          </p:cNvPicPr>
          <p:nvPr>
            <p:ph type="pic" sz="quarter" idx="42"/>
          </p:nvPr>
        </p:nvPicPr>
        <p:blipFill>
          <a:blip r:embed="rId2"/>
          <a:srcRect l="-16206" t="1256" r="16206" b="-616"/>
          <a:stretch/>
        </p:blipFill>
        <p:spPr>
          <a:xfrm>
            <a:off x="320540" y="335338"/>
            <a:ext cx="11578483" cy="6146707"/>
          </a:xfrm>
        </p:spPr>
      </p:pic>
      <p:sp>
        <p:nvSpPr>
          <p:cNvPr id="5" name="Text Placeholder 4">
            <a:extLst>
              <a:ext uri="{FF2B5EF4-FFF2-40B4-BE49-F238E27FC236}">
                <a16:creationId xmlns:a16="http://schemas.microsoft.com/office/drawing/2014/main" id="{5CA8D51F-6D1E-B1F2-DD58-6D0BD19EC591}"/>
              </a:ext>
            </a:extLst>
          </p:cNvPr>
          <p:cNvSpPr>
            <a:spLocks noGrp="1"/>
          </p:cNvSpPr>
          <p:nvPr>
            <p:ph type="body" sz="quarter" idx="13"/>
          </p:nvPr>
        </p:nvSpPr>
        <p:spPr>
          <a:xfrm>
            <a:off x="444876" y="697288"/>
            <a:ext cx="5055171" cy="4550987"/>
          </a:xfrm>
        </p:spPr>
        <p:txBody>
          <a:bodyPr>
            <a:normAutofit fontScale="62500" lnSpcReduction="20000"/>
          </a:bodyPr>
          <a:lstStyle/>
          <a:p>
            <a:pPr>
              <a:lnSpc>
                <a:spcPct val="120000"/>
              </a:lnSpc>
              <a:spcBef>
                <a:spcPts val="0"/>
              </a:spcBef>
            </a:pPr>
            <a:r>
              <a:rPr lang="en-US" sz="3800" b="1" i="0" dirty="0">
                <a:effectLst/>
                <a:latin typeface="Inter"/>
              </a:rPr>
              <a:t>Aine Martin, The Green Manager of Hotel Doolin</a:t>
            </a:r>
          </a:p>
          <a:p>
            <a:pPr>
              <a:lnSpc>
                <a:spcPct val="120000"/>
              </a:lnSpc>
              <a:spcBef>
                <a:spcPts val="0"/>
              </a:spcBef>
            </a:pPr>
            <a:endParaRPr lang="en-US" b="0" i="0" dirty="0">
              <a:effectLst/>
              <a:latin typeface="Inter"/>
            </a:endParaRPr>
          </a:p>
          <a:p>
            <a:pPr>
              <a:lnSpc>
                <a:spcPct val="120000"/>
              </a:lnSpc>
              <a:spcBef>
                <a:spcPts val="0"/>
              </a:spcBef>
            </a:pPr>
            <a:r>
              <a:rPr lang="en-US" b="0" i="0" dirty="0">
                <a:effectLst/>
                <a:latin typeface="Inter"/>
              </a:rPr>
              <a:t>Aine mentioned that the main motivation for Hotel Doolin adopting sustainable practices was simply down to the town of Doolin itself. They wanted to focus on protecting the community and the surrounding area of Doolin. Since Doolin is located near many of Ireland's most popular natural tourist spots, Aine revealed that it was a responsibility of their own to try to help look after these locations, such as the Burren and the Cliffs of Moher. </a:t>
            </a:r>
          </a:p>
          <a:p>
            <a:pPr>
              <a:lnSpc>
                <a:spcPct val="120000"/>
              </a:lnSpc>
              <a:spcBef>
                <a:spcPts val="0"/>
              </a:spcBef>
            </a:pPr>
            <a:endParaRPr lang="en-US" dirty="0">
              <a:latin typeface="Inter"/>
            </a:endParaRPr>
          </a:p>
        </p:txBody>
      </p:sp>
      <p:sp>
        <p:nvSpPr>
          <p:cNvPr id="7" name="Text Placeholder 6">
            <a:extLst>
              <a:ext uri="{FF2B5EF4-FFF2-40B4-BE49-F238E27FC236}">
                <a16:creationId xmlns:a16="http://schemas.microsoft.com/office/drawing/2014/main" id="{06690844-8D1B-A451-EFF8-20CC93716DC6}"/>
              </a:ext>
            </a:extLst>
          </p:cNvPr>
          <p:cNvSpPr>
            <a:spLocks noGrp="1"/>
          </p:cNvSpPr>
          <p:nvPr>
            <p:ph type="body" sz="quarter" idx="43"/>
          </p:nvPr>
        </p:nvSpPr>
        <p:spPr>
          <a:xfrm>
            <a:off x="569212" y="5056267"/>
            <a:ext cx="5055171" cy="1104445"/>
          </a:xfrm>
        </p:spPr>
        <p:txBody>
          <a:bodyPr>
            <a:normAutofit/>
          </a:bodyPr>
          <a:lstStyle/>
          <a:p>
            <a:r>
              <a:rPr lang="en-IE" sz="1800" dirty="0">
                <a:hlinkClick r:id="rId3">
                  <a:extLst>
                    <a:ext uri="{A12FA001-AC4F-418D-AE19-62706E023703}">
                      <ahyp:hlinkClr xmlns:ahyp="http://schemas.microsoft.com/office/drawing/2018/hyperlinkcolor" val="tx"/>
                    </a:ext>
                  </a:extLst>
                </a:hlinkClick>
              </a:rPr>
              <a:t>https://aim2flourish.com/innovations/hotel-doolin-changing-the-hotel-industry-for-the-better</a:t>
            </a:r>
            <a:r>
              <a:rPr lang="en-IE" sz="1800" dirty="0"/>
              <a:t> </a:t>
            </a:r>
          </a:p>
        </p:txBody>
      </p:sp>
    </p:spTree>
    <p:extLst>
      <p:ext uri="{BB962C8B-B14F-4D97-AF65-F5344CB8AC3E}">
        <p14:creationId xmlns:p14="http://schemas.microsoft.com/office/powerpoint/2010/main" val="848848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18477C-6789-FE87-C071-16978C2893E5}"/>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712F4761-E255-F4AC-9B93-847DAF79283C}"/>
              </a:ext>
            </a:extLst>
          </p:cNvPr>
          <p:cNvSpPr>
            <a:spLocks noGrp="1"/>
          </p:cNvSpPr>
          <p:nvPr>
            <p:ph type="body" sz="quarter" idx="13"/>
          </p:nvPr>
        </p:nvSpPr>
        <p:spPr>
          <a:xfrm>
            <a:off x="444876" y="809625"/>
            <a:ext cx="5055171" cy="4438650"/>
          </a:xfrm>
        </p:spPr>
        <p:txBody>
          <a:bodyPr>
            <a:normAutofit fontScale="70000" lnSpcReduction="20000"/>
          </a:bodyPr>
          <a:lstStyle/>
          <a:p>
            <a:pPr>
              <a:lnSpc>
                <a:spcPct val="120000"/>
              </a:lnSpc>
              <a:spcBef>
                <a:spcPts val="0"/>
              </a:spcBef>
            </a:pPr>
            <a:r>
              <a:rPr lang="en-US" sz="3400" b="1" i="0" dirty="0">
                <a:effectLst/>
                <a:latin typeface="Inter"/>
              </a:rPr>
              <a:t>Aine Martin, The Green Manager Of Hotel Doolin</a:t>
            </a:r>
          </a:p>
          <a:p>
            <a:pPr>
              <a:lnSpc>
                <a:spcPct val="120000"/>
              </a:lnSpc>
              <a:spcBef>
                <a:spcPts val="0"/>
              </a:spcBef>
            </a:pPr>
            <a:r>
              <a:rPr lang="en-US" b="0" i="0" dirty="0">
                <a:effectLst/>
                <a:latin typeface="Inter"/>
              </a:rPr>
              <a:t>The hotel has also increased its involvement with the community, as well as only purchasing produce and goods locally.</a:t>
            </a:r>
          </a:p>
          <a:p>
            <a:pPr>
              <a:lnSpc>
                <a:spcPct val="120000"/>
              </a:lnSpc>
              <a:spcBef>
                <a:spcPts val="0"/>
              </a:spcBef>
            </a:pPr>
            <a:r>
              <a:rPr lang="en-US" b="0" i="0" dirty="0">
                <a:effectLst/>
                <a:latin typeface="Inter"/>
              </a:rPr>
              <a:t>Because of these initiatives, Aine states that people visit from all over the world, as they are drawn to the hotel as they themselves are becoming self-aware of their own carbon footprint and want to do that little bit to help, highlighting the difference that Hotel Doolin is making on the world.</a:t>
            </a:r>
            <a:endParaRPr lang="en-IE" dirty="0"/>
          </a:p>
        </p:txBody>
      </p:sp>
      <p:sp>
        <p:nvSpPr>
          <p:cNvPr id="7" name="Text Placeholder 6">
            <a:extLst>
              <a:ext uri="{FF2B5EF4-FFF2-40B4-BE49-F238E27FC236}">
                <a16:creationId xmlns:a16="http://schemas.microsoft.com/office/drawing/2014/main" id="{85BFEE1A-A044-27B0-13E6-B0859A8E1F70}"/>
              </a:ext>
            </a:extLst>
          </p:cNvPr>
          <p:cNvSpPr>
            <a:spLocks noGrp="1"/>
          </p:cNvSpPr>
          <p:nvPr>
            <p:ph type="body" sz="quarter" idx="43"/>
          </p:nvPr>
        </p:nvSpPr>
        <p:spPr>
          <a:xfrm>
            <a:off x="569212" y="5056267"/>
            <a:ext cx="5055171" cy="1104445"/>
          </a:xfrm>
        </p:spPr>
        <p:txBody>
          <a:bodyPr>
            <a:normAutofit/>
          </a:bodyPr>
          <a:lstStyle/>
          <a:p>
            <a:r>
              <a:rPr lang="en-IE" sz="1800" dirty="0">
                <a:hlinkClick r:id="rId2">
                  <a:extLst>
                    <a:ext uri="{A12FA001-AC4F-418D-AE19-62706E023703}">
                      <ahyp:hlinkClr xmlns:ahyp="http://schemas.microsoft.com/office/drawing/2018/hyperlinkcolor" val="tx"/>
                    </a:ext>
                  </a:extLst>
                </a:hlinkClick>
              </a:rPr>
              <a:t>https://aim2flourish.com/innovations/hotel-doolin-changing-the-hotel-industry-for-the-better</a:t>
            </a:r>
            <a:r>
              <a:rPr lang="en-IE" sz="1800" dirty="0"/>
              <a:t> </a:t>
            </a:r>
          </a:p>
        </p:txBody>
      </p:sp>
      <p:pic>
        <p:nvPicPr>
          <p:cNvPr id="10" name="Picture Placeholder 9">
            <a:extLst>
              <a:ext uri="{FF2B5EF4-FFF2-40B4-BE49-F238E27FC236}">
                <a16:creationId xmlns:a16="http://schemas.microsoft.com/office/drawing/2014/main" id="{FBDA69C8-6E6B-E3A2-F732-3299CF507742}"/>
              </a:ext>
            </a:extLst>
          </p:cNvPr>
          <p:cNvPicPr>
            <a:picLocks noGrp="1" noChangeAspect="1"/>
          </p:cNvPicPr>
          <p:nvPr>
            <p:ph type="pic" sz="quarter" idx="42"/>
          </p:nvPr>
        </p:nvPicPr>
        <p:blipFill>
          <a:blip r:embed="rId3"/>
          <a:srcRect l="-9296" t="9918" r="9296" b="10444"/>
          <a:stretch/>
        </p:blipFill>
        <p:spPr>
          <a:xfrm>
            <a:off x="320540" y="335338"/>
            <a:ext cx="11578483" cy="6146707"/>
          </a:xfrm>
        </p:spPr>
      </p:pic>
      <p:sp>
        <p:nvSpPr>
          <p:cNvPr id="12" name="TextBox 11">
            <a:extLst>
              <a:ext uri="{FF2B5EF4-FFF2-40B4-BE49-F238E27FC236}">
                <a16:creationId xmlns:a16="http://schemas.microsoft.com/office/drawing/2014/main" id="{932DA2A4-CD63-6E7A-318D-627447C25B41}"/>
              </a:ext>
            </a:extLst>
          </p:cNvPr>
          <p:cNvSpPr txBox="1"/>
          <p:nvPr/>
        </p:nvSpPr>
        <p:spPr>
          <a:xfrm>
            <a:off x="2972460" y="6452598"/>
            <a:ext cx="8898999" cy="369332"/>
          </a:xfrm>
          <a:prstGeom prst="rect">
            <a:avLst/>
          </a:prstGeom>
          <a:noFill/>
        </p:spPr>
        <p:txBody>
          <a:bodyPr wrap="square">
            <a:spAutoFit/>
          </a:bodyPr>
          <a:lstStyle/>
          <a:p>
            <a:r>
              <a:rPr lang="en-IE" dirty="0">
                <a:solidFill>
                  <a:srgbClr val="05AAA3"/>
                </a:solidFill>
                <a:hlinkClick r:id="rId4">
                  <a:extLst>
                    <a:ext uri="{A12FA001-AC4F-418D-AE19-62706E023703}">
                      <ahyp:hlinkClr xmlns:ahyp="http://schemas.microsoft.com/office/drawing/2018/hyperlinkcolor" val="tx"/>
                    </a:ext>
                  </a:extLst>
                </a:hlinkClick>
              </a:rPr>
              <a:t>https://www.hoteldoolin.ie/corporate-and-social-responsibility.html</a:t>
            </a:r>
            <a:r>
              <a:rPr lang="en-IE" dirty="0">
                <a:solidFill>
                  <a:srgbClr val="05AAA3"/>
                </a:solidFill>
              </a:rPr>
              <a:t> </a:t>
            </a:r>
          </a:p>
        </p:txBody>
      </p:sp>
    </p:spTree>
    <p:extLst>
      <p:ext uri="{BB962C8B-B14F-4D97-AF65-F5344CB8AC3E}">
        <p14:creationId xmlns:p14="http://schemas.microsoft.com/office/powerpoint/2010/main" val="283989270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7E7AE4F-C4F3-7970-0441-8735245DB619}"/>
              </a:ext>
            </a:extLst>
          </p:cNvPr>
          <p:cNvSpPr>
            <a:spLocks noGrp="1"/>
          </p:cNvSpPr>
          <p:nvPr>
            <p:ph type="body" sz="quarter" idx="18"/>
          </p:nvPr>
        </p:nvSpPr>
        <p:spPr>
          <a:xfrm>
            <a:off x="884107" y="1126080"/>
            <a:ext cx="6916868" cy="3849918"/>
          </a:xfrm>
        </p:spPr>
        <p:txBody>
          <a:bodyPr/>
          <a:lstStyle/>
          <a:p>
            <a:pPr marL="0" indent="0"/>
            <a:r>
              <a:rPr lang="en-US" sz="2200" dirty="0"/>
              <a:t>According to Aine, their drive for sustainability came from </a:t>
            </a:r>
            <a:r>
              <a:rPr lang="en-US" sz="2200" b="1" dirty="0"/>
              <a:t>“three motivations,” </a:t>
            </a:r>
            <a:r>
              <a:rPr lang="en-US" sz="2200" dirty="0"/>
              <a:t>including to “</a:t>
            </a:r>
            <a:r>
              <a:rPr lang="en-US" sz="2200" b="1" dirty="0"/>
              <a:t>increase our involvement with the community, and to purchase locally.” </a:t>
            </a:r>
          </a:p>
          <a:p>
            <a:pPr marL="342900" indent="-342900">
              <a:buFont typeface="Wingdings" panose="05000000000000000000" pitchFamily="2" charset="2"/>
              <a:buChar char="v"/>
            </a:pPr>
            <a:r>
              <a:rPr lang="en-US" sz="2200" b="1" dirty="0">
                <a:solidFill>
                  <a:srgbClr val="05AAA3"/>
                </a:solidFill>
              </a:rPr>
              <a:t>Part of the Community: </a:t>
            </a:r>
            <a:r>
              <a:rPr lang="en-US" sz="2200" dirty="0"/>
              <a:t>Hotel Doolin is involved in several local community groups, including the </a:t>
            </a:r>
            <a:r>
              <a:rPr lang="en-US" sz="2200" b="1" dirty="0"/>
              <a:t>Burren Eco Tourism Network, Doolin Tourism Co-op, Burren &amp; Cliffs Of Moher Geopark</a:t>
            </a:r>
            <a:r>
              <a:rPr lang="en-US" sz="2200" dirty="0"/>
              <a:t>, and the </a:t>
            </a:r>
            <a:r>
              <a:rPr lang="en-US" sz="2200" b="1" dirty="0"/>
              <a:t>Tidy Towns Committee </a:t>
            </a:r>
            <a:r>
              <a:rPr lang="en-US" sz="2200" dirty="0"/>
              <a:t>with staff members, actively involved with these committees. </a:t>
            </a:r>
          </a:p>
          <a:p>
            <a:pPr marL="342900" indent="-342900">
              <a:buFont typeface="Wingdings" panose="05000000000000000000" pitchFamily="2" charset="2"/>
              <a:buChar char="v"/>
            </a:pPr>
            <a:r>
              <a:rPr lang="en-US" sz="2200" b="1" dirty="0">
                <a:solidFill>
                  <a:srgbClr val="05AAA3"/>
                </a:solidFill>
              </a:rPr>
              <a:t>Fundraising for the Community: </a:t>
            </a:r>
            <a:r>
              <a:rPr lang="en-US" sz="2200" dirty="0"/>
              <a:t>Since 2016 Hotel Doolin has raised over €100,000 for many different causes. </a:t>
            </a:r>
            <a:r>
              <a:rPr lang="en-IE" sz="2200" b="1" dirty="0"/>
              <a:t>Doolin </a:t>
            </a:r>
            <a:r>
              <a:rPr lang="en-IE" sz="2200" b="1" dirty="0" err="1"/>
              <a:t>FolkFest</a:t>
            </a:r>
            <a:r>
              <a:rPr lang="en-IE" sz="2200" b="1" dirty="0"/>
              <a:t> for Samaritans, </a:t>
            </a:r>
            <a:r>
              <a:rPr lang="en-IE" sz="2200" dirty="0"/>
              <a:t>Coffee mornings for </a:t>
            </a:r>
            <a:r>
              <a:rPr lang="en-IE" sz="2200" b="1" dirty="0"/>
              <a:t>Milford Hospice</a:t>
            </a:r>
            <a:r>
              <a:rPr lang="en-IE" sz="2200" dirty="0"/>
              <a:t>, Coffee mornings for the </a:t>
            </a:r>
            <a:r>
              <a:rPr lang="en-IE" sz="2200" b="1" dirty="0"/>
              <a:t>Irish Cancer Society </a:t>
            </a:r>
            <a:r>
              <a:rPr lang="en-IE" sz="2200" dirty="0"/>
              <a:t>and Climb Carrauntoohil for </a:t>
            </a:r>
            <a:r>
              <a:rPr lang="en-IE" sz="2200" b="1" dirty="0"/>
              <a:t>Samaritans</a:t>
            </a:r>
          </a:p>
          <a:p>
            <a:pPr marL="342900" indent="-342900">
              <a:buFont typeface="Wingdings" panose="05000000000000000000" pitchFamily="2" charset="2"/>
              <a:buChar char="v"/>
            </a:pPr>
            <a:endParaRPr lang="en-US" sz="2200" dirty="0"/>
          </a:p>
        </p:txBody>
      </p:sp>
      <p:sp>
        <p:nvSpPr>
          <p:cNvPr id="3" name="Text Placeholder 2">
            <a:extLst>
              <a:ext uri="{FF2B5EF4-FFF2-40B4-BE49-F238E27FC236}">
                <a16:creationId xmlns:a16="http://schemas.microsoft.com/office/drawing/2014/main" id="{62BA3E8B-4D8B-A780-45B4-9BA3D223BC62}"/>
              </a:ext>
            </a:extLst>
          </p:cNvPr>
          <p:cNvSpPr>
            <a:spLocks noGrp="1"/>
          </p:cNvSpPr>
          <p:nvPr>
            <p:ph type="body" sz="quarter" idx="16"/>
          </p:nvPr>
        </p:nvSpPr>
        <p:spPr>
          <a:xfrm>
            <a:off x="884106" y="560551"/>
            <a:ext cx="10595237" cy="803654"/>
          </a:xfrm>
        </p:spPr>
        <p:txBody>
          <a:bodyPr/>
          <a:lstStyle/>
          <a:p>
            <a:r>
              <a:rPr lang="en-IE" sz="3200" b="0" dirty="0">
                <a:solidFill>
                  <a:srgbClr val="05AAA3"/>
                </a:solidFill>
              </a:rPr>
              <a:t>Community &amp; Business Engagement</a:t>
            </a:r>
          </a:p>
          <a:p>
            <a:endParaRPr lang="en-IE" sz="3200" dirty="0"/>
          </a:p>
        </p:txBody>
      </p:sp>
      <p:pic>
        <p:nvPicPr>
          <p:cNvPr id="5" name="Picture 4" descr="A group of people standing outside a building&#10;&#10;Description automatically generated">
            <a:extLst>
              <a:ext uri="{FF2B5EF4-FFF2-40B4-BE49-F238E27FC236}">
                <a16:creationId xmlns:a16="http://schemas.microsoft.com/office/drawing/2014/main" id="{B109EE06-B7C5-F95D-F7A8-8428AE9D6802}"/>
              </a:ext>
            </a:extLst>
          </p:cNvPr>
          <p:cNvPicPr>
            <a:picLocks noChangeAspect="1"/>
          </p:cNvPicPr>
          <p:nvPr/>
        </p:nvPicPr>
        <p:blipFill>
          <a:blip r:embed="rId2" cstate="email">
            <a:extLst>
              <a:ext uri="{28A0092B-C50C-407E-A947-70E740481C1C}">
                <a14:useLocalDpi xmlns:a14="http://schemas.microsoft.com/office/drawing/2010/main"/>
              </a:ext>
            </a:extLst>
          </a:blip>
          <a:srcRect l="19238"/>
          <a:stretch/>
        </p:blipFill>
        <p:spPr>
          <a:xfrm>
            <a:off x="7512373" y="1676401"/>
            <a:ext cx="4347968" cy="3095624"/>
          </a:xfrm>
          <a:prstGeom prst="rect">
            <a:avLst/>
          </a:prstGeom>
        </p:spPr>
      </p:pic>
    </p:spTree>
    <p:extLst>
      <p:ext uri="{BB962C8B-B14F-4D97-AF65-F5344CB8AC3E}">
        <p14:creationId xmlns:p14="http://schemas.microsoft.com/office/powerpoint/2010/main" val="254994636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3C268E-7183-5C00-1231-311117EECE7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F2FCE0F-AE21-C38C-D0FD-DC855E79FE17}"/>
              </a:ext>
            </a:extLst>
          </p:cNvPr>
          <p:cNvSpPr>
            <a:spLocks noGrp="1"/>
          </p:cNvSpPr>
          <p:nvPr>
            <p:ph type="body" sz="quarter" idx="18"/>
          </p:nvPr>
        </p:nvSpPr>
        <p:spPr>
          <a:xfrm>
            <a:off x="884106" y="1126080"/>
            <a:ext cx="10507795" cy="3849918"/>
          </a:xfrm>
        </p:spPr>
        <p:txBody>
          <a:bodyPr/>
          <a:lstStyle/>
          <a:p>
            <a:pPr marL="342900" indent="-342900">
              <a:buFont typeface="Wingdings" panose="05000000000000000000" pitchFamily="2" charset="2"/>
              <a:buChar char="v"/>
            </a:pPr>
            <a:r>
              <a:rPr lang="en-US" sz="2200" b="1" dirty="0">
                <a:solidFill>
                  <a:srgbClr val="05AAA3"/>
                </a:solidFill>
              </a:rPr>
              <a:t>Work with Local Businesses: </a:t>
            </a:r>
            <a:r>
              <a:rPr lang="en-US" sz="2200" dirty="0"/>
              <a:t>They provide business to local restaurants and shops through enhanced tourism due to their innovation as </a:t>
            </a:r>
            <a:r>
              <a:rPr lang="en-US" sz="2200" b="1" dirty="0"/>
              <a:t>“Ireland’s only carbon-neutral hotel.” </a:t>
            </a:r>
          </a:p>
          <a:p>
            <a:pPr marL="342900" indent="-342900">
              <a:buFont typeface="Wingdings" panose="05000000000000000000" pitchFamily="2" charset="2"/>
              <a:buChar char="v"/>
            </a:pPr>
            <a:r>
              <a:rPr lang="en-US" sz="2200" dirty="0"/>
              <a:t>They have a </a:t>
            </a:r>
            <a:r>
              <a:rPr lang="en-US" sz="2200" b="1" dirty="0"/>
              <a:t>‘</a:t>
            </a:r>
            <a:r>
              <a:rPr lang="en-IE" sz="2200" b="1" dirty="0"/>
              <a:t>30-mile menu’ </a:t>
            </a:r>
            <a:r>
              <a:rPr lang="en-IE" sz="2200" dirty="0"/>
              <a:t>where </a:t>
            </a:r>
            <a:r>
              <a:rPr lang="en-US" sz="2200" dirty="0"/>
              <a:t>“Every ingredient featured on the menu is foraged, reared, caught, grown, or produced in County Clare not more than 30 miles ‘as the crow flies’ from the hotel”. The 30-mile menu not only strengthens local livelihoods but also reduces the carbon footprint associated with the sourcing of ingredients. See the delicious menu and the list of local suppliers </a:t>
            </a:r>
            <a:r>
              <a:rPr lang="en-US" sz="2200" dirty="0">
                <a:hlinkClick r:id="rId2"/>
              </a:rPr>
              <a:t>https://www.hoteldoolin.ie/glas-restaurant.html</a:t>
            </a:r>
            <a:r>
              <a:rPr lang="en-US" sz="2200" dirty="0"/>
              <a:t>. </a:t>
            </a:r>
          </a:p>
          <a:p>
            <a:pPr marL="0" indent="0"/>
            <a:r>
              <a:rPr lang="en-US" sz="2200" dirty="0"/>
              <a:t>Aine mentions that even when people are getting married in the hotel, “they’ll buy their </a:t>
            </a:r>
            <a:r>
              <a:rPr lang="en-US" sz="2200" b="1" dirty="0"/>
              <a:t>flowers from local suppliers.” </a:t>
            </a:r>
            <a:r>
              <a:rPr lang="en-US" sz="2200" dirty="0"/>
              <a:t>Likewise, the hotel spends over 1.5 million euros on hotel </a:t>
            </a:r>
            <a:r>
              <a:rPr lang="en-US" sz="2200" b="1" dirty="0"/>
              <a:t>purchases from local suppliers</a:t>
            </a:r>
            <a:r>
              <a:rPr lang="en-US" sz="2200" dirty="0"/>
              <a:t>, with “70% of our food on the menu is sourced locally from within a 50km radius”. In 2023 the hotel spent over €2 million on local suppliers for hotel purchases.</a:t>
            </a:r>
          </a:p>
        </p:txBody>
      </p:sp>
      <p:sp>
        <p:nvSpPr>
          <p:cNvPr id="3" name="Text Placeholder 2">
            <a:extLst>
              <a:ext uri="{FF2B5EF4-FFF2-40B4-BE49-F238E27FC236}">
                <a16:creationId xmlns:a16="http://schemas.microsoft.com/office/drawing/2014/main" id="{39E7608C-E268-00BD-75BE-737A38A5A140}"/>
              </a:ext>
            </a:extLst>
          </p:cNvPr>
          <p:cNvSpPr>
            <a:spLocks noGrp="1"/>
          </p:cNvSpPr>
          <p:nvPr>
            <p:ph type="body" sz="quarter" idx="16"/>
          </p:nvPr>
        </p:nvSpPr>
        <p:spPr>
          <a:xfrm>
            <a:off x="884106" y="560551"/>
            <a:ext cx="10595237" cy="803654"/>
          </a:xfrm>
        </p:spPr>
        <p:txBody>
          <a:bodyPr/>
          <a:lstStyle/>
          <a:p>
            <a:r>
              <a:rPr lang="en-IE" sz="3200" b="0" dirty="0">
                <a:solidFill>
                  <a:srgbClr val="05AAA3"/>
                </a:solidFill>
              </a:rPr>
              <a:t>Community &amp; Business Engagement</a:t>
            </a:r>
          </a:p>
          <a:p>
            <a:endParaRPr lang="en-IE" sz="3200" dirty="0"/>
          </a:p>
        </p:txBody>
      </p:sp>
      <p:sp>
        <p:nvSpPr>
          <p:cNvPr id="5" name="TextBox 4">
            <a:extLst>
              <a:ext uri="{FF2B5EF4-FFF2-40B4-BE49-F238E27FC236}">
                <a16:creationId xmlns:a16="http://schemas.microsoft.com/office/drawing/2014/main" id="{D59DD6D1-DF94-0862-1707-AE65E4CBF4A5}"/>
              </a:ext>
            </a:extLst>
          </p:cNvPr>
          <p:cNvSpPr txBox="1"/>
          <p:nvPr/>
        </p:nvSpPr>
        <p:spPr>
          <a:xfrm>
            <a:off x="3362324" y="6297449"/>
            <a:ext cx="8524875" cy="584775"/>
          </a:xfrm>
          <a:prstGeom prst="rect">
            <a:avLst/>
          </a:prstGeom>
          <a:noFill/>
        </p:spPr>
        <p:txBody>
          <a:bodyPr wrap="square">
            <a:spAutoFit/>
          </a:bodyPr>
          <a:lstStyle/>
          <a:p>
            <a:r>
              <a:rPr lang="en-IE" sz="1600" dirty="0">
                <a:solidFill>
                  <a:schemeClr val="bg1"/>
                </a:solidFill>
              </a:rPr>
              <a:t>https://www.burrengeopark.ie/code-of-practice-case-study-hotel-doolin-glas-resturants-30-mile-menu/</a:t>
            </a:r>
          </a:p>
        </p:txBody>
      </p:sp>
    </p:spTree>
    <p:extLst>
      <p:ext uri="{BB962C8B-B14F-4D97-AF65-F5344CB8AC3E}">
        <p14:creationId xmlns:p14="http://schemas.microsoft.com/office/powerpoint/2010/main" val="389571537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D0FCFA89-17ED-52FC-4E9D-863D3E56321C}"/>
              </a:ext>
            </a:extLst>
          </p:cNvPr>
          <p:cNvSpPr>
            <a:spLocks noGrp="1"/>
          </p:cNvSpPr>
          <p:nvPr>
            <p:ph type="body" sz="quarter" idx="18"/>
          </p:nvPr>
        </p:nvSpPr>
        <p:spPr>
          <a:xfrm>
            <a:off x="798381" y="1150354"/>
            <a:ext cx="4783269" cy="4774196"/>
          </a:xfrm>
        </p:spPr>
        <p:txBody>
          <a:bodyPr/>
          <a:lstStyle/>
          <a:p>
            <a:pPr marL="0" indent="0"/>
            <a:r>
              <a:rPr lang="en-US" sz="2200" b="1" dirty="0">
                <a:solidFill>
                  <a:srgbClr val="05AAA3"/>
                </a:solidFill>
              </a:rPr>
              <a:t>Inclusive Workplace and Employment:  </a:t>
            </a:r>
            <a:r>
              <a:rPr lang="en-US" sz="2200" dirty="0"/>
              <a:t>The innovation has also allowed the hotel to become a huge employer in the town, with over </a:t>
            </a:r>
            <a:r>
              <a:rPr lang="en-US" sz="2200" b="1" dirty="0"/>
              <a:t>130 local staff </a:t>
            </a:r>
            <a:r>
              <a:rPr lang="en-US" sz="2200" dirty="0"/>
              <a:t>(Hotel Doolin, n.d.).  They provide employees, guests, and locals free access to weekly yoga sessions in our </a:t>
            </a:r>
            <a:r>
              <a:rPr lang="en-US" sz="2200" b="1" dirty="0"/>
              <a:t>Eco Barn</a:t>
            </a:r>
            <a:r>
              <a:rPr lang="en-US" sz="2200" dirty="0"/>
              <a:t>. They provide all staff with a free nutritional consultation and all staff enjoy free gym membership to </a:t>
            </a:r>
            <a:r>
              <a:rPr lang="en-US" sz="2200" b="1" dirty="0"/>
              <a:t>Lahinch Leisure Centre</a:t>
            </a:r>
            <a:r>
              <a:rPr lang="en-US" sz="2200" dirty="0"/>
              <a:t>.</a:t>
            </a:r>
          </a:p>
          <a:p>
            <a:pPr marL="0" indent="0"/>
            <a:r>
              <a:rPr lang="en-US" sz="2200" b="1" dirty="0"/>
              <a:t>Meet their Chef Jamie Hagen </a:t>
            </a:r>
            <a:r>
              <a:rPr lang="en-US" sz="2200" dirty="0">
                <a:solidFill>
                  <a:srgbClr val="D11C5F"/>
                </a:solidFill>
                <a:hlinkClick r:id="rId2">
                  <a:extLst>
                    <a:ext uri="{A12FA001-AC4F-418D-AE19-62706E023703}">
                      <ahyp:hlinkClr xmlns:ahyp="http://schemas.microsoft.com/office/drawing/2018/hyperlinkcolor" val="tx"/>
                    </a:ext>
                  </a:extLst>
                </a:hlinkClick>
              </a:rPr>
              <a:t>https://doolin.ie/meet-our-chefs-jamie-hagen/</a:t>
            </a:r>
            <a:endParaRPr lang="en-IE" sz="2200" dirty="0">
              <a:solidFill>
                <a:srgbClr val="D11C5F"/>
              </a:solidFill>
            </a:endParaRPr>
          </a:p>
        </p:txBody>
      </p:sp>
      <p:sp>
        <p:nvSpPr>
          <p:cNvPr id="5" name="Text Placeholder 4">
            <a:extLst>
              <a:ext uri="{FF2B5EF4-FFF2-40B4-BE49-F238E27FC236}">
                <a16:creationId xmlns:a16="http://schemas.microsoft.com/office/drawing/2014/main" id="{1F4841E4-09C9-D9DC-05C0-AD5442F4C06B}"/>
              </a:ext>
            </a:extLst>
          </p:cNvPr>
          <p:cNvSpPr>
            <a:spLocks noGrp="1"/>
          </p:cNvSpPr>
          <p:nvPr>
            <p:ph type="body" sz="quarter" idx="16"/>
          </p:nvPr>
        </p:nvSpPr>
        <p:spPr>
          <a:xfrm>
            <a:off x="798381" y="498703"/>
            <a:ext cx="10595237" cy="803654"/>
          </a:xfrm>
        </p:spPr>
        <p:txBody>
          <a:bodyPr/>
          <a:lstStyle/>
          <a:p>
            <a:r>
              <a:rPr lang="en-IE" sz="3200" b="0" dirty="0">
                <a:solidFill>
                  <a:srgbClr val="05AAA3"/>
                </a:solidFill>
              </a:rPr>
              <a:t>Local Community Impact</a:t>
            </a:r>
          </a:p>
        </p:txBody>
      </p:sp>
      <p:sp>
        <p:nvSpPr>
          <p:cNvPr id="8" name="TextBox 7">
            <a:extLst>
              <a:ext uri="{FF2B5EF4-FFF2-40B4-BE49-F238E27FC236}">
                <a16:creationId xmlns:a16="http://schemas.microsoft.com/office/drawing/2014/main" id="{D2E6F729-DDEB-D24C-5598-1329D23700D1}"/>
              </a:ext>
            </a:extLst>
          </p:cNvPr>
          <p:cNvSpPr txBox="1"/>
          <p:nvPr/>
        </p:nvSpPr>
        <p:spPr>
          <a:xfrm>
            <a:off x="3409950" y="6359009"/>
            <a:ext cx="6096000" cy="369332"/>
          </a:xfrm>
          <a:prstGeom prst="rect">
            <a:avLst/>
          </a:prstGeom>
          <a:noFill/>
        </p:spPr>
        <p:txBody>
          <a:bodyPr wrap="square">
            <a:spAutoFit/>
          </a:bodyPr>
          <a:lstStyle/>
          <a:p>
            <a:r>
              <a:rPr lang="en-US" dirty="0">
                <a:solidFill>
                  <a:schemeClr val="bg1"/>
                </a:solidFill>
                <a:hlinkClick r:id="rId3">
                  <a:extLst>
                    <a:ext uri="{A12FA001-AC4F-418D-AE19-62706E023703}">
                      <ahyp:hlinkClr xmlns:ahyp="http://schemas.microsoft.com/office/drawing/2018/hyperlinkcolor" val="tx"/>
                    </a:ext>
                  </a:extLst>
                </a:hlinkClick>
              </a:rPr>
              <a:t>Corporate and Social Responsibility | Hotel Doolin</a:t>
            </a:r>
            <a:endParaRPr lang="en-IE" dirty="0">
              <a:solidFill>
                <a:schemeClr val="bg1"/>
              </a:solidFill>
            </a:endParaRPr>
          </a:p>
        </p:txBody>
      </p:sp>
      <p:pic>
        <p:nvPicPr>
          <p:cNvPr id="15362" name="Picture 2">
            <a:extLst>
              <a:ext uri="{FF2B5EF4-FFF2-40B4-BE49-F238E27FC236}">
                <a16:creationId xmlns:a16="http://schemas.microsoft.com/office/drawing/2014/main" id="{BD2B56E9-559E-CCA6-DDD0-A8E19CB028E0}"/>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191249" y="1593056"/>
            <a:ext cx="5604154" cy="3671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703229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8A61F7-AD49-7DC9-68FB-5EC6B89FB15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2150AD9-CC78-2A1A-9C0A-798FD3C1E086}"/>
              </a:ext>
            </a:extLst>
          </p:cNvPr>
          <p:cNvSpPr>
            <a:spLocks noGrp="1"/>
          </p:cNvSpPr>
          <p:nvPr>
            <p:ph type="body" sz="quarter" idx="18"/>
          </p:nvPr>
        </p:nvSpPr>
        <p:spPr>
          <a:xfrm>
            <a:off x="884105" y="1245604"/>
            <a:ext cx="6431095" cy="3849918"/>
          </a:xfrm>
        </p:spPr>
        <p:txBody>
          <a:bodyPr/>
          <a:lstStyle/>
          <a:p>
            <a:pPr marL="0" indent="0"/>
            <a:r>
              <a:rPr lang="en-US" sz="2200" b="1" dirty="0">
                <a:solidFill>
                  <a:srgbClr val="05AAA3"/>
                </a:solidFill>
              </a:rPr>
              <a:t>Local Events: </a:t>
            </a:r>
            <a:r>
              <a:rPr lang="en-US" sz="2200" dirty="0"/>
              <a:t>The hotel also sets up festivals such as folk and surf festivals three times a year for the community. These are known as “Doolin Festivals, which is more of a community initiative because we don’t call it </a:t>
            </a:r>
            <a:r>
              <a:rPr lang="en-US" sz="2200" b="1" dirty="0"/>
              <a:t>Hotel Doolin Festival.” </a:t>
            </a:r>
          </a:p>
          <a:p>
            <a:pPr marL="0" indent="0"/>
            <a:r>
              <a:rPr lang="en-US" sz="2200" b="1" dirty="0">
                <a:solidFill>
                  <a:srgbClr val="05AAA3"/>
                </a:solidFill>
              </a:rPr>
              <a:t>Continued Improvement &amp; Impact: </a:t>
            </a:r>
            <a:r>
              <a:rPr lang="en-US" sz="2200" dirty="0"/>
              <a:t>Although Covid-19 impacted the business and many of their community fundraising initiatives, they are still looking to the future and how they can continue improving their innovation, “ we are looking into PV solar panels at the hotel.” The hotel hopes that larger companies in the industry will </a:t>
            </a:r>
            <a:r>
              <a:rPr lang="en-US" sz="2200" dirty="0" err="1"/>
              <a:t>recognise</a:t>
            </a:r>
            <a:r>
              <a:rPr lang="en-US" sz="2200" dirty="0"/>
              <a:t> and take note of their operations, suggesting that the implementation of sustainable practices only involves “a bit of creativity and teamwork” (McMahon, 2019).</a:t>
            </a:r>
            <a:endParaRPr lang="en-IE" sz="2200" dirty="0"/>
          </a:p>
        </p:txBody>
      </p:sp>
      <p:sp>
        <p:nvSpPr>
          <p:cNvPr id="3" name="Text Placeholder 2">
            <a:extLst>
              <a:ext uri="{FF2B5EF4-FFF2-40B4-BE49-F238E27FC236}">
                <a16:creationId xmlns:a16="http://schemas.microsoft.com/office/drawing/2014/main" id="{417CBC09-DB0B-A3A1-4CE5-F54EA142B217}"/>
              </a:ext>
            </a:extLst>
          </p:cNvPr>
          <p:cNvSpPr>
            <a:spLocks noGrp="1"/>
          </p:cNvSpPr>
          <p:nvPr>
            <p:ph type="body" sz="quarter" idx="16"/>
          </p:nvPr>
        </p:nvSpPr>
        <p:spPr>
          <a:xfrm>
            <a:off x="884106" y="560551"/>
            <a:ext cx="10595237" cy="803654"/>
          </a:xfrm>
        </p:spPr>
        <p:txBody>
          <a:bodyPr/>
          <a:lstStyle/>
          <a:p>
            <a:r>
              <a:rPr lang="en-IE" sz="3200" b="0" dirty="0">
                <a:solidFill>
                  <a:srgbClr val="05AAA3"/>
                </a:solidFill>
              </a:rPr>
              <a:t>Local Events &amp; Inspiring Industry</a:t>
            </a:r>
          </a:p>
          <a:p>
            <a:endParaRPr lang="en-IE" sz="3200" dirty="0"/>
          </a:p>
        </p:txBody>
      </p:sp>
      <p:sp>
        <p:nvSpPr>
          <p:cNvPr id="5" name="TextBox 4">
            <a:extLst>
              <a:ext uri="{FF2B5EF4-FFF2-40B4-BE49-F238E27FC236}">
                <a16:creationId xmlns:a16="http://schemas.microsoft.com/office/drawing/2014/main" id="{5B3A1C5A-82A3-05F7-AB00-A6BFA7ED850D}"/>
              </a:ext>
            </a:extLst>
          </p:cNvPr>
          <p:cNvSpPr txBox="1"/>
          <p:nvPr/>
        </p:nvSpPr>
        <p:spPr>
          <a:xfrm>
            <a:off x="3086100" y="6318608"/>
            <a:ext cx="9105900"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https://aim2flourish.com/innovations/hotel-doolin-changing-the-hotel-industry-for-the-better</a:t>
            </a:r>
            <a:r>
              <a:rPr lang="en-IE" dirty="0">
                <a:solidFill>
                  <a:schemeClr val="bg1"/>
                </a:solidFill>
              </a:rPr>
              <a:t> </a:t>
            </a:r>
          </a:p>
        </p:txBody>
      </p:sp>
      <p:pic>
        <p:nvPicPr>
          <p:cNvPr id="7" name="Picture 6" descr="A logo for a hotel&#10;&#10;Description automatically generated">
            <a:extLst>
              <a:ext uri="{FF2B5EF4-FFF2-40B4-BE49-F238E27FC236}">
                <a16:creationId xmlns:a16="http://schemas.microsoft.com/office/drawing/2014/main" id="{2B8B9E8B-E925-95BB-57C6-841D491B8253}"/>
              </a:ext>
            </a:extLst>
          </p:cNvPr>
          <p:cNvPicPr>
            <a:picLocks noChangeAspect="1"/>
          </p:cNvPicPr>
          <p:nvPr/>
        </p:nvPicPr>
        <p:blipFill>
          <a:blip r:embed="rId3"/>
          <a:stretch>
            <a:fillRect/>
          </a:stretch>
        </p:blipFill>
        <p:spPr>
          <a:xfrm>
            <a:off x="7758112" y="1723230"/>
            <a:ext cx="3411540" cy="3411540"/>
          </a:xfrm>
          <a:prstGeom prst="rect">
            <a:avLst/>
          </a:prstGeom>
        </p:spPr>
      </p:pic>
    </p:spTree>
    <p:extLst>
      <p:ext uri="{BB962C8B-B14F-4D97-AF65-F5344CB8AC3E}">
        <p14:creationId xmlns:p14="http://schemas.microsoft.com/office/powerpoint/2010/main" val="393300750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735795-CD25-99B9-241D-3BF1FA920C01}"/>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BB78D7D3-F94E-F828-B14C-70194B04FD07}"/>
              </a:ext>
            </a:extLst>
          </p:cNvPr>
          <p:cNvSpPr>
            <a:spLocks noGrp="1"/>
          </p:cNvSpPr>
          <p:nvPr>
            <p:ph type="body" sz="quarter" idx="13"/>
          </p:nvPr>
        </p:nvSpPr>
        <p:spPr>
          <a:xfrm>
            <a:off x="444876" y="809625"/>
            <a:ext cx="5055171" cy="4438650"/>
          </a:xfrm>
        </p:spPr>
        <p:txBody>
          <a:bodyPr>
            <a:normAutofit fontScale="77500" lnSpcReduction="20000"/>
          </a:bodyPr>
          <a:lstStyle/>
          <a:p>
            <a:pPr>
              <a:lnSpc>
                <a:spcPct val="120000"/>
              </a:lnSpc>
              <a:spcBef>
                <a:spcPts val="0"/>
              </a:spcBef>
            </a:pPr>
            <a:r>
              <a:rPr lang="en-US" b="0" i="0" dirty="0">
                <a:effectLst/>
                <a:latin typeface="Inter"/>
              </a:rPr>
              <a:t>According to McMahon (2019), the sustainable innovation and practice implemented by Hotel Doolin have had an incredibly positive impact on the hotel, with the business growing by thirty percent. Their hard work has not gone unnoticed, with the hotel being awarded the </a:t>
            </a:r>
            <a:r>
              <a:rPr lang="en-US" b="1" i="0" dirty="0">
                <a:effectLst/>
                <a:latin typeface="Inter"/>
              </a:rPr>
              <a:t>‘Green company of the Year’ </a:t>
            </a:r>
            <a:r>
              <a:rPr lang="en-US" b="0" i="0" dirty="0">
                <a:effectLst/>
                <a:latin typeface="Inter"/>
              </a:rPr>
              <a:t>award, the </a:t>
            </a:r>
            <a:r>
              <a:rPr lang="en-US" b="1" i="0" dirty="0">
                <a:effectLst/>
                <a:latin typeface="Inter"/>
              </a:rPr>
              <a:t>‘Green Tourism and Entertainment’ </a:t>
            </a:r>
            <a:r>
              <a:rPr lang="en-US" b="0" i="0" dirty="0">
                <a:effectLst/>
                <a:latin typeface="Inter"/>
              </a:rPr>
              <a:t>Award, and the </a:t>
            </a:r>
            <a:r>
              <a:rPr lang="en-US" b="1" i="0" dirty="0">
                <a:effectLst/>
                <a:latin typeface="Inter"/>
              </a:rPr>
              <a:t>‘Green Festivals’ </a:t>
            </a:r>
            <a:r>
              <a:rPr lang="en-US" b="0" i="0" dirty="0">
                <a:effectLst/>
                <a:latin typeface="Inter"/>
              </a:rPr>
              <a:t>Award, to name a few.</a:t>
            </a:r>
            <a:endParaRPr lang="en-IE" dirty="0"/>
          </a:p>
        </p:txBody>
      </p:sp>
      <p:sp>
        <p:nvSpPr>
          <p:cNvPr id="7" name="Text Placeholder 6">
            <a:extLst>
              <a:ext uri="{FF2B5EF4-FFF2-40B4-BE49-F238E27FC236}">
                <a16:creationId xmlns:a16="http://schemas.microsoft.com/office/drawing/2014/main" id="{74E59FC8-553A-4D50-4A4C-414C93EE3D19}"/>
              </a:ext>
            </a:extLst>
          </p:cNvPr>
          <p:cNvSpPr>
            <a:spLocks noGrp="1"/>
          </p:cNvSpPr>
          <p:nvPr>
            <p:ph type="body" sz="quarter" idx="43"/>
          </p:nvPr>
        </p:nvSpPr>
        <p:spPr>
          <a:xfrm>
            <a:off x="569212" y="5056267"/>
            <a:ext cx="5055171" cy="1104445"/>
          </a:xfrm>
        </p:spPr>
        <p:txBody>
          <a:bodyPr>
            <a:normAutofit/>
          </a:bodyPr>
          <a:lstStyle/>
          <a:p>
            <a:r>
              <a:rPr lang="en-IE" sz="1800" dirty="0">
                <a:hlinkClick r:id="rId2">
                  <a:extLst>
                    <a:ext uri="{A12FA001-AC4F-418D-AE19-62706E023703}">
                      <ahyp:hlinkClr xmlns:ahyp="http://schemas.microsoft.com/office/drawing/2018/hyperlinkcolor" val="tx"/>
                    </a:ext>
                  </a:extLst>
                </a:hlinkClick>
              </a:rPr>
              <a:t>https://aim2flourish.com/innovations/hotel-doolin-changing-the-hotel-industry-for-the-better</a:t>
            </a:r>
            <a:r>
              <a:rPr lang="en-IE" sz="1800" dirty="0"/>
              <a:t> </a:t>
            </a:r>
          </a:p>
        </p:txBody>
      </p:sp>
      <p:pic>
        <p:nvPicPr>
          <p:cNvPr id="8" name="Picture 7">
            <a:hlinkClick r:id="rId3"/>
            <a:extLst>
              <a:ext uri="{FF2B5EF4-FFF2-40B4-BE49-F238E27FC236}">
                <a16:creationId xmlns:a16="http://schemas.microsoft.com/office/drawing/2014/main" id="{B146F6C2-7221-5BF6-3F85-4FD7495F293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96000" y="470419"/>
            <a:ext cx="5454841" cy="3353431"/>
          </a:xfrm>
          <a:prstGeom prst="rect">
            <a:avLst/>
          </a:prstGeom>
        </p:spPr>
      </p:pic>
      <p:sp>
        <p:nvSpPr>
          <p:cNvPr id="10" name="TextBox 9">
            <a:extLst>
              <a:ext uri="{FF2B5EF4-FFF2-40B4-BE49-F238E27FC236}">
                <a16:creationId xmlns:a16="http://schemas.microsoft.com/office/drawing/2014/main" id="{30B8EC0C-8A7F-47BC-C212-4B59280C2E35}"/>
              </a:ext>
            </a:extLst>
          </p:cNvPr>
          <p:cNvSpPr txBox="1"/>
          <p:nvPr/>
        </p:nvSpPr>
        <p:spPr>
          <a:xfrm>
            <a:off x="5651124" y="3823850"/>
            <a:ext cx="6096000" cy="369332"/>
          </a:xfrm>
          <a:prstGeom prst="rect">
            <a:avLst/>
          </a:prstGeom>
          <a:noFill/>
        </p:spPr>
        <p:txBody>
          <a:bodyPr wrap="square">
            <a:spAutoFit/>
          </a:bodyPr>
          <a:lstStyle/>
          <a:p>
            <a:pPr algn="ctr"/>
            <a:r>
              <a:rPr lang="en-IE" dirty="0">
                <a:solidFill>
                  <a:srgbClr val="05AAA3"/>
                </a:solidFill>
                <a:hlinkClick r:id="rId3">
                  <a:extLst>
                    <a:ext uri="{A12FA001-AC4F-418D-AE19-62706E023703}">
                      <ahyp:hlinkClr xmlns:ahyp="http://schemas.microsoft.com/office/drawing/2018/hyperlinkcolor" val="tx"/>
                    </a:ext>
                  </a:extLst>
                </a:hlinkClick>
              </a:rPr>
              <a:t>https://www.youtube.com/watch?v=m_hceLL0Kdk</a:t>
            </a:r>
            <a:r>
              <a:rPr lang="en-IE" dirty="0">
                <a:solidFill>
                  <a:srgbClr val="05AAA3"/>
                </a:solidFill>
              </a:rPr>
              <a:t> </a:t>
            </a:r>
          </a:p>
        </p:txBody>
      </p:sp>
      <p:sp>
        <p:nvSpPr>
          <p:cNvPr id="11" name="TextBox 10">
            <a:extLst>
              <a:ext uri="{FF2B5EF4-FFF2-40B4-BE49-F238E27FC236}">
                <a16:creationId xmlns:a16="http://schemas.microsoft.com/office/drawing/2014/main" id="{2F815966-EE4E-6A17-E68E-C7BD0CF0815E}"/>
              </a:ext>
            </a:extLst>
          </p:cNvPr>
          <p:cNvSpPr txBox="1"/>
          <p:nvPr/>
        </p:nvSpPr>
        <p:spPr>
          <a:xfrm>
            <a:off x="6131630" y="4428565"/>
            <a:ext cx="5419211" cy="1446550"/>
          </a:xfrm>
          <a:prstGeom prst="rect">
            <a:avLst/>
          </a:prstGeom>
          <a:noFill/>
        </p:spPr>
        <p:txBody>
          <a:bodyPr wrap="square" rtlCol="0">
            <a:spAutoFit/>
          </a:bodyPr>
          <a:lstStyle/>
          <a:p>
            <a:pPr algn="ctr"/>
            <a:r>
              <a:rPr lang="en-US" sz="2200" dirty="0">
                <a:solidFill>
                  <a:srgbClr val="083F59"/>
                </a:solidFill>
              </a:rPr>
              <a:t>Learn how the team set targets, meet monthly and put different initiatives and actions in place to achieve environmental and community goals. </a:t>
            </a:r>
            <a:endParaRPr lang="en-IE" sz="2200" dirty="0">
              <a:solidFill>
                <a:srgbClr val="083F59"/>
              </a:solidFill>
            </a:endParaRPr>
          </a:p>
        </p:txBody>
      </p:sp>
    </p:spTree>
    <p:extLst>
      <p:ext uri="{BB962C8B-B14F-4D97-AF65-F5344CB8AC3E}">
        <p14:creationId xmlns:p14="http://schemas.microsoft.com/office/powerpoint/2010/main" val="91499482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E6E593-AAA7-4E37-29E3-67E5CDF9970B}"/>
            </a:ext>
          </a:extLst>
        </p:cNvPr>
        <p:cNvGrpSpPr/>
        <p:nvPr/>
      </p:nvGrpSpPr>
      <p:grpSpPr>
        <a:xfrm>
          <a:off x="0" y="0"/>
          <a:ext cx="0" cy="0"/>
          <a:chOff x="0" y="0"/>
          <a:chExt cx="0" cy="0"/>
        </a:xfrm>
      </p:grpSpPr>
      <p:pic>
        <p:nvPicPr>
          <p:cNvPr id="3" name="Picture Placeholder 2" descr="A group of people holding hands together&#10;&#10;AI-generated content may be incorrect.">
            <a:extLst>
              <a:ext uri="{FF2B5EF4-FFF2-40B4-BE49-F238E27FC236}">
                <a16:creationId xmlns:a16="http://schemas.microsoft.com/office/drawing/2014/main" id="{41D3286F-A1E5-9F58-96CE-1FCC0537592E}"/>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a:stretch>
            <a:fillRect/>
          </a:stretch>
        </p:blipFill>
        <p:spPr/>
      </p:pic>
      <p:sp>
        <p:nvSpPr>
          <p:cNvPr id="8" name="Text Placeholder 3">
            <a:extLst>
              <a:ext uri="{FF2B5EF4-FFF2-40B4-BE49-F238E27FC236}">
                <a16:creationId xmlns:a16="http://schemas.microsoft.com/office/drawing/2014/main" id="{F60465CE-0A3A-71AD-2C88-4B193886127E}"/>
              </a:ext>
            </a:extLst>
          </p:cNvPr>
          <p:cNvSpPr>
            <a:spLocks noGrp="1"/>
          </p:cNvSpPr>
          <p:nvPr>
            <p:ph type="body" sz="quarter" idx="13"/>
          </p:nvPr>
        </p:nvSpPr>
        <p:spPr>
          <a:xfrm>
            <a:off x="5534025" y="923031"/>
            <a:ext cx="6372225" cy="945575"/>
          </a:xfrm>
        </p:spPr>
        <p:txBody>
          <a:bodyPr>
            <a:noAutofit/>
          </a:bodyPr>
          <a:lstStyle/>
          <a:p>
            <a:r>
              <a:rPr lang="en-IE" sz="3800" b="1" dirty="0"/>
              <a:t>Dig Deeper </a:t>
            </a:r>
          </a:p>
        </p:txBody>
      </p:sp>
      <p:sp>
        <p:nvSpPr>
          <p:cNvPr id="9" name="Text Placeholder 4">
            <a:extLst>
              <a:ext uri="{FF2B5EF4-FFF2-40B4-BE49-F238E27FC236}">
                <a16:creationId xmlns:a16="http://schemas.microsoft.com/office/drawing/2014/main" id="{72ED3659-CDD0-4145-8414-FA5156E32132}"/>
              </a:ext>
            </a:extLst>
          </p:cNvPr>
          <p:cNvSpPr>
            <a:spLocks noGrp="1"/>
          </p:cNvSpPr>
          <p:nvPr>
            <p:ph type="body" sz="quarter" idx="43"/>
          </p:nvPr>
        </p:nvSpPr>
        <p:spPr>
          <a:xfrm>
            <a:off x="5821039" y="2177543"/>
            <a:ext cx="5798196" cy="396241"/>
          </a:xfrm>
        </p:spPr>
        <p:txBody>
          <a:bodyPr>
            <a:noAutofit/>
          </a:bodyPr>
          <a:lstStyle/>
          <a:p>
            <a:r>
              <a:rPr lang="en-IE" sz="3800" b="1" dirty="0"/>
              <a:t>Empowering Inclusive Communities</a:t>
            </a:r>
          </a:p>
          <a:p>
            <a:endParaRPr lang="en-IE" sz="3800" b="1" dirty="0"/>
          </a:p>
        </p:txBody>
      </p:sp>
    </p:spTree>
    <p:extLst>
      <p:ext uri="{BB962C8B-B14F-4D97-AF65-F5344CB8AC3E}">
        <p14:creationId xmlns:p14="http://schemas.microsoft.com/office/powerpoint/2010/main" val="361138112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03CEBCC-7DCA-EF90-5642-7EFFAE194E7C}"/>
            </a:ext>
          </a:extLst>
        </p:cNvPr>
        <p:cNvGrpSpPr/>
        <p:nvPr/>
      </p:nvGrpSpPr>
      <p:grpSpPr>
        <a:xfrm>
          <a:off x="0" y="0"/>
          <a:ext cx="0" cy="0"/>
          <a:chOff x="0" y="0"/>
          <a:chExt cx="0" cy="0"/>
        </a:xfrm>
      </p:grpSpPr>
      <p:pic>
        <p:nvPicPr>
          <p:cNvPr id="3" name="Picture 2" descr="A group of people with different colored heads&#10;&#10;AI-generated content may be incorrect.">
            <a:extLst>
              <a:ext uri="{FF2B5EF4-FFF2-40B4-BE49-F238E27FC236}">
                <a16:creationId xmlns:a16="http://schemas.microsoft.com/office/drawing/2014/main" id="{600070AD-EA88-8083-5460-68F4DDB98E19}"/>
              </a:ext>
            </a:extLst>
          </p:cNvPr>
          <p:cNvPicPr>
            <a:picLocks noChangeAspect="1"/>
          </p:cNvPicPr>
          <p:nvPr/>
        </p:nvPicPr>
        <p:blipFill>
          <a:blip r:embed="rId2"/>
          <a:stretch>
            <a:fillRect/>
          </a:stretch>
        </p:blipFill>
        <p:spPr>
          <a:xfrm>
            <a:off x="0" y="381000"/>
            <a:ext cx="12192000" cy="6096000"/>
          </a:xfrm>
          <a:prstGeom prst="rect">
            <a:avLst/>
          </a:prstGeom>
        </p:spPr>
      </p:pic>
      <p:sp>
        <p:nvSpPr>
          <p:cNvPr id="4" name="Text Placeholder 3">
            <a:extLst>
              <a:ext uri="{FF2B5EF4-FFF2-40B4-BE49-F238E27FC236}">
                <a16:creationId xmlns:a16="http://schemas.microsoft.com/office/drawing/2014/main" id="{C3663D73-6F01-330F-FF83-D942DC46BC29}"/>
              </a:ext>
            </a:extLst>
          </p:cNvPr>
          <p:cNvSpPr>
            <a:spLocks noGrp="1"/>
          </p:cNvSpPr>
          <p:nvPr>
            <p:ph type="body" sz="quarter" idx="13"/>
          </p:nvPr>
        </p:nvSpPr>
        <p:spPr>
          <a:xfrm>
            <a:off x="302001" y="-95250"/>
            <a:ext cx="5055171" cy="2635608"/>
          </a:xfrm>
        </p:spPr>
        <p:txBody>
          <a:bodyPr/>
          <a:lstStyle/>
          <a:p>
            <a:r>
              <a:rPr lang="en-IE" sz="3400" b="1" dirty="0"/>
              <a:t>Approach</a:t>
            </a:r>
          </a:p>
          <a:p>
            <a:r>
              <a:rPr lang="en-IE" dirty="0"/>
              <a:t>Empowering Communities</a:t>
            </a:r>
          </a:p>
        </p:txBody>
      </p:sp>
      <p:sp>
        <p:nvSpPr>
          <p:cNvPr id="6" name="Text Placeholder 5">
            <a:extLst>
              <a:ext uri="{FF2B5EF4-FFF2-40B4-BE49-F238E27FC236}">
                <a16:creationId xmlns:a16="http://schemas.microsoft.com/office/drawing/2014/main" id="{B1FCB19A-E001-0D07-10FC-BFA5E85C357A}"/>
              </a:ext>
            </a:extLst>
          </p:cNvPr>
          <p:cNvSpPr>
            <a:spLocks noGrp="1"/>
          </p:cNvSpPr>
          <p:nvPr>
            <p:ph type="body" sz="quarter" idx="43"/>
          </p:nvPr>
        </p:nvSpPr>
        <p:spPr>
          <a:xfrm>
            <a:off x="302001" y="1786368"/>
            <a:ext cx="5217096" cy="1104445"/>
          </a:xfrm>
        </p:spPr>
        <p:txBody>
          <a:bodyPr>
            <a:noAutofit/>
          </a:bodyPr>
          <a:lstStyle/>
          <a:p>
            <a:r>
              <a:rPr lang="en-US" sz="2200" i="1" dirty="0"/>
              <a:t>Where SME community engagement isn’t just a business initiative—but an act of empowerment.</a:t>
            </a:r>
            <a:endParaRPr lang="en-US" sz="2200" i="1" dirty="0">
              <a:hlinkClick r:id="rId3">
                <a:extLst>
                  <a:ext uri="{A12FA001-AC4F-418D-AE19-62706E023703}">
                    <ahyp:hlinkClr xmlns:ahyp="http://schemas.microsoft.com/office/drawing/2018/hyperlinkcolor" val="tx"/>
                  </a:ext>
                </a:extLst>
              </a:hlinkClick>
            </a:endParaRPr>
          </a:p>
          <a:p>
            <a:r>
              <a:rPr lang="en-US" sz="2200" dirty="0"/>
              <a:t>Empowering communities isn’t about swooping in with solutions—it’s about collaboration, inclusivity, and supporting people to take the lead in shaping their futures. </a:t>
            </a:r>
          </a:p>
          <a:p>
            <a:r>
              <a:rPr lang="en-US" sz="2200" dirty="0"/>
              <a:t>Empowering communities is about creating environments where people feel seen, heard, and valued. It’s not just about helping them meet their goals—it’s about walking alongside them as partners.</a:t>
            </a:r>
          </a:p>
        </p:txBody>
      </p:sp>
    </p:spTree>
    <p:extLst>
      <p:ext uri="{BB962C8B-B14F-4D97-AF65-F5344CB8AC3E}">
        <p14:creationId xmlns:p14="http://schemas.microsoft.com/office/powerpoint/2010/main" val="24154004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765F1D-AAB4-9270-9918-0C78E5B805C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F6A56075-7D1F-9E7C-1BC3-3733A2371CBC}"/>
              </a:ext>
            </a:extLst>
          </p:cNvPr>
          <p:cNvSpPr>
            <a:spLocks noGrp="1"/>
          </p:cNvSpPr>
          <p:nvPr>
            <p:ph type="body" sz="quarter" idx="18"/>
          </p:nvPr>
        </p:nvSpPr>
        <p:spPr>
          <a:xfrm>
            <a:off x="965349" y="1019246"/>
            <a:ext cx="7369026" cy="3849918"/>
          </a:xfrm>
        </p:spPr>
        <p:txBody>
          <a:bodyPr/>
          <a:lstStyle/>
          <a:p>
            <a:pPr marL="0" indent="0"/>
            <a:r>
              <a:rPr lang="en-US" sz="2200" b="1" dirty="0"/>
              <a:t>Empowering communities means enabling people to take ownership of their development, enabling collaboration, and addressing their unique needs. </a:t>
            </a:r>
            <a:r>
              <a:rPr lang="en-US" sz="2200" dirty="0"/>
              <a:t>SMEs (Small and Medium Enterprises) are perfectly positioned to drive this process as they are often deeply rooted in their communities. </a:t>
            </a:r>
          </a:p>
          <a:p>
            <a:pPr marL="0" indent="0"/>
            <a:r>
              <a:rPr lang="en-US" sz="2200" b="1" dirty="0"/>
              <a:t>SMEs can empower community members to explore, plan and act together on their priority issues </a:t>
            </a:r>
            <a:r>
              <a:rPr lang="en-US" sz="2200" dirty="0"/>
              <a:t>can be a powerful way to strengthen collective capacity and improve </a:t>
            </a:r>
            <a:r>
              <a:rPr lang="en-US" sz="2200" dirty="0" err="1"/>
              <a:t>programme</a:t>
            </a:r>
            <a:r>
              <a:rPr lang="en-US" sz="2200" dirty="0"/>
              <a:t> equity and effectiveness. </a:t>
            </a:r>
          </a:p>
          <a:p>
            <a:pPr marL="342900" indent="-342900">
              <a:buFont typeface="Wingdings" panose="05000000000000000000" pitchFamily="2" charset="2"/>
              <a:buChar char="v"/>
            </a:pPr>
            <a:r>
              <a:rPr lang="en-US" sz="2200" dirty="0"/>
              <a:t>It requires community members, leaders and companies to play a central role in the development of community and </a:t>
            </a:r>
            <a:r>
              <a:rPr lang="en-US" sz="2200" b="1" dirty="0"/>
              <a:t>social initiatives </a:t>
            </a:r>
            <a:r>
              <a:rPr lang="en-US" sz="2200" dirty="0"/>
              <a:t>that affect them. </a:t>
            </a:r>
          </a:p>
          <a:p>
            <a:pPr marL="342900" indent="-342900">
              <a:buFont typeface="Wingdings" panose="05000000000000000000" pitchFamily="2" charset="2"/>
              <a:buChar char="v"/>
            </a:pPr>
            <a:r>
              <a:rPr lang="en-US" sz="2200" dirty="0"/>
              <a:t>Engagement is between people and businesses is both </a:t>
            </a:r>
            <a:r>
              <a:rPr lang="en-US" sz="2200" b="1" dirty="0"/>
              <a:t>formal and informal</a:t>
            </a:r>
            <a:r>
              <a:rPr lang="en-US" sz="2200" dirty="0"/>
              <a:t>⁠. It involves collaborating, participatory ideation, planning, implementation and monitoring</a:t>
            </a:r>
          </a:p>
          <a:p>
            <a:pPr marL="0" indent="0"/>
            <a:endParaRPr lang="en-IE" sz="2200" dirty="0"/>
          </a:p>
        </p:txBody>
      </p:sp>
      <p:sp>
        <p:nvSpPr>
          <p:cNvPr id="3" name="Text Placeholder 2">
            <a:extLst>
              <a:ext uri="{FF2B5EF4-FFF2-40B4-BE49-F238E27FC236}">
                <a16:creationId xmlns:a16="http://schemas.microsoft.com/office/drawing/2014/main" id="{3F426B46-E55B-96F9-E560-BE5D42F4CC48}"/>
              </a:ext>
            </a:extLst>
          </p:cNvPr>
          <p:cNvSpPr>
            <a:spLocks noGrp="1"/>
          </p:cNvSpPr>
          <p:nvPr>
            <p:ph type="body" sz="quarter" idx="16"/>
          </p:nvPr>
        </p:nvSpPr>
        <p:spPr>
          <a:xfrm>
            <a:off x="965349" y="400771"/>
            <a:ext cx="10595237" cy="803654"/>
          </a:xfrm>
        </p:spPr>
        <p:txBody>
          <a:bodyPr/>
          <a:lstStyle/>
          <a:p>
            <a:r>
              <a:rPr lang="en-IE" sz="3600" b="0" dirty="0">
                <a:solidFill>
                  <a:srgbClr val="05AAA3"/>
                </a:solidFill>
              </a:rPr>
              <a:t>Empowering Inclusive Communities</a:t>
            </a:r>
          </a:p>
          <a:p>
            <a:endParaRPr lang="en-IE" dirty="0"/>
          </a:p>
        </p:txBody>
      </p:sp>
      <p:pic>
        <p:nvPicPr>
          <p:cNvPr id="5" name="Picture 4" descr="A group of hands forming a heart&#10;&#10;AI-generated content may be incorrect.">
            <a:extLst>
              <a:ext uri="{FF2B5EF4-FFF2-40B4-BE49-F238E27FC236}">
                <a16:creationId xmlns:a16="http://schemas.microsoft.com/office/drawing/2014/main" id="{F3C1F8DD-8C48-0BE7-9AD7-C65D1C356F35}"/>
              </a:ext>
            </a:extLst>
          </p:cNvPr>
          <p:cNvPicPr>
            <a:picLocks noChangeAspect="1"/>
          </p:cNvPicPr>
          <p:nvPr/>
        </p:nvPicPr>
        <p:blipFill>
          <a:blip r:embed="rId2" cstate="email">
            <a:extLst>
              <a:ext uri="{28A0092B-C50C-407E-A947-70E740481C1C}">
                <a14:useLocalDpi xmlns:a14="http://schemas.microsoft.com/office/drawing/2010/main"/>
              </a:ext>
            </a:extLst>
          </a:blip>
          <a:srcRect l="6470" t="1848" r="4472"/>
          <a:stretch/>
        </p:blipFill>
        <p:spPr>
          <a:xfrm>
            <a:off x="8501343" y="1733550"/>
            <a:ext cx="3219450" cy="4552949"/>
          </a:xfrm>
          <a:prstGeom prst="rect">
            <a:avLst/>
          </a:prstGeom>
        </p:spPr>
      </p:pic>
    </p:spTree>
    <p:extLst>
      <p:ext uri="{BB962C8B-B14F-4D97-AF65-F5344CB8AC3E}">
        <p14:creationId xmlns:p14="http://schemas.microsoft.com/office/powerpoint/2010/main" val="14396141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8D3AD5-E9FC-3E1E-3AC5-376D3791A28B}"/>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2058AAD8-3EF8-AA5B-8F74-1B39A815829A}"/>
              </a:ext>
            </a:extLst>
          </p:cNvPr>
          <p:cNvSpPr>
            <a:spLocks noGrp="1"/>
          </p:cNvSpPr>
          <p:nvPr>
            <p:ph type="body" sz="quarter" idx="18"/>
          </p:nvPr>
        </p:nvSpPr>
        <p:spPr>
          <a:xfrm>
            <a:off x="798381" y="1260457"/>
            <a:ext cx="11003094" cy="3849918"/>
          </a:xfrm>
        </p:spPr>
        <p:txBody>
          <a:bodyPr/>
          <a:lstStyle/>
          <a:p>
            <a:r>
              <a:rPr lang="en-US" dirty="0"/>
              <a:t>By the end of this module, participants will be able to:</a:t>
            </a:r>
          </a:p>
          <a:p>
            <a:pPr>
              <a:buFont typeface="Arial" panose="020B0604020202020204" pitchFamily="34" charset="0"/>
              <a:buChar char="•"/>
            </a:pPr>
            <a:r>
              <a:rPr lang="en-US" b="1" dirty="0"/>
              <a:t>Understand the Principles of Shared Value</a:t>
            </a:r>
            <a:r>
              <a:rPr lang="en-US" dirty="0"/>
              <a:t> – Explain how businesses can create long-lasting value by integrating community needs and diverse perspectives.</a:t>
            </a:r>
          </a:p>
          <a:p>
            <a:pPr>
              <a:buFont typeface="Arial" panose="020B0604020202020204" pitchFamily="34" charset="0"/>
              <a:buChar char="•"/>
            </a:pPr>
            <a:r>
              <a:rPr lang="en-US" b="1" dirty="0"/>
              <a:t>Apply Effective Inclusive Engagement Techniques</a:t>
            </a:r>
            <a:r>
              <a:rPr lang="en-US" dirty="0"/>
              <a:t> – Utilize active listening, representation, and transparent communication to build meaningful collaboration.</a:t>
            </a:r>
          </a:p>
          <a:p>
            <a:pPr>
              <a:buFont typeface="Arial" panose="020B0604020202020204" pitchFamily="34" charset="0"/>
              <a:buChar char="•"/>
            </a:pPr>
            <a:r>
              <a:rPr lang="en-US" b="1" dirty="0"/>
              <a:t>Empower Local Champions &amp; </a:t>
            </a:r>
            <a:r>
              <a:rPr lang="en-US" b="1" dirty="0" err="1"/>
              <a:t>Mobilise</a:t>
            </a:r>
            <a:r>
              <a:rPr lang="en-US" b="1" dirty="0"/>
              <a:t> Action</a:t>
            </a:r>
            <a:r>
              <a:rPr lang="en-US" dirty="0"/>
              <a:t> – Identify strategies to support community leaders, encourage collective action, and drive sustainable impact.</a:t>
            </a:r>
          </a:p>
          <a:p>
            <a:pPr>
              <a:buFont typeface="Arial" panose="020B0604020202020204" pitchFamily="34" charset="0"/>
              <a:buChar char="•"/>
            </a:pPr>
            <a:r>
              <a:rPr lang="en-US" b="1" dirty="0"/>
              <a:t>Facilitate Participatory Decision-Making</a:t>
            </a:r>
            <a:r>
              <a:rPr lang="en-US" dirty="0"/>
              <a:t> – Implement methods that involve community members in shaping initiatives that affect them.</a:t>
            </a:r>
          </a:p>
          <a:p>
            <a:pPr>
              <a:buFont typeface="Arial" panose="020B0604020202020204" pitchFamily="34" charset="0"/>
              <a:buChar char="•"/>
            </a:pPr>
            <a:r>
              <a:rPr lang="en-US" b="1" dirty="0"/>
              <a:t>Promote Economic &amp; Social Empowerment</a:t>
            </a:r>
            <a:r>
              <a:rPr lang="en-US" dirty="0"/>
              <a:t> – </a:t>
            </a:r>
            <a:r>
              <a:rPr lang="en-US" dirty="0" err="1"/>
              <a:t>recognise</a:t>
            </a:r>
            <a:r>
              <a:rPr lang="en-US" dirty="0"/>
              <a:t> the role of advocacy, capacity building, and infrastructure support in strengthening communities.</a:t>
            </a:r>
          </a:p>
        </p:txBody>
      </p:sp>
      <p:sp>
        <p:nvSpPr>
          <p:cNvPr id="14" name="Text Placeholder 13">
            <a:extLst>
              <a:ext uri="{FF2B5EF4-FFF2-40B4-BE49-F238E27FC236}">
                <a16:creationId xmlns:a16="http://schemas.microsoft.com/office/drawing/2014/main" id="{FCDF3700-1285-BBE3-DC45-4CC3C83F84B1}"/>
              </a:ext>
            </a:extLst>
          </p:cNvPr>
          <p:cNvSpPr>
            <a:spLocks noGrp="1"/>
          </p:cNvSpPr>
          <p:nvPr>
            <p:ph type="body" sz="quarter" idx="16"/>
          </p:nvPr>
        </p:nvSpPr>
        <p:spPr>
          <a:xfrm>
            <a:off x="798381" y="542528"/>
            <a:ext cx="10595237" cy="803654"/>
          </a:xfrm>
        </p:spPr>
        <p:txBody>
          <a:bodyPr/>
          <a:lstStyle/>
          <a:p>
            <a:r>
              <a:rPr lang="en-IE" sz="3200" dirty="0"/>
              <a:t>Learning Objectives</a:t>
            </a:r>
          </a:p>
        </p:txBody>
      </p:sp>
    </p:spTree>
    <p:extLst>
      <p:ext uri="{BB962C8B-B14F-4D97-AF65-F5344CB8AC3E}">
        <p14:creationId xmlns:p14="http://schemas.microsoft.com/office/powerpoint/2010/main" val="419010722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90D504-F861-8068-329E-B87A1EA61E1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973F0763-EC7A-90FB-E9C1-D59FC3CA31AB}"/>
              </a:ext>
            </a:extLst>
          </p:cNvPr>
          <p:cNvSpPr>
            <a:spLocks noGrp="1"/>
          </p:cNvSpPr>
          <p:nvPr>
            <p:ph type="body" sz="quarter" idx="18"/>
          </p:nvPr>
        </p:nvSpPr>
        <p:spPr>
          <a:xfrm>
            <a:off x="851049" y="590621"/>
            <a:ext cx="10261302" cy="3849918"/>
          </a:xfrm>
        </p:spPr>
        <p:txBody>
          <a:bodyPr/>
          <a:lstStyle/>
          <a:p>
            <a:pPr marL="342900" indent="-342900">
              <a:buFont typeface="Wingdings" panose="05000000000000000000" pitchFamily="2" charset="2"/>
              <a:buChar char="v"/>
            </a:pPr>
            <a:r>
              <a:rPr lang="en-US" sz="2200" dirty="0"/>
              <a:t>Empowering communities requires </a:t>
            </a:r>
            <a:r>
              <a:rPr lang="en-US" sz="2200" b="1" dirty="0"/>
              <a:t>social accountability </a:t>
            </a:r>
            <a:r>
              <a:rPr lang="en-US" sz="2200" dirty="0"/>
              <a:t>and </a:t>
            </a:r>
            <a:r>
              <a:rPr lang="en-US" sz="2200" b="1" dirty="0"/>
              <a:t>systematic commitment</a:t>
            </a:r>
            <a:r>
              <a:rPr lang="en-US" sz="2200" dirty="0"/>
              <a:t>. This means </a:t>
            </a:r>
            <a:r>
              <a:rPr lang="en-US" sz="2200" dirty="0" err="1"/>
              <a:t>prioritising</a:t>
            </a:r>
            <a:r>
              <a:rPr lang="en-US" sz="2200" dirty="0"/>
              <a:t> community participation in design and implementation, integrating community engagement, and </a:t>
            </a:r>
            <a:r>
              <a:rPr lang="en-US" sz="2200" dirty="0" err="1"/>
              <a:t>mobilising</a:t>
            </a:r>
            <a:r>
              <a:rPr lang="en-US" sz="2200" dirty="0"/>
              <a:t> resources or supports for meaningful, long-term relationship building. </a:t>
            </a:r>
          </a:p>
          <a:p>
            <a:pPr marL="0" indent="0"/>
            <a:r>
              <a:rPr lang="en-US" sz="2200" dirty="0"/>
              <a:t>When SMEs focus on listening, co-creation, and inclusivity, they transform from service providers into true partners in community development. By asking, “How can we uplift and empower together?” they pave the way for sustainable progress that benefits everyone involved. Here are 5 ways you can empower your community.</a:t>
            </a:r>
          </a:p>
          <a:p>
            <a:pPr marL="457200" indent="-457200">
              <a:buFont typeface="+mj-lt"/>
              <a:buAutoNum type="arabicPeriod"/>
            </a:pPr>
            <a:r>
              <a:rPr lang="en-US" sz="2200" b="1" dirty="0"/>
              <a:t>Participatory Engagement: </a:t>
            </a:r>
            <a:r>
              <a:rPr lang="en-US" sz="2200" dirty="0"/>
              <a:t>Involving the Community in Decision-Making</a:t>
            </a:r>
          </a:p>
          <a:p>
            <a:pPr marL="457200" indent="-457200">
              <a:buFont typeface="+mj-lt"/>
              <a:buAutoNum type="arabicPeriod"/>
            </a:pPr>
            <a:r>
              <a:rPr lang="en-US" sz="2200" b="1" dirty="0"/>
              <a:t>Capacity Building: </a:t>
            </a:r>
            <a:r>
              <a:rPr lang="en-US" sz="2200" dirty="0"/>
              <a:t>Equipping Communities with Skills and Resources</a:t>
            </a:r>
          </a:p>
          <a:p>
            <a:pPr marL="457200" indent="-457200">
              <a:buFont typeface="+mj-lt"/>
              <a:buAutoNum type="arabicPeriod"/>
            </a:pPr>
            <a:r>
              <a:rPr lang="en-US" sz="2200" b="1" dirty="0"/>
              <a:t>Economic Empowerment: </a:t>
            </a:r>
            <a:r>
              <a:rPr lang="en-US" sz="2200" dirty="0"/>
              <a:t>Creating Opportunities for Livelihoods</a:t>
            </a:r>
          </a:p>
          <a:p>
            <a:pPr marL="457200" indent="-457200">
              <a:buFont typeface="+mj-lt"/>
              <a:buAutoNum type="arabicPeriod"/>
            </a:pPr>
            <a:r>
              <a:rPr lang="en-US" sz="2200" b="1" dirty="0"/>
              <a:t>Social Empowerment: </a:t>
            </a:r>
            <a:r>
              <a:rPr lang="en-US" sz="2200" dirty="0"/>
              <a:t>Promoting and Advocating for Inclusivity and Representation</a:t>
            </a:r>
          </a:p>
          <a:p>
            <a:pPr marL="457200" indent="-457200">
              <a:buFont typeface="+mj-lt"/>
              <a:buAutoNum type="arabicPeriod"/>
            </a:pPr>
            <a:r>
              <a:rPr lang="en-US" sz="2200" b="1" dirty="0"/>
              <a:t>Advocacy and Awareness: </a:t>
            </a:r>
            <a:r>
              <a:rPr lang="en-US" sz="2200" dirty="0"/>
              <a:t>Raising Awareness About Key Issues</a:t>
            </a:r>
          </a:p>
          <a:p>
            <a:pPr marL="457200" indent="-457200">
              <a:buFont typeface="+mj-lt"/>
              <a:buAutoNum type="arabicPeriod"/>
            </a:pPr>
            <a:r>
              <a:rPr lang="en-US" sz="2200" b="1" dirty="0"/>
              <a:t>Infrastructure Support: </a:t>
            </a:r>
            <a:r>
              <a:rPr lang="en-US" sz="2200" dirty="0"/>
              <a:t>Facilitating Access to Tools and Resources</a:t>
            </a:r>
            <a:endParaRPr lang="en-IE" sz="2200" dirty="0"/>
          </a:p>
          <a:p>
            <a:pPr marL="0" indent="0"/>
            <a:endParaRPr lang="en-IE" sz="2200" dirty="0"/>
          </a:p>
        </p:txBody>
      </p:sp>
    </p:spTree>
    <p:extLst>
      <p:ext uri="{BB962C8B-B14F-4D97-AF65-F5344CB8AC3E}">
        <p14:creationId xmlns:p14="http://schemas.microsoft.com/office/powerpoint/2010/main" val="36078486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EA41E0-28D5-2DEA-A318-F8C34CD49C4C}"/>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9C2E9D48-7B29-DCAB-1CD5-A5A741EF81F5}"/>
              </a:ext>
            </a:extLst>
          </p:cNvPr>
          <p:cNvSpPr>
            <a:spLocks noGrp="1"/>
          </p:cNvSpPr>
          <p:nvPr>
            <p:ph type="body" sz="quarter" idx="18"/>
          </p:nvPr>
        </p:nvSpPr>
        <p:spPr>
          <a:xfrm>
            <a:off x="1122230" y="502654"/>
            <a:ext cx="7812220" cy="3849918"/>
          </a:xfrm>
        </p:spPr>
        <p:txBody>
          <a:bodyPr/>
          <a:lstStyle/>
          <a:p>
            <a:pPr marL="0" indent="0"/>
            <a:r>
              <a:rPr lang="en-US" sz="3200" b="1" dirty="0">
                <a:solidFill>
                  <a:srgbClr val="7030A0"/>
                </a:solidFill>
              </a:rPr>
              <a:t>Participatory Engagement </a:t>
            </a:r>
          </a:p>
          <a:p>
            <a:pPr marL="0" indent="0"/>
            <a:r>
              <a:rPr lang="en-US" sz="2800" dirty="0"/>
              <a:t>Involving the Community in Decision-Making </a:t>
            </a:r>
          </a:p>
          <a:p>
            <a:pPr marL="0" indent="0"/>
            <a:r>
              <a:rPr lang="en-US" sz="2100" dirty="0"/>
              <a:t>Participatory engagement is about ensuring communities have a voice in shaping initiatives that affect them. Instead of imposing solutions, SMEs collaborate with the community to identify needs and co-create strategies. By involving the community, SMEs ensure the initiative aligns with local priorities, making it more impactful and sustainable.</a:t>
            </a:r>
          </a:p>
          <a:p>
            <a:pPr marL="0" indent="0"/>
            <a:r>
              <a:rPr lang="en-US" sz="2100" dirty="0">
                <a:solidFill>
                  <a:srgbClr val="D11C5F"/>
                </a:solidFill>
                <a:latin typeface="Aharoni" panose="02010803020104030203" pitchFamily="2" charset="-79"/>
                <a:cs typeface="Aharoni" panose="02010803020104030203" pitchFamily="2" charset="-79"/>
              </a:rPr>
              <a:t>How? </a:t>
            </a:r>
            <a:r>
              <a:rPr lang="en-US" sz="2100" dirty="0"/>
              <a:t>Organize community forums, workshops, or focus groups to gather input. Include diverse representatives—youth, seniors, cultural groups, and local leaders. Use surveys or feedback forms to capture a broader perspective. Let the community play an active role in planning and execution.</a:t>
            </a:r>
          </a:p>
          <a:p>
            <a:pPr marL="0" indent="0"/>
            <a:r>
              <a:rPr lang="en-US" sz="2100" dirty="0">
                <a:solidFill>
                  <a:schemeClr val="bg1"/>
                </a:solidFill>
                <a:highlight>
                  <a:srgbClr val="05AAA3"/>
                </a:highlight>
              </a:rPr>
              <a:t>For example, </a:t>
            </a:r>
            <a:r>
              <a:rPr lang="en-US" sz="2100" dirty="0"/>
              <a:t>A small </a:t>
            </a:r>
            <a:r>
              <a:rPr lang="en-US" sz="2100" b="1" dirty="0"/>
              <a:t>food</a:t>
            </a:r>
            <a:r>
              <a:rPr lang="en-US" sz="2100" dirty="0"/>
              <a:t> </a:t>
            </a:r>
            <a:r>
              <a:rPr lang="en-US" sz="2100" b="1" dirty="0"/>
              <a:t>retail store </a:t>
            </a:r>
            <a:r>
              <a:rPr lang="en-US" sz="2100" dirty="0"/>
              <a:t>planning to redesign its product offerings could host a series of workshops where customers share their needs. This might reveal a demand for locally sourced products, prompting collaboration with nearby farmers or artisans to meet this need.</a:t>
            </a:r>
            <a:endParaRPr lang="en-IE" sz="2100" dirty="0"/>
          </a:p>
        </p:txBody>
      </p:sp>
      <p:grpSp>
        <p:nvGrpSpPr>
          <p:cNvPr id="7" name="Group 6">
            <a:extLst>
              <a:ext uri="{FF2B5EF4-FFF2-40B4-BE49-F238E27FC236}">
                <a16:creationId xmlns:a16="http://schemas.microsoft.com/office/drawing/2014/main" id="{54AFC1F4-4F5D-7620-BA4E-60EA4E0531F7}"/>
              </a:ext>
            </a:extLst>
          </p:cNvPr>
          <p:cNvGrpSpPr/>
          <p:nvPr/>
        </p:nvGrpSpPr>
        <p:grpSpPr>
          <a:xfrm>
            <a:off x="0" y="126091"/>
            <a:ext cx="1016000" cy="1016000"/>
            <a:chOff x="1016000" y="1137920"/>
            <a:chExt cx="1016000" cy="1016000"/>
          </a:xfrm>
        </p:grpSpPr>
        <p:sp>
          <p:nvSpPr>
            <p:cNvPr id="8" name="Oval 7">
              <a:extLst>
                <a:ext uri="{FF2B5EF4-FFF2-40B4-BE49-F238E27FC236}">
                  <a16:creationId xmlns:a16="http://schemas.microsoft.com/office/drawing/2014/main" id="{6EEF1732-46DA-4E14-F5D8-71452F7791AF}"/>
                </a:ext>
              </a:extLst>
            </p:cNvPr>
            <p:cNvSpPr/>
            <p:nvPr/>
          </p:nvSpPr>
          <p:spPr>
            <a:xfrm>
              <a:off x="1016000" y="1137920"/>
              <a:ext cx="1016000" cy="1016000"/>
            </a:xfrm>
            <a:prstGeom prst="ellipse">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5DA472F-28BE-7AED-71AA-FB99A4C84DCA}"/>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01</a:t>
              </a:r>
            </a:p>
          </p:txBody>
        </p:sp>
      </p:grpSp>
      <p:pic>
        <p:nvPicPr>
          <p:cNvPr id="4" name="Picture 3" descr="A person in a green apron&#10;&#10;AI-generated content may be incorrect.">
            <a:extLst>
              <a:ext uri="{FF2B5EF4-FFF2-40B4-BE49-F238E27FC236}">
                <a16:creationId xmlns:a16="http://schemas.microsoft.com/office/drawing/2014/main" id="{71BFFE2F-8AAA-5D3A-7FE8-7DC03A54A4A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131300" y="2190749"/>
            <a:ext cx="2731947" cy="4097921"/>
          </a:xfrm>
          <a:prstGeom prst="rect">
            <a:avLst/>
          </a:prstGeom>
        </p:spPr>
      </p:pic>
    </p:spTree>
    <p:extLst>
      <p:ext uri="{BB962C8B-B14F-4D97-AF65-F5344CB8AC3E}">
        <p14:creationId xmlns:p14="http://schemas.microsoft.com/office/powerpoint/2010/main" val="14733781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E8C1D5-DB85-7B76-49A0-A100A5286D2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AA001744-DE58-3392-0391-52877A8E1530}"/>
              </a:ext>
            </a:extLst>
          </p:cNvPr>
          <p:cNvSpPr>
            <a:spLocks noGrp="1"/>
          </p:cNvSpPr>
          <p:nvPr>
            <p:ph type="body" sz="quarter" idx="18"/>
          </p:nvPr>
        </p:nvSpPr>
        <p:spPr>
          <a:xfrm>
            <a:off x="1122231" y="502654"/>
            <a:ext cx="7145470" cy="3849918"/>
          </a:xfrm>
        </p:spPr>
        <p:txBody>
          <a:bodyPr/>
          <a:lstStyle/>
          <a:p>
            <a:pPr marL="0" indent="0"/>
            <a:r>
              <a:rPr lang="en-US" sz="3200" b="1" dirty="0">
                <a:solidFill>
                  <a:srgbClr val="7030A0"/>
                </a:solidFill>
              </a:rPr>
              <a:t>Capacity Building</a:t>
            </a:r>
          </a:p>
          <a:p>
            <a:pPr marL="0" indent="0"/>
            <a:r>
              <a:rPr lang="en-US" sz="2800" dirty="0"/>
              <a:t>Equipping Communities with Skills &amp; Resources</a:t>
            </a:r>
          </a:p>
          <a:p>
            <a:pPr marL="0" indent="0"/>
            <a:r>
              <a:rPr lang="en-US" sz="2200" dirty="0"/>
              <a:t>Empowerment often requires skills, knowledge, or resources. SMEs can help communities build capacity by offering training, mentorship, or access to tools. Building capacity ensures the community can independently sustain progress over time, reducing dependency and enabling resilience.</a:t>
            </a:r>
          </a:p>
          <a:p>
            <a:pPr marL="0" indent="0"/>
            <a:r>
              <a:rPr lang="en-US" sz="2200" dirty="0">
                <a:solidFill>
                  <a:srgbClr val="D11C5F"/>
                </a:solidFill>
                <a:latin typeface="Aharoni" panose="02010803020104030203" pitchFamily="2" charset="-79"/>
                <a:cs typeface="Aharoni" panose="02010803020104030203" pitchFamily="2" charset="-79"/>
              </a:rPr>
              <a:t>How? </a:t>
            </a:r>
            <a:r>
              <a:rPr lang="en-US" sz="2200" dirty="0"/>
              <a:t>Assess what skills or resources the community needs to thrive. Offer workshops, webinars, or on-site training programs. Partner with local experts, NGOs, or educational institutions for support.</a:t>
            </a:r>
          </a:p>
          <a:p>
            <a:pPr marL="0" indent="0"/>
            <a:r>
              <a:rPr lang="en-US" sz="2200" dirty="0">
                <a:solidFill>
                  <a:schemeClr val="bg1"/>
                </a:solidFill>
                <a:highlight>
                  <a:srgbClr val="05AAA3"/>
                </a:highlight>
              </a:rPr>
              <a:t>For example, </a:t>
            </a:r>
            <a:r>
              <a:rPr lang="en-US" sz="2200" dirty="0"/>
              <a:t>A small </a:t>
            </a:r>
            <a:r>
              <a:rPr lang="en-US" sz="2200" b="1" dirty="0"/>
              <a:t>tech firm </a:t>
            </a:r>
            <a:r>
              <a:rPr lang="en-US" sz="2200" dirty="0"/>
              <a:t>could organize digital literacy workshops for local nonprofits, teaching them how to use technology to amplify their causes. Similarly, a bakery could host sessions for aspiring entrepreneurs on how to manage food production efficiently.</a:t>
            </a:r>
            <a:endParaRPr lang="en-IE" dirty="0"/>
          </a:p>
        </p:txBody>
      </p:sp>
      <p:grpSp>
        <p:nvGrpSpPr>
          <p:cNvPr id="7" name="Group 6">
            <a:extLst>
              <a:ext uri="{FF2B5EF4-FFF2-40B4-BE49-F238E27FC236}">
                <a16:creationId xmlns:a16="http://schemas.microsoft.com/office/drawing/2014/main" id="{F493FB51-BA99-F4F3-85EA-2B94DC6B8909}"/>
              </a:ext>
            </a:extLst>
          </p:cNvPr>
          <p:cNvGrpSpPr/>
          <p:nvPr/>
        </p:nvGrpSpPr>
        <p:grpSpPr>
          <a:xfrm>
            <a:off x="0" y="126091"/>
            <a:ext cx="1016000" cy="1016000"/>
            <a:chOff x="1016000" y="1137920"/>
            <a:chExt cx="1016000" cy="1016000"/>
          </a:xfrm>
        </p:grpSpPr>
        <p:sp>
          <p:nvSpPr>
            <p:cNvPr id="8" name="Oval 7">
              <a:extLst>
                <a:ext uri="{FF2B5EF4-FFF2-40B4-BE49-F238E27FC236}">
                  <a16:creationId xmlns:a16="http://schemas.microsoft.com/office/drawing/2014/main" id="{97A7F130-2757-0CED-2656-2FDF120BBA20}"/>
                </a:ext>
              </a:extLst>
            </p:cNvPr>
            <p:cNvSpPr/>
            <p:nvPr/>
          </p:nvSpPr>
          <p:spPr>
            <a:xfrm>
              <a:off x="1016000" y="1137920"/>
              <a:ext cx="1016000" cy="1016000"/>
            </a:xfrm>
            <a:prstGeom prst="ellipse">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FD2AF2D1-B745-DA12-2B41-CE2043F781FA}"/>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02</a:t>
              </a:r>
            </a:p>
          </p:txBody>
        </p:sp>
      </p:grpSp>
      <p:pic>
        <p:nvPicPr>
          <p:cNvPr id="5" name="Picture 4" descr="A group of people in a cafe&#10;&#10;AI-generated content may be incorrect.">
            <a:extLst>
              <a:ext uri="{FF2B5EF4-FFF2-40B4-BE49-F238E27FC236}">
                <a16:creationId xmlns:a16="http://schemas.microsoft.com/office/drawing/2014/main" id="{A717F876-8DBB-082F-79EE-E995A239EF7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536119" y="1402752"/>
            <a:ext cx="3255831" cy="4883747"/>
          </a:xfrm>
          <a:prstGeom prst="rect">
            <a:avLst/>
          </a:prstGeom>
        </p:spPr>
      </p:pic>
    </p:spTree>
    <p:extLst>
      <p:ext uri="{BB962C8B-B14F-4D97-AF65-F5344CB8AC3E}">
        <p14:creationId xmlns:p14="http://schemas.microsoft.com/office/powerpoint/2010/main" val="153611157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48B6153-BBD9-674A-132B-9C459612D47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AE13CD57-C4B2-8D69-95AC-EA7EBADE5007}"/>
              </a:ext>
            </a:extLst>
          </p:cNvPr>
          <p:cNvSpPr>
            <a:spLocks noGrp="1"/>
          </p:cNvSpPr>
          <p:nvPr>
            <p:ph type="body" sz="quarter" idx="18"/>
          </p:nvPr>
        </p:nvSpPr>
        <p:spPr>
          <a:xfrm>
            <a:off x="1122231" y="502654"/>
            <a:ext cx="6735894" cy="3849918"/>
          </a:xfrm>
        </p:spPr>
        <p:txBody>
          <a:bodyPr/>
          <a:lstStyle/>
          <a:p>
            <a:pPr marL="0" indent="0"/>
            <a:r>
              <a:rPr lang="en-US" sz="3200" b="1" dirty="0">
                <a:solidFill>
                  <a:srgbClr val="7030A0"/>
                </a:solidFill>
              </a:rPr>
              <a:t>Economic Empowerment</a:t>
            </a:r>
          </a:p>
          <a:p>
            <a:pPr marL="0" indent="0"/>
            <a:r>
              <a:rPr lang="en-US" sz="2800" dirty="0"/>
              <a:t>Creating Opportunities for Livelihoods</a:t>
            </a:r>
          </a:p>
          <a:p>
            <a:pPr marL="0" indent="0"/>
            <a:r>
              <a:rPr lang="en-US" sz="2200" dirty="0"/>
              <a:t>Economic empowerment focuses on creating income-generating opportunities that uplift communities. SMEs can contribute by hiring locally, sourcing from local suppliers, or supporting local entrepreneurship. By enabling financial independence, economic empowerment creates a ripple effect, enhancing community well-being and stability.</a:t>
            </a:r>
          </a:p>
          <a:p>
            <a:pPr marL="0" indent="0"/>
            <a:r>
              <a:rPr lang="en-US" sz="2200" dirty="0">
                <a:solidFill>
                  <a:srgbClr val="D11C5F"/>
                </a:solidFill>
                <a:latin typeface="Aharoni" panose="02010803020104030203" pitchFamily="2" charset="-79"/>
                <a:cs typeface="Aharoni" panose="02010803020104030203" pitchFamily="2" charset="-79"/>
              </a:rPr>
              <a:t>How? </a:t>
            </a:r>
            <a:r>
              <a:rPr lang="en-US" sz="2200" dirty="0"/>
              <a:t>Partner with local suppliers to strengthen the local economy. Offer apprenticeships or internships to develop local talent. Create spaces for local artisans or businesses to showcase and sell their products.</a:t>
            </a:r>
          </a:p>
          <a:p>
            <a:pPr marL="0" indent="0"/>
            <a:r>
              <a:rPr lang="en-US" sz="2200" dirty="0">
                <a:solidFill>
                  <a:schemeClr val="bg1"/>
                </a:solidFill>
                <a:highlight>
                  <a:srgbClr val="05AAA3"/>
                </a:highlight>
              </a:rPr>
              <a:t>For example, </a:t>
            </a:r>
            <a:r>
              <a:rPr lang="en-US" sz="2200" dirty="0"/>
              <a:t>A </a:t>
            </a:r>
            <a:r>
              <a:rPr lang="en-US" sz="2200" b="1" dirty="0"/>
              <a:t>boutique</a:t>
            </a:r>
            <a:r>
              <a:rPr lang="en-US" sz="2200" dirty="0"/>
              <a:t> might collaborate with local artisans to feature handmade jewelry or textiles, providing them with a market for their products. </a:t>
            </a:r>
            <a:endParaRPr lang="en-IE" dirty="0"/>
          </a:p>
        </p:txBody>
      </p:sp>
      <p:grpSp>
        <p:nvGrpSpPr>
          <p:cNvPr id="7" name="Group 6">
            <a:extLst>
              <a:ext uri="{FF2B5EF4-FFF2-40B4-BE49-F238E27FC236}">
                <a16:creationId xmlns:a16="http://schemas.microsoft.com/office/drawing/2014/main" id="{542BDA90-E886-8857-5F24-63858B12A6D2}"/>
              </a:ext>
            </a:extLst>
          </p:cNvPr>
          <p:cNvGrpSpPr/>
          <p:nvPr/>
        </p:nvGrpSpPr>
        <p:grpSpPr>
          <a:xfrm>
            <a:off x="0" y="126091"/>
            <a:ext cx="1016000" cy="1016000"/>
            <a:chOff x="1016000" y="1137920"/>
            <a:chExt cx="1016000" cy="1016000"/>
          </a:xfrm>
        </p:grpSpPr>
        <p:sp>
          <p:nvSpPr>
            <p:cNvPr id="8" name="Oval 7">
              <a:extLst>
                <a:ext uri="{FF2B5EF4-FFF2-40B4-BE49-F238E27FC236}">
                  <a16:creationId xmlns:a16="http://schemas.microsoft.com/office/drawing/2014/main" id="{BDDA78D5-3DE3-9CBE-595D-FC38EA868C24}"/>
                </a:ext>
              </a:extLst>
            </p:cNvPr>
            <p:cNvSpPr/>
            <p:nvPr/>
          </p:nvSpPr>
          <p:spPr>
            <a:xfrm>
              <a:off x="1016000" y="1137920"/>
              <a:ext cx="1016000" cy="1016000"/>
            </a:xfrm>
            <a:prstGeom prst="ellipse">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03755AE2-4DB0-FE85-8323-65F0A420C6A8}"/>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03</a:t>
              </a:r>
            </a:p>
          </p:txBody>
        </p:sp>
      </p:grpSp>
      <p:pic>
        <p:nvPicPr>
          <p:cNvPr id="5" name="Picture 4" descr="A person and person giving each other a high five&#10;&#10;AI-generated content may be incorrect.">
            <a:extLst>
              <a:ext uri="{FF2B5EF4-FFF2-40B4-BE49-F238E27FC236}">
                <a16:creationId xmlns:a16="http://schemas.microsoft.com/office/drawing/2014/main" id="{FB0AA92F-348A-68D5-237F-1D8E1B8D837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12150" y="1161141"/>
            <a:ext cx="3422650" cy="5133975"/>
          </a:xfrm>
          <a:prstGeom prst="rect">
            <a:avLst/>
          </a:prstGeom>
        </p:spPr>
      </p:pic>
    </p:spTree>
    <p:extLst>
      <p:ext uri="{BB962C8B-B14F-4D97-AF65-F5344CB8AC3E}">
        <p14:creationId xmlns:p14="http://schemas.microsoft.com/office/powerpoint/2010/main" val="78897772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F258368-E8D3-355C-F037-56014C0FAD2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B0A4777A-37BB-F55D-319D-A355335E7D62}"/>
              </a:ext>
            </a:extLst>
          </p:cNvPr>
          <p:cNvSpPr>
            <a:spLocks noGrp="1"/>
          </p:cNvSpPr>
          <p:nvPr>
            <p:ph type="body" sz="quarter" idx="18"/>
          </p:nvPr>
        </p:nvSpPr>
        <p:spPr>
          <a:xfrm>
            <a:off x="1122230" y="426454"/>
            <a:ext cx="7278819" cy="3849918"/>
          </a:xfrm>
        </p:spPr>
        <p:txBody>
          <a:bodyPr/>
          <a:lstStyle/>
          <a:p>
            <a:pPr marL="0" indent="0"/>
            <a:r>
              <a:rPr lang="en-US" sz="3200" b="1" dirty="0">
                <a:solidFill>
                  <a:srgbClr val="7030A0"/>
                </a:solidFill>
              </a:rPr>
              <a:t>Social Empowerment</a:t>
            </a:r>
          </a:p>
          <a:p>
            <a:pPr marL="0" indent="0"/>
            <a:r>
              <a:rPr lang="en-US" sz="2800" dirty="0"/>
              <a:t>Ensuring Inclusivity &amp; Representation</a:t>
            </a:r>
          </a:p>
          <a:p>
            <a:pPr marL="0" indent="0"/>
            <a:r>
              <a:rPr lang="en-US" sz="2200" dirty="0"/>
              <a:t>Social empowerment involves amplifying the voices of underrepresented groups and creating inclusive opportunities for them to participate meaningfully. Inclusivity strengthens community bonds and ensures that no one is left behind in the journey toward collective progress.</a:t>
            </a:r>
          </a:p>
          <a:p>
            <a:pPr marL="0" indent="0"/>
            <a:r>
              <a:rPr lang="en-US" sz="2200" dirty="0">
                <a:solidFill>
                  <a:srgbClr val="D11C5F"/>
                </a:solidFill>
                <a:latin typeface="Aharoni" panose="02010803020104030203" pitchFamily="2" charset="-79"/>
                <a:cs typeface="Aharoni" panose="02010803020104030203" pitchFamily="2" charset="-79"/>
              </a:rPr>
              <a:t>How? </a:t>
            </a:r>
            <a:r>
              <a:rPr lang="en-US" sz="2200" dirty="0"/>
              <a:t>Identify groups within the community that may be </a:t>
            </a:r>
            <a:r>
              <a:rPr lang="en-US" sz="2200" dirty="0" err="1"/>
              <a:t>marginalised</a:t>
            </a:r>
            <a:r>
              <a:rPr lang="en-US" sz="2200" dirty="0"/>
              <a:t> or overlooked. Create safe spaces for dialogue, ensuring all voices are heard. Design initiatives that address barriers to participation, such as accessibility or language differences.</a:t>
            </a:r>
          </a:p>
          <a:p>
            <a:pPr marL="0" indent="0"/>
            <a:r>
              <a:rPr lang="en-US" sz="2200" dirty="0">
                <a:solidFill>
                  <a:schemeClr val="bg1"/>
                </a:solidFill>
                <a:highlight>
                  <a:srgbClr val="05AAA3"/>
                </a:highlight>
              </a:rPr>
              <a:t>For example, </a:t>
            </a:r>
            <a:r>
              <a:rPr lang="en-US" sz="2200" dirty="0"/>
              <a:t>A </a:t>
            </a:r>
            <a:r>
              <a:rPr lang="en-US" sz="2200" b="1" dirty="0"/>
              <a:t>small café </a:t>
            </a:r>
            <a:r>
              <a:rPr lang="en-US" sz="2200" dirty="0"/>
              <a:t>could host cultural storytelling nights, inviting members of underrepresented groups to share their experiences. A </a:t>
            </a:r>
            <a:r>
              <a:rPr lang="en-US" sz="2200" b="1" dirty="0"/>
              <a:t>fitness studio </a:t>
            </a:r>
            <a:r>
              <a:rPr lang="en-US" sz="2200" dirty="0"/>
              <a:t>could offer free or low-cost sessions tailored for seniors or people with disabilities.</a:t>
            </a:r>
            <a:endParaRPr lang="en-IE" dirty="0"/>
          </a:p>
        </p:txBody>
      </p:sp>
      <p:grpSp>
        <p:nvGrpSpPr>
          <p:cNvPr id="7" name="Group 6">
            <a:extLst>
              <a:ext uri="{FF2B5EF4-FFF2-40B4-BE49-F238E27FC236}">
                <a16:creationId xmlns:a16="http://schemas.microsoft.com/office/drawing/2014/main" id="{A65C69C5-3599-6136-B406-AEEDC68E5C74}"/>
              </a:ext>
            </a:extLst>
          </p:cNvPr>
          <p:cNvGrpSpPr/>
          <p:nvPr/>
        </p:nvGrpSpPr>
        <p:grpSpPr>
          <a:xfrm>
            <a:off x="0" y="126091"/>
            <a:ext cx="1016000" cy="1016000"/>
            <a:chOff x="1016000" y="1137920"/>
            <a:chExt cx="1016000" cy="1016000"/>
          </a:xfrm>
        </p:grpSpPr>
        <p:sp>
          <p:nvSpPr>
            <p:cNvPr id="8" name="Oval 7">
              <a:extLst>
                <a:ext uri="{FF2B5EF4-FFF2-40B4-BE49-F238E27FC236}">
                  <a16:creationId xmlns:a16="http://schemas.microsoft.com/office/drawing/2014/main" id="{39806C52-D178-66FB-06A0-5B3EA4FA4EEB}"/>
                </a:ext>
              </a:extLst>
            </p:cNvPr>
            <p:cNvSpPr/>
            <p:nvPr/>
          </p:nvSpPr>
          <p:spPr>
            <a:xfrm>
              <a:off x="1016000" y="1137920"/>
              <a:ext cx="1016000" cy="1016000"/>
            </a:xfrm>
            <a:prstGeom prst="ellipse">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64F863D6-D71B-A743-A5F3-E46952E330D4}"/>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04</a:t>
              </a:r>
            </a:p>
          </p:txBody>
        </p:sp>
      </p:grpSp>
      <p:pic>
        <p:nvPicPr>
          <p:cNvPr id="4" name="Picture 3" descr="A person in a wheelchair using a computer&#10;&#10;AI-generated content may be incorrect.">
            <a:extLst>
              <a:ext uri="{FF2B5EF4-FFF2-40B4-BE49-F238E27FC236}">
                <a16:creationId xmlns:a16="http://schemas.microsoft.com/office/drawing/2014/main" id="{0241E085-EB94-FE20-BEC3-E27F6EED13BC}"/>
              </a:ext>
            </a:extLst>
          </p:cNvPr>
          <p:cNvPicPr>
            <a:picLocks noChangeAspect="1"/>
          </p:cNvPicPr>
          <p:nvPr/>
        </p:nvPicPr>
        <p:blipFill>
          <a:blip r:embed="rId2" cstate="email">
            <a:extLst>
              <a:ext uri="{28A0092B-C50C-407E-A947-70E740481C1C}">
                <a14:useLocalDpi xmlns:a14="http://schemas.microsoft.com/office/drawing/2010/main"/>
              </a:ext>
            </a:extLst>
          </a:blip>
          <a:srcRect l="32661" t="15754"/>
          <a:stretch/>
        </p:blipFill>
        <p:spPr>
          <a:xfrm>
            <a:off x="8507279" y="542634"/>
            <a:ext cx="3065597" cy="5753390"/>
          </a:xfrm>
          <a:prstGeom prst="rect">
            <a:avLst/>
          </a:prstGeom>
        </p:spPr>
      </p:pic>
    </p:spTree>
    <p:extLst>
      <p:ext uri="{BB962C8B-B14F-4D97-AF65-F5344CB8AC3E}">
        <p14:creationId xmlns:p14="http://schemas.microsoft.com/office/powerpoint/2010/main" val="536539668"/>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CDEC7E-ECD8-E5B6-D646-81DEE274C069}"/>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DE2030B8-0C88-2E97-1A4F-4228688D16AC}"/>
              </a:ext>
            </a:extLst>
          </p:cNvPr>
          <p:cNvSpPr>
            <a:spLocks noGrp="1"/>
          </p:cNvSpPr>
          <p:nvPr>
            <p:ph type="body" sz="quarter" idx="18"/>
          </p:nvPr>
        </p:nvSpPr>
        <p:spPr>
          <a:xfrm>
            <a:off x="1122230" y="426454"/>
            <a:ext cx="7278819" cy="3849918"/>
          </a:xfrm>
        </p:spPr>
        <p:txBody>
          <a:bodyPr/>
          <a:lstStyle/>
          <a:p>
            <a:pPr marL="0" indent="0"/>
            <a:r>
              <a:rPr lang="en-US" sz="3200" b="1" dirty="0">
                <a:solidFill>
                  <a:srgbClr val="7030A0"/>
                </a:solidFill>
              </a:rPr>
              <a:t>Advocacy and Awareness</a:t>
            </a:r>
          </a:p>
          <a:p>
            <a:pPr marL="0" indent="0"/>
            <a:r>
              <a:rPr lang="en-US" sz="2800" dirty="0"/>
              <a:t>Raise Awareness About Key Issues</a:t>
            </a:r>
          </a:p>
          <a:p>
            <a:pPr marL="0" indent="0"/>
            <a:r>
              <a:rPr lang="en-US" sz="2200" dirty="0"/>
              <a:t>SMEs can empower communities by being advocates for important social, environmental, or economic issues, educating people, and encouraging action. Awareness campaigns encourage communities to adopt new practices and take ownership of solving local challenges.</a:t>
            </a:r>
          </a:p>
          <a:p>
            <a:pPr marL="0" indent="0"/>
            <a:r>
              <a:rPr lang="en-US" sz="2200" dirty="0">
                <a:solidFill>
                  <a:srgbClr val="D11C5F"/>
                </a:solidFill>
                <a:latin typeface="Aharoni" panose="02010803020104030203" pitchFamily="2" charset="-79"/>
                <a:cs typeface="Aharoni" panose="02010803020104030203" pitchFamily="2" charset="-79"/>
              </a:rPr>
              <a:t>How? </a:t>
            </a:r>
            <a:r>
              <a:rPr lang="en-US" sz="2200" dirty="0"/>
              <a:t>Leverage social media, events, or collaborations to spread awareness. Create educational materials or campaigns that inform the community. Partner with local organizations or NGOs to amplify the message.</a:t>
            </a:r>
          </a:p>
          <a:p>
            <a:pPr marL="0" indent="0"/>
            <a:r>
              <a:rPr lang="en-US" sz="2200" dirty="0">
                <a:solidFill>
                  <a:schemeClr val="bg1"/>
                </a:solidFill>
                <a:highlight>
                  <a:srgbClr val="05AAA3"/>
                </a:highlight>
              </a:rPr>
              <a:t>For example, </a:t>
            </a:r>
            <a:r>
              <a:rPr lang="en-US" sz="2200" dirty="0"/>
              <a:t>A </a:t>
            </a:r>
            <a:r>
              <a:rPr lang="en-US" sz="2200" b="1" dirty="0"/>
              <a:t>local clothing brand </a:t>
            </a:r>
            <a:r>
              <a:rPr lang="en-US" sz="2200" dirty="0"/>
              <a:t>could launch a campaign highlighting the benefits of sustainable fashion, educating customers on how their choices impact the environment. A grocery store could promote workshops on reducing food waste and composting.</a:t>
            </a:r>
            <a:endParaRPr lang="en-IE" dirty="0"/>
          </a:p>
        </p:txBody>
      </p:sp>
      <p:grpSp>
        <p:nvGrpSpPr>
          <p:cNvPr id="7" name="Group 6">
            <a:extLst>
              <a:ext uri="{FF2B5EF4-FFF2-40B4-BE49-F238E27FC236}">
                <a16:creationId xmlns:a16="http://schemas.microsoft.com/office/drawing/2014/main" id="{BDA7FB76-C4D5-FB9B-78F7-AB1E162A1685}"/>
              </a:ext>
            </a:extLst>
          </p:cNvPr>
          <p:cNvGrpSpPr/>
          <p:nvPr/>
        </p:nvGrpSpPr>
        <p:grpSpPr>
          <a:xfrm>
            <a:off x="0" y="126091"/>
            <a:ext cx="1016000" cy="1016000"/>
            <a:chOff x="1016000" y="1137920"/>
            <a:chExt cx="1016000" cy="1016000"/>
          </a:xfrm>
        </p:grpSpPr>
        <p:sp>
          <p:nvSpPr>
            <p:cNvPr id="8" name="Oval 7">
              <a:extLst>
                <a:ext uri="{FF2B5EF4-FFF2-40B4-BE49-F238E27FC236}">
                  <a16:creationId xmlns:a16="http://schemas.microsoft.com/office/drawing/2014/main" id="{AED296E8-A9D0-E8A8-3DAE-8BD1AE8B49FC}"/>
                </a:ext>
              </a:extLst>
            </p:cNvPr>
            <p:cNvSpPr/>
            <p:nvPr/>
          </p:nvSpPr>
          <p:spPr>
            <a:xfrm>
              <a:off x="1016000" y="1137920"/>
              <a:ext cx="1016000" cy="1016000"/>
            </a:xfrm>
            <a:prstGeom prst="ellipse">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5D672249-9E55-D6D0-4270-7F924FD53221}"/>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05</a:t>
              </a:r>
            </a:p>
          </p:txBody>
        </p:sp>
      </p:grpSp>
      <p:pic>
        <p:nvPicPr>
          <p:cNvPr id="4" name="Picture 3" descr="A person in a wheelchair using a computer&#10;&#10;AI-generated content may be incorrect.">
            <a:extLst>
              <a:ext uri="{FF2B5EF4-FFF2-40B4-BE49-F238E27FC236}">
                <a16:creationId xmlns:a16="http://schemas.microsoft.com/office/drawing/2014/main" id="{58EAFF28-BBCB-3D02-9E34-7DDB8D66506D}"/>
              </a:ext>
            </a:extLst>
          </p:cNvPr>
          <p:cNvPicPr>
            <a:picLocks noChangeAspect="1"/>
          </p:cNvPicPr>
          <p:nvPr/>
        </p:nvPicPr>
        <p:blipFill>
          <a:blip r:embed="rId2" cstate="email">
            <a:extLst>
              <a:ext uri="{28A0092B-C50C-407E-A947-70E740481C1C}">
                <a14:useLocalDpi xmlns:a14="http://schemas.microsoft.com/office/drawing/2010/main"/>
              </a:ext>
            </a:extLst>
          </a:blip>
          <a:srcRect l="32661" t="15754"/>
          <a:stretch/>
        </p:blipFill>
        <p:spPr>
          <a:xfrm>
            <a:off x="8507279" y="542634"/>
            <a:ext cx="3065597" cy="5753390"/>
          </a:xfrm>
          <a:prstGeom prst="rect">
            <a:avLst/>
          </a:prstGeom>
        </p:spPr>
      </p:pic>
    </p:spTree>
    <p:extLst>
      <p:ext uri="{BB962C8B-B14F-4D97-AF65-F5344CB8AC3E}">
        <p14:creationId xmlns:p14="http://schemas.microsoft.com/office/powerpoint/2010/main" val="251587166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8244F8-75C1-EEE7-81EF-3A606E1476C6}"/>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38662633-8881-7B10-C14E-CECF64892B77}"/>
              </a:ext>
            </a:extLst>
          </p:cNvPr>
          <p:cNvSpPr>
            <a:spLocks noGrp="1"/>
          </p:cNvSpPr>
          <p:nvPr>
            <p:ph type="body" sz="quarter" idx="18"/>
          </p:nvPr>
        </p:nvSpPr>
        <p:spPr>
          <a:xfrm>
            <a:off x="1122230" y="426454"/>
            <a:ext cx="7278819" cy="3849918"/>
          </a:xfrm>
        </p:spPr>
        <p:txBody>
          <a:bodyPr/>
          <a:lstStyle/>
          <a:p>
            <a:pPr marL="0" indent="0"/>
            <a:r>
              <a:rPr lang="en-US" sz="3200" b="1" dirty="0">
                <a:solidFill>
                  <a:srgbClr val="7030A0"/>
                </a:solidFill>
              </a:rPr>
              <a:t>Infrastructure Support</a:t>
            </a:r>
          </a:p>
          <a:p>
            <a:pPr marL="0" indent="0"/>
            <a:r>
              <a:rPr lang="en-US" sz="2800" dirty="0"/>
              <a:t>Facilitate Access to Tools, Services &amp; Resources</a:t>
            </a:r>
          </a:p>
          <a:p>
            <a:pPr marL="0" indent="0"/>
            <a:r>
              <a:rPr lang="en-US" sz="2200" dirty="0"/>
              <a:t>SMEs can support communities by providing resources, infrastructure, or facilities that help them achieve their goals. Access to resources empowers communities to take actionable steps toward self-improvement, unlocking potential that may have been previously untapped.</a:t>
            </a:r>
          </a:p>
          <a:p>
            <a:pPr marL="0" indent="0"/>
            <a:r>
              <a:rPr lang="en-US" sz="2200" dirty="0">
                <a:solidFill>
                  <a:srgbClr val="D11C5F"/>
                </a:solidFill>
                <a:latin typeface="Aharoni" panose="02010803020104030203" pitchFamily="2" charset="-79"/>
                <a:cs typeface="Aharoni" panose="02010803020104030203" pitchFamily="2" charset="-79"/>
              </a:rPr>
              <a:t>How? </a:t>
            </a:r>
            <a:r>
              <a:rPr lang="en-US" sz="2200" dirty="0"/>
              <a:t>Identify gaps in community resources (e.g., access to technology, meeting spaces, or equipment). Offer unused resources (like a venue or equipment) or sponsor initiatives to address these gaps. Provide micro-grants or seed funding to support community-driven projects.</a:t>
            </a:r>
          </a:p>
          <a:p>
            <a:pPr marL="0" indent="0"/>
            <a:r>
              <a:rPr lang="en-US" sz="2200" dirty="0">
                <a:solidFill>
                  <a:schemeClr val="bg1"/>
                </a:solidFill>
                <a:highlight>
                  <a:srgbClr val="05AAA3"/>
                </a:highlight>
              </a:rPr>
              <a:t>For example, </a:t>
            </a:r>
            <a:r>
              <a:rPr lang="en-US" sz="2200" dirty="0"/>
              <a:t>A local </a:t>
            </a:r>
            <a:r>
              <a:rPr lang="en-US" sz="2200" b="1" dirty="0"/>
              <a:t>co-working space </a:t>
            </a:r>
            <a:r>
              <a:rPr lang="en-US" sz="2200" dirty="0"/>
              <a:t>could offer free meeting rooms for community groups or budding entrepreneurs. A </a:t>
            </a:r>
            <a:r>
              <a:rPr lang="en-US" sz="2200" b="1" dirty="0"/>
              <a:t>construction SME </a:t>
            </a:r>
            <a:r>
              <a:rPr lang="en-US" sz="2200" dirty="0"/>
              <a:t>might partner with the community to build a new playground or renovate a library.</a:t>
            </a:r>
            <a:endParaRPr lang="en-IE" dirty="0"/>
          </a:p>
        </p:txBody>
      </p:sp>
      <p:grpSp>
        <p:nvGrpSpPr>
          <p:cNvPr id="7" name="Group 6">
            <a:extLst>
              <a:ext uri="{FF2B5EF4-FFF2-40B4-BE49-F238E27FC236}">
                <a16:creationId xmlns:a16="http://schemas.microsoft.com/office/drawing/2014/main" id="{331A3041-52B8-54CC-7E1A-18875F23EDC6}"/>
              </a:ext>
            </a:extLst>
          </p:cNvPr>
          <p:cNvGrpSpPr/>
          <p:nvPr/>
        </p:nvGrpSpPr>
        <p:grpSpPr>
          <a:xfrm>
            <a:off x="0" y="126091"/>
            <a:ext cx="1016000" cy="1016000"/>
            <a:chOff x="1016000" y="1137920"/>
            <a:chExt cx="1016000" cy="1016000"/>
          </a:xfrm>
        </p:grpSpPr>
        <p:sp>
          <p:nvSpPr>
            <p:cNvPr id="8" name="Oval 7">
              <a:extLst>
                <a:ext uri="{FF2B5EF4-FFF2-40B4-BE49-F238E27FC236}">
                  <a16:creationId xmlns:a16="http://schemas.microsoft.com/office/drawing/2014/main" id="{7CA1883B-8783-E255-D4D9-9059CE80963C}"/>
                </a:ext>
              </a:extLst>
            </p:cNvPr>
            <p:cNvSpPr/>
            <p:nvPr/>
          </p:nvSpPr>
          <p:spPr>
            <a:xfrm>
              <a:off x="1016000" y="1137920"/>
              <a:ext cx="1016000" cy="1016000"/>
            </a:xfrm>
            <a:prstGeom prst="ellipse">
              <a:avLst/>
            </a:prstGeom>
            <a:solidFill>
              <a:srgbClr val="7030A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84B7A021-6445-F914-5906-438D2CB89474}"/>
                </a:ext>
              </a:extLst>
            </p:cNvPr>
            <p:cNvSpPr txBox="1"/>
            <p:nvPr/>
          </p:nvSpPr>
          <p:spPr>
            <a:xfrm>
              <a:off x="1028700" y="1185862"/>
              <a:ext cx="971551" cy="861774"/>
            </a:xfrm>
            <a:prstGeom prst="rect">
              <a:avLst/>
            </a:prstGeom>
            <a:noFill/>
          </p:spPr>
          <p:txBody>
            <a:bodyPr wrap="square" rtlCol="0">
              <a:spAutoFit/>
            </a:bodyPr>
            <a:lstStyle/>
            <a:p>
              <a:pPr marL="12700" algn="ctr"/>
              <a:r>
                <a:rPr lang="en-US" sz="5000" b="1" dirty="0">
                  <a:solidFill>
                    <a:schemeClr val="bg1"/>
                  </a:solidFill>
                </a:rPr>
                <a:t>06</a:t>
              </a:r>
            </a:p>
          </p:txBody>
        </p:sp>
      </p:grpSp>
      <p:pic>
        <p:nvPicPr>
          <p:cNvPr id="4" name="Picture 3" descr="A person in a wheelchair using a computer&#10;&#10;AI-generated content may be incorrect.">
            <a:extLst>
              <a:ext uri="{FF2B5EF4-FFF2-40B4-BE49-F238E27FC236}">
                <a16:creationId xmlns:a16="http://schemas.microsoft.com/office/drawing/2014/main" id="{1B83A2C6-9160-8DF3-382D-5ECA0121E873}"/>
              </a:ext>
            </a:extLst>
          </p:cNvPr>
          <p:cNvPicPr>
            <a:picLocks noChangeAspect="1"/>
          </p:cNvPicPr>
          <p:nvPr/>
        </p:nvPicPr>
        <p:blipFill>
          <a:blip r:embed="rId2" cstate="email">
            <a:extLst>
              <a:ext uri="{28A0092B-C50C-407E-A947-70E740481C1C}">
                <a14:useLocalDpi xmlns:a14="http://schemas.microsoft.com/office/drawing/2010/main"/>
              </a:ext>
            </a:extLst>
          </a:blip>
          <a:srcRect l="32661" t="15754"/>
          <a:stretch/>
        </p:blipFill>
        <p:spPr>
          <a:xfrm>
            <a:off x="8507279" y="542634"/>
            <a:ext cx="3065597" cy="5753390"/>
          </a:xfrm>
          <a:prstGeom prst="rect">
            <a:avLst/>
          </a:prstGeom>
        </p:spPr>
      </p:pic>
    </p:spTree>
    <p:extLst>
      <p:ext uri="{BB962C8B-B14F-4D97-AF65-F5344CB8AC3E}">
        <p14:creationId xmlns:p14="http://schemas.microsoft.com/office/powerpoint/2010/main" val="63977858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74592-70C2-6251-1E61-7E90C880EACB}"/>
              </a:ext>
            </a:extLst>
          </p:cNvPr>
          <p:cNvSpPr>
            <a:spLocks noGrp="1"/>
          </p:cNvSpPr>
          <p:nvPr>
            <p:ph type="body" sz="quarter" idx="13"/>
          </p:nvPr>
        </p:nvSpPr>
        <p:spPr>
          <a:xfrm>
            <a:off x="292977" y="1018615"/>
            <a:ext cx="5283070" cy="4908720"/>
          </a:xfrm>
        </p:spPr>
        <p:txBody>
          <a:bodyPr>
            <a:noAutofit/>
          </a:bodyPr>
          <a:lstStyle/>
          <a:p>
            <a:pPr>
              <a:lnSpc>
                <a:spcPct val="100000"/>
              </a:lnSpc>
              <a:spcBef>
                <a:spcPts val="0"/>
              </a:spcBef>
            </a:pPr>
            <a:r>
              <a:rPr lang="en-US" sz="2200" b="1" i="0" dirty="0">
                <a:effectLst/>
              </a:rPr>
              <a:t>Tico Mail Works, Ireland</a:t>
            </a:r>
            <a:r>
              <a:rPr lang="en-US" sz="2200" b="0" i="0" dirty="0">
                <a:effectLst/>
              </a:rPr>
              <a:t> are mailing experts that print, pack and post your letters, invoices and documents.</a:t>
            </a:r>
          </a:p>
          <a:p>
            <a:pPr>
              <a:lnSpc>
                <a:spcPct val="100000"/>
              </a:lnSpc>
              <a:spcBef>
                <a:spcPts val="0"/>
              </a:spcBef>
            </a:pPr>
            <a:endParaRPr lang="en-US" sz="2200" dirty="0"/>
          </a:p>
          <a:p>
            <a:pPr>
              <a:lnSpc>
                <a:spcPct val="100000"/>
              </a:lnSpc>
              <a:spcBef>
                <a:spcPts val="0"/>
              </a:spcBef>
            </a:pPr>
            <a:r>
              <a:rPr lang="en-US" sz="2200" b="1" dirty="0"/>
              <a:t>Our Company Mission</a:t>
            </a:r>
          </a:p>
          <a:p>
            <a:pPr>
              <a:lnSpc>
                <a:spcPct val="100000"/>
              </a:lnSpc>
              <a:spcBef>
                <a:spcPts val="0"/>
              </a:spcBef>
            </a:pPr>
            <a:r>
              <a:rPr lang="en-US" sz="2200" dirty="0"/>
              <a:t>To deliver a world class mailing and postal service to our customers, providing for our employees a satisfying career, our suppliers a trustworthy professional business partner, support for the community, protection for the environment, and at the same time doing what we can to help achieve the UN SDGs. We aim to be carbon neutral by 2030.</a:t>
            </a:r>
          </a:p>
          <a:p>
            <a:pPr>
              <a:lnSpc>
                <a:spcPct val="100000"/>
              </a:lnSpc>
              <a:spcBef>
                <a:spcPts val="0"/>
              </a:spcBef>
            </a:pPr>
            <a:endParaRPr lang="en-IE" sz="2200" dirty="0"/>
          </a:p>
        </p:txBody>
      </p:sp>
      <p:pic>
        <p:nvPicPr>
          <p:cNvPr id="18434" name="Picture 2">
            <a:extLst>
              <a:ext uri="{FF2B5EF4-FFF2-40B4-BE49-F238E27FC236}">
                <a16:creationId xmlns:a16="http://schemas.microsoft.com/office/drawing/2014/main" id="{0D9A39DC-4DBF-584A-4A02-4617833C5A0F}"/>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863054" y="1946154"/>
            <a:ext cx="6035969" cy="4225471"/>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descr="Tico Mail Works | Sandyford Business District">
            <a:extLst>
              <a:ext uri="{FF2B5EF4-FFF2-40B4-BE49-F238E27FC236}">
                <a16:creationId xmlns:a16="http://schemas.microsoft.com/office/drawing/2014/main" id="{EE1940B8-7B2A-8B12-FF73-C4AAC3AEFAFD}"/>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099304" y="265004"/>
            <a:ext cx="3434225" cy="1561011"/>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3256D4E0-F414-FE79-747F-58031C93DFDB}"/>
              </a:ext>
            </a:extLst>
          </p:cNvPr>
          <p:cNvSpPr txBox="1"/>
          <p:nvPr/>
        </p:nvSpPr>
        <p:spPr>
          <a:xfrm>
            <a:off x="3953435" y="6376069"/>
            <a:ext cx="6096000" cy="369332"/>
          </a:xfrm>
          <a:prstGeom prst="rect">
            <a:avLst/>
          </a:prstGeom>
          <a:noFill/>
        </p:spPr>
        <p:txBody>
          <a:bodyPr wrap="square">
            <a:spAutoFit/>
          </a:bodyPr>
          <a:lstStyle/>
          <a:p>
            <a:r>
              <a:rPr lang="en-IE" dirty="0">
                <a:solidFill>
                  <a:srgbClr val="0872B5"/>
                </a:solidFill>
                <a:hlinkClick r:id="rId4">
                  <a:extLst>
                    <a:ext uri="{A12FA001-AC4F-418D-AE19-62706E023703}">
                      <ahyp:hlinkClr xmlns:ahyp="http://schemas.microsoft.com/office/drawing/2018/hyperlinkcolor" val="tx"/>
                    </a:ext>
                  </a:extLst>
                </a:hlinkClick>
              </a:rPr>
              <a:t>https://www.ticomailworks.ie/</a:t>
            </a:r>
            <a:r>
              <a:rPr lang="en-IE" dirty="0">
                <a:solidFill>
                  <a:srgbClr val="0872B5"/>
                </a:solidFill>
              </a:rPr>
              <a:t> </a:t>
            </a:r>
          </a:p>
        </p:txBody>
      </p:sp>
      <p:sp>
        <p:nvSpPr>
          <p:cNvPr id="2" name="TextBox 1">
            <a:extLst>
              <a:ext uri="{FF2B5EF4-FFF2-40B4-BE49-F238E27FC236}">
                <a16:creationId xmlns:a16="http://schemas.microsoft.com/office/drawing/2014/main" id="{A475ACEC-055D-C829-6E9A-0D766238DE68}"/>
              </a:ext>
            </a:extLst>
          </p:cNvPr>
          <p:cNvSpPr txBox="1"/>
          <p:nvPr/>
        </p:nvSpPr>
        <p:spPr>
          <a:xfrm>
            <a:off x="735106" y="182938"/>
            <a:ext cx="4052047" cy="769441"/>
          </a:xfrm>
          <a:prstGeom prst="rect">
            <a:avLst/>
          </a:prstGeom>
          <a:solidFill>
            <a:srgbClr val="CE362B"/>
          </a:solidFill>
        </p:spPr>
        <p:txBody>
          <a:bodyPr wrap="square" rtlCol="0">
            <a:spAutoFit/>
          </a:bodyPr>
          <a:lstStyle/>
          <a:p>
            <a:pPr algn="ctr"/>
            <a:r>
              <a:rPr lang="en-IE" sz="4400" dirty="0">
                <a:solidFill>
                  <a:schemeClr val="bg1"/>
                </a:solidFill>
                <a:latin typeface="Aharoni" panose="02010803020104030203" pitchFamily="2" charset="-79"/>
                <a:cs typeface="Aharoni" panose="02010803020104030203" pitchFamily="2" charset="-79"/>
              </a:rPr>
              <a:t>Case Study</a:t>
            </a:r>
          </a:p>
        </p:txBody>
      </p:sp>
    </p:spTree>
    <p:extLst>
      <p:ext uri="{BB962C8B-B14F-4D97-AF65-F5344CB8AC3E}">
        <p14:creationId xmlns:p14="http://schemas.microsoft.com/office/powerpoint/2010/main" val="131951866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BE3CAFD-83C6-1D49-222C-0DB81276903E}"/>
              </a:ext>
            </a:extLst>
          </p:cNvPr>
          <p:cNvSpPr>
            <a:spLocks noGrp="1"/>
          </p:cNvSpPr>
          <p:nvPr>
            <p:ph type="body" sz="quarter" idx="18"/>
          </p:nvPr>
        </p:nvSpPr>
        <p:spPr>
          <a:xfrm>
            <a:off x="798381" y="1332175"/>
            <a:ext cx="10595237" cy="3849918"/>
          </a:xfrm>
        </p:spPr>
        <p:txBody>
          <a:bodyPr/>
          <a:lstStyle/>
          <a:p>
            <a:pPr marL="0" indent="0" algn="l">
              <a:spcBef>
                <a:spcPts val="788"/>
              </a:spcBef>
              <a:spcAft>
                <a:spcPts val="788"/>
              </a:spcAft>
            </a:pPr>
            <a:r>
              <a:rPr lang="en-US" sz="2200" dirty="0"/>
              <a:t>Our company strives to act in a socially and environmentally responsible manner at all times by following our principles, which, since September 2015, are the United Nations’ 17 Sustainable Development Goals (SDGs). These Goals include two on which we place specific emphasis: </a:t>
            </a:r>
          </a:p>
          <a:p>
            <a:pPr marL="0" indent="0" algn="l">
              <a:spcBef>
                <a:spcPts val="788"/>
              </a:spcBef>
              <a:spcAft>
                <a:spcPts val="788"/>
              </a:spcAft>
            </a:pPr>
            <a:r>
              <a:rPr lang="en-US" sz="2200" b="1" dirty="0"/>
              <a:t>SDG 5 – Gender Equality </a:t>
            </a:r>
          </a:p>
          <a:p>
            <a:pPr marL="0" indent="0" algn="l">
              <a:spcBef>
                <a:spcPts val="788"/>
              </a:spcBef>
              <a:spcAft>
                <a:spcPts val="788"/>
              </a:spcAft>
            </a:pPr>
            <a:r>
              <a:rPr lang="en-US" sz="2200" b="1" dirty="0"/>
              <a:t>SDG 10 – Equality For All </a:t>
            </a:r>
          </a:p>
          <a:p>
            <a:pPr marL="0" indent="0" algn="l">
              <a:spcBef>
                <a:spcPts val="788"/>
              </a:spcBef>
              <a:spcAft>
                <a:spcPts val="788"/>
              </a:spcAft>
            </a:pPr>
            <a:r>
              <a:rPr lang="en-US" sz="2200" b="1" dirty="0"/>
              <a:t>Environmental Commitment: </a:t>
            </a:r>
            <a:r>
              <a:rPr lang="en-US" sz="2200" b="0" i="0" dirty="0">
                <a:effectLst/>
              </a:rPr>
              <a:t>Tico Mail Works considers environmental protection an essential part of our business model. </a:t>
            </a:r>
            <a:r>
              <a:rPr lang="en-US" sz="2200" b="0" i="0" dirty="0">
                <a:effectLst/>
                <a:hlinkClick r:id="rId2">
                  <a:extLst>
                    <a:ext uri="{A12FA001-AC4F-418D-AE19-62706E023703}">
                      <ahyp:hlinkClr xmlns:ahyp="http://schemas.microsoft.com/office/drawing/2018/hyperlinkcolor" val="tx"/>
                    </a:ext>
                  </a:extLst>
                </a:hlinkClick>
              </a:rPr>
              <a:t>https://www.ticomailworks.ie/?p=environment</a:t>
            </a:r>
            <a:r>
              <a:rPr lang="en-US" sz="2200" b="0" i="0" dirty="0">
                <a:effectLst/>
              </a:rPr>
              <a:t> </a:t>
            </a:r>
          </a:p>
          <a:p>
            <a:pPr marL="0" indent="0" algn="l">
              <a:spcBef>
                <a:spcPts val="788"/>
              </a:spcBef>
              <a:spcAft>
                <a:spcPts val="788"/>
              </a:spcAft>
            </a:pPr>
            <a:r>
              <a:rPr lang="en-US" sz="2200" b="1" i="0" dirty="0">
                <a:effectLst/>
              </a:rPr>
              <a:t>Encourage connections between the employees and our local community</a:t>
            </a:r>
            <a:r>
              <a:rPr lang="en-US" sz="2200" i="0" dirty="0">
                <a:effectLst/>
              </a:rPr>
              <a:t>– for example we run our own fundraising events (breakfast, sponsored events, whip arounds, competitions); these not only support local and international causes but also are great for team morale. </a:t>
            </a:r>
          </a:p>
          <a:p>
            <a:pPr marL="0" indent="0"/>
            <a:endParaRPr lang="en-IE" sz="2200" dirty="0"/>
          </a:p>
        </p:txBody>
      </p:sp>
      <p:sp>
        <p:nvSpPr>
          <p:cNvPr id="3" name="Text Placeholder 2">
            <a:extLst>
              <a:ext uri="{FF2B5EF4-FFF2-40B4-BE49-F238E27FC236}">
                <a16:creationId xmlns:a16="http://schemas.microsoft.com/office/drawing/2014/main" id="{BA49E20A-8DD0-3E04-F8D3-DB22B515F084}"/>
              </a:ext>
            </a:extLst>
          </p:cNvPr>
          <p:cNvSpPr>
            <a:spLocks noGrp="1"/>
          </p:cNvSpPr>
          <p:nvPr>
            <p:ph type="body" sz="quarter" idx="16"/>
          </p:nvPr>
        </p:nvSpPr>
        <p:spPr/>
        <p:txBody>
          <a:bodyPr/>
          <a:lstStyle/>
          <a:p>
            <a:r>
              <a:rPr lang="en-IE" sz="3200" b="0" dirty="0">
                <a:solidFill>
                  <a:srgbClr val="0872B5"/>
                </a:solidFill>
              </a:rPr>
              <a:t>Tico Mail Works, SDG Community Engagement</a:t>
            </a:r>
          </a:p>
        </p:txBody>
      </p:sp>
      <p:sp>
        <p:nvSpPr>
          <p:cNvPr id="5" name="TextBox 4">
            <a:extLst>
              <a:ext uri="{FF2B5EF4-FFF2-40B4-BE49-F238E27FC236}">
                <a16:creationId xmlns:a16="http://schemas.microsoft.com/office/drawing/2014/main" id="{BED76185-1FA2-4328-DAC1-C3F8FBEF59EB}"/>
              </a:ext>
            </a:extLst>
          </p:cNvPr>
          <p:cNvSpPr txBox="1"/>
          <p:nvPr/>
        </p:nvSpPr>
        <p:spPr>
          <a:xfrm>
            <a:off x="3415553" y="6242610"/>
            <a:ext cx="6096000" cy="646331"/>
          </a:xfrm>
          <a:prstGeom prst="rect">
            <a:avLst/>
          </a:prstGeom>
          <a:noFill/>
        </p:spPr>
        <p:txBody>
          <a:bodyPr wrap="square">
            <a:spAutoFit/>
          </a:bodyPr>
          <a:lstStyle/>
          <a:p>
            <a:r>
              <a:rPr lang="en-IE" dirty="0">
                <a:solidFill>
                  <a:schemeClr val="bg1"/>
                </a:solidFill>
                <a:hlinkClick r:id="rId3">
                  <a:extLst>
                    <a:ext uri="{A12FA001-AC4F-418D-AE19-62706E023703}">
                      <ahyp:hlinkClr xmlns:ahyp="http://schemas.microsoft.com/office/drawing/2018/hyperlinkcolor" val="tx"/>
                    </a:ext>
                  </a:extLst>
                </a:hlinkClick>
              </a:rPr>
              <a:t>https://www.ticomailworks.ie/pdf/TMW-Sustainability-Report-2024-11-04_A4_V6.0_web.pdf</a:t>
            </a:r>
            <a:r>
              <a:rPr lang="en-IE" dirty="0">
                <a:solidFill>
                  <a:schemeClr val="bg1"/>
                </a:solidFill>
              </a:rPr>
              <a:t> </a:t>
            </a:r>
          </a:p>
        </p:txBody>
      </p:sp>
      <p:pic>
        <p:nvPicPr>
          <p:cNvPr id="6" name="Picture 5">
            <a:extLst>
              <a:ext uri="{FF2B5EF4-FFF2-40B4-BE49-F238E27FC236}">
                <a16:creationId xmlns:a16="http://schemas.microsoft.com/office/drawing/2014/main" id="{A5743B29-AFAD-D027-83AC-D0A1C0CAED8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836179" y="2289170"/>
            <a:ext cx="1407738" cy="1407738"/>
          </a:xfrm>
          <a:prstGeom prst="rect">
            <a:avLst/>
          </a:prstGeom>
        </p:spPr>
      </p:pic>
      <p:pic>
        <p:nvPicPr>
          <p:cNvPr id="8" name="Picture 7">
            <a:extLst>
              <a:ext uri="{FF2B5EF4-FFF2-40B4-BE49-F238E27FC236}">
                <a16:creationId xmlns:a16="http://schemas.microsoft.com/office/drawing/2014/main" id="{15B6030A-A983-23F8-12B7-4AC138506A3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369143" y="2289170"/>
            <a:ext cx="1407738" cy="1407738"/>
          </a:xfrm>
          <a:prstGeom prst="rect">
            <a:avLst/>
          </a:prstGeom>
        </p:spPr>
      </p:pic>
    </p:spTree>
    <p:extLst>
      <p:ext uri="{BB962C8B-B14F-4D97-AF65-F5344CB8AC3E}">
        <p14:creationId xmlns:p14="http://schemas.microsoft.com/office/powerpoint/2010/main" val="404097363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D0E0700-F957-CA97-FF6B-D1D647B7C5FC}"/>
              </a:ext>
            </a:extLst>
          </p:cNvPr>
          <p:cNvSpPr>
            <a:spLocks noGrp="1"/>
          </p:cNvSpPr>
          <p:nvPr>
            <p:ph type="body" sz="quarter" idx="18"/>
          </p:nvPr>
        </p:nvSpPr>
        <p:spPr>
          <a:xfrm>
            <a:off x="798381" y="1176128"/>
            <a:ext cx="8273901" cy="3849918"/>
          </a:xfrm>
        </p:spPr>
        <p:txBody>
          <a:bodyPr/>
          <a:lstStyle/>
          <a:p>
            <a:pPr marL="342900" indent="-342900">
              <a:buFont typeface="Wingdings" panose="05000000000000000000" pitchFamily="2" charset="2"/>
              <a:buChar char="v"/>
            </a:pPr>
            <a:r>
              <a:rPr lang="en-US" sz="2200" b="1" dirty="0"/>
              <a:t>Employment Provider: </a:t>
            </a:r>
            <a:r>
              <a:rPr lang="en-US" sz="2200" dirty="0"/>
              <a:t>We </a:t>
            </a:r>
            <a:r>
              <a:rPr lang="en-US" sz="2200" dirty="0" err="1"/>
              <a:t>recognise</a:t>
            </a:r>
            <a:r>
              <a:rPr lang="en-US" sz="2200" dirty="0"/>
              <a:t> our sustainable business practices will help ensure the survival and continuation of our business and long-term employment of our employees. We currently provide 38 full and part time positions </a:t>
            </a:r>
          </a:p>
          <a:p>
            <a:pPr marL="342900" indent="-342900">
              <a:buFont typeface="Wingdings" panose="05000000000000000000" pitchFamily="2" charset="2"/>
              <a:buChar char="v"/>
            </a:pPr>
            <a:r>
              <a:rPr lang="en-US" sz="2200" b="1" dirty="0"/>
              <a:t>Community Projects: </a:t>
            </a:r>
            <a:r>
              <a:rPr lang="en-US" sz="2200" dirty="0"/>
              <a:t>We are involved in both ad-hoc and targeted community projects on an ongoing basis, many of which are of significant importance to our employees. Everyone in the company gets involved in these fun events, which also raise money for various charities e.g. Irish Cancer Society, ISPCC etc. Others include: </a:t>
            </a:r>
          </a:p>
          <a:p>
            <a:pPr marL="342900" indent="-342900">
              <a:buFont typeface="Wingdings" panose="05000000000000000000" pitchFamily="2" charset="2"/>
              <a:buChar char="v"/>
            </a:pPr>
            <a:r>
              <a:rPr lang="en-US" sz="2200" b="1" dirty="0"/>
              <a:t>Engagement with Saoirse, </a:t>
            </a:r>
            <a:r>
              <a:rPr lang="en-US" sz="2200" dirty="0"/>
              <a:t>who provide short term refuge accommodation for women and children suffering domestic abuse, and a 24-hour helpline providing support and a listening, </a:t>
            </a:r>
            <a:r>
              <a:rPr lang="en-US" sz="2200" dirty="0" err="1"/>
              <a:t>non-judgemental</a:t>
            </a:r>
            <a:r>
              <a:rPr lang="en-US" sz="2200" dirty="0"/>
              <a:t> ear. </a:t>
            </a:r>
          </a:p>
          <a:p>
            <a:pPr marL="342900" indent="-342900">
              <a:buFont typeface="Wingdings" panose="05000000000000000000" pitchFamily="2" charset="2"/>
              <a:buChar char="v"/>
            </a:pPr>
            <a:r>
              <a:rPr lang="en-US" sz="2200" b="1" dirty="0"/>
              <a:t>Tico Mail Works Quarterly Coffee Mornings. </a:t>
            </a:r>
            <a:r>
              <a:rPr lang="en-US" sz="2200" dirty="0"/>
              <a:t>We run our very own fund-raising coffee mornings approximately every 3 months.</a:t>
            </a:r>
            <a:endParaRPr lang="en-IE" sz="2200" dirty="0"/>
          </a:p>
        </p:txBody>
      </p:sp>
      <p:sp>
        <p:nvSpPr>
          <p:cNvPr id="3" name="Text Placeholder 2">
            <a:extLst>
              <a:ext uri="{FF2B5EF4-FFF2-40B4-BE49-F238E27FC236}">
                <a16:creationId xmlns:a16="http://schemas.microsoft.com/office/drawing/2014/main" id="{23FB7615-96D1-6BF5-DAFF-19DA18B7F34F}"/>
              </a:ext>
            </a:extLst>
          </p:cNvPr>
          <p:cNvSpPr>
            <a:spLocks noGrp="1"/>
          </p:cNvSpPr>
          <p:nvPr>
            <p:ph type="body" sz="quarter" idx="16"/>
          </p:nvPr>
        </p:nvSpPr>
        <p:spPr>
          <a:xfrm>
            <a:off x="798381" y="465768"/>
            <a:ext cx="10595237" cy="803654"/>
          </a:xfrm>
        </p:spPr>
        <p:txBody>
          <a:bodyPr/>
          <a:lstStyle/>
          <a:p>
            <a:r>
              <a:rPr lang="en-IE" sz="3200" b="0" dirty="0">
                <a:solidFill>
                  <a:srgbClr val="0872B5"/>
                </a:solidFill>
              </a:rPr>
              <a:t>Tico Mail Works, Community Engagement</a:t>
            </a:r>
          </a:p>
        </p:txBody>
      </p:sp>
      <p:pic>
        <p:nvPicPr>
          <p:cNvPr id="20482" name="Picture 2" descr="Tico Mail Works Ltd">
            <a:extLst>
              <a:ext uri="{FF2B5EF4-FFF2-40B4-BE49-F238E27FC236}">
                <a16:creationId xmlns:a16="http://schemas.microsoft.com/office/drawing/2014/main" id="{0D67CC15-302D-F803-F182-D80A3EC15D0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466354" y="516783"/>
            <a:ext cx="3335617" cy="2528047"/>
          </a:xfrm>
          <a:prstGeom prst="flowChartConnector">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078906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5273733-F880-1F32-2B84-BD199A5CD993}"/>
              </a:ext>
            </a:extLst>
          </p:cNvPr>
          <p:cNvSpPr>
            <a:spLocks noGrp="1"/>
          </p:cNvSpPr>
          <p:nvPr>
            <p:ph type="body" sz="quarter" idx="13"/>
          </p:nvPr>
        </p:nvSpPr>
        <p:spPr>
          <a:xfrm>
            <a:off x="5534025" y="923031"/>
            <a:ext cx="6372225" cy="945575"/>
          </a:xfrm>
        </p:spPr>
        <p:txBody>
          <a:bodyPr>
            <a:noAutofit/>
          </a:bodyPr>
          <a:lstStyle/>
          <a:p>
            <a:r>
              <a:rPr lang="en-IE" sz="3800" b="1" dirty="0"/>
              <a:t>Dig Deeper </a:t>
            </a:r>
          </a:p>
        </p:txBody>
      </p:sp>
      <p:sp>
        <p:nvSpPr>
          <p:cNvPr id="5" name="Text Placeholder 4">
            <a:extLst>
              <a:ext uri="{FF2B5EF4-FFF2-40B4-BE49-F238E27FC236}">
                <a16:creationId xmlns:a16="http://schemas.microsoft.com/office/drawing/2014/main" id="{0D0DFABF-9C19-1173-3B80-A6F7F81DFA35}"/>
              </a:ext>
            </a:extLst>
          </p:cNvPr>
          <p:cNvSpPr>
            <a:spLocks noGrp="1"/>
          </p:cNvSpPr>
          <p:nvPr>
            <p:ph type="body" sz="quarter" idx="43"/>
          </p:nvPr>
        </p:nvSpPr>
        <p:spPr>
          <a:xfrm>
            <a:off x="5821039" y="2177543"/>
            <a:ext cx="5798196" cy="396241"/>
          </a:xfrm>
        </p:spPr>
        <p:txBody>
          <a:bodyPr>
            <a:noAutofit/>
          </a:bodyPr>
          <a:lstStyle/>
          <a:p>
            <a:r>
              <a:rPr lang="en-IE" sz="3800" b="1" dirty="0"/>
              <a:t>Create Shared Value</a:t>
            </a:r>
          </a:p>
          <a:p>
            <a:endParaRPr lang="en-IE" sz="3800" b="1" dirty="0"/>
          </a:p>
        </p:txBody>
      </p:sp>
      <p:pic>
        <p:nvPicPr>
          <p:cNvPr id="3" name="Picture Placeholder 2" descr="A person kneeling next to a person in a wheelchair&#10;&#10;AI-generated content may be incorrect.">
            <a:extLst>
              <a:ext uri="{FF2B5EF4-FFF2-40B4-BE49-F238E27FC236}">
                <a16:creationId xmlns:a16="http://schemas.microsoft.com/office/drawing/2014/main" id="{915F68EB-3147-02A1-7843-C1FCC7A07DA0}"/>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64" r="16664"/>
          <a:stretch>
            <a:fillRect/>
          </a:stretch>
        </p:blipFill>
        <p:spPr/>
      </p:pic>
    </p:spTree>
    <p:extLst>
      <p:ext uri="{BB962C8B-B14F-4D97-AF65-F5344CB8AC3E}">
        <p14:creationId xmlns:p14="http://schemas.microsoft.com/office/powerpoint/2010/main" val="351061347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701738-1D3F-FBCB-7582-6DA7CDB87D89}"/>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FD1156E8-653D-8248-4399-BEB8C8C1C365}"/>
              </a:ext>
            </a:extLst>
          </p:cNvPr>
          <p:cNvSpPr>
            <a:spLocks noGrp="1"/>
          </p:cNvSpPr>
          <p:nvPr>
            <p:ph type="body" sz="quarter" idx="18"/>
          </p:nvPr>
        </p:nvSpPr>
        <p:spPr>
          <a:xfrm>
            <a:off x="680177" y="1284293"/>
            <a:ext cx="10831644" cy="3849918"/>
          </a:xfrm>
        </p:spPr>
        <p:txBody>
          <a:bodyPr/>
          <a:lstStyle/>
          <a:p>
            <a:r>
              <a:rPr lang="en-US" b="1" dirty="0"/>
              <a:t>What I Have Learned</a:t>
            </a:r>
          </a:p>
          <a:p>
            <a:pPr>
              <a:buFont typeface="Arial" panose="020B0604020202020204" pitchFamily="34" charset="0"/>
              <a:buChar char="•"/>
            </a:pPr>
            <a:r>
              <a:rPr lang="en-US" b="1" dirty="0"/>
              <a:t>Ability to Create Shared Value</a:t>
            </a:r>
            <a:r>
              <a:rPr lang="en-US" dirty="0"/>
              <a:t> – I can now identify opportunities to align my business goals with community needs, promoting mutual growth and impact.</a:t>
            </a:r>
          </a:p>
          <a:p>
            <a:pPr>
              <a:buFont typeface="Arial" panose="020B0604020202020204" pitchFamily="34" charset="0"/>
              <a:buChar char="•"/>
            </a:pPr>
            <a:r>
              <a:rPr lang="en-US" b="1" dirty="0"/>
              <a:t>Enhanced Inclusive Engagement Skills</a:t>
            </a:r>
            <a:r>
              <a:rPr lang="en-US" dirty="0"/>
              <a:t> – I understand the importance of active listening, honest communication, and collaboration in building trust.</a:t>
            </a:r>
          </a:p>
          <a:p>
            <a:pPr>
              <a:buFont typeface="Arial" panose="020B0604020202020204" pitchFamily="34" charset="0"/>
              <a:buChar char="•"/>
            </a:pPr>
            <a:r>
              <a:rPr lang="en-US" b="1" dirty="0"/>
              <a:t>Confidence in Empowering Local Communities</a:t>
            </a:r>
            <a:r>
              <a:rPr lang="en-US" dirty="0"/>
              <a:t> – I can apply strategies that support leadership, </a:t>
            </a:r>
            <a:r>
              <a:rPr lang="en-US" dirty="0" err="1"/>
              <a:t>mobilisation</a:t>
            </a:r>
            <a:r>
              <a:rPr lang="en-US" dirty="0"/>
              <a:t>, and long-term sustainability within communities.</a:t>
            </a:r>
          </a:p>
          <a:p>
            <a:pPr>
              <a:buFont typeface="Arial" panose="020B0604020202020204" pitchFamily="34" charset="0"/>
              <a:buChar char="•"/>
            </a:pPr>
            <a:r>
              <a:rPr lang="en-US" b="1" dirty="0"/>
              <a:t>Knowledge of Participatory Approaches</a:t>
            </a:r>
            <a:r>
              <a:rPr lang="en-US" dirty="0"/>
              <a:t> – I </a:t>
            </a:r>
            <a:r>
              <a:rPr lang="en-US" dirty="0" err="1"/>
              <a:t>recognise</a:t>
            </a:r>
            <a:r>
              <a:rPr lang="en-US" dirty="0"/>
              <a:t> how co-creation and shared decision-making contribute to more effective and inclusive community initiatives.</a:t>
            </a:r>
          </a:p>
          <a:p>
            <a:pPr>
              <a:buFont typeface="Arial" panose="020B0604020202020204" pitchFamily="34" charset="0"/>
              <a:buChar char="•"/>
            </a:pPr>
            <a:r>
              <a:rPr lang="en-US" b="1" dirty="0"/>
              <a:t>Awareness of Economic &amp; Social Benefits</a:t>
            </a:r>
            <a:r>
              <a:rPr lang="en-US" dirty="0"/>
              <a:t> – I understand how inclusive engagement leads to stronger economies, social resilience, and improved quality of life.</a:t>
            </a:r>
          </a:p>
        </p:txBody>
      </p:sp>
      <p:sp>
        <p:nvSpPr>
          <p:cNvPr id="14" name="Text Placeholder 13">
            <a:extLst>
              <a:ext uri="{FF2B5EF4-FFF2-40B4-BE49-F238E27FC236}">
                <a16:creationId xmlns:a16="http://schemas.microsoft.com/office/drawing/2014/main" id="{AE1582C7-AEDB-DD15-EF14-E0260A8C6E18}"/>
              </a:ext>
            </a:extLst>
          </p:cNvPr>
          <p:cNvSpPr>
            <a:spLocks noGrp="1"/>
          </p:cNvSpPr>
          <p:nvPr>
            <p:ph type="body" sz="quarter" idx="16"/>
          </p:nvPr>
        </p:nvSpPr>
        <p:spPr>
          <a:xfrm>
            <a:off x="680177" y="637778"/>
            <a:ext cx="10595237" cy="803654"/>
          </a:xfrm>
        </p:spPr>
        <p:txBody>
          <a:bodyPr/>
          <a:lstStyle/>
          <a:p>
            <a:r>
              <a:rPr lang="en-IE" sz="2800" dirty="0"/>
              <a:t>Learning Outcomes</a:t>
            </a:r>
          </a:p>
        </p:txBody>
      </p:sp>
    </p:spTree>
    <p:extLst>
      <p:ext uri="{BB962C8B-B14F-4D97-AF65-F5344CB8AC3E}">
        <p14:creationId xmlns:p14="http://schemas.microsoft.com/office/powerpoint/2010/main" val="22446775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742B23-0F71-F2E5-8CA7-A318E5D627B3}"/>
            </a:ext>
          </a:extLst>
        </p:cNvPr>
        <p:cNvGrpSpPr/>
        <p:nvPr/>
      </p:nvGrpSpPr>
      <p:grpSpPr>
        <a:xfrm>
          <a:off x="0" y="0"/>
          <a:ext cx="0" cy="0"/>
          <a:chOff x="0" y="0"/>
          <a:chExt cx="0" cy="0"/>
        </a:xfrm>
      </p:grpSpPr>
      <p:sp>
        <p:nvSpPr>
          <p:cNvPr id="19" name="Text Placeholder 18">
            <a:extLst>
              <a:ext uri="{FF2B5EF4-FFF2-40B4-BE49-F238E27FC236}">
                <a16:creationId xmlns:a16="http://schemas.microsoft.com/office/drawing/2014/main" id="{44B86BFD-51ED-E91F-07A2-5D0B5EAC7326}"/>
              </a:ext>
            </a:extLst>
          </p:cNvPr>
          <p:cNvSpPr>
            <a:spLocks noGrp="1"/>
          </p:cNvSpPr>
          <p:nvPr>
            <p:ph type="body" sz="quarter" idx="19"/>
          </p:nvPr>
        </p:nvSpPr>
        <p:spPr>
          <a:xfrm>
            <a:off x="969827" y="3200781"/>
            <a:ext cx="3620101" cy="1357756"/>
          </a:xfrm>
        </p:spPr>
        <p:txBody>
          <a:bodyPr>
            <a:normAutofit/>
          </a:bodyPr>
          <a:lstStyle/>
          <a:p>
            <a:r>
              <a:rPr lang="en-US" sz="3900" b="1" dirty="0"/>
              <a:t>Module 6 Part 3</a:t>
            </a:r>
          </a:p>
        </p:txBody>
      </p:sp>
      <p:sp>
        <p:nvSpPr>
          <p:cNvPr id="20" name="Text Placeholder 19">
            <a:extLst>
              <a:ext uri="{FF2B5EF4-FFF2-40B4-BE49-F238E27FC236}">
                <a16:creationId xmlns:a16="http://schemas.microsoft.com/office/drawing/2014/main" id="{71614A8D-6B08-359B-AC99-9721C148BA30}"/>
              </a:ext>
            </a:extLst>
          </p:cNvPr>
          <p:cNvSpPr>
            <a:spLocks noGrp="1"/>
          </p:cNvSpPr>
          <p:nvPr>
            <p:ph type="body" sz="quarter" idx="20"/>
          </p:nvPr>
        </p:nvSpPr>
        <p:spPr>
          <a:xfrm>
            <a:off x="969827" y="2569329"/>
            <a:ext cx="3195485" cy="837258"/>
          </a:xfrm>
        </p:spPr>
        <p:txBody>
          <a:bodyPr>
            <a:normAutofit/>
          </a:bodyPr>
          <a:lstStyle/>
          <a:p>
            <a:r>
              <a:rPr lang="en-US" dirty="0"/>
              <a:t>Well Done!</a:t>
            </a:r>
          </a:p>
        </p:txBody>
      </p:sp>
      <p:sp>
        <p:nvSpPr>
          <p:cNvPr id="2" name="Text Placeholder 1">
            <a:extLst>
              <a:ext uri="{FF2B5EF4-FFF2-40B4-BE49-F238E27FC236}">
                <a16:creationId xmlns:a16="http://schemas.microsoft.com/office/drawing/2014/main" id="{235CFB01-1A96-F716-1D0E-CA60A9494B4B}"/>
              </a:ext>
            </a:extLst>
          </p:cNvPr>
          <p:cNvSpPr>
            <a:spLocks noGrp="1"/>
          </p:cNvSpPr>
          <p:nvPr>
            <p:ph type="body" sz="quarter" idx="21"/>
          </p:nvPr>
        </p:nvSpPr>
        <p:spPr/>
        <p:txBody>
          <a:bodyPr/>
          <a:lstStyle/>
          <a:p>
            <a:r>
              <a:rPr lang="en-US" dirty="0" err="1"/>
              <a:t>www.</a:t>
            </a:r>
            <a:r>
              <a:rPr lang="en-US" b="1" dirty="0" err="1"/>
              <a:t>projectdare</a:t>
            </a:r>
            <a:r>
              <a:rPr lang="en-US" dirty="0" err="1"/>
              <a:t>.eu</a:t>
            </a:r>
            <a:endParaRPr lang="en-US" dirty="0"/>
          </a:p>
        </p:txBody>
      </p:sp>
      <p:grpSp>
        <p:nvGrpSpPr>
          <p:cNvPr id="15" name="Graphic 3">
            <a:extLst>
              <a:ext uri="{FF2B5EF4-FFF2-40B4-BE49-F238E27FC236}">
                <a16:creationId xmlns:a16="http://schemas.microsoft.com/office/drawing/2014/main" id="{C1DD34FA-2B97-D63B-347D-2C66DE370A6A}"/>
              </a:ext>
            </a:extLst>
          </p:cNvPr>
          <p:cNvGrpSpPr/>
          <p:nvPr/>
        </p:nvGrpSpPr>
        <p:grpSpPr>
          <a:xfrm>
            <a:off x="9937102" y="5794362"/>
            <a:ext cx="426164" cy="385875"/>
            <a:chOff x="-1196056" y="2499889"/>
            <a:chExt cx="850463" cy="851093"/>
          </a:xfrm>
        </p:grpSpPr>
        <p:sp>
          <p:nvSpPr>
            <p:cNvPr id="16" name="Freeform 15">
              <a:hlinkClick r:id="rId3"/>
              <a:extLst>
                <a:ext uri="{FF2B5EF4-FFF2-40B4-BE49-F238E27FC236}">
                  <a16:creationId xmlns:a16="http://schemas.microsoft.com/office/drawing/2014/main" id="{E77CD4AC-927F-35D4-EC3B-0A3CFEB18380}"/>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7" name="Freeform 16">
              <a:extLst>
                <a:ext uri="{FF2B5EF4-FFF2-40B4-BE49-F238E27FC236}">
                  <a16:creationId xmlns:a16="http://schemas.microsoft.com/office/drawing/2014/main" id="{6ADE0445-5CF0-39CE-BF5C-C9AF78C3D6FE}"/>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6611D1B2-7C5F-D4BD-F452-4B92DA9F67EC}"/>
              </a:ext>
            </a:extLst>
          </p:cNvPr>
          <p:cNvGrpSpPr/>
          <p:nvPr/>
        </p:nvGrpSpPr>
        <p:grpSpPr>
          <a:xfrm>
            <a:off x="10401639" y="5783080"/>
            <a:ext cx="426163" cy="424160"/>
            <a:chOff x="5908590" y="9619516"/>
            <a:chExt cx="280634" cy="280634"/>
          </a:xfrm>
        </p:grpSpPr>
        <p:sp>
          <p:nvSpPr>
            <p:cNvPr id="21" name="Freeform 20">
              <a:hlinkClick r:id="rId4"/>
              <a:extLst>
                <a:ext uri="{FF2B5EF4-FFF2-40B4-BE49-F238E27FC236}">
                  <a16:creationId xmlns:a16="http://schemas.microsoft.com/office/drawing/2014/main" id="{96910416-92A6-78E4-75DB-F9C0276EF2C3}"/>
                </a:ext>
              </a:extLst>
            </p:cNvPr>
            <p:cNvSpPr/>
            <p:nvPr/>
          </p:nvSpPr>
          <p:spPr>
            <a:xfrm>
              <a:off x="5908590" y="9619516"/>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22" name="Graphic 21" descr="World with solid fill">
              <a:extLst>
                <a:ext uri="{FF2B5EF4-FFF2-40B4-BE49-F238E27FC236}">
                  <a16:creationId xmlns:a16="http://schemas.microsoft.com/office/drawing/2014/main" id="{54175C69-BCB3-93B9-EA7C-11A8AAA5AC7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23764" y="9635962"/>
              <a:ext cx="246077" cy="246077"/>
            </a:xfrm>
            <a:prstGeom prst="rect">
              <a:avLst/>
            </a:prstGeom>
          </p:spPr>
        </p:pic>
      </p:grpSp>
      <p:pic>
        <p:nvPicPr>
          <p:cNvPr id="29" name="Grafik 63">
            <a:extLst>
              <a:ext uri="{FF2B5EF4-FFF2-40B4-BE49-F238E27FC236}">
                <a16:creationId xmlns:a16="http://schemas.microsoft.com/office/drawing/2014/main" id="{35D6154D-792D-914C-5E21-B7240F24A0BE}"/>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1054747" y="6388884"/>
            <a:ext cx="710453" cy="256194"/>
          </a:xfrm>
          <a:prstGeom prst="rect">
            <a:avLst/>
          </a:prstGeom>
        </p:spPr>
      </p:pic>
      <p:sp>
        <p:nvSpPr>
          <p:cNvPr id="30" name="TextBox 29">
            <a:extLst>
              <a:ext uri="{FF2B5EF4-FFF2-40B4-BE49-F238E27FC236}">
                <a16:creationId xmlns:a16="http://schemas.microsoft.com/office/drawing/2014/main" id="{45122055-AAD5-7876-CD85-E2B4B29CC430}"/>
              </a:ext>
            </a:extLst>
          </p:cNvPr>
          <p:cNvSpPr txBox="1"/>
          <p:nvPr/>
        </p:nvSpPr>
        <p:spPr>
          <a:xfrm>
            <a:off x="8698351" y="64497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Image result for linkedin logo round | ? logo, Marketing method, Photoshop  design">
            <a:hlinkClick r:id="rId8"/>
            <a:extLst>
              <a:ext uri="{FF2B5EF4-FFF2-40B4-BE49-F238E27FC236}">
                <a16:creationId xmlns:a16="http://schemas.microsoft.com/office/drawing/2014/main" id="{A3344BD6-D59C-8CBD-1A3D-B52979CAC58B}"/>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0821411" y="5684079"/>
            <a:ext cx="601147" cy="60114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FF9FBACD-7523-EF4F-C188-91B916567469}"/>
              </a:ext>
            </a:extLst>
          </p:cNvPr>
          <p:cNvSpPr txBox="1"/>
          <p:nvPr/>
        </p:nvSpPr>
        <p:spPr>
          <a:xfrm>
            <a:off x="4978690" y="2780706"/>
            <a:ext cx="6096000" cy="2062103"/>
          </a:xfrm>
          <a:prstGeom prst="rect">
            <a:avLst/>
          </a:prstGeom>
          <a:noFill/>
        </p:spPr>
        <p:txBody>
          <a:bodyPr wrap="square">
            <a:spAutoFit/>
          </a:bodyPr>
          <a:lstStyle/>
          <a:p>
            <a:pPr>
              <a:lnSpc>
                <a:spcPct val="100000"/>
              </a:lnSpc>
              <a:spcAft>
                <a:spcPts val="1200"/>
              </a:spcAft>
            </a:pPr>
            <a:r>
              <a:rPr lang="en-US" sz="3200" b="1" kern="100" dirty="0">
                <a:solidFill>
                  <a:srgbClr val="FFFFFF"/>
                </a:solidFill>
                <a:latin typeface="+mn-lt"/>
                <a:cs typeface="Times New Roman" panose="02020603050405020304" pitchFamily="18" charset="0"/>
              </a:rPr>
              <a:t>Complete Module 6 Part 4: </a:t>
            </a:r>
            <a:r>
              <a:rPr lang="en-US" sz="3200" kern="100" dirty="0">
                <a:solidFill>
                  <a:srgbClr val="FFFFFF"/>
                </a:solidFill>
                <a:cs typeface="Times New Roman" panose="02020603050405020304" pitchFamily="18" charset="0"/>
              </a:rPr>
              <a:t>Prepare for an Effective Community Engagement Framework: A </a:t>
            </a:r>
            <a:r>
              <a:rPr lang="en-US" sz="3200" kern="100" dirty="0">
                <a:solidFill>
                  <a:srgbClr val="FFFFFF"/>
                </a:solidFill>
                <a:latin typeface="+mn-lt"/>
                <a:cs typeface="Times New Roman" panose="02020603050405020304" pitchFamily="18" charset="0"/>
              </a:rPr>
              <a:t>Step-by-Step</a:t>
            </a:r>
            <a:r>
              <a:rPr lang="en-US" sz="3200" kern="100" dirty="0">
                <a:solidFill>
                  <a:srgbClr val="FFFFFF"/>
                </a:solidFill>
                <a:cs typeface="Times New Roman" panose="02020603050405020304" pitchFamily="18" charset="0"/>
              </a:rPr>
              <a:t> Guide</a:t>
            </a:r>
            <a:endParaRPr lang="en-US" sz="3200" kern="100" dirty="0">
              <a:solidFill>
                <a:srgbClr val="FFFFFF"/>
              </a:solidFill>
              <a:latin typeface="+mn-lt"/>
              <a:cs typeface="Times New Roman" panose="02020603050405020304" pitchFamily="18" charset="0"/>
            </a:endParaRPr>
          </a:p>
        </p:txBody>
      </p:sp>
    </p:spTree>
    <p:extLst>
      <p:ext uri="{BB962C8B-B14F-4D97-AF65-F5344CB8AC3E}">
        <p14:creationId xmlns:p14="http://schemas.microsoft.com/office/powerpoint/2010/main" val="2486416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3">
            <a:extLst>
              <a:ext uri="{FF2B5EF4-FFF2-40B4-BE49-F238E27FC236}">
                <a16:creationId xmlns:a16="http://schemas.microsoft.com/office/drawing/2014/main" id="{97030120-B6A3-7F13-2911-F38A3A5156F7}"/>
              </a:ext>
            </a:extLst>
          </p:cNvPr>
          <p:cNvSpPr>
            <a:spLocks noGrp="1"/>
          </p:cNvSpPr>
          <p:nvPr>
            <p:ph type="body" sz="quarter" idx="13"/>
          </p:nvPr>
        </p:nvSpPr>
        <p:spPr>
          <a:xfrm>
            <a:off x="302001" y="0"/>
            <a:ext cx="5055171" cy="2635608"/>
          </a:xfrm>
        </p:spPr>
        <p:txBody>
          <a:bodyPr/>
          <a:lstStyle/>
          <a:p>
            <a:r>
              <a:rPr lang="en-IE" b="1" dirty="0"/>
              <a:t>Aim to Create Shared Value</a:t>
            </a:r>
          </a:p>
        </p:txBody>
      </p:sp>
      <p:sp>
        <p:nvSpPr>
          <p:cNvPr id="13" name="Text Placeholder 5">
            <a:extLst>
              <a:ext uri="{FF2B5EF4-FFF2-40B4-BE49-F238E27FC236}">
                <a16:creationId xmlns:a16="http://schemas.microsoft.com/office/drawing/2014/main" id="{1E277F3D-07BD-BC87-910C-64CF045B87AD}"/>
              </a:ext>
            </a:extLst>
          </p:cNvPr>
          <p:cNvSpPr>
            <a:spLocks noGrp="1"/>
          </p:cNvSpPr>
          <p:nvPr>
            <p:ph type="body" sz="quarter" idx="43"/>
          </p:nvPr>
        </p:nvSpPr>
        <p:spPr>
          <a:xfrm>
            <a:off x="221038" y="1746608"/>
            <a:ext cx="5217096" cy="1104445"/>
          </a:xfrm>
        </p:spPr>
        <p:txBody>
          <a:bodyPr>
            <a:noAutofit/>
          </a:bodyPr>
          <a:lstStyle/>
          <a:p>
            <a:r>
              <a:rPr lang="en-US" b="1" dirty="0">
                <a:effectLst/>
                <a:latin typeface="-apple-system"/>
              </a:rPr>
              <a:t>Companies must take the lead and bring business and society back together. </a:t>
            </a:r>
            <a:r>
              <a:rPr lang="en-US" b="0" dirty="0">
                <a:effectLst/>
                <a:latin typeface="-apple-system"/>
              </a:rPr>
              <a:t>The solution lies in the principle of shared value, which involves creating economic value in a way that also creates value for society by addressing its needs and challenges. . . . Shared value is not social responsibility, philanthropy, or even sustainability, but a new way to achieve economic success.</a:t>
            </a:r>
          </a:p>
          <a:p>
            <a:r>
              <a:rPr lang="en-US" dirty="0">
                <a:latin typeface="-apple-system"/>
                <a:hlinkClick r:id="rId2">
                  <a:extLst>
                    <a:ext uri="{A12FA001-AC4F-418D-AE19-62706E023703}">
                      <ahyp:hlinkClr xmlns:ahyp="http://schemas.microsoft.com/office/drawing/2018/hyperlinkcolor" val="tx"/>
                    </a:ext>
                  </a:extLst>
                </a:hlinkClick>
              </a:rPr>
              <a:t>Harvard Business Review </a:t>
            </a:r>
            <a:endParaRPr lang="en-IE" dirty="0"/>
          </a:p>
        </p:txBody>
      </p:sp>
      <p:pic>
        <p:nvPicPr>
          <p:cNvPr id="15" name="Picture 14">
            <a:extLst>
              <a:ext uri="{FF2B5EF4-FFF2-40B4-BE49-F238E27FC236}">
                <a16:creationId xmlns:a16="http://schemas.microsoft.com/office/drawing/2014/main" id="{C76B2CBB-D819-8F24-BF94-90B0A691445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52465" y="218892"/>
            <a:ext cx="6153810" cy="1900624"/>
          </a:xfrm>
          <a:prstGeom prst="rect">
            <a:avLst/>
          </a:prstGeom>
        </p:spPr>
      </p:pic>
      <p:sp>
        <p:nvSpPr>
          <p:cNvPr id="16" name="TextBox 15">
            <a:extLst>
              <a:ext uri="{FF2B5EF4-FFF2-40B4-BE49-F238E27FC236}">
                <a16:creationId xmlns:a16="http://schemas.microsoft.com/office/drawing/2014/main" id="{BC396041-E5B8-A9EE-376F-8575B4F8ACE0}"/>
              </a:ext>
            </a:extLst>
          </p:cNvPr>
          <p:cNvSpPr txBox="1"/>
          <p:nvPr/>
        </p:nvSpPr>
        <p:spPr>
          <a:xfrm>
            <a:off x="2753386" y="6345224"/>
            <a:ext cx="9352889" cy="369332"/>
          </a:xfrm>
          <a:prstGeom prst="rect">
            <a:avLst/>
          </a:prstGeom>
          <a:noFill/>
        </p:spPr>
        <p:txBody>
          <a:bodyPr wrap="square">
            <a:spAutoFit/>
          </a:bodyPr>
          <a:lstStyle/>
          <a:p>
            <a:r>
              <a:rPr lang="en-IE" dirty="0">
                <a:solidFill>
                  <a:srgbClr val="05AAA3"/>
                </a:solidFill>
                <a:hlinkClick r:id="rId2">
                  <a:extLst>
                    <a:ext uri="{A12FA001-AC4F-418D-AE19-62706E023703}">
                      <ahyp:hlinkClr xmlns:ahyp="http://schemas.microsoft.com/office/drawing/2018/hyperlinkcolor" val="tx"/>
                    </a:ext>
                  </a:extLst>
                </a:hlinkClick>
              </a:rPr>
              <a:t>https://www.linkedin.com/pulse/creating-shared-value-your-community-robert-u-craven/</a:t>
            </a:r>
            <a:r>
              <a:rPr lang="en-IE" dirty="0">
                <a:solidFill>
                  <a:srgbClr val="05AAA3"/>
                </a:solidFill>
              </a:rPr>
              <a:t> </a:t>
            </a:r>
          </a:p>
        </p:txBody>
      </p:sp>
      <p:pic>
        <p:nvPicPr>
          <p:cNvPr id="17" name="Picture 16" descr="A group of people picking up trash in a field&#10;&#10;AI-generated content may be incorrect.">
            <a:extLst>
              <a:ext uri="{FF2B5EF4-FFF2-40B4-BE49-F238E27FC236}">
                <a16:creationId xmlns:a16="http://schemas.microsoft.com/office/drawing/2014/main" id="{E6770AAE-666B-002E-4745-CEE83A9D48E1}"/>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96000" y="2298831"/>
            <a:ext cx="5801575" cy="3867078"/>
          </a:xfrm>
          <a:prstGeom prst="rect">
            <a:avLst/>
          </a:prstGeom>
        </p:spPr>
      </p:pic>
    </p:spTree>
    <p:extLst>
      <p:ext uri="{BB962C8B-B14F-4D97-AF65-F5344CB8AC3E}">
        <p14:creationId xmlns:p14="http://schemas.microsoft.com/office/powerpoint/2010/main" val="7899196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5">
            <a:extLst>
              <a:ext uri="{FF2B5EF4-FFF2-40B4-BE49-F238E27FC236}">
                <a16:creationId xmlns:a16="http://schemas.microsoft.com/office/drawing/2014/main" id="{372FAC84-8BAB-0ED6-2DA1-6A173FBB8801}"/>
              </a:ext>
            </a:extLst>
          </p:cNvPr>
          <p:cNvSpPr>
            <a:spLocks noGrp="1"/>
          </p:cNvSpPr>
          <p:nvPr>
            <p:ph type="body" sz="quarter" idx="18"/>
          </p:nvPr>
        </p:nvSpPr>
        <p:spPr>
          <a:xfrm>
            <a:off x="798381" y="1202840"/>
            <a:ext cx="6337526" cy="3849918"/>
          </a:xfrm>
        </p:spPr>
        <p:txBody>
          <a:bodyPr/>
          <a:lstStyle/>
          <a:p>
            <a:pPr marL="0" indent="0"/>
            <a:r>
              <a:rPr lang="en-US" sz="2200" b="1" dirty="0"/>
              <a:t>The purpose and need for SME community engagement by SMEs helps build trust, enhance brand reputation, and create shared value. </a:t>
            </a:r>
            <a:r>
              <a:rPr lang="en-US" sz="2200" dirty="0"/>
              <a:t>It is essential for SMEs to actively engage with their communities to ensure long-term business sustainability and address regional challenges. </a:t>
            </a:r>
          </a:p>
          <a:p>
            <a:pPr marL="0" indent="0"/>
            <a:r>
              <a:rPr lang="en-US" sz="2200" dirty="0"/>
              <a:t>Unlike large corporations, SMEs are deeply rooted in their local economies, making their involvement crucial for economic resilience and social cohesion. Furthermore, such engagement helps SMEs align with European Union priorities on social responsibility, such as reducing inequality and promoting inclusive growth, enabling them to contribute to wider sustainability goals while securing their local relevance.</a:t>
            </a:r>
            <a:endParaRPr lang="en-IE" sz="2200" dirty="0"/>
          </a:p>
        </p:txBody>
      </p:sp>
      <p:sp>
        <p:nvSpPr>
          <p:cNvPr id="12" name="Text Placeholder 4">
            <a:extLst>
              <a:ext uri="{FF2B5EF4-FFF2-40B4-BE49-F238E27FC236}">
                <a16:creationId xmlns:a16="http://schemas.microsoft.com/office/drawing/2014/main" id="{329EE9C3-68E1-40A7-F6C4-99429662F84A}"/>
              </a:ext>
            </a:extLst>
          </p:cNvPr>
          <p:cNvSpPr>
            <a:spLocks noGrp="1"/>
          </p:cNvSpPr>
          <p:nvPr>
            <p:ph type="body" sz="quarter" idx="16"/>
          </p:nvPr>
        </p:nvSpPr>
        <p:spPr>
          <a:xfrm>
            <a:off x="798379" y="488834"/>
            <a:ext cx="10595237" cy="803654"/>
          </a:xfrm>
        </p:spPr>
        <p:txBody>
          <a:bodyPr/>
          <a:lstStyle/>
          <a:p>
            <a:r>
              <a:rPr lang="en-US" sz="3200" dirty="0">
                <a:solidFill>
                  <a:srgbClr val="CE362B"/>
                </a:solidFill>
              </a:rPr>
              <a:t>Definition and Concept </a:t>
            </a:r>
            <a:r>
              <a:rPr lang="en-US" sz="3200" b="0" dirty="0">
                <a:solidFill>
                  <a:srgbClr val="05AAA3"/>
                </a:solidFill>
              </a:rPr>
              <a:t>How to Create Lasting Shared Value</a:t>
            </a:r>
            <a:endParaRPr lang="en-IE" sz="3200" b="0" dirty="0">
              <a:solidFill>
                <a:srgbClr val="05AAA3"/>
              </a:solidFill>
            </a:endParaRPr>
          </a:p>
        </p:txBody>
      </p:sp>
      <p:pic>
        <p:nvPicPr>
          <p:cNvPr id="13" name="Picture 12" descr="A group of people holding hands together&#10;&#10;AI-generated content may be incorrect.">
            <a:extLst>
              <a:ext uri="{FF2B5EF4-FFF2-40B4-BE49-F238E27FC236}">
                <a16:creationId xmlns:a16="http://schemas.microsoft.com/office/drawing/2014/main" id="{93BD3042-FA63-DBF6-8BB5-F3D30CF7D51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04398" y="1212365"/>
            <a:ext cx="3389218" cy="5078748"/>
          </a:xfrm>
          <a:prstGeom prst="rect">
            <a:avLst/>
          </a:prstGeom>
        </p:spPr>
      </p:pic>
    </p:spTree>
    <p:extLst>
      <p:ext uri="{BB962C8B-B14F-4D97-AF65-F5344CB8AC3E}">
        <p14:creationId xmlns:p14="http://schemas.microsoft.com/office/powerpoint/2010/main" val="183891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a:extLst>
              <a:ext uri="{FF2B5EF4-FFF2-40B4-BE49-F238E27FC236}">
                <a16:creationId xmlns:a16="http://schemas.microsoft.com/office/drawing/2014/main" id="{50E656FF-C6ED-3248-914C-EA22671C72D4}"/>
              </a:ext>
            </a:extLst>
          </p:cNvPr>
          <p:cNvSpPr>
            <a:spLocks noGrp="1"/>
          </p:cNvSpPr>
          <p:nvPr>
            <p:ph type="body" sz="quarter" idx="18"/>
          </p:nvPr>
        </p:nvSpPr>
        <p:spPr>
          <a:xfrm>
            <a:off x="798380" y="1203022"/>
            <a:ext cx="10595237" cy="3849918"/>
          </a:xfrm>
        </p:spPr>
        <p:txBody>
          <a:bodyPr/>
          <a:lstStyle/>
          <a:p>
            <a:pPr marL="0" indent="0"/>
            <a:r>
              <a:rPr lang="en-US" sz="2200" b="1" dirty="0"/>
              <a:t>"Create shared value" refers to a business concept where companies aim to generate economic value in a way that also creates value for society. </a:t>
            </a:r>
            <a:r>
              <a:rPr lang="en-US" sz="2200" dirty="0"/>
              <a:t>It involves creating a win-win scenario where businesses can profit while simultaneously addressing societal challenges, such as environmental sustainability, community development, or public health.</a:t>
            </a:r>
          </a:p>
          <a:p>
            <a:pPr marL="0" indent="0"/>
            <a:r>
              <a:rPr lang="en-US" sz="2200" dirty="0"/>
              <a:t>This concept goes beyond traditional corporate social responsibility (CSR) by integrating social and environmental concerns directly into the company's core business strategy. It encourages companies to identify business opportunities that contribute positively to society and the environment, while achieving financial success.</a:t>
            </a:r>
          </a:p>
          <a:p>
            <a:pPr marL="0" indent="0"/>
            <a:r>
              <a:rPr lang="en-US" sz="2200" b="1" dirty="0">
                <a:solidFill>
                  <a:srgbClr val="05AAA3"/>
                </a:solidFill>
              </a:rPr>
              <a:t>For example, </a:t>
            </a:r>
            <a:r>
              <a:rPr lang="en-US" sz="2200" dirty="0"/>
              <a:t>a company might create shared value by designing products that are environmentally friendly, supporting local communities through job creation or education programs, or collaborating on initiatives that address pressing societal needs.</a:t>
            </a:r>
          </a:p>
          <a:p>
            <a:pPr marL="0" indent="0"/>
            <a:r>
              <a:rPr lang="en-US" sz="2200" dirty="0"/>
              <a:t>In essence, the idea of creating shared value is to align business objectives with broader social and environmental goals, sustaining long-term benefits for both businesses and society.</a:t>
            </a:r>
          </a:p>
          <a:p>
            <a:pPr marL="0" indent="0"/>
            <a:endParaRPr lang="en-IE" sz="2200" dirty="0"/>
          </a:p>
        </p:txBody>
      </p:sp>
      <p:sp>
        <p:nvSpPr>
          <p:cNvPr id="5" name="Text Placeholder 2">
            <a:extLst>
              <a:ext uri="{FF2B5EF4-FFF2-40B4-BE49-F238E27FC236}">
                <a16:creationId xmlns:a16="http://schemas.microsoft.com/office/drawing/2014/main" id="{AA6C5DB8-033F-C139-15C6-5F86CA8840F2}"/>
              </a:ext>
            </a:extLst>
          </p:cNvPr>
          <p:cNvSpPr>
            <a:spLocks noGrp="1"/>
          </p:cNvSpPr>
          <p:nvPr>
            <p:ph type="body" sz="quarter" idx="16"/>
          </p:nvPr>
        </p:nvSpPr>
        <p:spPr>
          <a:xfrm>
            <a:off x="798381" y="560551"/>
            <a:ext cx="10595237" cy="803654"/>
          </a:xfrm>
        </p:spPr>
        <p:txBody>
          <a:bodyPr/>
          <a:lstStyle/>
          <a:p>
            <a:r>
              <a:rPr lang="en-US" sz="3200" dirty="0">
                <a:solidFill>
                  <a:srgbClr val="CE362B"/>
                </a:solidFill>
              </a:rPr>
              <a:t>Definition and Concept </a:t>
            </a:r>
            <a:r>
              <a:rPr lang="en-US" sz="3200" b="0" dirty="0">
                <a:solidFill>
                  <a:srgbClr val="05AAA3"/>
                </a:solidFill>
              </a:rPr>
              <a:t>How to Create Lasting Shared Value</a:t>
            </a:r>
            <a:endParaRPr lang="en-IE" sz="3200" b="0" dirty="0">
              <a:solidFill>
                <a:srgbClr val="05AAA3"/>
              </a:solidFill>
            </a:endParaRPr>
          </a:p>
        </p:txBody>
      </p:sp>
    </p:spTree>
    <p:extLst>
      <p:ext uri="{BB962C8B-B14F-4D97-AF65-F5344CB8AC3E}">
        <p14:creationId xmlns:p14="http://schemas.microsoft.com/office/powerpoint/2010/main" val="1528020061"/>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40806</TotalTime>
  <Words>8122</Words>
  <Application>Microsoft Office PowerPoint</Application>
  <PresentationFormat>Widescreen</PresentationFormat>
  <Paragraphs>458</Paragraphs>
  <Slides>61</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61</vt:i4>
      </vt:variant>
    </vt:vector>
  </HeadingPairs>
  <TitlesOfParts>
    <vt:vector size="72" baseType="lpstr">
      <vt:lpstr>Aharoni</vt:lpstr>
      <vt:lpstr>-apple-system</vt:lpstr>
      <vt:lpstr>Arial</vt:lpstr>
      <vt:lpstr>Calibri</vt:lpstr>
      <vt:lpstr>Inter</vt:lpstr>
      <vt:lpstr>Montserrat</vt:lpstr>
      <vt:lpstr>Montserrat Light</vt:lpstr>
      <vt:lpstr>Quattrocento Sans</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1043</cp:revision>
  <dcterms:created xsi:type="dcterms:W3CDTF">2020-10-14T13:32:04Z</dcterms:created>
  <dcterms:modified xsi:type="dcterms:W3CDTF">2025-06-11T11:43:34Z</dcterms:modified>
</cp:coreProperties>
</file>