
<file path=[Content_Types].xml><?xml version="1.0" encoding="utf-8"?>
<Types xmlns="http://schemas.openxmlformats.org/package/2006/content-types">
  <Default Extension="jfif" ContentType="image/jpeg"/>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48"/>
  </p:notesMasterIdLst>
  <p:handoutMasterIdLst>
    <p:handoutMasterId r:id="rId49"/>
  </p:handoutMasterIdLst>
  <p:sldIdLst>
    <p:sldId id="5421" r:id="rId2"/>
    <p:sldId id="257" r:id="rId3"/>
    <p:sldId id="5875" r:id="rId4"/>
    <p:sldId id="5432" r:id="rId5"/>
    <p:sldId id="6105" r:id="rId6"/>
    <p:sldId id="5434" r:id="rId7"/>
    <p:sldId id="4903" r:id="rId8"/>
    <p:sldId id="4956" r:id="rId9"/>
    <p:sldId id="5435" r:id="rId10"/>
    <p:sldId id="4906" r:id="rId11"/>
    <p:sldId id="4952" r:id="rId12"/>
    <p:sldId id="4950" r:id="rId13"/>
    <p:sldId id="5436" r:id="rId14"/>
    <p:sldId id="4945" r:id="rId15"/>
    <p:sldId id="4946" r:id="rId16"/>
    <p:sldId id="4947" r:id="rId17"/>
    <p:sldId id="5878" r:id="rId18"/>
    <p:sldId id="6106" r:id="rId19"/>
    <p:sldId id="5433" r:id="rId20"/>
    <p:sldId id="4949" r:id="rId21"/>
    <p:sldId id="4957" r:id="rId22"/>
    <p:sldId id="4948" r:id="rId23"/>
    <p:sldId id="4958" r:id="rId24"/>
    <p:sldId id="4935" r:id="rId25"/>
    <p:sldId id="4953" r:id="rId26"/>
    <p:sldId id="5437" r:id="rId27"/>
    <p:sldId id="4907" r:id="rId28"/>
    <p:sldId id="4959" r:id="rId29"/>
    <p:sldId id="5502" r:id="rId30"/>
    <p:sldId id="5503" r:id="rId31"/>
    <p:sldId id="5504" r:id="rId32"/>
    <p:sldId id="4954" r:id="rId33"/>
    <p:sldId id="5439" r:id="rId34"/>
    <p:sldId id="5438" r:id="rId35"/>
    <p:sldId id="5000" r:id="rId36"/>
    <p:sldId id="4960" r:id="rId37"/>
    <p:sldId id="4936" r:id="rId38"/>
    <p:sldId id="5001" r:id="rId39"/>
    <p:sldId id="4963" r:id="rId40"/>
    <p:sldId id="4964" r:id="rId41"/>
    <p:sldId id="4965" r:id="rId42"/>
    <p:sldId id="4966" r:id="rId43"/>
    <p:sldId id="4979" r:id="rId44"/>
    <p:sldId id="5003" r:id="rId45"/>
    <p:sldId id="5459" r:id="rId46"/>
    <p:sldId id="5460" r:id="rId4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11C5F"/>
    <a:srgbClr val="FCB913"/>
    <a:srgbClr val="0872B5"/>
    <a:srgbClr val="702E8C"/>
    <a:srgbClr val="115757"/>
    <a:srgbClr val="083F59"/>
    <a:srgbClr val="059F98"/>
    <a:srgbClr val="05AAA3"/>
    <a:srgbClr val="DF4625"/>
    <a:srgbClr val="3F3F3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6"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0F5FE70-95CB-452E-8143-956A2A1D4267}" type="doc">
      <dgm:prSet loTypeId="urn:microsoft.com/office/officeart/2005/8/layout/bProcess4" loCatId="process" qsTypeId="urn:microsoft.com/office/officeart/2005/8/quickstyle/simple1" qsCatId="simple" csTypeId="urn:microsoft.com/office/officeart/2005/8/colors/accent1_2" csCatId="accent1" phldr="1"/>
      <dgm:spPr/>
      <dgm:t>
        <a:bodyPr/>
        <a:lstStyle/>
        <a:p>
          <a:endParaRPr lang="en-US"/>
        </a:p>
      </dgm:t>
    </dgm:pt>
    <dgm:pt modelId="{46084929-2F88-40FB-8125-210CB9FF0EA2}">
      <dgm:prSet custT="1"/>
      <dgm:spPr>
        <a:solidFill>
          <a:srgbClr val="05AAA3"/>
        </a:solidFill>
      </dgm:spPr>
      <dgm:t>
        <a:bodyPr/>
        <a:lstStyle/>
        <a:p>
          <a:r>
            <a:rPr lang="en-US" sz="2000" b="1" dirty="0"/>
            <a:t>Irish employment legislation states that people should not be treated less </a:t>
          </a:r>
          <a:r>
            <a:rPr lang="en-US" sz="2000" b="1" dirty="0" err="1"/>
            <a:t>favourably</a:t>
          </a:r>
          <a:r>
            <a:rPr lang="en-US" sz="2000" b="1" dirty="0"/>
            <a:t> </a:t>
          </a:r>
          <a:r>
            <a:rPr lang="en-US" sz="2000" b="0" dirty="0"/>
            <a:t>in various aspects of employment, including, for example, access, advertising, pay, terms and conditions and promotion</a:t>
          </a:r>
          <a:r>
            <a:rPr lang="en-US" sz="2000" dirty="0"/>
            <a:t>. </a:t>
          </a:r>
        </a:p>
      </dgm:t>
    </dgm:pt>
    <dgm:pt modelId="{AD5EC33E-EE1D-415B-B5C9-EB17AA61B867}" type="parTrans" cxnId="{3F704A62-760D-4AE8-A076-23F9C1510785}">
      <dgm:prSet/>
      <dgm:spPr/>
      <dgm:t>
        <a:bodyPr/>
        <a:lstStyle/>
        <a:p>
          <a:endParaRPr lang="en-US"/>
        </a:p>
      </dgm:t>
    </dgm:pt>
    <dgm:pt modelId="{665287D1-64CE-4E01-B313-D53B05509DFE}" type="sibTrans" cxnId="{3F704A62-760D-4AE8-A076-23F9C1510785}">
      <dgm:prSet/>
      <dgm:spPr/>
      <dgm:t>
        <a:bodyPr/>
        <a:lstStyle/>
        <a:p>
          <a:endParaRPr lang="en-US"/>
        </a:p>
      </dgm:t>
    </dgm:pt>
    <dgm:pt modelId="{B28D8FD6-B099-44AC-80AE-7B16DD3CD4ED}">
      <dgm:prSet/>
      <dgm:spPr>
        <a:solidFill>
          <a:srgbClr val="05AAA3"/>
        </a:solidFill>
      </dgm:spPr>
      <dgm:t>
        <a:bodyPr/>
        <a:lstStyle/>
        <a:p>
          <a:r>
            <a:rPr lang="en-US" b="1" dirty="0"/>
            <a:t>The Irish Employment Equality Acts aim to promote workplace equality, </a:t>
          </a:r>
          <a:r>
            <a:rPr lang="en-US" dirty="0"/>
            <a:t>and ensure suitable facilities are in place to allow equitable access to employment (IHREC 2020). </a:t>
          </a:r>
        </a:p>
      </dgm:t>
    </dgm:pt>
    <dgm:pt modelId="{718924A6-F4EE-4940-866F-B11063816BB6}" type="parTrans" cxnId="{2AA4B9AC-88A0-4602-B9A3-F5E8865BE8A4}">
      <dgm:prSet/>
      <dgm:spPr/>
      <dgm:t>
        <a:bodyPr/>
        <a:lstStyle/>
        <a:p>
          <a:endParaRPr lang="en-US"/>
        </a:p>
      </dgm:t>
    </dgm:pt>
    <dgm:pt modelId="{A0C2172B-34AF-4264-820C-ECE4DA094315}" type="sibTrans" cxnId="{2AA4B9AC-88A0-4602-B9A3-F5E8865BE8A4}">
      <dgm:prSet/>
      <dgm:spPr/>
      <dgm:t>
        <a:bodyPr/>
        <a:lstStyle/>
        <a:p>
          <a:endParaRPr lang="en-US"/>
        </a:p>
      </dgm:t>
    </dgm:pt>
    <dgm:pt modelId="{C419AD23-4110-4F74-8F96-E95EFB37A160}">
      <dgm:prSet/>
      <dgm:spPr>
        <a:solidFill>
          <a:srgbClr val="05AAA3"/>
        </a:solidFill>
      </dgm:spPr>
      <dgm:t>
        <a:bodyPr/>
        <a:lstStyle/>
        <a:p>
          <a:r>
            <a:rPr lang="en-US" dirty="0"/>
            <a:t>Irish Acts do not currently explicitly include transgender people, however they were successfully used in a landmark 2011 case regarding the employment rights of a transgender woman (TENI, 2017:10). </a:t>
          </a:r>
        </a:p>
      </dgm:t>
    </dgm:pt>
    <dgm:pt modelId="{4F78D82B-4A49-4D4C-8AB2-DB6ABF901593}" type="parTrans" cxnId="{98AB006C-6914-43FB-BF09-87483259C2B6}">
      <dgm:prSet/>
      <dgm:spPr/>
      <dgm:t>
        <a:bodyPr/>
        <a:lstStyle/>
        <a:p>
          <a:endParaRPr lang="en-US"/>
        </a:p>
      </dgm:t>
    </dgm:pt>
    <dgm:pt modelId="{400C8652-D72C-4512-8885-75EDABDCA1A8}" type="sibTrans" cxnId="{98AB006C-6914-43FB-BF09-87483259C2B6}">
      <dgm:prSet/>
      <dgm:spPr/>
      <dgm:t>
        <a:bodyPr/>
        <a:lstStyle/>
        <a:p>
          <a:endParaRPr lang="en-US"/>
        </a:p>
      </dgm:t>
    </dgm:pt>
    <dgm:pt modelId="{3D6368B6-297B-406F-A403-ED20E3801C21}">
      <dgm:prSet custT="1"/>
      <dgm:spPr>
        <a:solidFill>
          <a:srgbClr val="05AAA3"/>
        </a:solidFill>
      </dgm:spPr>
      <dgm:t>
        <a:bodyPr/>
        <a:lstStyle/>
        <a:p>
          <a:r>
            <a:rPr lang="en-US" sz="2000" dirty="0"/>
            <a:t>Additionally, under the Irish Public Sector Equality and Human Rights Duty, public bodies have a statutory duty to protect all employees and users from discrimination, and to promote equality (IHREC 2019). </a:t>
          </a:r>
        </a:p>
      </dgm:t>
    </dgm:pt>
    <dgm:pt modelId="{3D3357B9-48CA-41B1-B883-7AD800A2C405}" type="parTrans" cxnId="{7EAAAAF3-E2A4-478A-831C-F0F45C64C341}">
      <dgm:prSet/>
      <dgm:spPr/>
      <dgm:t>
        <a:bodyPr/>
        <a:lstStyle/>
        <a:p>
          <a:endParaRPr lang="en-US"/>
        </a:p>
      </dgm:t>
    </dgm:pt>
    <dgm:pt modelId="{BE8EBE4A-8083-4880-945E-1149AD60DCBB}" type="sibTrans" cxnId="{7EAAAAF3-E2A4-478A-831C-F0F45C64C341}">
      <dgm:prSet/>
      <dgm:spPr/>
      <dgm:t>
        <a:bodyPr/>
        <a:lstStyle/>
        <a:p>
          <a:endParaRPr lang="en-US"/>
        </a:p>
      </dgm:t>
    </dgm:pt>
    <dgm:pt modelId="{C786D679-2A08-4765-8F63-7C174BC622B9}" type="pres">
      <dgm:prSet presAssocID="{70F5FE70-95CB-452E-8143-956A2A1D4267}" presName="Name0" presStyleCnt="0">
        <dgm:presLayoutVars>
          <dgm:dir/>
          <dgm:resizeHandles/>
        </dgm:presLayoutVars>
      </dgm:prSet>
      <dgm:spPr/>
    </dgm:pt>
    <dgm:pt modelId="{42D6C8DA-E94E-4290-A5F2-DD3E6E5EB1A6}" type="pres">
      <dgm:prSet presAssocID="{46084929-2F88-40FB-8125-210CB9FF0EA2}" presName="compNode" presStyleCnt="0"/>
      <dgm:spPr/>
    </dgm:pt>
    <dgm:pt modelId="{CFC9C2FC-824B-4F74-8FC5-2FEE309EF63B}" type="pres">
      <dgm:prSet presAssocID="{46084929-2F88-40FB-8125-210CB9FF0EA2}" presName="dummyConnPt" presStyleCnt="0"/>
      <dgm:spPr/>
    </dgm:pt>
    <dgm:pt modelId="{A385917B-D053-4932-8501-D67C69B99AC1}" type="pres">
      <dgm:prSet presAssocID="{46084929-2F88-40FB-8125-210CB9FF0EA2}" presName="node" presStyleLbl="node1" presStyleIdx="0" presStyleCnt="4" custScaleX="145654" custScaleY="138127">
        <dgm:presLayoutVars>
          <dgm:bulletEnabled val="1"/>
        </dgm:presLayoutVars>
      </dgm:prSet>
      <dgm:spPr/>
    </dgm:pt>
    <dgm:pt modelId="{5DBB5E1A-7DED-4834-A253-8F13F8E5785A}" type="pres">
      <dgm:prSet presAssocID="{665287D1-64CE-4E01-B313-D53B05509DFE}" presName="sibTrans" presStyleLbl="bgSibTrans2D1" presStyleIdx="0" presStyleCnt="3"/>
      <dgm:spPr/>
    </dgm:pt>
    <dgm:pt modelId="{1CC94045-263B-439E-810C-46158318BB35}" type="pres">
      <dgm:prSet presAssocID="{B28D8FD6-B099-44AC-80AE-7B16DD3CD4ED}" presName="compNode" presStyleCnt="0"/>
      <dgm:spPr/>
    </dgm:pt>
    <dgm:pt modelId="{3271ADB1-AE86-4396-86EF-0C96F845D64B}" type="pres">
      <dgm:prSet presAssocID="{B28D8FD6-B099-44AC-80AE-7B16DD3CD4ED}" presName="dummyConnPt" presStyleCnt="0"/>
      <dgm:spPr/>
    </dgm:pt>
    <dgm:pt modelId="{F1D57A40-FFB2-413C-A57D-F36190A2064B}" type="pres">
      <dgm:prSet presAssocID="{B28D8FD6-B099-44AC-80AE-7B16DD3CD4ED}" presName="node" presStyleLbl="node1" presStyleIdx="1" presStyleCnt="4" custScaleX="148998" custScaleY="119985">
        <dgm:presLayoutVars>
          <dgm:bulletEnabled val="1"/>
        </dgm:presLayoutVars>
      </dgm:prSet>
      <dgm:spPr/>
    </dgm:pt>
    <dgm:pt modelId="{CB738DFD-EA16-4671-BC6E-27C052F2E6CD}" type="pres">
      <dgm:prSet presAssocID="{A0C2172B-34AF-4264-820C-ECE4DA094315}" presName="sibTrans" presStyleLbl="bgSibTrans2D1" presStyleIdx="1" presStyleCnt="3"/>
      <dgm:spPr/>
    </dgm:pt>
    <dgm:pt modelId="{0CE83F0F-4F53-4D54-8DCE-91EC73B674A2}" type="pres">
      <dgm:prSet presAssocID="{C419AD23-4110-4F74-8F96-E95EFB37A160}" presName="compNode" presStyleCnt="0"/>
      <dgm:spPr/>
    </dgm:pt>
    <dgm:pt modelId="{74A3E6CB-80A4-4A87-A90F-FD9BF4CD1CAD}" type="pres">
      <dgm:prSet presAssocID="{C419AD23-4110-4F74-8F96-E95EFB37A160}" presName="dummyConnPt" presStyleCnt="0"/>
      <dgm:spPr/>
    </dgm:pt>
    <dgm:pt modelId="{538B52DF-01FC-4FC3-A245-46C826241056}" type="pres">
      <dgm:prSet presAssocID="{C419AD23-4110-4F74-8F96-E95EFB37A160}" presName="node" presStyleLbl="node1" presStyleIdx="2" presStyleCnt="4" custScaleX="153424" custScaleY="121003">
        <dgm:presLayoutVars>
          <dgm:bulletEnabled val="1"/>
        </dgm:presLayoutVars>
      </dgm:prSet>
      <dgm:spPr/>
    </dgm:pt>
    <dgm:pt modelId="{94475623-0B7B-4789-A2E6-204803941367}" type="pres">
      <dgm:prSet presAssocID="{400C8652-D72C-4512-8885-75EDABDCA1A8}" presName="sibTrans" presStyleLbl="bgSibTrans2D1" presStyleIdx="2" presStyleCnt="3"/>
      <dgm:spPr/>
    </dgm:pt>
    <dgm:pt modelId="{A68F646B-FB88-4C0D-8A66-8759E2AB08E8}" type="pres">
      <dgm:prSet presAssocID="{3D6368B6-297B-406F-A403-ED20E3801C21}" presName="compNode" presStyleCnt="0"/>
      <dgm:spPr/>
    </dgm:pt>
    <dgm:pt modelId="{D5D57801-A74F-494B-A0C1-5ECFEB55D0B0}" type="pres">
      <dgm:prSet presAssocID="{3D6368B6-297B-406F-A403-ED20E3801C21}" presName="dummyConnPt" presStyleCnt="0"/>
      <dgm:spPr/>
    </dgm:pt>
    <dgm:pt modelId="{C170B28C-4829-4314-841F-66FDE3834CA7}" type="pres">
      <dgm:prSet presAssocID="{3D6368B6-297B-406F-A403-ED20E3801C21}" presName="node" presStyleLbl="node1" presStyleIdx="3" presStyleCnt="4" custScaleX="130684" custScaleY="129112">
        <dgm:presLayoutVars>
          <dgm:bulletEnabled val="1"/>
        </dgm:presLayoutVars>
      </dgm:prSet>
      <dgm:spPr/>
    </dgm:pt>
  </dgm:ptLst>
  <dgm:cxnLst>
    <dgm:cxn modelId="{BB253214-FFB2-4ED9-9636-7CE926A916FF}" type="presOf" srcId="{3D6368B6-297B-406F-A403-ED20E3801C21}" destId="{C170B28C-4829-4314-841F-66FDE3834CA7}" srcOrd="0" destOrd="0" presId="urn:microsoft.com/office/officeart/2005/8/layout/bProcess4"/>
    <dgm:cxn modelId="{DF47D122-1C95-4BCA-805B-E60DB01BB7F7}" type="presOf" srcId="{B28D8FD6-B099-44AC-80AE-7B16DD3CD4ED}" destId="{F1D57A40-FFB2-413C-A57D-F36190A2064B}" srcOrd="0" destOrd="0" presId="urn:microsoft.com/office/officeart/2005/8/layout/bProcess4"/>
    <dgm:cxn modelId="{532E113B-A043-490C-8C38-0F443F459691}" type="presOf" srcId="{400C8652-D72C-4512-8885-75EDABDCA1A8}" destId="{94475623-0B7B-4789-A2E6-204803941367}" srcOrd="0" destOrd="0" presId="urn:microsoft.com/office/officeart/2005/8/layout/bProcess4"/>
    <dgm:cxn modelId="{3F704A62-760D-4AE8-A076-23F9C1510785}" srcId="{70F5FE70-95CB-452E-8143-956A2A1D4267}" destId="{46084929-2F88-40FB-8125-210CB9FF0EA2}" srcOrd="0" destOrd="0" parTransId="{AD5EC33E-EE1D-415B-B5C9-EB17AA61B867}" sibTransId="{665287D1-64CE-4E01-B313-D53B05509DFE}"/>
    <dgm:cxn modelId="{98AB006C-6914-43FB-BF09-87483259C2B6}" srcId="{70F5FE70-95CB-452E-8143-956A2A1D4267}" destId="{C419AD23-4110-4F74-8F96-E95EFB37A160}" srcOrd="2" destOrd="0" parTransId="{4F78D82B-4A49-4D4C-8AB2-DB6ABF901593}" sibTransId="{400C8652-D72C-4512-8885-75EDABDCA1A8}"/>
    <dgm:cxn modelId="{DC18EB73-CB0E-40D5-A8BA-C867755D8B67}" type="presOf" srcId="{665287D1-64CE-4E01-B313-D53B05509DFE}" destId="{5DBB5E1A-7DED-4834-A253-8F13F8E5785A}" srcOrd="0" destOrd="0" presId="urn:microsoft.com/office/officeart/2005/8/layout/bProcess4"/>
    <dgm:cxn modelId="{09A55E7A-AEF8-4148-B8DA-FEDE9D5C19BC}" type="presOf" srcId="{70F5FE70-95CB-452E-8143-956A2A1D4267}" destId="{C786D679-2A08-4765-8F63-7C174BC622B9}" srcOrd="0" destOrd="0" presId="urn:microsoft.com/office/officeart/2005/8/layout/bProcess4"/>
    <dgm:cxn modelId="{0D7B108E-FFBA-4227-B466-561D827DE3C1}" type="presOf" srcId="{46084929-2F88-40FB-8125-210CB9FF0EA2}" destId="{A385917B-D053-4932-8501-D67C69B99AC1}" srcOrd="0" destOrd="0" presId="urn:microsoft.com/office/officeart/2005/8/layout/bProcess4"/>
    <dgm:cxn modelId="{2AA4B9AC-88A0-4602-B9A3-F5E8865BE8A4}" srcId="{70F5FE70-95CB-452E-8143-956A2A1D4267}" destId="{B28D8FD6-B099-44AC-80AE-7B16DD3CD4ED}" srcOrd="1" destOrd="0" parTransId="{718924A6-F4EE-4940-866F-B11063816BB6}" sibTransId="{A0C2172B-34AF-4264-820C-ECE4DA094315}"/>
    <dgm:cxn modelId="{0FAB3FDD-8DF1-4306-A83B-AFCEFAADBA38}" type="presOf" srcId="{C419AD23-4110-4F74-8F96-E95EFB37A160}" destId="{538B52DF-01FC-4FC3-A245-46C826241056}" srcOrd="0" destOrd="0" presId="urn:microsoft.com/office/officeart/2005/8/layout/bProcess4"/>
    <dgm:cxn modelId="{D96914F1-DA15-4250-AE06-3460A68564AC}" type="presOf" srcId="{A0C2172B-34AF-4264-820C-ECE4DA094315}" destId="{CB738DFD-EA16-4671-BC6E-27C052F2E6CD}" srcOrd="0" destOrd="0" presId="urn:microsoft.com/office/officeart/2005/8/layout/bProcess4"/>
    <dgm:cxn modelId="{7EAAAAF3-E2A4-478A-831C-F0F45C64C341}" srcId="{70F5FE70-95CB-452E-8143-956A2A1D4267}" destId="{3D6368B6-297B-406F-A403-ED20E3801C21}" srcOrd="3" destOrd="0" parTransId="{3D3357B9-48CA-41B1-B883-7AD800A2C405}" sibTransId="{BE8EBE4A-8083-4880-945E-1149AD60DCBB}"/>
    <dgm:cxn modelId="{FA5518AA-38D3-43CC-AA94-10D640F8907F}" type="presParOf" srcId="{C786D679-2A08-4765-8F63-7C174BC622B9}" destId="{42D6C8DA-E94E-4290-A5F2-DD3E6E5EB1A6}" srcOrd="0" destOrd="0" presId="urn:microsoft.com/office/officeart/2005/8/layout/bProcess4"/>
    <dgm:cxn modelId="{2BC74D30-24D6-4314-A703-59031ED9EAF7}" type="presParOf" srcId="{42D6C8DA-E94E-4290-A5F2-DD3E6E5EB1A6}" destId="{CFC9C2FC-824B-4F74-8FC5-2FEE309EF63B}" srcOrd="0" destOrd="0" presId="urn:microsoft.com/office/officeart/2005/8/layout/bProcess4"/>
    <dgm:cxn modelId="{FED7D2B7-5E39-4624-92F6-77F9334C328E}" type="presParOf" srcId="{42D6C8DA-E94E-4290-A5F2-DD3E6E5EB1A6}" destId="{A385917B-D053-4932-8501-D67C69B99AC1}" srcOrd="1" destOrd="0" presId="urn:microsoft.com/office/officeart/2005/8/layout/bProcess4"/>
    <dgm:cxn modelId="{BE50C68B-7040-4831-A4A5-C0E632F2BB3D}" type="presParOf" srcId="{C786D679-2A08-4765-8F63-7C174BC622B9}" destId="{5DBB5E1A-7DED-4834-A253-8F13F8E5785A}" srcOrd="1" destOrd="0" presId="urn:microsoft.com/office/officeart/2005/8/layout/bProcess4"/>
    <dgm:cxn modelId="{69A1D589-BA87-4E6C-BDD0-CB061C40974B}" type="presParOf" srcId="{C786D679-2A08-4765-8F63-7C174BC622B9}" destId="{1CC94045-263B-439E-810C-46158318BB35}" srcOrd="2" destOrd="0" presId="urn:microsoft.com/office/officeart/2005/8/layout/bProcess4"/>
    <dgm:cxn modelId="{ED1687B4-67A8-448E-A2F8-72E822EE8BEF}" type="presParOf" srcId="{1CC94045-263B-439E-810C-46158318BB35}" destId="{3271ADB1-AE86-4396-86EF-0C96F845D64B}" srcOrd="0" destOrd="0" presId="urn:microsoft.com/office/officeart/2005/8/layout/bProcess4"/>
    <dgm:cxn modelId="{069F2892-E4B6-437C-A7FF-C24B916632BF}" type="presParOf" srcId="{1CC94045-263B-439E-810C-46158318BB35}" destId="{F1D57A40-FFB2-413C-A57D-F36190A2064B}" srcOrd="1" destOrd="0" presId="urn:microsoft.com/office/officeart/2005/8/layout/bProcess4"/>
    <dgm:cxn modelId="{127844F5-522A-4885-A1D5-2DAACD762DEB}" type="presParOf" srcId="{C786D679-2A08-4765-8F63-7C174BC622B9}" destId="{CB738DFD-EA16-4671-BC6E-27C052F2E6CD}" srcOrd="3" destOrd="0" presId="urn:microsoft.com/office/officeart/2005/8/layout/bProcess4"/>
    <dgm:cxn modelId="{E2D0DC7B-125C-4BBE-9E83-CBC5489CE5A8}" type="presParOf" srcId="{C786D679-2A08-4765-8F63-7C174BC622B9}" destId="{0CE83F0F-4F53-4D54-8DCE-91EC73B674A2}" srcOrd="4" destOrd="0" presId="urn:microsoft.com/office/officeart/2005/8/layout/bProcess4"/>
    <dgm:cxn modelId="{5823765C-9043-424C-B5D7-35CD1944349E}" type="presParOf" srcId="{0CE83F0F-4F53-4D54-8DCE-91EC73B674A2}" destId="{74A3E6CB-80A4-4A87-A90F-FD9BF4CD1CAD}" srcOrd="0" destOrd="0" presId="urn:microsoft.com/office/officeart/2005/8/layout/bProcess4"/>
    <dgm:cxn modelId="{C3C07C68-019B-4AEA-851F-8F621B93ADA2}" type="presParOf" srcId="{0CE83F0F-4F53-4D54-8DCE-91EC73B674A2}" destId="{538B52DF-01FC-4FC3-A245-46C826241056}" srcOrd="1" destOrd="0" presId="urn:microsoft.com/office/officeart/2005/8/layout/bProcess4"/>
    <dgm:cxn modelId="{09188037-B38B-46EA-A2E4-5BC43EFA2492}" type="presParOf" srcId="{C786D679-2A08-4765-8F63-7C174BC622B9}" destId="{94475623-0B7B-4789-A2E6-204803941367}" srcOrd="5" destOrd="0" presId="urn:microsoft.com/office/officeart/2005/8/layout/bProcess4"/>
    <dgm:cxn modelId="{D5DD6CB8-69BD-4F8A-AD03-3A959CC0E8B6}" type="presParOf" srcId="{C786D679-2A08-4765-8F63-7C174BC622B9}" destId="{A68F646B-FB88-4C0D-8A66-8759E2AB08E8}" srcOrd="6" destOrd="0" presId="urn:microsoft.com/office/officeart/2005/8/layout/bProcess4"/>
    <dgm:cxn modelId="{837C5740-4484-4F24-A144-B58AF5DEE709}" type="presParOf" srcId="{A68F646B-FB88-4C0D-8A66-8759E2AB08E8}" destId="{D5D57801-A74F-494B-A0C1-5ECFEB55D0B0}" srcOrd="0" destOrd="0" presId="urn:microsoft.com/office/officeart/2005/8/layout/bProcess4"/>
    <dgm:cxn modelId="{D16EA167-0F6F-4EAB-9B10-32F6C47CEE5E}" type="presParOf" srcId="{A68F646B-FB88-4C0D-8A66-8759E2AB08E8}" destId="{C170B28C-4829-4314-841F-66FDE3834CA7}" srcOrd="1" destOrd="0" presId="urn:microsoft.com/office/officeart/2005/8/layout/bProcess4"/>
  </dgm:cxnLst>
  <dgm:bg>
    <a:noFill/>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BB5E1A-7DED-4834-A253-8F13F8E5785A}">
      <dsp:nvSpPr>
        <dsp:cNvPr id="0" name=""/>
        <dsp:cNvSpPr/>
      </dsp:nvSpPr>
      <dsp:spPr>
        <a:xfrm rot="5400000">
          <a:off x="1826817" y="1932391"/>
          <a:ext cx="2622754" cy="25633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A385917B-D053-4932-8501-D67C69B99AC1}">
      <dsp:nvSpPr>
        <dsp:cNvPr id="0" name=""/>
        <dsp:cNvSpPr/>
      </dsp:nvSpPr>
      <dsp:spPr>
        <a:xfrm>
          <a:off x="1914529" y="1221"/>
          <a:ext cx="4148548" cy="2360497"/>
        </a:xfrm>
        <a:prstGeom prst="roundRect">
          <a:avLst>
            <a:gd name="adj" fmla="val 10000"/>
          </a:avLst>
        </a:prstGeom>
        <a:solidFill>
          <a:srgbClr val="05AAA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b="1" kern="1200" dirty="0"/>
            <a:t>Irish employment legislation states that people should not be treated less </a:t>
          </a:r>
          <a:r>
            <a:rPr lang="en-US" sz="2000" b="1" kern="1200" dirty="0" err="1"/>
            <a:t>favourably</a:t>
          </a:r>
          <a:r>
            <a:rPr lang="en-US" sz="2000" b="1" kern="1200" dirty="0"/>
            <a:t> </a:t>
          </a:r>
          <a:r>
            <a:rPr lang="en-US" sz="2000" b="0" kern="1200" dirty="0"/>
            <a:t>in various aspects of employment, including, for example, access, advertising, pay, terms and conditions and promotion</a:t>
          </a:r>
          <a:r>
            <a:rPr lang="en-US" sz="2000" kern="1200" dirty="0"/>
            <a:t>. </a:t>
          </a:r>
        </a:p>
      </dsp:txBody>
      <dsp:txXfrm>
        <a:off x="1983666" y="70358"/>
        <a:ext cx="4010274" cy="2222223"/>
      </dsp:txXfrm>
    </dsp:sp>
    <dsp:sp modelId="{CB738DFD-EA16-4671-BC6E-27C052F2E6CD}">
      <dsp:nvSpPr>
        <dsp:cNvPr id="0" name=""/>
        <dsp:cNvSpPr/>
      </dsp:nvSpPr>
      <dsp:spPr>
        <a:xfrm rot="21594288">
          <a:off x="3143940" y="3244049"/>
          <a:ext cx="5235075" cy="25633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1D57A40-FFB2-413C-A57D-F36190A2064B}">
      <dsp:nvSpPr>
        <dsp:cNvPr id="0" name=""/>
        <dsp:cNvSpPr/>
      </dsp:nvSpPr>
      <dsp:spPr>
        <a:xfrm>
          <a:off x="1866906" y="2788952"/>
          <a:ext cx="4243793" cy="2050463"/>
        </a:xfrm>
        <a:prstGeom prst="roundRect">
          <a:avLst>
            <a:gd name="adj" fmla="val 10000"/>
          </a:avLst>
        </a:prstGeom>
        <a:solidFill>
          <a:srgbClr val="05AAA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b="1" kern="1200" dirty="0"/>
            <a:t>The Irish Employment Equality Acts aim to promote workplace equality, </a:t>
          </a:r>
          <a:r>
            <a:rPr lang="en-US" sz="2100" kern="1200" dirty="0"/>
            <a:t>and ensure suitable facilities are in place to allow equitable access to employment (IHREC 2020). </a:t>
          </a:r>
        </a:p>
      </dsp:txBody>
      <dsp:txXfrm>
        <a:off x="1926962" y="2849008"/>
        <a:ext cx="4123681" cy="1930351"/>
      </dsp:txXfrm>
    </dsp:sp>
    <dsp:sp modelId="{94475623-0B7B-4789-A2E6-204803941367}">
      <dsp:nvSpPr>
        <dsp:cNvPr id="0" name=""/>
        <dsp:cNvSpPr/>
      </dsp:nvSpPr>
      <dsp:spPr>
        <a:xfrm rot="16200000">
          <a:off x="7107566" y="1957665"/>
          <a:ext cx="2554731" cy="256339"/>
        </a:xfrm>
        <a:prstGeom prst="rect">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538B52DF-01FC-4FC3-A245-46C826241056}">
      <dsp:nvSpPr>
        <dsp:cNvPr id="0" name=""/>
        <dsp:cNvSpPr/>
      </dsp:nvSpPr>
      <dsp:spPr>
        <a:xfrm>
          <a:off x="7050612" y="2771555"/>
          <a:ext cx="4369855" cy="2067860"/>
        </a:xfrm>
        <a:prstGeom prst="roundRect">
          <a:avLst>
            <a:gd name="adj" fmla="val 10000"/>
          </a:avLst>
        </a:prstGeom>
        <a:solidFill>
          <a:srgbClr val="05AAA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a:lnSpc>
              <a:spcPct val="90000"/>
            </a:lnSpc>
            <a:spcBef>
              <a:spcPct val="0"/>
            </a:spcBef>
            <a:spcAft>
              <a:spcPct val="35000"/>
            </a:spcAft>
            <a:buNone/>
          </a:pPr>
          <a:r>
            <a:rPr lang="en-US" sz="2100" kern="1200" dirty="0"/>
            <a:t>Irish Acts do not currently explicitly include transgender people, however they were successfully used in a landmark 2011 case regarding the employment rights of a transgender woman (TENI, 2017:10). </a:t>
          </a:r>
        </a:p>
      </dsp:txBody>
      <dsp:txXfrm>
        <a:off x="7111178" y="2832121"/>
        <a:ext cx="4248723" cy="1946728"/>
      </dsp:txXfrm>
    </dsp:sp>
    <dsp:sp modelId="{C170B28C-4829-4314-841F-66FDE3834CA7}">
      <dsp:nvSpPr>
        <dsp:cNvPr id="0" name=""/>
        <dsp:cNvSpPr/>
      </dsp:nvSpPr>
      <dsp:spPr>
        <a:xfrm>
          <a:off x="7374455" y="137885"/>
          <a:ext cx="3722169" cy="2206437"/>
        </a:xfrm>
        <a:prstGeom prst="roundRect">
          <a:avLst>
            <a:gd name="adj" fmla="val 10000"/>
          </a:avLst>
        </a:prstGeom>
        <a:solidFill>
          <a:srgbClr val="05AAA3"/>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US" sz="2000" kern="1200" dirty="0"/>
            <a:t>Additionally, under the Irish Public Sector Equality and Human Rights Duty, public bodies have a statutory duty to protect all employees and users from discrimination, and to promote equality (IHREC 2019). </a:t>
          </a:r>
        </a:p>
      </dsp:txBody>
      <dsp:txXfrm>
        <a:off x="7439079" y="202509"/>
        <a:ext cx="3592921" cy="2077189"/>
      </dsp:txXfrm>
    </dsp:sp>
  </dsp:spTree>
</dsp:drawing>
</file>

<file path=ppt/diagrams/layout1.xml><?xml version="1.0" encoding="utf-8"?>
<dgm:layoutDef xmlns:dgm="http://schemas.openxmlformats.org/drawingml/2006/diagram" xmlns:a="http://schemas.openxmlformats.org/drawingml/2006/main" uniqueId="urn:microsoft.com/office/officeart/2005/8/layout/bProcess4">
  <dgm:title val=""/>
  <dgm:desc val=""/>
  <dgm:catLst>
    <dgm:cat type="process" pri="19000"/>
  </dgm:catLst>
  <dgm:sampData>
    <dgm:dataModel>
      <dgm:ptLst>
        <dgm:pt modelId="0" type="doc"/>
        <dgm:pt modelId="1">
          <dgm:prSet phldr="1"/>
        </dgm:pt>
        <dgm:pt modelId="2">
          <dgm:prSet phldr="1"/>
        </dgm:pt>
        <dgm:pt modelId="3">
          <dgm:prSet phldr="1"/>
        </dgm:pt>
        <dgm:pt modelId="4">
          <dgm:prSet phldr="1"/>
        </dgm:pt>
        <dgm:pt modelId="5">
          <dgm:prSet phldr="1"/>
        </dgm:pt>
        <dgm:pt modelId="6">
          <dgm:prSet phldr="1"/>
        </dgm:pt>
        <dgm:pt modelId="7">
          <dgm:prSet phldr="1"/>
        </dgm:pt>
        <dgm:pt modelId="8">
          <dgm:prSet phldr="1"/>
        </dgm:pt>
        <dgm:pt modelId="9">
          <dgm:prSet phldr="1"/>
        </dgm:pt>
      </dgm:ptLst>
      <dgm:cxnLst>
        <dgm:cxn modelId="10" srcId="0" destId="1" srcOrd="0" destOrd="0"/>
        <dgm:cxn modelId="11" srcId="0" destId="2" srcOrd="1" destOrd="0"/>
        <dgm:cxn modelId="12" srcId="0" destId="3" srcOrd="2" destOrd="0"/>
        <dgm:cxn modelId="13" srcId="0" destId="4" srcOrd="3" destOrd="0"/>
        <dgm:cxn modelId="14" srcId="0" destId="5" srcOrd="4" destOrd="0"/>
        <dgm:cxn modelId="15" srcId="0" destId="6" srcOrd="5" destOrd="0"/>
        <dgm:cxn modelId="16" srcId="0" destId="7" srcOrd="6" destOrd="0"/>
        <dgm:cxn modelId="17" srcId="0" destId="8" srcOrd="7" destOrd="0"/>
        <dgm:cxn modelId="18" srcId="0" destId="9" srcOrd="8"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Name0">
    <dgm:varLst>
      <dgm:dir/>
      <dgm:resizeHandles/>
    </dgm:varLst>
    <dgm:choose name="Name1">
      <dgm:if name="Name2" func="var" arg="dir" op="equ" val="norm">
        <dgm:alg type="snake">
          <dgm:param type="grDir" val="tL"/>
          <dgm:param type="flowDir" val="col"/>
          <dgm:param type="contDir" val="revDir"/>
          <dgm:param type="bkpt" val="bal"/>
        </dgm:alg>
      </dgm:if>
      <dgm:else name="Name3">
        <dgm:alg type="snake">
          <dgm:param type="grDir" val="tR"/>
          <dgm:param type="flowDir" val="col"/>
          <dgm:param type="contDir" val="revDir"/>
          <dgm:param type="bkpt" val="bal"/>
        </dgm:alg>
      </dgm:else>
    </dgm:choose>
    <dgm:shape xmlns:r="http://schemas.openxmlformats.org/officeDocument/2006/relationships" r:blip="">
      <dgm:adjLst/>
    </dgm:shape>
    <dgm:presOf/>
    <dgm:constrLst>
      <dgm:constr type="w" for="ch" forName="compNode" refType="w"/>
      <dgm:constr type="h" for="ch" forName="compNode" refType="w" fact="0.6"/>
      <dgm:constr type="h" for="ch" forName="sibTrans" refType="h" refFor="ch" refForName="compNode" op="equ" fact="0.25"/>
      <dgm:constr type="sp" refType="w" fact="0.33"/>
      <dgm:constr type="primFontSz" for="des" forName="node" op="equ" val="65"/>
    </dgm:constrLst>
    <dgm:ruleLst/>
    <dgm:forEach name="nodesForEach" axis="ch" ptType="node">
      <dgm:layoutNode name="compNode">
        <dgm:alg type="composite"/>
        <dgm:shape xmlns:r="http://schemas.openxmlformats.org/officeDocument/2006/relationships" r:blip="">
          <dgm:adjLst/>
        </dgm:shape>
        <dgm:presOf/>
        <dgm:choose name="Name4">
          <dgm:if name="Name5" axis="self" func="var" arg="dir" op="equ" val="norm">
            <dgm:constrLst>
              <dgm:constr type="l" for="ch" forName="dummyConnPt" refType="w" fact="0.2"/>
              <dgm:constr type="t" for="ch" forName="dummyConnPt" refType="w" fact="0.145"/>
              <dgm:constr type="l" for="ch" forName="node"/>
              <dgm:constr type="t" for="ch" forName="node"/>
              <dgm:constr type="h" for="ch" forName="node" refType="h"/>
              <dgm:constr type="w" for="ch" forName="node" refType="w"/>
            </dgm:constrLst>
          </dgm:if>
          <dgm:else name="Name6">
            <dgm:constrLst>
              <dgm:constr type="l" for="ch" forName="dummyConnPt" refType="w" fact="0.8"/>
              <dgm:constr type="t" for="ch" forName="dummyConnPt" refType="w" fact="0.145"/>
              <dgm:constr type="l" for="ch" forName="node"/>
              <dgm:constr type="t" for="ch" forName="node"/>
              <dgm:constr type="h" for="ch" forName="node" refType="h"/>
              <dgm:constr type="w" for="ch" forName="node" refType="w"/>
            </dgm:constrLst>
          </dgm:else>
        </dgm:choose>
        <dgm:ruleLst/>
        <dgm:layoutNode name="dummyConnPt" styleLbl="node1" moveWith="node">
          <dgm:alg type="sp"/>
          <dgm:shape xmlns:r="http://schemas.openxmlformats.org/officeDocument/2006/relationships" r:blip="">
            <dgm:adjLst/>
          </dgm:shape>
          <dgm:presOf/>
          <dgm:constrLst>
            <dgm:constr type="w" val="1"/>
            <dgm:constr type="h" val="1"/>
          </dgm:constrLst>
          <dgm:ruleLst/>
        </dgm:layout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tMarg" refType="primFontSz" fact="0.3"/>
            <dgm:constr type="bMarg" refType="primFontSz" fact="0.3"/>
            <dgm:constr type="lMarg" refType="primFontSz" fact="0.3"/>
            <dgm:constr type="rMarg" refType="primFontSz" fact="0.3"/>
            <dgm:constr type="primFontSz" val="65"/>
          </dgm:constrLst>
          <dgm:ruleLst>
            <dgm:rule type="primFontSz" val="5" fact="NaN" max="NaN"/>
          </dgm:ruleLst>
        </dgm:layoutNode>
      </dgm:layoutNode>
      <dgm:forEach name="sibTransForEach" axis="followSib" cnt="1">
        <dgm:layoutNode name="sibTrans" styleLbl="bgSibTrans2D1">
          <dgm:choose name="Name7">
            <dgm:if name="Name8" axis="self" func="var" arg="dir" op="equ" val="norm">
              <dgm:alg type="conn">
                <dgm:param type="srcNode" val="dummyConnPt"/>
                <dgm:param type="dstNode" val="dummyConnPt"/>
                <dgm:param type="begPts" val="bCtr, midR, tCtr"/>
                <dgm:param type="endPts" val="tCtr, midL, bCtr"/>
                <dgm:param type="begSty" val="noArr"/>
                <dgm:param type="endSty" val="noArr"/>
              </dgm:alg>
            </dgm:if>
            <dgm:else name="Name9">
              <dgm:alg type="conn">
                <dgm:param type="srcNode" val="dummyConnPt"/>
                <dgm:param type="dstNode" val="dummyConnPt"/>
                <dgm:param type="begPts" val="bCtr, midL, tCtr"/>
                <dgm:param type="endPts" val="tCtr, midR, bCtr"/>
                <dgm:param type="begSty" val="noArr"/>
                <dgm:param type="endSty" val="noArr"/>
              </dgm:alg>
            </dgm:else>
          </dgm:choose>
          <dgm:shape xmlns:r="http://schemas.openxmlformats.org/officeDocument/2006/relationships" type="conn" r:blip="" zOrderOff="-2">
            <dgm:adjLst/>
          </dgm:shape>
          <dgm:presOf axis="self"/>
          <dgm:constrLst>
            <dgm:constr type="begPad"/>
            <dgm:constr type="endPad"/>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5D39D4-251A-3D85-4321-B802571FE705}"/>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A0DEA64-B1B4-3D85-8F31-67876F6757B1}"/>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7FF057A9-E61D-B6C4-72FC-C1E82789D4B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765EA10-2089-E266-441C-925385321407}"/>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4544820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54C4703-D756-AD49-B5FC-86DA22C32E7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F68A7C50-1587-723F-B1D7-E421900A67CD}"/>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0B97156-EFC7-9F6E-6275-70B1C616352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D910A169-31C8-11D9-FD68-EFFCD4E3CB78}"/>
              </a:ext>
            </a:extLst>
          </p:cNvPr>
          <p:cNvSpPr>
            <a:spLocks noGrp="1"/>
          </p:cNvSpPr>
          <p:nvPr>
            <p:ph type="sldNum" sz="quarter" idx="5"/>
          </p:nvPr>
        </p:nvSpPr>
        <p:spPr/>
        <p:txBody>
          <a:bodyPr/>
          <a:lstStyle/>
          <a:p>
            <a:fld id="{4BE5DE82-CF29-044D-9158-06A811149881}" type="slidenum">
              <a:rPr lang="en-US" smtClean="0"/>
              <a:t>46</a:t>
            </a:fld>
            <a:endParaRPr lang="en-US"/>
          </a:p>
        </p:txBody>
      </p:sp>
    </p:spTree>
    <p:extLst>
      <p:ext uri="{BB962C8B-B14F-4D97-AF65-F5344CB8AC3E}">
        <p14:creationId xmlns:p14="http://schemas.microsoft.com/office/powerpoint/2010/main" val="13750773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8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F993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CB913"/>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42846926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0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11C5F"/>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006165623"/>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8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1C94CA"/>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9271423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22995018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4779034"/>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F462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9661216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7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EE1765"/>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76100015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063256"/>
            <a:ext cx="2317526" cy="1749969"/>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9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FBC9DB"/>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53490444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1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8"/>
            <a:ext cx="5912541" cy="631562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CE4F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5524627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userDrawn="1">
  <p:cSld name="1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4909783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userDrawn="1">
  <p:cSld name="1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2BFA0"/>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8316768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userDrawn="1">
  <p:cSld name="1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330234294"/>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1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46258604"/>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1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712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73313683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preserve="1" userDrawn="1">
  <p:cSld name="1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E176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05296276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878396"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preserve="1" userDrawn="1">
  <p:cSld name="21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637820"/>
            <a:ext cx="6971157" cy="62201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868577590"/>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preserve="1" userDrawn="1">
  <p:cSld name="20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70496918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preserve="1" userDrawn="1">
  <p:cSld name="1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6971157" cy="608215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BC9DB"/>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181156" y="335338"/>
            <a:ext cx="11717868" cy="652266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99316265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1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093774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preserve="1" userDrawn="1">
  <p:cSld name="26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8078214"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B9FDFA"/>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16284202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049358111"/>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23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29917806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2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180975"/>
            <a:ext cx="5912541" cy="65627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68652749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1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6852270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preserve="1" userDrawn="1">
  <p:cSld name="2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448100337"/>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30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10303963"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FCB913"/>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1822000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29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1014" y="335339"/>
            <a:ext cx="5912541" cy="6146706"/>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4" name="Freeform 11">
            <a:extLst>
              <a:ext uri="{FF2B5EF4-FFF2-40B4-BE49-F238E27FC236}">
                <a16:creationId xmlns:a16="http://schemas.microsoft.com/office/drawing/2014/main" id="{1C3C4545-3A8B-0C4A-0157-16D1F72CE610}"/>
              </a:ext>
            </a:extLst>
          </p:cNvPr>
          <p:cNvSpPr/>
          <p:nvPr userDrawn="1"/>
        </p:nvSpPr>
        <p:spPr>
          <a:xfrm>
            <a:off x="6233081" y="676275"/>
            <a:ext cx="5451287" cy="5610225"/>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94071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2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E2C9ED"/>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797066897"/>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preserve="1" userDrawn="1">
  <p:cSld name="9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B9D0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25770253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preserve="1" userDrawn="1">
  <p:cSld name="2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1768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3" name="Freeform 11">
            <a:extLst>
              <a:ext uri="{FF2B5EF4-FFF2-40B4-BE49-F238E27FC236}">
                <a16:creationId xmlns:a16="http://schemas.microsoft.com/office/drawing/2014/main" id="{8DBB32F0-498E-7F73-867D-E7C65BD6B89A}"/>
              </a:ext>
            </a:extLst>
          </p:cNvPr>
          <p:cNvSpPr/>
          <p:nvPr userDrawn="1"/>
        </p:nvSpPr>
        <p:spPr>
          <a:xfrm>
            <a:off x="6110818" y="75539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Text Placeholder 23">
            <a:extLst>
              <a:ext uri="{FF2B5EF4-FFF2-40B4-BE49-F238E27FC236}">
                <a16:creationId xmlns:a16="http://schemas.microsoft.com/office/drawing/2014/main" id="{44D329D3-6F00-7A11-1E94-C5F4B074AF8E}"/>
              </a:ext>
            </a:extLst>
          </p:cNvPr>
          <p:cNvSpPr>
            <a:spLocks noGrp="1"/>
          </p:cNvSpPr>
          <p:nvPr>
            <p:ph type="body" sz="quarter" idx="44" hasCustomPrompt="1"/>
          </p:nvPr>
        </p:nvSpPr>
        <p:spPr>
          <a:xfrm>
            <a:off x="6556708" y="2308889"/>
            <a:ext cx="5055171" cy="2635608"/>
          </a:xfrm>
          <a:prstGeom prst="rect">
            <a:avLst/>
          </a:prstGeom>
          <a:solidFill>
            <a:srgbClr val="05AAA3"/>
          </a:solidFill>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7" name="Text Placeholder 23">
            <a:extLst>
              <a:ext uri="{FF2B5EF4-FFF2-40B4-BE49-F238E27FC236}">
                <a16:creationId xmlns:a16="http://schemas.microsoft.com/office/drawing/2014/main" id="{70D8D7E6-3651-D9B5-5406-ADFE00943599}"/>
              </a:ext>
            </a:extLst>
          </p:cNvPr>
          <p:cNvSpPr>
            <a:spLocks noGrp="1"/>
          </p:cNvSpPr>
          <p:nvPr>
            <p:ph type="body" sz="quarter" idx="45" hasCustomPrompt="1"/>
          </p:nvPr>
        </p:nvSpPr>
        <p:spPr>
          <a:xfrm>
            <a:off x="6556708" y="5157855"/>
            <a:ext cx="5055171" cy="1104445"/>
          </a:xfrm>
          <a:prstGeom prst="rect">
            <a:avLst/>
          </a:prstGeom>
          <a:solidFill>
            <a:srgbClr val="05AAA3"/>
          </a:solidFill>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305737167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2" name="Freeform 11">
            <a:extLst>
              <a:ext uri="{FF2B5EF4-FFF2-40B4-BE49-F238E27FC236}">
                <a16:creationId xmlns:a16="http://schemas.microsoft.com/office/drawing/2014/main" id="{741F60DB-CA5B-8549-AB90-11B53F526B02}"/>
              </a:ext>
            </a:extLst>
          </p:cNvPr>
          <p:cNvSpPr/>
          <p:nvPr userDrawn="1"/>
        </p:nvSpPr>
        <p:spPr>
          <a:xfrm>
            <a:off x="-38100" y="0"/>
            <a:ext cx="6848475" cy="685799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268990"/>
            <a:ext cx="6466340" cy="641755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26948" y="251040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62245" y="251040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48651" y="3759247"/>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683948" y="3759247"/>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62882" y="4943419"/>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698179" y="4943419"/>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26948" y="133140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62245" y="133140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preserve="1" userDrawn="1">
  <p:cSld name="22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335C42"/>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24499301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6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EA9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19212028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7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DF462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69154935"/>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165885" y="0"/>
            <a:ext cx="6496999" cy="6686547"/>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7" name="Freeform 36">
            <a:extLst>
              <a:ext uri="{FF2B5EF4-FFF2-40B4-BE49-F238E27FC236}">
                <a16:creationId xmlns:a16="http://schemas.microsoft.com/office/drawing/2014/main" id="{B66C74BC-9567-9849-8573-F27A29B72F69}"/>
              </a:ext>
            </a:extLst>
          </p:cNvPr>
          <p:cNvSpPr/>
          <p:nvPr userDrawn="1"/>
        </p:nvSpPr>
        <p:spPr>
          <a:xfrm>
            <a:off x="3725863" y="4239916"/>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420701793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76" Type="http://schemas.openxmlformats.org/officeDocument/2006/relationships/slideLayout" Target="../slideLayouts/slideLayout76.xml"/><Relationship Id="rId84" Type="http://schemas.openxmlformats.org/officeDocument/2006/relationships/slideLayout" Target="../slideLayouts/slideLayout84.xml"/><Relationship Id="rId89" Type="http://schemas.openxmlformats.org/officeDocument/2006/relationships/slideLayout" Target="../slideLayouts/slideLayout89.xml"/><Relationship Id="rId7" Type="http://schemas.openxmlformats.org/officeDocument/2006/relationships/slideLayout" Target="../slideLayouts/slideLayout7.xml"/><Relationship Id="rId71" Type="http://schemas.openxmlformats.org/officeDocument/2006/relationships/slideLayout" Target="../slideLayouts/slideLayout71.xml"/><Relationship Id="rId92"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slideLayout" Target="../slideLayouts/slideLayout74.xml"/><Relationship Id="rId79" Type="http://schemas.openxmlformats.org/officeDocument/2006/relationships/slideLayout" Target="../slideLayouts/slideLayout79.xml"/><Relationship Id="rId87" Type="http://schemas.openxmlformats.org/officeDocument/2006/relationships/slideLayout" Target="../slideLayouts/slideLayout87.xml"/><Relationship Id="rId5" Type="http://schemas.openxmlformats.org/officeDocument/2006/relationships/slideLayout" Target="../slideLayouts/slideLayout5.xml"/><Relationship Id="rId61" Type="http://schemas.openxmlformats.org/officeDocument/2006/relationships/slideLayout" Target="../slideLayouts/slideLayout61.xml"/><Relationship Id="rId82" Type="http://schemas.openxmlformats.org/officeDocument/2006/relationships/slideLayout" Target="../slideLayouts/slideLayout82.xml"/><Relationship Id="rId90" Type="http://schemas.openxmlformats.org/officeDocument/2006/relationships/slideLayout" Target="../slideLayouts/slideLayout90.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77" Type="http://schemas.openxmlformats.org/officeDocument/2006/relationships/slideLayout" Target="../slideLayouts/slideLayout77.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80" Type="http://schemas.openxmlformats.org/officeDocument/2006/relationships/slideLayout" Target="../slideLayouts/slideLayout80.xml"/><Relationship Id="rId85" Type="http://schemas.openxmlformats.org/officeDocument/2006/relationships/slideLayout" Target="../slideLayouts/slideLayout85.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slideLayout" Target="../slideLayouts/slideLayout75.xml"/><Relationship Id="rId83" Type="http://schemas.openxmlformats.org/officeDocument/2006/relationships/slideLayout" Target="../slideLayouts/slideLayout83.xml"/><Relationship Id="rId88" Type="http://schemas.openxmlformats.org/officeDocument/2006/relationships/slideLayout" Target="../slideLayouts/slideLayout88.xml"/><Relationship Id="rId91" Type="http://schemas.openxmlformats.org/officeDocument/2006/relationships/slideLayout" Target="../slideLayouts/slideLayout91.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slideLayout" Target="../slideLayouts/slideLayout73.xml"/><Relationship Id="rId78" Type="http://schemas.openxmlformats.org/officeDocument/2006/relationships/slideLayout" Target="../slideLayouts/slideLayout78.xml"/><Relationship Id="rId81" Type="http://schemas.openxmlformats.org/officeDocument/2006/relationships/slideLayout" Target="../slideLayouts/slideLayout81.xml"/><Relationship Id="rId86" Type="http://schemas.openxmlformats.org/officeDocument/2006/relationships/slideLayout" Target="../slideLayouts/slideLayout86.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51" r:id="rId19"/>
    <p:sldLayoutId id="2147483945" r:id="rId20"/>
    <p:sldLayoutId id="2147483937" r:id="rId21"/>
    <p:sldLayoutId id="2147483904" r:id="rId22"/>
    <p:sldLayoutId id="2147483913" r:id="rId23"/>
    <p:sldLayoutId id="2147483928" r:id="rId24"/>
    <p:sldLayoutId id="2147483946" r:id="rId25"/>
    <p:sldLayoutId id="2147483947" r:id="rId26"/>
    <p:sldLayoutId id="2147483914" r:id="rId27"/>
    <p:sldLayoutId id="2147483891" r:id="rId28"/>
    <p:sldLayoutId id="2147483934" r:id="rId29"/>
    <p:sldLayoutId id="2147483944" r:id="rId30"/>
    <p:sldLayoutId id="2147483880" r:id="rId31"/>
    <p:sldLayoutId id="2147483922" r:id="rId32"/>
    <p:sldLayoutId id="2147483940" r:id="rId33"/>
    <p:sldLayoutId id="2147483932" r:id="rId34"/>
    <p:sldLayoutId id="2147483941" r:id="rId35"/>
    <p:sldLayoutId id="2147483936" r:id="rId36"/>
    <p:sldLayoutId id="2147483938" r:id="rId37"/>
    <p:sldLayoutId id="2147483933" r:id="rId38"/>
    <p:sldLayoutId id="2147483935" r:id="rId39"/>
    <p:sldLayoutId id="2147483949" r:id="rId40"/>
    <p:sldLayoutId id="2147483948" r:id="rId41"/>
    <p:sldLayoutId id="2147483939" r:id="rId42"/>
    <p:sldLayoutId id="2147483923" r:id="rId43"/>
    <p:sldLayoutId id="2147483942" r:id="rId44"/>
    <p:sldLayoutId id="2147483955" r:id="rId45"/>
    <p:sldLayoutId id="2147483893" r:id="rId46"/>
    <p:sldLayoutId id="2147483952" r:id="rId47"/>
    <p:sldLayoutId id="2147483953" r:id="rId48"/>
    <p:sldLayoutId id="2147483943" r:id="rId49"/>
    <p:sldLayoutId id="2147483957" r:id="rId50"/>
    <p:sldLayoutId id="2147483959" r:id="rId51"/>
    <p:sldLayoutId id="2147483958" r:id="rId52"/>
    <p:sldLayoutId id="2147483954" r:id="rId53"/>
    <p:sldLayoutId id="2147483931" r:id="rId54"/>
    <p:sldLayoutId id="2147483956" r:id="rId55"/>
    <p:sldLayoutId id="2147483924" r:id="rId56"/>
    <p:sldLayoutId id="2147483907" r:id="rId57"/>
    <p:sldLayoutId id="2147483915" r:id="rId58"/>
    <p:sldLayoutId id="2147483916" r:id="rId59"/>
    <p:sldLayoutId id="2147483917" r:id="rId60"/>
    <p:sldLayoutId id="2147483950" r:id="rId61"/>
    <p:sldLayoutId id="2147483879" r:id="rId62"/>
    <p:sldLayoutId id="2147483929" r:id="rId63"/>
    <p:sldLayoutId id="2147483925" r:id="rId64"/>
    <p:sldLayoutId id="2147483918" r:id="rId65"/>
    <p:sldLayoutId id="2147483930" r:id="rId66"/>
    <p:sldLayoutId id="2147483888" r:id="rId67"/>
    <p:sldLayoutId id="2147483911" r:id="rId68"/>
    <p:sldLayoutId id="2147483912" r:id="rId69"/>
    <p:sldLayoutId id="2147483878" r:id="rId70"/>
    <p:sldLayoutId id="2147483908" r:id="rId71"/>
    <p:sldLayoutId id="2147483910" r:id="rId72"/>
    <p:sldLayoutId id="2147483909" r:id="rId73"/>
    <p:sldLayoutId id="2147483892" r:id="rId74"/>
    <p:sldLayoutId id="2147483890" r:id="rId75"/>
    <p:sldLayoutId id="2147483877" r:id="rId76"/>
    <p:sldLayoutId id="2147483898" r:id="rId77"/>
    <p:sldLayoutId id="2147483889" r:id="rId78"/>
    <p:sldLayoutId id="2147483905" r:id="rId79"/>
    <p:sldLayoutId id="2147483926" r:id="rId80"/>
    <p:sldLayoutId id="2147483927" r:id="rId81"/>
    <p:sldLayoutId id="2147483906" r:id="rId82"/>
    <p:sldLayoutId id="2147483841" r:id="rId83"/>
    <p:sldLayoutId id="2147483894" r:id="rId84"/>
    <p:sldLayoutId id="2147483840" r:id="rId85"/>
    <p:sldLayoutId id="2147483833" r:id="rId86"/>
    <p:sldLayoutId id="2147483895" r:id="rId87"/>
    <p:sldLayoutId id="2147483847" r:id="rId88"/>
    <p:sldLayoutId id="2147483896" r:id="rId89"/>
    <p:sldLayoutId id="2147483853" r:id="rId90"/>
    <p:sldLayoutId id="2147483960" r:id="rId9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0.xml"/></Relationships>
</file>

<file path=ppt/slides/_rels/slide11.xml.rels><?xml version="1.0" encoding="UTF-8" standalone="yes"?>
<Relationships xmlns="http://schemas.openxmlformats.org/package/2006/relationships"><Relationship Id="rId3" Type="http://schemas.openxmlformats.org/officeDocument/2006/relationships/hyperlink" Target="https://europa.eu/eurobarometer/surveys/browse/all/series/20803" TargetMode="External"/><Relationship Id="rId2" Type="http://schemas.openxmlformats.org/officeDocument/2006/relationships/hyperlink" Target="https://www.europarl.europa.eu/RegData/etudes/STUD/2015/542199/IPOL_STU(2015)542199_EN.pdf" TargetMode="External"/><Relationship Id="rId1" Type="http://schemas.openxmlformats.org/officeDocument/2006/relationships/slideLayout" Target="../slideLayouts/slideLayout59.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6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4.jpeg"/><Relationship Id="rId7" Type="http://schemas.openxmlformats.org/officeDocument/2006/relationships/diagramColors" Target="../diagrams/colors1.xml"/><Relationship Id="rId2" Type="http://schemas.openxmlformats.org/officeDocument/2006/relationships/hyperlink" Target="https://www.employersforchange.ie/userfiles/files/EFC%20Inclusive%20Recruitment%20Toolkit%202022_FINAL(2).pdf" TargetMode="External"/><Relationship Id="rId1" Type="http://schemas.openxmlformats.org/officeDocument/2006/relationships/slideLayout" Target="../slideLayouts/slideLayout70.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5.jpeg"/><Relationship Id="rId1" Type="http://schemas.openxmlformats.org/officeDocument/2006/relationships/slideLayout" Target="../slideLayouts/slideLayout56.xml"/><Relationship Id="rId4" Type="http://schemas.openxmlformats.org/officeDocument/2006/relationships/hyperlink" Target="https://www.employersforchange.ie/userfiles/files/EFC%20Inclusive%20Recruitment%20Toolkit%202022_FINAL(2).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employersforchange.ie/userfiles/files/EFC%20Inclusive%20Recruitment%20Toolkit%202022_FINAL(2).pdf" TargetMode="External"/><Relationship Id="rId1" Type="http://schemas.openxmlformats.org/officeDocument/2006/relationships/slideLayout" Target="../slideLayouts/slideLayout70.xml"/></Relationships>
</file>

<file path=ppt/slides/_rels/slide17.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s://www.cdprojektred.com/pl/diversity" TargetMode="External"/><Relationship Id="rId1" Type="http://schemas.openxmlformats.org/officeDocument/2006/relationships/slideLayout" Target="../slideLayouts/slideLayout89.xml"/></Relationships>
</file>

<file path=ppt/slides/_rels/slide18.xml.rels><?xml version="1.0" encoding="UTF-8" standalone="yes"?>
<Relationships xmlns="http://schemas.openxmlformats.org/package/2006/relationships"><Relationship Id="rId3" Type="http://schemas.openxmlformats.org/officeDocument/2006/relationships/image" Target="../media/image17.jfif"/><Relationship Id="rId2" Type="http://schemas.openxmlformats.org/officeDocument/2006/relationships/hyperlink" Target="https://www.cdprojektred.com/pl/diversity" TargetMode="External"/><Relationship Id="rId1" Type="http://schemas.openxmlformats.org/officeDocument/2006/relationships/slideLayout" Target="../slideLayouts/slideLayout8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91.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hyperlink" Target="https://www.employersforchange.ie/userfiles/files/EFC%20Inclusive%20Recruitment%20Toolkit%202022_FINAL(2).pdf" TargetMode="External"/><Relationship Id="rId1" Type="http://schemas.openxmlformats.org/officeDocument/2006/relationships/slideLayout" Target="../slideLayouts/slideLayout68.xml"/></Relationships>
</file>

<file path=ppt/slides/_rels/slide2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4.xml"/></Relationships>
</file>

<file path=ppt/slides/_rels/slide2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68.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63.xml"/></Relationships>
</file>

<file path=ppt/slides/_rels/slide25.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5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jpeg"/><Relationship Id="rId1" Type="http://schemas.openxmlformats.org/officeDocument/2006/relationships/slideLayout" Target="../slideLayouts/slideLayout18.xml"/><Relationship Id="rId4" Type="http://schemas.openxmlformats.org/officeDocument/2006/relationships/image" Target="../media/image24.svg"/></Relationships>
</file>

<file path=ppt/slides/_rels/slide28.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63.xml"/><Relationship Id="rId5" Type="http://schemas.openxmlformats.org/officeDocument/2006/relationships/hyperlink" Target="https://www.pwc.com/gx/en/services/people-organisation/global-diversity-and-inclusion-survey/european-report.pdf" TargetMode="External"/><Relationship Id="rId4" Type="http://schemas.openxmlformats.org/officeDocument/2006/relationships/hyperlink" Target="https://universaldesign.ie/Built-Environment/Building-for-Everyone/"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0.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31.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63.xml"/></Relationships>
</file>

<file path=ppt/slides/_rels/slide32.xml.rels><?xml version="1.0" encoding="UTF-8" standalone="yes"?>
<Relationships xmlns="http://schemas.openxmlformats.org/package/2006/relationships"><Relationship Id="rId3" Type="http://schemas.openxmlformats.org/officeDocument/2006/relationships/hyperlink" Target="https://www.employersforchange.ie/userfiles/files/EFC%20Inclusive%20Recruitment%20Toolkit%202022_FINAL(2).pdf" TargetMode="External"/><Relationship Id="rId2" Type="http://schemas.openxmlformats.org/officeDocument/2006/relationships/image" Target="../media/image27.jpeg"/><Relationship Id="rId1" Type="http://schemas.openxmlformats.org/officeDocument/2006/relationships/slideLayout" Target="../slideLayouts/slideLayout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4.xml.rels><?xml version="1.0" encoding="UTF-8" standalone="yes"?>
<Relationships xmlns="http://schemas.openxmlformats.org/package/2006/relationships"><Relationship Id="rId3" Type="http://schemas.openxmlformats.org/officeDocument/2006/relationships/hyperlink" Target="https://exudehc.com/blog/assessing-the-talent-life-cycle-through-the-lens-of-di/" TargetMode="External"/><Relationship Id="rId2" Type="http://schemas.openxmlformats.org/officeDocument/2006/relationships/image" Target="../media/image22.jpeg"/><Relationship Id="rId1" Type="http://schemas.openxmlformats.org/officeDocument/2006/relationships/slideLayout" Target="../slideLayouts/slideLayout18.xml"/><Relationship Id="rId5" Type="http://schemas.openxmlformats.org/officeDocument/2006/relationships/image" Target="../media/image24.svg"/><Relationship Id="rId4" Type="http://schemas.openxmlformats.org/officeDocument/2006/relationships/image" Target="../media/image23.png"/></Relationships>
</file>

<file path=ppt/slides/_rels/slide35.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63.xml"/><Relationship Id="rId4" Type="http://schemas.openxmlformats.org/officeDocument/2006/relationships/hyperlink" Target="https://www.ey.com/en_ro/news/2024/04/-ey-european-dei-index-companies-in-europe-are-still-behind" TargetMode="Externa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54.xml"/></Relationships>
</file>

<file path=ppt/slides/_rels/slide37.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63.xml"/><Relationship Id="rId4" Type="http://schemas.openxmlformats.org/officeDocument/2006/relationships/hyperlink" Target="https://www.robertwalters.co.uk/content/dam/robert-walters/country/united-kingdom/files/whitepapers/Robert%20Walters%20SME%20Guide%20to%20Recruitment_web.pdf"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9.svg"/><Relationship Id="rId2" Type="http://schemas.openxmlformats.org/officeDocument/2006/relationships/image" Target="../media/image28.png"/><Relationship Id="rId1" Type="http://schemas.openxmlformats.org/officeDocument/2006/relationships/slideLayout" Target="../slideLayouts/slideLayout63.xml"/><Relationship Id="rId5" Type="http://schemas.openxmlformats.org/officeDocument/2006/relationships/hyperlink" Target="https://www.ey.com/en_ro/news/2024/04/-ey-european-dei-index-companies-in-europe-are-still-behind" TargetMode="External"/><Relationship Id="rId4" Type="http://schemas.openxmlformats.org/officeDocument/2006/relationships/hyperlink" Target="https://www.robertwalters.co.uk/content/dam/robert-walters/country/united-kingdom/files/whitepapers/Robert%20Walters%20SME%20Guide%20to%20Recruitment_web.pdf" TargetMode="External"/></Relationships>
</file>

<file path=ppt/slides/_rels/slide39.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hyperlink" Target="https://textio.com/" TargetMode="External"/><Relationship Id="rId1" Type="http://schemas.openxmlformats.org/officeDocument/2006/relationships/slideLayout" Target="../slideLayouts/slideLayout82.xml"/><Relationship Id="rId4" Type="http://schemas.openxmlformats.org/officeDocument/2006/relationships/hyperlink" Target="https://www.honeypot.io/"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hyperlink" Target="https://buffer.com/resources/technical-interviews/" TargetMode="External"/><Relationship Id="rId1" Type="http://schemas.openxmlformats.org/officeDocument/2006/relationships/slideLayout" Target="../slideLayouts/slideLayout82.xml"/></Relationships>
</file>

<file path=ppt/slides/_rels/slide41.xml.rels><?xml version="1.0" encoding="UTF-8" standalone="yes"?>
<Relationships xmlns="http://schemas.openxmlformats.org/package/2006/relationships"><Relationship Id="rId3" Type="http://schemas.openxmlformats.org/officeDocument/2006/relationships/hyperlink" Target="https://thefemalehub.com/home/" TargetMode="External"/><Relationship Id="rId2" Type="http://schemas.openxmlformats.org/officeDocument/2006/relationships/hyperlink" Target="https://www.diversityjobs.com/" TargetMode="External"/><Relationship Id="rId1" Type="http://schemas.openxmlformats.org/officeDocument/2006/relationships/slideLayout" Target="../slideLayouts/slideLayout82.xml"/><Relationship Id="rId4" Type="http://schemas.openxmlformats.org/officeDocument/2006/relationships/image" Target="../media/image33.jpeg"/></Relationships>
</file>

<file path=ppt/slides/_rels/slide42.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82.xml"/></Relationships>
</file>

<file path=ppt/slides/_rels/slide4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hyperlink" Target="https://remote.com/blog/inclusive-hiring-practices" TargetMode="External"/><Relationship Id="rId1" Type="http://schemas.openxmlformats.org/officeDocument/2006/relationships/slideLayout" Target="../slideLayouts/slideLayout30.xml"/><Relationship Id="rId5" Type="http://schemas.openxmlformats.org/officeDocument/2006/relationships/hyperlink" Target="https://www.morganmckinley.com/ie/article/writing-inclusive-job-ads-example" TargetMode="External"/><Relationship Id="rId4" Type="http://schemas.openxmlformats.org/officeDocument/2006/relationships/image" Target="../media/image36.svg"/></Relationships>
</file>

<file path=ppt/slides/_rels/slide44.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30.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46.xml.rels><?xml version="1.0" encoding="UTF-8" standalone="yes"?>
<Relationships xmlns="http://schemas.openxmlformats.org/package/2006/relationships"><Relationship Id="rId8" Type="http://schemas.openxmlformats.org/officeDocument/2006/relationships/image" Target="../media/image41.jpeg"/><Relationship Id="rId13" Type="http://schemas.openxmlformats.org/officeDocument/2006/relationships/image" Target="../media/image42.jpeg"/><Relationship Id="rId3" Type="http://schemas.openxmlformats.org/officeDocument/2006/relationships/hyperlink" Target="https://www.facebook.com/profile.php?id=100092188720908" TargetMode="External"/><Relationship Id="rId7" Type="http://schemas.openxmlformats.org/officeDocument/2006/relationships/image" Target="../media/image40.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90.xml"/><Relationship Id="rId6" Type="http://schemas.openxmlformats.org/officeDocument/2006/relationships/image" Target="../media/image39.svg"/><Relationship Id="rId11" Type="http://schemas.openxmlformats.org/officeDocument/2006/relationships/image" Target="../media/image9.jpeg"/><Relationship Id="rId5" Type="http://schemas.openxmlformats.org/officeDocument/2006/relationships/image" Target="../media/image38.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46.xml"/></Relationships>
</file>

<file path=ppt/slides/_rels/slide8.xml.rels><?xml version="1.0" encoding="UTF-8" standalone="yes"?>
<Relationships xmlns="http://schemas.openxmlformats.org/package/2006/relationships"><Relationship Id="rId3" Type="http://schemas.openxmlformats.org/officeDocument/2006/relationships/hyperlink" Target="https://www.europarl.europa.eu/RegData/etudes/STUD/2015/542199/IPOL_STU(2015)542199_EN.pdf" TargetMode="External"/><Relationship Id="rId2" Type="http://schemas.openxmlformats.org/officeDocument/2006/relationships/image" Target="../media/image12.jpeg"/><Relationship Id="rId1" Type="http://schemas.openxmlformats.org/officeDocument/2006/relationships/slideLayout" Target="../slideLayouts/slideLayout5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7D08DD-7CA2-8CE8-8F3E-CD7E56986B27}"/>
            </a:ext>
          </a:extLst>
        </p:cNvPr>
        <p:cNvGrpSpPr/>
        <p:nvPr/>
      </p:nvGrpSpPr>
      <p:grpSpPr>
        <a:xfrm>
          <a:off x="0" y="0"/>
          <a:ext cx="0" cy="0"/>
          <a:chOff x="0" y="0"/>
          <a:chExt cx="0" cy="0"/>
        </a:xfrm>
      </p:grpSpPr>
      <p:pic>
        <p:nvPicPr>
          <p:cNvPr id="17" name="Picture Placeholder 16" descr="A group of people looking at a computer&#10;&#10;AI-generated content may be incorrect.">
            <a:extLst>
              <a:ext uri="{FF2B5EF4-FFF2-40B4-BE49-F238E27FC236}">
                <a16:creationId xmlns:a16="http://schemas.microsoft.com/office/drawing/2014/main" id="{62909753-555F-C2CA-B871-903097DFFC86}"/>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37" b="637"/>
          <a:stretch>
            <a:fillRect/>
          </a:stretch>
        </p:blipFill>
        <p:spPr/>
      </p:pic>
      <p:sp>
        <p:nvSpPr>
          <p:cNvPr id="7" name="Text Placeholder 6">
            <a:extLst>
              <a:ext uri="{FF2B5EF4-FFF2-40B4-BE49-F238E27FC236}">
                <a16:creationId xmlns:a16="http://schemas.microsoft.com/office/drawing/2014/main" id="{DAF012FD-A46C-20B6-8951-D89BF20E5492}"/>
              </a:ext>
            </a:extLst>
          </p:cNvPr>
          <p:cNvSpPr>
            <a:spLocks noGrp="1"/>
          </p:cNvSpPr>
          <p:nvPr>
            <p:ph type="body" sz="quarter" idx="16"/>
          </p:nvPr>
        </p:nvSpPr>
        <p:spPr>
          <a:xfrm>
            <a:off x="413491" y="4364329"/>
            <a:ext cx="4131318" cy="1008397"/>
          </a:xfrm>
          <a:prstGeom prst="rect">
            <a:avLst/>
          </a:prstGeom>
        </p:spPr>
        <p:txBody>
          <a:bodyPr/>
          <a:lstStyle/>
          <a:p>
            <a:pPr marL="0" indent="0">
              <a:lnSpc>
                <a:spcPct val="100000"/>
              </a:lnSpc>
              <a:spcBef>
                <a:spcPts val="0"/>
              </a:spcBef>
              <a:buNone/>
            </a:pPr>
            <a:r>
              <a:rPr lang="en-US" sz="3400" kern="100" dirty="0">
                <a:solidFill>
                  <a:schemeClr val="bg1"/>
                </a:solidFill>
                <a:cs typeface="Times New Roman" panose="02020603050405020304" pitchFamily="18" charset="0"/>
              </a:rPr>
              <a:t>Part 1: </a:t>
            </a:r>
            <a:r>
              <a:rPr lang="en-US" sz="2800" b="0" kern="100" dirty="0">
                <a:cs typeface="Times New Roman" panose="02020603050405020304" pitchFamily="18" charset="0"/>
              </a:rPr>
              <a:t>Attracting, Developing, and Retaining Diverse Talent</a:t>
            </a:r>
          </a:p>
        </p:txBody>
      </p:sp>
      <p:sp>
        <p:nvSpPr>
          <p:cNvPr id="3" name="Text Placeholder 2">
            <a:extLst>
              <a:ext uri="{FF2B5EF4-FFF2-40B4-BE49-F238E27FC236}">
                <a16:creationId xmlns:a16="http://schemas.microsoft.com/office/drawing/2014/main" id="{D8D39051-3D37-C811-B771-200B78A9B279}"/>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7641A594-5EE1-884B-1B15-765D3B8DEF32}"/>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EF2BD56D-BDEA-C8F3-EB80-B9ACE0B931E8}"/>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0AFC0FB-E515-E663-36E2-ADB66A183CE6}"/>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0023D1CB-6D81-CFB6-F360-5CE526688A7B}"/>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732C6703-D518-3706-183C-904E07E6EB6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F33DF550-7494-A8D7-EAFE-F75624B7B33B}"/>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2" name="Freeform 28">
            <a:extLst>
              <a:ext uri="{FF2B5EF4-FFF2-40B4-BE49-F238E27FC236}">
                <a16:creationId xmlns:a16="http://schemas.microsoft.com/office/drawing/2014/main" id="{736EE9FF-141C-F30D-43B3-4512EDAB86E3}"/>
              </a:ext>
            </a:extLst>
          </p:cNvPr>
          <p:cNvSpPr/>
          <p:nvPr/>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3" name="Text Placeholder 23">
            <a:extLst>
              <a:ext uri="{FF2B5EF4-FFF2-40B4-BE49-F238E27FC236}">
                <a16:creationId xmlns:a16="http://schemas.microsoft.com/office/drawing/2014/main" id="{7A9AEEF8-DFC4-267A-CEE7-5FA45446A654}"/>
              </a:ext>
            </a:extLst>
          </p:cNvPr>
          <p:cNvSpPr txBox="1">
            <a:spLocks/>
          </p:cNvSpPr>
          <p:nvPr/>
        </p:nvSpPr>
        <p:spPr>
          <a:xfrm>
            <a:off x="849241" y="383586"/>
            <a:ext cx="5041923"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5000" dirty="0"/>
              <a:t>Part 1</a:t>
            </a:r>
          </a:p>
        </p:txBody>
      </p:sp>
      <p:sp>
        <p:nvSpPr>
          <p:cNvPr id="15" name="Text Placeholder 8">
            <a:extLst>
              <a:ext uri="{FF2B5EF4-FFF2-40B4-BE49-F238E27FC236}">
                <a16:creationId xmlns:a16="http://schemas.microsoft.com/office/drawing/2014/main" id="{E95F1E4D-F30E-824F-CB52-973392D35EE9}"/>
              </a:ext>
            </a:extLst>
          </p:cNvPr>
          <p:cNvSpPr>
            <a:spLocks noGrp="1"/>
          </p:cNvSpPr>
          <p:nvPr>
            <p:ph type="body" sz="quarter" idx="19"/>
          </p:nvPr>
        </p:nvSpPr>
        <p:spPr>
          <a:xfrm>
            <a:off x="413491" y="2822678"/>
            <a:ext cx="4112790" cy="533188"/>
          </a:xfrm>
          <a:prstGeom prst="rect">
            <a:avLst/>
          </a:prstGeom>
        </p:spPr>
        <p:txBody>
          <a:bodyPr/>
          <a:lstStyle/>
          <a:p>
            <a:r>
              <a:rPr lang="en-US" sz="3000" b="1" dirty="0"/>
              <a:t>Module 3: Inclusive Talent Management for SMEs </a:t>
            </a:r>
          </a:p>
          <a:p>
            <a:r>
              <a:rPr lang="en-US" sz="3000" b="1" dirty="0"/>
              <a:t> </a:t>
            </a:r>
          </a:p>
        </p:txBody>
      </p:sp>
    </p:spTree>
    <p:extLst>
      <p:ext uri="{BB962C8B-B14F-4D97-AF65-F5344CB8AC3E}">
        <p14:creationId xmlns:p14="http://schemas.microsoft.com/office/powerpoint/2010/main" val="21707052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B6F7D44-664C-D530-8341-9BE6F163B904}"/>
              </a:ext>
            </a:extLst>
          </p:cNvPr>
          <p:cNvSpPr>
            <a:spLocks noGrp="1"/>
          </p:cNvSpPr>
          <p:nvPr>
            <p:ph type="body" sz="quarter" idx="18"/>
          </p:nvPr>
        </p:nvSpPr>
        <p:spPr>
          <a:xfrm>
            <a:off x="778751" y="1028499"/>
            <a:ext cx="10841029" cy="3440624"/>
          </a:xfrm>
        </p:spPr>
        <p:txBody>
          <a:bodyPr/>
          <a:lstStyle/>
          <a:p>
            <a:pPr marL="342900" indent="-342900">
              <a:buSzPts val="1000"/>
              <a:buFont typeface="Symbol" panose="05050102010706020507" pitchFamily="18" charset="2"/>
              <a:buChar char=""/>
              <a:tabLst>
                <a:tab pos="457200" algn="l"/>
              </a:tabLst>
            </a:pPr>
            <a:r>
              <a:rPr lang="en-US" sz="2200" b="1" dirty="0"/>
              <a:t>Europe's diverse cultural, legal, and economic landscape presents both challenges and opportunities for SMEs when it comes to D&amp;I. </a:t>
            </a:r>
            <a:r>
              <a:rPr lang="en-US" sz="2200" dirty="0"/>
              <a:t>The European Union's policies strongly support equality and non-discrimination, but the implementation of D&amp;I practices varies significantly across regions due to differences in local cultures, regulations, and market conditions.</a:t>
            </a:r>
          </a:p>
          <a:p>
            <a:pPr marL="342900" lvl="0" indent="-342900">
              <a:buSzPts val="1000"/>
              <a:buFont typeface="Symbol" panose="05050102010706020507" pitchFamily="18" charset="2"/>
              <a:buChar char=""/>
              <a:tabLst>
                <a:tab pos="457200" algn="l"/>
              </a:tabLst>
            </a:pPr>
            <a:r>
              <a:rPr lang="en-US" sz="2200" b="1" dirty="0"/>
              <a:t>SMEs must navigate this complex regulatory environment that includes EU-wide regulations </a:t>
            </a:r>
            <a:r>
              <a:rPr lang="en-US" sz="2200" dirty="0"/>
              <a:t>(such as the Equal Treatment Directive) and country-specific laws. Understanding these frameworks is crucial for developing compliant and effective D&amp;I strategies. Small and Medium-sized Enterprises (SMEs) in Europe face unique challenges in implementing Diversity &amp; Inclusion (D&amp;I) practices, especially when it comes to talent management. </a:t>
            </a:r>
            <a:endParaRPr lang="en-US" sz="2200" dirty="0">
              <a:effectLst/>
              <a:ea typeface="Calibri" panose="020F0502020204030204" pitchFamily="34" charset="0"/>
              <a:cs typeface="Times New Roman" panose="02020603050405020304" pitchFamily="18" charset="0"/>
            </a:endParaRPr>
          </a:p>
          <a:p>
            <a:pPr marL="342900" lvl="0" indent="-342900">
              <a:buSzPts val="1000"/>
              <a:buFont typeface="Symbol" panose="05050102010706020507" pitchFamily="18" charset="2"/>
              <a:buChar char=""/>
              <a:tabLst>
                <a:tab pos="457200" algn="l"/>
              </a:tabLst>
            </a:pPr>
            <a:r>
              <a:rPr lang="en-US" sz="2200" b="1" dirty="0"/>
              <a:t>Unlike large corporations, SMEs may not have dedicated D&amp;I departments or substantial budgets for large-scale initiatives. </a:t>
            </a:r>
            <a:r>
              <a:rPr lang="en-US" sz="2200" dirty="0"/>
              <a:t>However, they have the agility and flexibility to implement innovative, tailored strategies that can promote an inclusive culture, attract diverse talent, and improve employee engagement and retention. Effective D&amp;I practices can enhance creativity, innovation, and resilience, enabling SMEs to tap into a broader talent pool, meet the diverse needs of customers, and improve their market position. </a:t>
            </a:r>
            <a:endParaRPr lang="en-IE" sz="2200" dirty="0"/>
          </a:p>
        </p:txBody>
      </p:sp>
      <p:sp>
        <p:nvSpPr>
          <p:cNvPr id="5" name="Text Placeholder 4">
            <a:extLst>
              <a:ext uri="{FF2B5EF4-FFF2-40B4-BE49-F238E27FC236}">
                <a16:creationId xmlns:a16="http://schemas.microsoft.com/office/drawing/2014/main" id="{A9ED640D-9A41-CA20-B82A-40EB75092A05}"/>
              </a:ext>
            </a:extLst>
          </p:cNvPr>
          <p:cNvSpPr>
            <a:spLocks noGrp="1"/>
          </p:cNvSpPr>
          <p:nvPr>
            <p:ph type="body" sz="quarter" idx="16"/>
          </p:nvPr>
        </p:nvSpPr>
        <p:spPr>
          <a:xfrm>
            <a:off x="1236531" y="302483"/>
            <a:ext cx="10595237" cy="803654"/>
          </a:xfrm>
        </p:spPr>
        <p:txBody>
          <a:bodyPr/>
          <a:lstStyle/>
          <a:p>
            <a:r>
              <a:rPr lang="en-IE" sz="3200" b="0" dirty="0">
                <a:solidFill>
                  <a:srgbClr val="702E8C"/>
                </a:solidFill>
              </a:rPr>
              <a:t>SMEs Navigating Europe’s Complex HR Regulations</a:t>
            </a:r>
          </a:p>
        </p:txBody>
      </p:sp>
    </p:spTree>
    <p:extLst>
      <p:ext uri="{BB962C8B-B14F-4D97-AF65-F5344CB8AC3E}">
        <p14:creationId xmlns:p14="http://schemas.microsoft.com/office/powerpoint/2010/main" val="2114516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a:extLst>
              <a:ext uri="{FF2B5EF4-FFF2-40B4-BE49-F238E27FC236}">
                <a16:creationId xmlns:a16="http://schemas.microsoft.com/office/drawing/2014/main" id="{97F2F6E0-D6A3-9EEE-DBC4-FD390659D48A}"/>
              </a:ext>
            </a:extLst>
          </p:cNvPr>
          <p:cNvSpPr txBox="1">
            <a:spLocks/>
          </p:cNvSpPr>
          <p:nvPr/>
        </p:nvSpPr>
        <p:spPr>
          <a:xfrm>
            <a:off x="537119" y="214028"/>
            <a:ext cx="11045687" cy="8036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702E8C"/>
                </a:solidFill>
              </a:rPr>
              <a:t>Discrimination is Still a Problem for Europe</a:t>
            </a:r>
            <a:endParaRPr lang="en-IE" sz="3200" dirty="0">
              <a:solidFill>
                <a:srgbClr val="702E8C"/>
              </a:solidFill>
            </a:endParaRPr>
          </a:p>
        </p:txBody>
      </p:sp>
      <p:sp>
        <p:nvSpPr>
          <p:cNvPr id="24" name="TextBox 23">
            <a:extLst>
              <a:ext uri="{FF2B5EF4-FFF2-40B4-BE49-F238E27FC236}">
                <a16:creationId xmlns:a16="http://schemas.microsoft.com/office/drawing/2014/main" id="{10766341-8294-DC0F-304D-41F04ECBFFC0}"/>
              </a:ext>
            </a:extLst>
          </p:cNvPr>
          <p:cNvSpPr txBox="1"/>
          <p:nvPr/>
        </p:nvSpPr>
        <p:spPr>
          <a:xfrm>
            <a:off x="8517447" y="4088309"/>
            <a:ext cx="2668555" cy="2246769"/>
          </a:xfrm>
          <a:prstGeom prst="rect">
            <a:avLst/>
          </a:prstGeom>
          <a:noFill/>
        </p:spPr>
        <p:txBody>
          <a:bodyPr wrap="square" rtlCol="0">
            <a:spAutoFit/>
          </a:bodyPr>
          <a:lstStyle/>
          <a:p>
            <a:pPr marL="0" indent="0" algn="ctr"/>
            <a:r>
              <a:rPr lang="en-US" sz="2000" dirty="0" err="1"/>
              <a:t>McGinnity</a:t>
            </a:r>
            <a:r>
              <a:rPr lang="en-US" sz="2000" dirty="0"/>
              <a:t> et al (2018) </a:t>
            </a:r>
            <a:r>
              <a:rPr lang="en-US" sz="2000" dirty="0">
                <a:solidFill>
                  <a:schemeClr val="bg1"/>
                </a:solidFill>
                <a:highlight>
                  <a:srgbClr val="05AAA3"/>
                </a:highlight>
              </a:rPr>
              <a:t>Black people</a:t>
            </a:r>
            <a:r>
              <a:rPr lang="en-US" sz="2000" dirty="0"/>
              <a:t>, are less likely to be employed than white people and are less likely to hold managerial /professional posts. </a:t>
            </a:r>
          </a:p>
        </p:txBody>
      </p:sp>
      <p:sp>
        <p:nvSpPr>
          <p:cNvPr id="25" name="TextBox 24">
            <a:extLst>
              <a:ext uri="{FF2B5EF4-FFF2-40B4-BE49-F238E27FC236}">
                <a16:creationId xmlns:a16="http://schemas.microsoft.com/office/drawing/2014/main" id="{79E58892-911C-ADAB-34E3-79E6D9C9C658}"/>
              </a:ext>
            </a:extLst>
          </p:cNvPr>
          <p:cNvSpPr txBox="1"/>
          <p:nvPr/>
        </p:nvSpPr>
        <p:spPr>
          <a:xfrm>
            <a:off x="4507331" y="1249897"/>
            <a:ext cx="2677063" cy="2554545"/>
          </a:xfrm>
          <a:prstGeom prst="rect">
            <a:avLst/>
          </a:prstGeom>
          <a:noFill/>
        </p:spPr>
        <p:txBody>
          <a:bodyPr wrap="square" rtlCol="0">
            <a:spAutoFit/>
          </a:bodyPr>
          <a:lstStyle/>
          <a:p>
            <a:pPr marL="0" indent="0" algn="ctr"/>
            <a:r>
              <a:rPr lang="en-US" sz="2000" dirty="0"/>
              <a:t>Watson, Kenny and </a:t>
            </a:r>
            <a:r>
              <a:rPr lang="en-US" sz="2000" dirty="0" err="1"/>
              <a:t>McGinnity</a:t>
            </a:r>
            <a:r>
              <a:rPr lang="en-US" sz="2000" dirty="0"/>
              <a:t> (2017) Only 11% of </a:t>
            </a:r>
            <a:r>
              <a:rPr lang="en-US" sz="2000" dirty="0" err="1">
                <a:solidFill>
                  <a:schemeClr val="bg1"/>
                </a:solidFill>
                <a:highlight>
                  <a:srgbClr val="05AAA3"/>
                </a:highlight>
              </a:rPr>
              <a:t>Travellers</a:t>
            </a:r>
            <a:r>
              <a:rPr lang="en-US" sz="2000" dirty="0"/>
              <a:t> of working age were in employment in 2011, compared with 66 % employment in the general population. </a:t>
            </a:r>
          </a:p>
        </p:txBody>
      </p:sp>
      <p:sp>
        <p:nvSpPr>
          <p:cNvPr id="31" name="TextBox 30">
            <a:extLst>
              <a:ext uri="{FF2B5EF4-FFF2-40B4-BE49-F238E27FC236}">
                <a16:creationId xmlns:a16="http://schemas.microsoft.com/office/drawing/2014/main" id="{55033E29-49F5-F499-7D24-E38AA76EC3D3}"/>
              </a:ext>
            </a:extLst>
          </p:cNvPr>
          <p:cNvSpPr txBox="1"/>
          <p:nvPr/>
        </p:nvSpPr>
        <p:spPr>
          <a:xfrm>
            <a:off x="8357493" y="1249897"/>
            <a:ext cx="2751147" cy="2554545"/>
          </a:xfrm>
          <a:prstGeom prst="rect">
            <a:avLst/>
          </a:prstGeom>
          <a:noFill/>
        </p:spPr>
        <p:txBody>
          <a:bodyPr wrap="square" rtlCol="0">
            <a:spAutoFit/>
          </a:bodyPr>
          <a:lstStyle/>
          <a:p>
            <a:pPr algn="ctr"/>
            <a:r>
              <a:rPr lang="en-US" sz="2000" dirty="0"/>
              <a:t>Data Census 2017) indicated the </a:t>
            </a:r>
            <a:r>
              <a:rPr lang="en-US" sz="2000" dirty="0" err="1"/>
              <a:t>labour</a:t>
            </a:r>
            <a:r>
              <a:rPr lang="en-US" sz="2000" dirty="0"/>
              <a:t> force participation rate for </a:t>
            </a:r>
            <a:r>
              <a:rPr lang="en-US" sz="2000" dirty="0">
                <a:solidFill>
                  <a:schemeClr val="bg1"/>
                </a:solidFill>
                <a:highlight>
                  <a:srgbClr val="05AAA3"/>
                </a:highlight>
              </a:rPr>
              <a:t>people with disabilities </a:t>
            </a:r>
            <a:r>
              <a:rPr lang="en-US" sz="2000" dirty="0"/>
              <a:t>was just 30.2%, versus the general population 61.4%.</a:t>
            </a:r>
            <a:endParaRPr lang="en-IE" sz="2000" dirty="0"/>
          </a:p>
        </p:txBody>
      </p:sp>
      <p:sp>
        <p:nvSpPr>
          <p:cNvPr id="32" name="TextBox 31">
            <a:extLst>
              <a:ext uri="{FF2B5EF4-FFF2-40B4-BE49-F238E27FC236}">
                <a16:creationId xmlns:a16="http://schemas.microsoft.com/office/drawing/2014/main" id="{16EE4C55-289A-B7C9-9B46-3831624EB88D}"/>
              </a:ext>
            </a:extLst>
          </p:cNvPr>
          <p:cNvSpPr txBox="1"/>
          <p:nvPr/>
        </p:nvSpPr>
        <p:spPr>
          <a:xfrm>
            <a:off x="822633" y="4124529"/>
            <a:ext cx="2677063" cy="2246769"/>
          </a:xfrm>
          <a:prstGeom prst="rect">
            <a:avLst/>
          </a:prstGeom>
          <a:noFill/>
        </p:spPr>
        <p:txBody>
          <a:bodyPr wrap="square" rtlCol="0">
            <a:spAutoFit/>
          </a:bodyPr>
          <a:lstStyle/>
          <a:p>
            <a:pPr algn="ctr"/>
            <a:r>
              <a:rPr lang="en-US" sz="2000" dirty="0"/>
              <a:t>TENI (2017), one in four </a:t>
            </a:r>
            <a:r>
              <a:rPr lang="en-US" sz="2000" dirty="0">
                <a:solidFill>
                  <a:schemeClr val="bg1"/>
                </a:solidFill>
                <a:highlight>
                  <a:srgbClr val="05AAA3"/>
                </a:highlight>
              </a:rPr>
              <a:t>transgender people </a:t>
            </a:r>
            <a:r>
              <a:rPr lang="en-US" sz="2000" dirty="0"/>
              <a:t>are unemployed and the gender pay gap between men and women is currently 11.3% (Eurostat, 2022).</a:t>
            </a:r>
            <a:endParaRPr lang="en-IE" sz="2000" dirty="0"/>
          </a:p>
        </p:txBody>
      </p:sp>
      <p:sp>
        <p:nvSpPr>
          <p:cNvPr id="33" name="TextBox 32">
            <a:extLst>
              <a:ext uri="{FF2B5EF4-FFF2-40B4-BE49-F238E27FC236}">
                <a16:creationId xmlns:a16="http://schemas.microsoft.com/office/drawing/2014/main" id="{20128D57-48C8-C1C5-4F7D-6EF7214BBF42}"/>
              </a:ext>
            </a:extLst>
          </p:cNvPr>
          <p:cNvSpPr txBox="1"/>
          <p:nvPr/>
        </p:nvSpPr>
        <p:spPr>
          <a:xfrm>
            <a:off x="4592629" y="4089427"/>
            <a:ext cx="2751146" cy="2246769"/>
          </a:xfrm>
          <a:prstGeom prst="rect">
            <a:avLst/>
          </a:prstGeom>
          <a:noFill/>
        </p:spPr>
        <p:txBody>
          <a:bodyPr wrap="square" rtlCol="0">
            <a:spAutoFit/>
          </a:bodyPr>
          <a:lstStyle/>
          <a:p>
            <a:pPr algn="ctr"/>
            <a:r>
              <a:rPr lang="en-US" sz="2000" dirty="0"/>
              <a:t>The proportion of students going into STEM is not increasing at the European level &amp; underrepresentation of </a:t>
            </a:r>
            <a:r>
              <a:rPr lang="en-US" sz="2000" dirty="0">
                <a:solidFill>
                  <a:schemeClr val="bg1"/>
                </a:solidFill>
                <a:highlight>
                  <a:srgbClr val="05AAA3"/>
                </a:highlight>
              </a:rPr>
              <a:t>women in STEM </a:t>
            </a:r>
            <a:r>
              <a:rPr lang="en-US" sz="2000" dirty="0"/>
              <a:t>persists. </a:t>
            </a:r>
            <a:r>
              <a:rPr lang="en-US" sz="1400" dirty="0"/>
              <a:t>(</a:t>
            </a:r>
            <a:r>
              <a:rPr lang="en-US" sz="1400" dirty="0">
                <a:solidFill>
                  <a:srgbClr val="083F59"/>
                </a:solidFill>
                <a:hlinkClick r:id="rId2">
                  <a:extLst>
                    <a:ext uri="{A12FA001-AC4F-418D-AE19-62706E023703}">
                      <ahyp:hlinkClr xmlns:ahyp="http://schemas.microsoft.com/office/drawing/2018/hyperlinkcolor" val="tx"/>
                    </a:ext>
                  </a:extLst>
                </a:hlinkClick>
              </a:rPr>
              <a:t>Source</a:t>
            </a:r>
            <a:r>
              <a:rPr lang="en-US" sz="1400" dirty="0">
                <a:solidFill>
                  <a:srgbClr val="083F59"/>
                </a:solidFill>
              </a:rPr>
              <a:t>)</a:t>
            </a:r>
            <a:endParaRPr lang="en-IE" sz="1400" dirty="0">
              <a:solidFill>
                <a:srgbClr val="083F59"/>
              </a:solidFill>
            </a:endParaRPr>
          </a:p>
        </p:txBody>
      </p:sp>
      <p:sp>
        <p:nvSpPr>
          <p:cNvPr id="34" name="TextBox 33">
            <a:extLst>
              <a:ext uri="{FF2B5EF4-FFF2-40B4-BE49-F238E27FC236}">
                <a16:creationId xmlns:a16="http://schemas.microsoft.com/office/drawing/2014/main" id="{37435D27-A549-EE85-DC9F-8F7BE56B802C}"/>
              </a:ext>
            </a:extLst>
          </p:cNvPr>
          <p:cNvSpPr txBox="1"/>
          <p:nvPr/>
        </p:nvSpPr>
        <p:spPr>
          <a:xfrm>
            <a:off x="583086" y="1394826"/>
            <a:ext cx="2751146" cy="1938992"/>
          </a:xfrm>
          <a:prstGeom prst="rect">
            <a:avLst/>
          </a:prstGeom>
          <a:noFill/>
        </p:spPr>
        <p:txBody>
          <a:bodyPr wrap="square" rtlCol="0">
            <a:spAutoFit/>
          </a:bodyPr>
          <a:lstStyle/>
          <a:p>
            <a:pPr algn="ctr"/>
            <a:r>
              <a:rPr lang="en-US" sz="2000" dirty="0"/>
              <a:t>16% of </a:t>
            </a:r>
            <a:r>
              <a:rPr lang="en-US" sz="2000" dirty="0">
                <a:solidFill>
                  <a:schemeClr val="bg1"/>
                </a:solidFill>
                <a:highlight>
                  <a:srgbClr val="05AAA3"/>
                </a:highlight>
              </a:rPr>
              <a:t>Europeans </a:t>
            </a:r>
            <a:r>
              <a:rPr lang="en-US" sz="2000" dirty="0"/>
              <a:t>reported experiencing discrimination (based on race, religion, age, disability or sexual orientation).</a:t>
            </a:r>
            <a:endParaRPr lang="en-IE" sz="2000" dirty="0"/>
          </a:p>
        </p:txBody>
      </p:sp>
      <p:sp>
        <p:nvSpPr>
          <p:cNvPr id="2" name="TextBox 1">
            <a:extLst>
              <a:ext uri="{FF2B5EF4-FFF2-40B4-BE49-F238E27FC236}">
                <a16:creationId xmlns:a16="http://schemas.microsoft.com/office/drawing/2014/main" id="{AA40DB1E-CAA8-71FC-5028-ABF34AA62CB5}"/>
              </a:ext>
            </a:extLst>
          </p:cNvPr>
          <p:cNvSpPr txBox="1"/>
          <p:nvPr/>
        </p:nvSpPr>
        <p:spPr>
          <a:xfrm>
            <a:off x="9264729" y="6202247"/>
            <a:ext cx="2234241" cy="307777"/>
          </a:xfrm>
          <a:prstGeom prst="rect">
            <a:avLst/>
          </a:prstGeom>
          <a:noFill/>
        </p:spPr>
        <p:txBody>
          <a:bodyPr wrap="square" rtlCol="0">
            <a:spAutoFit/>
          </a:bodyPr>
          <a:lstStyle/>
          <a:p>
            <a:r>
              <a:rPr lang="en-IE" sz="1400" dirty="0">
                <a:solidFill>
                  <a:srgbClr val="083F59"/>
                </a:solidFill>
              </a:rPr>
              <a:t>Source </a:t>
            </a:r>
            <a:r>
              <a:rPr lang="en-IE" sz="1400" dirty="0">
                <a:solidFill>
                  <a:srgbClr val="083F59"/>
                </a:solidFill>
                <a:hlinkClick r:id="rId3">
                  <a:extLst>
                    <a:ext uri="{A12FA001-AC4F-418D-AE19-62706E023703}">
                      <ahyp:hlinkClr xmlns:ahyp="http://schemas.microsoft.com/office/drawing/2018/hyperlinkcolor" val="tx"/>
                    </a:ext>
                  </a:extLst>
                </a:hlinkClick>
              </a:rPr>
              <a:t>Europa</a:t>
            </a:r>
            <a:endParaRPr lang="en-IE" sz="1400" dirty="0">
              <a:solidFill>
                <a:srgbClr val="083F59"/>
              </a:solidFill>
            </a:endParaRPr>
          </a:p>
        </p:txBody>
      </p:sp>
    </p:spTree>
    <p:extLst>
      <p:ext uri="{BB962C8B-B14F-4D97-AF65-F5344CB8AC3E}">
        <p14:creationId xmlns:p14="http://schemas.microsoft.com/office/powerpoint/2010/main" val="15375209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B5A8F75-7141-2CE8-8BD3-4D351B5B55FA}"/>
              </a:ext>
            </a:extLst>
          </p:cNvPr>
          <p:cNvSpPr>
            <a:spLocks noGrp="1"/>
          </p:cNvSpPr>
          <p:nvPr>
            <p:ph type="body" sz="quarter" idx="18"/>
          </p:nvPr>
        </p:nvSpPr>
        <p:spPr>
          <a:xfrm>
            <a:off x="865056" y="1426579"/>
            <a:ext cx="10595237" cy="3849918"/>
          </a:xfrm>
        </p:spPr>
        <p:txBody>
          <a:bodyPr/>
          <a:lstStyle/>
          <a:p>
            <a:pPr marL="0" indent="0"/>
            <a:r>
              <a:rPr lang="en-US" dirty="0"/>
              <a:t>In line with the UN Sustainable Development Goals (2015), inclusive employment is a key factor in reducing inequality. Despite this, some groups remain underrepresented in Europe, undermining their right to equal participation in society. Lack of employment has long-term implications for the well-being of these people and their families, impacting, for example, health outcomes (McKee-Ryan et al., 2005) and poverty levels (Watson et al., 2012). </a:t>
            </a:r>
          </a:p>
          <a:p>
            <a:pPr marL="0" indent="0"/>
            <a:r>
              <a:rPr lang="en-US" dirty="0"/>
              <a:t>Inequality and exclusion affect the social fabric as a whole, with reduced social cohesion, distrust in institutions and widening divisions between groups (De </a:t>
            </a:r>
            <a:r>
              <a:rPr lang="en-US" dirty="0" err="1"/>
              <a:t>Vroome</a:t>
            </a:r>
            <a:r>
              <a:rPr lang="en-US" dirty="0"/>
              <a:t> et al., 2014). </a:t>
            </a:r>
          </a:p>
          <a:p>
            <a:pPr marL="0" indent="0"/>
            <a:r>
              <a:rPr lang="en-US" dirty="0"/>
              <a:t>In Europe and internationally, barriers to accessing employment are experienced by black people and people of </a:t>
            </a:r>
            <a:r>
              <a:rPr lang="en-US" dirty="0" err="1"/>
              <a:t>colour</a:t>
            </a:r>
            <a:r>
              <a:rPr lang="en-US" dirty="0"/>
              <a:t>, by people from </a:t>
            </a:r>
            <a:r>
              <a:rPr lang="en-US" dirty="0" err="1"/>
              <a:t>minoritised</a:t>
            </a:r>
            <a:r>
              <a:rPr lang="en-US" dirty="0"/>
              <a:t> ethnic and religious backgrounds, by people with disabilities, by women, by lone parents and by older and younger people, among others (</a:t>
            </a:r>
            <a:r>
              <a:rPr lang="en-US" dirty="0" err="1"/>
              <a:t>McGinnity</a:t>
            </a:r>
            <a:r>
              <a:rPr lang="en-US" dirty="0"/>
              <a:t> et al 2017). </a:t>
            </a:r>
            <a:endParaRPr lang="en-IE" dirty="0"/>
          </a:p>
        </p:txBody>
      </p:sp>
      <p:sp>
        <p:nvSpPr>
          <p:cNvPr id="3" name="Text Placeholder 2">
            <a:extLst>
              <a:ext uri="{FF2B5EF4-FFF2-40B4-BE49-F238E27FC236}">
                <a16:creationId xmlns:a16="http://schemas.microsoft.com/office/drawing/2014/main" id="{ED3A1CD2-BF37-CF97-416E-9A83689CA7D7}"/>
              </a:ext>
            </a:extLst>
          </p:cNvPr>
          <p:cNvSpPr>
            <a:spLocks noGrp="1"/>
          </p:cNvSpPr>
          <p:nvPr>
            <p:ph type="body" sz="quarter" idx="16"/>
          </p:nvPr>
        </p:nvSpPr>
        <p:spPr>
          <a:xfrm>
            <a:off x="865056" y="435510"/>
            <a:ext cx="10595237" cy="803654"/>
          </a:xfrm>
        </p:spPr>
        <p:txBody>
          <a:bodyPr/>
          <a:lstStyle/>
          <a:p>
            <a:pPr>
              <a:lnSpc>
                <a:spcPct val="100000"/>
              </a:lnSpc>
              <a:spcBef>
                <a:spcPts val="0"/>
              </a:spcBef>
            </a:pPr>
            <a:r>
              <a:rPr lang="en-IE" sz="2800" dirty="0">
                <a:solidFill>
                  <a:srgbClr val="EE1765"/>
                </a:solidFill>
              </a:rPr>
              <a:t>UN Sustainable Development Goals</a:t>
            </a:r>
          </a:p>
          <a:p>
            <a:pPr>
              <a:lnSpc>
                <a:spcPct val="100000"/>
              </a:lnSpc>
              <a:spcBef>
                <a:spcPts val="0"/>
              </a:spcBef>
            </a:pPr>
            <a:r>
              <a:rPr lang="en-IE" sz="2800" dirty="0">
                <a:solidFill>
                  <a:srgbClr val="EE1765"/>
                </a:solidFill>
              </a:rPr>
              <a:t>Inclusive Employment is Key to Reducing Inequality</a:t>
            </a:r>
          </a:p>
        </p:txBody>
      </p:sp>
      <p:pic>
        <p:nvPicPr>
          <p:cNvPr id="11266" name="Picture 2">
            <a:extLst>
              <a:ext uri="{FF2B5EF4-FFF2-40B4-BE49-F238E27FC236}">
                <a16:creationId xmlns:a16="http://schemas.microsoft.com/office/drawing/2014/main" id="{B75FB55F-3126-B75A-CD39-4311D817E424}"/>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901169" y="116843"/>
            <a:ext cx="2771775" cy="13097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98823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9BEA78-871F-81DB-3D07-08B1026B6651}"/>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BFA414B1-C555-24F3-11D3-FDF6F23EB552}"/>
              </a:ext>
            </a:extLst>
          </p:cNvPr>
          <p:cNvSpPr>
            <a:spLocks noGrp="1"/>
          </p:cNvSpPr>
          <p:nvPr>
            <p:ph type="body" sz="quarter" idx="16"/>
          </p:nvPr>
        </p:nvSpPr>
        <p:spPr>
          <a:xfrm>
            <a:off x="4362120" y="2197879"/>
            <a:ext cx="5823871" cy="1640474"/>
          </a:xfrm>
        </p:spPr>
        <p:txBody>
          <a:bodyPr>
            <a:normAutofit/>
          </a:bodyPr>
          <a:lstStyle/>
          <a:p>
            <a:r>
              <a:rPr lang="en-IE" dirty="0"/>
              <a:t>Inclusive Workplace Legislation in Ireland</a:t>
            </a:r>
          </a:p>
          <a:p>
            <a:endParaRPr lang="en-IE" dirty="0"/>
          </a:p>
        </p:txBody>
      </p:sp>
      <p:sp>
        <p:nvSpPr>
          <p:cNvPr id="5" name="Text Placeholder 4">
            <a:extLst>
              <a:ext uri="{FF2B5EF4-FFF2-40B4-BE49-F238E27FC236}">
                <a16:creationId xmlns:a16="http://schemas.microsoft.com/office/drawing/2014/main" id="{F26F870E-21D5-0C9E-0AE3-FC7920B22018}"/>
              </a:ext>
            </a:extLst>
          </p:cNvPr>
          <p:cNvSpPr>
            <a:spLocks noGrp="1"/>
          </p:cNvSpPr>
          <p:nvPr>
            <p:ph type="body" sz="quarter" idx="17"/>
          </p:nvPr>
        </p:nvSpPr>
        <p:spPr/>
        <p:txBody>
          <a:bodyPr/>
          <a:lstStyle/>
          <a:p>
            <a:r>
              <a:rPr lang="en-IE" dirty="0"/>
              <a:t>03</a:t>
            </a:r>
          </a:p>
        </p:txBody>
      </p:sp>
    </p:spTree>
    <p:extLst>
      <p:ext uri="{BB962C8B-B14F-4D97-AF65-F5344CB8AC3E}">
        <p14:creationId xmlns:p14="http://schemas.microsoft.com/office/powerpoint/2010/main" val="20221749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6527546E-68F8-3C98-18EB-0DEBE197616A}"/>
              </a:ext>
            </a:extLst>
          </p:cNvPr>
          <p:cNvSpPr txBox="1"/>
          <p:nvPr/>
        </p:nvSpPr>
        <p:spPr>
          <a:xfrm>
            <a:off x="8761282" y="6150793"/>
            <a:ext cx="3278318" cy="523220"/>
          </a:xfrm>
          <a:prstGeom prst="rect">
            <a:avLst/>
          </a:prstGeom>
          <a:noFill/>
        </p:spPr>
        <p:txBody>
          <a:bodyPr wrap="square" rtlCol="0">
            <a:spAutoFit/>
          </a:bodyPr>
          <a:lstStyle/>
          <a:p>
            <a:r>
              <a:rPr lang="en-IE" sz="1400" dirty="0">
                <a:solidFill>
                  <a:schemeClr val="bg1"/>
                </a:solidFill>
              </a:rPr>
              <a:t>Source </a:t>
            </a:r>
            <a:r>
              <a:rPr lang="en-IE" sz="1400" b="0" i="0" u="none" strike="noStrike" dirty="0">
                <a:solidFill>
                  <a:schemeClr val="bg1"/>
                </a:solidFill>
                <a:effectLst/>
                <a:hlinkClick r:id="rId2">
                  <a:extLst>
                    <a:ext uri="{A12FA001-AC4F-418D-AE19-62706E023703}">
                      <ahyp:hlinkClr xmlns:ahyp="http://schemas.microsoft.com/office/drawing/2018/hyperlinkcolor" val="tx"/>
                    </a:ext>
                  </a:extLst>
                </a:hlinkClick>
              </a:rPr>
              <a:t>Inclusive Recruitment Toolkit</a:t>
            </a:r>
          </a:p>
          <a:p>
            <a:endParaRPr lang="en-IE" sz="1400" dirty="0">
              <a:solidFill>
                <a:schemeClr val="bg1"/>
              </a:solidFill>
            </a:endParaRPr>
          </a:p>
        </p:txBody>
      </p:sp>
      <p:sp>
        <p:nvSpPr>
          <p:cNvPr id="5" name="Text Placeholder 2">
            <a:extLst>
              <a:ext uri="{FF2B5EF4-FFF2-40B4-BE49-F238E27FC236}">
                <a16:creationId xmlns:a16="http://schemas.microsoft.com/office/drawing/2014/main" id="{DC0796FD-9CCE-7E03-4043-09B92BE46B92}"/>
              </a:ext>
            </a:extLst>
          </p:cNvPr>
          <p:cNvSpPr>
            <a:spLocks noGrp="1"/>
          </p:cNvSpPr>
          <p:nvPr>
            <p:ph type="body" sz="quarter" idx="16"/>
          </p:nvPr>
        </p:nvSpPr>
        <p:spPr>
          <a:xfrm>
            <a:off x="360231" y="300166"/>
            <a:ext cx="10595237" cy="803654"/>
          </a:xfrm>
        </p:spPr>
        <p:txBody>
          <a:bodyPr/>
          <a:lstStyle/>
          <a:p>
            <a:r>
              <a:rPr lang="en-IE" sz="3200" b="0" dirty="0">
                <a:solidFill>
                  <a:srgbClr val="702E8C"/>
                </a:solidFill>
              </a:rPr>
              <a:t>Inclusive Workplace Employment Legislation in Ireland</a:t>
            </a:r>
          </a:p>
        </p:txBody>
      </p:sp>
      <p:pic>
        <p:nvPicPr>
          <p:cNvPr id="6" name="Picture 2" descr="Ireland Flag, Irish Flag Polyester with Brass Grommets, 3x5 Foot (90 X 150cm)">
            <a:extLst>
              <a:ext uri="{FF2B5EF4-FFF2-40B4-BE49-F238E27FC236}">
                <a16:creationId xmlns:a16="http://schemas.microsoft.com/office/drawing/2014/main" id="{0791A7CC-2867-9424-8E27-A248178139C1}"/>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3449" t="18965" r="1341" b="22797"/>
          <a:stretch/>
        </p:blipFill>
        <p:spPr bwMode="auto">
          <a:xfrm>
            <a:off x="10106026" y="128041"/>
            <a:ext cx="1924050" cy="1176884"/>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8" name="Text Placeholder 1">
            <a:extLst>
              <a:ext uri="{FF2B5EF4-FFF2-40B4-BE49-F238E27FC236}">
                <a16:creationId xmlns:a16="http://schemas.microsoft.com/office/drawing/2014/main" id="{9787EBBC-E165-1DB7-04CB-22D44AAD4526}"/>
              </a:ext>
            </a:extLst>
          </p:cNvPr>
          <p:cNvGraphicFramePr/>
          <p:nvPr/>
        </p:nvGraphicFramePr>
        <p:xfrm>
          <a:off x="-752475" y="1217262"/>
          <a:ext cx="13287375" cy="484063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323193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A colorful art piece with lines and dots&#10;&#10;Description automatically generated with medium confidence">
            <a:extLst>
              <a:ext uri="{FF2B5EF4-FFF2-40B4-BE49-F238E27FC236}">
                <a16:creationId xmlns:a16="http://schemas.microsoft.com/office/drawing/2014/main" id="{E2E8FBEF-70EA-F166-293C-140DF9BB922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540559" y="0"/>
            <a:ext cx="5176911" cy="6858000"/>
          </a:xfrm>
          <a:prstGeom prst="rect">
            <a:avLst/>
          </a:prstGeom>
        </p:spPr>
      </p:pic>
      <p:sp>
        <p:nvSpPr>
          <p:cNvPr id="7" name="Text Placeholder 1">
            <a:extLst>
              <a:ext uri="{FF2B5EF4-FFF2-40B4-BE49-F238E27FC236}">
                <a16:creationId xmlns:a16="http://schemas.microsoft.com/office/drawing/2014/main" id="{1756E3ED-4B0D-768E-5BA5-57E70C4A4BBE}"/>
              </a:ext>
            </a:extLst>
          </p:cNvPr>
          <p:cNvSpPr txBox="1">
            <a:spLocks/>
          </p:cNvSpPr>
          <p:nvPr/>
        </p:nvSpPr>
        <p:spPr>
          <a:xfrm>
            <a:off x="474530" y="425608"/>
            <a:ext cx="5469069" cy="34406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b="1" dirty="0">
                <a:solidFill>
                  <a:schemeClr val="bg1"/>
                </a:solidFill>
              </a:rPr>
              <a:t>Irish Employment Regulation </a:t>
            </a:r>
          </a:p>
          <a:p>
            <a:pPr marL="0" indent="0">
              <a:lnSpc>
                <a:spcPct val="100000"/>
              </a:lnSpc>
              <a:spcBef>
                <a:spcPts val="0"/>
              </a:spcBef>
              <a:buNone/>
            </a:pPr>
            <a:endParaRPr lang="en-US" sz="1000" dirty="0">
              <a:solidFill>
                <a:schemeClr val="bg1"/>
              </a:solidFill>
            </a:endParaRPr>
          </a:p>
          <a:p>
            <a:pPr marL="0" indent="0">
              <a:lnSpc>
                <a:spcPct val="100000"/>
              </a:lnSpc>
              <a:spcBef>
                <a:spcPts val="0"/>
              </a:spcBef>
              <a:buNone/>
            </a:pPr>
            <a:r>
              <a:rPr lang="en-US" sz="2200" b="1" dirty="0">
                <a:solidFill>
                  <a:schemeClr val="bg1"/>
                </a:solidFill>
              </a:rPr>
              <a:t>Inclusive practice at work is built into legislation in Ireland. </a:t>
            </a:r>
            <a:r>
              <a:rPr lang="en-US" sz="2200" dirty="0">
                <a:solidFill>
                  <a:schemeClr val="bg1"/>
                </a:solidFill>
              </a:rPr>
              <a:t>Discrimination in recruitment processes and the workplace is prohibited under the Employment Equality Acts 1998-2015, on the grounds of: </a:t>
            </a:r>
          </a:p>
          <a:p>
            <a:pPr marL="0" indent="0">
              <a:lnSpc>
                <a:spcPct val="100000"/>
              </a:lnSpc>
              <a:spcBef>
                <a:spcPts val="0"/>
              </a:spcBef>
            </a:pPr>
            <a:endParaRPr lang="en-US" sz="2200" dirty="0">
              <a:solidFill>
                <a:schemeClr val="bg1"/>
              </a:solidFill>
            </a:endParaRPr>
          </a:p>
          <a:p>
            <a:pPr marL="342900" indent="-342900">
              <a:lnSpc>
                <a:spcPct val="100000"/>
              </a:lnSpc>
              <a:spcBef>
                <a:spcPts val="0"/>
              </a:spcBef>
              <a:buFont typeface="Wingdings" panose="05000000000000000000" pitchFamily="2" charset="2"/>
              <a:buChar char="v"/>
            </a:pPr>
            <a:r>
              <a:rPr lang="en-US" sz="2200" dirty="0">
                <a:solidFill>
                  <a:schemeClr val="bg1"/>
                </a:solidFill>
              </a:rPr>
              <a:t>Gender  </a:t>
            </a:r>
          </a:p>
          <a:p>
            <a:pPr marL="342900" indent="-342900">
              <a:lnSpc>
                <a:spcPct val="100000"/>
              </a:lnSpc>
              <a:spcBef>
                <a:spcPts val="0"/>
              </a:spcBef>
              <a:buFont typeface="Wingdings" panose="05000000000000000000" pitchFamily="2" charset="2"/>
              <a:buChar char="v"/>
            </a:pPr>
            <a:r>
              <a:rPr lang="en-US" sz="2200" dirty="0">
                <a:solidFill>
                  <a:schemeClr val="bg1"/>
                </a:solidFill>
              </a:rPr>
              <a:t>Marital status </a:t>
            </a:r>
          </a:p>
          <a:p>
            <a:pPr marL="342900" indent="-342900">
              <a:lnSpc>
                <a:spcPct val="100000"/>
              </a:lnSpc>
              <a:spcBef>
                <a:spcPts val="0"/>
              </a:spcBef>
              <a:buFont typeface="Wingdings" panose="05000000000000000000" pitchFamily="2" charset="2"/>
              <a:buChar char="v"/>
            </a:pPr>
            <a:r>
              <a:rPr lang="en-US" sz="2200" dirty="0">
                <a:solidFill>
                  <a:schemeClr val="bg1"/>
                </a:solidFill>
              </a:rPr>
              <a:t>Family status </a:t>
            </a:r>
          </a:p>
          <a:p>
            <a:pPr marL="342900" indent="-342900">
              <a:lnSpc>
                <a:spcPct val="100000"/>
              </a:lnSpc>
              <a:spcBef>
                <a:spcPts val="0"/>
              </a:spcBef>
              <a:buFont typeface="Wingdings" panose="05000000000000000000" pitchFamily="2" charset="2"/>
              <a:buChar char="v"/>
            </a:pPr>
            <a:r>
              <a:rPr lang="en-US" sz="2200" dirty="0">
                <a:solidFill>
                  <a:schemeClr val="bg1"/>
                </a:solidFill>
              </a:rPr>
              <a:t>Age </a:t>
            </a:r>
          </a:p>
          <a:p>
            <a:pPr marL="342900" indent="-342900">
              <a:lnSpc>
                <a:spcPct val="100000"/>
              </a:lnSpc>
              <a:spcBef>
                <a:spcPts val="0"/>
              </a:spcBef>
              <a:buFont typeface="Wingdings" panose="05000000000000000000" pitchFamily="2" charset="2"/>
              <a:buChar char="v"/>
            </a:pPr>
            <a:r>
              <a:rPr lang="en-US" sz="2200" dirty="0">
                <a:solidFill>
                  <a:schemeClr val="bg1"/>
                </a:solidFill>
              </a:rPr>
              <a:t>Disability </a:t>
            </a:r>
          </a:p>
          <a:p>
            <a:pPr marL="342900" indent="-342900">
              <a:lnSpc>
                <a:spcPct val="100000"/>
              </a:lnSpc>
              <a:spcBef>
                <a:spcPts val="0"/>
              </a:spcBef>
              <a:buFont typeface="Wingdings" panose="05000000000000000000" pitchFamily="2" charset="2"/>
              <a:buChar char="v"/>
            </a:pPr>
            <a:r>
              <a:rPr lang="en-US" sz="2200" dirty="0">
                <a:solidFill>
                  <a:schemeClr val="bg1"/>
                </a:solidFill>
              </a:rPr>
              <a:t>Sexual orientation </a:t>
            </a:r>
          </a:p>
          <a:p>
            <a:pPr marL="342900" indent="-342900">
              <a:lnSpc>
                <a:spcPct val="100000"/>
              </a:lnSpc>
              <a:spcBef>
                <a:spcPts val="0"/>
              </a:spcBef>
              <a:buFont typeface="Wingdings" panose="05000000000000000000" pitchFamily="2" charset="2"/>
              <a:buChar char="v"/>
            </a:pPr>
            <a:r>
              <a:rPr lang="en-US" sz="2200" dirty="0">
                <a:solidFill>
                  <a:schemeClr val="bg1"/>
                </a:solidFill>
              </a:rPr>
              <a:t>Religion </a:t>
            </a:r>
          </a:p>
          <a:p>
            <a:pPr marL="342900" indent="-342900">
              <a:lnSpc>
                <a:spcPct val="100000"/>
              </a:lnSpc>
              <a:spcBef>
                <a:spcPts val="0"/>
              </a:spcBef>
              <a:buFont typeface="Wingdings" panose="05000000000000000000" pitchFamily="2" charset="2"/>
              <a:buChar char="v"/>
            </a:pPr>
            <a:r>
              <a:rPr lang="en-US" sz="2200" dirty="0">
                <a:solidFill>
                  <a:schemeClr val="bg1"/>
                </a:solidFill>
              </a:rPr>
              <a:t>Race </a:t>
            </a:r>
          </a:p>
          <a:p>
            <a:pPr marL="342900" indent="-342900">
              <a:lnSpc>
                <a:spcPct val="100000"/>
              </a:lnSpc>
              <a:spcBef>
                <a:spcPts val="0"/>
              </a:spcBef>
              <a:buFont typeface="Wingdings" panose="05000000000000000000" pitchFamily="2" charset="2"/>
              <a:buChar char="v"/>
            </a:pPr>
            <a:r>
              <a:rPr lang="en-US" sz="2200" dirty="0" err="1">
                <a:solidFill>
                  <a:schemeClr val="bg1"/>
                </a:solidFill>
              </a:rPr>
              <a:t>Traveller</a:t>
            </a:r>
            <a:r>
              <a:rPr lang="en-US" sz="2200" dirty="0">
                <a:solidFill>
                  <a:schemeClr val="bg1"/>
                </a:solidFill>
              </a:rPr>
              <a:t> ethnicity </a:t>
            </a:r>
          </a:p>
        </p:txBody>
      </p:sp>
      <p:pic>
        <p:nvPicPr>
          <p:cNvPr id="10242" name="Picture 2" descr="Ireland Flag, Irish Flag Polyester with Brass Grommets, 3x5 Foot (90 X 150cm)">
            <a:extLst>
              <a:ext uri="{FF2B5EF4-FFF2-40B4-BE49-F238E27FC236}">
                <a16:creationId xmlns:a16="http://schemas.microsoft.com/office/drawing/2014/main" id="{01200A57-9DE4-0595-80CD-A3BB765BA951}"/>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3449" t="18965" r="1341" b="22797"/>
          <a:stretch/>
        </p:blipFill>
        <p:spPr bwMode="auto">
          <a:xfrm>
            <a:off x="3895726" y="3128416"/>
            <a:ext cx="1924050" cy="11768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82F10C26-0591-0937-5E71-2B929E7E179B}"/>
              </a:ext>
            </a:extLst>
          </p:cNvPr>
          <p:cNvSpPr txBox="1"/>
          <p:nvPr/>
        </p:nvSpPr>
        <p:spPr>
          <a:xfrm>
            <a:off x="3646357" y="6412403"/>
            <a:ext cx="3278318" cy="523220"/>
          </a:xfrm>
          <a:prstGeom prst="rect">
            <a:avLst/>
          </a:prstGeom>
          <a:noFill/>
        </p:spPr>
        <p:txBody>
          <a:bodyPr wrap="square" rtlCol="0">
            <a:spAutoFit/>
          </a:bodyPr>
          <a:lstStyle/>
          <a:p>
            <a:r>
              <a:rPr lang="en-IE" sz="1400" dirty="0">
                <a:solidFill>
                  <a:schemeClr val="bg1"/>
                </a:solidFill>
              </a:rPr>
              <a:t>Source </a:t>
            </a:r>
            <a:r>
              <a:rPr lang="en-IE" sz="1400" b="0" i="0" u="none" strike="noStrike" dirty="0">
                <a:solidFill>
                  <a:schemeClr val="bg1"/>
                </a:solidFill>
                <a:effectLst/>
                <a:hlinkClick r:id="rId4">
                  <a:extLst>
                    <a:ext uri="{A12FA001-AC4F-418D-AE19-62706E023703}">
                      <ahyp:hlinkClr xmlns:ahyp="http://schemas.microsoft.com/office/drawing/2018/hyperlinkcolor" val="tx"/>
                    </a:ext>
                  </a:extLst>
                </a:hlinkClick>
              </a:rPr>
              <a:t>Inclusive Recruitment Toolkit</a:t>
            </a:r>
          </a:p>
          <a:p>
            <a:endParaRPr lang="en-IE" sz="1400" dirty="0">
              <a:solidFill>
                <a:schemeClr val="bg1"/>
              </a:solidFill>
            </a:endParaRPr>
          </a:p>
        </p:txBody>
      </p:sp>
    </p:spTree>
    <p:extLst>
      <p:ext uri="{BB962C8B-B14F-4D97-AF65-F5344CB8AC3E}">
        <p14:creationId xmlns:p14="http://schemas.microsoft.com/office/powerpoint/2010/main" val="401582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F2889B5-7345-3F8F-C193-13C18D323E36}"/>
              </a:ext>
            </a:extLst>
          </p:cNvPr>
          <p:cNvSpPr>
            <a:spLocks noGrp="1"/>
          </p:cNvSpPr>
          <p:nvPr>
            <p:ph type="body" sz="quarter" idx="18"/>
          </p:nvPr>
        </p:nvSpPr>
        <p:spPr>
          <a:xfrm>
            <a:off x="914400" y="1217263"/>
            <a:ext cx="10479218" cy="3440624"/>
          </a:xfrm>
        </p:spPr>
        <p:txBody>
          <a:bodyPr/>
          <a:lstStyle/>
          <a:p>
            <a:pPr marL="0" indent="0"/>
            <a:r>
              <a:rPr lang="en-US" sz="2400" b="1" dirty="0"/>
              <a:t>Several recent Irish government strategies seek to promote antiracism and equality in Irish society, </a:t>
            </a:r>
            <a:r>
              <a:rPr lang="en-US" sz="2400" dirty="0"/>
              <a:t>including in the </a:t>
            </a:r>
            <a:r>
              <a:rPr lang="en-US" sz="2400" dirty="0" err="1"/>
              <a:t>labour</a:t>
            </a:r>
            <a:r>
              <a:rPr lang="en-US" sz="2400" dirty="0"/>
              <a:t> market, for example, </a:t>
            </a:r>
          </a:p>
          <a:p>
            <a:pPr marL="0" indent="0"/>
            <a:r>
              <a:rPr lang="en-US" sz="2400" dirty="0"/>
              <a:t>The National </a:t>
            </a:r>
            <a:r>
              <a:rPr lang="en-US" sz="2400" dirty="0" err="1"/>
              <a:t>Traveller</a:t>
            </a:r>
            <a:r>
              <a:rPr lang="en-US" sz="2400" dirty="0"/>
              <a:t> and Roma Inclusion Strategy 2017–2021 (Department of Justice and Equality, 2017), and the </a:t>
            </a:r>
          </a:p>
          <a:p>
            <a:pPr marL="0" indent="0"/>
            <a:r>
              <a:rPr lang="en-US" dirty="0"/>
              <a:t>I</a:t>
            </a:r>
            <a:r>
              <a:rPr lang="en-US" sz="2400" dirty="0"/>
              <a:t>ndependent Anti-Racism Committee set up in 2020 to work towards a new National Action Plan Against Racism (see Interim Report, 2021). </a:t>
            </a:r>
          </a:p>
          <a:p>
            <a:pPr marL="0" indent="0"/>
            <a:r>
              <a:rPr lang="en-US" sz="2400" dirty="0"/>
              <a:t>Further strategies for addressing discrimination in the </a:t>
            </a:r>
            <a:r>
              <a:rPr lang="en-US" sz="2400" dirty="0" err="1"/>
              <a:t>labour</a:t>
            </a:r>
            <a:r>
              <a:rPr lang="en-US" sz="2400" dirty="0"/>
              <a:t> market are suggested by </a:t>
            </a:r>
            <a:r>
              <a:rPr lang="en-US" sz="2400" dirty="0" err="1"/>
              <a:t>McGinnity</a:t>
            </a:r>
            <a:r>
              <a:rPr lang="en-US" sz="2400" dirty="0"/>
              <a:t> et al (2021)</a:t>
            </a:r>
          </a:p>
          <a:p>
            <a:pPr marL="0" indent="0"/>
            <a:endParaRPr lang="en-US" dirty="0"/>
          </a:p>
          <a:p>
            <a:pPr marL="0" indent="0" algn="ctr"/>
            <a:r>
              <a:rPr lang="en-US" sz="2800" i="1" dirty="0"/>
              <a:t>Diversity is a reality. Inclusion is a choice (Frost, 2014)</a:t>
            </a:r>
            <a:endParaRPr lang="en-IE" sz="2800" i="1" dirty="0"/>
          </a:p>
          <a:p>
            <a:pPr marL="0" indent="0"/>
            <a:endParaRPr lang="en-IE" dirty="0"/>
          </a:p>
        </p:txBody>
      </p:sp>
      <p:sp>
        <p:nvSpPr>
          <p:cNvPr id="4" name="TextBox 3">
            <a:extLst>
              <a:ext uri="{FF2B5EF4-FFF2-40B4-BE49-F238E27FC236}">
                <a16:creationId xmlns:a16="http://schemas.microsoft.com/office/drawing/2014/main" id="{6527546E-68F8-3C98-18EB-0DEBE197616A}"/>
              </a:ext>
            </a:extLst>
          </p:cNvPr>
          <p:cNvSpPr txBox="1"/>
          <p:nvPr/>
        </p:nvSpPr>
        <p:spPr>
          <a:xfrm>
            <a:off x="8761282" y="6150793"/>
            <a:ext cx="3278318" cy="523220"/>
          </a:xfrm>
          <a:prstGeom prst="rect">
            <a:avLst/>
          </a:prstGeom>
          <a:noFill/>
        </p:spPr>
        <p:txBody>
          <a:bodyPr wrap="square" rtlCol="0">
            <a:spAutoFit/>
          </a:bodyPr>
          <a:lstStyle/>
          <a:p>
            <a:r>
              <a:rPr lang="en-IE" sz="1400" dirty="0">
                <a:solidFill>
                  <a:schemeClr val="bg1"/>
                </a:solidFill>
              </a:rPr>
              <a:t>Source </a:t>
            </a:r>
            <a:r>
              <a:rPr lang="en-IE" sz="1400" b="0" i="0" u="none" strike="noStrike" dirty="0">
                <a:solidFill>
                  <a:schemeClr val="bg1"/>
                </a:solidFill>
                <a:effectLst/>
                <a:hlinkClick r:id="rId2">
                  <a:extLst>
                    <a:ext uri="{A12FA001-AC4F-418D-AE19-62706E023703}">
                      <ahyp:hlinkClr xmlns:ahyp="http://schemas.microsoft.com/office/drawing/2018/hyperlinkcolor" val="tx"/>
                    </a:ext>
                  </a:extLst>
                </a:hlinkClick>
              </a:rPr>
              <a:t>Inclusive Recruitment Toolkit</a:t>
            </a:r>
          </a:p>
          <a:p>
            <a:endParaRPr lang="en-IE" sz="1400" dirty="0">
              <a:solidFill>
                <a:schemeClr val="bg1"/>
              </a:solidFill>
            </a:endParaRPr>
          </a:p>
        </p:txBody>
      </p:sp>
      <p:sp>
        <p:nvSpPr>
          <p:cNvPr id="5" name="Text Placeholder 2">
            <a:extLst>
              <a:ext uri="{FF2B5EF4-FFF2-40B4-BE49-F238E27FC236}">
                <a16:creationId xmlns:a16="http://schemas.microsoft.com/office/drawing/2014/main" id="{DC0796FD-9CCE-7E03-4043-09B92BE46B92}"/>
              </a:ext>
            </a:extLst>
          </p:cNvPr>
          <p:cNvSpPr>
            <a:spLocks noGrp="1"/>
          </p:cNvSpPr>
          <p:nvPr>
            <p:ph type="body" sz="quarter" idx="16"/>
          </p:nvPr>
        </p:nvSpPr>
        <p:spPr>
          <a:xfrm>
            <a:off x="331656" y="333632"/>
            <a:ext cx="10595237" cy="803654"/>
          </a:xfrm>
        </p:spPr>
        <p:txBody>
          <a:bodyPr/>
          <a:lstStyle/>
          <a:p>
            <a:r>
              <a:rPr lang="en-IE" sz="3200" b="0" dirty="0">
                <a:solidFill>
                  <a:srgbClr val="702E8C"/>
                </a:solidFill>
              </a:rPr>
              <a:t>Inclusive Workplace Employment Legislation in Ireland</a:t>
            </a:r>
          </a:p>
        </p:txBody>
      </p:sp>
      <p:pic>
        <p:nvPicPr>
          <p:cNvPr id="3" name="Picture 2" descr="Ireland Flag, Irish Flag Polyester with Brass Grommets, 3x5 Foot (90 X 150cm)">
            <a:extLst>
              <a:ext uri="{FF2B5EF4-FFF2-40B4-BE49-F238E27FC236}">
                <a16:creationId xmlns:a16="http://schemas.microsoft.com/office/drawing/2014/main" id="{F3A4CAF2-6F64-3ECD-A46B-582C7FE8181D}"/>
              </a:ext>
            </a:extLst>
          </p:cNvPr>
          <p:cNvPicPr>
            <a:picLocks noChangeAspect="1" noChangeArrowheads="1"/>
          </p:cNvPicPr>
          <p:nvPr/>
        </p:nvPicPr>
        <p:blipFill rotWithShape="1">
          <a:blip r:embed="rId3" cstate="email">
            <a:extLst>
              <a:ext uri="{28A0092B-C50C-407E-A947-70E740481C1C}">
                <a14:useLocalDpi xmlns:a14="http://schemas.microsoft.com/office/drawing/2010/main"/>
              </a:ext>
            </a:extLst>
          </a:blip>
          <a:srcRect l="3449" t="18965" r="1341" b="22797"/>
          <a:stretch/>
        </p:blipFill>
        <p:spPr bwMode="auto">
          <a:xfrm>
            <a:off x="10106026" y="128041"/>
            <a:ext cx="1924050" cy="1176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831962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1EABD3-C8AD-E710-D1E0-C67A98C15F8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5C6829E8-154C-312B-9F42-1553C501DD89}"/>
              </a:ext>
            </a:extLst>
          </p:cNvPr>
          <p:cNvSpPr>
            <a:spLocks noGrp="1"/>
          </p:cNvSpPr>
          <p:nvPr>
            <p:ph type="body" sz="quarter" idx="18"/>
          </p:nvPr>
        </p:nvSpPr>
        <p:spPr>
          <a:xfrm>
            <a:off x="898357" y="1600664"/>
            <a:ext cx="7098162" cy="3291086"/>
          </a:xfrm>
        </p:spPr>
        <p:txBody>
          <a:bodyPr/>
          <a:lstStyle/>
          <a:p>
            <a:pPr marL="0" indent="0"/>
            <a:r>
              <a:rPr lang="en-AU" sz="2200" i="1" dirty="0">
                <a:latin typeface="Calibri" panose="020F0502020204030204" pitchFamily="34" charset="0"/>
                <a:cs typeface="Calibri" panose="020F0502020204030204" pitchFamily="34" charset="0"/>
              </a:rPr>
              <a:t>“Our mission is to create revolutionary games for gamers around the world, and this is WHY we need to strengthen the potential of our teams. Diversity of perspectives unleashes creativity and increases innovation.” </a:t>
            </a:r>
            <a:r>
              <a:rPr lang="pl-PL" sz="2200" b="1" dirty="0">
                <a:latin typeface="Calibri" panose="020F0502020204030204" pitchFamily="34" charset="0"/>
                <a:cs typeface="Calibri" panose="020F0502020204030204" pitchFamily="34" charset="0"/>
              </a:rPr>
              <a:t>Adam Kiciński, CEO</a:t>
            </a:r>
            <a:endParaRPr lang="en-IE" sz="2200" b="1" dirty="0">
              <a:latin typeface="Calibri" panose="020F0502020204030204" pitchFamily="34" charset="0"/>
              <a:cs typeface="Calibri" panose="020F0502020204030204" pitchFamily="34" charset="0"/>
            </a:endParaRPr>
          </a:p>
          <a:p>
            <a:pPr marL="0" indent="0"/>
            <a:r>
              <a:rPr lang="en-AU" sz="2400" i="1" dirty="0">
                <a:latin typeface="Calibri" panose="020F0502020204030204" pitchFamily="34" charset="0"/>
                <a:cs typeface="Calibri" panose="020F0502020204030204" pitchFamily="34" charset="0"/>
              </a:rPr>
              <a:t>“ </a:t>
            </a:r>
            <a:r>
              <a:rPr lang="en-AU" sz="2400" dirty="0"/>
              <a:t>We have also been listed as one of the best in terms of diversity management and inclusion by employers in Poland</a:t>
            </a:r>
            <a:r>
              <a:rPr lang="pl-PL" sz="2400" dirty="0"/>
              <a:t>”</a:t>
            </a:r>
            <a:r>
              <a:rPr lang="en-AU" sz="2400" dirty="0"/>
              <a:t>.</a:t>
            </a:r>
            <a:endParaRPr lang="pl-PL" sz="2400" dirty="0"/>
          </a:p>
          <a:p>
            <a:pPr marL="0" indent="0"/>
            <a:r>
              <a:rPr lang="pl-PL" sz="2400" dirty="0"/>
              <a:t>The company has introduced very innovative as for Polish conditions day off. </a:t>
            </a:r>
            <a:r>
              <a:rPr lang="en-AU" sz="2400" dirty="0"/>
              <a:t>Any menstruating person can take one extra day off per month if menstrual pains and general well-being prevent her from functioning</a:t>
            </a:r>
            <a:endParaRPr lang="en-GB" sz="2200" dirty="0"/>
          </a:p>
          <a:p>
            <a:pPr marL="0" indent="0"/>
            <a:endParaRPr lang="en-US" sz="2200" dirty="0"/>
          </a:p>
        </p:txBody>
      </p:sp>
      <p:sp>
        <p:nvSpPr>
          <p:cNvPr id="5" name="Text Placeholder 4">
            <a:extLst>
              <a:ext uri="{FF2B5EF4-FFF2-40B4-BE49-F238E27FC236}">
                <a16:creationId xmlns:a16="http://schemas.microsoft.com/office/drawing/2014/main" id="{DCF9F478-6425-DDEC-5E8D-9ED423DED4AE}"/>
              </a:ext>
            </a:extLst>
          </p:cNvPr>
          <p:cNvSpPr>
            <a:spLocks noGrp="1"/>
          </p:cNvSpPr>
          <p:nvPr>
            <p:ph type="body" sz="quarter" idx="16"/>
          </p:nvPr>
        </p:nvSpPr>
        <p:spPr>
          <a:xfrm>
            <a:off x="835670" y="1023655"/>
            <a:ext cx="7501506" cy="992652"/>
          </a:xfrm>
        </p:spPr>
        <p:txBody>
          <a:bodyPr/>
          <a:lstStyle/>
          <a:p>
            <a:r>
              <a:rPr lang="en-IE" sz="3200" dirty="0"/>
              <a:t>CD Project Red, Poland</a:t>
            </a:r>
            <a:endParaRPr lang="pl-PL" sz="3200" dirty="0"/>
          </a:p>
          <a:p>
            <a:endParaRPr lang="en-IE" sz="3200" dirty="0"/>
          </a:p>
        </p:txBody>
      </p:sp>
      <p:sp>
        <p:nvSpPr>
          <p:cNvPr id="7" name="TextBox 6">
            <a:extLst>
              <a:ext uri="{FF2B5EF4-FFF2-40B4-BE49-F238E27FC236}">
                <a16:creationId xmlns:a16="http://schemas.microsoft.com/office/drawing/2014/main" id="{F94F69CD-9371-D42C-BDBC-693C82045409}"/>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3" name="Text Placeholder 25">
            <a:extLst>
              <a:ext uri="{FF2B5EF4-FFF2-40B4-BE49-F238E27FC236}">
                <a16:creationId xmlns:a16="http://schemas.microsoft.com/office/drawing/2014/main" id="{F3D141CC-EB4B-964F-C9E2-0DA40ADD6705}"/>
              </a:ext>
            </a:extLst>
          </p:cNvPr>
          <p:cNvSpPr txBox="1">
            <a:spLocks/>
          </p:cNvSpPr>
          <p:nvPr/>
        </p:nvSpPr>
        <p:spPr>
          <a:xfrm>
            <a:off x="342544" y="6226237"/>
            <a:ext cx="5753455"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https://www.cdprojektred.com/pl/diversity</a:t>
            </a:r>
            <a:r>
              <a:rPr lang="en-GB" sz="2200" dirty="0"/>
              <a:t>   </a:t>
            </a:r>
          </a:p>
        </p:txBody>
      </p:sp>
      <p:pic>
        <p:nvPicPr>
          <p:cNvPr id="8" name="Obraz 12">
            <a:extLst>
              <a:ext uri="{FF2B5EF4-FFF2-40B4-BE49-F238E27FC236}">
                <a16:creationId xmlns:a16="http://schemas.microsoft.com/office/drawing/2014/main" id="{8C875952-7D1D-1F41-F243-D507FF2581C4}"/>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059206" y="2368932"/>
            <a:ext cx="3959352" cy="1752339"/>
          </a:xfrm>
          <a:prstGeom prst="rect">
            <a:avLst/>
          </a:prstGeom>
        </p:spPr>
      </p:pic>
    </p:spTree>
    <p:extLst>
      <p:ext uri="{BB962C8B-B14F-4D97-AF65-F5344CB8AC3E}">
        <p14:creationId xmlns:p14="http://schemas.microsoft.com/office/powerpoint/2010/main" val="349260869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072D668-9994-2DBA-886B-648FED287A21}"/>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54AFB6D-C8F7-AE2B-1A8C-F6CD7BFB0DFC}"/>
              </a:ext>
            </a:extLst>
          </p:cNvPr>
          <p:cNvSpPr>
            <a:spLocks noGrp="1"/>
          </p:cNvSpPr>
          <p:nvPr>
            <p:ph type="body" sz="quarter" idx="18"/>
          </p:nvPr>
        </p:nvSpPr>
        <p:spPr>
          <a:xfrm>
            <a:off x="898356" y="1600664"/>
            <a:ext cx="7734655" cy="3291086"/>
          </a:xfrm>
        </p:spPr>
        <p:txBody>
          <a:bodyPr/>
          <a:lstStyle/>
          <a:p>
            <a:pPr marL="0" indent="0"/>
            <a:r>
              <a:rPr lang="en-AU" sz="2400" b="1" dirty="0"/>
              <a:t>Diverse teams: </a:t>
            </a:r>
            <a:r>
              <a:rPr lang="en-AU" sz="2400" dirty="0"/>
              <a:t>It is the potential that can be unleashed in diverse teams that enriches our games and strengthens the community. Openness to differences and different experience is the key to great collaboration and innovative ideas</a:t>
            </a:r>
            <a:r>
              <a:rPr lang="pl-PL" sz="2400" dirty="0"/>
              <a:t> </a:t>
            </a:r>
          </a:p>
          <a:p>
            <a:pPr marL="0" indent="0"/>
            <a:r>
              <a:rPr lang="en-AU" sz="2400" b="1" dirty="0"/>
              <a:t>Inclusive leadership: </a:t>
            </a:r>
            <a:r>
              <a:rPr lang="en-AU" sz="2400" dirty="0"/>
              <a:t>allows to create healthy teams and relationships based on trust and understanding. Diversity inspires to create an open environment where leaders have the skills to listen to each person and are not guided by biases in decision-making processes. Inclusion fosters growth and builds resilience in teams</a:t>
            </a:r>
            <a:r>
              <a:rPr lang="pl-PL" sz="2400" dirty="0"/>
              <a:t> and the whole company.</a:t>
            </a:r>
            <a:endParaRPr lang="en-GB" sz="2400" dirty="0"/>
          </a:p>
          <a:p>
            <a:pPr marL="0" indent="0"/>
            <a:endParaRPr lang="en-US" sz="2200" dirty="0"/>
          </a:p>
        </p:txBody>
      </p:sp>
      <p:sp>
        <p:nvSpPr>
          <p:cNvPr id="5" name="Text Placeholder 4">
            <a:extLst>
              <a:ext uri="{FF2B5EF4-FFF2-40B4-BE49-F238E27FC236}">
                <a16:creationId xmlns:a16="http://schemas.microsoft.com/office/drawing/2014/main" id="{C0E48F27-D3CF-2B8D-5F42-E092B2869EAC}"/>
              </a:ext>
            </a:extLst>
          </p:cNvPr>
          <p:cNvSpPr>
            <a:spLocks noGrp="1"/>
          </p:cNvSpPr>
          <p:nvPr>
            <p:ph type="body" sz="quarter" idx="16"/>
          </p:nvPr>
        </p:nvSpPr>
        <p:spPr>
          <a:xfrm>
            <a:off x="835670" y="1023655"/>
            <a:ext cx="7501506" cy="992652"/>
          </a:xfrm>
        </p:spPr>
        <p:txBody>
          <a:bodyPr/>
          <a:lstStyle/>
          <a:p>
            <a:r>
              <a:rPr lang="en-IE" sz="3200" dirty="0"/>
              <a:t>CD Project Red, Poland</a:t>
            </a:r>
            <a:endParaRPr lang="pl-PL" sz="3200" dirty="0"/>
          </a:p>
          <a:p>
            <a:endParaRPr lang="en-IE" sz="3200" dirty="0"/>
          </a:p>
        </p:txBody>
      </p:sp>
      <p:sp>
        <p:nvSpPr>
          <p:cNvPr id="7" name="TextBox 6">
            <a:extLst>
              <a:ext uri="{FF2B5EF4-FFF2-40B4-BE49-F238E27FC236}">
                <a16:creationId xmlns:a16="http://schemas.microsoft.com/office/drawing/2014/main" id="{CD0BC104-2BED-AC58-F572-D2E1414217A1}"/>
              </a:ext>
            </a:extLst>
          </p:cNvPr>
          <p:cNvSpPr txBox="1"/>
          <p:nvPr/>
        </p:nvSpPr>
        <p:spPr>
          <a:xfrm>
            <a:off x="1390506" y="153161"/>
            <a:ext cx="3881328" cy="769441"/>
          </a:xfrm>
          <a:prstGeom prst="rect">
            <a:avLst/>
          </a:prstGeom>
          <a:solidFill>
            <a:schemeClr val="tx1"/>
          </a:solidFill>
        </p:spPr>
        <p:txBody>
          <a:bodyPr wrap="square" rtlCol="0">
            <a:spAutoFit/>
          </a:bodyPr>
          <a:lstStyle/>
          <a:p>
            <a:r>
              <a:rPr lang="en-IE" sz="4400" b="1" dirty="0">
                <a:solidFill>
                  <a:schemeClr val="bg1"/>
                </a:solidFill>
                <a:latin typeface="Aharoni" panose="02010803020104030203" pitchFamily="2" charset="-79"/>
                <a:cs typeface="Aharoni" panose="02010803020104030203" pitchFamily="2" charset="-79"/>
              </a:rPr>
              <a:t>CASE STUDY</a:t>
            </a:r>
          </a:p>
        </p:txBody>
      </p:sp>
      <p:sp>
        <p:nvSpPr>
          <p:cNvPr id="2" name="Text Placeholder 25">
            <a:extLst>
              <a:ext uri="{FF2B5EF4-FFF2-40B4-BE49-F238E27FC236}">
                <a16:creationId xmlns:a16="http://schemas.microsoft.com/office/drawing/2014/main" id="{C096B073-7668-C6DE-0D41-32618D4E6810}"/>
              </a:ext>
            </a:extLst>
          </p:cNvPr>
          <p:cNvSpPr txBox="1">
            <a:spLocks/>
          </p:cNvSpPr>
          <p:nvPr/>
        </p:nvSpPr>
        <p:spPr>
          <a:xfrm>
            <a:off x="342544" y="6226237"/>
            <a:ext cx="5753455" cy="156003"/>
          </a:xfrm>
          <a:prstGeom prst="rect">
            <a:avLst/>
          </a:prstGeom>
        </p:spPr>
        <p:txBody>
          <a:bodyPr anchor="ctr">
            <a:noAutofit/>
          </a:bodyPr>
          <a:lstStyle>
            <a:lvl1pPr marL="0" indent="0" algn="l" defTabSz="2072941" rtl="0" eaLnBrk="1" latinLnBrk="0" hangingPunct="1">
              <a:lnSpc>
                <a:spcPct val="100000"/>
              </a:lnSpc>
              <a:spcBef>
                <a:spcPts val="2267"/>
              </a:spcBef>
              <a:buFont typeface="Arial" panose="020B0604020202020204" pitchFamily="34" charset="0"/>
              <a:buNone/>
              <a:defRPr sz="1100" b="0" i="0" kern="1200">
                <a:solidFill>
                  <a:schemeClr val="bg1"/>
                </a:solidFill>
                <a:latin typeface="Calibri" panose="020F0502020204030204" pitchFamily="34" charset="0"/>
                <a:ea typeface="+mn-ea"/>
                <a:cs typeface="Calibri" panose="020F0502020204030204" pitchFamily="34" charset="0"/>
              </a:defRPr>
            </a:lvl1pPr>
            <a:lvl2pPr marL="385602"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2pPr>
            <a:lvl3pPr marL="771204"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3pPr>
            <a:lvl4pPr marL="1156806"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4pPr>
            <a:lvl5pPr marL="1542409" indent="0" algn="l" defTabSz="2072941" rtl="0" eaLnBrk="1" latinLnBrk="0" hangingPunct="1">
              <a:lnSpc>
                <a:spcPct val="100000"/>
              </a:lnSpc>
              <a:spcBef>
                <a:spcPts val="1133"/>
              </a:spcBef>
              <a:buFont typeface="Arial" panose="020B0604020202020204" pitchFamily="34" charset="0"/>
              <a:buNone/>
              <a:defRPr sz="3265" kern="1200">
                <a:solidFill>
                  <a:srgbClr val="011E3B"/>
                </a:solidFill>
                <a:latin typeface="Montserrat" pitchFamily="2" charset="77"/>
                <a:ea typeface="+mn-ea"/>
                <a:cs typeface="Poppins" pitchFamily="2" charset="77"/>
              </a:defRPr>
            </a:lvl5pPr>
            <a:lvl6pPr marL="570058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6pPr>
            <a:lvl7pPr marL="6737059"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7pPr>
            <a:lvl8pPr marL="7773528"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8pPr>
            <a:lvl9pPr marL="8810001" indent="-518236" algn="l" defTabSz="2072941" rtl="0" eaLnBrk="1" latinLnBrk="0" hangingPunct="1">
              <a:lnSpc>
                <a:spcPct val="90000"/>
              </a:lnSpc>
              <a:spcBef>
                <a:spcPts val="1133"/>
              </a:spcBef>
              <a:buFont typeface="Arial" panose="020B0604020202020204" pitchFamily="34" charset="0"/>
              <a:buChar char="•"/>
              <a:defRPr sz="4080" kern="1200">
                <a:solidFill>
                  <a:schemeClr val="tx1"/>
                </a:solidFill>
                <a:latin typeface="+mn-lt"/>
                <a:ea typeface="+mn-ea"/>
                <a:cs typeface="+mn-cs"/>
              </a:defRPr>
            </a:lvl9pPr>
          </a:lstStyle>
          <a:p>
            <a:r>
              <a:rPr lang="en-GB" sz="2200" dirty="0">
                <a:hlinkClick r:id="rId2">
                  <a:extLst>
                    <a:ext uri="{A12FA001-AC4F-418D-AE19-62706E023703}">
                      <ahyp:hlinkClr xmlns:ahyp="http://schemas.microsoft.com/office/drawing/2018/hyperlinkcolor" val="tx"/>
                    </a:ext>
                  </a:extLst>
                </a:hlinkClick>
              </a:rPr>
              <a:t>https://www.cdprojektred.com/pl/diversity</a:t>
            </a:r>
            <a:r>
              <a:rPr lang="en-GB" sz="2200" dirty="0"/>
              <a:t>   </a:t>
            </a:r>
          </a:p>
        </p:txBody>
      </p:sp>
      <p:pic>
        <p:nvPicPr>
          <p:cNvPr id="3" name="Picture Placeholder 23">
            <a:extLst>
              <a:ext uri="{FF2B5EF4-FFF2-40B4-BE49-F238E27FC236}">
                <a16:creationId xmlns:a16="http://schemas.microsoft.com/office/drawing/2014/main" id="{6CD6A182-F6F9-908B-0628-FE581A3EE3A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406175" y="2449292"/>
            <a:ext cx="3498955" cy="1959415"/>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p:spPr>
      </p:pic>
    </p:spTree>
    <p:extLst>
      <p:ext uri="{BB962C8B-B14F-4D97-AF65-F5344CB8AC3E}">
        <p14:creationId xmlns:p14="http://schemas.microsoft.com/office/powerpoint/2010/main" val="86812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0062250E-D1CA-9B2C-84AA-7DCC17A948DE}"/>
              </a:ext>
            </a:extLst>
          </p:cNvPr>
          <p:cNvSpPr>
            <a:spLocks noGrp="1"/>
          </p:cNvSpPr>
          <p:nvPr>
            <p:ph type="body" sz="quarter" idx="16"/>
          </p:nvPr>
        </p:nvSpPr>
        <p:spPr>
          <a:xfrm>
            <a:off x="4362120" y="2197879"/>
            <a:ext cx="6568150" cy="2172102"/>
          </a:xfrm>
        </p:spPr>
        <p:txBody>
          <a:bodyPr>
            <a:normAutofit fontScale="92500"/>
          </a:bodyPr>
          <a:lstStyle/>
          <a:p>
            <a:r>
              <a:rPr lang="en-IE" dirty="0"/>
              <a:t>Becoming an Inclusive SME Benefits the Company and its Employees!</a:t>
            </a:r>
          </a:p>
          <a:p>
            <a:endParaRPr lang="en-IE" dirty="0"/>
          </a:p>
        </p:txBody>
      </p:sp>
      <p:sp>
        <p:nvSpPr>
          <p:cNvPr id="5" name="Text Placeholder 4">
            <a:extLst>
              <a:ext uri="{FF2B5EF4-FFF2-40B4-BE49-F238E27FC236}">
                <a16:creationId xmlns:a16="http://schemas.microsoft.com/office/drawing/2014/main" id="{D017AADA-E14B-1EA9-7D8A-EFEA56257D72}"/>
              </a:ext>
            </a:extLst>
          </p:cNvPr>
          <p:cNvSpPr>
            <a:spLocks noGrp="1"/>
          </p:cNvSpPr>
          <p:nvPr>
            <p:ph type="body" sz="quarter" idx="17"/>
          </p:nvPr>
        </p:nvSpPr>
        <p:spPr/>
        <p:txBody>
          <a:bodyPr/>
          <a:lstStyle/>
          <a:p>
            <a:r>
              <a:rPr lang="en-IE" dirty="0"/>
              <a:t>04</a:t>
            </a:r>
          </a:p>
        </p:txBody>
      </p:sp>
    </p:spTree>
    <p:extLst>
      <p:ext uri="{BB962C8B-B14F-4D97-AF65-F5344CB8AC3E}">
        <p14:creationId xmlns:p14="http://schemas.microsoft.com/office/powerpoint/2010/main" val="3264527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3469439">
            <a:off x="10997000" y="1174615"/>
            <a:ext cx="1170562" cy="993420"/>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9E371839-CA25-591F-DC05-5BC5D23B621E}"/>
              </a:ext>
            </a:extLst>
          </p:cNvPr>
          <p:cNvSpPr>
            <a:spLocks noGrp="1"/>
          </p:cNvSpPr>
          <p:nvPr>
            <p:ph type="body" sz="quarter" idx="18"/>
          </p:nvPr>
        </p:nvSpPr>
        <p:spPr>
          <a:xfrm>
            <a:off x="980215" y="1053068"/>
            <a:ext cx="10595237" cy="3849918"/>
          </a:xfrm>
        </p:spPr>
        <p:txBody>
          <a:bodyPr/>
          <a:lstStyle/>
          <a:p>
            <a:pPr marL="0" indent="0"/>
            <a:r>
              <a:rPr lang="en-US" sz="2100" b="1" dirty="0"/>
              <a:t>Small and medium businesses in Europe on average have 5– 20 employees, which means that efforts towards diversity and inclusion must be considered at every stage of the recruitment process to maintain a diverse workplace.</a:t>
            </a:r>
          </a:p>
          <a:p>
            <a:pPr marL="0" indent="0"/>
            <a:r>
              <a:rPr lang="en-US" sz="2100" b="1" dirty="0"/>
              <a:t>Committing to becoming an inclusive employer makes great business sense and, contributes to a more just society. </a:t>
            </a:r>
            <a:r>
              <a:rPr lang="en-US" sz="2100" dirty="0"/>
              <a:t>Putting inclusive values into practice requires thinking through recruitment processes and making changes. Small adjustments can make a world of difference in providing accessible and fair recruitment processes and developing diverse, respectful and happy workplaces. This section highlights how to attract people from diverse backgrounds, learn recruitment insights, practices, strategies, and challenges as well as suggestions for making recruitment more inclusive and equitable. </a:t>
            </a:r>
            <a:endParaRPr lang="en-IE" sz="2100" dirty="0"/>
          </a:p>
          <a:p>
            <a:pPr marL="0" indent="0"/>
            <a:r>
              <a:rPr lang="en-US" sz="2100" i="1" dirty="0">
                <a:solidFill>
                  <a:srgbClr val="0070C0"/>
                </a:solidFill>
              </a:rPr>
              <a:t>Research has shown that diverse workplaces are associated with profitability and stronger performance overall (Dixon </a:t>
            </a:r>
            <a:r>
              <a:rPr lang="en-US" sz="2100" i="1" dirty="0" err="1">
                <a:solidFill>
                  <a:srgbClr val="0070C0"/>
                </a:solidFill>
              </a:rPr>
              <a:t>Fyle</a:t>
            </a:r>
            <a:r>
              <a:rPr lang="en-US" sz="2100" i="1" dirty="0">
                <a:solidFill>
                  <a:srgbClr val="0070C0"/>
                </a:solidFill>
              </a:rPr>
              <a:t> et al 2020). </a:t>
            </a:r>
          </a:p>
          <a:p>
            <a:pPr marL="0" indent="0"/>
            <a:r>
              <a:rPr lang="en-US" sz="2100" i="1" dirty="0">
                <a:solidFill>
                  <a:srgbClr val="0070C0"/>
                </a:solidFill>
              </a:rPr>
              <a:t>More inclusive workplaces also tend to have engaged employees and customers, high levels of productivity, effective decision-making processes and better employee retention (Frost, 2014). Increased job satisfaction and innovative practice are more likely when team members are respected and supported.</a:t>
            </a:r>
          </a:p>
        </p:txBody>
      </p:sp>
      <p:sp>
        <p:nvSpPr>
          <p:cNvPr id="7" name="Text Placeholder 6">
            <a:extLst>
              <a:ext uri="{FF2B5EF4-FFF2-40B4-BE49-F238E27FC236}">
                <a16:creationId xmlns:a16="http://schemas.microsoft.com/office/drawing/2014/main" id="{2F33C9E3-8DDF-A26A-4353-5EEA6D8D719A}"/>
              </a:ext>
            </a:extLst>
          </p:cNvPr>
          <p:cNvSpPr>
            <a:spLocks noGrp="1"/>
          </p:cNvSpPr>
          <p:nvPr>
            <p:ph type="body" sz="quarter" idx="16"/>
          </p:nvPr>
        </p:nvSpPr>
        <p:spPr>
          <a:xfrm>
            <a:off x="931731" y="432425"/>
            <a:ext cx="10595237" cy="803654"/>
          </a:xfrm>
        </p:spPr>
        <p:txBody>
          <a:bodyPr/>
          <a:lstStyle/>
          <a:p>
            <a:r>
              <a:rPr lang="en-IE" sz="3200" dirty="0">
                <a:solidFill>
                  <a:srgbClr val="1C94CA"/>
                </a:solidFill>
              </a:rPr>
              <a:t>Becoming an Inclusive SME Employer</a:t>
            </a:r>
          </a:p>
        </p:txBody>
      </p:sp>
      <p:sp>
        <p:nvSpPr>
          <p:cNvPr id="9" name="TextBox 8">
            <a:extLst>
              <a:ext uri="{FF2B5EF4-FFF2-40B4-BE49-F238E27FC236}">
                <a16:creationId xmlns:a16="http://schemas.microsoft.com/office/drawing/2014/main" id="{7955ABC6-F714-E2C8-4814-FC0DB819351C}"/>
              </a:ext>
            </a:extLst>
          </p:cNvPr>
          <p:cNvSpPr txBox="1"/>
          <p:nvPr/>
        </p:nvSpPr>
        <p:spPr>
          <a:xfrm>
            <a:off x="9075607" y="6412403"/>
            <a:ext cx="3278318" cy="523220"/>
          </a:xfrm>
          <a:prstGeom prst="rect">
            <a:avLst/>
          </a:prstGeom>
          <a:noFill/>
        </p:spPr>
        <p:txBody>
          <a:bodyPr wrap="square" rtlCol="0">
            <a:spAutoFit/>
          </a:bodyPr>
          <a:lstStyle/>
          <a:p>
            <a:r>
              <a:rPr lang="en-IE" sz="1400" dirty="0">
                <a:solidFill>
                  <a:schemeClr val="bg1"/>
                </a:solidFill>
              </a:rPr>
              <a:t>Source </a:t>
            </a:r>
            <a:r>
              <a:rPr lang="en-IE" sz="1400" b="0" i="0" u="none" strike="noStrike" dirty="0">
                <a:solidFill>
                  <a:schemeClr val="bg1"/>
                </a:solidFill>
                <a:effectLst/>
                <a:hlinkClick r:id="rId2">
                  <a:extLst>
                    <a:ext uri="{A12FA001-AC4F-418D-AE19-62706E023703}">
                      <ahyp:hlinkClr xmlns:ahyp="http://schemas.microsoft.com/office/drawing/2018/hyperlinkcolor" val="tx"/>
                    </a:ext>
                  </a:extLst>
                </a:hlinkClick>
              </a:rPr>
              <a:t>Inclusive Recruitment Toolkit</a:t>
            </a:r>
          </a:p>
          <a:p>
            <a:endParaRPr lang="en-IE" sz="1400" dirty="0">
              <a:solidFill>
                <a:schemeClr val="bg1"/>
              </a:solidFill>
            </a:endParaRPr>
          </a:p>
        </p:txBody>
      </p:sp>
    </p:spTree>
    <p:extLst>
      <p:ext uri="{BB962C8B-B14F-4D97-AF65-F5344CB8AC3E}">
        <p14:creationId xmlns:p14="http://schemas.microsoft.com/office/powerpoint/2010/main" val="3706836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7ECBAD0-C9CB-AD19-19CE-E529E4298B70}"/>
              </a:ext>
            </a:extLst>
          </p:cNvPr>
          <p:cNvSpPr>
            <a:spLocks noGrp="1"/>
          </p:cNvSpPr>
          <p:nvPr>
            <p:ph type="body" sz="quarter" idx="13"/>
          </p:nvPr>
        </p:nvSpPr>
        <p:spPr>
          <a:xfrm>
            <a:off x="6346102" y="1696420"/>
            <a:ext cx="5055171" cy="2272120"/>
          </a:xfrm>
        </p:spPr>
        <p:txBody>
          <a:bodyPr>
            <a:normAutofit/>
          </a:bodyPr>
          <a:lstStyle/>
          <a:p>
            <a:pPr>
              <a:lnSpc>
                <a:spcPct val="110000"/>
              </a:lnSpc>
              <a:spcBef>
                <a:spcPts val="0"/>
              </a:spcBef>
            </a:pPr>
            <a:r>
              <a:rPr lang="en-IE" sz="2400" i="1" dirty="0"/>
              <a:t>Providing Fair and Equal Workplaces and Opportunities to all Employees is the Right thing to Do!</a:t>
            </a:r>
          </a:p>
        </p:txBody>
      </p:sp>
      <p:sp>
        <p:nvSpPr>
          <p:cNvPr id="5" name="Text Placeholder 4">
            <a:extLst>
              <a:ext uri="{FF2B5EF4-FFF2-40B4-BE49-F238E27FC236}">
                <a16:creationId xmlns:a16="http://schemas.microsoft.com/office/drawing/2014/main" id="{A20F3F99-8D75-7571-AE5F-9A4ADB4EBD06}"/>
              </a:ext>
            </a:extLst>
          </p:cNvPr>
          <p:cNvSpPr>
            <a:spLocks noGrp="1"/>
          </p:cNvSpPr>
          <p:nvPr>
            <p:ph type="body" sz="quarter" idx="43"/>
          </p:nvPr>
        </p:nvSpPr>
        <p:spPr>
          <a:xfrm>
            <a:off x="5969722" y="3823662"/>
            <a:ext cx="5969461" cy="2843838"/>
          </a:xfrm>
        </p:spPr>
        <p:txBody>
          <a:bodyPr>
            <a:normAutofit fontScale="92500" lnSpcReduction="20000"/>
          </a:bodyPr>
          <a:lstStyle/>
          <a:p>
            <a:pPr>
              <a:lnSpc>
                <a:spcPct val="120000"/>
              </a:lnSpc>
              <a:spcBef>
                <a:spcPts val="0"/>
              </a:spcBef>
            </a:pPr>
            <a:r>
              <a:rPr lang="en-IE" b="1" dirty="0">
                <a:solidFill>
                  <a:srgbClr val="083F59"/>
                </a:solidFill>
              </a:rPr>
              <a:t>We all know that inclusive workplaces are the best places to work. </a:t>
            </a:r>
            <a:r>
              <a:rPr lang="en-IE" dirty="0">
                <a:solidFill>
                  <a:srgbClr val="083F59"/>
                </a:solidFill>
              </a:rPr>
              <a:t>They are safe, fair and free of bias and discrimination. We feel like we belong! We can be ourselves, be unique and share our diverse skills, talents and experiences. Inclusive workplaces often mean employees are happier, safer and more productive directly benefiting both employees and employers </a:t>
            </a:r>
          </a:p>
        </p:txBody>
      </p:sp>
      <p:pic>
        <p:nvPicPr>
          <p:cNvPr id="8" name="Picture Placeholder 7" descr="A diagram of different colored circles&#10;&#10;Description automatically generated">
            <a:extLst>
              <a:ext uri="{FF2B5EF4-FFF2-40B4-BE49-F238E27FC236}">
                <a16:creationId xmlns:a16="http://schemas.microsoft.com/office/drawing/2014/main" id="{5E72B52E-758B-51AD-345A-4E922A562D11}"/>
              </a:ext>
            </a:extLst>
          </p:cNvPr>
          <p:cNvPicPr>
            <a:picLocks noGrp="1" noChangeAspect="1"/>
          </p:cNvPicPr>
          <p:nvPr>
            <p:ph type="pic" sz="quarter" idx="44"/>
          </p:nvPr>
        </p:nvPicPr>
        <p:blipFill>
          <a:blip r:embed="rId2"/>
          <a:srcRect l="1667" r="1667"/>
          <a:stretch>
            <a:fillRect/>
          </a:stretch>
        </p:blipFill>
        <p:spPr/>
      </p:pic>
      <p:sp>
        <p:nvSpPr>
          <p:cNvPr id="2" name="TextBox 1">
            <a:extLst>
              <a:ext uri="{FF2B5EF4-FFF2-40B4-BE49-F238E27FC236}">
                <a16:creationId xmlns:a16="http://schemas.microsoft.com/office/drawing/2014/main" id="{328C0E59-82B8-C845-11A8-1416A896C564}"/>
              </a:ext>
            </a:extLst>
          </p:cNvPr>
          <p:cNvSpPr txBox="1"/>
          <p:nvPr/>
        </p:nvSpPr>
        <p:spPr>
          <a:xfrm>
            <a:off x="6109222" y="567777"/>
            <a:ext cx="5528930" cy="1477328"/>
          </a:xfrm>
          <a:prstGeom prst="rect">
            <a:avLst/>
          </a:prstGeom>
          <a:noFill/>
        </p:spPr>
        <p:txBody>
          <a:bodyPr wrap="square" rtlCol="0">
            <a:spAutoFit/>
          </a:bodyPr>
          <a:lstStyle/>
          <a:p>
            <a:pPr algn="ctr"/>
            <a:r>
              <a:rPr lang="en-IE" sz="3000" b="1" dirty="0">
                <a:solidFill>
                  <a:schemeClr val="bg1"/>
                </a:solidFill>
              </a:rPr>
              <a:t>Providing an Inclusive Workplace Benefits Employers and Employees</a:t>
            </a:r>
          </a:p>
        </p:txBody>
      </p:sp>
    </p:spTree>
    <p:extLst>
      <p:ext uri="{BB962C8B-B14F-4D97-AF65-F5344CB8AC3E}">
        <p14:creationId xmlns:p14="http://schemas.microsoft.com/office/powerpoint/2010/main" val="142948866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9" descr="A group of people sitting on the floor&#10;&#10;Description automatically generated">
            <a:extLst>
              <a:ext uri="{FF2B5EF4-FFF2-40B4-BE49-F238E27FC236}">
                <a16:creationId xmlns:a16="http://schemas.microsoft.com/office/drawing/2014/main" id="{49A287BB-3636-6B03-73FA-619835BEF387}"/>
              </a:ext>
            </a:extLst>
          </p:cNvPr>
          <p:cNvPicPr>
            <a:picLocks noGrp="1" noChangeAspect="1"/>
          </p:cNvPicPr>
          <p:nvPr>
            <p:ph type="pic" sz="quarter" idx="42"/>
          </p:nvPr>
        </p:nvPicPr>
        <p:blipFill>
          <a:blip r:embed="rId2"/>
          <a:srcRect l="14167" r="14167"/>
          <a:stretch>
            <a:fillRect/>
          </a:stretch>
        </p:blipFill>
        <p:spPr>
          <a:xfrm>
            <a:off x="456296" y="335337"/>
            <a:ext cx="11578483" cy="6146707"/>
          </a:xfrm>
        </p:spPr>
      </p:pic>
      <p:sp>
        <p:nvSpPr>
          <p:cNvPr id="14" name="Text Placeholder 13">
            <a:extLst>
              <a:ext uri="{FF2B5EF4-FFF2-40B4-BE49-F238E27FC236}">
                <a16:creationId xmlns:a16="http://schemas.microsoft.com/office/drawing/2014/main" id="{EA9BCC53-5632-3EEC-7E74-665B0AD82FB6}"/>
              </a:ext>
            </a:extLst>
          </p:cNvPr>
          <p:cNvSpPr>
            <a:spLocks noGrp="1"/>
          </p:cNvSpPr>
          <p:nvPr>
            <p:ph type="body" sz="quarter" idx="13"/>
          </p:nvPr>
        </p:nvSpPr>
        <p:spPr>
          <a:xfrm>
            <a:off x="646797" y="685664"/>
            <a:ext cx="5055171" cy="5312702"/>
          </a:xfrm>
        </p:spPr>
        <p:txBody>
          <a:bodyPr>
            <a:noAutofit/>
          </a:bodyPr>
          <a:lstStyle/>
          <a:p>
            <a:pPr>
              <a:lnSpc>
                <a:spcPct val="120000"/>
              </a:lnSpc>
              <a:spcBef>
                <a:spcPts val="0"/>
              </a:spcBef>
            </a:pPr>
            <a:r>
              <a:rPr lang="en-US" sz="2800" b="1" dirty="0"/>
              <a:t>Diverse Workplaces</a:t>
            </a:r>
          </a:p>
          <a:p>
            <a:pPr>
              <a:lnSpc>
                <a:spcPct val="100000"/>
              </a:lnSpc>
              <a:spcBef>
                <a:spcPts val="0"/>
              </a:spcBef>
            </a:pPr>
            <a:r>
              <a:rPr lang="en-US" sz="2000" dirty="0"/>
              <a:t>A diverse workplace understands that each individual is unique and </a:t>
            </a:r>
            <a:r>
              <a:rPr lang="en-US" sz="2000" dirty="0" err="1"/>
              <a:t>recognises</a:t>
            </a:r>
            <a:r>
              <a:rPr lang="en-US" sz="2000" dirty="0"/>
              <a:t> individual differences.</a:t>
            </a:r>
          </a:p>
          <a:p>
            <a:pPr>
              <a:lnSpc>
                <a:spcPct val="100000"/>
              </a:lnSpc>
              <a:spcBef>
                <a:spcPts val="0"/>
              </a:spcBef>
            </a:pPr>
            <a:r>
              <a:rPr lang="en-US" sz="2000" dirty="0"/>
              <a:t>Attention to diversity brings recognition to the range of cultural, ethnic and gender identities that contribute to making our societies and workplaces what they are. </a:t>
            </a:r>
          </a:p>
          <a:p>
            <a:pPr>
              <a:lnSpc>
                <a:spcPct val="100000"/>
              </a:lnSpc>
              <a:spcBef>
                <a:spcPts val="0"/>
              </a:spcBef>
            </a:pPr>
            <a:r>
              <a:rPr lang="en-US" sz="2000" dirty="0"/>
              <a:t>Acknowledging diversity among staff teams and potential employees allows us to draw on their varied experiences and possibilities, which are linked to intersecting social locations such as age, dis/ability, neurodiversity, race, ethnicity, religion, social class, sexuality, gender identity, migrant status and family status. It also considers differences in areas such as personality or working style. </a:t>
            </a:r>
          </a:p>
        </p:txBody>
      </p:sp>
      <p:sp>
        <p:nvSpPr>
          <p:cNvPr id="10" name="Text Placeholder 9">
            <a:extLst>
              <a:ext uri="{FF2B5EF4-FFF2-40B4-BE49-F238E27FC236}">
                <a16:creationId xmlns:a16="http://schemas.microsoft.com/office/drawing/2014/main" id="{4FB40D83-AEBD-7EFF-7F06-B1072169F993}"/>
              </a:ext>
            </a:extLst>
          </p:cNvPr>
          <p:cNvSpPr>
            <a:spLocks noGrp="1"/>
          </p:cNvSpPr>
          <p:nvPr>
            <p:ph type="body" sz="quarter" idx="44"/>
          </p:nvPr>
        </p:nvSpPr>
        <p:spPr/>
        <p:txBody>
          <a:bodyPr/>
          <a:lstStyle/>
          <a:p>
            <a:endParaRPr lang="en-IE"/>
          </a:p>
        </p:txBody>
      </p:sp>
      <p:sp>
        <p:nvSpPr>
          <p:cNvPr id="13" name="Text Placeholder 2">
            <a:extLst>
              <a:ext uri="{FF2B5EF4-FFF2-40B4-BE49-F238E27FC236}">
                <a16:creationId xmlns:a16="http://schemas.microsoft.com/office/drawing/2014/main" id="{F3BC5DE7-E4AD-EB6E-7F05-E8ECB68A74C5}"/>
              </a:ext>
            </a:extLst>
          </p:cNvPr>
          <p:cNvSpPr txBox="1">
            <a:spLocks/>
          </p:cNvSpPr>
          <p:nvPr/>
        </p:nvSpPr>
        <p:spPr>
          <a:xfrm>
            <a:off x="6556708" y="685664"/>
            <a:ext cx="5055171" cy="5524636"/>
          </a:xfrm>
          <a:prstGeom prst="rect">
            <a:avLst/>
          </a:prstGeom>
          <a:solidFill>
            <a:srgbClr val="05AAA3"/>
          </a:solidFill>
        </p:spPr>
        <p:txBody>
          <a:bodyPr anchor="ctr">
            <a:norm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Inclusive Workplaces</a:t>
            </a:r>
          </a:p>
          <a:p>
            <a:r>
              <a:rPr lang="en-US" sz="2100" b="1" dirty="0"/>
              <a:t>An inclusive workplace </a:t>
            </a:r>
            <a:r>
              <a:rPr lang="en-US" sz="2100" dirty="0"/>
              <a:t>is one in which all individuals are treated fairly and respectfully and have equal access to opportunities and resources. </a:t>
            </a:r>
          </a:p>
          <a:p>
            <a:r>
              <a:rPr lang="en-US" sz="2100" b="1" dirty="0"/>
              <a:t>An inclusive culture </a:t>
            </a:r>
            <a:r>
              <a:rPr lang="en-US" sz="2100" dirty="0"/>
              <a:t>is about creating a sense of belonging, where every employee feels valued</a:t>
            </a:r>
          </a:p>
          <a:p>
            <a:r>
              <a:rPr lang="en-US" sz="2000" dirty="0"/>
              <a:t>Embedding inclusive values in recruitment practice ensures that the workplace has representation of people with a diverse range of backgrounds, perspectives, skills and communication styles. In an inclusive workplace, there is equitable treatment, so that each employee feels valued and supported, and can bring their full potential to the workplace.</a:t>
            </a:r>
            <a:endParaRPr lang="en-IE" sz="2000" dirty="0"/>
          </a:p>
        </p:txBody>
      </p:sp>
    </p:spTree>
    <p:extLst>
      <p:ext uri="{BB962C8B-B14F-4D97-AF65-F5344CB8AC3E}">
        <p14:creationId xmlns:p14="http://schemas.microsoft.com/office/powerpoint/2010/main" val="244357591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70C41DD-F72A-94C2-EADF-FCD5958AB84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3507" r="4003" b="6141"/>
          <a:stretch/>
        </p:blipFill>
        <p:spPr>
          <a:xfrm>
            <a:off x="6096000" y="590550"/>
            <a:ext cx="5648325" cy="5400675"/>
          </a:xfrm>
          <a:prstGeom prst="rect">
            <a:avLst/>
          </a:prstGeom>
        </p:spPr>
      </p:pic>
      <p:sp>
        <p:nvSpPr>
          <p:cNvPr id="7" name="Text Placeholder 6">
            <a:extLst>
              <a:ext uri="{FF2B5EF4-FFF2-40B4-BE49-F238E27FC236}">
                <a16:creationId xmlns:a16="http://schemas.microsoft.com/office/drawing/2014/main" id="{DFB9DCF4-3F33-2A8B-F42D-9112B95D4D8A}"/>
              </a:ext>
            </a:extLst>
          </p:cNvPr>
          <p:cNvSpPr>
            <a:spLocks noGrp="1"/>
          </p:cNvSpPr>
          <p:nvPr>
            <p:ph type="body" sz="quarter" idx="16"/>
          </p:nvPr>
        </p:nvSpPr>
        <p:spPr>
          <a:xfrm>
            <a:off x="560261" y="476251"/>
            <a:ext cx="9279063" cy="457200"/>
          </a:xfrm>
          <a:solidFill>
            <a:schemeClr val="bg1"/>
          </a:solidFill>
        </p:spPr>
        <p:txBody>
          <a:bodyPr/>
          <a:lstStyle/>
          <a:p>
            <a:r>
              <a:rPr lang="en-IE" sz="2600" dirty="0">
                <a:solidFill>
                  <a:srgbClr val="702E8C"/>
                </a:solidFill>
              </a:rPr>
              <a:t>D&amp;I Employers Focus on 3 Main Areas </a:t>
            </a:r>
            <a:r>
              <a:rPr lang="en-IE" sz="2600" b="0" dirty="0">
                <a:solidFill>
                  <a:srgbClr val="702E8C"/>
                </a:solidFill>
              </a:rPr>
              <a:t>Recruit, Retain and Reach</a:t>
            </a:r>
          </a:p>
        </p:txBody>
      </p:sp>
      <p:sp>
        <p:nvSpPr>
          <p:cNvPr id="11" name="TextBox 10">
            <a:extLst>
              <a:ext uri="{FF2B5EF4-FFF2-40B4-BE49-F238E27FC236}">
                <a16:creationId xmlns:a16="http://schemas.microsoft.com/office/drawing/2014/main" id="{0481963C-AAA8-CDF6-5BB4-7AC8F7622ABA}"/>
              </a:ext>
            </a:extLst>
          </p:cNvPr>
          <p:cNvSpPr txBox="1"/>
          <p:nvPr/>
        </p:nvSpPr>
        <p:spPr>
          <a:xfrm>
            <a:off x="641224" y="1064712"/>
            <a:ext cx="5373813" cy="1508105"/>
          </a:xfrm>
          <a:prstGeom prst="rect">
            <a:avLst/>
          </a:prstGeom>
          <a:solidFill>
            <a:srgbClr val="E2712B"/>
          </a:solidFill>
        </p:spPr>
        <p:txBody>
          <a:bodyPr wrap="square" rtlCol="0">
            <a:spAutoFit/>
          </a:bodyPr>
          <a:lstStyle/>
          <a:p>
            <a:r>
              <a:rPr lang="en-US" sz="2000" b="1" dirty="0">
                <a:solidFill>
                  <a:schemeClr val="bg1"/>
                </a:solidFill>
              </a:rPr>
              <a:t>Recruit</a:t>
            </a:r>
            <a:r>
              <a:rPr lang="en-US" sz="2000" dirty="0">
                <a:solidFill>
                  <a:schemeClr val="bg1"/>
                </a:solidFill>
              </a:rPr>
              <a:t> </a:t>
            </a:r>
            <a:r>
              <a:rPr lang="en-US" dirty="0">
                <a:solidFill>
                  <a:schemeClr val="bg1"/>
                </a:solidFill>
              </a:rPr>
              <a:t>understand and address barriers and opportunities to attracting and recruiting diverse talent. D&amp;I recruitment processes are inclusive and accessible with improved diversity in applicants and shortlisted candidates.</a:t>
            </a:r>
            <a:endParaRPr lang="en-IE" dirty="0">
              <a:solidFill>
                <a:schemeClr val="bg1"/>
              </a:solidFill>
            </a:endParaRPr>
          </a:p>
        </p:txBody>
      </p:sp>
      <p:sp>
        <p:nvSpPr>
          <p:cNvPr id="12" name="TextBox 11">
            <a:extLst>
              <a:ext uri="{FF2B5EF4-FFF2-40B4-BE49-F238E27FC236}">
                <a16:creationId xmlns:a16="http://schemas.microsoft.com/office/drawing/2014/main" id="{20934A37-6A94-B67E-86A8-2F60FFF929E9}"/>
              </a:ext>
            </a:extLst>
          </p:cNvPr>
          <p:cNvSpPr txBox="1"/>
          <p:nvPr/>
        </p:nvSpPr>
        <p:spPr>
          <a:xfrm>
            <a:off x="641225" y="2593288"/>
            <a:ext cx="5373812" cy="1508105"/>
          </a:xfrm>
          <a:prstGeom prst="rect">
            <a:avLst/>
          </a:prstGeom>
          <a:solidFill>
            <a:srgbClr val="6AA770"/>
          </a:solidFill>
        </p:spPr>
        <p:txBody>
          <a:bodyPr wrap="square" rtlCol="0">
            <a:spAutoFit/>
          </a:bodyPr>
          <a:lstStyle/>
          <a:p>
            <a:r>
              <a:rPr lang="en-US" sz="2000" b="1" dirty="0">
                <a:solidFill>
                  <a:schemeClr val="bg1"/>
                </a:solidFill>
              </a:rPr>
              <a:t>Retain</a:t>
            </a:r>
            <a:r>
              <a:rPr lang="en-US" dirty="0">
                <a:solidFill>
                  <a:schemeClr val="bg1"/>
                </a:solidFill>
              </a:rPr>
              <a:t> involves different approaches to making the workplace more inclusive and accessible and ensuring SMEs retain a diverse workforce. Most effective when SMEs have implemented appropriate steps in recruitment.</a:t>
            </a:r>
            <a:endParaRPr lang="en-IE" dirty="0">
              <a:solidFill>
                <a:schemeClr val="bg1"/>
              </a:solidFill>
            </a:endParaRPr>
          </a:p>
        </p:txBody>
      </p:sp>
      <p:sp>
        <p:nvSpPr>
          <p:cNvPr id="13" name="TextBox 12">
            <a:extLst>
              <a:ext uri="{FF2B5EF4-FFF2-40B4-BE49-F238E27FC236}">
                <a16:creationId xmlns:a16="http://schemas.microsoft.com/office/drawing/2014/main" id="{B03B8CA1-F6F0-67FA-2DDE-B7DBEE20E59F}"/>
              </a:ext>
            </a:extLst>
          </p:cNvPr>
          <p:cNvSpPr txBox="1"/>
          <p:nvPr/>
        </p:nvSpPr>
        <p:spPr>
          <a:xfrm>
            <a:off x="641225" y="4170224"/>
            <a:ext cx="5373812" cy="1785104"/>
          </a:xfrm>
          <a:prstGeom prst="rect">
            <a:avLst/>
          </a:prstGeom>
          <a:solidFill>
            <a:srgbClr val="3B598B"/>
          </a:solidFill>
        </p:spPr>
        <p:txBody>
          <a:bodyPr wrap="square" rtlCol="0">
            <a:spAutoFit/>
          </a:bodyPr>
          <a:lstStyle/>
          <a:p>
            <a:r>
              <a:rPr lang="en-US" sz="2000" b="1" dirty="0">
                <a:solidFill>
                  <a:schemeClr val="bg1"/>
                </a:solidFill>
              </a:rPr>
              <a:t>Reach</a:t>
            </a:r>
            <a:r>
              <a:rPr lang="en-US" sz="2000" dirty="0">
                <a:solidFill>
                  <a:schemeClr val="bg1"/>
                </a:solidFill>
              </a:rPr>
              <a:t> </a:t>
            </a:r>
            <a:r>
              <a:rPr lang="en-US" dirty="0">
                <a:solidFill>
                  <a:schemeClr val="bg1"/>
                </a:solidFill>
              </a:rPr>
              <a:t>ensures that SME’s promotional activities are inclusive. How SMEs can adopt best-practice promotional and professional development opportunities to all employees. Most effective when SMEs have implemented the appropriate steps in recruitment and retention.</a:t>
            </a:r>
            <a:endParaRPr lang="en-IE" dirty="0">
              <a:solidFill>
                <a:schemeClr val="bg1"/>
              </a:solidFill>
            </a:endParaRPr>
          </a:p>
        </p:txBody>
      </p:sp>
    </p:spTree>
    <p:extLst>
      <p:ext uri="{BB962C8B-B14F-4D97-AF65-F5344CB8AC3E}">
        <p14:creationId xmlns:p14="http://schemas.microsoft.com/office/powerpoint/2010/main" val="5570372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8D137D5-59F2-97DD-FDC6-A4A3D40509E0}"/>
              </a:ext>
            </a:extLst>
          </p:cNvPr>
          <p:cNvSpPr>
            <a:spLocks noGrp="1"/>
          </p:cNvSpPr>
          <p:nvPr>
            <p:ph type="body" sz="quarter" idx="16"/>
          </p:nvPr>
        </p:nvSpPr>
        <p:spPr>
          <a:xfrm>
            <a:off x="750798" y="492303"/>
            <a:ext cx="10595237" cy="803654"/>
          </a:xfrm>
        </p:spPr>
        <p:txBody>
          <a:bodyPr/>
          <a:lstStyle/>
          <a:p>
            <a:pPr algn="ctr"/>
            <a:r>
              <a:rPr lang="en-IE" sz="3200" b="0" dirty="0">
                <a:solidFill>
                  <a:srgbClr val="702E8C"/>
                </a:solidFill>
              </a:rPr>
              <a:t>SME Questions on the Recruitment &amp; Career Pathway!</a:t>
            </a:r>
          </a:p>
        </p:txBody>
      </p:sp>
      <p:pic>
        <p:nvPicPr>
          <p:cNvPr id="3074" name="Picture 2" descr="Diversity &amp; Inclusion: Assessing the Talent Life Cycle">
            <a:extLst>
              <a:ext uri="{FF2B5EF4-FFF2-40B4-BE49-F238E27FC236}">
                <a16:creationId xmlns:a16="http://schemas.microsoft.com/office/drawing/2014/main" id="{61C2D3D4-2277-3A69-D5CF-D9288EE1FAB8}"/>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b="41676"/>
          <a:stretch/>
        </p:blipFill>
        <p:spPr bwMode="auto">
          <a:xfrm>
            <a:off x="1905041" y="1023740"/>
            <a:ext cx="8286750" cy="2555484"/>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C5C7572A-41B5-B3F0-4CAD-FB23F6298ECB}"/>
              </a:ext>
            </a:extLst>
          </p:cNvPr>
          <p:cNvSpPr txBox="1"/>
          <p:nvPr/>
        </p:nvSpPr>
        <p:spPr>
          <a:xfrm>
            <a:off x="5035708" y="3472597"/>
            <a:ext cx="1678602" cy="1446550"/>
          </a:xfrm>
          <a:prstGeom prst="rect">
            <a:avLst/>
          </a:prstGeom>
          <a:solidFill>
            <a:srgbClr val="0BB89C"/>
          </a:solidFill>
        </p:spPr>
        <p:txBody>
          <a:bodyPr wrap="square" rtlCol="0">
            <a:spAutoFit/>
          </a:bodyPr>
          <a:lstStyle/>
          <a:p>
            <a:pPr algn="ctr"/>
            <a:r>
              <a:rPr lang="en-IE" sz="1600" b="1" dirty="0">
                <a:solidFill>
                  <a:schemeClr val="bg1"/>
                </a:solidFill>
              </a:rPr>
              <a:t>Communication &amp; Engagement</a:t>
            </a:r>
          </a:p>
          <a:p>
            <a:pPr algn="ctr"/>
            <a:endParaRPr lang="en-IE" sz="400" b="1" dirty="0">
              <a:solidFill>
                <a:schemeClr val="bg1"/>
              </a:solidFill>
            </a:endParaRPr>
          </a:p>
          <a:p>
            <a:pPr algn="ctr"/>
            <a:r>
              <a:rPr lang="en-IE" sz="1600" dirty="0">
                <a:solidFill>
                  <a:schemeClr val="bg1"/>
                </a:solidFill>
              </a:rPr>
              <a:t>Are the needs of diverse talent catered for?</a:t>
            </a:r>
          </a:p>
          <a:p>
            <a:pPr algn="ctr"/>
            <a:endParaRPr lang="en-IE" sz="400" dirty="0">
              <a:solidFill>
                <a:schemeClr val="bg1"/>
              </a:solidFill>
            </a:endParaRPr>
          </a:p>
        </p:txBody>
      </p:sp>
      <p:sp>
        <p:nvSpPr>
          <p:cNvPr id="4" name="TextBox 3">
            <a:extLst>
              <a:ext uri="{FF2B5EF4-FFF2-40B4-BE49-F238E27FC236}">
                <a16:creationId xmlns:a16="http://schemas.microsoft.com/office/drawing/2014/main" id="{920BD57C-B237-672A-3B5E-3C419733901E}"/>
              </a:ext>
            </a:extLst>
          </p:cNvPr>
          <p:cNvSpPr txBox="1"/>
          <p:nvPr/>
        </p:nvSpPr>
        <p:spPr>
          <a:xfrm>
            <a:off x="3618194" y="3472597"/>
            <a:ext cx="1417513" cy="1446550"/>
          </a:xfrm>
          <a:prstGeom prst="rect">
            <a:avLst/>
          </a:prstGeom>
          <a:solidFill>
            <a:srgbClr val="05B7F1"/>
          </a:solidFill>
        </p:spPr>
        <p:txBody>
          <a:bodyPr wrap="square" rtlCol="0">
            <a:spAutoFit/>
          </a:bodyPr>
          <a:lstStyle/>
          <a:p>
            <a:pPr algn="ctr"/>
            <a:r>
              <a:rPr lang="en-IE" b="1" dirty="0">
                <a:solidFill>
                  <a:schemeClr val="bg1"/>
                </a:solidFill>
              </a:rPr>
              <a:t>Interviewing &amp; Selection</a:t>
            </a:r>
          </a:p>
          <a:p>
            <a:pPr algn="ctr"/>
            <a:endParaRPr lang="en-IE" sz="400" b="1" dirty="0">
              <a:solidFill>
                <a:schemeClr val="bg1"/>
              </a:solidFill>
            </a:endParaRPr>
          </a:p>
          <a:p>
            <a:pPr algn="ctr"/>
            <a:r>
              <a:rPr lang="en-IE" sz="1600" dirty="0">
                <a:solidFill>
                  <a:schemeClr val="bg1"/>
                </a:solidFill>
              </a:rPr>
              <a:t>Are our hiring processes free of bias?</a:t>
            </a:r>
          </a:p>
        </p:txBody>
      </p:sp>
      <p:sp>
        <p:nvSpPr>
          <p:cNvPr id="5" name="TextBox 4">
            <a:extLst>
              <a:ext uri="{FF2B5EF4-FFF2-40B4-BE49-F238E27FC236}">
                <a16:creationId xmlns:a16="http://schemas.microsoft.com/office/drawing/2014/main" id="{8DECAB33-AC19-1B34-82A2-EBB13A11A98F}"/>
              </a:ext>
            </a:extLst>
          </p:cNvPr>
          <p:cNvSpPr txBox="1"/>
          <p:nvPr/>
        </p:nvSpPr>
        <p:spPr>
          <a:xfrm>
            <a:off x="1741715" y="3461658"/>
            <a:ext cx="1871049" cy="1446550"/>
          </a:xfrm>
          <a:prstGeom prst="rect">
            <a:avLst/>
          </a:prstGeom>
          <a:solidFill>
            <a:srgbClr val="1C2C5D"/>
          </a:solidFill>
        </p:spPr>
        <p:txBody>
          <a:bodyPr wrap="square" rtlCol="0">
            <a:spAutoFit/>
          </a:bodyPr>
          <a:lstStyle/>
          <a:p>
            <a:pPr algn="ctr"/>
            <a:r>
              <a:rPr lang="en-IE" b="1" dirty="0">
                <a:solidFill>
                  <a:schemeClr val="bg1"/>
                </a:solidFill>
              </a:rPr>
              <a:t>Attraction &amp; Recruitment </a:t>
            </a:r>
          </a:p>
          <a:p>
            <a:pPr algn="ctr"/>
            <a:endParaRPr lang="en-IE" sz="400" b="1" dirty="0">
              <a:solidFill>
                <a:schemeClr val="bg1"/>
              </a:solidFill>
            </a:endParaRPr>
          </a:p>
          <a:p>
            <a:pPr algn="ctr"/>
            <a:r>
              <a:rPr lang="en-IE" sz="1600" dirty="0">
                <a:solidFill>
                  <a:schemeClr val="bg1"/>
                </a:solidFill>
              </a:rPr>
              <a:t>Are we an attractive inclusive employer to diverse talent?</a:t>
            </a:r>
          </a:p>
        </p:txBody>
      </p:sp>
      <p:sp>
        <p:nvSpPr>
          <p:cNvPr id="6" name="TextBox 5">
            <a:extLst>
              <a:ext uri="{FF2B5EF4-FFF2-40B4-BE49-F238E27FC236}">
                <a16:creationId xmlns:a16="http://schemas.microsoft.com/office/drawing/2014/main" id="{D8FEEA2E-828F-912F-B33B-05BE457ED8B2}"/>
              </a:ext>
            </a:extLst>
          </p:cNvPr>
          <p:cNvSpPr txBox="1"/>
          <p:nvPr/>
        </p:nvSpPr>
        <p:spPr>
          <a:xfrm>
            <a:off x="6714310" y="3472597"/>
            <a:ext cx="1417513" cy="2677656"/>
          </a:xfrm>
          <a:prstGeom prst="rect">
            <a:avLst/>
          </a:prstGeom>
          <a:solidFill>
            <a:srgbClr val="FCB913"/>
          </a:solidFill>
        </p:spPr>
        <p:txBody>
          <a:bodyPr wrap="square" rtlCol="0">
            <a:spAutoFit/>
          </a:bodyPr>
          <a:lstStyle/>
          <a:p>
            <a:pPr algn="ctr"/>
            <a:r>
              <a:rPr lang="en-IE" sz="1600" b="1" dirty="0">
                <a:solidFill>
                  <a:schemeClr val="bg1"/>
                </a:solidFill>
              </a:rPr>
              <a:t>Performance, T&amp;D</a:t>
            </a:r>
          </a:p>
          <a:p>
            <a:pPr algn="ctr"/>
            <a:endParaRPr lang="en-IE" sz="400" b="1" dirty="0">
              <a:solidFill>
                <a:schemeClr val="bg1"/>
              </a:solidFill>
            </a:endParaRPr>
          </a:p>
          <a:p>
            <a:pPr algn="ctr"/>
            <a:r>
              <a:rPr lang="en-IE" sz="1600" dirty="0">
                <a:solidFill>
                  <a:schemeClr val="bg1"/>
                </a:solidFill>
              </a:rPr>
              <a:t>Are opportunities available and processes in place to enable all talent to succeed?</a:t>
            </a:r>
          </a:p>
        </p:txBody>
      </p:sp>
      <p:sp>
        <p:nvSpPr>
          <p:cNvPr id="7" name="TextBox 6">
            <a:extLst>
              <a:ext uri="{FF2B5EF4-FFF2-40B4-BE49-F238E27FC236}">
                <a16:creationId xmlns:a16="http://schemas.microsoft.com/office/drawing/2014/main" id="{AA8C4B9E-09B7-FD9A-50A7-8117856B5892}"/>
              </a:ext>
            </a:extLst>
          </p:cNvPr>
          <p:cNvSpPr txBox="1"/>
          <p:nvPr/>
        </p:nvSpPr>
        <p:spPr>
          <a:xfrm>
            <a:off x="8131823" y="3476952"/>
            <a:ext cx="1794295" cy="2616101"/>
          </a:xfrm>
          <a:prstGeom prst="rect">
            <a:avLst/>
          </a:prstGeom>
          <a:solidFill>
            <a:schemeClr val="bg2">
              <a:lumMod val="50000"/>
            </a:schemeClr>
          </a:solidFill>
        </p:spPr>
        <p:txBody>
          <a:bodyPr wrap="square" rtlCol="0">
            <a:spAutoFit/>
          </a:bodyPr>
          <a:lstStyle/>
          <a:p>
            <a:pPr algn="ctr"/>
            <a:r>
              <a:rPr lang="en-IE" sz="1600" b="1" dirty="0">
                <a:solidFill>
                  <a:schemeClr val="bg1"/>
                </a:solidFill>
              </a:rPr>
              <a:t>Career Recruitment, Development &amp; Succession Planning</a:t>
            </a:r>
          </a:p>
          <a:p>
            <a:pPr algn="ctr"/>
            <a:endParaRPr lang="en-IE" sz="400" dirty="0">
              <a:solidFill>
                <a:schemeClr val="bg1"/>
              </a:solidFill>
            </a:endParaRPr>
          </a:p>
          <a:p>
            <a:pPr algn="ctr"/>
            <a:r>
              <a:rPr lang="en-IE" sz="1600" dirty="0">
                <a:solidFill>
                  <a:schemeClr val="bg1"/>
                </a:solidFill>
              </a:rPr>
              <a:t>Are we including diverse talent in our recruitment and succession planning?</a:t>
            </a:r>
          </a:p>
        </p:txBody>
      </p:sp>
    </p:spTree>
    <p:extLst>
      <p:ext uri="{BB962C8B-B14F-4D97-AF65-F5344CB8AC3E}">
        <p14:creationId xmlns:p14="http://schemas.microsoft.com/office/powerpoint/2010/main" val="118789031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colorful liquid splashing in a wave&#10;&#10;Description automatically generated with medium confidence">
            <a:extLst>
              <a:ext uri="{FF2B5EF4-FFF2-40B4-BE49-F238E27FC236}">
                <a16:creationId xmlns:a16="http://schemas.microsoft.com/office/drawing/2014/main" id="{2954E466-9BCD-26CC-E7E4-06AF5F5B9EDA}"/>
              </a:ext>
            </a:extLst>
          </p:cNvPr>
          <p:cNvPicPr>
            <a:picLocks noGrp="1" noChangeAspect="1"/>
          </p:cNvPicPr>
          <p:nvPr>
            <p:ph type="pic" sz="quarter" idx="42"/>
          </p:nvPr>
        </p:nvPicPr>
        <p:blipFill>
          <a:blip r:embed="rId2"/>
          <a:srcRect t="3544" b="3544"/>
          <a:stretch>
            <a:fillRect/>
          </a:stretch>
        </p:blipFill>
        <p:spPr/>
      </p:pic>
      <p:sp>
        <p:nvSpPr>
          <p:cNvPr id="5" name="Text Placeholder 4">
            <a:extLst>
              <a:ext uri="{FF2B5EF4-FFF2-40B4-BE49-F238E27FC236}">
                <a16:creationId xmlns:a16="http://schemas.microsoft.com/office/drawing/2014/main" id="{AA524F7B-83F7-70A0-8120-52AD619906E9}"/>
              </a:ext>
            </a:extLst>
          </p:cNvPr>
          <p:cNvSpPr>
            <a:spLocks noGrp="1"/>
          </p:cNvSpPr>
          <p:nvPr>
            <p:ph type="body" sz="quarter" idx="13"/>
          </p:nvPr>
        </p:nvSpPr>
        <p:spPr>
          <a:xfrm>
            <a:off x="221783" y="2090887"/>
            <a:ext cx="5655142" cy="2635608"/>
          </a:xfrm>
        </p:spPr>
        <p:txBody>
          <a:bodyPr>
            <a:noAutofit/>
          </a:bodyPr>
          <a:lstStyle/>
          <a:p>
            <a:pPr marL="0" indent="0"/>
            <a:r>
              <a:rPr lang="en-US" sz="2600" b="1" dirty="0"/>
              <a:t>Provide Reasonable Accommodations</a:t>
            </a:r>
          </a:p>
          <a:p>
            <a:pPr marL="0" indent="0"/>
            <a:r>
              <a:rPr lang="en-US" sz="2000" dirty="0"/>
              <a:t>Diversity and inclusion should be considered at each stage of the talent life cycle. You first need to get workplace ready, start by providing reasonable accommodations.</a:t>
            </a:r>
          </a:p>
          <a:p>
            <a:pPr marL="0" indent="0"/>
            <a:r>
              <a:rPr lang="en-US" sz="2000" b="1" dirty="0"/>
              <a:t>Under the Employment Equality Acts, employers have a responsibility to provide ‘reasonable accommodation’ for employees and prospective employees with disabilities, to </a:t>
            </a:r>
            <a:r>
              <a:rPr lang="en-US" sz="2000" b="1" dirty="0" err="1"/>
              <a:t>minimise</a:t>
            </a:r>
            <a:r>
              <a:rPr lang="en-US" sz="2000" b="1" dirty="0"/>
              <a:t> obstacles or disadvantages in the workplace. </a:t>
            </a:r>
          </a:p>
          <a:p>
            <a:pPr marL="0" indent="0"/>
            <a:r>
              <a:rPr lang="en-US" sz="2000" dirty="0"/>
              <a:t>This requires making adjustments to the environment or to work practices, to allow employees who have disabilities to carry out their work effectively. Companies may also choose to liaise with </a:t>
            </a:r>
            <a:r>
              <a:rPr lang="en-US" sz="2000" dirty="0" err="1"/>
              <a:t>companys</a:t>
            </a:r>
            <a:r>
              <a:rPr lang="en-US" sz="2000" dirty="0"/>
              <a:t> that </a:t>
            </a:r>
            <a:r>
              <a:rPr lang="en-US" sz="2000" dirty="0" err="1"/>
              <a:t>specialise</a:t>
            </a:r>
            <a:r>
              <a:rPr lang="en-US" sz="2000" dirty="0"/>
              <a:t> in supporting people with disabilities to enter employment</a:t>
            </a:r>
            <a:r>
              <a:rPr lang="en-US" sz="1600" dirty="0"/>
              <a:t>. </a:t>
            </a:r>
            <a:endParaRPr lang="en-IE" sz="2000" dirty="0"/>
          </a:p>
        </p:txBody>
      </p:sp>
      <p:sp>
        <p:nvSpPr>
          <p:cNvPr id="8" name="Text Placeholder 7">
            <a:extLst>
              <a:ext uri="{FF2B5EF4-FFF2-40B4-BE49-F238E27FC236}">
                <a16:creationId xmlns:a16="http://schemas.microsoft.com/office/drawing/2014/main" id="{B52812DD-CD92-67DA-AC0E-39293612E091}"/>
              </a:ext>
            </a:extLst>
          </p:cNvPr>
          <p:cNvSpPr>
            <a:spLocks noGrp="1"/>
          </p:cNvSpPr>
          <p:nvPr>
            <p:ph type="body" sz="quarter" idx="44"/>
          </p:nvPr>
        </p:nvSpPr>
        <p:spPr>
          <a:xfrm>
            <a:off x="6556708" y="828675"/>
            <a:ext cx="5055171" cy="4781550"/>
          </a:xfrm>
        </p:spPr>
        <p:txBody>
          <a:bodyPr>
            <a:normAutofit lnSpcReduction="10000"/>
          </a:bodyPr>
          <a:lstStyle/>
          <a:p>
            <a:pPr>
              <a:lnSpc>
                <a:spcPct val="100000"/>
              </a:lnSpc>
              <a:spcBef>
                <a:spcPts val="0"/>
              </a:spcBef>
            </a:pPr>
            <a:r>
              <a:rPr lang="en-US" sz="2400" b="1" dirty="0"/>
              <a:t>Reasonable accommodations might include…</a:t>
            </a:r>
          </a:p>
          <a:p>
            <a:pPr>
              <a:lnSpc>
                <a:spcPct val="100000"/>
              </a:lnSpc>
              <a:spcBef>
                <a:spcPts val="0"/>
              </a:spcBef>
            </a:pPr>
            <a:endParaRPr lang="en-US" sz="2400" b="1" dirty="0"/>
          </a:p>
          <a:p>
            <a:pPr marL="342900" indent="-342900" algn="l">
              <a:lnSpc>
                <a:spcPct val="100000"/>
              </a:lnSpc>
              <a:spcBef>
                <a:spcPts val="0"/>
              </a:spcBef>
              <a:buFont typeface="Wingdings" panose="05000000000000000000" pitchFamily="2" charset="2"/>
              <a:buChar char="q"/>
            </a:pPr>
            <a:r>
              <a:rPr lang="en-US" sz="2200" dirty="0"/>
              <a:t>Providing assistive technologies </a:t>
            </a:r>
          </a:p>
          <a:p>
            <a:pPr marL="342900" indent="-342900" algn="l">
              <a:lnSpc>
                <a:spcPct val="100000"/>
              </a:lnSpc>
              <a:spcBef>
                <a:spcPts val="0"/>
              </a:spcBef>
              <a:buFont typeface="Wingdings" panose="05000000000000000000" pitchFamily="2" charset="2"/>
              <a:buChar char="q"/>
            </a:pPr>
            <a:r>
              <a:rPr lang="en-US" sz="2200" dirty="0"/>
              <a:t>Providing information in accessible formats such as large font, audio </a:t>
            </a:r>
          </a:p>
          <a:p>
            <a:pPr marL="342900" indent="-342900" algn="l">
              <a:lnSpc>
                <a:spcPct val="100000"/>
              </a:lnSpc>
              <a:spcBef>
                <a:spcPts val="0"/>
              </a:spcBef>
              <a:buFont typeface="Wingdings" panose="05000000000000000000" pitchFamily="2" charset="2"/>
              <a:buChar char="q"/>
            </a:pPr>
            <a:r>
              <a:rPr lang="en-US" sz="2200" dirty="0"/>
              <a:t>Providing appropriate furniture such as chairs, desks </a:t>
            </a:r>
          </a:p>
          <a:p>
            <a:pPr marL="342900" indent="-342900" algn="l">
              <a:lnSpc>
                <a:spcPct val="100000"/>
              </a:lnSpc>
              <a:spcBef>
                <a:spcPts val="0"/>
              </a:spcBef>
              <a:buFont typeface="Wingdings" panose="05000000000000000000" pitchFamily="2" charset="2"/>
              <a:buChar char="q"/>
            </a:pPr>
            <a:r>
              <a:rPr lang="en-US" sz="2200" dirty="0"/>
              <a:t>Providing suitable working environments with regard to lighting, noise levels etc. </a:t>
            </a:r>
          </a:p>
          <a:p>
            <a:pPr marL="342900" indent="-342900" algn="l">
              <a:lnSpc>
                <a:spcPct val="100000"/>
              </a:lnSpc>
              <a:spcBef>
                <a:spcPts val="0"/>
              </a:spcBef>
              <a:buFont typeface="Wingdings" panose="05000000000000000000" pitchFamily="2" charset="2"/>
              <a:buChar char="q"/>
            </a:pPr>
            <a:r>
              <a:rPr lang="en-US" sz="2200" dirty="0"/>
              <a:t>Modifying work tasks </a:t>
            </a:r>
          </a:p>
          <a:p>
            <a:pPr marL="342900" indent="-342900" algn="l">
              <a:lnSpc>
                <a:spcPct val="100000"/>
              </a:lnSpc>
              <a:spcBef>
                <a:spcPts val="0"/>
              </a:spcBef>
              <a:buFont typeface="Wingdings" panose="05000000000000000000" pitchFamily="2" charset="2"/>
              <a:buChar char="q"/>
            </a:pPr>
            <a:r>
              <a:rPr lang="en-US" sz="2200" dirty="0"/>
              <a:t>Flexibility around start and finish times Allowing time to process large amounts of information</a:t>
            </a:r>
            <a:endParaRPr lang="en-IE" sz="2200" dirty="0"/>
          </a:p>
        </p:txBody>
      </p:sp>
    </p:spTree>
    <p:extLst>
      <p:ext uri="{BB962C8B-B14F-4D97-AF65-F5344CB8AC3E}">
        <p14:creationId xmlns:p14="http://schemas.microsoft.com/office/powerpoint/2010/main" val="410907049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147E8F5-7E89-72B8-89AF-E3B97EB4321E}"/>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4F467565-75C3-808E-937F-B707056C35B9}"/>
              </a:ext>
            </a:extLst>
          </p:cNvPr>
          <p:cNvSpPr>
            <a:spLocks noGrp="1"/>
          </p:cNvSpPr>
          <p:nvPr>
            <p:ph type="body" sz="quarter" idx="16"/>
          </p:nvPr>
        </p:nvSpPr>
        <p:spPr>
          <a:xfrm>
            <a:off x="4362120" y="2197878"/>
            <a:ext cx="6568150" cy="2597405"/>
          </a:xfrm>
        </p:spPr>
        <p:txBody>
          <a:bodyPr>
            <a:normAutofit/>
          </a:bodyPr>
          <a:lstStyle/>
          <a:p>
            <a:r>
              <a:rPr lang="en-US" sz="4300" b="1" dirty="0"/>
              <a:t>Start with an Audit</a:t>
            </a:r>
          </a:p>
          <a:p>
            <a:r>
              <a:rPr lang="en-US" sz="3000" dirty="0"/>
              <a:t>Identify What Changes You Need to Create a D&amp;I Workplace.</a:t>
            </a:r>
          </a:p>
          <a:p>
            <a:endParaRPr lang="en-IE" dirty="0"/>
          </a:p>
        </p:txBody>
      </p:sp>
      <p:sp>
        <p:nvSpPr>
          <p:cNvPr id="5" name="Text Placeholder 4">
            <a:extLst>
              <a:ext uri="{FF2B5EF4-FFF2-40B4-BE49-F238E27FC236}">
                <a16:creationId xmlns:a16="http://schemas.microsoft.com/office/drawing/2014/main" id="{71129836-959F-5702-54E8-26690C44984F}"/>
              </a:ext>
            </a:extLst>
          </p:cNvPr>
          <p:cNvSpPr>
            <a:spLocks noGrp="1"/>
          </p:cNvSpPr>
          <p:nvPr>
            <p:ph type="body" sz="quarter" idx="17"/>
          </p:nvPr>
        </p:nvSpPr>
        <p:spPr>
          <a:xfrm>
            <a:off x="2387831" y="1156474"/>
            <a:ext cx="2066906" cy="583200"/>
          </a:xfrm>
        </p:spPr>
        <p:txBody>
          <a:bodyPr/>
          <a:lstStyle/>
          <a:p>
            <a:r>
              <a:rPr lang="en-IE" dirty="0"/>
              <a:t>05</a:t>
            </a:r>
          </a:p>
        </p:txBody>
      </p:sp>
      <p:sp>
        <p:nvSpPr>
          <p:cNvPr id="2" name="TextBox 1">
            <a:extLst>
              <a:ext uri="{FF2B5EF4-FFF2-40B4-BE49-F238E27FC236}">
                <a16:creationId xmlns:a16="http://schemas.microsoft.com/office/drawing/2014/main" id="{E5624C57-783D-0A15-9A20-0FD061E84D9D}"/>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1</a:t>
            </a:r>
          </a:p>
        </p:txBody>
      </p:sp>
    </p:spTree>
    <p:extLst>
      <p:ext uri="{BB962C8B-B14F-4D97-AF65-F5344CB8AC3E}">
        <p14:creationId xmlns:p14="http://schemas.microsoft.com/office/powerpoint/2010/main" val="417476565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3CD745C-E6B3-5995-4480-295969FCC1B5}"/>
              </a:ext>
            </a:extLst>
          </p:cNvPr>
          <p:cNvSpPr>
            <a:spLocks noGrp="1"/>
          </p:cNvSpPr>
          <p:nvPr>
            <p:ph type="body" sz="quarter" idx="13"/>
          </p:nvPr>
        </p:nvSpPr>
        <p:spPr>
          <a:xfrm>
            <a:off x="6117760" y="520381"/>
            <a:ext cx="5440422" cy="945575"/>
          </a:xfrm>
        </p:spPr>
        <p:txBody>
          <a:bodyPr>
            <a:noAutofit/>
          </a:bodyPr>
          <a:lstStyle/>
          <a:p>
            <a:pPr algn="l"/>
            <a:r>
              <a:rPr lang="en-IE" sz="4400" dirty="0"/>
              <a:t>Inclusive Recruitment and Hiring for SMEs</a:t>
            </a:r>
          </a:p>
        </p:txBody>
      </p:sp>
      <p:pic>
        <p:nvPicPr>
          <p:cNvPr id="10" name="Picture Placeholder 9" descr="A diagram of different colored circles&#10;&#10;Description automatically generated">
            <a:extLst>
              <a:ext uri="{FF2B5EF4-FFF2-40B4-BE49-F238E27FC236}">
                <a16:creationId xmlns:a16="http://schemas.microsoft.com/office/drawing/2014/main" id="{D5EC4C96-8F68-31C2-511C-C677357E76C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1328" r="11328"/>
          <a:stretch/>
        </p:blipFill>
        <p:spPr/>
      </p:pic>
      <p:sp>
        <p:nvSpPr>
          <p:cNvPr id="3" name="TextBox 2">
            <a:extLst>
              <a:ext uri="{FF2B5EF4-FFF2-40B4-BE49-F238E27FC236}">
                <a16:creationId xmlns:a16="http://schemas.microsoft.com/office/drawing/2014/main" id="{34EEAE77-61AB-4F8D-4181-CF831F0F3661}"/>
              </a:ext>
            </a:extLst>
          </p:cNvPr>
          <p:cNvSpPr txBox="1"/>
          <p:nvPr/>
        </p:nvSpPr>
        <p:spPr>
          <a:xfrm>
            <a:off x="5845897" y="3859533"/>
            <a:ext cx="6193703" cy="2462213"/>
          </a:xfrm>
          <a:prstGeom prst="rect">
            <a:avLst/>
          </a:prstGeom>
          <a:noFill/>
        </p:spPr>
        <p:txBody>
          <a:bodyPr wrap="square" rtlCol="0">
            <a:spAutoFit/>
          </a:bodyPr>
          <a:lstStyle/>
          <a:p>
            <a:pPr algn="ctr"/>
            <a:r>
              <a:rPr lang="en-US" sz="2200" i="0" dirty="0">
                <a:solidFill>
                  <a:srgbClr val="083F59"/>
                </a:solidFill>
                <a:effectLst/>
                <a:latin typeface="Abadi" panose="020B0604020104020204" pitchFamily="34" charset="0"/>
              </a:rPr>
              <a:t>Begin by conducting a comprehensive audit to identify existing practices, policies, and procedures that may hinder a diverse and inclusive workplace. This audit will help you understand what changes are needed to create an environment that supports and promotes diversity and inclusion.</a:t>
            </a:r>
            <a:endParaRPr lang="en-IE" sz="1200" dirty="0">
              <a:solidFill>
                <a:srgbClr val="083F59"/>
              </a:solidFill>
              <a:latin typeface="Abadi" panose="020B0604020104020204" pitchFamily="34" charset="0"/>
            </a:endParaRPr>
          </a:p>
        </p:txBody>
      </p:sp>
      <p:sp>
        <p:nvSpPr>
          <p:cNvPr id="2" name="TextBox 1">
            <a:extLst>
              <a:ext uri="{FF2B5EF4-FFF2-40B4-BE49-F238E27FC236}">
                <a16:creationId xmlns:a16="http://schemas.microsoft.com/office/drawing/2014/main" id="{DC860901-FC4C-F519-95BF-ACF1162D063A}"/>
              </a:ext>
            </a:extLst>
          </p:cNvPr>
          <p:cNvSpPr txBox="1"/>
          <p:nvPr/>
        </p:nvSpPr>
        <p:spPr>
          <a:xfrm>
            <a:off x="6915448" y="1925460"/>
            <a:ext cx="4548934" cy="1631216"/>
          </a:xfrm>
          <a:prstGeom prst="rect">
            <a:avLst/>
          </a:prstGeom>
          <a:noFill/>
        </p:spPr>
        <p:txBody>
          <a:bodyPr wrap="square" rtlCol="0">
            <a:spAutoFit/>
          </a:bodyPr>
          <a:lstStyle/>
          <a:p>
            <a:r>
              <a:rPr lang="en-IE" sz="5000" b="1" dirty="0">
                <a:solidFill>
                  <a:schemeClr val="bg1"/>
                </a:solidFill>
              </a:rPr>
              <a:t>Step 1 </a:t>
            </a:r>
            <a:r>
              <a:rPr lang="en-IE" sz="5000" dirty="0">
                <a:solidFill>
                  <a:schemeClr val="bg1"/>
                </a:solidFill>
              </a:rPr>
              <a:t>Audit</a:t>
            </a:r>
          </a:p>
          <a:p>
            <a:endParaRPr lang="en-IE" sz="5000" dirty="0">
              <a:solidFill>
                <a:schemeClr val="bg1"/>
              </a:solidFill>
            </a:endParaRPr>
          </a:p>
        </p:txBody>
      </p:sp>
      <p:pic>
        <p:nvPicPr>
          <p:cNvPr id="6" name="Graphic 5" descr="Chevron arrows with solid fill">
            <a:extLst>
              <a:ext uri="{FF2B5EF4-FFF2-40B4-BE49-F238E27FC236}">
                <a16:creationId xmlns:a16="http://schemas.microsoft.com/office/drawing/2014/main" id="{733430E7-3977-3956-DCC0-8C266BC3342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222536" y="2062481"/>
            <a:ext cx="626913" cy="626913"/>
          </a:xfrm>
          <a:prstGeom prst="rect">
            <a:avLst/>
          </a:prstGeom>
        </p:spPr>
      </p:pic>
    </p:spTree>
    <p:extLst>
      <p:ext uri="{BB962C8B-B14F-4D97-AF65-F5344CB8AC3E}">
        <p14:creationId xmlns:p14="http://schemas.microsoft.com/office/powerpoint/2010/main" val="37803392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3118906" y="1018683"/>
            <a:ext cx="8426646" cy="3849918"/>
          </a:xfrm>
        </p:spPr>
        <p:txBody>
          <a:bodyPr/>
          <a:lstStyle/>
          <a:p>
            <a:pPr marL="0" indent="0"/>
            <a:r>
              <a:rPr lang="en-US" dirty="0"/>
              <a:t>What can your company do to become more inclusive? It might be useful to consider the checklist on the next slide and to think about areas such as D&amp;I accommodation, policy, training, physical/sensory accessibility and workplace culture. </a:t>
            </a:r>
          </a:p>
          <a:p>
            <a:pPr marL="0" indent="0"/>
            <a:r>
              <a:rPr lang="en-US" dirty="0"/>
              <a:t>A commitment to building an inclusive culture in the workplace requires openness to learning and change. Company-wide leaders and employees should engage and be trained in topics such as anti-racism, disability awareness (including sensory disabilities and neurodiversity) and transgender awareness, for example. </a:t>
            </a:r>
          </a:p>
          <a:p>
            <a:pPr marL="0" indent="0"/>
            <a:endParaRPr lang="en-IE" dirty="0"/>
          </a:p>
        </p:txBody>
      </p:sp>
      <p:sp>
        <p:nvSpPr>
          <p:cNvPr id="2" name="Text Placeholder 1">
            <a:extLst>
              <a:ext uri="{FF2B5EF4-FFF2-40B4-BE49-F238E27FC236}">
                <a16:creationId xmlns:a16="http://schemas.microsoft.com/office/drawing/2014/main" id="{BCF01170-2C54-C836-7FD0-F7651D63D685}"/>
              </a:ext>
            </a:extLst>
          </p:cNvPr>
          <p:cNvSpPr txBox="1">
            <a:spLocks/>
          </p:cNvSpPr>
          <p:nvPr/>
        </p:nvSpPr>
        <p:spPr>
          <a:xfrm>
            <a:off x="3060312" y="44183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b="1" dirty="0">
                <a:solidFill>
                  <a:srgbClr val="05AAA3"/>
                </a:solidFill>
              </a:rPr>
              <a:t>Start with an Audit: Where are We Now?</a:t>
            </a:r>
          </a:p>
        </p:txBody>
      </p:sp>
      <p:pic>
        <p:nvPicPr>
          <p:cNvPr id="3" name="Graphic 2" descr="Chevron arrows with solid fill">
            <a:extLst>
              <a:ext uri="{FF2B5EF4-FFF2-40B4-BE49-F238E27FC236}">
                <a16:creationId xmlns:a16="http://schemas.microsoft.com/office/drawing/2014/main" id="{CAB9348D-C1D6-212D-6E4D-BBD34086E4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4" name="Round Diagonal Corner Rectangle 9">
            <a:extLst>
              <a:ext uri="{FF2B5EF4-FFF2-40B4-BE49-F238E27FC236}">
                <a16:creationId xmlns:a16="http://schemas.microsoft.com/office/drawing/2014/main" id="{0E15622D-0A40-D764-F923-20AF30B374CE}"/>
              </a:ext>
            </a:extLst>
          </p:cNvPr>
          <p:cNvSpPr/>
          <p:nvPr/>
        </p:nvSpPr>
        <p:spPr>
          <a:xfrm rot="16200000">
            <a:off x="835870" y="-69384"/>
            <a:ext cx="1105664"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7D527602-1E23-8B73-F7E2-BA48391710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9" name="Rectangle: Rounded Corners 8">
            <a:extLst>
              <a:ext uri="{FF2B5EF4-FFF2-40B4-BE49-F238E27FC236}">
                <a16:creationId xmlns:a16="http://schemas.microsoft.com/office/drawing/2014/main" id="{0E11785E-7F0E-0925-B0C5-83587B90EFE2}"/>
              </a:ext>
            </a:extLst>
          </p:cNvPr>
          <p:cNvSpPr/>
          <p:nvPr/>
        </p:nvSpPr>
        <p:spPr>
          <a:xfrm>
            <a:off x="276226" y="4397354"/>
            <a:ext cx="11639550" cy="2047875"/>
          </a:xfrm>
          <a:prstGeom prst="roundRect">
            <a:avLst/>
          </a:prstGeom>
          <a:solidFill>
            <a:srgbClr val="05AAA3"/>
          </a:solidFill>
          <a:ln w="57150">
            <a:solidFill>
              <a:srgbClr val="DEA9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8" name="TextBox 7">
            <a:extLst>
              <a:ext uri="{FF2B5EF4-FFF2-40B4-BE49-F238E27FC236}">
                <a16:creationId xmlns:a16="http://schemas.microsoft.com/office/drawing/2014/main" id="{EA5BEECA-B047-EBF2-375B-07596DC502EB}"/>
              </a:ext>
            </a:extLst>
          </p:cNvPr>
          <p:cNvSpPr txBox="1"/>
          <p:nvPr/>
        </p:nvSpPr>
        <p:spPr>
          <a:xfrm>
            <a:off x="2985304" y="4451795"/>
            <a:ext cx="8695273" cy="1938992"/>
          </a:xfrm>
          <a:prstGeom prst="rect">
            <a:avLst/>
          </a:prstGeom>
          <a:noFill/>
        </p:spPr>
        <p:txBody>
          <a:bodyPr wrap="square" rtlCol="0">
            <a:spAutoFit/>
          </a:bodyPr>
          <a:lstStyle/>
          <a:p>
            <a:r>
              <a:rPr lang="en-US" sz="2000" b="1" dirty="0">
                <a:solidFill>
                  <a:schemeClr val="bg1"/>
                </a:solidFill>
              </a:rPr>
              <a:t>Make Your Company Accessible to Everyone. </a:t>
            </a:r>
            <a:r>
              <a:rPr lang="en-US" sz="2000" dirty="0">
                <a:solidFill>
                  <a:schemeClr val="bg1"/>
                </a:solidFill>
              </a:rPr>
              <a:t>Physical accessibility including ramps, accessible doors, toilets, counters etc. will be useful for many people using your services. For example, parents with prams or buggies, as well as for people who use wheelchairs or have other mobility needs. The National Disability Authority’s Building for Everyone (2012) promotes a </a:t>
            </a:r>
            <a:r>
              <a:rPr lang="en-US" sz="2000" dirty="0">
                <a:solidFill>
                  <a:schemeClr val="bg1"/>
                </a:solidFill>
                <a:hlinkClick r:id="rId4">
                  <a:extLst>
                    <a:ext uri="{A12FA001-AC4F-418D-AE19-62706E023703}">
                      <ahyp:hlinkClr xmlns:ahyp="http://schemas.microsoft.com/office/drawing/2018/hyperlinkcolor" val="tx"/>
                    </a:ext>
                  </a:extLst>
                </a:hlinkClick>
              </a:rPr>
              <a:t>Universal Design approach </a:t>
            </a:r>
            <a:r>
              <a:rPr lang="en-US" sz="2000" dirty="0">
                <a:solidFill>
                  <a:schemeClr val="bg1"/>
                </a:solidFill>
              </a:rPr>
              <a:t>and provides detailed design guidance on building design and signage. </a:t>
            </a:r>
            <a:endParaRPr lang="en-IE" sz="2000" dirty="0">
              <a:solidFill>
                <a:schemeClr val="bg1"/>
              </a:solidFill>
            </a:endParaRPr>
          </a:p>
        </p:txBody>
      </p:sp>
      <p:grpSp>
        <p:nvGrpSpPr>
          <p:cNvPr id="10" name="Graphic 4">
            <a:extLst>
              <a:ext uri="{FF2B5EF4-FFF2-40B4-BE49-F238E27FC236}">
                <a16:creationId xmlns:a16="http://schemas.microsoft.com/office/drawing/2014/main" id="{E5F1B48E-0C15-C4AE-F5AC-455CF744CEDD}"/>
              </a:ext>
            </a:extLst>
          </p:cNvPr>
          <p:cNvGrpSpPr/>
          <p:nvPr/>
        </p:nvGrpSpPr>
        <p:grpSpPr>
          <a:xfrm>
            <a:off x="1291581" y="5359318"/>
            <a:ext cx="952976" cy="932534"/>
            <a:chOff x="8370738" y="2267338"/>
            <a:chExt cx="802510" cy="1209126"/>
          </a:xfrm>
        </p:grpSpPr>
        <p:sp>
          <p:nvSpPr>
            <p:cNvPr id="11" name="Freeform 7">
              <a:extLst>
                <a:ext uri="{FF2B5EF4-FFF2-40B4-BE49-F238E27FC236}">
                  <a16:creationId xmlns:a16="http://schemas.microsoft.com/office/drawing/2014/main" id="{AAE16266-48D8-29AC-84E4-0AA3B94D9AEA}"/>
                </a:ext>
              </a:extLst>
            </p:cNvPr>
            <p:cNvSpPr/>
            <p:nvPr/>
          </p:nvSpPr>
          <p:spPr>
            <a:xfrm>
              <a:off x="8647736" y="2362179"/>
              <a:ext cx="254328" cy="242957"/>
            </a:xfrm>
            <a:custGeom>
              <a:avLst/>
              <a:gdLst>
                <a:gd name="connsiteX0" fmla="*/ 12 w 254328"/>
                <a:gd name="connsiteY0" fmla="*/ 125751 h 242957"/>
                <a:gd name="connsiteX1" fmla="*/ 121931 w 254328"/>
                <a:gd name="connsiteY1" fmla="*/ 21 h 242957"/>
                <a:gd name="connsiteX2" fmla="*/ 254329 w 254328"/>
                <a:gd name="connsiteY2" fmla="*/ 113368 h 242957"/>
                <a:gd name="connsiteX3" fmla="*/ 123837 w 254328"/>
                <a:gd name="connsiteY3" fmla="*/ 242908 h 242957"/>
                <a:gd name="connsiteX4" fmla="*/ 12 w 254328"/>
                <a:gd name="connsiteY4" fmla="*/ 125751 h 24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28" h="242957">
                  <a:moveTo>
                    <a:pt x="12" y="125751"/>
                  </a:moveTo>
                  <a:cubicBezTo>
                    <a:pt x="-941" y="67649"/>
                    <a:pt x="57162" y="974"/>
                    <a:pt x="121931" y="21"/>
                  </a:cubicBezTo>
                  <a:cubicBezTo>
                    <a:pt x="179081" y="-932"/>
                    <a:pt x="251471" y="30501"/>
                    <a:pt x="254329" y="113368"/>
                  </a:cubicBezTo>
                  <a:cubicBezTo>
                    <a:pt x="254329" y="202903"/>
                    <a:pt x="185749" y="241003"/>
                    <a:pt x="123837" y="242908"/>
                  </a:cubicBezTo>
                  <a:cubicBezTo>
                    <a:pt x="60971" y="244813"/>
                    <a:pt x="964" y="190521"/>
                    <a:pt x="12" y="125751"/>
                  </a:cubicBezTo>
                  <a:close/>
                </a:path>
              </a:pathLst>
            </a:custGeom>
            <a:solidFill>
              <a:srgbClr val="FFFFFF"/>
            </a:solidFill>
            <a:ln w="9525" cap="flat">
              <a:noFill/>
              <a:prstDash val="solid"/>
              <a:miter/>
            </a:ln>
          </p:spPr>
          <p:txBody>
            <a:bodyPr rtlCol="0" anchor="ctr"/>
            <a:lstStyle/>
            <a:p>
              <a:endParaRPr lang="en-US"/>
            </a:p>
          </p:txBody>
        </p:sp>
        <p:sp>
          <p:nvSpPr>
            <p:cNvPr id="12" name="Freeform 8">
              <a:extLst>
                <a:ext uri="{FF2B5EF4-FFF2-40B4-BE49-F238E27FC236}">
                  <a16:creationId xmlns:a16="http://schemas.microsoft.com/office/drawing/2014/main" id="{83AA6302-8489-F81E-012E-9E9891C7E381}"/>
                </a:ext>
              </a:extLst>
            </p:cNvPr>
            <p:cNvSpPr/>
            <p:nvPr/>
          </p:nvSpPr>
          <p:spPr>
            <a:xfrm>
              <a:off x="8428459" y="2283690"/>
              <a:ext cx="654380" cy="1173691"/>
            </a:xfrm>
            <a:custGeom>
              <a:avLst/>
              <a:gdLst>
                <a:gd name="connsiteX0" fmla="*/ 26883 w 654380"/>
                <a:gd name="connsiteY0" fmla="*/ 42314 h 1173691"/>
                <a:gd name="connsiteX1" fmla="*/ 75460 w 654380"/>
                <a:gd name="connsiteY1" fmla="*/ 404 h 1173691"/>
                <a:gd name="connsiteX2" fmla="*/ 120228 w 654380"/>
                <a:gd name="connsiteY2" fmla="*/ 38504 h 1173691"/>
                <a:gd name="connsiteX3" fmla="*/ 110703 w 654380"/>
                <a:gd name="connsiteY3" fmla="*/ 128992 h 1173691"/>
                <a:gd name="connsiteX4" fmla="*/ 189760 w 654380"/>
                <a:gd name="connsiteY4" fmla="*/ 249959 h 1173691"/>
                <a:gd name="connsiteX5" fmla="*/ 356447 w 654380"/>
                <a:gd name="connsiteY5" fmla="*/ 347114 h 1173691"/>
                <a:gd name="connsiteX6" fmla="*/ 510753 w 654380"/>
                <a:gd name="connsiteY6" fmla="*/ 436649 h 1173691"/>
                <a:gd name="connsiteX7" fmla="*/ 556472 w 654380"/>
                <a:gd name="connsiteY7" fmla="*/ 474749 h 1173691"/>
                <a:gd name="connsiteX8" fmla="*/ 651722 w 654380"/>
                <a:gd name="connsiteY8" fmla="*/ 680490 h 1173691"/>
                <a:gd name="connsiteX9" fmla="*/ 595525 w 654380"/>
                <a:gd name="connsiteY9" fmla="*/ 742402 h 1173691"/>
                <a:gd name="connsiteX10" fmla="*/ 550758 w 654380"/>
                <a:gd name="connsiteY10" fmla="*/ 706207 h 1173691"/>
                <a:gd name="connsiteX11" fmla="*/ 496465 w 654380"/>
                <a:gd name="connsiteY11" fmla="*/ 572857 h 1173691"/>
                <a:gd name="connsiteX12" fmla="*/ 438363 w 654380"/>
                <a:gd name="connsiteY12" fmla="*/ 544282 h 1173691"/>
                <a:gd name="connsiteX13" fmla="*/ 405978 w 654380"/>
                <a:gd name="connsiteY13" fmla="*/ 590954 h 1173691"/>
                <a:gd name="connsiteX14" fmla="*/ 409788 w 654380"/>
                <a:gd name="connsiteY14" fmla="*/ 694777 h 1173691"/>
                <a:gd name="connsiteX15" fmla="*/ 463128 w 654380"/>
                <a:gd name="connsiteY15" fmla="*/ 910994 h 1173691"/>
                <a:gd name="connsiteX16" fmla="*/ 557425 w 654380"/>
                <a:gd name="connsiteY16" fmla="*/ 1050059 h 1173691"/>
                <a:gd name="connsiteX17" fmla="*/ 537422 w 654380"/>
                <a:gd name="connsiteY17" fmla="*/ 1098637 h 1173691"/>
                <a:gd name="connsiteX18" fmla="*/ 485035 w 654380"/>
                <a:gd name="connsiteY18" fmla="*/ 1093875 h 1173691"/>
                <a:gd name="connsiteX19" fmla="*/ 329778 w 654380"/>
                <a:gd name="connsiteY19" fmla="*/ 917662 h 1173691"/>
                <a:gd name="connsiteX20" fmla="*/ 303108 w 654380"/>
                <a:gd name="connsiteY20" fmla="*/ 809077 h 1173691"/>
                <a:gd name="connsiteX21" fmla="*/ 277390 w 654380"/>
                <a:gd name="connsiteY21" fmla="*/ 781454 h 1173691"/>
                <a:gd name="connsiteX22" fmla="*/ 250720 w 654380"/>
                <a:gd name="connsiteY22" fmla="*/ 807172 h 1173691"/>
                <a:gd name="connsiteX23" fmla="*/ 232622 w 654380"/>
                <a:gd name="connsiteY23" fmla="*/ 895754 h 1173691"/>
                <a:gd name="connsiteX24" fmla="*/ 241195 w 654380"/>
                <a:gd name="connsiteY24" fmla="*/ 1063394 h 1173691"/>
                <a:gd name="connsiteX25" fmla="*/ 241195 w 654380"/>
                <a:gd name="connsiteY25" fmla="*/ 1127212 h 1173691"/>
                <a:gd name="connsiteX26" fmla="*/ 195475 w 654380"/>
                <a:gd name="connsiteY26" fmla="*/ 1172932 h 1173691"/>
                <a:gd name="connsiteX27" fmla="*/ 143088 w 654380"/>
                <a:gd name="connsiteY27" fmla="*/ 1140547 h 1173691"/>
                <a:gd name="connsiteX28" fmla="*/ 120228 w 654380"/>
                <a:gd name="connsiteY28" fmla="*/ 890992 h 1173691"/>
                <a:gd name="connsiteX29" fmla="*/ 141183 w 654380"/>
                <a:gd name="connsiteY29" fmla="*/ 601432 h 1173691"/>
                <a:gd name="connsiteX30" fmla="*/ 114513 w 654380"/>
                <a:gd name="connsiteY30" fmla="*/ 412837 h 1173691"/>
                <a:gd name="connsiteX31" fmla="*/ 30692 w 654380"/>
                <a:gd name="connsiteY31" fmla="*/ 278534 h 1173691"/>
                <a:gd name="connsiteX32" fmla="*/ 2117 w 654380"/>
                <a:gd name="connsiteY32" fmla="*/ 167092 h 1173691"/>
                <a:gd name="connsiteX33" fmla="*/ 26883 w 654380"/>
                <a:gd name="connsiteY33" fmla="*/ 42314 h 117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4380" h="1173691">
                  <a:moveTo>
                    <a:pt x="26883" y="42314"/>
                  </a:moveTo>
                  <a:cubicBezTo>
                    <a:pt x="30692" y="20407"/>
                    <a:pt x="48790" y="-3406"/>
                    <a:pt x="75460" y="404"/>
                  </a:cubicBezTo>
                  <a:cubicBezTo>
                    <a:pt x="100225" y="4214"/>
                    <a:pt x="119275" y="11834"/>
                    <a:pt x="120228" y="38504"/>
                  </a:cubicBezTo>
                  <a:cubicBezTo>
                    <a:pt x="120228" y="53744"/>
                    <a:pt x="115465" y="114704"/>
                    <a:pt x="110703" y="128992"/>
                  </a:cubicBezTo>
                  <a:cubicBezTo>
                    <a:pt x="101178" y="198524"/>
                    <a:pt x="137372" y="214717"/>
                    <a:pt x="189760" y="249959"/>
                  </a:cubicBezTo>
                  <a:cubicBezTo>
                    <a:pt x="229765" y="277582"/>
                    <a:pt x="243100" y="342352"/>
                    <a:pt x="356447" y="347114"/>
                  </a:cubicBezTo>
                  <a:cubicBezTo>
                    <a:pt x="356447" y="347114"/>
                    <a:pt x="434553" y="400454"/>
                    <a:pt x="510753" y="436649"/>
                  </a:cubicBezTo>
                  <a:cubicBezTo>
                    <a:pt x="528850" y="445222"/>
                    <a:pt x="545995" y="457604"/>
                    <a:pt x="556472" y="474749"/>
                  </a:cubicBezTo>
                  <a:cubicBezTo>
                    <a:pt x="596478" y="539519"/>
                    <a:pt x="630767" y="607147"/>
                    <a:pt x="651722" y="680490"/>
                  </a:cubicBezTo>
                  <a:cubicBezTo>
                    <a:pt x="663153" y="720494"/>
                    <a:pt x="636483" y="749069"/>
                    <a:pt x="595525" y="742402"/>
                  </a:cubicBezTo>
                  <a:cubicBezTo>
                    <a:pt x="574570" y="738592"/>
                    <a:pt x="559330" y="726209"/>
                    <a:pt x="550758" y="706207"/>
                  </a:cubicBezTo>
                  <a:cubicBezTo>
                    <a:pt x="532660" y="661440"/>
                    <a:pt x="514563" y="617624"/>
                    <a:pt x="496465" y="572857"/>
                  </a:cubicBezTo>
                  <a:cubicBezTo>
                    <a:pt x="485988" y="546187"/>
                    <a:pt x="461222" y="540472"/>
                    <a:pt x="438363" y="544282"/>
                  </a:cubicBezTo>
                  <a:cubicBezTo>
                    <a:pt x="414550" y="547139"/>
                    <a:pt x="404072" y="567142"/>
                    <a:pt x="405978" y="590954"/>
                  </a:cubicBezTo>
                  <a:cubicBezTo>
                    <a:pt x="407883" y="625244"/>
                    <a:pt x="404072" y="660487"/>
                    <a:pt x="409788" y="694777"/>
                  </a:cubicBezTo>
                  <a:cubicBezTo>
                    <a:pt x="422170" y="770977"/>
                    <a:pt x="412645" y="845272"/>
                    <a:pt x="463128" y="910994"/>
                  </a:cubicBezTo>
                  <a:cubicBezTo>
                    <a:pt x="481225" y="933854"/>
                    <a:pt x="553615" y="1027199"/>
                    <a:pt x="557425" y="1050059"/>
                  </a:cubicBezTo>
                  <a:cubicBezTo>
                    <a:pt x="561235" y="1073872"/>
                    <a:pt x="554567" y="1083397"/>
                    <a:pt x="537422" y="1098637"/>
                  </a:cubicBezTo>
                  <a:cubicBezTo>
                    <a:pt x="521230" y="1112925"/>
                    <a:pt x="499322" y="1103400"/>
                    <a:pt x="485035" y="1093875"/>
                  </a:cubicBezTo>
                  <a:cubicBezTo>
                    <a:pt x="402167" y="1038629"/>
                    <a:pt x="345970" y="967192"/>
                    <a:pt x="329778" y="917662"/>
                  </a:cubicBezTo>
                  <a:cubicBezTo>
                    <a:pt x="325967" y="895754"/>
                    <a:pt x="307870" y="830984"/>
                    <a:pt x="303108" y="809077"/>
                  </a:cubicBezTo>
                  <a:cubicBezTo>
                    <a:pt x="300250" y="795742"/>
                    <a:pt x="292630" y="782407"/>
                    <a:pt x="277390" y="781454"/>
                  </a:cubicBezTo>
                  <a:cubicBezTo>
                    <a:pt x="261197" y="780502"/>
                    <a:pt x="255483" y="793837"/>
                    <a:pt x="250720" y="807172"/>
                  </a:cubicBezTo>
                  <a:cubicBezTo>
                    <a:pt x="241195" y="835747"/>
                    <a:pt x="234528" y="865274"/>
                    <a:pt x="232622" y="895754"/>
                  </a:cubicBezTo>
                  <a:cubicBezTo>
                    <a:pt x="228813" y="951952"/>
                    <a:pt x="241195" y="1007197"/>
                    <a:pt x="241195" y="1063394"/>
                  </a:cubicBezTo>
                  <a:cubicBezTo>
                    <a:pt x="241195" y="1084350"/>
                    <a:pt x="242147" y="1106257"/>
                    <a:pt x="241195" y="1127212"/>
                  </a:cubicBezTo>
                  <a:cubicBezTo>
                    <a:pt x="239290" y="1155787"/>
                    <a:pt x="218335" y="1169122"/>
                    <a:pt x="195475" y="1172932"/>
                  </a:cubicBezTo>
                  <a:cubicBezTo>
                    <a:pt x="172615" y="1176742"/>
                    <a:pt x="151660" y="1166265"/>
                    <a:pt x="143088" y="1140547"/>
                  </a:cubicBezTo>
                  <a:cubicBezTo>
                    <a:pt x="122133" y="1073872"/>
                    <a:pt x="111655" y="961477"/>
                    <a:pt x="120228" y="890992"/>
                  </a:cubicBezTo>
                  <a:cubicBezTo>
                    <a:pt x="134515" y="780502"/>
                    <a:pt x="144040" y="660487"/>
                    <a:pt x="141183" y="601432"/>
                  </a:cubicBezTo>
                  <a:cubicBezTo>
                    <a:pt x="136420" y="550949"/>
                    <a:pt x="135467" y="462367"/>
                    <a:pt x="114513" y="412837"/>
                  </a:cubicBezTo>
                  <a:cubicBezTo>
                    <a:pt x="88795" y="351877"/>
                    <a:pt x="62125" y="336637"/>
                    <a:pt x="30692" y="278534"/>
                  </a:cubicBezTo>
                  <a:cubicBezTo>
                    <a:pt x="12595" y="246149"/>
                    <a:pt x="-6455" y="207097"/>
                    <a:pt x="2117" y="167092"/>
                  </a:cubicBezTo>
                  <a:cubicBezTo>
                    <a:pt x="13547" y="124229"/>
                    <a:pt x="18310" y="86129"/>
                    <a:pt x="26883" y="42314"/>
                  </a:cubicBezTo>
                  <a:close/>
                </a:path>
              </a:pathLst>
            </a:custGeom>
            <a:solidFill>
              <a:srgbClr val="FFFFFF"/>
            </a:solidFill>
            <a:ln w="9525" cap="flat">
              <a:noFill/>
              <a:prstDash val="solid"/>
              <a:miter/>
            </a:ln>
          </p:spPr>
          <p:txBody>
            <a:bodyPr rtlCol="0" anchor="ctr"/>
            <a:lstStyle/>
            <a:p>
              <a:endParaRPr lang="en-US"/>
            </a:p>
          </p:txBody>
        </p:sp>
        <p:sp>
          <p:nvSpPr>
            <p:cNvPr id="13" name="Freeform 9">
              <a:extLst>
                <a:ext uri="{FF2B5EF4-FFF2-40B4-BE49-F238E27FC236}">
                  <a16:creationId xmlns:a16="http://schemas.microsoft.com/office/drawing/2014/main" id="{B4D07C5A-2FEC-B7FA-D946-141D357C5A4B}"/>
                </a:ext>
              </a:extLst>
            </p:cNvPr>
            <p:cNvSpPr/>
            <p:nvPr/>
          </p:nvSpPr>
          <p:spPr>
            <a:xfrm>
              <a:off x="8412483" y="2267338"/>
              <a:ext cx="695920" cy="1209126"/>
            </a:xfrm>
            <a:custGeom>
              <a:avLst/>
              <a:gdLst>
                <a:gd name="connsiteX0" fmla="*/ 23809 w 695920"/>
                <a:gd name="connsiteY0" fmla="*/ 291077 h 1209126"/>
                <a:gd name="connsiteX1" fmla="*/ 110487 w 695920"/>
                <a:gd name="connsiteY1" fmla="*/ 426332 h 1209126"/>
                <a:gd name="connsiteX2" fmla="*/ 135252 w 695920"/>
                <a:gd name="connsiteY2" fmla="*/ 731131 h 1209126"/>
                <a:gd name="connsiteX3" fmla="*/ 115249 w 695920"/>
                <a:gd name="connsiteY3" fmla="*/ 975924 h 1209126"/>
                <a:gd name="connsiteX4" fmla="*/ 133347 w 695920"/>
                <a:gd name="connsiteY4" fmla="*/ 1138802 h 1209126"/>
                <a:gd name="connsiteX5" fmla="*/ 245742 w 695920"/>
                <a:gd name="connsiteY5" fmla="*/ 1197857 h 1209126"/>
                <a:gd name="connsiteX6" fmla="*/ 323847 w 695920"/>
                <a:gd name="connsiteY6" fmla="*/ 1203572 h 1209126"/>
                <a:gd name="connsiteX7" fmla="*/ 381949 w 695920"/>
                <a:gd name="connsiteY7" fmla="*/ 1198809 h 1209126"/>
                <a:gd name="connsiteX8" fmla="*/ 287652 w 695920"/>
                <a:gd name="connsiteY8" fmla="*/ 1185474 h 1209126"/>
                <a:gd name="connsiteX9" fmla="*/ 273364 w 695920"/>
                <a:gd name="connsiteY9" fmla="*/ 1170234 h 1209126"/>
                <a:gd name="connsiteX10" fmla="*/ 268602 w 695920"/>
                <a:gd name="connsiteY10" fmla="*/ 966399 h 1209126"/>
                <a:gd name="connsiteX11" fmla="*/ 281937 w 695920"/>
                <a:gd name="connsiteY11" fmla="*/ 843527 h 1209126"/>
                <a:gd name="connsiteX12" fmla="*/ 293367 w 695920"/>
                <a:gd name="connsiteY12" fmla="*/ 828287 h 1209126"/>
                <a:gd name="connsiteX13" fmla="*/ 308607 w 695920"/>
                <a:gd name="connsiteY13" fmla="*/ 851147 h 1209126"/>
                <a:gd name="connsiteX14" fmla="*/ 333372 w 695920"/>
                <a:gd name="connsiteY14" fmla="*/ 955922 h 1209126"/>
                <a:gd name="connsiteX15" fmla="*/ 492439 w 695920"/>
                <a:gd name="connsiteY15" fmla="*/ 1133087 h 1209126"/>
                <a:gd name="connsiteX16" fmla="*/ 569592 w 695920"/>
                <a:gd name="connsiteY16" fmla="*/ 1135944 h 1209126"/>
                <a:gd name="connsiteX17" fmla="*/ 594357 w 695920"/>
                <a:gd name="connsiteY17" fmla="*/ 1061649 h 1209126"/>
                <a:gd name="connsiteX18" fmla="*/ 497202 w 695920"/>
                <a:gd name="connsiteY18" fmla="*/ 915917 h 1209126"/>
                <a:gd name="connsiteX19" fmla="*/ 446719 w 695920"/>
                <a:gd name="connsiteY19" fmla="*/ 711129 h 1209126"/>
                <a:gd name="connsiteX20" fmla="*/ 441004 w 695920"/>
                <a:gd name="connsiteY20" fmla="*/ 617784 h 1209126"/>
                <a:gd name="connsiteX21" fmla="*/ 461007 w 695920"/>
                <a:gd name="connsiteY21" fmla="*/ 584447 h 1209126"/>
                <a:gd name="connsiteX22" fmla="*/ 499107 w 695920"/>
                <a:gd name="connsiteY22" fmla="*/ 602544 h 1209126"/>
                <a:gd name="connsiteX23" fmla="*/ 537207 w 695920"/>
                <a:gd name="connsiteY23" fmla="*/ 695889 h 1209126"/>
                <a:gd name="connsiteX24" fmla="*/ 567687 w 695920"/>
                <a:gd name="connsiteY24" fmla="*/ 757802 h 1209126"/>
                <a:gd name="connsiteX25" fmla="*/ 669604 w 695920"/>
                <a:gd name="connsiteY25" fmla="*/ 773042 h 1209126"/>
                <a:gd name="connsiteX26" fmla="*/ 694369 w 695920"/>
                <a:gd name="connsiteY26" fmla="*/ 713987 h 1209126"/>
                <a:gd name="connsiteX27" fmla="*/ 589594 w 695920"/>
                <a:gd name="connsiteY27" fmla="*/ 482529 h 1209126"/>
                <a:gd name="connsiteX28" fmla="*/ 481962 w 695920"/>
                <a:gd name="connsiteY28" fmla="*/ 411092 h 1209126"/>
                <a:gd name="connsiteX29" fmla="*/ 390522 w 695920"/>
                <a:gd name="connsiteY29" fmla="*/ 354894 h 1209126"/>
                <a:gd name="connsiteX30" fmla="*/ 495297 w 695920"/>
                <a:gd name="connsiteY30" fmla="*/ 148202 h 1209126"/>
                <a:gd name="connsiteX31" fmla="*/ 326704 w 695920"/>
                <a:gd name="connsiteY31" fmla="*/ 79622 h 1209126"/>
                <a:gd name="connsiteX32" fmla="*/ 221929 w 695920"/>
                <a:gd name="connsiteY32" fmla="*/ 256787 h 1209126"/>
                <a:gd name="connsiteX33" fmla="*/ 145729 w 695920"/>
                <a:gd name="connsiteY33" fmla="*/ 194874 h 1209126"/>
                <a:gd name="connsiteX34" fmla="*/ 159064 w 695920"/>
                <a:gd name="connsiteY34" fmla="*/ 70097 h 1209126"/>
                <a:gd name="connsiteX35" fmla="*/ 99057 w 695920"/>
                <a:gd name="connsiteY35" fmla="*/ 564 h 1209126"/>
                <a:gd name="connsiteX36" fmla="*/ 28572 w 695920"/>
                <a:gd name="connsiteY36" fmla="*/ 53904 h 1209126"/>
                <a:gd name="connsiteX37" fmla="*/ 2854 w 695920"/>
                <a:gd name="connsiteY37" fmla="*/ 191064 h 1209126"/>
                <a:gd name="connsiteX38" fmla="*/ 23809 w 695920"/>
                <a:gd name="connsiteY38" fmla="*/ 291077 h 1209126"/>
                <a:gd name="connsiteX39" fmla="*/ 359089 w 695920"/>
                <a:gd name="connsiteY39" fmla="*/ 337749 h 1209126"/>
                <a:gd name="connsiteX40" fmla="*/ 235264 w 695920"/>
                <a:gd name="connsiteY40" fmla="*/ 220592 h 1209126"/>
                <a:gd name="connsiteX41" fmla="*/ 357184 w 695920"/>
                <a:gd name="connsiteY41" fmla="*/ 94862 h 1209126"/>
                <a:gd name="connsiteX42" fmla="*/ 489582 w 695920"/>
                <a:gd name="connsiteY42" fmla="*/ 208209 h 1209126"/>
                <a:gd name="connsiteX43" fmla="*/ 359089 w 695920"/>
                <a:gd name="connsiteY43" fmla="*/ 337749 h 1209126"/>
                <a:gd name="connsiteX44" fmla="*/ 19999 w 695920"/>
                <a:gd name="connsiteY44" fmla="*/ 184397 h 1209126"/>
                <a:gd name="connsiteX45" fmla="*/ 42859 w 695920"/>
                <a:gd name="connsiteY45" fmla="*/ 59619 h 1209126"/>
                <a:gd name="connsiteX46" fmla="*/ 91437 w 695920"/>
                <a:gd name="connsiteY46" fmla="*/ 17709 h 1209126"/>
                <a:gd name="connsiteX47" fmla="*/ 136204 w 695920"/>
                <a:gd name="connsiteY47" fmla="*/ 55809 h 1209126"/>
                <a:gd name="connsiteX48" fmla="*/ 126679 w 695920"/>
                <a:gd name="connsiteY48" fmla="*/ 146297 h 1209126"/>
                <a:gd name="connsiteX49" fmla="*/ 205737 w 695920"/>
                <a:gd name="connsiteY49" fmla="*/ 267264 h 1209126"/>
                <a:gd name="connsiteX50" fmla="*/ 372424 w 695920"/>
                <a:gd name="connsiteY50" fmla="*/ 364419 h 1209126"/>
                <a:gd name="connsiteX51" fmla="*/ 526729 w 695920"/>
                <a:gd name="connsiteY51" fmla="*/ 453954 h 1209126"/>
                <a:gd name="connsiteX52" fmla="*/ 572449 w 695920"/>
                <a:gd name="connsiteY52" fmla="*/ 492054 h 1209126"/>
                <a:gd name="connsiteX53" fmla="*/ 667699 w 695920"/>
                <a:gd name="connsiteY53" fmla="*/ 697794 h 1209126"/>
                <a:gd name="connsiteX54" fmla="*/ 611502 w 695920"/>
                <a:gd name="connsiteY54" fmla="*/ 759706 h 1209126"/>
                <a:gd name="connsiteX55" fmla="*/ 566734 w 695920"/>
                <a:gd name="connsiteY55" fmla="*/ 723512 h 1209126"/>
                <a:gd name="connsiteX56" fmla="*/ 512442 w 695920"/>
                <a:gd name="connsiteY56" fmla="*/ 590162 h 1209126"/>
                <a:gd name="connsiteX57" fmla="*/ 454339 w 695920"/>
                <a:gd name="connsiteY57" fmla="*/ 561587 h 1209126"/>
                <a:gd name="connsiteX58" fmla="*/ 421954 w 695920"/>
                <a:gd name="connsiteY58" fmla="*/ 608259 h 1209126"/>
                <a:gd name="connsiteX59" fmla="*/ 425764 w 695920"/>
                <a:gd name="connsiteY59" fmla="*/ 712081 h 1209126"/>
                <a:gd name="connsiteX60" fmla="*/ 479104 w 695920"/>
                <a:gd name="connsiteY60" fmla="*/ 928299 h 1209126"/>
                <a:gd name="connsiteX61" fmla="*/ 573402 w 695920"/>
                <a:gd name="connsiteY61" fmla="*/ 1067364 h 1209126"/>
                <a:gd name="connsiteX62" fmla="*/ 553399 w 695920"/>
                <a:gd name="connsiteY62" fmla="*/ 1115942 h 1209126"/>
                <a:gd name="connsiteX63" fmla="*/ 501012 w 695920"/>
                <a:gd name="connsiteY63" fmla="*/ 1111179 h 1209126"/>
                <a:gd name="connsiteX64" fmla="*/ 345754 w 695920"/>
                <a:gd name="connsiteY64" fmla="*/ 934967 h 1209126"/>
                <a:gd name="connsiteX65" fmla="*/ 319084 w 695920"/>
                <a:gd name="connsiteY65" fmla="*/ 826381 h 1209126"/>
                <a:gd name="connsiteX66" fmla="*/ 293367 w 695920"/>
                <a:gd name="connsiteY66" fmla="*/ 798759 h 1209126"/>
                <a:gd name="connsiteX67" fmla="*/ 266697 w 695920"/>
                <a:gd name="connsiteY67" fmla="*/ 824477 h 1209126"/>
                <a:gd name="connsiteX68" fmla="*/ 248599 w 695920"/>
                <a:gd name="connsiteY68" fmla="*/ 913059 h 1209126"/>
                <a:gd name="connsiteX69" fmla="*/ 257172 w 695920"/>
                <a:gd name="connsiteY69" fmla="*/ 1080699 h 1209126"/>
                <a:gd name="connsiteX70" fmla="*/ 257172 w 695920"/>
                <a:gd name="connsiteY70" fmla="*/ 1144517 h 1209126"/>
                <a:gd name="connsiteX71" fmla="*/ 211452 w 695920"/>
                <a:gd name="connsiteY71" fmla="*/ 1190237 h 1209126"/>
                <a:gd name="connsiteX72" fmla="*/ 159064 w 695920"/>
                <a:gd name="connsiteY72" fmla="*/ 1157852 h 1209126"/>
                <a:gd name="connsiteX73" fmla="*/ 136204 w 695920"/>
                <a:gd name="connsiteY73" fmla="*/ 908297 h 1209126"/>
                <a:gd name="connsiteX74" fmla="*/ 157159 w 695920"/>
                <a:gd name="connsiteY74" fmla="*/ 618737 h 1209126"/>
                <a:gd name="connsiteX75" fmla="*/ 130489 w 695920"/>
                <a:gd name="connsiteY75" fmla="*/ 430142 h 1209126"/>
                <a:gd name="connsiteX76" fmla="*/ 46669 w 695920"/>
                <a:gd name="connsiteY76" fmla="*/ 295839 h 1209126"/>
                <a:gd name="connsiteX77" fmla="*/ 19999 w 695920"/>
                <a:gd name="connsiteY77" fmla="*/ 184397 h 12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5920" h="1209126">
                  <a:moveTo>
                    <a:pt x="23809" y="291077"/>
                  </a:moveTo>
                  <a:cubicBezTo>
                    <a:pt x="58099" y="354894"/>
                    <a:pt x="95247" y="391089"/>
                    <a:pt x="110487" y="426332"/>
                  </a:cubicBezTo>
                  <a:cubicBezTo>
                    <a:pt x="145729" y="522534"/>
                    <a:pt x="137157" y="630167"/>
                    <a:pt x="135252" y="731131"/>
                  </a:cubicBezTo>
                  <a:cubicBezTo>
                    <a:pt x="133347" y="802569"/>
                    <a:pt x="116202" y="903534"/>
                    <a:pt x="115249" y="975924"/>
                  </a:cubicBezTo>
                  <a:cubicBezTo>
                    <a:pt x="114297" y="1031169"/>
                    <a:pt x="120964" y="1085462"/>
                    <a:pt x="133347" y="1138802"/>
                  </a:cubicBezTo>
                  <a:cubicBezTo>
                    <a:pt x="146682" y="1193094"/>
                    <a:pt x="180019" y="1228337"/>
                    <a:pt x="245742" y="1197857"/>
                  </a:cubicBezTo>
                  <a:cubicBezTo>
                    <a:pt x="272412" y="1187379"/>
                    <a:pt x="298129" y="1199762"/>
                    <a:pt x="323847" y="1203572"/>
                  </a:cubicBezTo>
                  <a:cubicBezTo>
                    <a:pt x="343849" y="1206429"/>
                    <a:pt x="362899" y="1215954"/>
                    <a:pt x="381949" y="1198809"/>
                  </a:cubicBezTo>
                  <a:cubicBezTo>
                    <a:pt x="351469" y="1189284"/>
                    <a:pt x="318132" y="1195952"/>
                    <a:pt x="287652" y="1185474"/>
                  </a:cubicBezTo>
                  <a:cubicBezTo>
                    <a:pt x="280032" y="1182617"/>
                    <a:pt x="270507" y="1186427"/>
                    <a:pt x="273364" y="1170234"/>
                  </a:cubicBezTo>
                  <a:cubicBezTo>
                    <a:pt x="285747" y="1102607"/>
                    <a:pt x="271459" y="1034027"/>
                    <a:pt x="268602" y="966399"/>
                  </a:cubicBezTo>
                  <a:cubicBezTo>
                    <a:pt x="267649" y="924489"/>
                    <a:pt x="269554" y="883531"/>
                    <a:pt x="281937" y="843527"/>
                  </a:cubicBezTo>
                  <a:cubicBezTo>
                    <a:pt x="283842" y="835906"/>
                    <a:pt x="283842" y="828287"/>
                    <a:pt x="293367" y="828287"/>
                  </a:cubicBezTo>
                  <a:cubicBezTo>
                    <a:pt x="302892" y="828287"/>
                    <a:pt x="306702" y="841622"/>
                    <a:pt x="308607" y="851147"/>
                  </a:cubicBezTo>
                  <a:cubicBezTo>
                    <a:pt x="311464" y="864481"/>
                    <a:pt x="331467" y="942587"/>
                    <a:pt x="333372" y="955922"/>
                  </a:cubicBezTo>
                  <a:cubicBezTo>
                    <a:pt x="340039" y="994974"/>
                    <a:pt x="409572" y="1067364"/>
                    <a:pt x="492439" y="1133087"/>
                  </a:cubicBezTo>
                  <a:cubicBezTo>
                    <a:pt x="512442" y="1149279"/>
                    <a:pt x="545779" y="1154994"/>
                    <a:pt x="569592" y="1135944"/>
                  </a:cubicBezTo>
                  <a:cubicBezTo>
                    <a:pt x="593404" y="1116894"/>
                    <a:pt x="600072" y="1094034"/>
                    <a:pt x="594357" y="1061649"/>
                  </a:cubicBezTo>
                  <a:cubicBezTo>
                    <a:pt x="589594" y="1036884"/>
                    <a:pt x="518157" y="943539"/>
                    <a:pt x="497202" y="915917"/>
                  </a:cubicBezTo>
                  <a:cubicBezTo>
                    <a:pt x="451482" y="854956"/>
                    <a:pt x="456244" y="780662"/>
                    <a:pt x="446719" y="711129"/>
                  </a:cubicBezTo>
                  <a:cubicBezTo>
                    <a:pt x="441957" y="680649"/>
                    <a:pt x="443862" y="648264"/>
                    <a:pt x="441004" y="617784"/>
                  </a:cubicBezTo>
                  <a:cubicBezTo>
                    <a:pt x="439099" y="600639"/>
                    <a:pt x="444814" y="589209"/>
                    <a:pt x="461007" y="584447"/>
                  </a:cubicBezTo>
                  <a:cubicBezTo>
                    <a:pt x="478152" y="579684"/>
                    <a:pt x="492439" y="586352"/>
                    <a:pt x="499107" y="602544"/>
                  </a:cubicBezTo>
                  <a:cubicBezTo>
                    <a:pt x="512442" y="633024"/>
                    <a:pt x="524824" y="664456"/>
                    <a:pt x="537207" y="695889"/>
                  </a:cubicBezTo>
                  <a:cubicBezTo>
                    <a:pt x="544827" y="715892"/>
                    <a:pt x="553399" y="741609"/>
                    <a:pt x="567687" y="757802"/>
                  </a:cubicBezTo>
                  <a:cubicBezTo>
                    <a:pt x="597215" y="791139"/>
                    <a:pt x="632457" y="796854"/>
                    <a:pt x="669604" y="773042"/>
                  </a:cubicBezTo>
                  <a:cubicBezTo>
                    <a:pt x="689607" y="760659"/>
                    <a:pt x="700084" y="735894"/>
                    <a:pt x="694369" y="713987"/>
                  </a:cubicBezTo>
                  <a:cubicBezTo>
                    <a:pt x="671509" y="631119"/>
                    <a:pt x="632457" y="555872"/>
                    <a:pt x="589594" y="482529"/>
                  </a:cubicBezTo>
                  <a:cubicBezTo>
                    <a:pt x="567687" y="444429"/>
                    <a:pt x="521014" y="430142"/>
                    <a:pt x="481962" y="411092"/>
                  </a:cubicBezTo>
                  <a:cubicBezTo>
                    <a:pt x="449577" y="394899"/>
                    <a:pt x="423859" y="374897"/>
                    <a:pt x="390522" y="354894"/>
                  </a:cubicBezTo>
                  <a:cubicBezTo>
                    <a:pt x="481009" y="345369"/>
                    <a:pt x="544827" y="252977"/>
                    <a:pt x="495297" y="148202"/>
                  </a:cubicBezTo>
                  <a:cubicBezTo>
                    <a:pt x="468627" y="92957"/>
                    <a:pt x="383854" y="64382"/>
                    <a:pt x="326704" y="79622"/>
                  </a:cubicBezTo>
                  <a:cubicBezTo>
                    <a:pt x="252409" y="99624"/>
                    <a:pt x="203832" y="168204"/>
                    <a:pt x="221929" y="256787"/>
                  </a:cubicBezTo>
                  <a:cubicBezTo>
                    <a:pt x="189544" y="236784"/>
                    <a:pt x="167637" y="222497"/>
                    <a:pt x="145729" y="194874"/>
                  </a:cubicBezTo>
                  <a:cubicBezTo>
                    <a:pt x="138109" y="185349"/>
                    <a:pt x="157159" y="97719"/>
                    <a:pt x="159064" y="70097"/>
                  </a:cubicBezTo>
                  <a:cubicBezTo>
                    <a:pt x="160969" y="31997"/>
                    <a:pt x="134299" y="4374"/>
                    <a:pt x="99057" y="564"/>
                  </a:cubicBezTo>
                  <a:cubicBezTo>
                    <a:pt x="66672" y="-3246"/>
                    <a:pt x="38097" y="11994"/>
                    <a:pt x="28572" y="53904"/>
                  </a:cubicBezTo>
                  <a:cubicBezTo>
                    <a:pt x="24762" y="70097"/>
                    <a:pt x="10474" y="164394"/>
                    <a:pt x="2854" y="191064"/>
                  </a:cubicBezTo>
                  <a:cubicBezTo>
                    <a:pt x="-6671" y="221544"/>
                    <a:pt x="9522" y="264407"/>
                    <a:pt x="23809" y="291077"/>
                  </a:cubicBezTo>
                  <a:close/>
                  <a:moveTo>
                    <a:pt x="359089" y="337749"/>
                  </a:moveTo>
                  <a:cubicBezTo>
                    <a:pt x="297177" y="339654"/>
                    <a:pt x="237169" y="285362"/>
                    <a:pt x="235264" y="220592"/>
                  </a:cubicBezTo>
                  <a:cubicBezTo>
                    <a:pt x="234312" y="162489"/>
                    <a:pt x="292414" y="95814"/>
                    <a:pt x="357184" y="94862"/>
                  </a:cubicBezTo>
                  <a:cubicBezTo>
                    <a:pt x="414334" y="93909"/>
                    <a:pt x="486724" y="125342"/>
                    <a:pt x="489582" y="208209"/>
                  </a:cubicBezTo>
                  <a:cubicBezTo>
                    <a:pt x="489582" y="297744"/>
                    <a:pt x="421002" y="335844"/>
                    <a:pt x="359089" y="337749"/>
                  </a:cubicBezTo>
                  <a:close/>
                  <a:moveTo>
                    <a:pt x="19999" y="184397"/>
                  </a:moveTo>
                  <a:cubicBezTo>
                    <a:pt x="29524" y="140582"/>
                    <a:pt x="34287" y="103434"/>
                    <a:pt x="42859" y="59619"/>
                  </a:cubicBezTo>
                  <a:cubicBezTo>
                    <a:pt x="46669" y="37712"/>
                    <a:pt x="64767" y="13899"/>
                    <a:pt x="91437" y="17709"/>
                  </a:cubicBezTo>
                  <a:cubicBezTo>
                    <a:pt x="116202" y="21519"/>
                    <a:pt x="135252" y="29139"/>
                    <a:pt x="136204" y="55809"/>
                  </a:cubicBezTo>
                  <a:cubicBezTo>
                    <a:pt x="136204" y="71049"/>
                    <a:pt x="131442" y="132009"/>
                    <a:pt x="126679" y="146297"/>
                  </a:cubicBezTo>
                  <a:cubicBezTo>
                    <a:pt x="117154" y="215829"/>
                    <a:pt x="153349" y="232022"/>
                    <a:pt x="205737" y="267264"/>
                  </a:cubicBezTo>
                  <a:cubicBezTo>
                    <a:pt x="245742" y="294887"/>
                    <a:pt x="259077" y="359657"/>
                    <a:pt x="372424" y="364419"/>
                  </a:cubicBezTo>
                  <a:cubicBezTo>
                    <a:pt x="372424" y="364419"/>
                    <a:pt x="450529" y="417759"/>
                    <a:pt x="526729" y="453954"/>
                  </a:cubicBezTo>
                  <a:cubicBezTo>
                    <a:pt x="544827" y="462527"/>
                    <a:pt x="561972" y="474909"/>
                    <a:pt x="572449" y="492054"/>
                  </a:cubicBezTo>
                  <a:cubicBezTo>
                    <a:pt x="612454" y="556824"/>
                    <a:pt x="646744" y="624452"/>
                    <a:pt x="667699" y="697794"/>
                  </a:cubicBezTo>
                  <a:cubicBezTo>
                    <a:pt x="679129" y="737799"/>
                    <a:pt x="652459" y="766374"/>
                    <a:pt x="611502" y="759706"/>
                  </a:cubicBezTo>
                  <a:cubicBezTo>
                    <a:pt x="590547" y="755897"/>
                    <a:pt x="575307" y="743514"/>
                    <a:pt x="566734" y="723512"/>
                  </a:cubicBezTo>
                  <a:cubicBezTo>
                    <a:pt x="548637" y="678744"/>
                    <a:pt x="530540" y="634929"/>
                    <a:pt x="512442" y="590162"/>
                  </a:cubicBezTo>
                  <a:cubicBezTo>
                    <a:pt x="501964" y="563492"/>
                    <a:pt x="477199" y="557777"/>
                    <a:pt x="454339" y="561587"/>
                  </a:cubicBezTo>
                  <a:cubicBezTo>
                    <a:pt x="430527" y="564444"/>
                    <a:pt x="420049" y="584447"/>
                    <a:pt x="421954" y="608259"/>
                  </a:cubicBezTo>
                  <a:cubicBezTo>
                    <a:pt x="423859" y="642549"/>
                    <a:pt x="420049" y="677792"/>
                    <a:pt x="425764" y="712081"/>
                  </a:cubicBezTo>
                  <a:cubicBezTo>
                    <a:pt x="438147" y="788281"/>
                    <a:pt x="428622" y="862577"/>
                    <a:pt x="479104" y="928299"/>
                  </a:cubicBezTo>
                  <a:cubicBezTo>
                    <a:pt x="497202" y="951159"/>
                    <a:pt x="569592" y="1044504"/>
                    <a:pt x="573402" y="1067364"/>
                  </a:cubicBezTo>
                  <a:cubicBezTo>
                    <a:pt x="577212" y="1091177"/>
                    <a:pt x="570544" y="1100702"/>
                    <a:pt x="553399" y="1115942"/>
                  </a:cubicBezTo>
                  <a:cubicBezTo>
                    <a:pt x="537207" y="1130229"/>
                    <a:pt x="515299" y="1120704"/>
                    <a:pt x="501012" y="1111179"/>
                  </a:cubicBezTo>
                  <a:cubicBezTo>
                    <a:pt x="418144" y="1055934"/>
                    <a:pt x="361947" y="984497"/>
                    <a:pt x="345754" y="934967"/>
                  </a:cubicBezTo>
                  <a:cubicBezTo>
                    <a:pt x="341944" y="913059"/>
                    <a:pt x="323847" y="848289"/>
                    <a:pt x="319084" y="826381"/>
                  </a:cubicBezTo>
                  <a:cubicBezTo>
                    <a:pt x="316227" y="813047"/>
                    <a:pt x="308607" y="799712"/>
                    <a:pt x="293367" y="798759"/>
                  </a:cubicBezTo>
                  <a:cubicBezTo>
                    <a:pt x="277174" y="797806"/>
                    <a:pt x="271459" y="811142"/>
                    <a:pt x="266697" y="824477"/>
                  </a:cubicBezTo>
                  <a:cubicBezTo>
                    <a:pt x="257172" y="853052"/>
                    <a:pt x="250504" y="882579"/>
                    <a:pt x="248599" y="913059"/>
                  </a:cubicBezTo>
                  <a:cubicBezTo>
                    <a:pt x="244789" y="969256"/>
                    <a:pt x="257172" y="1024502"/>
                    <a:pt x="257172" y="1080699"/>
                  </a:cubicBezTo>
                  <a:cubicBezTo>
                    <a:pt x="257172" y="1101654"/>
                    <a:pt x="258124" y="1123562"/>
                    <a:pt x="257172" y="1144517"/>
                  </a:cubicBezTo>
                  <a:cubicBezTo>
                    <a:pt x="255267" y="1173092"/>
                    <a:pt x="234312" y="1186427"/>
                    <a:pt x="211452" y="1190237"/>
                  </a:cubicBezTo>
                  <a:cubicBezTo>
                    <a:pt x="188592" y="1194047"/>
                    <a:pt x="167637" y="1183569"/>
                    <a:pt x="159064" y="1157852"/>
                  </a:cubicBezTo>
                  <a:cubicBezTo>
                    <a:pt x="138109" y="1091177"/>
                    <a:pt x="127632" y="978781"/>
                    <a:pt x="136204" y="908297"/>
                  </a:cubicBezTo>
                  <a:cubicBezTo>
                    <a:pt x="150492" y="797806"/>
                    <a:pt x="160017" y="677792"/>
                    <a:pt x="157159" y="618737"/>
                  </a:cubicBezTo>
                  <a:cubicBezTo>
                    <a:pt x="152397" y="568254"/>
                    <a:pt x="151444" y="479672"/>
                    <a:pt x="130489" y="430142"/>
                  </a:cubicBezTo>
                  <a:cubicBezTo>
                    <a:pt x="104772" y="369182"/>
                    <a:pt x="78102" y="353942"/>
                    <a:pt x="46669" y="295839"/>
                  </a:cubicBezTo>
                  <a:cubicBezTo>
                    <a:pt x="30477" y="262502"/>
                    <a:pt x="11427" y="223449"/>
                    <a:pt x="19999" y="184397"/>
                  </a:cubicBezTo>
                  <a:close/>
                </a:path>
              </a:pathLst>
            </a:custGeom>
            <a:solidFill>
              <a:srgbClr val="000000"/>
            </a:solidFill>
            <a:ln w="9525" cap="flat">
              <a:noFill/>
              <a:prstDash val="solid"/>
              <a:miter/>
            </a:ln>
          </p:spPr>
          <p:txBody>
            <a:bodyPr rtlCol="0" anchor="ctr"/>
            <a:lstStyle/>
            <a:p>
              <a:endParaRPr lang="en-US"/>
            </a:p>
          </p:txBody>
        </p:sp>
        <p:sp>
          <p:nvSpPr>
            <p:cNvPr id="14" name="Freeform 10">
              <a:extLst>
                <a:ext uri="{FF2B5EF4-FFF2-40B4-BE49-F238E27FC236}">
                  <a16:creationId xmlns:a16="http://schemas.microsoft.com/office/drawing/2014/main" id="{0BB42E35-341F-B8DE-470C-C7F030D597EF}"/>
                </a:ext>
              </a:extLst>
            </p:cNvPr>
            <p:cNvSpPr/>
            <p:nvPr/>
          </p:nvSpPr>
          <p:spPr>
            <a:xfrm>
              <a:off x="9088755" y="2951797"/>
              <a:ext cx="84493" cy="115252"/>
            </a:xfrm>
            <a:custGeom>
              <a:avLst/>
              <a:gdLst>
                <a:gd name="connsiteX0" fmla="*/ 60960 w 84493"/>
                <a:gd name="connsiteY0" fmla="*/ 70485 h 115252"/>
                <a:gd name="connsiteX1" fmla="*/ 68580 w 84493"/>
                <a:gd name="connsiteY1" fmla="*/ 0 h 115252"/>
                <a:gd name="connsiteX2" fmla="*/ 0 w 84493"/>
                <a:gd name="connsiteY2" fmla="*/ 115253 h 115252"/>
                <a:gd name="connsiteX3" fmla="*/ 60960 w 84493"/>
                <a:gd name="connsiteY3" fmla="*/ 70485 h 115252"/>
              </a:gdLst>
              <a:ahLst/>
              <a:cxnLst>
                <a:cxn ang="0">
                  <a:pos x="connsiteX0" y="connsiteY0"/>
                </a:cxn>
                <a:cxn ang="0">
                  <a:pos x="connsiteX1" y="connsiteY1"/>
                </a:cxn>
                <a:cxn ang="0">
                  <a:pos x="connsiteX2" y="connsiteY2"/>
                </a:cxn>
                <a:cxn ang="0">
                  <a:pos x="connsiteX3" y="connsiteY3"/>
                </a:cxn>
              </a:cxnLst>
              <a:rect l="l" t="t" r="r" b="b"/>
              <a:pathLst>
                <a:path w="84493" h="115252">
                  <a:moveTo>
                    <a:pt x="60960" y="70485"/>
                  </a:moveTo>
                  <a:cubicBezTo>
                    <a:pt x="72390" y="49530"/>
                    <a:pt x="57150" y="23813"/>
                    <a:pt x="68580" y="0"/>
                  </a:cubicBezTo>
                  <a:cubicBezTo>
                    <a:pt x="104775" y="57150"/>
                    <a:pt x="78105" y="105728"/>
                    <a:pt x="0" y="115253"/>
                  </a:cubicBezTo>
                  <a:cubicBezTo>
                    <a:pt x="29527" y="103822"/>
                    <a:pt x="49530" y="91440"/>
                    <a:pt x="60960" y="70485"/>
                  </a:cubicBezTo>
                  <a:close/>
                </a:path>
              </a:pathLst>
            </a:custGeom>
            <a:solidFill>
              <a:srgbClr val="000000"/>
            </a:solidFill>
            <a:ln w="9525" cap="flat">
              <a:noFill/>
              <a:prstDash val="solid"/>
              <a:miter/>
            </a:ln>
          </p:spPr>
          <p:txBody>
            <a:bodyPr rtlCol="0" anchor="ctr"/>
            <a:lstStyle/>
            <a:p>
              <a:endParaRPr lang="en-US"/>
            </a:p>
          </p:txBody>
        </p:sp>
        <p:sp>
          <p:nvSpPr>
            <p:cNvPr id="15" name="Freeform 11">
              <a:extLst>
                <a:ext uri="{FF2B5EF4-FFF2-40B4-BE49-F238E27FC236}">
                  <a16:creationId xmlns:a16="http://schemas.microsoft.com/office/drawing/2014/main" id="{D13BC7BC-4266-0109-C6D5-EB57DBD4DDFE}"/>
                </a:ext>
              </a:extLst>
            </p:cNvPr>
            <p:cNvSpPr/>
            <p:nvPr/>
          </p:nvSpPr>
          <p:spPr>
            <a:xfrm>
              <a:off x="8370738" y="2481262"/>
              <a:ext cx="48409" cy="112395"/>
            </a:xfrm>
            <a:custGeom>
              <a:avLst/>
              <a:gdLst>
                <a:gd name="connsiteX0" fmla="*/ 8404 w 48409"/>
                <a:gd name="connsiteY0" fmla="*/ 0 h 112395"/>
                <a:gd name="connsiteX1" fmla="*/ 48410 w 48409"/>
                <a:gd name="connsiteY1" fmla="*/ 112395 h 112395"/>
                <a:gd name="connsiteX2" fmla="*/ 8404 w 48409"/>
                <a:gd name="connsiteY2" fmla="*/ 0 h 112395"/>
              </a:gdLst>
              <a:ahLst/>
              <a:cxnLst>
                <a:cxn ang="0">
                  <a:pos x="connsiteX0" y="connsiteY0"/>
                </a:cxn>
                <a:cxn ang="0">
                  <a:pos x="connsiteX1" y="connsiteY1"/>
                </a:cxn>
                <a:cxn ang="0">
                  <a:pos x="connsiteX2" y="connsiteY2"/>
                </a:cxn>
              </a:cxnLst>
              <a:rect l="l" t="t" r="r" b="b"/>
              <a:pathLst>
                <a:path w="48409" h="112395">
                  <a:moveTo>
                    <a:pt x="8404" y="0"/>
                  </a:moveTo>
                  <a:cubicBezTo>
                    <a:pt x="7452" y="42863"/>
                    <a:pt x="30312" y="77153"/>
                    <a:pt x="48410" y="112395"/>
                  </a:cubicBezTo>
                  <a:cubicBezTo>
                    <a:pt x="2689" y="70485"/>
                    <a:pt x="-10646" y="33338"/>
                    <a:pt x="8404" y="0"/>
                  </a:cubicBezTo>
                  <a:close/>
                </a:path>
              </a:pathLst>
            </a:custGeom>
            <a:solidFill>
              <a:srgbClr val="000000"/>
            </a:solidFill>
            <a:ln w="9525" cap="flat">
              <a:noFill/>
              <a:prstDash val="solid"/>
              <a:miter/>
            </a:ln>
          </p:spPr>
          <p:txBody>
            <a:bodyPr rtlCol="0" anchor="ctr"/>
            <a:lstStyle/>
            <a:p>
              <a:endParaRPr lang="en-US"/>
            </a:p>
          </p:txBody>
        </p:sp>
        <p:sp>
          <p:nvSpPr>
            <p:cNvPr id="16" name="Freeform 12">
              <a:extLst>
                <a:ext uri="{FF2B5EF4-FFF2-40B4-BE49-F238E27FC236}">
                  <a16:creationId xmlns:a16="http://schemas.microsoft.com/office/drawing/2014/main" id="{E4E7EF27-2FA4-0AC7-B06F-181CE01CEAD8}"/>
                </a:ext>
              </a:extLst>
            </p:cNvPr>
            <p:cNvSpPr/>
            <p:nvPr/>
          </p:nvSpPr>
          <p:spPr>
            <a:xfrm>
              <a:off x="8468677" y="3452812"/>
              <a:ext cx="86677" cy="17966"/>
            </a:xfrm>
            <a:custGeom>
              <a:avLst/>
              <a:gdLst>
                <a:gd name="connsiteX0" fmla="*/ 72390 w 86677"/>
                <a:gd name="connsiteY0" fmla="*/ 0 h 17966"/>
                <a:gd name="connsiteX1" fmla="*/ 86678 w 86677"/>
                <a:gd name="connsiteY1" fmla="*/ 10478 h 17966"/>
                <a:gd name="connsiteX2" fmla="*/ 72390 w 86677"/>
                <a:gd name="connsiteY2" fmla="*/ 17145 h 17966"/>
                <a:gd name="connsiteX3" fmla="*/ 953 w 86677"/>
                <a:gd name="connsiteY3" fmla="*/ 6668 h 17966"/>
                <a:gd name="connsiteX4" fmla="*/ 0 w 86677"/>
                <a:gd name="connsiteY4" fmla="*/ 0 h 17966"/>
                <a:gd name="connsiteX5" fmla="*/ 72390 w 86677"/>
                <a:gd name="connsiteY5" fmla="*/ 0 h 1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7" h="17966">
                  <a:moveTo>
                    <a:pt x="72390" y="0"/>
                  </a:moveTo>
                  <a:cubicBezTo>
                    <a:pt x="79058" y="0"/>
                    <a:pt x="86678" y="1905"/>
                    <a:pt x="86678" y="10478"/>
                  </a:cubicBezTo>
                  <a:cubicBezTo>
                    <a:pt x="86678" y="20003"/>
                    <a:pt x="78105" y="18097"/>
                    <a:pt x="72390" y="17145"/>
                  </a:cubicBezTo>
                  <a:cubicBezTo>
                    <a:pt x="48578" y="13335"/>
                    <a:pt x="24765" y="10478"/>
                    <a:pt x="953" y="6668"/>
                  </a:cubicBezTo>
                  <a:cubicBezTo>
                    <a:pt x="953" y="4763"/>
                    <a:pt x="953" y="1905"/>
                    <a:pt x="0" y="0"/>
                  </a:cubicBezTo>
                  <a:cubicBezTo>
                    <a:pt x="23813" y="0"/>
                    <a:pt x="47625" y="0"/>
                    <a:pt x="72390" y="0"/>
                  </a:cubicBezTo>
                  <a:close/>
                </a:path>
              </a:pathLst>
            </a:custGeom>
            <a:solidFill>
              <a:srgbClr val="000000"/>
            </a:solidFill>
            <a:ln w="9525" cap="flat">
              <a:noFill/>
              <a:prstDash val="solid"/>
              <a:miter/>
            </a:ln>
          </p:spPr>
          <p:txBody>
            <a:bodyPr rtlCol="0" anchor="ctr"/>
            <a:lstStyle/>
            <a:p>
              <a:endParaRPr lang="en-US"/>
            </a:p>
          </p:txBody>
        </p:sp>
      </p:grpSp>
      <p:grpSp>
        <p:nvGrpSpPr>
          <p:cNvPr id="17" name="Graphic 4">
            <a:extLst>
              <a:ext uri="{FF2B5EF4-FFF2-40B4-BE49-F238E27FC236}">
                <a16:creationId xmlns:a16="http://schemas.microsoft.com/office/drawing/2014/main" id="{53602018-0272-B1C0-ED6E-79C1FD991AF8}"/>
              </a:ext>
            </a:extLst>
          </p:cNvPr>
          <p:cNvGrpSpPr/>
          <p:nvPr/>
        </p:nvGrpSpPr>
        <p:grpSpPr>
          <a:xfrm>
            <a:off x="1045102" y="4477499"/>
            <a:ext cx="1022043" cy="1435483"/>
            <a:chOff x="8124259" y="1236345"/>
            <a:chExt cx="860672" cy="1861250"/>
          </a:xfrm>
        </p:grpSpPr>
        <p:sp>
          <p:nvSpPr>
            <p:cNvPr id="18" name="Freeform 14">
              <a:extLst>
                <a:ext uri="{FF2B5EF4-FFF2-40B4-BE49-F238E27FC236}">
                  <a16:creationId xmlns:a16="http://schemas.microsoft.com/office/drawing/2014/main" id="{CCED65E6-D58E-61BB-D374-6C33C91A23C5}"/>
                </a:ext>
              </a:extLst>
            </p:cNvPr>
            <p:cNvSpPr/>
            <p:nvPr/>
          </p:nvSpPr>
          <p:spPr>
            <a:xfrm>
              <a:off x="8402002" y="1842134"/>
              <a:ext cx="8572" cy="7620"/>
            </a:xfrm>
            <a:custGeom>
              <a:avLst/>
              <a:gdLst>
                <a:gd name="connsiteX0" fmla="*/ 8573 w 8572"/>
                <a:gd name="connsiteY0" fmla="*/ 7620 h 7620"/>
                <a:gd name="connsiteX1" fmla="*/ 0 w 8572"/>
                <a:gd name="connsiteY1" fmla="*/ 0 h 7620"/>
                <a:gd name="connsiteX2" fmla="*/ 8573 w 8572"/>
                <a:gd name="connsiteY2" fmla="*/ 7620 h 7620"/>
              </a:gdLst>
              <a:ahLst/>
              <a:cxnLst>
                <a:cxn ang="0">
                  <a:pos x="connsiteX0" y="connsiteY0"/>
                </a:cxn>
                <a:cxn ang="0">
                  <a:pos x="connsiteX1" y="connsiteY1"/>
                </a:cxn>
                <a:cxn ang="0">
                  <a:pos x="connsiteX2" y="connsiteY2"/>
                </a:cxn>
              </a:cxnLst>
              <a:rect l="l" t="t" r="r" b="b"/>
              <a:pathLst>
                <a:path w="8572" h="7620">
                  <a:moveTo>
                    <a:pt x="8573" y="7620"/>
                  </a:moveTo>
                  <a:cubicBezTo>
                    <a:pt x="5715" y="4763"/>
                    <a:pt x="2858" y="2858"/>
                    <a:pt x="0" y="0"/>
                  </a:cubicBezTo>
                  <a:cubicBezTo>
                    <a:pt x="2858" y="2858"/>
                    <a:pt x="5715" y="5715"/>
                    <a:pt x="8573" y="7620"/>
                  </a:cubicBezTo>
                  <a:close/>
                </a:path>
              </a:pathLst>
            </a:custGeom>
            <a:solidFill>
              <a:srgbClr val="FFFFFF"/>
            </a:solidFill>
            <a:ln w="9525" cap="flat">
              <a:noFill/>
              <a:prstDash val="solid"/>
              <a:miter/>
            </a:ln>
          </p:spPr>
          <p:txBody>
            <a:bodyPr rtlCol="0" anchor="ctr"/>
            <a:lstStyle/>
            <a:p>
              <a:endParaRPr lang="en-US"/>
            </a:p>
          </p:txBody>
        </p:sp>
        <p:sp>
          <p:nvSpPr>
            <p:cNvPr id="19" name="Freeform 15">
              <a:extLst>
                <a:ext uri="{FF2B5EF4-FFF2-40B4-BE49-F238E27FC236}">
                  <a16:creationId xmlns:a16="http://schemas.microsoft.com/office/drawing/2014/main" id="{F270FEA7-EEA6-17B3-BDDB-AEF0741956D2}"/>
                </a:ext>
              </a:extLst>
            </p:cNvPr>
            <p:cNvSpPr/>
            <p:nvPr/>
          </p:nvSpPr>
          <p:spPr>
            <a:xfrm>
              <a:off x="8411527" y="1849754"/>
              <a:ext cx="30480" cy="20954"/>
            </a:xfrm>
            <a:custGeom>
              <a:avLst/>
              <a:gdLst>
                <a:gd name="connsiteX0" fmla="*/ 30480 w 30480"/>
                <a:gd name="connsiteY0" fmla="*/ 20955 h 20954"/>
                <a:gd name="connsiteX1" fmla="*/ 0 w 30480"/>
                <a:gd name="connsiteY1" fmla="*/ 0 h 20954"/>
                <a:gd name="connsiteX2" fmla="*/ 30480 w 30480"/>
                <a:gd name="connsiteY2" fmla="*/ 20955 h 20954"/>
              </a:gdLst>
              <a:ahLst/>
              <a:cxnLst>
                <a:cxn ang="0">
                  <a:pos x="connsiteX0" y="connsiteY0"/>
                </a:cxn>
                <a:cxn ang="0">
                  <a:pos x="connsiteX1" y="connsiteY1"/>
                </a:cxn>
                <a:cxn ang="0">
                  <a:pos x="connsiteX2" y="connsiteY2"/>
                </a:cxn>
              </a:cxnLst>
              <a:rect l="l" t="t" r="r" b="b"/>
              <a:pathLst>
                <a:path w="30480" h="20954">
                  <a:moveTo>
                    <a:pt x="30480" y="20955"/>
                  </a:moveTo>
                  <a:cubicBezTo>
                    <a:pt x="20003" y="14288"/>
                    <a:pt x="9525" y="7620"/>
                    <a:pt x="0" y="0"/>
                  </a:cubicBezTo>
                  <a:cubicBezTo>
                    <a:pt x="9525" y="8573"/>
                    <a:pt x="19050" y="15240"/>
                    <a:pt x="30480" y="20955"/>
                  </a:cubicBezTo>
                  <a:close/>
                </a:path>
              </a:pathLst>
            </a:custGeom>
            <a:solidFill>
              <a:srgbClr val="FFFFFF"/>
            </a:solidFill>
            <a:ln w="9525" cap="flat">
              <a:noFill/>
              <a:prstDash val="solid"/>
              <a:miter/>
            </a:ln>
          </p:spPr>
          <p:txBody>
            <a:bodyPr rtlCol="0" anchor="ctr"/>
            <a:lstStyle/>
            <a:p>
              <a:endParaRPr lang="en-US"/>
            </a:p>
          </p:txBody>
        </p:sp>
        <p:sp>
          <p:nvSpPr>
            <p:cNvPr id="20" name="Freeform 16">
              <a:extLst>
                <a:ext uri="{FF2B5EF4-FFF2-40B4-BE49-F238E27FC236}">
                  <a16:creationId xmlns:a16="http://schemas.microsoft.com/office/drawing/2014/main" id="{416C18D3-F2D1-727D-BE82-741E988E0009}"/>
                </a:ext>
              </a:extLst>
            </p:cNvPr>
            <p:cNvSpPr/>
            <p:nvPr/>
          </p:nvSpPr>
          <p:spPr>
            <a:xfrm>
              <a:off x="8443912" y="1871662"/>
              <a:ext cx="8572" cy="4762"/>
            </a:xfrm>
            <a:custGeom>
              <a:avLst/>
              <a:gdLst>
                <a:gd name="connsiteX0" fmla="*/ 8573 w 8572"/>
                <a:gd name="connsiteY0" fmla="*/ 4763 h 4762"/>
                <a:gd name="connsiteX1" fmla="*/ 0 w 8572"/>
                <a:gd name="connsiteY1" fmla="*/ 0 h 4762"/>
                <a:gd name="connsiteX2" fmla="*/ 8573 w 8572"/>
                <a:gd name="connsiteY2" fmla="*/ 4763 h 4762"/>
              </a:gdLst>
              <a:ahLst/>
              <a:cxnLst>
                <a:cxn ang="0">
                  <a:pos x="connsiteX0" y="connsiteY0"/>
                </a:cxn>
                <a:cxn ang="0">
                  <a:pos x="connsiteX1" y="connsiteY1"/>
                </a:cxn>
                <a:cxn ang="0">
                  <a:pos x="connsiteX2" y="connsiteY2"/>
                </a:cxn>
              </a:cxnLst>
              <a:rect l="l" t="t" r="r" b="b"/>
              <a:pathLst>
                <a:path w="8572" h="4762">
                  <a:moveTo>
                    <a:pt x="8573" y="4763"/>
                  </a:moveTo>
                  <a:cubicBezTo>
                    <a:pt x="5715" y="2858"/>
                    <a:pt x="2857" y="1905"/>
                    <a:pt x="0" y="0"/>
                  </a:cubicBezTo>
                  <a:cubicBezTo>
                    <a:pt x="2857" y="1905"/>
                    <a:pt x="5715" y="3810"/>
                    <a:pt x="8573" y="4763"/>
                  </a:cubicBezTo>
                  <a:close/>
                </a:path>
              </a:pathLst>
            </a:custGeom>
            <a:solidFill>
              <a:srgbClr val="FFFFFF"/>
            </a:solidFill>
            <a:ln w="9525" cap="flat">
              <a:noFill/>
              <a:prstDash val="solid"/>
              <a:miter/>
            </a:ln>
          </p:spPr>
          <p:txBody>
            <a:bodyPr rtlCol="0" anchor="ctr"/>
            <a:lstStyle/>
            <a:p>
              <a:endParaRPr lang="en-US"/>
            </a:p>
          </p:txBody>
        </p:sp>
        <p:sp>
          <p:nvSpPr>
            <p:cNvPr id="21" name="Freeform 17">
              <a:extLst>
                <a:ext uri="{FF2B5EF4-FFF2-40B4-BE49-F238E27FC236}">
                  <a16:creationId xmlns:a16="http://schemas.microsoft.com/office/drawing/2014/main" id="{C57EDCF2-D51C-0B1A-0209-03BEEEE1FB73}"/>
                </a:ext>
              </a:extLst>
            </p:cNvPr>
            <p:cNvSpPr/>
            <p:nvPr/>
          </p:nvSpPr>
          <p:spPr>
            <a:xfrm>
              <a:off x="8761094" y="1662112"/>
              <a:ext cx="952" cy="23812"/>
            </a:xfrm>
            <a:custGeom>
              <a:avLst/>
              <a:gdLst>
                <a:gd name="connsiteX0" fmla="*/ 0 w 952"/>
                <a:gd name="connsiteY0" fmla="*/ 0 h 23812"/>
                <a:gd name="connsiteX1" fmla="*/ 953 w 952"/>
                <a:gd name="connsiteY1" fmla="*/ 23813 h 23812"/>
                <a:gd name="connsiteX2" fmla="*/ 0 w 952"/>
                <a:gd name="connsiteY2" fmla="*/ 0 h 23812"/>
              </a:gdLst>
              <a:ahLst/>
              <a:cxnLst>
                <a:cxn ang="0">
                  <a:pos x="connsiteX0" y="connsiteY0"/>
                </a:cxn>
                <a:cxn ang="0">
                  <a:pos x="connsiteX1" y="connsiteY1"/>
                </a:cxn>
                <a:cxn ang="0">
                  <a:pos x="connsiteX2" y="connsiteY2"/>
                </a:cxn>
              </a:cxnLst>
              <a:rect l="l" t="t" r="r" b="b"/>
              <a:pathLst>
                <a:path w="952" h="23812">
                  <a:moveTo>
                    <a:pt x="0" y="0"/>
                  </a:moveTo>
                  <a:cubicBezTo>
                    <a:pt x="953" y="7620"/>
                    <a:pt x="953" y="15240"/>
                    <a:pt x="953" y="23813"/>
                  </a:cubicBezTo>
                  <a:cubicBezTo>
                    <a:pt x="953" y="15240"/>
                    <a:pt x="0" y="7620"/>
                    <a:pt x="0" y="0"/>
                  </a:cubicBezTo>
                  <a:close/>
                </a:path>
              </a:pathLst>
            </a:custGeom>
            <a:solidFill>
              <a:srgbClr val="FFFFFF"/>
            </a:solidFill>
            <a:ln w="9525" cap="flat">
              <a:noFill/>
              <a:prstDash val="solid"/>
              <a:miter/>
            </a:ln>
          </p:spPr>
          <p:txBody>
            <a:bodyPr rtlCol="0" anchor="ctr"/>
            <a:lstStyle/>
            <a:p>
              <a:endParaRPr lang="en-US"/>
            </a:p>
          </p:txBody>
        </p:sp>
        <p:sp>
          <p:nvSpPr>
            <p:cNvPr id="22" name="Freeform 18">
              <a:extLst>
                <a:ext uri="{FF2B5EF4-FFF2-40B4-BE49-F238E27FC236}">
                  <a16:creationId xmlns:a16="http://schemas.microsoft.com/office/drawing/2014/main" id="{61C0739B-04D2-7333-43FA-A4A8C7B3AFFC}"/>
                </a:ext>
              </a:extLst>
            </p:cNvPr>
            <p:cNvSpPr/>
            <p:nvPr/>
          </p:nvSpPr>
          <p:spPr>
            <a:xfrm>
              <a:off x="8490585" y="1892617"/>
              <a:ext cx="8572" cy="2857"/>
            </a:xfrm>
            <a:custGeom>
              <a:avLst/>
              <a:gdLst>
                <a:gd name="connsiteX0" fmla="*/ 8572 w 8572"/>
                <a:gd name="connsiteY0" fmla="*/ 2858 h 2857"/>
                <a:gd name="connsiteX1" fmla="*/ 0 w 8572"/>
                <a:gd name="connsiteY1" fmla="*/ 0 h 2857"/>
                <a:gd name="connsiteX2" fmla="*/ 8572 w 8572"/>
                <a:gd name="connsiteY2" fmla="*/ 2858 h 2857"/>
              </a:gdLst>
              <a:ahLst/>
              <a:cxnLst>
                <a:cxn ang="0">
                  <a:pos x="connsiteX0" y="connsiteY0"/>
                </a:cxn>
                <a:cxn ang="0">
                  <a:pos x="connsiteX1" y="connsiteY1"/>
                </a:cxn>
                <a:cxn ang="0">
                  <a:pos x="connsiteX2" y="connsiteY2"/>
                </a:cxn>
              </a:cxnLst>
              <a:rect l="l" t="t" r="r" b="b"/>
              <a:pathLst>
                <a:path w="8572" h="2857">
                  <a:moveTo>
                    <a:pt x="8572" y="2858"/>
                  </a:moveTo>
                  <a:cubicBezTo>
                    <a:pt x="5715" y="1905"/>
                    <a:pt x="2857" y="953"/>
                    <a:pt x="0" y="0"/>
                  </a:cubicBezTo>
                  <a:cubicBezTo>
                    <a:pt x="2857" y="953"/>
                    <a:pt x="5715" y="1905"/>
                    <a:pt x="8572" y="2858"/>
                  </a:cubicBezTo>
                  <a:close/>
                </a:path>
              </a:pathLst>
            </a:custGeom>
            <a:solidFill>
              <a:srgbClr val="FFFFFF"/>
            </a:solidFill>
            <a:ln w="9525" cap="flat">
              <a:noFill/>
              <a:prstDash val="solid"/>
              <a:miter/>
            </a:ln>
          </p:spPr>
          <p:txBody>
            <a:bodyPr rtlCol="0" anchor="ctr"/>
            <a:lstStyle/>
            <a:p>
              <a:endParaRPr lang="en-US"/>
            </a:p>
          </p:txBody>
        </p:sp>
        <p:sp>
          <p:nvSpPr>
            <p:cNvPr id="23" name="Freeform 19">
              <a:extLst>
                <a:ext uri="{FF2B5EF4-FFF2-40B4-BE49-F238E27FC236}">
                  <a16:creationId xmlns:a16="http://schemas.microsoft.com/office/drawing/2014/main" id="{B4AB2156-6B78-3438-7092-BFD27205D049}"/>
                </a:ext>
              </a:extLst>
            </p:cNvPr>
            <p:cNvSpPr/>
            <p:nvPr/>
          </p:nvSpPr>
          <p:spPr>
            <a:xfrm>
              <a:off x="8454389" y="1878329"/>
              <a:ext cx="8572" cy="3810"/>
            </a:xfrm>
            <a:custGeom>
              <a:avLst/>
              <a:gdLst>
                <a:gd name="connsiteX0" fmla="*/ 8573 w 8572"/>
                <a:gd name="connsiteY0" fmla="*/ 3810 h 3810"/>
                <a:gd name="connsiteX1" fmla="*/ 0 w 8572"/>
                <a:gd name="connsiteY1" fmla="*/ 0 h 3810"/>
                <a:gd name="connsiteX2" fmla="*/ 8573 w 8572"/>
                <a:gd name="connsiteY2" fmla="*/ 3810 h 3810"/>
              </a:gdLst>
              <a:ahLst/>
              <a:cxnLst>
                <a:cxn ang="0">
                  <a:pos x="connsiteX0" y="connsiteY0"/>
                </a:cxn>
                <a:cxn ang="0">
                  <a:pos x="connsiteX1" y="connsiteY1"/>
                </a:cxn>
                <a:cxn ang="0">
                  <a:pos x="connsiteX2" y="connsiteY2"/>
                </a:cxn>
              </a:cxnLst>
              <a:rect l="l" t="t" r="r" b="b"/>
              <a:pathLst>
                <a:path w="8572" h="3810">
                  <a:moveTo>
                    <a:pt x="8573" y="3810"/>
                  </a:moveTo>
                  <a:cubicBezTo>
                    <a:pt x="5715" y="2858"/>
                    <a:pt x="2858" y="953"/>
                    <a:pt x="0" y="0"/>
                  </a:cubicBezTo>
                  <a:cubicBezTo>
                    <a:pt x="2858" y="953"/>
                    <a:pt x="5715" y="2858"/>
                    <a:pt x="8573" y="3810"/>
                  </a:cubicBezTo>
                  <a:close/>
                </a:path>
              </a:pathLst>
            </a:custGeom>
            <a:solidFill>
              <a:srgbClr val="FFFFFF"/>
            </a:solidFill>
            <a:ln w="9525" cap="flat">
              <a:noFill/>
              <a:prstDash val="solid"/>
              <a:miter/>
            </a:ln>
          </p:spPr>
          <p:txBody>
            <a:bodyPr rtlCol="0" anchor="ctr"/>
            <a:lstStyle/>
            <a:p>
              <a:endParaRPr lang="en-US"/>
            </a:p>
          </p:txBody>
        </p:sp>
        <p:sp>
          <p:nvSpPr>
            <p:cNvPr id="24" name="Freeform 20">
              <a:extLst>
                <a:ext uri="{FF2B5EF4-FFF2-40B4-BE49-F238E27FC236}">
                  <a16:creationId xmlns:a16="http://schemas.microsoft.com/office/drawing/2014/main" id="{2DC077E6-C92F-B9E5-B885-7DCCE8F79A05}"/>
                </a:ext>
              </a:extLst>
            </p:cNvPr>
            <p:cNvSpPr/>
            <p:nvPr/>
          </p:nvSpPr>
          <p:spPr>
            <a:xfrm>
              <a:off x="8502967" y="1896427"/>
              <a:ext cx="7619" cy="1904"/>
            </a:xfrm>
            <a:custGeom>
              <a:avLst/>
              <a:gdLst>
                <a:gd name="connsiteX0" fmla="*/ 7620 w 7619"/>
                <a:gd name="connsiteY0" fmla="*/ 1905 h 1904"/>
                <a:gd name="connsiteX1" fmla="*/ 0 w 7619"/>
                <a:gd name="connsiteY1" fmla="*/ 0 h 1904"/>
                <a:gd name="connsiteX2" fmla="*/ 7620 w 7619"/>
                <a:gd name="connsiteY2" fmla="*/ 1905 h 1904"/>
              </a:gdLst>
              <a:ahLst/>
              <a:cxnLst>
                <a:cxn ang="0">
                  <a:pos x="connsiteX0" y="connsiteY0"/>
                </a:cxn>
                <a:cxn ang="0">
                  <a:pos x="connsiteX1" y="connsiteY1"/>
                </a:cxn>
                <a:cxn ang="0">
                  <a:pos x="connsiteX2" y="connsiteY2"/>
                </a:cxn>
              </a:cxnLst>
              <a:rect l="l" t="t" r="r" b="b"/>
              <a:pathLst>
                <a:path w="7619" h="1904">
                  <a:moveTo>
                    <a:pt x="7620" y="1905"/>
                  </a:moveTo>
                  <a:cubicBezTo>
                    <a:pt x="4763" y="952"/>
                    <a:pt x="2857" y="952"/>
                    <a:pt x="0" y="0"/>
                  </a:cubicBezTo>
                  <a:cubicBezTo>
                    <a:pt x="1905" y="952"/>
                    <a:pt x="4763" y="952"/>
                    <a:pt x="7620" y="1905"/>
                  </a:cubicBezTo>
                  <a:close/>
                </a:path>
              </a:pathLst>
            </a:custGeom>
            <a:solidFill>
              <a:srgbClr val="FFFFFF"/>
            </a:solidFill>
            <a:ln w="9525" cap="flat">
              <a:noFill/>
              <a:prstDash val="solid"/>
              <a:miter/>
            </a:ln>
          </p:spPr>
          <p:txBody>
            <a:bodyPr rtlCol="0" anchor="ctr"/>
            <a:lstStyle/>
            <a:p>
              <a:endParaRPr lang="en-US"/>
            </a:p>
          </p:txBody>
        </p:sp>
        <p:sp>
          <p:nvSpPr>
            <p:cNvPr id="25" name="Freeform 21">
              <a:extLst>
                <a:ext uri="{FF2B5EF4-FFF2-40B4-BE49-F238E27FC236}">
                  <a16:creationId xmlns:a16="http://schemas.microsoft.com/office/drawing/2014/main" id="{CDB3C6CD-7C1F-D377-D464-2A0B26B8138E}"/>
                </a:ext>
              </a:extLst>
            </p:cNvPr>
            <p:cNvSpPr/>
            <p:nvPr/>
          </p:nvSpPr>
          <p:spPr>
            <a:xfrm>
              <a:off x="8514397" y="1899284"/>
              <a:ext cx="7619" cy="1905"/>
            </a:xfrm>
            <a:custGeom>
              <a:avLst/>
              <a:gdLst>
                <a:gd name="connsiteX0" fmla="*/ 7620 w 7619"/>
                <a:gd name="connsiteY0" fmla="*/ 1905 h 1905"/>
                <a:gd name="connsiteX1" fmla="*/ 0 w 7619"/>
                <a:gd name="connsiteY1" fmla="*/ 0 h 1905"/>
                <a:gd name="connsiteX2" fmla="*/ 7620 w 7619"/>
                <a:gd name="connsiteY2" fmla="*/ 1905 h 1905"/>
              </a:gdLst>
              <a:ahLst/>
              <a:cxnLst>
                <a:cxn ang="0">
                  <a:pos x="connsiteX0" y="connsiteY0"/>
                </a:cxn>
                <a:cxn ang="0">
                  <a:pos x="connsiteX1" y="connsiteY1"/>
                </a:cxn>
                <a:cxn ang="0">
                  <a:pos x="connsiteX2" y="connsiteY2"/>
                </a:cxn>
              </a:cxnLst>
              <a:rect l="l" t="t" r="r" b="b"/>
              <a:pathLst>
                <a:path w="7619" h="1905">
                  <a:moveTo>
                    <a:pt x="7620" y="1905"/>
                  </a:moveTo>
                  <a:cubicBezTo>
                    <a:pt x="4763" y="1905"/>
                    <a:pt x="1905" y="953"/>
                    <a:pt x="0" y="0"/>
                  </a:cubicBezTo>
                  <a:cubicBezTo>
                    <a:pt x="2857" y="953"/>
                    <a:pt x="5715" y="953"/>
                    <a:pt x="7620" y="1905"/>
                  </a:cubicBezTo>
                  <a:close/>
                </a:path>
              </a:pathLst>
            </a:custGeom>
            <a:solidFill>
              <a:srgbClr val="FFFFFF"/>
            </a:solidFill>
            <a:ln w="9525" cap="flat">
              <a:noFill/>
              <a:prstDash val="solid"/>
              <a:miter/>
            </a:ln>
          </p:spPr>
          <p:txBody>
            <a:bodyPr rtlCol="0" anchor="ctr"/>
            <a:lstStyle/>
            <a:p>
              <a:endParaRPr lang="en-US"/>
            </a:p>
          </p:txBody>
        </p:sp>
        <p:sp>
          <p:nvSpPr>
            <p:cNvPr id="26" name="Freeform 22">
              <a:extLst>
                <a:ext uri="{FF2B5EF4-FFF2-40B4-BE49-F238E27FC236}">
                  <a16:creationId xmlns:a16="http://schemas.microsoft.com/office/drawing/2014/main" id="{A4C0E5C4-9783-7198-A2B4-700E6906EBA9}"/>
                </a:ext>
              </a:extLst>
            </p:cNvPr>
            <p:cNvSpPr/>
            <p:nvPr/>
          </p:nvSpPr>
          <p:spPr>
            <a:xfrm>
              <a:off x="8760142" y="1685925"/>
              <a:ext cx="952" cy="10477"/>
            </a:xfrm>
            <a:custGeom>
              <a:avLst/>
              <a:gdLst>
                <a:gd name="connsiteX0" fmla="*/ 952 w 952"/>
                <a:gd name="connsiteY0" fmla="*/ 0 h 10477"/>
                <a:gd name="connsiteX1" fmla="*/ 0 w 952"/>
                <a:gd name="connsiteY1" fmla="*/ 10478 h 10477"/>
                <a:gd name="connsiteX2" fmla="*/ 952 w 952"/>
                <a:gd name="connsiteY2" fmla="*/ 0 h 10477"/>
              </a:gdLst>
              <a:ahLst/>
              <a:cxnLst>
                <a:cxn ang="0">
                  <a:pos x="connsiteX0" y="connsiteY0"/>
                </a:cxn>
                <a:cxn ang="0">
                  <a:pos x="connsiteX1" y="connsiteY1"/>
                </a:cxn>
                <a:cxn ang="0">
                  <a:pos x="connsiteX2" y="connsiteY2"/>
                </a:cxn>
              </a:cxnLst>
              <a:rect l="l" t="t" r="r" b="b"/>
              <a:pathLst>
                <a:path w="952" h="10477">
                  <a:moveTo>
                    <a:pt x="952" y="0"/>
                  </a:moveTo>
                  <a:cubicBezTo>
                    <a:pt x="952" y="3810"/>
                    <a:pt x="952" y="7620"/>
                    <a:pt x="0" y="10478"/>
                  </a:cubicBezTo>
                  <a:cubicBezTo>
                    <a:pt x="952" y="7620"/>
                    <a:pt x="952" y="3810"/>
                    <a:pt x="952" y="0"/>
                  </a:cubicBezTo>
                  <a:close/>
                </a:path>
              </a:pathLst>
            </a:custGeom>
            <a:solidFill>
              <a:srgbClr val="FFFFFF"/>
            </a:solidFill>
            <a:ln w="9525" cap="flat">
              <a:noFill/>
              <a:prstDash val="solid"/>
              <a:miter/>
            </a:ln>
          </p:spPr>
          <p:txBody>
            <a:bodyPr rtlCol="0" anchor="ctr"/>
            <a:lstStyle/>
            <a:p>
              <a:endParaRPr lang="en-US"/>
            </a:p>
          </p:txBody>
        </p:sp>
        <p:sp>
          <p:nvSpPr>
            <p:cNvPr id="27" name="Freeform 23">
              <a:extLst>
                <a:ext uri="{FF2B5EF4-FFF2-40B4-BE49-F238E27FC236}">
                  <a16:creationId xmlns:a16="http://schemas.microsoft.com/office/drawing/2014/main" id="{88504C3E-E826-40FD-BC66-99FCAB94AE00}"/>
                </a:ext>
              </a:extLst>
            </p:cNvPr>
            <p:cNvSpPr/>
            <p:nvPr/>
          </p:nvSpPr>
          <p:spPr>
            <a:xfrm>
              <a:off x="8465819" y="1883092"/>
              <a:ext cx="21907" cy="8572"/>
            </a:xfrm>
            <a:custGeom>
              <a:avLst/>
              <a:gdLst>
                <a:gd name="connsiteX0" fmla="*/ 21907 w 21907"/>
                <a:gd name="connsiteY0" fmla="*/ 8573 h 8572"/>
                <a:gd name="connsiteX1" fmla="*/ 0 w 21907"/>
                <a:gd name="connsiteY1" fmla="*/ 0 h 8572"/>
                <a:gd name="connsiteX2" fmla="*/ 21907 w 21907"/>
                <a:gd name="connsiteY2" fmla="*/ 8573 h 8572"/>
              </a:gdLst>
              <a:ahLst/>
              <a:cxnLst>
                <a:cxn ang="0">
                  <a:pos x="connsiteX0" y="connsiteY0"/>
                </a:cxn>
                <a:cxn ang="0">
                  <a:pos x="connsiteX1" y="connsiteY1"/>
                </a:cxn>
                <a:cxn ang="0">
                  <a:pos x="connsiteX2" y="connsiteY2"/>
                </a:cxn>
              </a:cxnLst>
              <a:rect l="l" t="t" r="r" b="b"/>
              <a:pathLst>
                <a:path w="21907" h="8572">
                  <a:moveTo>
                    <a:pt x="21907" y="8573"/>
                  </a:moveTo>
                  <a:cubicBezTo>
                    <a:pt x="14288" y="5715"/>
                    <a:pt x="6668" y="2858"/>
                    <a:pt x="0" y="0"/>
                  </a:cubicBezTo>
                  <a:cubicBezTo>
                    <a:pt x="6668" y="3810"/>
                    <a:pt x="14288" y="6667"/>
                    <a:pt x="21907" y="8573"/>
                  </a:cubicBezTo>
                  <a:close/>
                </a:path>
              </a:pathLst>
            </a:custGeom>
            <a:solidFill>
              <a:srgbClr val="FFFFFF"/>
            </a:solidFill>
            <a:ln w="9525" cap="flat">
              <a:noFill/>
              <a:prstDash val="solid"/>
              <a:miter/>
            </a:ln>
          </p:spPr>
          <p:txBody>
            <a:bodyPr rtlCol="0" anchor="ctr"/>
            <a:lstStyle/>
            <a:p>
              <a:endParaRPr lang="en-US"/>
            </a:p>
          </p:txBody>
        </p:sp>
        <p:sp>
          <p:nvSpPr>
            <p:cNvPr id="28" name="Freeform 24">
              <a:extLst>
                <a:ext uri="{FF2B5EF4-FFF2-40B4-BE49-F238E27FC236}">
                  <a16:creationId xmlns:a16="http://schemas.microsoft.com/office/drawing/2014/main" id="{3872E4A2-AEA0-0600-360A-AB2856EEC71B}"/>
                </a:ext>
              </a:extLst>
            </p:cNvPr>
            <p:cNvSpPr/>
            <p:nvPr/>
          </p:nvSpPr>
          <p:spPr>
            <a:xfrm>
              <a:off x="8619172" y="1888807"/>
              <a:ext cx="18097" cy="6667"/>
            </a:xfrm>
            <a:custGeom>
              <a:avLst/>
              <a:gdLst>
                <a:gd name="connsiteX0" fmla="*/ 18097 w 18097"/>
                <a:gd name="connsiteY0" fmla="*/ 0 h 6667"/>
                <a:gd name="connsiteX1" fmla="*/ 0 w 18097"/>
                <a:gd name="connsiteY1" fmla="*/ 6667 h 6667"/>
                <a:gd name="connsiteX2" fmla="*/ 18097 w 18097"/>
                <a:gd name="connsiteY2" fmla="*/ 0 h 6667"/>
              </a:gdLst>
              <a:ahLst/>
              <a:cxnLst>
                <a:cxn ang="0">
                  <a:pos x="connsiteX0" y="connsiteY0"/>
                </a:cxn>
                <a:cxn ang="0">
                  <a:pos x="connsiteX1" y="connsiteY1"/>
                </a:cxn>
                <a:cxn ang="0">
                  <a:pos x="connsiteX2" y="connsiteY2"/>
                </a:cxn>
              </a:cxnLst>
              <a:rect l="l" t="t" r="r" b="b"/>
              <a:pathLst>
                <a:path w="18097" h="6667">
                  <a:moveTo>
                    <a:pt x="18097" y="0"/>
                  </a:moveTo>
                  <a:cubicBezTo>
                    <a:pt x="12382" y="2858"/>
                    <a:pt x="5715" y="4763"/>
                    <a:pt x="0" y="6667"/>
                  </a:cubicBezTo>
                  <a:cubicBezTo>
                    <a:pt x="5715" y="4763"/>
                    <a:pt x="11430" y="1905"/>
                    <a:pt x="18097" y="0"/>
                  </a:cubicBezTo>
                  <a:close/>
                </a:path>
              </a:pathLst>
            </a:custGeom>
            <a:solidFill>
              <a:srgbClr val="FFFFFF"/>
            </a:solidFill>
            <a:ln w="9525" cap="flat">
              <a:noFill/>
              <a:prstDash val="solid"/>
              <a:miter/>
            </a:ln>
          </p:spPr>
          <p:txBody>
            <a:bodyPr rtlCol="0" anchor="ctr"/>
            <a:lstStyle/>
            <a:p>
              <a:endParaRPr lang="en-US"/>
            </a:p>
          </p:txBody>
        </p:sp>
        <p:sp>
          <p:nvSpPr>
            <p:cNvPr id="29" name="Freeform 25">
              <a:extLst>
                <a:ext uri="{FF2B5EF4-FFF2-40B4-BE49-F238E27FC236}">
                  <a16:creationId xmlns:a16="http://schemas.microsoft.com/office/drawing/2014/main" id="{34774C4C-FF15-69EC-4067-15F3CBC2DE8B}"/>
                </a:ext>
              </a:extLst>
            </p:cNvPr>
            <p:cNvSpPr/>
            <p:nvPr/>
          </p:nvSpPr>
          <p:spPr>
            <a:xfrm>
              <a:off x="8337371" y="1479771"/>
              <a:ext cx="422770" cy="354486"/>
            </a:xfrm>
            <a:custGeom>
              <a:avLst/>
              <a:gdLst>
                <a:gd name="connsiteX0" fmla="*/ 332283 w 422770"/>
                <a:gd name="connsiteY0" fmla="*/ 300451 h 354486"/>
                <a:gd name="connsiteX1" fmla="*/ 422771 w 422770"/>
                <a:gd name="connsiteY1" fmla="*/ 182341 h 354486"/>
                <a:gd name="connsiteX2" fmla="*/ 216078 w 422770"/>
                <a:gd name="connsiteY2" fmla="*/ 413 h 354486"/>
                <a:gd name="connsiteX3" fmla="*/ 2718 w 422770"/>
                <a:gd name="connsiteY3" fmla="*/ 204248 h 354486"/>
                <a:gd name="connsiteX4" fmla="*/ 30341 w 422770"/>
                <a:gd name="connsiteY4" fmla="*/ 325216 h 354486"/>
                <a:gd name="connsiteX5" fmla="*/ 97968 w 422770"/>
                <a:gd name="connsiteY5" fmla="*/ 349981 h 354486"/>
                <a:gd name="connsiteX6" fmla="*/ 332283 w 422770"/>
                <a:gd name="connsiteY6" fmla="*/ 300451 h 354486"/>
                <a:gd name="connsiteX7" fmla="*/ 43676 w 422770"/>
                <a:gd name="connsiteY7" fmla="*/ 267113 h 354486"/>
                <a:gd name="connsiteX8" fmla="*/ 170358 w 422770"/>
                <a:gd name="connsiteY8" fmla="*/ 18511 h 354486"/>
                <a:gd name="connsiteX9" fmla="*/ 90348 w 422770"/>
                <a:gd name="connsiteY9" fmla="*/ 102331 h 354486"/>
                <a:gd name="connsiteX10" fmla="*/ 43676 w 422770"/>
                <a:gd name="connsiteY10" fmla="*/ 267113 h 35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2770" h="354486">
                  <a:moveTo>
                    <a:pt x="332283" y="300451"/>
                  </a:moveTo>
                  <a:cubicBezTo>
                    <a:pt x="376098" y="270923"/>
                    <a:pt x="404673" y="229013"/>
                    <a:pt x="422771" y="182341"/>
                  </a:cubicBezTo>
                  <a:cubicBezTo>
                    <a:pt x="414198" y="77566"/>
                    <a:pt x="331330" y="9938"/>
                    <a:pt x="216078" y="413"/>
                  </a:cubicBezTo>
                  <a:cubicBezTo>
                    <a:pt x="136068" y="-6254"/>
                    <a:pt x="5576" y="68041"/>
                    <a:pt x="2718" y="204248"/>
                  </a:cubicBezTo>
                  <a:cubicBezTo>
                    <a:pt x="-5854" y="249016"/>
                    <a:pt x="6528" y="289973"/>
                    <a:pt x="30341" y="325216"/>
                  </a:cubicBezTo>
                  <a:cubicBezTo>
                    <a:pt x="50343" y="336646"/>
                    <a:pt x="73203" y="345218"/>
                    <a:pt x="97968" y="349981"/>
                  </a:cubicBezTo>
                  <a:cubicBezTo>
                    <a:pt x="182741" y="363316"/>
                    <a:pt x="263703" y="347123"/>
                    <a:pt x="332283" y="300451"/>
                  </a:cubicBezTo>
                  <a:close/>
                  <a:moveTo>
                    <a:pt x="43676" y="267113"/>
                  </a:moveTo>
                  <a:cubicBezTo>
                    <a:pt x="-11570" y="108998"/>
                    <a:pt x="132258" y="20416"/>
                    <a:pt x="170358" y="18511"/>
                  </a:cubicBezTo>
                  <a:cubicBezTo>
                    <a:pt x="189408" y="17558"/>
                    <a:pt x="121780" y="46133"/>
                    <a:pt x="90348" y="102331"/>
                  </a:cubicBezTo>
                  <a:cubicBezTo>
                    <a:pt x="51296" y="171863"/>
                    <a:pt x="44628" y="271876"/>
                    <a:pt x="43676" y="267113"/>
                  </a:cubicBezTo>
                  <a:close/>
                </a:path>
              </a:pathLst>
            </a:custGeom>
            <a:solidFill>
              <a:srgbClr val="FFC752"/>
            </a:solidFill>
            <a:ln w="9525" cap="flat">
              <a:noFill/>
              <a:prstDash val="solid"/>
              <a:miter/>
            </a:ln>
          </p:spPr>
          <p:txBody>
            <a:bodyPr rtlCol="0" anchor="ctr"/>
            <a:lstStyle/>
            <a:p>
              <a:endParaRPr lang="en-US"/>
            </a:p>
          </p:txBody>
        </p:sp>
        <p:sp>
          <p:nvSpPr>
            <p:cNvPr id="30" name="Freeform 26">
              <a:extLst>
                <a:ext uri="{FF2B5EF4-FFF2-40B4-BE49-F238E27FC236}">
                  <a16:creationId xmlns:a16="http://schemas.microsoft.com/office/drawing/2014/main" id="{5F7E2458-D6FC-272C-9DD5-8D4AD55D6887}"/>
                </a:ext>
              </a:extLst>
            </p:cNvPr>
            <p:cNvSpPr/>
            <p:nvPr/>
          </p:nvSpPr>
          <p:spPr>
            <a:xfrm>
              <a:off x="8368664" y="1804987"/>
              <a:ext cx="32385" cy="36195"/>
            </a:xfrm>
            <a:custGeom>
              <a:avLst/>
              <a:gdLst>
                <a:gd name="connsiteX0" fmla="*/ 0 w 32385"/>
                <a:gd name="connsiteY0" fmla="*/ 0 h 36195"/>
                <a:gd name="connsiteX1" fmla="*/ 32385 w 32385"/>
                <a:gd name="connsiteY1" fmla="*/ 36195 h 36195"/>
                <a:gd name="connsiteX2" fmla="*/ 0 w 32385"/>
                <a:gd name="connsiteY2" fmla="*/ 0 h 36195"/>
              </a:gdLst>
              <a:ahLst/>
              <a:cxnLst>
                <a:cxn ang="0">
                  <a:pos x="connsiteX0" y="connsiteY0"/>
                </a:cxn>
                <a:cxn ang="0">
                  <a:pos x="connsiteX1" y="connsiteY1"/>
                </a:cxn>
                <a:cxn ang="0">
                  <a:pos x="connsiteX2" y="connsiteY2"/>
                </a:cxn>
              </a:cxnLst>
              <a:rect l="l" t="t" r="r" b="b"/>
              <a:pathLst>
                <a:path w="32385" h="36195">
                  <a:moveTo>
                    <a:pt x="0" y="0"/>
                  </a:moveTo>
                  <a:cubicBezTo>
                    <a:pt x="9525" y="13335"/>
                    <a:pt x="20003" y="25717"/>
                    <a:pt x="32385" y="36195"/>
                  </a:cubicBezTo>
                  <a:cubicBezTo>
                    <a:pt x="20955" y="25717"/>
                    <a:pt x="9525" y="13335"/>
                    <a:pt x="0" y="0"/>
                  </a:cubicBezTo>
                  <a:close/>
                </a:path>
              </a:pathLst>
            </a:custGeom>
            <a:solidFill>
              <a:srgbClr val="FFFFFF"/>
            </a:solidFill>
            <a:ln w="9525" cap="flat">
              <a:noFill/>
              <a:prstDash val="solid"/>
              <a:miter/>
            </a:ln>
          </p:spPr>
          <p:txBody>
            <a:bodyPr rtlCol="0" anchor="ctr"/>
            <a:lstStyle/>
            <a:p>
              <a:endParaRPr lang="en-US"/>
            </a:p>
          </p:txBody>
        </p:sp>
        <p:sp>
          <p:nvSpPr>
            <p:cNvPr id="31" name="Freeform 27">
              <a:extLst>
                <a:ext uri="{FF2B5EF4-FFF2-40B4-BE49-F238E27FC236}">
                  <a16:creationId xmlns:a16="http://schemas.microsoft.com/office/drawing/2014/main" id="{066E1BAA-FD52-C544-EBA5-C5008ECEFB6C}"/>
                </a:ext>
              </a:extLst>
            </p:cNvPr>
            <p:cNvSpPr/>
            <p:nvPr/>
          </p:nvSpPr>
          <p:spPr>
            <a:xfrm>
              <a:off x="8525827" y="1901190"/>
              <a:ext cx="11430" cy="1904"/>
            </a:xfrm>
            <a:custGeom>
              <a:avLst/>
              <a:gdLst>
                <a:gd name="connsiteX0" fmla="*/ 0 w 11430"/>
                <a:gd name="connsiteY0" fmla="*/ 0 h 1904"/>
                <a:gd name="connsiteX1" fmla="*/ 11430 w 11430"/>
                <a:gd name="connsiteY1" fmla="*/ 1905 h 1904"/>
                <a:gd name="connsiteX2" fmla="*/ 11430 w 11430"/>
                <a:gd name="connsiteY2" fmla="*/ 1905 h 1904"/>
                <a:gd name="connsiteX3" fmla="*/ 0 w 11430"/>
                <a:gd name="connsiteY3" fmla="*/ 0 h 1904"/>
              </a:gdLst>
              <a:ahLst/>
              <a:cxnLst>
                <a:cxn ang="0">
                  <a:pos x="connsiteX0" y="connsiteY0"/>
                </a:cxn>
                <a:cxn ang="0">
                  <a:pos x="connsiteX1" y="connsiteY1"/>
                </a:cxn>
                <a:cxn ang="0">
                  <a:pos x="connsiteX2" y="connsiteY2"/>
                </a:cxn>
                <a:cxn ang="0">
                  <a:pos x="connsiteX3" y="connsiteY3"/>
                </a:cxn>
              </a:cxnLst>
              <a:rect l="l" t="t" r="r" b="b"/>
              <a:pathLst>
                <a:path w="11430" h="1904">
                  <a:moveTo>
                    <a:pt x="0" y="0"/>
                  </a:moveTo>
                  <a:cubicBezTo>
                    <a:pt x="3810" y="952"/>
                    <a:pt x="7620" y="952"/>
                    <a:pt x="11430" y="1905"/>
                  </a:cubicBezTo>
                  <a:lnTo>
                    <a:pt x="11430" y="1905"/>
                  </a:lnTo>
                  <a:cubicBezTo>
                    <a:pt x="7620" y="1905"/>
                    <a:pt x="3810" y="952"/>
                    <a:pt x="0" y="0"/>
                  </a:cubicBezTo>
                  <a:close/>
                </a:path>
              </a:pathLst>
            </a:custGeom>
            <a:solidFill>
              <a:srgbClr val="FFFFFF"/>
            </a:solidFill>
            <a:ln w="9525" cap="flat">
              <a:noFill/>
              <a:prstDash val="solid"/>
              <a:miter/>
            </a:ln>
          </p:spPr>
          <p:txBody>
            <a:bodyPr rtlCol="0" anchor="ctr"/>
            <a:lstStyle/>
            <a:p>
              <a:endParaRPr lang="en-US"/>
            </a:p>
          </p:txBody>
        </p:sp>
        <p:sp>
          <p:nvSpPr>
            <p:cNvPr id="32" name="Freeform 28">
              <a:extLst>
                <a:ext uri="{FF2B5EF4-FFF2-40B4-BE49-F238E27FC236}">
                  <a16:creationId xmlns:a16="http://schemas.microsoft.com/office/drawing/2014/main" id="{D72098C5-C29F-69F6-01DB-06CA6F6AD219}"/>
                </a:ext>
              </a:extLst>
            </p:cNvPr>
            <p:cNvSpPr/>
            <p:nvPr/>
          </p:nvSpPr>
          <p:spPr>
            <a:xfrm>
              <a:off x="8670607" y="1857375"/>
              <a:ext cx="15240" cy="12382"/>
            </a:xfrm>
            <a:custGeom>
              <a:avLst/>
              <a:gdLst>
                <a:gd name="connsiteX0" fmla="*/ 0 w 15240"/>
                <a:gd name="connsiteY0" fmla="*/ 12383 h 12382"/>
                <a:gd name="connsiteX1" fmla="*/ 15240 w 15240"/>
                <a:gd name="connsiteY1" fmla="*/ 0 h 12382"/>
                <a:gd name="connsiteX2" fmla="*/ 0 w 15240"/>
                <a:gd name="connsiteY2" fmla="*/ 12383 h 12382"/>
              </a:gdLst>
              <a:ahLst/>
              <a:cxnLst>
                <a:cxn ang="0">
                  <a:pos x="connsiteX0" y="connsiteY0"/>
                </a:cxn>
                <a:cxn ang="0">
                  <a:pos x="connsiteX1" y="connsiteY1"/>
                </a:cxn>
                <a:cxn ang="0">
                  <a:pos x="connsiteX2" y="connsiteY2"/>
                </a:cxn>
              </a:cxnLst>
              <a:rect l="l" t="t" r="r" b="b"/>
              <a:pathLst>
                <a:path w="15240" h="12382">
                  <a:moveTo>
                    <a:pt x="0" y="12383"/>
                  </a:moveTo>
                  <a:cubicBezTo>
                    <a:pt x="5715" y="8572"/>
                    <a:pt x="10478" y="4763"/>
                    <a:pt x="15240" y="0"/>
                  </a:cubicBezTo>
                  <a:cubicBezTo>
                    <a:pt x="10478" y="3810"/>
                    <a:pt x="5715" y="8572"/>
                    <a:pt x="0" y="12383"/>
                  </a:cubicBezTo>
                  <a:close/>
                </a:path>
              </a:pathLst>
            </a:custGeom>
            <a:solidFill>
              <a:srgbClr val="FFFFFF"/>
            </a:solidFill>
            <a:ln w="9525" cap="flat">
              <a:noFill/>
              <a:prstDash val="solid"/>
              <a:miter/>
            </a:ln>
          </p:spPr>
          <p:txBody>
            <a:bodyPr rtlCol="0" anchor="ctr"/>
            <a:lstStyle/>
            <a:p>
              <a:endParaRPr lang="en-US"/>
            </a:p>
          </p:txBody>
        </p:sp>
        <p:sp>
          <p:nvSpPr>
            <p:cNvPr id="33" name="Freeform 29">
              <a:extLst>
                <a:ext uri="{FF2B5EF4-FFF2-40B4-BE49-F238E27FC236}">
                  <a16:creationId xmlns:a16="http://schemas.microsoft.com/office/drawing/2014/main" id="{330601EF-04B2-711A-B3C7-2F5D969CC964}"/>
                </a:ext>
              </a:extLst>
            </p:cNvPr>
            <p:cNvSpPr/>
            <p:nvPr/>
          </p:nvSpPr>
          <p:spPr>
            <a:xfrm>
              <a:off x="8637269" y="1874520"/>
              <a:ext cx="25717" cy="13334"/>
            </a:xfrm>
            <a:custGeom>
              <a:avLst/>
              <a:gdLst>
                <a:gd name="connsiteX0" fmla="*/ 25718 w 25717"/>
                <a:gd name="connsiteY0" fmla="*/ 0 h 13334"/>
                <a:gd name="connsiteX1" fmla="*/ 0 w 25717"/>
                <a:gd name="connsiteY1" fmla="*/ 13335 h 13334"/>
                <a:gd name="connsiteX2" fmla="*/ 25718 w 25717"/>
                <a:gd name="connsiteY2" fmla="*/ 0 h 13334"/>
              </a:gdLst>
              <a:ahLst/>
              <a:cxnLst>
                <a:cxn ang="0">
                  <a:pos x="connsiteX0" y="connsiteY0"/>
                </a:cxn>
                <a:cxn ang="0">
                  <a:pos x="connsiteX1" y="connsiteY1"/>
                </a:cxn>
                <a:cxn ang="0">
                  <a:pos x="connsiteX2" y="connsiteY2"/>
                </a:cxn>
              </a:cxnLst>
              <a:rect l="l" t="t" r="r" b="b"/>
              <a:pathLst>
                <a:path w="25717" h="13334">
                  <a:moveTo>
                    <a:pt x="25718" y="0"/>
                  </a:moveTo>
                  <a:cubicBezTo>
                    <a:pt x="17145" y="5715"/>
                    <a:pt x="8573" y="9525"/>
                    <a:pt x="0" y="13335"/>
                  </a:cubicBezTo>
                  <a:cubicBezTo>
                    <a:pt x="8573" y="10477"/>
                    <a:pt x="17145" y="5715"/>
                    <a:pt x="25718" y="0"/>
                  </a:cubicBezTo>
                  <a:close/>
                </a:path>
              </a:pathLst>
            </a:custGeom>
            <a:solidFill>
              <a:srgbClr val="FFFFFF"/>
            </a:solidFill>
            <a:ln w="9525" cap="flat">
              <a:noFill/>
              <a:prstDash val="solid"/>
              <a:miter/>
            </a:ln>
          </p:spPr>
          <p:txBody>
            <a:bodyPr rtlCol="0" anchor="ctr"/>
            <a:lstStyle/>
            <a:p>
              <a:endParaRPr lang="en-US"/>
            </a:p>
          </p:txBody>
        </p:sp>
        <p:sp>
          <p:nvSpPr>
            <p:cNvPr id="34" name="Freeform 30">
              <a:extLst>
                <a:ext uri="{FF2B5EF4-FFF2-40B4-BE49-F238E27FC236}">
                  <a16:creationId xmlns:a16="http://schemas.microsoft.com/office/drawing/2014/main" id="{CD814EB3-5C91-71D8-1B4D-5F04C049D315}"/>
                </a:ext>
              </a:extLst>
            </p:cNvPr>
            <p:cNvSpPr/>
            <p:nvPr/>
          </p:nvSpPr>
          <p:spPr>
            <a:xfrm>
              <a:off x="8760142" y="1698307"/>
              <a:ext cx="952" cy="12382"/>
            </a:xfrm>
            <a:custGeom>
              <a:avLst/>
              <a:gdLst>
                <a:gd name="connsiteX0" fmla="*/ 952 w 952"/>
                <a:gd name="connsiteY0" fmla="*/ 0 h 12382"/>
                <a:gd name="connsiteX1" fmla="*/ 0 w 952"/>
                <a:gd name="connsiteY1" fmla="*/ 12383 h 12382"/>
                <a:gd name="connsiteX2" fmla="*/ 952 w 952"/>
                <a:gd name="connsiteY2" fmla="*/ 0 h 12382"/>
              </a:gdLst>
              <a:ahLst/>
              <a:cxnLst>
                <a:cxn ang="0">
                  <a:pos x="connsiteX0" y="connsiteY0"/>
                </a:cxn>
                <a:cxn ang="0">
                  <a:pos x="connsiteX1" y="connsiteY1"/>
                </a:cxn>
                <a:cxn ang="0">
                  <a:pos x="connsiteX2" y="connsiteY2"/>
                </a:cxn>
              </a:cxnLst>
              <a:rect l="l" t="t" r="r" b="b"/>
              <a:pathLst>
                <a:path w="952" h="12382">
                  <a:moveTo>
                    <a:pt x="952" y="0"/>
                  </a:moveTo>
                  <a:cubicBezTo>
                    <a:pt x="952" y="3810"/>
                    <a:pt x="0" y="8572"/>
                    <a:pt x="0" y="12383"/>
                  </a:cubicBezTo>
                  <a:cubicBezTo>
                    <a:pt x="0" y="8572"/>
                    <a:pt x="0" y="3810"/>
                    <a:pt x="952" y="0"/>
                  </a:cubicBezTo>
                  <a:close/>
                </a:path>
              </a:pathLst>
            </a:custGeom>
            <a:solidFill>
              <a:srgbClr val="FFFFFF"/>
            </a:solidFill>
            <a:ln w="9525" cap="flat">
              <a:noFill/>
              <a:prstDash val="solid"/>
              <a:miter/>
            </a:ln>
          </p:spPr>
          <p:txBody>
            <a:bodyPr rtlCol="0" anchor="ctr"/>
            <a:lstStyle/>
            <a:p>
              <a:endParaRPr lang="en-US"/>
            </a:p>
          </p:txBody>
        </p:sp>
        <p:sp>
          <p:nvSpPr>
            <p:cNvPr id="35" name="Freeform 31">
              <a:extLst>
                <a:ext uri="{FF2B5EF4-FFF2-40B4-BE49-F238E27FC236}">
                  <a16:creationId xmlns:a16="http://schemas.microsoft.com/office/drawing/2014/main" id="{3D56F8BB-E086-EDDE-427F-DF2F375B9F77}"/>
                </a:ext>
              </a:extLst>
            </p:cNvPr>
            <p:cNvSpPr/>
            <p:nvPr/>
          </p:nvSpPr>
          <p:spPr>
            <a:xfrm>
              <a:off x="8368664" y="1662112"/>
              <a:ext cx="392430" cy="242329"/>
            </a:xfrm>
            <a:custGeom>
              <a:avLst/>
              <a:gdLst>
                <a:gd name="connsiteX0" fmla="*/ 200025 w 392430"/>
                <a:gd name="connsiteY0" fmla="*/ 241935 h 242329"/>
                <a:gd name="connsiteX1" fmla="*/ 249555 w 392430"/>
                <a:gd name="connsiteY1" fmla="*/ 233363 h 242329"/>
                <a:gd name="connsiteX2" fmla="*/ 267653 w 392430"/>
                <a:gd name="connsiteY2" fmla="*/ 226695 h 242329"/>
                <a:gd name="connsiteX3" fmla="*/ 293370 w 392430"/>
                <a:gd name="connsiteY3" fmla="*/ 213360 h 242329"/>
                <a:gd name="connsiteX4" fmla="*/ 300990 w 392430"/>
                <a:gd name="connsiteY4" fmla="*/ 207645 h 242329"/>
                <a:gd name="connsiteX5" fmla="*/ 316230 w 392430"/>
                <a:gd name="connsiteY5" fmla="*/ 195263 h 242329"/>
                <a:gd name="connsiteX6" fmla="*/ 381000 w 392430"/>
                <a:gd name="connsiteY6" fmla="*/ 92392 h 242329"/>
                <a:gd name="connsiteX7" fmla="*/ 390525 w 392430"/>
                <a:gd name="connsiteY7" fmla="*/ 48578 h 242329"/>
                <a:gd name="connsiteX8" fmla="*/ 390525 w 392430"/>
                <a:gd name="connsiteY8" fmla="*/ 48578 h 242329"/>
                <a:gd name="connsiteX9" fmla="*/ 391478 w 392430"/>
                <a:gd name="connsiteY9" fmla="*/ 36195 h 242329"/>
                <a:gd name="connsiteX10" fmla="*/ 391478 w 392430"/>
                <a:gd name="connsiteY10" fmla="*/ 34290 h 242329"/>
                <a:gd name="connsiteX11" fmla="*/ 392430 w 392430"/>
                <a:gd name="connsiteY11" fmla="*/ 23813 h 242329"/>
                <a:gd name="connsiteX12" fmla="*/ 392430 w 392430"/>
                <a:gd name="connsiteY12" fmla="*/ 23813 h 242329"/>
                <a:gd name="connsiteX13" fmla="*/ 391478 w 392430"/>
                <a:gd name="connsiteY13" fmla="*/ 0 h 242329"/>
                <a:gd name="connsiteX14" fmla="*/ 391478 w 392430"/>
                <a:gd name="connsiteY14" fmla="*/ 0 h 242329"/>
                <a:gd name="connsiteX15" fmla="*/ 300990 w 392430"/>
                <a:gd name="connsiteY15" fmla="*/ 118110 h 242329"/>
                <a:gd name="connsiteX16" fmla="*/ 67628 w 392430"/>
                <a:gd name="connsiteY16" fmla="*/ 167640 h 242329"/>
                <a:gd name="connsiteX17" fmla="*/ 0 w 392430"/>
                <a:gd name="connsiteY17" fmla="*/ 142875 h 242329"/>
                <a:gd name="connsiteX18" fmla="*/ 0 w 392430"/>
                <a:gd name="connsiteY18" fmla="*/ 142875 h 242329"/>
                <a:gd name="connsiteX19" fmla="*/ 32385 w 392430"/>
                <a:gd name="connsiteY19" fmla="*/ 179070 h 242329"/>
                <a:gd name="connsiteX20" fmla="*/ 33338 w 392430"/>
                <a:gd name="connsiteY20" fmla="*/ 180022 h 242329"/>
                <a:gd name="connsiteX21" fmla="*/ 41910 w 392430"/>
                <a:gd name="connsiteY21" fmla="*/ 187642 h 242329"/>
                <a:gd name="connsiteX22" fmla="*/ 41910 w 392430"/>
                <a:gd name="connsiteY22" fmla="*/ 187642 h 242329"/>
                <a:gd name="connsiteX23" fmla="*/ 72390 w 392430"/>
                <a:gd name="connsiteY23" fmla="*/ 208597 h 242329"/>
                <a:gd name="connsiteX24" fmla="*/ 74295 w 392430"/>
                <a:gd name="connsiteY24" fmla="*/ 209550 h 242329"/>
                <a:gd name="connsiteX25" fmla="*/ 82868 w 392430"/>
                <a:gd name="connsiteY25" fmla="*/ 214313 h 242329"/>
                <a:gd name="connsiteX26" fmla="*/ 85725 w 392430"/>
                <a:gd name="connsiteY26" fmla="*/ 215265 h 242329"/>
                <a:gd name="connsiteX27" fmla="*/ 94298 w 392430"/>
                <a:gd name="connsiteY27" fmla="*/ 219075 h 242329"/>
                <a:gd name="connsiteX28" fmla="*/ 96203 w 392430"/>
                <a:gd name="connsiteY28" fmla="*/ 220028 h 242329"/>
                <a:gd name="connsiteX29" fmla="*/ 118110 w 392430"/>
                <a:gd name="connsiteY29" fmla="*/ 228600 h 242329"/>
                <a:gd name="connsiteX30" fmla="*/ 120968 w 392430"/>
                <a:gd name="connsiteY30" fmla="*/ 229553 h 242329"/>
                <a:gd name="connsiteX31" fmla="*/ 129540 w 392430"/>
                <a:gd name="connsiteY31" fmla="*/ 232410 h 242329"/>
                <a:gd name="connsiteX32" fmla="*/ 133350 w 392430"/>
                <a:gd name="connsiteY32" fmla="*/ 233363 h 242329"/>
                <a:gd name="connsiteX33" fmla="*/ 140970 w 392430"/>
                <a:gd name="connsiteY33" fmla="*/ 235267 h 242329"/>
                <a:gd name="connsiteX34" fmla="*/ 144780 w 392430"/>
                <a:gd name="connsiteY34" fmla="*/ 236220 h 242329"/>
                <a:gd name="connsiteX35" fmla="*/ 152400 w 392430"/>
                <a:gd name="connsiteY35" fmla="*/ 238125 h 242329"/>
                <a:gd name="connsiteX36" fmla="*/ 156210 w 392430"/>
                <a:gd name="connsiteY36" fmla="*/ 239078 h 242329"/>
                <a:gd name="connsiteX37" fmla="*/ 167640 w 392430"/>
                <a:gd name="connsiteY37" fmla="*/ 240983 h 242329"/>
                <a:gd name="connsiteX38" fmla="*/ 200025 w 392430"/>
                <a:gd name="connsiteY38" fmla="*/ 241935 h 2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30" h="242329">
                  <a:moveTo>
                    <a:pt x="200025" y="241935"/>
                  </a:moveTo>
                  <a:cubicBezTo>
                    <a:pt x="217170" y="240983"/>
                    <a:pt x="234315" y="238125"/>
                    <a:pt x="249555" y="233363"/>
                  </a:cubicBezTo>
                  <a:cubicBezTo>
                    <a:pt x="256223" y="231458"/>
                    <a:pt x="261938" y="228600"/>
                    <a:pt x="267653" y="226695"/>
                  </a:cubicBezTo>
                  <a:cubicBezTo>
                    <a:pt x="276225" y="222885"/>
                    <a:pt x="284798" y="218122"/>
                    <a:pt x="293370" y="213360"/>
                  </a:cubicBezTo>
                  <a:cubicBezTo>
                    <a:pt x="296228" y="211455"/>
                    <a:pt x="299085" y="209550"/>
                    <a:pt x="300990" y="207645"/>
                  </a:cubicBezTo>
                  <a:cubicBezTo>
                    <a:pt x="306705" y="203835"/>
                    <a:pt x="311468" y="200025"/>
                    <a:pt x="316230" y="195263"/>
                  </a:cubicBezTo>
                  <a:cubicBezTo>
                    <a:pt x="345758" y="169545"/>
                    <a:pt x="367665" y="134303"/>
                    <a:pt x="381000" y="92392"/>
                  </a:cubicBezTo>
                  <a:cubicBezTo>
                    <a:pt x="384810" y="78105"/>
                    <a:pt x="388620" y="63817"/>
                    <a:pt x="390525" y="48578"/>
                  </a:cubicBezTo>
                  <a:cubicBezTo>
                    <a:pt x="390525" y="48578"/>
                    <a:pt x="390525" y="48578"/>
                    <a:pt x="390525" y="48578"/>
                  </a:cubicBezTo>
                  <a:cubicBezTo>
                    <a:pt x="391478" y="44767"/>
                    <a:pt x="391478" y="40005"/>
                    <a:pt x="391478" y="36195"/>
                  </a:cubicBezTo>
                  <a:cubicBezTo>
                    <a:pt x="391478" y="35242"/>
                    <a:pt x="391478" y="35242"/>
                    <a:pt x="391478" y="34290"/>
                  </a:cubicBezTo>
                  <a:cubicBezTo>
                    <a:pt x="391478" y="30480"/>
                    <a:pt x="391478" y="26670"/>
                    <a:pt x="392430" y="23813"/>
                  </a:cubicBezTo>
                  <a:cubicBezTo>
                    <a:pt x="392430" y="23813"/>
                    <a:pt x="392430" y="23813"/>
                    <a:pt x="392430" y="23813"/>
                  </a:cubicBezTo>
                  <a:cubicBezTo>
                    <a:pt x="392430" y="16192"/>
                    <a:pt x="392430" y="7620"/>
                    <a:pt x="391478" y="0"/>
                  </a:cubicBezTo>
                  <a:cubicBezTo>
                    <a:pt x="391478" y="0"/>
                    <a:pt x="391478" y="0"/>
                    <a:pt x="391478" y="0"/>
                  </a:cubicBezTo>
                  <a:cubicBezTo>
                    <a:pt x="372428" y="46672"/>
                    <a:pt x="343853" y="88583"/>
                    <a:pt x="300990" y="118110"/>
                  </a:cubicBezTo>
                  <a:cubicBezTo>
                    <a:pt x="231458" y="164783"/>
                    <a:pt x="150495" y="180975"/>
                    <a:pt x="67628" y="167640"/>
                  </a:cubicBezTo>
                  <a:cubicBezTo>
                    <a:pt x="42863" y="163830"/>
                    <a:pt x="20003" y="155258"/>
                    <a:pt x="0" y="142875"/>
                  </a:cubicBezTo>
                  <a:cubicBezTo>
                    <a:pt x="0" y="142875"/>
                    <a:pt x="0" y="142875"/>
                    <a:pt x="0" y="142875"/>
                  </a:cubicBezTo>
                  <a:cubicBezTo>
                    <a:pt x="9525" y="156210"/>
                    <a:pt x="20003" y="168592"/>
                    <a:pt x="32385" y="179070"/>
                  </a:cubicBezTo>
                  <a:cubicBezTo>
                    <a:pt x="32385" y="179070"/>
                    <a:pt x="32385" y="179070"/>
                    <a:pt x="33338" y="180022"/>
                  </a:cubicBezTo>
                  <a:cubicBezTo>
                    <a:pt x="36195" y="182880"/>
                    <a:pt x="39053" y="184785"/>
                    <a:pt x="41910" y="187642"/>
                  </a:cubicBezTo>
                  <a:cubicBezTo>
                    <a:pt x="41910" y="187642"/>
                    <a:pt x="41910" y="187642"/>
                    <a:pt x="41910" y="187642"/>
                  </a:cubicBezTo>
                  <a:cubicBezTo>
                    <a:pt x="51435" y="195263"/>
                    <a:pt x="61913" y="201930"/>
                    <a:pt x="72390" y="208597"/>
                  </a:cubicBezTo>
                  <a:cubicBezTo>
                    <a:pt x="73343" y="208597"/>
                    <a:pt x="73343" y="209550"/>
                    <a:pt x="74295" y="209550"/>
                  </a:cubicBezTo>
                  <a:cubicBezTo>
                    <a:pt x="77153" y="211455"/>
                    <a:pt x="80010" y="212408"/>
                    <a:pt x="82868" y="214313"/>
                  </a:cubicBezTo>
                  <a:cubicBezTo>
                    <a:pt x="83820" y="214313"/>
                    <a:pt x="84773" y="215265"/>
                    <a:pt x="85725" y="215265"/>
                  </a:cubicBezTo>
                  <a:cubicBezTo>
                    <a:pt x="88583" y="217170"/>
                    <a:pt x="91440" y="218122"/>
                    <a:pt x="94298" y="219075"/>
                  </a:cubicBezTo>
                  <a:cubicBezTo>
                    <a:pt x="95250" y="219075"/>
                    <a:pt x="96203" y="220028"/>
                    <a:pt x="96203" y="220028"/>
                  </a:cubicBezTo>
                  <a:cubicBezTo>
                    <a:pt x="103823" y="222885"/>
                    <a:pt x="111443" y="225742"/>
                    <a:pt x="118110" y="228600"/>
                  </a:cubicBezTo>
                  <a:cubicBezTo>
                    <a:pt x="119063" y="228600"/>
                    <a:pt x="120015" y="229553"/>
                    <a:pt x="120968" y="229553"/>
                  </a:cubicBezTo>
                  <a:cubicBezTo>
                    <a:pt x="123825" y="230505"/>
                    <a:pt x="126683" y="231458"/>
                    <a:pt x="129540" y="232410"/>
                  </a:cubicBezTo>
                  <a:cubicBezTo>
                    <a:pt x="130493" y="232410"/>
                    <a:pt x="132398" y="233363"/>
                    <a:pt x="133350" y="233363"/>
                  </a:cubicBezTo>
                  <a:cubicBezTo>
                    <a:pt x="136208" y="234315"/>
                    <a:pt x="138113" y="234315"/>
                    <a:pt x="140970" y="235267"/>
                  </a:cubicBezTo>
                  <a:cubicBezTo>
                    <a:pt x="141923" y="235267"/>
                    <a:pt x="143828" y="236220"/>
                    <a:pt x="144780" y="236220"/>
                  </a:cubicBezTo>
                  <a:cubicBezTo>
                    <a:pt x="147638" y="237172"/>
                    <a:pt x="150495" y="237172"/>
                    <a:pt x="152400" y="238125"/>
                  </a:cubicBezTo>
                  <a:cubicBezTo>
                    <a:pt x="153353" y="238125"/>
                    <a:pt x="155258" y="238125"/>
                    <a:pt x="156210" y="239078"/>
                  </a:cubicBezTo>
                  <a:cubicBezTo>
                    <a:pt x="160020" y="240030"/>
                    <a:pt x="163830" y="240030"/>
                    <a:pt x="167640" y="240983"/>
                  </a:cubicBezTo>
                  <a:cubicBezTo>
                    <a:pt x="179070" y="241935"/>
                    <a:pt x="190500" y="242888"/>
                    <a:pt x="200025" y="241935"/>
                  </a:cubicBezTo>
                  <a:close/>
                </a:path>
              </a:pathLst>
            </a:custGeom>
            <a:solidFill>
              <a:srgbClr val="FFFFFF"/>
            </a:solidFill>
            <a:ln w="9525" cap="flat">
              <a:noFill/>
              <a:prstDash val="solid"/>
              <a:miter/>
            </a:ln>
          </p:spPr>
          <p:txBody>
            <a:bodyPr rtlCol="0" anchor="ctr"/>
            <a:lstStyle/>
            <a:p>
              <a:endParaRPr lang="en-US"/>
            </a:p>
          </p:txBody>
        </p:sp>
        <p:sp>
          <p:nvSpPr>
            <p:cNvPr id="36" name="Freeform 32">
              <a:extLst>
                <a:ext uri="{FF2B5EF4-FFF2-40B4-BE49-F238E27FC236}">
                  <a16:creationId xmlns:a16="http://schemas.microsoft.com/office/drawing/2014/main" id="{7E0D977C-F91B-F195-61C4-F0EFE68DB639}"/>
                </a:ext>
              </a:extLst>
            </p:cNvPr>
            <p:cNvSpPr/>
            <p:nvPr/>
          </p:nvSpPr>
          <p:spPr>
            <a:xfrm>
              <a:off x="8368186" y="1499211"/>
              <a:ext cx="142869" cy="248789"/>
            </a:xfrm>
            <a:custGeom>
              <a:avLst/>
              <a:gdLst>
                <a:gd name="connsiteX0" fmla="*/ 139544 w 142869"/>
                <a:gd name="connsiteY0" fmla="*/ 23 h 248789"/>
                <a:gd name="connsiteX1" fmla="*/ 12861 w 142869"/>
                <a:gd name="connsiteY1" fmla="*/ 248626 h 248789"/>
                <a:gd name="connsiteX2" fmla="*/ 59534 w 142869"/>
                <a:gd name="connsiteY2" fmla="*/ 83843 h 248789"/>
                <a:gd name="connsiteX3" fmla="*/ 139544 w 142869"/>
                <a:gd name="connsiteY3" fmla="*/ 23 h 248789"/>
              </a:gdLst>
              <a:ahLst/>
              <a:cxnLst>
                <a:cxn ang="0">
                  <a:pos x="connsiteX0" y="connsiteY0"/>
                </a:cxn>
                <a:cxn ang="0">
                  <a:pos x="connsiteX1" y="connsiteY1"/>
                </a:cxn>
                <a:cxn ang="0">
                  <a:pos x="connsiteX2" y="connsiteY2"/>
                </a:cxn>
                <a:cxn ang="0">
                  <a:pos x="connsiteX3" y="connsiteY3"/>
                </a:cxn>
              </a:cxnLst>
              <a:rect l="l" t="t" r="r" b="b"/>
              <a:pathLst>
                <a:path w="142869" h="248789">
                  <a:moveTo>
                    <a:pt x="139544" y="23"/>
                  </a:moveTo>
                  <a:cubicBezTo>
                    <a:pt x="100491" y="976"/>
                    <a:pt x="-43336" y="89558"/>
                    <a:pt x="12861" y="248626"/>
                  </a:cubicBezTo>
                  <a:cubicBezTo>
                    <a:pt x="14766" y="253388"/>
                    <a:pt x="20481" y="153376"/>
                    <a:pt x="59534" y="83843"/>
                  </a:cubicBezTo>
                  <a:cubicBezTo>
                    <a:pt x="90966" y="27646"/>
                    <a:pt x="158594" y="-929"/>
                    <a:pt x="139544" y="23"/>
                  </a:cubicBezTo>
                  <a:close/>
                </a:path>
              </a:pathLst>
            </a:custGeom>
            <a:solidFill>
              <a:srgbClr val="FFFFFF"/>
            </a:solidFill>
            <a:ln w="9525" cap="flat">
              <a:noFill/>
              <a:prstDash val="solid"/>
              <a:miter/>
            </a:ln>
          </p:spPr>
          <p:txBody>
            <a:bodyPr rtlCol="0" anchor="ctr"/>
            <a:lstStyle/>
            <a:p>
              <a:endParaRPr lang="en-US"/>
            </a:p>
          </p:txBody>
        </p:sp>
        <p:sp>
          <p:nvSpPr>
            <p:cNvPr id="37" name="Freeform 33">
              <a:extLst>
                <a:ext uri="{FF2B5EF4-FFF2-40B4-BE49-F238E27FC236}">
                  <a16:creationId xmlns:a16="http://schemas.microsoft.com/office/drawing/2014/main" id="{7D6F2853-6A98-AC5A-92E8-D3B1F1D93E56}"/>
                </a:ext>
              </a:extLst>
            </p:cNvPr>
            <p:cNvSpPr/>
            <p:nvPr/>
          </p:nvSpPr>
          <p:spPr>
            <a:xfrm>
              <a:off x="8318146" y="1462480"/>
              <a:ext cx="462532" cy="1635115"/>
            </a:xfrm>
            <a:custGeom>
              <a:avLst/>
              <a:gdLst>
                <a:gd name="connsiteX0" fmla="*/ 229589 w 462532"/>
                <a:gd name="connsiteY0" fmla="*/ 462522 h 1635115"/>
                <a:gd name="connsiteX1" fmla="*/ 459141 w 462532"/>
                <a:gd name="connsiteY1" fmla="*/ 252972 h 1635115"/>
                <a:gd name="connsiteX2" fmla="*/ 271499 w 462532"/>
                <a:gd name="connsiteY2" fmla="*/ 2465 h 1635115"/>
                <a:gd name="connsiteX3" fmla="*/ 1941 w 462532"/>
                <a:gd name="connsiteY3" fmla="*/ 208205 h 1635115"/>
                <a:gd name="connsiteX4" fmla="*/ 211491 w 462532"/>
                <a:gd name="connsiteY4" fmla="*/ 461570 h 1635115"/>
                <a:gd name="connsiteX5" fmla="*/ 209586 w 462532"/>
                <a:gd name="connsiteY5" fmla="*/ 474905 h 1635115"/>
                <a:gd name="connsiteX6" fmla="*/ 207681 w 462532"/>
                <a:gd name="connsiteY6" fmla="*/ 490145 h 1635115"/>
                <a:gd name="connsiteX7" fmla="*/ 97191 w 462532"/>
                <a:gd name="connsiteY7" fmla="*/ 1616952 h 1635115"/>
                <a:gd name="connsiteX8" fmla="*/ 103859 w 462532"/>
                <a:gd name="connsiteY8" fmla="*/ 1635050 h 1635115"/>
                <a:gd name="connsiteX9" fmla="*/ 118146 w 462532"/>
                <a:gd name="connsiteY9" fmla="*/ 1616000 h 1635115"/>
                <a:gd name="connsiteX10" fmla="*/ 228636 w 462532"/>
                <a:gd name="connsiteY10" fmla="*/ 476810 h 1635115"/>
                <a:gd name="connsiteX11" fmla="*/ 229589 w 462532"/>
                <a:gd name="connsiteY11" fmla="*/ 462522 h 1635115"/>
                <a:gd name="connsiteX12" fmla="*/ 207681 w 462532"/>
                <a:gd name="connsiteY12" fmla="*/ 438710 h 1635115"/>
                <a:gd name="connsiteX13" fmla="*/ 203871 w 462532"/>
                <a:gd name="connsiteY13" fmla="*/ 437757 h 1635115"/>
                <a:gd name="connsiteX14" fmla="*/ 196251 w 462532"/>
                <a:gd name="connsiteY14" fmla="*/ 435852 h 1635115"/>
                <a:gd name="connsiteX15" fmla="*/ 192441 w 462532"/>
                <a:gd name="connsiteY15" fmla="*/ 434900 h 1635115"/>
                <a:gd name="connsiteX16" fmla="*/ 184821 w 462532"/>
                <a:gd name="connsiteY16" fmla="*/ 432995 h 1635115"/>
                <a:gd name="connsiteX17" fmla="*/ 181011 w 462532"/>
                <a:gd name="connsiteY17" fmla="*/ 432042 h 1635115"/>
                <a:gd name="connsiteX18" fmla="*/ 172439 w 462532"/>
                <a:gd name="connsiteY18" fmla="*/ 429185 h 1635115"/>
                <a:gd name="connsiteX19" fmla="*/ 169581 w 462532"/>
                <a:gd name="connsiteY19" fmla="*/ 428232 h 1635115"/>
                <a:gd name="connsiteX20" fmla="*/ 147674 w 462532"/>
                <a:gd name="connsiteY20" fmla="*/ 419660 h 1635115"/>
                <a:gd name="connsiteX21" fmla="*/ 145768 w 462532"/>
                <a:gd name="connsiteY21" fmla="*/ 418707 h 1635115"/>
                <a:gd name="connsiteX22" fmla="*/ 137196 w 462532"/>
                <a:gd name="connsiteY22" fmla="*/ 414897 h 1635115"/>
                <a:gd name="connsiteX23" fmla="*/ 134339 w 462532"/>
                <a:gd name="connsiteY23" fmla="*/ 413945 h 1635115"/>
                <a:gd name="connsiteX24" fmla="*/ 125766 w 462532"/>
                <a:gd name="connsiteY24" fmla="*/ 409182 h 1635115"/>
                <a:gd name="connsiteX25" fmla="*/ 123861 w 462532"/>
                <a:gd name="connsiteY25" fmla="*/ 408230 h 1635115"/>
                <a:gd name="connsiteX26" fmla="*/ 93381 w 462532"/>
                <a:gd name="connsiteY26" fmla="*/ 387275 h 1635115"/>
                <a:gd name="connsiteX27" fmla="*/ 93381 w 462532"/>
                <a:gd name="connsiteY27" fmla="*/ 387275 h 1635115"/>
                <a:gd name="connsiteX28" fmla="*/ 84809 w 462532"/>
                <a:gd name="connsiteY28" fmla="*/ 379655 h 1635115"/>
                <a:gd name="connsiteX29" fmla="*/ 83856 w 462532"/>
                <a:gd name="connsiteY29" fmla="*/ 378702 h 1635115"/>
                <a:gd name="connsiteX30" fmla="*/ 51471 w 462532"/>
                <a:gd name="connsiteY30" fmla="*/ 342507 h 1635115"/>
                <a:gd name="connsiteX31" fmla="*/ 51471 w 462532"/>
                <a:gd name="connsiteY31" fmla="*/ 342507 h 1635115"/>
                <a:gd name="connsiteX32" fmla="*/ 23849 w 462532"/>
                <a:gd name="connsiteY32" fmla="*/ 221540 h 1635115"/>
                <a:gd name="connsiteX33" fmla="*/ 237209 w 462532"/>
                <a:gd name="connsiteY33" fmla="*/ 17705 h 1635115"/>
                <a:gd name="connsiteX34" fmla="*/ 443901 w 462532"/>
                <a:gd name="connsiteY34" fmla="*/ 199632 h 1635115"/>
                <a:gd name="connsiteX35" fmla="*/ 443901 w 462532"/>
                <a:gd name="connsiteY35" fmla="*/ 199632 h 1635115"/>
                <a:gd name="connsiteX36" fmla="*/ 444854 w 462532"/>
                <a:gd name="connsiteY36" fmla="*/ 223445 h 1635115"/>
                <a:gd name="connsiteX37" fmla="*/ 444854 w 462532"/>
                <a:gd name="connsiteY37" fmla="*/ 223445 h 1635115"/>
                <a:gd name="connsiteX38" fmla="*/ 443901 w 462532"/>
                <a:gd name="connsiteY38" fmla="*/ 233922 h 1635115"/>
                <a:gd name="connsiteX39" fmla="*/ 443901 w 462532"/>
                <a:gd name="connsiteY39" fmla="*/ 235827 h 1635115"/>
                <a:gd name="connsiteX40" fmla="*/ 442949 w 462532"/>
                <a:gd name="connsiteY40" fmla="*/ 248210 h 1635115"/>
                <a:gd name="connsiteX41" fmla="*/ 442949 w 462532"/>
                <a:gd name="connsiteY41" fmla="*/ 248210 h 1635115"/>
                <a:gd name="connsiteX42" fmla="*/ 433424 w 462532"/>
                <a:gd name="connsiteY42" fmla="*/ 292025 h 1635115"/>
                <a:gd name="connsiteX43" fmla="*/ 368654 w 462532"/>
                <a:gd name="connsiteY43" fmla="*/ 394895 h 1635115"/>
                <a:gd name="connsiteX44" fmla="*/ 353414 w 462532"/>
                <a:gd name="connsiteY44" fmla="*/ 407277 h 1635115"/>
                <a:gd name="connsiteX45" fmla="*/ 345793 w 462532"/>
                <a:gd name="connsiteY45" fmla="*/ 412992 h 1635115"/>
                <a:gd name="connsiteX46" fmla="*/ 320076 w 462532"/>
                <a:gd name="connsiteY46" fmla="*/ 426327 h 1635115"/>
                <a:gd name="connsiteX47" fmla="*/ 301979 w 462532"/>
                <a:gd name="connsiteY47" fmla="*/ 432995 h 1635115"/>
                <a:gd name="connsiteX48" fmla="*/ 252449 w 462532"/>
                <a:gd name="connsiteY48" fmla="*/ 441567 h 1635115"/>
                <a:gd name="connsiteX49" fmla="*/ 221016 w 462532"/>
                <a:gd name="connsiteY49" fmla="*/ 440615 h 1635115"/>
                <a:gd name="connsiteX50" fmla="*/ 221016 w 462532"/>
                <a:gd name="connsiteY50" fmla="*/ 440615 h 1635115"/>
                <a:gd name="connsiteX51" fmla="*/ 207681 w 462532"/>
                <a:gd name="connsiteY51" fmla="*/ 438710 h 16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62532" h="1635115">
                  <a:moveTo>
                    <a:pt x="229589" y="462522"/>
                  </a:moveTo>
                  <a:cubicBezTo>
                    <a:pt x="348651" y="467285"/>
                    <a:pt x="443901" y="387275"/>
                    <a:pt x="459141" y="252972"/>
                  </a:cubicBezTo>
                  <a:cubicBezTo>
                    <a:pt x="482954" y="118670"/>
                    <a:pt x="377226" y="16752"/>
                    <a:pt x="271499" y="2465"/>
                  </a:cubicBezTo>
                  <a:cubicBezTo>
                    <a:pt x="128624" y="-15633"/>
                    <a:pt x="21943" y="67235"/>
                    <a:pt x="1941" y="208205"/>
                  </a:cubicBezTo>
                  <a:cubicBezTo>
                    <a:pt x="-16157" y="336792"/>
                    <a:pt x="95286" y="448235"/>
                    <a:pt x="211491" y="461570"/>
                  </a:cubicBezTo>
                  <a:cubicBezTo>
                    <a:pt x="211491" y="466332"/>
                    <a:pt x="211491" y="471095"/>
                    <a:pt x="209586" y="474905"/>
                  </a:cubicBezTo>
                  <a:cubicBezTo>
                    <a:pt x="207681" y="479667"/>
                    <a:pt x="207681" y="485382"/>
                    <a:pt x="207681" y="490145"/>
                  </a:cubicBezTo>
                  <a:cubicBezTo>
                    <a:pt x="197204" y="650165"/>
                    <a:pt x="109574" y="1420737"/>
                    <a:pt x="97191" y="1616952"/>
                  </a:cubicBezTo>
                  <a:cubicBezTo>
                    <a:pt x="96239" y="1624572"/>
                    <a:pt x="92429" y="1634097"/>
                    <a:pt x="103859" y="1635050"/>
                  </a:cubicBezTo>
                  <a:cubicBezTo>
                    <a:pt x="115289" y="1636002"/>
                    <a:pt x="117193" y="1626477"/>
                    <a:pt x="118146" y="1616000"/>
                  </a:cubicBezTo>
                  <a:cubicBezTo>
                    <a:pt x="121956" y="1575995"/>
                    <a:pt x="213396" y="599682"/>
                    <a:pt x="228636" y="476810"/>
                  </a:cubicBezTo>
                  <a:cubicBezTo>
                    <a:pt x="225779" y="472047"/>
                    <a:pt x="228636" y="467285"/>
                    <a:pt x="229589" y="462522"/>
                  </a:cubicBezTo>
                  <a:close/>
                  <a:moveTo>
                    <a:pt x="207681" y="438710"/>
                  </a:moveTo>
                  <a:cubicBezTo>
                    <a:pt x="206729" y="438710"/>
                    <a:pt x="204824" y="438710"/>
                    <a:pt x="203871" y="437757"/>
                  </a:cubicBezTo>
                  <a:cubicBezTo>
                    <a:pt x="201014" y="437757"/>
                    <a:pt x="198156" y="436805"/>
                    <a:pt x="196251" y="435852"/>
                  </a:cubicBezTo>
                  <a:cubicBezTo>
                    <a:pt x="195299" y="435852"/>
                    <a:pt x="193393" y="434900"/>
                    <a:pt x="192441" y="434900"/>
                  </a:cubicBezTo>
                  <a:cubicBezTo>
                    <a:pt x="189584" y="433947"/>
                    <a:pt x="187679" y="433947"/>
                    <a:pt x="184821" y="432995"/>
                  </a:cubicBezTo>
                  <a:cubicBezTo>
                    <a:pt x="183868" y="432995"/>
                    <a:pt x="181964" y="432042"/>
                    <a:pt x="181011" y="432042"/>
                  </a:cubicBezTo>
                  <a:cubicBezTo>
                    <a:pt x="178154" y="431090"/>
                    <a:pt x="175296" y="430137"/>
                    <a:pt x="172439" y="429185"/>
                  </a:cubicBezTo>
                  <a:cubicBezTo>
                    <a:pt x="171486" y="429185"/>
                    <a:pt x="170534" y="428232"/>
                    <a:pt x="169581" y="428232"/>
                  </a:cubicBezTo>
                  <a:cubicBezTo>
                    <a:pt x="161961" y="425375"/>
                    <a:pt x="154341" y="422517"/>
                    <a:pt x="147674" y="419660"/>
                  </a:cubicBezTo>
                  <a:cubicBezTo>
                    <a:pt x="146721" y="419660"/>
                    <a:pt x="145768" y="418707"/>
                    <a:pt x="145768" y="418707"/>
                  </a:cubicBezTo>
                  <a:cubicBezTo>
                    <a:pt x="142911" y="417755"/>
                    <a:pt x="140054" y="415850"/>
                    <a:pt x="137196" y="414897"/>
                  </a:cubicBezTo>
                  <a:cubicBezTo>
                    <a:pt x="136243" y="414897"/>
                    <a:pt x="135291" y="413945"/>
                    <a:pt x="134339" y="413945"/>
                  </a:cubicBezTo>
                  <a:cubicBezTo>
                    <a:pt x="131481" y="412040"/>
                    <a:pt x="128624" y="411087"/>
                    <a:pt x="125766" y="409182"/>
                  </a:cubicBezTo>
                  <a:cubicBezTo>
                    <a:pt x="124814" y="409182"/>
                    <a:pt x="124814" y="408230"/>
                    <a:pt x="123861" y="408230"/>
                  </a:cubicBezTo>
                  <a:cubicBezTo>
                    <a:pt x="113384" y="401562"/>
                    <a:pt x="102906" y="394895"/>
                    <a:pt x="93381" y="387275"/>
                  </a:cubicBezTo>
                  <a:cubicBezTo>
                    <a:pt x="93381" y="387275"/>
                    <a:pt x="93381" y="387275"/>
                    <a:pt x="93381" y="387275"/>
                  </a:cubicBezTo>
                  <a:cubicBezTo>
                    <a:pt x="90524" y="384417"/>
                    <a:pt x="87666" y="382512"/>
                    <a:pt x="84809" y="379655"/>
                  </a:cubicBezTo>
                  <a:cubicBezTo>
                    <a:pt x="84809" y="379655"/>
                    <a:pt x="84809" y="379655"/>
                    <a:pt x="83856" y="378702"/>
                  </a:cubicBezTo>
                  <a:cubicBezTo>
                    <a:pt x="71474" y="367272"/>
                    <a:pt x="60996" y="355842"/>
                    <a:pt x="51471" y="342507"/>
                  </a:cubicBezTo>
                  <a:cubicBezTo>
                    <a:pt x="51471" y="342507"/>
                    <a:pt x="51471" y="342507"/>
                    <a:pt x="51471" y="342507"/>
                  </a:cubicBezTo>
                  <a:cubicBezTo>
                    <a:pt x="27659" y="308217"/>
                    <a:pt x="15276" y="266307"/>
                    <a:pt x="23849" y="221540"/>
                  </a:cubicBezTo>
                  <a:cubicBezTo>
                    <a:pt x="26706" y="85332"/>
                    <a:pt x="156246" y="11037"/>
                    <a:pt x="237209" y="17705"/>
                  </a:cubicBezTo>
                  <a:cubicBezTo>
                    <a:pt x="352461" y="27230"/>
                    <a:pt x="435329" y="94857"/>
                    <a:pt x="443901" y="199632"/>
                  </a:cubicBezTo>
                  <a:cubicBezTo>
                    <a:pt x="443901" y="199632"/>
                    <a:pt x="443901" y="199632"/>
                    <a:pt x="443901" y="199632"/>
                  </a:cubicBezTo>
                  <a:cubicBezTo>
                    <a:pt x="444854" y="207252"/>
                    <a:pt x="444854" y="214872"/>
                    <a:pt x="444854" y="223445"/>
                  </a:cubicBezTo>
                  <a:cubicBezTo>
                    <a:pt x="444854" y="223445"/>
                    <a:pt x="444854" y="223445"/>
                    <a:pt x="444854" y="223445"/>
                  </a:cubicBezTo>
                  <a:cubicBezTo>
                    <a:pt x="444854" y="227255"/>
                    <a:pt x="444854" y="231065"/>
                    <a:pt x="443901" y="233922"/>
                  </a:cubicBezTo>
                  <a:cubicBezTo>
                    <a:pt x="443901" y="234875"/>
                    <a:pt x="443901" y="234875"/>
                    <a:pt x="443901" y="235827"/>
                  </a:cubicBezTo>
                  <a:cubicBezTo>
                    <a:pt x="443901" y="239637"/>
                    <a:pt x="442949" y="244400"/>
                    <a:pt x="442949" y="248210"/>
                  </a:cubicBezTo>
                  <a:cubicBezTo>
                    <a:pt x="442949" y="248210"/>
                    <a:pt x="442949" y="248210"/>
                    <a:pt x="442949" y="248210"/>
                  </a:cubicBezTo>
                  <a:cubicBezTo>
                    <a:pt x="441043" y="263450"/>
                    <a:pt x="438186" y="277737"/>
                    <a:pt x="433424" y="292025"/>
                  </a:cubicBezTo>
                  <a:cubicBezTo>
                    <a:pt x="421041" y="333935"/>
                    <a:pt x="398181" y="369177"/>
                    <a:pt x="368654" y="394895"/>
                  </a:cubicBezTo>
                  <a:cubicBezTo>
                    <a:pt x="363891" y="399657"/>
                    <a:pt x="358176" y="403467"/>
                    <a:pt x="353414" y="407277"/>
                  </a:cubicBezTo>
                  <a:cubicBezTo>
                    <a:pt x="350556" y="409182"/>
                    <a:pt x="347699" y="411087"/>
                    <a:pt x="345793" y="412992"/>
                  </a:cubicBezTo>
                  <a:cubicBezTo>
                    <a:pt x="337221" y="418707"/>
                    <a:pt x="328649" y="422517"/>
                    <a:pt x="320076" y="426327"/>
                  </a:cubicBezTo>
                  <a:cubicBezTo>
                    <a:pt x="314361" y="429185"/>
                    <a:pt x="307693" y="431090"/>
                    <a:pt x="301979" y="432995"/>
                  </a:cubicBezTo>
                  <a:cubicBezTo>
                    <a:pt x="286739" y="437757"/>
                    <a:pt x="269593" y="440615"/>
                    <a:pt x="252449" y="441567"/>
                  </a:cubicBezTo>
                  <a:cubicBezTo>
                    <a:pt x="241971" y="441567"/>
                    <a:pt x="231493" y="441567"/>
                    <a:pt x="221016" y="440615"/>
                  </a:cubicBezTo>
                  <a:lnTo>
                    <a:pt x="221016" y="440615"/>
                  </a:lnTo>
                  <a:cubicBezTo>
                    <a:pt x="215301" y="440615"/>
                    <a:pt x="211491" y="439662"/>
                    <a:pt x="207681" y="438710"/>
                  </a:cubicBezTo>
                  <a:close/>
                </a:path>
              </a:pathLst>
            </a:custGeom>
            <a:solidFill>
              <a:srgbClr val="000000"/>
            </a:solidFill>
            <a:ln w="9525" cap="flat">
              <a:noFill/>
              <a:prstDash val="solid"/>
              <a:miter/>
            </a:ln>
          </p:spPr>
          <p:txBody>
            <a:bodyPr rtlCol="0" anchor="ctr"/>
            <a:lstStyle/>
            <a:p>
              <a:endParaRPr lang="en-US"/>
            </a:p>
          </p:txBody>
        </p:sp>
        <p:sp>
          <p:nvSpPr>
            <p:cNvPr id="38" name="Freeform 34">
              <a:extLst>
                <a:ext uri="{FF2B5EF4-FFF2-40B4-BE49-F238E27FC236}">
                  <a16:creationId xmlns:a16="http://schemas.microsoft.com/office/drawing/2014/main" id="{7E59C0C7-033F-6D24-32C4-A74EFBF62518}"/>
                </a:ext>
              </a:extLst>
            </p:cNvPr>
            <p:cNvSpPr/>
            <p:nvPr/>
          </p:nvSpPr>
          <p:spPr>
            <a:xfrm>
              <a:off x="8714459" y="1942779"/>
              <a:ext cx="151904" cy="149897"/>
            </a:xfrm>
            <a:custGeom>
              <a:avLst/>
              <a:gdLst>
                <a:gd name="connsiteX0" fmla="*/ 105690 w 151904"/>
                <a:gd name="connsiteY0" fmla="*/ 86998 h 149897"/>
                <a:gd name="connsiteX1" fmla="*/ 30443 w 151904"/>
                <a:gd name="connsiteY1" fmla="*/ 14608 h 149897"/>
                <a:gd name="connsiteX2" fmla="*/ 5678 w 151904"/>
                <a:gd name="connsiteY2" fmla="*/ 3178 h 149897"/>
                <a:gd name="connsiteX3" fmla="*/ 13298 w 151904"/>
                <a:gd name="connsiteY3" fmla="*/ 31753 h 149897"/>
                <a:gd name="connsiteX4" fmla="*/ 137123 w 151904"/>
                <a:gd name="connsiteY4" fmla="*/ 146053 h 149897"/>
                <a:gd name="connsiteX5" fmla="*/ 105690 w 151904"/>
                <a:gd name="connsiteY5" fmla="*/ 86998 h 14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04" h="149897">
                  <a:moveTo>
                    <a:pt x="105690" y="86998"/>
                  </a:moveTo>
                  <a:cubicBezTo>
                    <a:pt x="81878" y="61281"/>
                    <a:pt x="56160" y="38421"/>
                    <a:pt x="30443" y="14608"/>
                  </a:cubicBezTo>
                  <a:cubicBezTo>
                    <a:pt x="23776" y="7941"/>
                    <a:pt x="17108" y="-6347"/>
                    <a:pt x="5678" y="3178"/>
                  </a:cubicBezTo>
                  <a:cubicBezTo>
                    <a:pt x="-7657" y="14608"/>
                    <a:pt x="5678" y="24133"/>
                    <a:pt x="13298" y="31753"/>
                  </a:cubicBezTo>
                  <a:cubicBezTo>
                    <a:pt x="52351" y="70806"/>
                    <a:pt x="103785" y="101286"/>
                    <a:pt x="137123" y="146053"/>
                  </a:cubicBezTo>
                  <a:cubicBezTo>
                    <a:pt x="179033" y="166056"/>
                    <a:pt x="119978" y="102238"/>
                    <a:pt x="105690" y="86998"/>
                  </a:cubicBezTo>
                  <a:close/>
                </a:path>
              </a:pathLst>
            </a:custGeom>
            <a:solidFill>
              <a:srgbClr val="000000"/>
            </a:solidFill>
            <a:ln w="9525" cap="flat">
              <a:noFill/>
              <a:prstDash val="solid"/>
              <a:miter/>
            </a:ln>
          </p:spPr>
          <p:txBody>
            <a:bodyPr rtlCol="0" anchor="ctr"/>
            <a:lstStyle/>
            <a:p>
              <a:endParaRPr lang="en-US"/>
            </a:p>
          </p:txBody>
        </p:sp>
        <p:sp>
          <p:nvSpPr>
            <p:cNvPr id="39" name="Freeform 35">
              <a:extLst>
                <a:ext uri="{FF2B5EF4-FFF2-40B4-BE49-F238E27FC236}">
                  <a16:creationId xmlns:a16="http://schemas.microsoft.com/office/drawing/2014/main" id="{6A29901F-DF22-159F-3C96-ECC8F786BBB9}"/>
                </a:ext>
              </a:extLst>
            </p:cNvPr>
            <p:cNvSpPr/>
            <p:nvPr/>
          </p:nvSpPr>
          <p:spPr>
            <a:xfrm>
              <a:off x="8124259" y="1445155"/>
              <a:ext cx="179635" cy="82654"/>
            </a:xfrm>
            <a:custGeom>
              <a:avLst/>
              <a:gdLst>
                <a:gd name="connsiteX0" fmla="*/ 179635 w 179635"/>
                <a:gd name="connsiteY0" fmla="*/ 75987 h 82654"/>
                <a:gd name="connsiteX1" fmla="*/ 19615 w 179635"/>
                <a:gd name="connsiteY1" fmla="*/ 3597 h 82654"/>
                <a:gd name="connsiteX2" fmla="*/ 565 w 179635"/>
                <a:gd name="connsiteY2" fmla="*/ 6454 h 82654"/>
                <a:gd name="connsiteX3" fmla="*/ 12948 w 179635"/>
                <a:gd name="connsiteY3" fmla="*/ 22647 h 82654"/>
                <a:gd name="connsiteX4" fmla="*/ 175825 w 179635"/>
                <a:gd name="connsiteY4" fmla="*/ 82654 h 82654"/>
                <a:gd name="connsiteX5" fmla="*/ 179635 w 179635"/>
                <a:gd name="connsiteY5" fmla="*/ 75987 h 8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35" h="82654">
                  <a:moveTo>
                    <a:pt x="179635" y="75987"/>
                  </a:moveTo>
                  <a:cubicBezTo>
                    <a:pt x="130105" y="42649"/>
                    <a:pt x="74860" y="24552"/>
                    <a:pt x="19615" y="3597"/>
                  </a:cubicBezTo>
                  <a:cubicBezTo>
                    <a:pt x="12948" y="739"/>
                    <a:pt x="3423" y="-4023"/>
                    <a:pt x="565" y="6454"/>
                  </a:cubicBezTo>
                  <a:cubicBezTo>
                    <a:pt x="-2292" y="15979"/>
                    <a:pt x="6280" y="19789"/>
                    <a:pt x="12948" y="22647"/>
                  </a:cubicBezTo>
                  <a:cubicBezTo>
                    <a:pt x="67240" y="43602"/>
                    <a:pt x="121533" y="61699"/>
                    <a:pt x="175825" y="82654"/>
                  </a:cubicBezTo>
                  <a:cubicBezTo>
                    <a:pt x="176778" y="78844"/>
                    <a:pt x="177730" y="78844"/>
                    <a:pt x="179635" y="75987"/>
                  </a:cubicBezTo>
                  <a:close/>
                </a:path>
              </a:pathLst>
            </a:custGeom>
            <a:solidFill>
              <a:srgbClr val="000000"/>
            </a:solidFill>
            <a:ln w="9525" cap="flat">
              <a:noFill/>
              <a:prstDash val="solid"/>
              <a:miter/>
            </a:ln>
          </p:spPr>
          <p:txBody>
            <a:bodyPr rtlCol="0" anchor="ctr"/>
            <a:lstStyle/>
            <a:p>
              <a:endParaRPr lang="en-US"/>
            </a:p>
          </p:txBody>
        </p:sp>
        <p:sp>
          <p:nvSpPr>
            <p:cNvPr id="40" name="Freeform 36">
              <a:extLst>
                <a:ext uri="{FF2B5EF4-FFF2-40B4-BE49-F238E27FC236}">
                  <a16:creationId xmlns:a16="http://schemas.microsoft.com/office/drawing/2014/main" id="{39FBBE5B-E0E6-2C46-F847-B93310210DF8}"/>
                </a:ext>
              </a:extLst>
            </p:cNvPr>
            <p:cNvSpPr/>
            <p:nvPr/>
          </p:nvSpPr>
          <p:spPr>
            <a:xfrm>
              <a:off x="8374380" y="1323975"/>
              <a:ext cx="52995" cy="99508"/>
            </a:xfrm>
            <a:custGeom>
              <a:avLst/>
              <a:gdLst>
                <a:gd name="connsiteX0" fmla="*/ 50482 w 52995"/>
                <a:gd name="connsiteY0" fmla="*/ 98108 h 99508"/>
                <a:gd name="connsiteX1" fmla="*/ 50482 w 52995"/>
                <a:gd name="connsiteY1" fmla="*/ 86677 h 99508"/>
                <a:gd name="connsiteX2" fmla="*/ 4763 w 52995"/>
                <a:gd name="connsiteY2" fmla="*/ 0 h 99508"/>
                <a:gd name="connsiteX3" fmla="*/ 0 w 52995"/>
                <a:gd name="connsiteY3" fmla="*/ 2858 h 99508"/>
                <a:gd name="connsiteX4" fmla="*/ 40005 w 52995"/>
                <a:gd name="connsiteY4" fmla="*/ 93345 h 99508"/>
                <a:gd name="connsiteX5" fmla="*/ 50482 w 52995"/>
                <a:gd name="connsiteY5" fmla="*/ 98108 h 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95" h="99508">
                  <a:moveTo>
                    <a:pt x="50482" y="98108"/>
                  </a:moveTo>
                  <a:cubicBezTo>
                    <a:pt x="54293" y="95250"/>
                    <a:pt x="53340" y="90488"/>
                    <a:pt x="50482" y="86677"/>
                  </a:cubicBezTo>
                  <a:cubicBezTo>
                    <a:pt x="35243" y="58102"/>
                    <a:pt x="20002" y="29527"/>
                    <a:pt x="4763" y="0"/>
                  </a:cubicBezTo>
                  <a:cubicBezTo>
                    <a:pt x="2857" y="952"/>
                    <a:pt x="952" y="1905"/>
                    <a:pt x="0" y="2858"/>
                  </a:cubicBezTo>
                  <a:cubicBezTo>
                    <a:pt x="9525" y="34290"/>
                    <a:pt x="24765" y="63817"/>
                    <a:pt x="40005" y="93345"/>
                  </a:cubicBezTo>
                  <a:cubicBezTo>
                    <a:pt x="41910" y="97155"/>
                    <a:pt x="45720" y="101917"/>
                    <a:pt x="50482" y="98108"/>
                  </a:cubicBezTo>
                  <a:close/>
                </a:path>
              </a:pathLst>
            </a:custGeom>
            <a:solidFill>
              <a:srgbClr val="000000"/>
            </a:solidFill>
            <a:ln w="9525" cap="flat">
              <a:noFill/>
              <a:prstDash val="solid"/>
              <a:miter/>
            </a:ln>
          </p:spPr>
          <p:txBody>
            <a:bodyPr rtlCol="0" anchor="ctr"/>
            <a:lstStyle/>
            <a:p>
              <a:endParaRPr lang="en-US"/>
            </a:p>
          </p:txBody>
        </p:sp>
        <p:sp>
          <p:nvSpPr>
            <p:cNvPr id="41" name="Freeform 37">
              <a:extLst>
                <a:ext uri="{FF2B5EF4-FFF2-40B4-BE49-F238E27FC236}">
                  <a16:creationId xmlns:a16="http://schemas.microsoft.com/office/drawing/2014/main" id="{BAD4E99A-2AAD-D45B-C7AB-329F63140705}"/>
                </a:ext>
              </a:extLst>
            </p:cNvPr>
            <p:cNvSpPr/>
            <p:nvPr/>
          </p:nvSpPr>
          <p:spPr>
            <a:xfrm>
              <a:off x="8712386" y="1383982"/>
              <a:ext cx="64901" cy="91946"/>
            </a:xfrm>
            <a:custGeom>
              <a:avLst/>
              <a:gdLst>
                <a:gd name="connsiteX0" fmla="*/ 2989 w 64901"/>
                <a:gd name="connsiteY0" fmla="*/ 91440 h 91946"/>
                <a:gd name="connsiteX1" fmla="*/ 13466 w 64901"/>
                <a:gd name="connsiteY1" fmla="*/ 85725 h 91946"/>
                <a:gd name="connsiteX2" fmla="*/ 64901 w 64901"/>
                <a:gd name="connsiteY2" fmla="*/ 2857 h 91946"/>
                <a:gd name="connsiteX3" fmla="*/ 60139 w 64901"/>
                <a:gd name="connsiteY3" fmla="*/ 0 h 91946"/>
                <a:gd name="connsiteX4" fmla="*/ 2037 w 64901"/>
                <a:gd name="connsiteY4" fmla="*/ 80010 h 91946"/>
                <a:gd name="connsiteX5" fmla="*/ 2989 w 64901"/>
                <a:gd name="connsiteY5" fmla="*/ 91440 h 9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901" h="91946">
                  <a:moveTo>
                    <a:pt x="2989" y="91440"/>
                  </a:moveTo>
                  <a:cubicBezTo>
                    <a:pt x="7751" y="93345"/>
                    <a:pt x="10609" y="89535"/>
                    <a:pt x="13466" y="85725"/>
                  </a:cubicBezTo>
                  <a:cubicBezTo>
                    <a:pt x="30612" y="58102"/>
                    <a:pt x="47757" y="30480"/>
                    <a:pt x="64901" y="2857"/>
                  </a:cubicBezTo>
                  <a:cubicBezTo>
                    <a:pt x="62996" y="1905"/>
                    <a:pt x="62044" y="952"/>
                    <a:pt x="60139" y="0"/>
                  </a:cubicBezTo>
                  <a:cubicBezTo>
                    <a:pt x="37279" y="23813"/>
                    <a:pt x="19182" y="51435"/>
                    <a:pt x="2037" y="80010"/>
                  </a:cubicBezTo>
                  <a:cubicBezTo>
                    <a:pt x="132" y="83820"/>
                    <a:pt x="-1774" y="88582"/>
                    <a:pt x="2989" y="91440"/>
                  </a:cubicBezTo>
                  <a:close/>
                </a:path>
              </a:pathLst>
            </a:custGeom>
            <a:solidFill>
              <a:srgbClr val="000000"/>
            </a:solidFill>
            <a:ln w="9525" cap="flat">
              <a:noFill/>
              <a:prstDash val="solid"/>
              <a:miter/>
            </a:ln>
          </p:spPr>
          <p:txBody>
            <a:bodyPr rtlCol="0" anchor="ctr"/>
            <a:lstStyle/>
            <a:p>
              <a:endParaRPr lang="en-US"/>
            </a:p>
          </p:txBody>
        </p:sp>
        <p:sp>
          <p:nvSpPr>
            <p:cNvPr id="42" name="Freeform 38">
              <a:extLst>
                <a:ext uri="{FF2B5EF4-FFF2-40B4-BE49-F238E27FC236}">
                  <a16:creationId xmlns:a16="http://schemas.microsoft.com/office/drawing/2014/main" id="{A97982D8-9622-83B0-975E-00E23276089A}"/>
                </a:ext>
              </a:extLst>
            </p:cNvPr>
            <p:cNvSpPr/>
            <p:nvPr/>
          </p:nvSpPr>
          <p:spPr>
            <a:xfrm>
              <a:off x="8206501" y="1902036"/>
              <a:ext cx="150970" cy="166793"/>
            </a:xfrm>
            <a:custGeom>
              <a:avLst/>
              <a:gdLst>
                <a:gd name="connsiteX0" fmla="*/ 146923 w 150970"/>
                <a:gd name="connsiteY0" fmla="*/ 3916 h 166793"/>
                <a:gd name="connsiteX1" fmla="*/ 125968 w 150970"/>
                <a:gd name="connsiteY1" fmla="*/ 11536 h 166793"/>
                <a:gd name="connsiteX2" fmla="*/ 4048 w 150970"/>
                <a:gd name="connsiteY2" fmla="*/ 142029 h 166793"/>
                <a:gd name="connsiteX3" fmla="*/ 3096 w 150970"/>
                <a:gd name="connsiteY3" fmla="*/ 166794 h 166793"/>
                <a:gd name="connsiteX4" fmla="*/ 130730 w 150970"/>
                <a:gd name="connsiteY4" fmla="*/ 38206 h 166793"/>
                <a:gd name="connsiteX5" fmla="*/ 141208 w 150970"/>
                <a:gd name="connsiteY5" fmla="*/ 26776 h 166793"/>
                <a:gd name="connsiteX6" fmla="*/ 146923 w 150970"/>
                <a:gd name="connsiteY6" fmla="*/ 3916 h 166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970" h="166793">
                  <a:moveTo>
                    <a:pt x="146923" y="3916"/>
                  </a:moveTo>
                  <a:cubicBezTo>
                    <a:pt x="136446" y="-6561"/>
                    <a:pt x="132636" y="6774"/>
                    <a:pt x="125968" y="11536"/>
                  </a:cubicBezTo>
                  <a:cubicBezTo>
                    <a:pt x="78343" y="47731"/>
                    <a:pt x="48816" y="102024"/>
                    <a:pt x="4048" y="142029"/>
                  </a:cubicBezTo>
                  <a:cubicBezTo>
                    <a:pt x="-1667" y="146791"/>
                    <a:pt x="-714" y="153459"/>
                    <a:pt x="3096" y="166794"/>
                  </a:cubicBezTo>
                  <a:cubicBezTo>
                    <a:pt x="47863" y="122026"/>
                    <a:pt x="88821" y="80116"/>
                    <a:pt x="130730" y="38206"/>
                  </a:cubicBezTo>
                  <a:cubicBezTo>
                    <a:pt x="134541" y="34396"/>
                    <a:pt x="138350" y="30586"/>
                    <a:pt x="141208" y="26776"/>
                  </a:cubicBezTo>
                  <a:cubicBezTo>
                    <a:pt x="146923" y="20109"/>
                    <a:pt x="156448" y="12489"/>
                    <a:pt x="146923" y="3916"/>
                  </a:cubicBezTo>
                  <a:close/>
                </a:path>
              </a:pathLst>
            </a:custGeom>
            <a:solidFill>
              <a:srgbClr val="000000"/>
            </a:solidFill>
            <a:ln w="9525" cap="flat">
              <a:noFill/>
              <a:prstDash val="solid"/>
              <a:miter/>
            </a:ln>
          </p:spPr>
          <p:txBody>
            <a:bodyPr rtlCol="0" anchor="ctr"/>
            <a:lstStyle/>
            <a:p>
              <a:endParaRPr lang="en-US"/>
            </a:p>
          </p:txBody>
        </p:sp>
        <p:sp>
          <p:nvSpPr>
            <p:cNvPr id="43" name="Freeform 39">
              <a:extLst>
                <a:ext uri="{FF2B5EF4-FFF2-40B4-BE49-F238E27FC236}">
                  <a16:creationId xmlns:a16="http://schemas.microsoft.com/office/drawing/2014/main" id="{EB750396-37FC-E212-74DD-441ED939323B}"/>
                </a:ext>
              </a:extLst>
            </p:cNvPr>
            <p:cNvSpPr/>
            <p:nvPr/>
          </p:nvSpPr>
          <p:spPr>
            <a:xfrm>
              <a:off x="8591619" y="1236345"/>
              <a:ext cx="25587" cy="151509"/>
            </a:xfrm>
            <a:custGeom>
              <a:avLst/>
              <a:gdLst>
                <a:gd name="connsiteX0" fmla="*/ 23743 w 25587"/>
                <a:gd name="connsiteY0" fmla="*/ 0 h 151509"/>
                <a:gd name="connsiteX1" fmla="*/ 2788 w 25587"/>
                <a:gd name="connsiteY1" fmla="*/ 151447 h 151509"/>
                <a:gd name="connsiteX2" fmla="*/ 23743 w 25587"/>
                <a:gd name="connsiteY2" fmla="*/ 0 h 151509"/>
              </a:gdLst>
              <a:ahLst/>
              <a:cxnLst>
                <a:cxn ang="0">
                  <a:pos x="connsiteX0" y="connsiteY0"/>
                </a:cxn>
                <a:cxn ang="0">
                  <a:pos x="connsiteX1" y="connsiteY1"/>
                </a:cxn>
                <a:cxn ang="0">
                  <a:pos x="connsiteX2" y="connsiteY2"/>
                </a:cxn>
              </a:cxnLst>
              <a:rect l="l" t="t" r="r" b="b"/>
              <a:pathLst>
                <a:path w="25587" h="151509">
                  <a:moveTo>
                    <a:pt x="23743" y="0"/>
                  </a:moveTo>
                  <a:cubicBezTo>
                    <a:pt x="6598" y="57150"/>
                    <a:pt x="-5784" y="99060"/>
                    <a:pt x="2788" y="151447"/>
                  </a:cubicBezTo>
                  <a:cubicBezTo>
                    <a:pt x="27554" y="154305"/>
                    <a:pt x="27554" y="57150"/>
                    <a:pt x="23743" y="0"/>
                  </a:cubicBezTo>
                  <a:close/>
                </a:path>
              </a:pathLst>
            </a:custGeom>
            <a:solidFill>
              <a:srgbClr val="000000"/>
            </a:solidFill>
            <a:ln w="9525" cap="flat">
              <a:noFill/>
              <a:prstDash val="solid"/>
              <a:miter/>
            </a:ln>
          </p:spPr>
          <p:txBody>
            <a:bodyPr rtlCol="0" anchor="ctr"/>
            <a:lstStyle/>
            <a:p>
              <a:endParaRPr lang="en-US"/>
            </a:p>
          </p:txBody>
        </p:sp>
        <p:sp>
          <p:nvSpPr>
            <p:cNvPr id="44" name="Freeform 40">
              <a:extLst>
                <a:ext uri="{FF2B5EF4-FFF2-40B4-BE49-F238E27FC236}">
                  <a16:creationId xmlns:a16="http://schemas.microsoft.com/office/drawing/2014/main" id="{06F025FB-A9A5-E648-31A7-AA47628E96A1}"/>
                </a:ext>
              </a:extLst>
            </p:cNvPr>
            <p:cNvSpPr/>
            <p:nvPr/>
          </p:nvSpPr>
          <p:spPr>
            <a:xfrm>
              <a:off x="8807308" y="1532572"/>
              <a:ext cx="177624" cy="68579"/>
            </a:xfrm>
            <a:custGeom>
              <a:avLst/>
              <a:gdLst>
                <a:gd name="connsiteX0" fmla="*/ 177624 w 177624"/>
                <a:gd name="connsiteY0" fmla="*/ 0 h 68579"/>
                <a:gd name="connsiteX1" fmla="*/ 1412 w 177624"/>
                <a:gd name="connsiteY1" fmla="*/ 68580 h 68579"/>
                <a:gd name="connsiteX2" fmla="*/ 177624 w 177624"/>
                <a:gd name="connsiteY2" fmla="*/ 0 h 68579"/>
              </a:gdLst>
              <a:ahLst/>
              <a:cxnLst>
                <a:cxn ang="0">
                  <a:pos x="connsiteX0" y="connsiteY0"/>
                </a:cxn>
                <a:cxn ang="0">
                  <a:pos x="connsiteX1" y="connsiteY1"/>
                </a:cxn>
                <a:cxn ang="0">
                  <a:pos x="connsiteX2" y="connsiteY2"/>
                </a:cxn>
              </a:cxnLst>
              <a:rect l="l" t="t" r="r" b="b"/>
              <a:pathLst>
                <a:path w="177624" h="68579">
                  <a:moveTo>
                    <a:pt x="177624" y="0"/>
                  </a:moveTo>
                  <a:cubicBezTo>
                    <a:pt x="97614" y="13335"/>
                    <a:pt x="-13828" y="31432"/>
                    <a:pt x="1412" y="68580"/>
                  </a:cubicBezTo>
                  <a:cubicBezTo>
                    <a:pt x="61419" y="44767"/>
                    <a:pt x="114759" y="24765"/>
                    <a:pt x="177624" y="0"/>
                  </a:cubicBezTo>
                  <a:close/>
                </a:path>
              </a:pathLst>
            </a:custGeom>
            <a:solidFill>
              <a:srgbClr val="000000"/>
            </a:solidFill>
            <a:ln w="9525" cap="flat">
              <a:noFill/>
              <a:prstDash val="solid"/>
              <a:miter/>
            </a:ln>
          </p:spPr>
          <p:txBody>
            <a:bodyPr rtlCol="0" anchor="ctr"/>
            <a:lstStyle/>
            <a:p>
              <a:endParaRPr lang="en-US"/>
            </a:p>
          </p:txBody>
        </p:sp>
        <p:sp>
          <p:nvSpPr>
            <p:cNvPr id="45" name="Freeform 41">
              <a:extLst>
                <a:ext uri="{FF2B5EF4-FFF2-40B4-BE49-F238E27FC236}">
                  <a16:creationId xmlns:a16="http://schemas.microsoft.com/office/drawing/2014/main" id="{497B22AA-C968-96F6-7C56-607CCBDB3C61}"/>
                </a:ext>
              </a:extLst>
            </p:cNvPr>
            <p:cNvSpPr/>
            <p:nvPr/>
          </p:nvSpPr>
          <p:spPr>
            <a:xfrm>
              <a:off x="8813539" y="1763296"/>
              <a:ext cx="89478" cy="38095"/>
            </a:xfrm>
            <a:custGeom>
              <a:avLst/>
              <a:gdLst>
                <a:gd name="connsiteX0" fmla="*/ 27566 w 89478"/>
                <a:gd name="connsiteY0" fmla="*/ 5496 h 38095"/>
                <a:gd name="connsiteX1" fmla="*/ 896 w 89478"/>
                <a:gd name="connsiteY1" fmla="*/ 7401 h 38095"/>
                <a:gd name="connsiteX2" fmla="*/ 22803 w 89478"/>
                <a:gd name="connsiteY2" fmla="*/ 25499 h 38095"/>
                <a:gd name="connsiteX3" fmla="*/ 89478 w 89478"/>
                <a:gd name="connsiteY3" fmla="*/ 36929 h 38095"/>
                <a:gd name="connsiteX4" fmla="*/ 27566 w 89478"/>
                <a:gd name="connsiteY4" fmla="*/ 5496 h 38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478" h="38095">
                  <a:moveTo>
                    <a:pt x="27566" y="5496"/>
                  </a:moveTo>
                  <a:cubicBezTo>
                    <a:pt x="18993" y="-218"/>
                    <a:pt x="4705" y="-4029"/>
                    <a:pt x="896" y="7401"/>
                  </a:cubicBezTo>
                  <a:cubicBezTo>
                    <a:pt x="-3867" y="23594"/>
                    <a:pt x="11373" y="24546"/>
                    <a:pt x="22803" y="25499"/>
                  </a:cubicBezTo>
                  <a:cubicBezTo>
                    <a:pt x="38043" y="25499"/>
                    <a:pt x="72333" y="42644"/>
                    <a:pt x="89478" y="36929"/>
                  </a:cubicBezTo>
                  <a:cubicBezTo>
                    <a:pt x="82810" y="16926"/>
                    <a:pt x="40900" y="13116"/>
                    <a:pt x="27566" y="5496"/>
                  </a:cubicBezTo>
                  <a:close/>
                </a:path>
              </a:pathLst>
            </a:custGeom>
            <a:solidFill>
              <a:srgbClr val="000000"/>
            </a:solidFill>
            <a:ln w="9525" cap="flat">
              <a:noFill/>
              <a:prstDash val="solid"/>
              <a:miter/>
            </a:ln>
          </p:spPr>
          <p:txBody>
            <a:bodyPr rtlCol="0" anchor="ctr"/>
            <a:lstStyle/>
            <a:p>
              <a:endParaRPr lang="en-US"/>
            </a:p>
          </p:txBody>
        </p:sp>
        <p:sp>
          <p:nvSpPr>
            <p:cNvPr id="46" name="Freeform 42">
              <a:extLst>
                <a:ext uri="{FF2B5EF4-FFF2-40B4-BE49-F238E27FC236}">
                  <a16:creationId xmlns:a16="http://schemas.microsoft.com/office/drawing/2014/main" id="{C38025E9-1F29-D8E1-4F9D-307FD7BD92FE}"/>
                </a:ext>
              </a:extLst>
            </p:cNvPr>
            <p:cNvSpPr/>
            <p:nvPr/>
          </p:nvSpPr>
          <p:spPr>
            <a:xfrm>
              <a:off x="8170544" y="1707203"/>
              <a:ext cx="89906" cy="36245"/>
            </a:xfrm>
            <a:custGeom>
              <a:avLst/>
              <a:gdLst>
                <a:gd name="connsiteX0" fmla="*/ 89535 w 89906"/>
                <a:gd name="connsiteY0" fmla="*/ 10154 h 36245"/>
                <a:gd name="connsiteX1" fmla="*/ 61913 w 89906"/>
                <a:gd name="connsiteY1" fmla="*/ 6344 h 36245"/>
                <a:gd name="connsiteX2" fmla="*/ 0 w 89906"/>
                <a:gd name="connsiteY2" fmla="*/ 32062 h 36245"/>
                <a:gd name="connsiteX3" fmla="*/ 68580 w 89906"/>
                <a:gd name="connsiteY3" fmla="*/ 25394 h 36245"/>
                <a:gd name="connsiteX4" fmla="*/ 89535 w 89906"/>
                <a:gd name="connsiteY4" fmla="*/ 10154 h 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06" h="36245">
                  <a:moveTo>
                    <a:pt x="89535" y="10154"/>
                  </a:moveTo>
                  <a:cubicBezTo>
                    <a:pt x="85725" y="-6038"/>
                    <a:pt x="71438" y="629"/>
                    <a:pt x="61913" y="6344"/>
                  </a:cubicBezTo>
                  <a:cubicBezTo>
                    <a:pt x="48578" y="13964"/>
                    <a:pt x="10478" y="17774"/>
                    <a:pt x="0" y="32062"/>
                  </a:cubicBezTo>
                  <a:cubicBezTo>
                    <a:pt x="16193" y="44444"/>
                    <a:pt x="52388" y="25394"/>
                    <a:pt x="68580" y="25394"/>
                  </a:cubicBezTo>
                  <a:cubicBezTo>
                    <a:pt x="78105" y="26347"/>
                    <a:pt x="92393" y="22537"/>
                    <a:pt x="89535" y="10154"/>
                  </a:cubicBezTo>
                  <a:close/>
                </a:path>
              </a:pathLst>
            </a:custGeom>
            <a:solidFill>
              <a:srgbClr val="000000"/>
            </a:solidFill>
            <a:ln w="9525" cap="flat">
              <a:noFill/>
              <a:prstDash val="solid"/>
              <a:miter/>
            </a:ln>
          </p:spPr>
          <p:txBody>
            <a:bodyPr rtlCol="0" anchor="ctr"/>
            <a:lstStyle/>
            <a:p>
              <a:endParaRPr lang="en-US"/>
            </a:p>
          </p:txBody>
        </p:sp>
      </p:grpSp>
      <p:sp>
        <p:nvSpPr>
          <p:cNvPr id="5" name="Speech Bubble: Rectangle with Corners Rounded 4">
            <a:extLst>
              <a:ext uri="{FF2B5EF4-FFF2-40B4-BE49-F238E27FC236}">
                <a16:creationId xmlns:a16="http://schemas.microsoft.com/office/drawing/2014/main" id="{501E70FB-008A-5731-351E-252EF485609E}"/>
              </a:ext>
            </a:extLst>
          </p:cNvPr>
          <p:cNvSpPr/>
          <p:nvPr/>
        </p:nvSpPr>
        <p:spPr>
          <a:xfrm>
            <a:off x="491335" y="1741864"/>
            <a:ext cx="2257347" cy="1738328"/>
          </a:xfrm>
          <a:prstGeom prst="wedgeRoundRectCallout">
            <a:avLst>
              <a:gd name="adj1" fmla="val -21846"/>
              <a:gd name="adj2" fmla="val 92771"/>
              <a:gd name="adj3" fmla="val 16667"/>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t>33% </a:t>
            </a:r>
            <a:r>
              <a:rPr lang="en-US" dirty="0"/>
              <a:t>of employees still feel diversity is a barrier to progression </a:t>
            </a:r>
            <a:r>
              <a:rPr lang="en-US" dirty="0">
                <a:solidFill>
                  <a:schemeClr val="bg1"/>
                </a:solidFill>
              </a:rPr>
              <a:t>(</a:t>
            </a:r>
            <a:r>
              <a:rPr lang="en-US" dirty="0">
                <a:solidFill>
                  <a:schemeClr val="bg1"/>
                </a:solidFill>
                <a:hlinkClick r:id="rId5">
                  <a:extLst>
                    <a:ext uri="{A12FA001-AC4F-418D-AE19-62706E023703}">
                      <ahyp:hlinkClr xmlns:ahyp="http://schemas.microsoft.com/office/drawing/2018/hyperlinkcolor" val="tx"/>
                    </a:ext>
                  </a:extLst>
                </a:hlinkClick>
              </a:rPr>
              <a:t>pwc</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22921282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87DC079-6B8B-437F-7B7D-6C47AF5A9A9E}"/>
              </a:ext>
            </a:extLst>
          </p:cNvPr>
          <p:cNvSpPr>
            <a:spLocks noGrp="1"/>
          </p:cNvSpPr>
          <p:nvPr>
            <p:ph type="body" sz="quarter" idx="18"/>
          </p:nvPr>
        </p:nvSpPr>
        <p:spPr>
          <a:xfrm>
            <a:off x="828621" y="1731939"/>
            <a:ext cx="10595237" cy="3849918"/>
          </a:xfrm>
        </p:spPr>
        <p:txBody>
          <a:bodyPr/>
          <a:lstStyle/>
          <a:p>
            <a:r>
              <a:rPr lang="en-US" sz="2100" b="1" dirty="0"/>
              <a:t>Section 1: Company Structure</a:t>
            </a:r>
          </a:p>
          <a:p>
            <a:pPr marL="342900" indent="-342900">
              <a:buFont typeface="Wingdings" panose="05000000000000000000" pitchFamily="2" charset="2"/>
              <a:buChar char="q"/>
            </a:pPr>
            <a:r>
              <a:rPr lang="en-US" sz="2100" dirty="0"/>
              <a:t>Does your company have a formal diversity, equity, and inclusion (DEI) strategy?</a:t>
            </a:r>
          </a:p>
          <a:p>
            <a:pPr marL="342900" indent="-342900">
              <a:buFont typeface="Wingdings" panose="05000000000000000000" pitchFamily="2" charset="2"/>
              <a:buChar char="q"/>
            </a:pPr>
            <a:r>
              <a:rPr lang="en-US" sz="2100" dirty="0"/>
              <a:t>Is there a dedicated team or individual responsible for DEI initiatives?</a:t>
            </a:r>
          </a:p>
          <a:p>
            <a:endParaRPr lang="en-US" sz="2100" b="1" dirty="0"/>
          </a:p>
          <a:p>
            <a:r>
              <a:rPr lang="en-US" sz="2100" b="1" dirty="0"/>
              <a:t>Section 2: Policies and Procedures</a:t>
            </a:r>
          </a:p>
          <a:p>
            <a:pPr marL="342900" indent="-342900">
              <a:buFont typeface="Wingdings" panose="05000000000000000000" pitchFamily="2" charset="2"/>
              <a:buChar char="q"/>
            </a:pPr>
            <a:r>
              <a:rPr lang="en-US" sz="2100" dirty="0"/>
              <a:t>Do you have clear anti-discrimination and anti-harassment policies in place?</a:t>
            </a:r>
          </a:p>
          <a:p>
            <a:pPr marL="342900" indent="-342900">
              <a:buFont typeface="Wingdings" panose="05000000000000000000" pitchFamily="2" charset="2"/>
              <a:buChar char="q"/>
            </a:pPr>
            <a:r>
              <a:rPr lang="en-US" sz="2100" dirty="0"/>
              <a:t>Are your policies regularly reviewed for equity and fairness?</a:t>
            </a:r>
          </a:p>
          <a:p>
            <a:pPr marL="342900" indent="-342900">
              <a:buFont typeface="Wingdings" panose="05000000000000000000" pitchFamily="2" charset="2"/>
              <a:buChar char="q"/>
            </a:pPr>
            <a:r>
              <a:rPr lang="en-US" sz="2100" dirty="0"/>
              <a:t>Does your company have a structured grievance process for reporting discrimination or exclusion?</a:t>
            </a:r>
            <a:endParaRPr lang="en-IE" sz="2100" dirty="0"/>
          </a:p>
        </p:txBody>
      </p:sp>
      <p:pic>
        <p:nvPicPr>
          <p:cNvPr id="4" name="Graphic 3" descr="Chevron arrows with solid fill">
            <a:extLst>
              <a:ext uri="{FF2B5EF4-FFF2-40B4-BE49-F238E27FC236}">
                <a16:creationId xmlns:a16="http://schemas.microsoft.com/office/drawing/2014/main" id="{662BEF5B-B8FB-A020-174F-E3A6F28F8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5" name="Round Diagonal Corner Rectangle 9">
            <a:extLst>
              <a:ext uri="{FF2B5EF4-FFF2-40B4-BE49-F238E27FC236}">
                <a16:creationId xmlns:a16="http://schemas.microsoft.com/office/drawing/2014/main" id="{8B107F4A-FD1C-0D14-4194-5EB45448CC99}"/>
              </a:ext>
            </a:extLst>
          </p:cNvPr>
          <p:cNvSpPr/>
          <p:nvPr/>
        </p:nvSpPr>
        <p:spPr>
          <a:xfrm rot="16200000">
            <a:off x="835870" y="-69384"/>
            <a:ext cx="1105664"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4F1C8851-4A04-AD52-C413-FF0011DA995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7" name="Text Placeholder 1">
            <a:extLst>
              <a:ext uri="{FF2B5EF4-FFF2-40B4-BE49-F238E27FC236}">
                <a16:creationId xmlns:a16="http://schemas.microsoft.com/office/drawing/2014/main" id="{B324D168-8CF2-A382-A229-3459CF1799D8}"/>
              </a:ext>
            </a:extLst>
          </p:cNvPr>
          <p:cNvSpPr txBox="1">
            <a:spLocks/>
          </p:cNvSpPr>
          <p:nvPr/>
        </p:nvSpPr>
        <p:spPr>
          <a:xfrm>
            <a:off x="3060312" y="44183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sz="3200" b="1" dirty="0">
                <a:solidFill>
                  <a:srgbClr val="05AAA3"/>
                </a:solidFill>
              </a:rPr>
              <a:t>Audit Current </a:t>
            </a:r>
            <a:r>
              <a:rPr lang="en-US" sz="3200" b="1" dirty="0">
                <a:solidFill>
                  <a:srgbClr val="05AAA3"/>
                </a:solidFill>
              </a:rPr>
              <a:t>Systems, Policies, Infrastructure, And Organizational Compliance Related To Inclusivity.</a:t>
            </a:r>
          </a:p>
          <a:p>
            <a:pPr marL="0" indent="0"/>
            <a:r>
              <a:rPr lang="en-IE" sz="3200" b="1" dirty="0">
                <a:solidFill>
                  <a:srgbClr val="05AAA3"/>
                </a:solidFill>
              </a:rPr>
              <a:t>   </a:t>
            </a:r>
          </a:p>
        </p:txBody>
      </p:sp>
    </p:spTree>
    <p:extLst>
      <p:ext uri="{BB962C8B-B14F-4D97-AF65-F5344CB8AC3E}">
        <p14:creationId xmlns:p14="http://schemas.microsoft.com/office/powerpoint/2010/main" val="14185378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512192" y="1335429"/>
            <a:ext cx="5188437" cy="5028641"/>
          </a:xfrm>
        </p:spPr>
        <p:txBody>
          <a:bodyPr/>
          <a:lstStyle/>
          <a:p>
            <a:pPr marL="0" indent="0"/>
            <a:r>
              <a:rPr lang="en-US" sz="1900" dirty="0"/>
              <a:t>In today’s evolving business landscape, diversity and inclusion are more than just values—they are key drivers of innovation, productivity, and long-term success. This module equips European SMEs with the essential knowledge and tools to build a truly inclusive workplace. </a:t>
            </a:r>
          </a:p>
          <a:p>
            <a:pPr marL="0" indent="0"/>
            <a:r>
              <a:rPr lang="en-US" sz="1900" dirty="0"/>
              <a:t>From conducting inclusive audits and crafting equitable recruitment strategies to refining selection, interviewing, and onboarding practices, you will learn how to attract, support, and retain diverse talent. </a:t>
            </a:r>
          </a:p>
          <a:p>
            <a:pPr marL="0" indent="0"/>
            <a:r>
              <a:rPr lang="en-US" sz="1900" dirty="0"/>
              <a:t>Additionally, this module explores employee development, performance management, and leadership succession planning, ensuring that inclusivity becomes a sustainable and integral part of your organization’s growth.</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3</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Creating Inclusive Job Descriptions &amp; Adverts</a:t>
            </a: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Employee Talent Development and Retention</a:t>
            </a: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Performance Management and Feedback</a:t>
            </a: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161177"/>
            <a:ext cx="3979590" cy="646331"/>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Inclusive Selection, Interviewing and Offer Strategies</a:t>
            </a: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Becoming an Inclusive European SME Employer</a:t>
            </a:r>
            <a:endParaRPr lang="en-US" sz="2000" dirty="0">
              <a:solidFill>
                <a:srgbClr val="083F59"/>
              </a:solidFill>
              <a:effectLst/>
              <a:ea typeface="Calibri" panose="020F0502020204030204" pitchFamily="34" charset="0"/>
              <a:cs typeface="Times New Roman" panose="02020603050405020304" pitchFamily="18" charset="0"/>
            </a:endParaRP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7069422" y="278069"/>
            <a:ext cx="4332408" cy="954107"/>
          </a:xfrm>
          <a:prstGeom prst="rect">
            <a:avLst/>
          </a:prstGeom>
          <a:noFill/>
        </p:spPr>
        <p:txBody>
          <a:bodyPr wrap="square">
            <a:spAutoFit/>
          </a:bodyPr>
          <a:lstStyle/>
          <a:p>
            <a:pPr algn="ctr"/>
            <a:r>
              <a:rPr lang="en-US" sz="2800" b="1" dirty="0">
                <a:solidFill>
                  <a:srgbClr val="DF4625"/>
                </a:solidFill>
              </a:rPr>
              <a:t>Inclusive Talent Management for SMEs </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1387381" y="1393831"/>
            <a:ext cx="954447" cy="430887"/>
          </a:xfrm>
          <a:prstGeom prst="rect">
            <a:avLst/>
          </a:prstGeom>
          <a:solidFill>
            <a:srgbClr val="DF4625"/>
          </a:solidFill>
        </p:spPr>
        <p:txBody>
          <a:bodyPr wrap="square" rtlCol="0">
            <a:spAutoFit/>
          </a:bodyPr>
          <a:lstStyle/>
          <a:p>
            <a:pPr algn="ctr"/>
            <a:r>
              <a:rPr lang="en-IE" sz="22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47179" y="2385554"/>
            <a:ext cx="1029682" cy="430887"/>
          </a:xfrm>
          <a:prstGeom prst="rect">
            <a:avLst/>
          </a:prstGeom>
          <a:solidFill>
            <a:srgbClr val="702E8C"/>
          </a:solidFill>
        </p:spPr>
        <p:txBody>
          <a:bodyPr wrap="square" rtlCol="0">
            <a:spAutoFit/>
          </a:bodyPr>
          <a:lstStyle/>
          <a:p>
            <a:pPr algn="ctr"/>
            <a:r>
              <a:rPr lang="en-IE" sz="2200" dirty="0">
                <a:solidFill>
                  <a:schemeClr val="bg1"/>
                </a:solidFill>
              </a:rPr>
              <a:t>Part 2</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5782177" y="849735"/>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
        <p:nvSpPr>
          <p:cNvPr id="14" name="Text Placeholder 25">
            <a:extLst>
              <a:ext uri="{FF2B5EF4-FFF2-40B4-BE49-F238E27FC236}">
                <a16:creationId xmlns:a16="http://schemas.microsoft.com/office/drawing/2014/main" id="{26188394-4033-BD55-544D-70EFE3B3086B}"/>
              </a:ext>
            </a:extLst>
          </p:cNvPr>
          <p:cNvSpPr txBox="1">
            <a:spLocks/>
          </p:cNvSpPr>
          <p:nvPr/>
        </p:nvSpPr>
        <p:spPr>
          <a:xfrm>
            <a:off x="7100787" y="5760011"/>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Succession Planning and Leadership Development</a:t>
            </a:r>
          </a:p>
        </p:txBody>
      </p:sp>
      <p:sp>
        <p:nvSpPr>
          <p:cNvPr id="15" name="Text Placeholder 20">
            <a:extLst>
              <a:ext uri="{FF2B5EF4-FFF2-40B4-BE49-F238E27FC236}">
                <a16:creationId xmlns:a16="http://schemas.microsoft.com/office/drawing/2014/main" id="{60F7EC4B-E428-D0B5-E586-A6CA15DBF33E}"/>
              </a:ext>
            </a:extLst>
          </p:cNvPr>
          <p:cNvSpPr txBox="1">
            <a:spLocks/>
          </p:cNvSpPr>
          <p:nvPr/>
        </p:nvSpPr>
        <p:spPr>
          <a:xfrm>
            <a:off x="5173212" y="5795189"/>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6</a:t>
            </a:r>
          </a:p>
        </p:txBody>
      </p:sp>
      <p:sp>
        <p:nvSpPr>
          <p:cNvPr id="16" name="TextBox 15">
            <a:extLst>
              <a:ext uri="{FF2B5EF4-FFF2-40B4-BE49-F238E27FC236}">
                <a16:creationId xmlns:a16="http://schemas.microsoft.com/office/drawing/2014/main" id="{A5AA54F8-3E5B-2800-52A8-CA93C4D67630}"/>
              </a:ext>
            </a:extLst>
          </p:cNvPr>
          <p:cNvSpPr txBox="1"/>
          <p:nvPr/>
        </p:nvSpPr>
        <p:spPr>
          <a:xfrm rot="16200000">
            <a:off x="11433624" y="3329240"/>
            <a:ext cx="857687" cy="430887"/>
          </a:xfrm>
          <a:prstGeom prst="rect">
            <a:avLst/>
          </a:prstGeom>
          <a:solidFill>
            <a:srgbClr val="05AAA3"/>
          </a:solidFill>
        </p:spPr>
        <p:txBody>
          <a:bodyPr wrap="square" rtlCol="0">
            <a:spAutoFit/>
          </a:bodyPr>
          <a:lstStyle/>
          <a:p>
            <a:pPr algn="ctr"/>
            <a:r>
              <a:rPr lang="en-IE" sz="2200" dirty="0">
                <a:solidFill>
                  <a:schemeClr val="bg1"/>
                </a:solidFill>
              </a:rPr>
              <a:t>Part 3</a:t>
            </a:r>
          </a:p>
        </p:txBody>
      </p:sp>
      <p:sp>
        <p:nvSpPr>
          <p:cNvPr id="17" name="TextBox 16">
            <a:extLst>
              <a:ext uri="{FF2B5EF4-FFF2-40B4-BE49-F238E27FC236}">
                <a16:creationId xmlns:a16="http://schemas.microsoft.com/office/drawing/2014/main" id="{28708270-3EC9-10FF-7F61-69B533A62B2D}"/>
              </a:ext>
            </a:extLst>
          </p:cNvPr>
          <p:cNvSpPr txBox="1"/>
          <p:nvPr/>
        </p:nvSpPr>
        <p:spPr>
          <a:xfrm rot="16200000">
            <a:off x="11398021" y="4194706"/>
            <a:ext cx="928000" cy="430887"/>
          </a:xfrm>
          <a:prstGeom prst="rect">
            <a:avLst/>
          </a:prstGeom>
          <a:solidFill>
            <a:srgbClr val="0872B5"/>
          </a:solidFill>
        </p:spPr>
        <p:txBody>
          <a:bodyPr wrap="square" rtlCol="0">
            <a:spAutoFit/>
          </a:bodyPr>
          <a:lstStyle/>
          <a:p>
            <a:pPr algn="ctr"/>
            <a:r>
              <a:rPr lang="en-IE" sz="2200" dirty="0">
                <a:solidFill>
                  <a:schemeClr val="bg1"/>
                </a:solidFill>
              </a:rPr>
              <a:t>Part 4</a:t>
            </a:r>
          </a:p>
        </p:txBody>
      </p:sp>
      <p:sp>
        <p:nvSpPr>
          <p:cNvPr id="18" name="TextBox 17">
            <a:extLst>
              <a:ext uri="{FF2B5EF4-FFF2-40B4-BE49-F238E27FC236}">
                <a16:creationId xmlns:a16="http://schemas.microsoft.com/office/drawing/2014/main" id="{3689CD0B-7B61-6325-10B0-C314E41A241B}"/>
              </a:ext>
            </a:extLst>
          </p:cNvPr>
          <p:cNvSpPr txBox="1"/>
          <p:nvPr/>
        </p:nvSpPr>
        <p:spPr>
          <a:xfrm rot="16200000">
            <a:off x="11433176" y="5087550"/>
            <a:ext cx="857687" cy="430887"/>
          </a:xfrm>
          <a:prstGeom prst="rect">
            <a:avLst/>
          </a:prstGeom>
          <a:solidFill>
            <a:srgbClr val="FCB913"/>
          </a:solidFill>
        </p:spPr>
        <p:txBody>
          <a:bodyPr wrap="square" rtlCol="0">
            <a:spAutoFit/>
          </a:bodyPr>
          <a:lstStyle/>
          <a:p>
            <a:pPr algn="ctr"/>
            <a:r>
              <a:rPr lang="en-IE" sz="2200" dirty="0">
                <a:solidFill>
                  <a:schemeClr val="bg1"/>
                </a:solidFill>
              </a:rPr>
              <a:t>Part 5</a:t>
            </a:r>
          </a:p>
        </p:txBody>
      </p:sp>
      <p:sp>
        <p:nvSpPr>
          <p:cNvPr id="19" name="TextBox 18">
            <a:extLst>
              <a:ext uri="{FF2B5EF4-FFF2-40B4-BE49-F238E27FC236}">
                <a16:creationId xmlns:a16="http://schemas.microsoft.com/office/drawing/2014/main" id="{71527586-4BA9-8118-F31C-7E8186A36E76}"/>
              </a:ext>
            </a:extLst>
          </p:cNvPr>
          <p:cNvSpPr txBox="1"/>
          <p:nvPr/>
        </p:nvSpPr>
        <p:spPr>
          <a:xfrm rot="16200000">
            <a:off x="11397573" y="5953016"/>
            <a:ext cx="928000" cy="430887"/>
          </a:xfrm>
          <a:prstGeom prst="rect">
            <a:avLst/>
          </a:prstGeom>
          <a:solidFill>
            <a:srgbClr val="D11C5F"/>
          </a:solidFill>
        </p:spPr>
        <p:txBody>
          <a:bodyPr wrap="square" rtlCol="0">
            <a:spAutoFit/>
          </a:bodyPr>
          <a:lstStyle/>
          <a:p>
            <a:pPr algn="ctr"/>
            <a:r>
              <a:rPr lang="en-IE" sz="2200" dirty="0">
                <a:solidFill>
                  <a:schemeClr val="bg1"/>
                </a:solidFill>
              </a:rPr>
              <a:t>Part 6</a:t>
            </a:r>
          </a:p>
        </p:txBody>
      </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E73607-8DA9-6EA8-019B-FE26EBC2B732}"/>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DF1B1E0F-2CD6-BEC4-E0BD-3B290918FA1B}"/>
              </a:ext>
            </a:extLst>
          </p:cNvPr>
          <p:cNvSpPr>
            <a:spLocks noGrp="1"/>
          </p:cNvSpPr>
          <p:nvPr>
            <p:ph type="body" sz="quarter" idx="18"/>
          </p:nvPr>
        </p:nvSpPr>
        <p:spPr>
          <a:xfrm>
            <a:off x="828621" y="1731939"/>
            <a:ext cx="10595237" cy="3849918"/>
          </a:xfrm>
        </p:spPr>
        <p:txBody>
          <a:bodyPr/>
          <a:lstStyle/>
          <a:p>
            <a:r>
              <a:rPr lang="en-US" sz="2100" b="1" dirty="0"/>
              <a:t>Section 3: Workforce Representation</a:t>
            </a:r>
          </a:p>
          <a:p>
            <a:pPr marL="342900" indent="-342900">
              <a:buFont typeface="Wingdings" panose="05000000000000000000" pitchFamily="2" charset="2"/>
              <a:buChar char="q"/>
            </a:pPr>
            <a:r>
              <a:rPr lang="en-US" sz="2100" dirty="0"/>
              <a:t>What percentage of leadership roles are held by underrepresented groups?</a:t>
            </a:r>
          </a:p>
          <a:p>
            <a:pPr marL="342900" indent="-342900">
              <a:buFont typeface="Wingdings" panose="05000000000000000000" pitchFamily="2" charset="2"/>
              <a:buChar char="q"/>
            </a:pPr>
            <a:r>
              <a:rPr lang="en-US" sz="2100" dirty="0"/>
              <a:t>Does your company track representation metrics by gender, race, disability, etc.?</a:t>
            </a:r>
          </a:p>
          <a:p>
            <a:endParaRPr lang="en-US" sz="2100" b="1" dirty="0"/>
          </a:p>
          <a:p>
            <a:r>
              <a:rPr lang="en-US" sz="2100" b="1" dirty="0"/>
              <a:t>Section 4: Recruitment, Retention, and Advancement</a:t>
            </a:r>
          </a:p>
          <a:p>
            <a:pPr marL="342900" indent="-342900">
              <a:buFont typeface="Wingdings" panose="05000000000000000000" pitchFamily="2" charset="2"/>
              <a:buChar char="q"/>
            </a:pPr>
            <a:r>
              <a:rPr lang="en-US" sz="2100" dirty="0"/>
              <a:t>Are job descriptions reviewed to avoid biased language?</a:t>
            </a:r>
          </a:p>
          <a:p>
            <a:pPr marL="342900" indent="-342900">
              <a:buFont typeface="Wingdings" panose="05000000000000000000" pitchFamily="2" charset="2"/>
              <a:buChar char="q"/>
            </a:pPr>
            <a:r>
              <a:rPr lang="en-US" sz="2100" dirty="0"/>
              <a:t>Does your company have mentorship or sponsorship programs to support career advancement for underrepresented groups?</a:t>
            </a:r>
          </a:p>
          <a:p>
            <a:pPr marL="342900" indent="-342900">
              <a:buFont typeface="Wingdings" panose="05000000000000000000" pitchFamily="2" charset="2"/>
              <a:buChar char="q"/>
            </a:pPr>
            <a:r>
              <a:rPr lang="en-US" sz="2100" dirty="0"/>
              <a:t>What is the turnover rate for employees from diverse backgrounds compared to others?</a:t>
            </a:r>
          </a:p>
          <a:p>
            <a:endParaRPr lang="en-IE" sz="2100" dirty="0"/>
          </a:p>
        </p:txBody>
      </p:sp>
      <p:pic>
        <p:nvPicPr>
          <p:cNvPr id="4" name="Graphic 3" descr="Chevron arrows with solid fill">
            <a:extLst>
              <a:ext uri="{FF2B5EF4-FFF2-40B4-BE49-F238E27FC236}">
                <a16:creationId xmlns:a16="http://schemas.microsoft.com/office/drawing/2014/main" id="{7170C72B-D193-7486-791B-E5F6572243E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5" name="Round Diagonal Corner Rectangle 9">
            <a:extLst>
              <a:ext uri="{FF2B5EF4-FFF2-40B4-BE49-F238E27FC236}">
                <a16:creationId xmlns:a16="http://schemas.microsoft.com/office/drawing/2014/main" id="{5963F4B4-AF15-6DFE-4F06-C058BE4422AE}"/>
              </a:ext>
            </a:extLst>
          </p:cNvPr>
          <p:cNvSpPr/>
          <p:nvPr/>
        </p:nvSpPr>
        <p:spPr>
          <a:xfrm rot="16200000">
            <a:off x="835870" y="-69384"/>
            <a:ext cx="1105664"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40902D2D-ADC9-467C-2933-B84EC6CE7AB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7" name="Text Placeholder 1">
            <a:extLst>
              <a:ext uri="{FF2B5EF4-FFF2-40B4-BE49-F238E27FC236}">
                <a16:creationId xmlns:a16="http://schemas.microsoft.com/office/drawing/2014/main" id="{AA6063CA-FAB8-A882-F225-29C4DD73A3CC}"/>
              </a:ext>
            </a:extLst>
          </p:cNvPr>
          <p:cNvSpPr txBox="1">
            <a:spLocks/>
          </p:cNvSpPr>
          <p:nvPr/>
        </p:nvSpPr>
        <p:spPr>
          <a:xfrm>
            <a:off x="3060312" y="44183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sz="3200" b="1" dirty="0">
                <a:solidFill>
                  <a:srgbClr val="05AAA3"/>
                </a:solidFill>
              </a:rPr>
              <a:t>Audit Current </a:t>
            </a:r>
            <a:r>
              <a:rPr lang="en-US" sz="3200" b="1" dirty="0">
                <a:solidFill>
                  <a:srgbClr val="05AAA3"/>
                </a:solidFill>
              </a:rPr>
              <a:t>Systems, Policies, Infrastructure, And Organizational Compliance Related To Inclusivity.</a:t>
            </a:r>
          </a:p>
          <a:p>
            <a:pPr marL="0" indent="0"/>
            <a:r>
              <a:rPr lang="en-IE" sz="3200" b="1" dirty="0">
                <a:solidFill>
                  <a:srgbClr val="05AAA3"/>
                </a:solidFill>
              </a:rPr>
              <a:t>   </a:t>
            </a:r>
          </a:p>
        </p:txBody>
      </p:sp>
    </p:spTree>
    <p:extLst>
      <p:ext uri="{BB962C8B-B14F-4D97-AF65-F5344CB8AC3E}">
        <p14:creationId xmlns:p14="http://schemas.microsoft.com/office/powerpoint/2010/main" val="114830284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644BD-CA25-0FF0-D39F-62FB1657E44D}"/>
            </a:ext>
          </a:extLst>
        </p:cNvPr>
        <p:cNvGrpSpPr/>
        <p:nvPr/>
      </p:nvGrpSpPr>
      <p:grpSpPr>
        <a:xfrm>
          <a:off x="0" y="0"/>
          <a:ext cx="0" cy="0"/>
          <a:chOff x="0" y="0"/>
          <a:chExt cx="0" cy="0"/>
        </a:xfrm>
      </p:grpSpPr>
      <p:sp>
        <p:nvSpPr>
          <p:cNvPr id="2" name="Text Placeholder 1">
            <a:extLst>
              <a:ext uri="{FF2B5EF4-FFF2-40B4-BE49-F238E27FC236}">
                <a16:creationId xmlns:a16="http://schemas.microsoft.com/office/drawing/2014/main" id="{251FAD7E-CF05-2AC0-7233-A8520F91CED7}"/>
              </a:ext>
            </a:extLst>
          </p:cNvPr>
          <p:cNvSpPr>
            <a:spLocks noGrp="1"/>
          </p:cNvSpPr>
          <p:nvPr>
            <p:ph type="body" sz="quarter" idx="18"/>
          </p:nvPr>
        </p:nvSpPr>
        <p:spPr>
          <a:xfrm>
            <a:off x="828621" y="1731939"/>
            <a:ext cx="10595237" cy="3849918"/>
          </a:xfrm>
        </p:spPr>
        <p:txBody>
          <a:bodyPr/>
          <a:lstStyle/>
          <a:p>
            <a:r>
              <a:rPr lang="en-US" sz="2100" b="1" dirty="0"/>
              <a:t>Section 5: Accessibility</a:t>
            </a:r>
          </a:p>
          <a:p>
            <a:pPr marL="342900" indent="-342900">
              <a:buFont typeface="Wingdings" panose="05000000000000000000" pitchFamily="2" charset="2"/>
              <a:buChar char="q"/>
            </a:pPr>
            <a:r>
              <a:rPr lang="en-US" sz="2100" dirty="0"/>
              <a:t>Does your company provide physical and digital accessibility for employees with disabilities?</a:t>
            </a:r>
          </a:p>
          <a:p>
            <a:pPr marL="342900" indent="-342900">
              <a:buFont typeface="Wingdings" panose="05000000000000000000" pitchFamily="2" charset="2"/>
              <a:buChar char="q"/>
            </a:pPr>
            <a:r>
              <a:rPr lang="en-US" sz="2100" dirty="0"/>
              <a:t>Are reasonable accommodations provided upon request?</a:t>
            </a:r>
          </a:p>
          <a:p>
            <a:endParaRPr lang="en-US" sz="2100" b="1" dirty="0"/>
          </a:p>
          <a:p>
            <a:r>
              <a:rPr lang="en-US" sz="2100" b="1" dirty="0"/>
              <a:t>Section 6: Accountability and Reporting</a:t>
            </a:r>
          </a:p>
          <a:p>
            <a:pPr marL="342900" indent="-342900">
              <a:buFont typeface="Wingdings" panose="05000000000000000000" pitchFamily="2" charset="2"/>
              <a:buChar char="q"/>
            </a:pPr>
            <a:r>
              <a:rPr lang="en-US" sz="2100" dirty="0"/>
              <a:t>Are DEI goals and metrics shared transparently with employees and stakeholders?</a:t>
            </a:r>
          </a:p>
          <a:p>
            <a:pPr marL="342900" indent="-342900">
              <a:buFont typeface="Wingdings" panose="05000000000000000000" pitchFamily="2" charset="2"/>
              <a:buChar char="q"/>
            </a:pPr>
            <a:r>
              <a:rPr lang="en-US" sz="2100" dirty="0"/>
              <a:t>Is your company’s progress on inclusivity tracked and reported regularly?</a:t>
            </a:r>
          </a:p>
          <a:p>
            <a:endParaRPr lang="en-IE" sz="2100" dirty="0"/>
          </a:p>
        </p:txBody>
      </p:sp>
      <p:pic>
        <p:nvPicPr>
          <p:cNvPr id="4" name="Graphic 3" descr="Chevron arrows with solid fill">
            <a:extLst>
              <a:ext uri="{FF2B5EF4-FFF2-40B4-BE49-F238E27FC236}">
                <a16:creationId xmlns:a16="http://schemas.microsoft.com/office/drawing/2014/main" id="{5FF9B1B0-F30F-844A-09FC-E07BDCB5BB5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5" name="Round Diagonal Corner Rectangle 9">
            <a:extLst>
              <a:ext uri="{FF2B5EF4-FFF2-40B4-BE49-F238E27FC236}">
                <a16:creationId xmlns:a16="http://schemas.microsoft.com/office/drawing/2014/main" id="{CBEE43D2-B6C8-C592-EA0D-94E06B6549FE}"/>
              </a:ext>
            </a:extLst>
          </p:cNvPr>
          <p:cNvSpPr/>
          <p:nvPr/>
        </p:nvSpPr>
        <p:spPr>
          <a:xfrm rot="16200000">
            <a:off x="835870" y="-69384"/>
            <a:ext cx="1105664" cy="203445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503B395D-1079-8CD7-A110-AF8EAB4A58A5}"/>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7" name="Text Placeholder 1">
            <a:extLst>
              <a:ext uri="{FF2B5EF4-FFF2-40B4-BE49-F238E27FC236}">
                <a16:creationId xmlns:a16="http://schemas.microsoft.com/office/drawing/2014/main" id="{ED9DCB1B-C760-F708-930E-E2A07EC38E63}"/>
              </a:ext>
            </a:extLst>
          </p:cNvPr>
          <p:cNvSpPr txBox="1">
            <a:spLocks/>
          </p:cNvSpPr>
          <p:nvPr/>
        </p:nvSpPr>
        <p:spPr>
          <a:xfrm>
            <a:off x="3060312" y="441834"/>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IE" sz="3200" b="1" dirty="0">
                <a:solidFill>
                  <a:srgbClr val="05AAA3"/>
                </a:solidFill>
              </a:rPr>
              <a:t>Audit Current </a:t>
            </a:r>
            <a:r>
              <a:rPr lang="en-US" sz="3200" b="1" dirty="0">
                <a:solidFill>
                  <a:srgbClr val="05AAA3"/>
                </a:solidFill>
              </a:rPr>
              <a:t>Systems, Policies, Infrastructure, And Organizational Compliance Related To Inclusivity.</a:t>
            </a:r>
          </a:p>
          <a:p>
            <a:pPr marL="0" indent="0"/>
            <a:r>
              <a:rPr lang="en-IE" sz="3200" b="1" dirty="0">
                <a:solidFill>
                  <a:srgbClr val="05AAA3"/>
                </a:solidFill>
              </a:rPr>
              <a:t>   </a:t>
            </a:r>
          </a:p>
        </p:txBody>
      </p:sp>
    </p:spTree>
    <p:extLst>
      <p:ext uri="{BB962C8B-B14F-4D97-AF65-F5344CB8AC3E}">
        <p14:creationId xmlns:p14="http://schemas.microsoft.com/office/powerpoint/2010/main" val="13030646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colorful sticky notes on a white board&#10;&#10;Description automatically generated">
            <a:extLst>
              <a:ext uri="{FF2B5EF4-FFF2-40B4-BE49-F238E27FC236}">
                <a16:creationId xmlns:a16="http://schemas.microsoft.com/office/drawing/2014/main" id="{B2AABB1F-AFE5-8C89-535C-EA50A97D00F7}"/>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l="-20813" t="4034" r="20813" b="22032"/>
          <a:stretch/>
        </p:blipFill>
        <p:spPr>
          <a:xfrm>
            <a:off x="320540" y="335338"/>
            <a:ext cx="11578483" cy="6146707"/>
          </a:xfrm>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285486" y="1232731"/>
            <a:ext cx="5543684" cy="4733926"/>
          </a:xfrm>
          <a:noFill/>
        </p:spPr>
        <p:txBody>
          <a:bodyPr>
            <a:noAutofit/>
          </a:bodyPr>
          <a:lstStyle/>
          <a:p>
            <a:pPr marL="342900" indent="-342900" algn="l">
              <a:lnSpc>
                <a:spcPct val="100000"/>
              </a:lnSpc>
              <a:spcBef>
                <a:spcPts val="0"/>
              </a:spcBef>
              <a:buFont typeface="Wingdings" panose="05000000000000000000" pitchFamily="2" charset="2"/>
              <a:buChar char="q"/>
            </a:pPr>
            <a:r>
              <a:rPr lang="en-US" sz="2000" dirty="0"/>
              <a:t>Do you have an Inclusion and Diversity Policy? </a:t>
            </a:r>
          </a:p>
          <a:p>
            <a:pPr marL="342900" indent="-342900" algn="l">
              <a:lnSpc>
                <a:spcPct val="100000"/>
              </a:lnSpc>
              <a:spcBef>
                <a:spcPts val="0"/>
              </a:spcBef>
              <a:buFont typeface="Wingdings" panose="05000000000000000000" pitchFamily="2" charset="2"/>
              <a:buChar char="q"/>
            </a:pPr>
            <a:r>
              <a:rPr lang="en-US" sz="2000" dirty="0"/>
              <a:t>Do you have a reasonable Accommodation and policy? </a:t>
            </a:r>
          </a:p>
          <a:p>
            <a:pPr marL="342900" indent="-342900" algn="l">
              <a:lnSpc>
                <a:spcPct val="100000"/>
              </a:lnSpc>
              <a:spcBef>
                <a:spcPts val="0"/>
              </a:spcBef>
              <a:buFont typeface="Wingdings" panose="05000000000000000000" pitchFamily="2" charset="2"/>
              <a:buChar char="q"/>
            </a:pPr>
            <a:r>
              <a:rPr lang="en-US" sz="2000" dirty="0"/>
              <a:t>Has Senior Management, those responsible for recruiting and all other staff had opportunities for training in inclusive employment practices? </a:t>
            </a:r>
          </a:p>
          <a:p>
            <a:pPr marL="342900" indent="-342900" algn="l">
              <a:lnSpc>
                <a:spcPct val="100000"/>
              </a:lnSpc>
              <a:spcBef>
                <a:spcPts val="0"/>
              </a:spcBef>
              <a:buFont typeface="Wingdings" panose="05000000000000000000" pitchFamily="2" charset="2"/>
              <a:buChar char="q"/>
            </a:pPr>
            <a:r>
              <a:rPr lang="en-US" sz="2000" dirty="0"/>
              <a:t>Do you currently employ people with various backgrounds and abilities? </a:t>
            </a:r>
          </a:p>
          <a:p>
            <a:pPr marL="342900" indent="-342900" algn="l">
              <a:lnSpc>
                <a:spcPct val="100000"/>
              </a:lnSpc>
              <a:spcBef>
                <a:spcPts val="0"/>
              </a:spcBef>
              <a:buFont typeface="Wingdings" panose="05000000000000000000" pitchFamily="2" charset="2"/>
              <a:buChar char="q"/>
            </a:pPr>
            <a:r>
              <a:rPr lang="en-US" sz="2000" dirty="0"/>
              <a:t>How accessible are the building/website/work practices? </a:t>
            </a:r>
          </a:p>
          <a:p>
            <a:pPr marL="342900" indent="-342900" algn="l">
              <a:lnSpc>
                <a:spcPct val="100000"/>
              </a:lnSpc>
              <a:spcBef>
                <a:spcPts val="0"/>
              </a:spcBef>
              <a:buFont typeface="Wingdings" panose="05000000000000000000" pitchFamily="2" charset="2"/>
              <a:buChar char="q"/>
            </a:pPr>
            <a:r>
              <a:rPr lang="en-US" sz="2000" dirty="0"/>
              <a:t>Do you have information about the specific requirements of diverse potential candidates? </a:t>
            </a:r>
          </a:p>
          <a:p>
            <a:pPr marL="342900" indent="-342900" algn="l">
              <a:lnSpc>
                <a:spcPct val="100000"/>
              </a:lnSpc>
              <a:spcBef>
                <a:spcPts val="0"/>
              </a:spcBef>
              <a:buFont typeface="Wingdings" panose="05000000000000000000" pitchFamily="2" charset="2"/>
              <a:buChar char="q"/>
            </a:pPr>
            <a:r>
              <a:rPr lang="en-US" sz="2000" dirty="0"/>
              <a:t>Do you monitor for equality and/or survey employees on their perceptions of the company culture?</a:t>
            </a:r>
            <a:endParaRPr lang="en-US" sz="2000" b="0" i="0" dirty="0">
              <a:effectLst/>
            </a:endParaRPr>
          </a:p>
        </p:txBody>
      </p:sp>
      <p:sp>
        <p:nvSpPr>
          <p:cNvPr id="9"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320540" y="476478"/>
            <a:ext cx="5055171" cy="1104445"/>
          </a:xfrm>
          <a:noFill/>
        </p:spPr>
        <p:txBody>
          <a:bodyPr anchor="ctr">
            <a:normAutofit/>
          </a:bodyPr>
          <a:lstStyle/>
          <a:p>
            <a:r>
              <a:rPr lang="en-IE" sz="2800" dirty="0"/>
              <a:t>Audit Existing D&amp;I</a:t>
            </a:r>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5942600" y="2247542"/>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
        <p:nvSpPr>
          <p:cNvPr id="2" name="TextBox 1">
            <a:extLst>
              <a:ext uri="{FF2B5EF4-FFF2-40B4-BE49-F238E27FC236}">
                <a16:creationId xmlns:a16="http://schemas.microsoft.com/office/drawing/2014/main" id="{7104FB03-5E23-776B-90A3-36C85D4F687C}"/>
              </a:ext>
            </a:extLst>
          </p:cNvPr>
          <p:cNvSpPr txBox="1"/>
          <p:nvPr/>
        </p:nvSpPr>
        <p:spPr>
          <a:xfrm>
            <a:off x="2506795" y="5877341"/>
            <a:ext cx="2313775" cy="307777"/>
          </a:xfrm>
          <a:prstGeom prst="rect">
            <a:avLst/>
          </a:prstGeom>
          <a:noFill/>
        </p:spPr>
        <p:txBody>
          <a:bodyPr wrap="none" rtlCol="0">
            <a:spAutoFit/>
          </a:bodyPr>
          <a:lstStyle/>
          <a:p>
            <a:r>
              <a:rPr lang="en-IE" sz="1400" dirty="0">
                <a:solidFill>
                  <a:schemeClr val="bg1"/>
                </a:solidFill>
              </a:rPr>
              <a:t>Source </a:t>
            </a:r>
            <a:r>
              <a:rPr lang="en-IE" sz="1400" dirty="0">
                <a:solidFill>
                  <a:schemeClr val="bg1"/>
                </a:solidFill>
                <a:hlinkClick r:id="rId3">
                  <a:extLst>
                    <a:ext uri="{A12FA001-AC4F-418D-AE19-62706E023703}">
                      <ahyp:hlinkClr xmlns:ahyp="http://schemas.microsoft.com/office/drawing/2018/hyperlinkcolor" val="tx"/>
                    </a:ext>
                  </a:extLst>
                </a:hlinkClick>
              </a:rPr>
              <a:t>Employers for Change</a:t>
            </a:r>
            <a:endParaRPr lang="en-IE" sz="1400" dirty="0">
              <a:solidFill>
                <a:schemeClr val="bg1"/>
              </a:solidFill>
            </a:endParaRPr>
          </a:p>
        </p:txBody>
      </p:sp>
    </p:spTree>
    <p:extLst>
      <p:ext uri="{BB962C8B-B14F-4D97-AF65-F5344CB8AC3E}">
        <p14:creationId xmlns:p14="http://schemas.microsoft.com/office/powerpoint/2010/main" val="324301373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770E8CE-38D6-1702-5359-3442913F5CA2}"/>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A5575F02-1B5F-BF8C-3C06-A95CD27BD992}"/>
              </a:ext>
            </a:extLst>
          </p:cNvPr>
          <p:cNvSpPr>
            <a:spLocks noGrp="1"/>
          </p:cNvSpPr>
          <p:nvPr>
            <p:ph type="body" sz="quarter" idx="16"/>
          </p:nvPr>
        </p:nvSpPr>
        <p:spPr>
          <a:xfrm>
            <a:off x="4362120" y="2197878"/>
            <a:ext cx="6568150" cy="2597405"/>
          </a:xfrm>
        </p:spPr>
        <p:txBody>
          <a:bodyPr>
            <a:normAutofit/>
          </a:bodyPr>
          <a:lstStyle/>
          <a:p>
            <a:r>
              <a:rPr lang="en-US" b="1" dirty="0"/>
              <a:t>Create an Inclusive Recruitment Strategy</a:t>
            </a:r>
          </a:p>
          <a:p>
            <a:r>
              <a:rPr lang="en-US" sz="3200" dirty="0"/>
              <a:t>Designed to attract and retain a diverse pool of candidates.</a:t>
            </a:r>
          </a:p>
          <a:p>
            <a:endParaRPr lang="en-IE" dirty="0"/>
          </a:p>
        </p:txBody>
      </p:sp>
      <p:sp>
        <p:nvSpPr>
          <p:cNvPr id="5" name="Text Placeholder 4">
            <a:extLst>
              <a:ext uri="{FF2B5EF4-FFF2-40B4-BE49-F238E27FC236}">
                <a16:creationId xmlns:a16="http://schemas.microsoft.com/office/drawing/2014/main" id="{A821B0DB-984E-C288-A5C9-1A61DF74DB9A}"/>
              </a:ext>
            </a:extLst>
          </p:cNvPr>
          <p:cNvSpPr>
            <a:spLocks noGrp="1"/>
          </p:cNvSpPr>
          <p:nvPr>
            <p:ph type="body" sz="quarter" idx="17"/>
          </p:nvPr>
        </p:nvSpPr>
        <p:spPr>
          <a:xfrm>
            <a:off x="2738706" y="1170371"/>
            <a:ext cx="2066906" cy="583200"/>
          </a:xfrm>
        </p:spPr>
        <p:txBody>
          <a:bodyPr/>
          <a:lstStyle/>
          <a:p>
            <a:r>
              <a:rPr lang="en-IE" dirty="0"/>
              <a:t>06</a:t>
            </a:r>
          </a:p>
        </p:txBody>
      </p:sp>
      <p:sp>
        <p:nvSpPr>
          <p:cNvPr id="2" name="TextBox 1">
            <a:extLst>
              <a:ext uri="{FF2B5EF4-FFF2-40B4-BE49-F238E27FC236}">
                <a16:creationId xmlns:a16="http://schemas.microsoft.com/office/drawing/2014/main" id="{DCB55AF8-F9B2-EBD2-54A9-2BB3B740745D}"/>
              </a:ext>
            </a:extLst>
          </p:cNvPr>
          <p:cNvSpPr txBox="1"/>
          <p:nvPr/>
        </p:nvSpPr>
        <p:spPr>
          <a:xfrm>
            <a:off x="4362120" y="687208"/>
            <a:ext cx="3019646" cy="1200329"/>
          </a:xfrm>
          <a:prstGeom prst="rect">
            <a:avLst/>
          </a:prstGeom>
          <a:noFill/>
        </p:spPr>
        <p:txBody>
          <a:bodyPr wrap="square" rtlCol="0">
            <a:spAutoFit/>
          </a:bodyPr>
          <a:lstStyle/>
          <a:p>
            <a:r>
              <a:rPr lang="en-IE" sz="7200" b="1" dirty="0">
                <a:solidFill>
                  <a:schemeClr val="bg1"/>
                </a:solidFill>
              </a:rPr>
              <a:t>Step 2</a:t>
            </a:r>
          </a:p>
        </p:txBody>
      </p:sp>
    </p:spTree>
    <p:extLst>
      <p:ext uri="{BB962C8B-B14F-4D97-AF65-F5344CB8AC3E}">
        <p14:creationId xmlns:p14="http://schemas.microsoft.com/office/powerpoint/2010/main" val="2765554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E93F72F-5882-60B7-CFE5-1B0AFA7CA0EF}"/>
            </a:ext>
          </a:extLst>
        </p:cNvPr>
        <p:cNvGrpSpPr/>
        <p:nvPr/>
      </p:nvGrpSpPr>
      <p:grpSpPr>
        <a:xfrm>
          <a:off x="0" y="0"/>
          <a:ext cx="0" cy="0"/>
          <a:chOff x="0" y="0"/>
          <a:chExt cx="0" cy="0"/>
        </a:xfrm>
      </p:grpSpPr>
      <p:pic>
        <p:nvPicPr>
          <p:cNvPr id="10" name="Picture Placeholder 9" descr="A diagram of different colored circles&#10;&#10;Description automatically generated">
            <a:extLst>
              <a:ext uri="{FF2B5EF4-FFF2-40B4-BE49-F238E27FC236}">
                <a16:creationId xmlns:a16="http://schemas.microsoft.com/office/drawing/2014/main" id="{763A5616-94A4-7B78-FA7E-C7EA1CD0D39C}"/>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1328" r="11328"/>
          <a:stretch/>
        </p:blipFill>
        <p:spPr/>
      </p:pic>
      <p:sp>
        <p:nvSpPr>
          <p:cNvPr id="3" name="TextBox 2">
            <a:extLst>
              <a:ext uri="{FF2B5EF4-FFF2-40B4-BE49-F238E27FC236}">
                <a16:creationId xmlns:a16="http://schemas.microsoft.com/office/drawing/2014/main" id="{09E343A8-5639-5970-7B74-0AAFFE02F762}"/>
              </a:ext>
            </a:extLst>
          </p:cNvPr>
          <p:cNvSpPr txBox="1"/>
          <p:nvPr/>
        </p:nvSpPr>
        <p:spPr>
          <a:xfrm>
            <a:off x="5845897" y="3859533"/>
            <a:ext cx="6193703" cy="2800767"/>
          </a:xfrm>
          <a:prstGeom prst="rect">
            <a:avLst/>
          </a:prstGeom>
          <a:noFill/>
        </p:spPr>
        <p:txBody>
          <a:bodyPr wrap="square" rtlCol="0">
            <a:spAutoFit/>
          </a:bodyPr>
          <a:lstStyle/>
          <a:p>
            <a:pPr algn="ctr"/>
            <a:r>
              <a:rPr lang="en-US" sz="2200" i="0" dirty="0">
                <a:solidFill>
                  <a:srgbClr val="083F59"/>
                </a:solidFill>
                <a:effectLst/>
                <a:latin typeface="Abadi" panose="020B0604020104020204" pitchFamily="34" charset="0"/>
              </a:rPr>
              <a:t>Diversity &amp; inclusion in the workplace—it’s about treating individuals with respect; </a:t>
            </a:r>
            <a:r>
              <a:rPr lang="en-US" sz="2200" dirty="0">
                <a:solidFill>
                  <a:srgbClr val="083F59"/>
                </a:solidFill>
                <a:latin typeface="Abadi" panose="020B0604020104020204" pitchFamily="34" charset="0"/>
              </a:rPr>
              <a:t>everyone wins, and </a:t>
            </a:r>
            <a:r>
              <a:rPr lang="en-US" sz="2200" i="0" dirty="0">
                <a:solidFill>
                  <a:srgbClr val="083F59"/>
                </a:solidFill>
                <a:effectLst/>
                <a:latin typeface="Abadi" panose="020B0604020104020204" pitchFamily="34" charset="0"/>
              </a:rPr>
              <a:t>you get the best out of your people.</a:t>
            </a:r>
          </a:p>
          <a:p>
            <a:pPr algn="ctr"/>
            <a:endParaRPr lang="en-US" sz="2200" i="0" dirty="0">
              <a:solidFill>
                <a:srgbClr val="083F59"/>
              </a:solidFill>
              <a:effectLst/>
              <a:latin typeface="Abadi" panose="020B0604020104020204" pitchFamily="34" charset="0"/>
            </a:endParaRPr>
          </a:p>
          <a:p>
            <a:pPr algn="ctr"/>
            <a:r>
              <a:rPr lang="en-US" sz="2200" dirty="0">
                <a:solidFill>
                  <a:srgbClr val="083F59"/>
                </a:solidFill>
                <a:latin typeface="Abadi" panose="020B0604020104020204" pitchFamily="34" charset="0"/>
              </a:rPr>
              <a:t>Look at it another way!</a:t>
            </a:r>
          </a:p>
          <a:p>
            <a:pPr algn="ctr"/>
            <a:r>
              <a:rPr lang="en-US" sz="2200" i="0" dirty="0">
                <a:solidFill>
                  <a:srgbClr val="083F59"/>
                </a:solidFill>
                <a:effectLst/>
                <a:latin typeface="Abadi" panose="020B0604020104020204" pitchFamily="34" charset="0"/>
              </a:rPr>
              <a:t>Why would </a:t>
            </a:r>
            <a:r>
              <a:rPr lang="en-US" sz="2200" dirty="0">
                <a:solidFill>
                  <a:srgbClr val="083F59"/>
                </a:solidFill>
                <a:latin typeface="Abadi" panose="020B0604020104020204" pitchFamily="34" charset="0"/>
              </a:rPr>
              <a:t>you or </a:t>
            </a:r>
            <a:r>
              <a:rPr lang="en-US" sz="2200" i="0" dirty="0">
                <a:solidFill>
                  <a:srgbClr val="083F59"/>
                </a:solidFill>
                <a:effectLst/>
                <a:latin typeface="Abadi" panose="020B0604020104020204" pitchFamily="34" charset="0"/>
              </a:rPr>
              <a:t>anyone want to work hard for a company that fails to show appreciation for their uniqueness?  </a:t>
            </a:r>
            <a:r>
              <a:rPr lang="en-US" sz="1200" i="0" dirty="0">
                <a:solidFill>
                  <a:srgbClr val="083F59"/>
                </a:solidFill>
                <a:effectLst/>
                <a:latin typeface="Abadi" panose="020B0604020104020204" pitchFamily="34" charset="0"/>
              </a:rPr>
              <a:t>(</a:t>
            </a:r>
            <a:r>
              <a:rPr lang="en-US" sz="1200" i="0" dirty="0">
                <a:solidFill>
                  <a:srgbClr val="083F59"/>
                </a:solidFill>
                <a:effectLst/>
                <a:latin typeface="Abadi" panose="020B0604020104020204" pitchFamily="34" charset="0"/>
                <a:hlinkClick r:id="rId3">
                  <a:extLst>
                    <a:ext uri="{A12FA001-AC4F-418D-AE19-62706E023703}">
                      <ahyp:hlinkClr xmlns:ahyp="http://schemas.microsoft.com/office/drawing/2018/hyperlinkcolor" val="tx"/>
                    </a:ext>
                  </a:extLst>
                </a:hlinkClick>
              </a:rPr>
              <a:t>Source</a:t>
            </a:r>
            <a:r>
              <a:rPr lang="en-US" sz="1200" i="0" dirty="0">
                <a:solidFill>
                  <a:srgbClr val="083F59"/>
                </a:solidFill>
                <a:effectLst/>
                <a:latin typeface="Abadi" panose="020B0604020104020204" pitchFamily="34" charset="0"/>
              </a:rPr>
              <a:t>)</a:t>
            </a:r>
            <a:endParaRPr lang="en-IE" sz="1200" dirty="0">
              <a:solidFill>
                <a:srgbClr val="083F59"/>
              </a:solidFill>
              <a:latin typeface="Abadi" panose="020B0604020104020204" pitchFamily="34" charset="0"/>
            </a:endParaRPr>
          </a:p>
        </p:txBody>
      </p:sp>
      <p:sp>
        <p:nvSpPr>
          <p:cNvPr id="2" name="TextBox 1">
            <a:extLst>
              <a:ext uri="{FF2B5EF4-FFF2-40B4-BE49-F238E27FC236}">
                <a16:creationId xmlns:a16="http://schemas.microsoft.com/office/drawing/2014/main" id="{3DE353BF-A8E0-63D6-A960-444E78949617}"/>
              </a:ext>
            </a:extLst>
          </p:cNvPr>
          <p:cNvSpPr txBox="1"/>
          <p:nvPr/>
        </p:nvSpPr>
        <p:spPr>
          <a:xfrm>
            <a:off x="5845897" y="1046957"/>
            <a:ext cx="5943600" cy="2246769"/>
          </a:xfrm>
          <a:prstGeom prst="rect">
            <a:avLst/>
          </a:prstGeom>
          <a:noFill/>
        </p:spPr>
        <p:txBody>
          <a:bodyPr wrap="square" rtlCol="0">
            <a:spAutoFit/>
          </a:bodyPr>
          <a:lstStyle/>
          <a:p>
            <a:pPr algn="ctr"/>
            <a:r>
              <a:rPr lang="en-US" sz="2800" dirty="0">
                <a:solidFill>
                  <a:schemeClr val="bg1"/>
                </a:solidFill>
              </a:rPr>
              <a:t>An inclusive recruitment strategy attracts diverse talent by eliminating biases and promoting fair, transparent processes in job advertisements, interviews, and selection.</a:t>
            </a:r>
            <a:endParaRPr lang="en-IE" sz="2800" dirty="0">
              <a:solidFill>
                <a:schemeClr val="bg1"/>
              </a:solidFill>
            </a:endParaRPr>
          </a:p>
        </p:txBody>
      </p:sp>
      <p:sp>
        <p:nvSpPr>
          <p:cNvPr id="5" name="TextBox 4">
            <a:extLst>
              <a:ext uri="{FF2B5EF4-FFF2-40B4-BE49-F238E27FC236}">
                <a16:creationId xmlns:a16="http://schemas.microsoft.com/office/drawing/2014/main" id="{EA0C43D7-2141-554D-33DE-73FA49CD2488}"/>
              </a:ext>
            </a:extLst>
          </p:cNvPr>
          <p:cNvSpPr txBox="1"/>
          <p:nvPr/>
        </p:nvSpPr>
        <p:spPr>
          <a:xfrm>
            <a:off x="1673602" y="104573"/>
            <a:ext cx="10365998" cy="707886"/>
          </a:xfrm>
          <a:prstGeom prst="rect">
            <a:avLst/>
          </a:prstGeom>
          <a:noFill/>
        </p:spPr>
        <p:txBody>
          <a:bodyPr wrap="square" rtlCol="0">
            <a:spAutoFit/>
          </a:bodyPr>
          <a:lstStyle/>
          <a:p>
            <a:r>
              <a:rPr lang="en-IE" sz="4000" b="1" dirty="0">
                <a:solidFill>
                  <a:schemeClr val="bg1"/>
                </a:solidFill>
              </a:rPr>
              <a:t>Step 2 </a:t>
            </a:r>
            <a:r>
              <a:rPr lang="en-US" sz="4000" dirty="0">
                <a:solidFill>
                  <a:schemeClr val="bg1"/>
                </a:solidFill>
              </a:rPr>
              <a:t>Create an Inclusive Recruitment Strategy</a:t>
            </a:r>
            <a:endParaRPr lang="en-IE" sz="5000" dirty="0">
              <a:solidFill>
                <a:schemeClr val="bg1"/>
              </a:solidFill>
            </a:endParaRPr>
          </a:p>
        </p:txBody>
      </p:sp>
      <p:pic>
        <p:nvPicPr>
          <p:cNvPr id="8" name="Graphic 7" descr="Chevron arrows with solid fill">
            <a:extLst>
              <a:ext uri="{FF2B5EF4-FFF2-40B4-BE49-F238E27FC236}">
                <a16:creationId xmlns:a16="http://schemas.microsoft.com/office/drawing/2014/main" id="{75EB8D58-69CA-FF60-2218-82EC91B3A58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80690" y="148621"/>
            <a:ext cx="626913" cy="626913"/>
          </a:xfrm>
          <a:prstGeom prst="rect">
            <a:avLst/>
          </a:prstGeom>
        </p:spPr>
      </p:pic>
    </p:spTree>
    <p:extLst>
      <p:ext uri="{BB962C8B-B14F-4D97-AF65-F5344CB8AC3E}">
        <p14:creationId xmlns:p14="http://schemas.microsoft.com/office/powerpoint/2010/main" val="299451508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3010027" y="1414932"/>
            <a:ext cx="8743823" cy="3849918"/>
          </a:xfrm>
        </p:spPr>
        <p:txBody>
          <a:bodyPr/>
          <a:lstStyle/>
          <a:p>
            <a:pPr marL="0" indent="0"/>
            <a:r>
              <a:rPr lang="en-US" sz="2200" dirty="0">
                <a:solidFill>
                  <a:schemeClr val="bg1"/>
                </a:solidFill>
                <a:highlight>
                  <a:srgbClr val="702E8C"/>
                </a:highlight>
              </a:rPr>
              <a:t>Financial barriers. </a:t>
            </a:r>
            <a:r>
              <a:rPr lang="en-US" sz="2200" dirty="0"/>
              <a:t>There are financial barriers for SMEs to fully access the domestic and international talent pool; SMEs are competing with much bigger companies in a time of high demand for niche or interdisciplinary skills, and there’s increasing competition for skilled employees. </a:t>
            </a:r>
          </a:p>
          <a:p>
            <a:pPr marL="0" indent="0"/>
            <a:r>
              <a:rPr lang="en-US" sz="2200" dirty="0">
                <a:solidFill>
                  <a:schemeClr val="bg1"/>
                </a:solidFill>
                <a:highlight>
                  <a:srgbClr val="702E8C"/>
                </a:highlight>
              </a:rPr>
              <a:t>Need a D&amp;I Strategy to demonstrate inclusivity. </a:t>
            </a:r>
            <a:r>
              <a:rPr lang="en-US" sz="2200" dirty="0"/>
              <a:t>To ensure your recruitment practices are inclusive and provide the best access to talent, small businesses should create a recruitment strategy that outlines a clear and defined process of recruitment that encompasses some or all of the following steps outlined in this section. </a:t>
            </a:r>
          </a:p>
          <a:p>
            <a:pPr marL="0" indent="0"/>
            <a:r>
              <a:rPr lang="en-US" sz="2200" dirty="0">
                <a:solidFill>
                  <a:schemeClr val="bg1"/>
                </a:solidFill>
                <a:highlight>
                  <a:srgbClr val="702E8C"/>
                </a:highlight>
              </a:rPr>
              <a:t>Multiple recruitment approaches</a:t>
            </a:r>
            <a:r>
              <a:rPr lang="en-US" sz="2200" dirty="0"/>
              <a:t>. Small businesses undertake recruitment in different ways depending on individual business needs. Many use in-house recruitment, and others may hire a recruitment agent to undertake various recruitment tasks such as shortlisting applicants. Small businesses should consider the benefits of each but also consider diverse talent companies and experts to decide the best way to recruit diverse talent. </a:t>
            </a:r>
            <a:endParaRPr lang="en-IE" sz="2200" dirty="0"/>
          </a:p>
        </p:txBody>
      </p:sp>
      <p:sp>
        <p:nvSpPr>
          <p:cNvPr id="2" name="Text Placeholder 1">
            <a:extLst>
              <a:ext uri="{FF2B5EF4-FFF2-40B4-BE49-F238E27FC236}">
                <a16:creationId xmlns:a16="http://schemas.microsoft.com/office/drawing/2014/main" id="{BCF01170-2C54-C836-7FD0-F7651D63D685}"/>
              </a:ext>
            </a:extLst>
          </p:cNvPr>
          <p:cNvSpPr txBox="1">
            <a:spLocks/>
          </p:cNvSpPr>
          <p:nvPr/>
        </p:nvSpPr>
        <p:spPr>
          <a:xfrm>
            <a:off x="2989511" y="342708"/>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3200" dirty="0">
                <a:solidFill>
                  <a:srgbClr val="702E8C"/>
                </a:solidFill>
              </a:rPr>
              <a:t>Create an Inclusive Recruitment Strategy </a:t>
            </a:r>
          </a:p>
          <a:p>
            <a:pPr marL="0" indent="0">
              <a:lnSpc>
                <a:spcPct val="100000"/>
              </a:lnSpc>
              <a:spcBef>
                <a:spcPts val="0"/>
              </a:spcBef>
            </a:pPr>
            <a:r>
              <a:rPr lang="en-IE" sz="2800" i="1" dirty="0">
                <a:solidFill>
                  <a:srgbClr val="702E8C"/>
                </a:solidFill>
              </a:rPr>
              <a:t>to</a:t>
            </a:r>
            <a:r>
              <a:rPr lang="en-IE" sz="2800" b="1" i="1" dirty="0">
                <a:solidFill>
                  <a:srgbClr val="702E8C"/>
                </a:solidFill>
              </a:rPr>
              <a:t> </a:t>
            </a:r>
            <a:r>
              <a:rPr lang="en-IE" sz="2800" i="1" dirty="0">
                <a:solidFill>
                  <a:srgbClr val="702E8C"/>
                </a:solidFill>
              </a:rPr>
              <a:t>Plan for Inclusive Recruitment</a:t>
            </a:r>
            <a:endParaRPr lang="en-IE" sz="2800" b="0" i="1" dirty="0">
              <a:solidFill>
                <a:srgbClr val="702E8C"/>
              </a:solidFill>
            </a:endParaRPr>
          </a:p>
        </p:txBody>
      </p:sp>
      <p:pic>
        <p:nvPicPr>
          <p:cNvPr id="3" name="Graphic 2" descr="Chevron arrows with solid fill">
            <a:extLst>
              <a:ext uri="{FF2B5EF4-FFF2-40B4-BE49-F238E27FC236}">
                <a16:creationId xmlns:a16="http://schemas.microsoft.com/office/drawing/2014/main" id="{CAB9348D-C1D6-212D-6E4D-BBD34086E4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4" name="Round Diagonal Corner Rectangle 9">
            <a:extLst>
              <a:ext uri="{FF2B5EF4-FFF2-40B4-BE49-F238E27FC236}">
                <a16:creationId xmlns:a16="http://schemas.microsoft.com/office/drawing/2014/main" id="{0E15622D-0A40-D764-F923-20AF30B374CE}"/>
              </a:ext>
            </a:extLst>
          </p:cNvPr>
          <p:cNvSpPr/>
          <p:nvPr/>
        </p:nvSpPr>
        <p:spPr>
          <a:xfrm rot="16200000">
            <a:off x="835870" y="-69384"/>
            <a:ext cx="1105664"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7D527602-1E23-8B73-F7E2-BA48391710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
        <p:nvSpPr>
          <p:cNvPr id="8" name="Speech Bubble: Rectangle with Corners Rounded 7">
            <a:extLst>
              <a:ext uri="{FF2B5EF4-FFF2-40B4-BE49-F238E27FC236}">
                <a16:creationId xmlns:a16="http://schemas.microsoft.com/office/drawing/2014/main" id="{D67053B0-C9DB-EB46-AAF4-5A42856C0128}"/>
              </a:ext>
            </a:extLst>
          </p:cNvPr>
          <p:cNvSpPr/>
          <p:nvPr/>
        </p:nvSpPr>
        <p:spPr>
          <a:xfrm>
            <a:off x="422592" y="1806493"/>
            <a:ext cx="2398514" cy="1738328"/>
          </a:xfrm>
          <a:prstGeom prst="wedgeRoundRectCallout">
            <a:avLst>
              <a:gd name="adj1" fmla="val -21846"/>
              <a:gd name="adj2" fmla="val 92771"/>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t>Only 7% </a:t>
            </a:r>
            <a:r>
              <a:rPr lang="en-US" dirty="0"/>
              <a:t>of European companies are building a real inclusive culture </a:t>
            </a:r>
            <a:r>
              <a:rPr lang="en-US" dirty="0">
                <a:solidFill>
                  <a:schemeClr val="bg1"/>
                </a:solidFill>
              </a:rPr>
              <a:t>(</a:t>
            </a:r>
            <a:r>
              <a:rPr lang="en-US" dirty="0">
                <a:solidFill>
                  <a:schemeClr val="bg1"/>
                </a:solidFill>
                <a:hlinkClick r:id="rId4">
                  <a:extLst>
                    <a:ext uri="{A12FA001-AC4F-418D-AE19-62706E023703}">
                      <ahyp:hlinkClr xmlns:ahyp="http://schemas.microsoft.com/office/drawing/2018/hyperlinkcolor" val="tx"/>
                    </a:ext>
                  </a:extLst>
                </a:hlinkClick>
              </a:rPr>
              <a:t>EY</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23466839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Placeholder 17" descr="A colorful swirls of paint&#10;&#10;Description automatically generated">
            <a:extLst>
              <a:ext uri="{FF2B5EF4-FFF2-40B4-BE49-F238E27FC236}">
                <a16:creationId xmlns:a16="http://schemas.microsoft.com/office/drawing/2014/main" id="{F148E11A-1289-5FA8-B1DA-60A23CA784F3}"/>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238" b="10238"/>
          <a:stretch>
            <a:fillRect/>
          </a:stretch>
        </p:blipFill>
        <p:spPr>
          <a:xfrm>
            <a:off x="-28122" y="1"/>
            <a:ext cx="12248244" cy="6857999"/>
          </a:xfrm>
        </p:spPr>
      </p:pic>
      <p:sp>
        <p:nvSpPr>
          <p:cNvPr id="4" name="Text Placeholder 3">
            <a:extLst>
              <a:ext uri="{FF2B5EF4-FFF2-40B4-BE49-F238E27FC236}">
                <a16:creationId xmlns:a16="http://schemas.microsoft.com/office/drawing/2014/main" id="{537AEBB5-64ED-4442-836F-0B7CFD801A6F}"/>
              </a:ext>
            </a:extLst>
          </p:cNvPr>
          <p:cNvSpPr>
            <a:spLocks noGrp="1"/>
          </p:cNvSpPr>
          <p:nvPr>
            <p:ph type="body" sz="quarter" idx="13"/>
          </p:nvPr>
        </p:nvSpPr>
        <p:spPr>
          <a:xfrm>
            <a:off x="444876" y="861238"/>
            <a:ext cx="5055171" cy="4441940"/>
          </a:xfrm>
          <a:solidFill>
            <a:schemeClr val="bg1"/>
          </a:solidFill>
        </p:spPr>
        <p:txBody>
          <a:bodyPr>
            <a:normAutofit fontScale="55000" lnSpcReduction="20000"/>
          </a:bodyPr>
          <a:lstStyle/>
          <a:p>
            <a:r>
              <a:rPr lang="en-IE" sz="4000" b="1" dirty="0">
                <a:solidFill>
                  <a:srgbClr val="E6923C"/>
                </a:solidFill>
              </a:rPr>
              <a:t>In House Recruitment </a:t>
            </a:r>
          </a:p>
          <a:p>
            <a:pPr>
              <a:lnSpc>
                <a:spcPct val="120000"/>
              </a:lnSpc>
              <a:spcBef>
                <a:spcPts val="0"/>
              </a:spcBef>
            </a:pPr>
            <a:r>
              <a:rPr lang="en-US" sz="3600" dirty="0">
                <a:solidFill>
                  <a:srgbClr val="083F59"/>
                </a:solidFill>
              </a:rPr>
              <a:t>Employers undertaking in-house recruitment are legally obligated to provide a fair process. You may be held liable if there is evidence of discrimination during the recruitment process. However, meeting your legal obligation not to discriminate is a minimum requirement, and alone is not enough to ensure your recruitment process attracts a rich and diverse field of candidates. When recruiting for a new position, inform your current employees, including those on parental, sick, or long service leave, to allow existing employees to apply for new opportunities. </a:t>
            </a:r>
            <a:endParaRPr lang="en-IE" sz="3600" dirty="0">
              <a:solidFill>
                <a:srgbClr val="083F59"/>
              </a:solidFill>
            </a:endParaRPr>
          </a:p>
        </p:txBody>
      </p:sp>
      <p:sp>
        <p:nvSpPr>
          <p:cNvPr id="20" name="Rectangle 19">
            <a:extLst>
              <a:ext uri="{FF2B5EF4-FFF2-40B4-BE49-F238E27FC236}">
                <a16:creationId xmlns:a16="http://schemas.microsoft.com/office/drawing/2014/main" id="{2C5B901B-E767-06CE-1C1A-B413A80B3FB8}"/>
              </a:ext>
            </a:extLst>
          </p:cNvPr>
          <p:cNvSpPr/>
          <p:nvPr/>
        </p:nvSpPr>
        <p:spPr>
          <a:xfrm>
            <a:off x="6019800" y="200025"/>
            <a:ext cx="6003559" cy="6322637"/>
          </a:xfrm>
          <a:prstGeom prst="rect">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7" name="Text Placeholder 6">
            <a:extLst>
              <a:ext uri="{FF2B5EF4-FFF2-40B4-BE49-F238E27FC236}">
                <a16:creationId xmlns:a16="http://schemas.microsoft.com/office/drawing/2014/main" id="{E138AF0C-B30E-E9DC-C8A5-282A601BA86B}"/>
              </a:ext>
            </a:extLst>
          </p:cNvPr>
          <p:cNvSpPr>
            <a:spLocks noGrp="1"/>
          </p:cNvSpPr>
          <p:nvPr>
            <p:ph type="body" sz="quarter" idx="44"/>
          </p:nvPr>
        </p:nvSpPr>
        <p:spPr>
          <a:xfrm>
            <a:off x="6213099" y="335338"/>
            <a:ext cx="5727264" cy="6033564"/>
          </a:xfrm>
          <a:solidFill>
            <a:schemeClr val="bg1"/>
          </a:solidFill>
        </p:spPr>
        <p:txBody>
          <a:bodyPr>
            <a:normAutofit fontScale="47500" lnSpcReduction="20000"/>
          </a:bodyPr>
          <a:lstStyle/>
          <a:p>
            <a:r>
              <a:rPr lang="en-US" sz="4500" dirty="0">
                <a:solidFill>
                  <a:srgbClr val="702E8C"/>
                </a:solidFill>
              </a:rPr>
              <a:t>Recruitment Agents</a:t>
            </a:r>
          </a:p>
          <a:p>
            <a:r>
              <a:rPr lang="en-US" sz="4200" dirty="0">
                <a:solidFill>
                  <a:srgbClr val="083F59"/>
                </a:solidFill>
              </a:rPr>
              <a:t>Recruitment agents play an important role in preventing discrimination during recruitment. Agents cannot act on discriminatory requests from employers which relate to a person’s age, ethnicity, gender, sexuality, or disability. </a:t>
            </a:r>
          </a:p>
          <a:p>
            <a:r>
              <a:rPr lang="en-US" sz="4200" dirty="0">
                <a:solidFill>
                  <a:srgbClr val="083F59"/>
                </a:solidFill>
              </a:rPr>
              <a:t>Recruitment agencies can improve the diversity of applicants by working with your business to determine only relevant and inclusive key selection criteria for the job, and by sharing a diverse pool of applicants with the employer. </a:t>
            </a:r>
          </a:p>
          <a:p>
            <a:r>
              <a:rPr lang="en-US" sz="4200" dirty="0">
                <a:solidFill>
                  <a:srgbClr val="083F59"/>
                </a:solidFill>
              </a:rPr>
              <a:t>Including refugee employment services and diversity recruiters in the list of recruitment companies you use, will allow you to access candidates who may be missed through conventional recruitment processes. </a:t>
            </a:r>
          </a:p>
          <a:p>
            <a:r>
              <a:rPr lang="en-US" sz="4200" dirty="0">
                <a:solidFill>
                  <a:srgbClr val="083F59"/>
                </a:solidFill>
              </a:rPr>
              <a:t>Consider requesting de-identified applications through your recruiter. This approach can prevent bias against applicants based on their gender, ethnicity, or cultural background during the recruitment process. </a:t>
            </a:r>
          </a:p>
          <a:p>
            <a:r>
              <a:rPr lang="en-US" sz="4200" dirty="0">
                <a:solidFill>
                  <a:srgbClr val="083F59"/>
                </a:solidFill>
              </a:rPr>
              <a:t>When discussing this approach with your recruitment agent, make sure to identify that the diversity and gender balance of candidates are important to your business. </a:t>
            </a:r>
            <a:endParaRPr lang="en-IE" sz="4200" dirty="0">
              <a:solidFill>
                <a:srgbClr val="083F59"/>
              </a:solidFill>
            </a:endParaRPr>
          </a:p>
        </p:txBody>
      </p:sp>
    </p:spTree>
    <p:extLst>
      <p:ext uri="{BB962C8B-B14F-4D97-AF65-F5344CB8AC3E}">
        <p14:creationId xmlns:p14="http://schemas.microsoft.com/office/powerpoint/2010/main" val="311594794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3010027" y="1414932"/>
            <a:ext cx="8743823" cy="3849918"/>
          </a:xfrm>
        </p:spPr>
        <p:txBody>
          <a:bodyPr/>
          <a:lstStyle/>
          <a:p>
            <a:pPr marL="0" indent="0"/>
            <a:r>
              <a:rPr lang="en-US" sz="2200" dirty="0">
                <a:solidFill>
                  <a:schemeClr val="bg1"/>
                </a:solidFill>
                <a:highlight>
                  <a:srgbClr val="702E8C"/>
                </a:highlight>
              </a:rPr>
              <a:t>Be Flexible: </a:t>
            </a:r>
            <a:r>
              <a:rPr lang="en-US" sz="2200" dirty="0"/>
              <a:t>Your recruitment strategy needs to strike a balance between being consistent across your business and remaining flexible enough to handle changing business and economic conditions. </a:t>
            </a:r>
          </a:p>
          <a:p>
            <a:pPr marL="0" indent="0"/>
            <a:r>
              <a:rPr lang="en-US" sz="2200" dirty="0">
                <a:solidFill>
                  <a:schemeClr val="bg1"/>
                </a:solidFill>
                <a:highlight>
                  <a:srgbClr val="702E8C"/>
                </a:highlight>
              </a:rPr>
              <a:t>Be Efficient: </a:t>
            </a:r>
            <a:r>
              <a:rPr lang="en-US" sz="2200" dirty="0"/>
              <a:t>An effective recruitment strategy should balance being time-efficient and rigorous enough to ensure that you find someone the right fit for your company, mainly when competing with larger companies where a lengthy hiring process has become the norm. The gap between someone applying for a role and starting work can be as long as several weeks for contractors or sometimes even months for permanent staff. </a:t>
            </a:r>
          </a:p>
          <a:p>
            <a:pPr marL="0" indent="0"/>
            <a:r>
              <a:rPr lang="en-US" sz="2200" dirty="0">
                <a:solidFill>
                  <a:schemeClr val="bg1"/>
                </a:solidFill>
                <a:highlight>
                  <a:srgbClr val="702E8C"/>
                </a:highlight>
              </a:rPr>
              <a:t>Shorten the Process: </a:t>
            </a:r>
            <a:r>
              <a:rPr lang="en-US" sz="2200" dirty="0"/>
              <a:t>Smaller companies can have an advantage over large companies if they have a short recruitment process. This is very popular with professionals. Secure top talent by acting quickly and being flexible around recruitment so you can recruit the best professionals over less agile competitors.</a:t>
            </a:r>
            <a:endParaRPr lang="en-IE" sz="2200" dirty="0"/>
          </a:p>
        </p:txBody>
      </p:sp>
      <p:sp>
        <p:nvSpPr>
          <p:cNvPr id="2" name="Text Placeholder 1">
            <a:extLst>
              <a:ext uri="{FF2B5EF4-FFF2-40B4-BE49-F238E27FC236}">
                <a16:creationId xmlns:a16="http://schemas.microsoft.com/office/drawing/2014/main" id="{BCF01170-2C54-C836-7FD0-F7651D63D685}"/>
              </a:ext>
            </a:extLst>
          </p:cNvPr>
          <p:cNvSpPr txBox="1">
            <a:spLocks/>
          </p:cNvSpPr>
          <p:nvPr/>
        </p:nvSpPr>
        <p:spPr>
          <a:xfrm>
            <a:off x="2989511" y="342708"/>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3200" dirty="0">
                <a:solidFill>
                  <a:srgbClr val="702E8C"/>
                </a:solidFill>
              </a:rPr>
              <a:t>Create an Inclusive Recruitment Strategy </a:t>
            </a:r>
          </a:p>
          <a:p>
            <a:pPr marL="0" indent="0">
              <a:lnSpc>
                <a:spcPct val="100000"/>
              </a:lnSpc>
              <a:spcBef>
                <a:spcPts val="0"/>
              </a:spcBef>
            </a:pPr>
            <a:r>
              <a:rPr lang="en-IE" sz="2800" i="1" dirty="0">
                <a:solidFill>
                  <a:srgbClr val="702E8C"/>
                </a:solidFill>
              </a:rPr>
              <a:t>to</a:t>
            </a:r>
            <a:r>
              <a:rPr lang="en-IE" sz="2800" b="1" i="1" dirty="0">
                <a:solidFill>
                  <a:srgbClr val="702E8C"/>
                </a:solidFill>
              </a:rPr>
              <a:t> </a:t>
            </a:r>
            <a:r>
              <a:rPr lang="en-IE" sz="2800" i="1" dirty="0">
                <a:solidFill>
                  <a:srgbClr val="702E8C"/>
                </a:solidFill>
              </a:rPr>
              <a:t>Plan for Inclusive Recruitment</a:t>
            </a:r>
            <a:endParaRPr lang="en-IE" sz="2800" b="0" i="1" dirty="0">
              <a:solidFill>
                <a:srgbClr val="702E8C"/>
              </a:solidFill>
            </a:endParaRPr>
          </a:p>
        </p:txBody>
      </p:sp>
      <p:pic>
        <p:nvPicPr>
          <p:cNvPr id="3" name="Graphic 2" descr="Chevron arrows with solid fill">
            <a:extLst>
              <a:ext uri="{FF2B5EF4-FFF2-40B4-BE49-F238E27FC236}">
                <a16:creationId xmlns:a16="http://schemas.microsoft.com/office/drawing/2014/main" id="{CAB9348D-C1D6-212D-6E4D-BBD34086E4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4" name="Round Diagonal Corner Rectangle 9">
            <a:extLst>
              <a:ext uri="{FF2B5EF4-FFF2-40B4-BE49-F238E27FC236}">
                <a16:creationId xmlns:a16="http://schemas.microsoft.com/office/drawing/2014/main" id="{0E15622D-0A40-D764-F923-20AF30B374CE}"/>
              </a:ext>
            </a:extLst>
          </p:cNvPr>
          <p:cNvSpPr/>
          <p:nvPr/>
        </p:nvSpPr>
        <p:spPr>
          <a:xfrm rot="16200000">
            <a:off x="835870" y="-69384"/>
            <a:ext cx="1105664"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7D527602-1E23-8B73-F7E2-BA48391710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
        <p:nvSpPr>
          <p:cNvPr id="5" name="TextBox 4">
            <a:extLst>
              <a:ext uri="{FF2B5EF4-FFF2-40B4-BE49-F238E27FC236}">
                <a16:creationId xmlns:a16="http://schemas.microsoft.com/office/drawing/2014/main" id="{6E9E9E8E-8055-BFAF-F00E-EED596F5EEEA}"/>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
        <p:nvSpPr>
          <p:cNvPr id="8" name="Speech Bubble: Rectangle with Corners Rounded 7">
            <a:extLst>
              <a:ext uri="{FF2B5EF4-FFF2-40B4-BE49-F238E27FC236}">
                <a16:creationId xmlns:a16="http://schemas.microsoft.com/office/drawing/2014/main" id="{19B5352B-CB94-54E4-0D32-5E5343D31F3B}"/>
              </a:ext>
            </a:extLst>
          </p:cNvPr>
          <p:cNvSpPr/>
          <p:nvPr/>
        </p:nvSpPr>
        <p:spPr>
          <a:xfrm>
            <a:off x="438150" y="1935889"/>
            <a:ext cx="2398514" cy="1738328"/>
          </a:xfrm>
          <a:prstGeom prst="wedgeRoundRectCallout">
            <a:avLst>
              <a:gd name="adj1" fmla="val -21846"/>
              <a:gd name="adj2" fmla="val 92771"/>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t>91% </a:t>
            </a:r>
            <a:r>
              <a:rPr lang="en-US" dirty="0"/>
              <a:t>of candidates say a collaborative and ethical workplace is important </a:t>
            </a:r>
            <a:r>
              <a:rPr lang="en-US" dirty="0">
                <a:solidFill>
                  <a:schemeClr val="bg1"/>
                </a:solidFill>
              </a:rPr>
              <a:t>(</a:t>
            </a:r>
            <a:r>
              <a:rPr lang="en-US" dirty="0">
                <a:solidFill>
                  <a:schemeClr val="bg1"/>
                </a:solidFill>
                <a:hlinkClick r:id="rId4"/>
              </a:rPr>
              <a:t>RW</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11666727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E037339A-DC3A-F3DC-8DC9-6066F7D866E8}"/>
              </a:ext>
            </a:extLst>
          </p:cNvPr>
          <p:cNvSpPr>
            <a:spLocks noGrp="1"/>
          </p:cNvSpPr>
          <p:nvPr>
            <p:ph type="body" sz="quarter" idx="18"/>
          </p:nvPr>
        </p:nvSpPr>
        <p:spPr>
          <a:xfrm>
            <a:off x="2926589" y="1078502"/>
            <a:ext cx="8743823" cy="3849918"/>
          </a:xfrm>
        </p:spPr>
        <p:txBody>
          <a:bodyPr/>
          <a:lstStyle/>
          <a:p>
            <a:pPr marL="0" indent="0"/>
            <a:r>
              <a:rPr lang="en-US" sz="2200" dirty="0">
                <a:solidFill>
                  <a:schemeClr val="bg1"/>
                </a:solidFill>
                <a:highlight>
                  <a:srgbClr val="702E8C"/>
                </a:highlight>
              </a:rPr>
              <a:t>Focus on consistency: </a:t>
            </a:r>
            <a:r>
              <a:rPr lang="en-US" sz="2200" dirty="0"/>
              <a:t>Ensuring that core elements of your recruitment process are consistent across the business is essential, mainly as your company grows. A more significant number of people are responsible for making hiring decisions. </a:t>
            </a:r>
          </a:p>
          <a:p>
            <a:pPr marL="0" indent="0"/>
            <a:r>
              <a:rPr lang="en-US" sz="2200" dirty="0"/>
              <a:t>Develop fixed guidelines for how your recruitment process should work to ensure: </a:t>
            </a:r>
          </a:p>
          <a:p>
            <a:pPr marL="342900" indent="-342900">
              <a:buFont typeface="Arial" panose="020B0604020202020204" pitchFamily="34" charset="0"/>
              <a:buChar char="•"/>
            </a:pPr>
            <a:r>
              <a:rPr lang="en-US" sz="2200" dirty="0"/>
              <a:t>That you are compliant with the relevant legislation when recruiting </a:t>
            </a:r>
          </a:p>
          <a:p>
            <a:pPr marL="342900" indent="-342900">
              <a:buFont typeface="Arial" panose="020B0604020202020204" pitchFamily="34" charset="0"/>
              <a:buChar char="•"/>
            </a:pPr>
            <a:r>
              <a:rPr lang="en-US" sz="2200" dirty="0"/>
              <a:t>The business can be internally transparent about its hiring</a:t>
            </a:r>
          </a:p>
          <a:p>
            <a:pPr marL="342900" indent="-342900">
              <a:buFont typeface="Arial" panose="020B0604020202020204" pitchFamily="34" charset="0"/>
              <a:buChar char="•"/>
            </a:pPr>
            <a:r>
              <a:rPr lang="en-US" sz="2200" dirty="0"/>
              <a:t>Candidates will have a consistent experience with the business </a:t>
            </a:r>
          </a:p>
          <a:p>
            <a:pPr marL="0" indent="0"/>
            <a:r>
              <a:rPr lang="en-US" sz="2200" dirty="0"/>
              <a:t>However, these guidelines should allow your process to remain flexible. In particular, it should be possible to adapt internal time-to-hire schedules with a straightforward method for hiring managers to seek approval from more senior staff if necessary. </a:t>
            </a:r>
          </a:p>
        </p:txBody>
      </p:sp>
      <p:sp>
        <p:nvSpPr>
          <p:cNvPr id="2" name="Text Placeholder 1">
            <a:extLst>
              <a:ext uri="{FF2B5EF4-FFF2-40B4-BE49-F238E27FC236}">
                <a16:creationId xmlns:a16="http://schemas.microsoft.com/office/drawing/2014/main" id="{BCF01170-2C54-C836-7FD0-F7651D63D685}"/>
              </a:ext>
            </a:extLst>
          </p:cNvPr>
          <p:cNvSpPr txBox="1">
            <a:spLocks/>
          </p:cNvSpPr>
          <p:nvPr/>
        </p:nvSpPr>
        <p:spPr>
          <a:xfrm>
            <a:off x="2989511" y="115814"/>
            <a:ext cx="9131688" cy="1079049"/>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3200" b="0" dirty="0">
                <a:solidFill>
                  <a:srgbClr val="702E8C"/>
                </a:solidFill>
              </a:rPr>
              <a:t>Ensure a Consistent Approach (But be Flexible)</a:t>
            </a:r>
          </a:p>
        </p:txBody>
      </p:sp>
      <p:pic>
        <p:nvPicPr>
          <p:cNvPr id="3" name="Graphic 2" descr="Chevron arrows with solid fill">
            <a:extLst>
              <a:ext uri="{FF2B5EF4-FFF2-40B4-BE49-F238E27FC236}">
                <a16:creationId xmlns:a16="http://schemas.microsoft.com/office/drawing/2014/main" id="{CAB9348D-C1D6-212D-6E4D-BBD34086E4D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68850" y="395009"/>
            <a:ext cx="520661" cy="520661"/>
          </a:xfrm>
          <a:prstGeom prst="rect">
            <a:avLst/>
          </a:prstGeom>
        </p:spPr>
      </p:pic>
      <p:sp>
        <p:nvSpPr>
          <p:cNvPr id="4" name="Round Diagonal Corner Rectangle 9">
            <a:extLst>
              <a:ext uri="{FF2B5EF4-FFF2-40B4-BE49-F238E27FC236}">
                <a16:creationId xmlns:a16="http://schemas.microsoft.com/office/drawing/2014/main" id="{0E15622D-0A40-D764-F923-20AF30B374CE}"/>
              </a:ext>
            </a:extLst>
          </p:cNvPr>
          <p:cNvSpPr/>
          <p:nvPr/>
        </p:nvSpPr>
        <p:spPr>
          <a:xfrm rot="16200000">
            <a:off x="835870" y="-69384"/>
            <a:ext cx="1105664" cy="203445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7D527602-1E23-8B73-F7E2-BA483917101D}"/>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
        <p:nvSpPr>
          <p:cNvPr id="5" name="TextBox 4">
            <a:extLst>
              <a:ext uri="{FF2B5EF4-FFF2-40B4-BE49-F238E27FC236}">
                <a16:creationId xmlns:a16="http://schemas.microsoft.com/office/drawing/2014/main" id="{3C6DD102-A25A-6E74-DEA9-9BAAD83A0C3D}"/>
              </a:ext>
            </a:extLst>
          </p:cNvPr>
          <p:cNvSpPr txBox="1"/>
          <p:nvPr/>
        </p:nvSpPr>
        <p:spPr>
          <a:xfrm>
            <a:off x="5803429" y="6404034"/>
            <a:ext cx="2359749"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Robert tWalters</a:t>
            </a:r>
            <a:endParaRPr lang="en-IE" dirty="0">
              <a:solidFill>
                <a:schemeClr val="bg1"/>
              </a:solidFill>
            </a:endParaRPr>
          </a:p>
        </p:txBody>
      </p:sp>
      <p:sp>
        <p:nvSpPr>
          <p:cNvPr id="8" name="Speech Bubble: Rectangle with Corners Rounded 7">
            <a:extLst>
              <a:ext uri="{FF2B5EF4-FFF2-40B4-BE49-F238E27FC236}">
                <a16:creationId xmlns:a16="http://schemas.microsoft.com/office/drawing/2014/main" id="{8A931723-EDA5-9589-43C4-F4E6EB3D9BCC}"/>
              </a:ext>
            </a:extLst>
          </p:cNvPr>
          <p:cNvSpPr/>
          <p:nvPr/>
        </p:nvSpPr>
        <p:spPr>
          <a:xfrm>
            <a:off x="371475" y="2157504"/>
            <a:ext cx="2503997" cy="1948034"/>
          </a:xfrm>
          <a:prstGeom prst="wedgeRoundRectCallout">
            <a:avLst>
              <a:gd name="adj1" fmla="val -21846"/>
              <a:gd name="adj2" fmla="val 92771"/>
              <a:gd name="adj3" fmla="val 16667"/>
            </a:avLst>
          </a:prstGeom>
          <a:solidFill>
            <a:srgbClr val="EE1765"/>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600" dirty="0"/>
              <a:t>Only 40% </a:t>
            </a:r>
            <a:r>
              <a:rPr lang="en-US" dirty="0"/>
              <a:t>of managers are underrepresented groups and 31% excluding women </a:t>
            </a:r>
            <a:r>
              <a:rPr lang="en-US" dirty="0">
                <a:solidFill>
                  <a:schemeClr val="bg1"/>
                </a:solidFill>
              </a:rPr>
              <a:t>(</a:t>
            </a:r>
            <a:r>
              <a:rPr lang="en-US" dirty="0">
                <a:solidFill>
                  <a:schemeClr val="bg1"/>
                </a:solidFill>
                <a:hlinkClick r:id="rId5">
                  <a:extLst>
                    <a:ext uri="{A12FA001-AC4F-418D-AE19-62706E023703}">
                      <ahyp:hlinkClr xmlns:ahyp="http://schemas.microsoft.com/office/drawing/2018/hyperlinkcolor" val="tx"/>
                    </a:ext>
                  </a:extLst>
                </a:hlinkClick>
              </a:rPr>
              <a:t>EY</a:t>
            </a:r>
            <a:r>
              <a:rPr lang="en-US" dirty="0">
                <a:solidFill>
                  <a:schemeClr val="bg1"/>
                </a:solidFill>
              </a:rPr>
              <a:t>) </a:t>
            </a:r>
            <a:endParaRPr lang="en-IE" dirty="0">
              <a:solidFill>
                <a:schemeClr val="bg1"/>
              </a:solidFill>
            </a:endParaRPr>
          </a:p>
        </p:txBody>
      </p:sp>
    </p:spTree>
    <p:extLst>
      <p:ext uri="{BB962C8B-B14F-4D97-AF65-F5344CB8AC3E}">
        <p14:creationId xmlns:p14="http://schemas.microsoft.com/office/powerpoint/2010/main" val="16471838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45602"/>
            <a:ext cx="6562677" cy="339415"/>
          </a:xfrm>
        </p:spPr>
        <p:txBody>
          <a:bodyPr/>
          <a:lstStyle/>
          <a:p>
            <a:pPr algn="l"/>
            <a:r>
              <a:rPr lang="en-IE" b="0" dirty="0"/>
              <a:t>1. Write Bias-Free Job Descriptions</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956918" y="828846"/>
            <a:ext cx="7311157" cy="999383"/>
          </a:xfrm>
        </p:spPr>
        <p:txBody>
          <a:bodyPr/>
          <a:lstStyle/>
          <a:p>
            <a:r>
              <a:rPr lang="en-US" dirty="0">
                <a:solidFill>
                  <a:schemeClr val="bg1"/>
                </a:solidFill>
                <a:highlight>
                  <a:srgbClr val="E6923C"/>
                </a:highlight>
              </a:rPr>
              <a:t>Strategy:</a:t>
            </a:r>
            <a:r>
              <a:rPr lang="en-US" dirty="0">
                <a:solidFill>
                  <a:schemeClr val="bg1"/>
                </a:solidFill>
              </a:rPr>
              <a:t> </a:t>
            </a:r>
            <a:r>
              <a:rPr lang="en-US" dirty="0"/>
              <a:t>Use gender-neutral language and focus on skills rather than traits. Tools like </a:t>
            </a:r>
            <a:r>
              <a:rPr lang="en-US" b="1" dirty="0" err="1"/>
              <a:t>Textio</a:t>
            </a:r>
            <a:r>
              <a:rPr lang="en-US" dirty="0"/>
              <a:t> can help identify biased language. </a:t>
            </a:r>
            <a:r>
              <a:rPr lang="en-US" dirty="0">
                <a:solidFill>
                  <a:srgbClr val="E6923C"/>
                </a:solidFill>
                <a:hlinkClick r:id="rId2">
                  <a:extLst>
                    <a:ext uri="{A12FA001-AC4F-418D-AE19-62706E023703}">
                      <ahyp:hlinkClr xmlns:ahyp="http://schemas.microsoft.com/office/drawing/2018/hyperlinkcolor" val="tx"/>
                    </a:ext>
                  </a:extLst>
                </a:hlinkClick>
              </a:rPr>
              <a:t>https://textio.com/</a:t>
            </a:r>
            <a:r>
              <a:rPr lang="en-US" dirty="0">
                <a:solidFill>
                  <a:srgbClr val="E6923C"/>
                </a:solidFill>
              </a:rPr>
              <a:t> </a:t>
            </a:r>
          </a:p>
          <a:p>
            <a:r>
              <a:rPr lang="en-US" dirty="0">
                <a:solidFill>
                  <a:schemeClr val="bg1"/>
                </a:solidFill>
                <a:highlight>
                  <a:srgbClr val="E6923C"/>
                </a:highlight>
              </a:rPr>
              <a:t>Strategy:</a:t>
            </a:r>
            <a:r>
              <a:rPr lang="en-US" dirty="0"/>
              <a:t> Regularly review job descriptions to remove unnecessary requirements that could deter diverse candidates.</a:t>
            </a:r>
          </a:p>
          <a:p>
            <a:r>
              <a:rPr lang="en-US" dirty="0">
                <a:solidFill>
                  <a:schemeClr val="bg1"/>
                </a:solidFill>
                <a:highlight>
                  <a:srgbClr val="1C94CA"/>
                </a:highlight>
              </a:rPr>
              <a:t>Example</a:t>
            </a:r>
            <a:r>
              <a:rPr lang="en-US" dirty="0">
                <a:highlight>
                  <a:srgbClr val="1C94CA"/>
                </a:highlight>
              </a:rPr>
              <a:t> </a:t>
            </a:r>
            <a:r>
              <a:rPr lang="en-US" dirty="0"/>
              <a:t>Instead of "aggressive salesperson," use "proven sales track record."</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8" name="Picture Placeholder 7" descr="A person sitting at a desk using a computer&#10;&#10;Description automatically generated">
            <a:extLst>
              <a:ext uri="{FF2B5EF4-FFF2-40B4-BE49-F238E27FC236}">
                <a16:creationId xmlns:a16="http://schemas.microsoft.com/office/drawing/2014/main" id="{4CD23956-F00D-13BF-E8F0-3798C7013996}"/>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7042" r="7042"/>
          <a:stretch>
            <a:fillRect/>
          </a:stretch>
        </p:blipFill>
        <p:spPr/>
      </p:pic>
      <p:sp>
        <p:nvSpPr>
          <p:cNvPr id="3" name="Round Diagonal Corner Rectangle 9">
            <a:extLst>
              <a:ext uri="{FF2B5EF4-FFF2-40B4-BE49-F238E27FC236}">
                <a16:creationId xmlns:a16="http://schemas.microsoft.com/office/drawing/2014/main" id="{6C957A85-7D65-A364-6B6C-EE269561E50B}"/>
              </a:ext>
            </a:extLst>
          </p:cNvPr>
          <p:cNvSpPr/>
          <p:nvPr/>
        </p:nvSpPr>
        <p:spPr>
          <a:xfrm rot="16200000">
            <a:off x="942162" y="-390354"/>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3ACAB757-FDEE-B794-2F5C-5DFD762FFADC}"/>
              </a:ext>
            </a:extLst>
          </p:cNvPr>
          <p:cNvSpPr txBox="1"/>
          <p:nvPr/>
        </p:nvSpPr>
        <p:spPr>
          <a:xfrm>
            <a:off x="294290" y="288748"/>
            <a:ext cx="2743200" cy="1384995"/>
          </a:xfrm>
          <a:prstGeom prst="rect">
            <a:avLst/>
          </a:prstGeom>
          <a:noFill/>
        </p:spPr>
        <p:txBody>
          <a:bodyPr wrap="square" rtlCol="0">
            <a:spAutoFit/>
          </a:bodyPr>
          <a:lstStyle/>
          <a:p>
            <a:pPr algn="ctr"/>
            <a:r>
              <a:rPr lang="en-IE" sz="2800" b="1" dirty="0">
                <a:solidFill>
                  <a:schemeClr val="bg1"/>
                </a:solidFill>
              </a:rPr>
              <a:t>Sample</a:t>
            </a:r>
            <a:r>
              <a:rPr lang="en-IE" sz="2800" dirty="0">
                <a:solidFill>
                  <a:schemeClr val="bg1"/>
                </a:solidFill>
              </a:rPr>
              <a:t> </a:t>
            </a:r>
            <a:r>
              <a:rPr lang="en-IE" sz="2200" dirty="0">
                <a:solidFill>
                  <a:schemeClr val="bg1"/>
                </a:solidFill>
                <a:highlight>
                  <a:srgbClr val="702E8C"/>
                </a:highlight>
              </a:rPr>
              <a:t>Inclusive</a:t>
            </a:r>
            <a:r>
              <a:rPr lang="en-IE" sz="2800" dirty="0">
                <a:solidFill>
                  <a:schemeClr val="bg1"/>
                </a:solidFill>
              </a:rPr>
              <a:t> Recruitment Strategy</a:t>
            </a:r>
          </a:p>
        </p:txBody>
      </p:sp>
      <p:sp>
        <p:nvSpPr>
          <p:cNvPr id="6" name="Text Placeholder 3">
            <a:extLst>
              <a:ext uri="{FF2B5EF4-FFF2-40B4-BE49-F238E27FC236}">
                <a16:creationId xmlns:a16="http://schemas.microsoft.com/office/drawing/2014/main" id="{8FAA9FFE-FA30-681D-45BE-A349DE26AA01}"/>
              </a:ext>
            </a:extLst>
          </p:cNvPr>
          <p:cNvSpPr txBox="1">
            <a:spLocks/>
          </p:cNvSpPr>
          <p:nvPr/>
        </p:nvSpPr>
        <p:spPr>
          <a:xfrm>
            <a:off x="3842618" y="3538219"/>
            <a:ext cx="656267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0" dirty="0"/>
              <a:t>2. Implement Blind Recruitment</a:t>
            </a:r>
          </a:p>
        </p:txBody>
      </p:sp>
      <p:sp>
        <p:nvSpPr>
          <p:cNvPr id="7" name="Text Placeholder 4">
            <a:extLst>
              <a:ext uri="{FF2B5EF4-FFF2-40B4-BE49-F238E27FC236}">
                <a16:creationId xmlns:a16="http://schemas.microsoft.com/office/drawing/2014/main" id="{6EB191F7-9636-94FD-1263-63D58B378338}"/>
              </a:ext>
            </a:extLst>
          </p:cNvPr>
          <p:cNvSpPr txBox="1">
            <a:spLocks/>
          </p:cNvSpPr>
          <p:nvPr/>
        </p:nvSpPr>
        <p:spPr>
          <a:xfrm>
            <a:off x="3956918" y="4030389"/>
            <a:ext cx="7701682" cy="999383"/>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highlight>
                  <a:srgbClr val="E6923C"/>
                </a:highlight>
              </a:rPr>
              <a:t>Strategy</a:t>
            </a:r>
            <a:r>
              <a:rPr lang="en-US" dirty="0">
                <a:solidFill>
                  <a:schemeClr val="bg1"/>
                </a:solidFill>
              </a:rPr>
              <a:t> </a:t>
            </a:r>
            <a:r>
              <a:rPr lang="en-US" dirty="0"/>
              <a:t>Remove personal details (e.g., names, photos) from applications to reduce unconscious bias.</a:t>
            </a:r>
          </a:p>
          <a:p>
            <a:r>
              <a:rPr lang="en-US" dirty="0">
                <a:solidFill>
                  <a:schemeClr val="bg1"/>
                </a:solidFill>
                <a:highlight>
                  <a:srgbClr val="E6923C"/>
                </a:highlight>
              </a:rPr>
              <a:t>Strategy</a:t>
            </a:r>
            <a:r>
              <a:rPr lang="en-US" dirty="0"/>
              <a:t> Use </a:t>
            </a:r>
            <a:r>
              <a:rPr lang="en-US" dirty="0" err="1"/>
              <a:t>anonymised</a:t>
            </a:r>
            <a:r>
              <a:rPr lang="en-US" dirty="0"/>
              <a:t> CVs to assess candidates solely on their experience and skills.</a:t>
            </a:r>
          </a:p>
          <a:p>
            <a:r>
              <a:rPr lang="en-US" dirty="0">
                <a:solidFill>
                  <a:schemeClr val="bg1"/>
                </a:solidFill>
                <a:highlight>
                  <a:srgbClr val="1C94CA"/>
                </a:highlight>
              </a:rPr>
              <a:t>Example</a:t>
            </a:r>
            <a:r>
              <a:rPr lang="en-US" dirty="0"/>
              <a:t> </a:t>
            </a:r>
            <a:r>
              <a:rPr lang="en-US" b="1" dirty="0"/>
              <a:t>Honeypot</a:t>
            </a:r>
            <a:r>
              <a:rPr lang="en-US" dirty="0"/>
              <a:t> (a European tech talent platform) uses blind recruitment to focus on skills rather than demographics. </a:t>
            </a:r>
            <a:r>
              <a:rPr lang="en-US" dirty="0">
                <a:solidFill>
                  <a:srgbClr val="E6923C"/>
                </a:solidFill>
                <a:hlinkClick r:id="rId4">
                  <a:extLst>
                    <a:ext uri="{A12FA001-AC4F-418D-AE19-62706E023703}">
                      <ahyp:hlinkClr xmlns:ahyp="http://schemas.microsoft.com/office/drawing/2018/hyperlinkcolor" val="tx"/>
                    </a:ext>
                  </a:extLst>
                </a:hlinkClick>
              </a:rPr>
              <a:t>https://www.honeypot.io/</a:t>
            </a:r>
            <a:r>
              <a:rPr lang="en-US" dirty="0">
                <a:solidFill>
                  <a:srgbClr val="E6923C"/>
                </a:solidFill>
              </a:rPr>
              <a:t> </a:t>
            </a:r>
            <a:endParaRPr lang="en-US" altLang="en-US" dirty="0">
              <a:solidFill>
                <a:srgbClr val="E6923C"/>
              </a:solidFill>
              <a:latin typeface="+mn-lt"/>
            </a:endParaRPr>
          </a:p>
          <a:p>
            <a:endParaRPr lang="en-US" dirty="0">
              <a:latin typeface="+mn-lt"/>
            </a:endParaRPr>
          </a:p>
        </p:txBody>
      </p:sp>
    </p:spTree>
    <p:extLst>
      <p:ext uri="{BB962C8B-B14F-4D97-AF65-F5344CB8AC3E}">
        <p14:creationId xmlns:p14="http://schemas.microsoft.com/office/powerpoint/2010/main" val="218238482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F3643-C53D-9120-1E26-653C6CCC67AE}"/>
            </a:ext>
          </a:extLst>
        </p:cNvPr>
        <p:cNvGrpSpPr/>
        <p:nvPr/>
      </p:nvGrpSpPr>
      <p:grpSpPr>
        <a:xfrm>
          <a:off x="0" y="0"/>
          <a:ext cx="0" cy="0"/>
          <a:chOff x="0" y="0"/>
          <a:chExt cx="0" cy="0"/>
        </a:xfrm>
      </p:grpSpPr>
      <p:sp>
        <p:nvSpPr>
          <p:cNvPr id="28" name="Text Placeholder 16">
            <a:extLst>
              <a:ext uri="{FF2B5EF4-FFF2-40B4-BE49-F238E27FC236}">
                <a16:creationId xmlns:a16="http://schemas.microsoft.com/office/drawing/2014/main" id="{47AB1644-15FD-1A2D-474B-6C548A7BB27F}"/>
              </a:ext>
            </a:extLst>
          </p:cNvPr>
          <p:cNvSpPr>
            <a:spLocks noGrp="1"/>
          </p:cNvSpPr>
          <p:nvPr>
            <p:ph type="body" sz="quarter" idx="15"/>
          </p:nvPr>
        </p:nvSpPr>
        <p:spPr>
          <a:xfrm>
            <a:off x="5745806" y="370039"/>
            <a:ext cx="700387" cy="689518"/>
          </a:xfrm>
        </p:spPr>
        <p:txBody>
          <a:bodyPr/>
          <a:lstStyle/>
          <a:p>
            <a:r>
              <a:rPr lang="en-IE" dirty="0"/>
              <a:t>01</a:t>
            </a:r>
          </a:p>
        </p:txBody>
      </p:sp>
      <p:sp>
        <p:nvSpPr>
          <p:cNvPr id="29" name="Text Placeholder 15">
            <a:extLst>
              <a:ext uri="{FF2B5EF4-FFF2-40B4-BE49-F238E27FC236}">
                <a16:creationId xmlns:a16="http://schemas.microsoft.com/office/drawing/2014/main" id="{AE4CD24B-79CF-8F6B-8D7F-175C57035E95}"/>
              </a:ext>
            </a:extLst>
          </p:cNvPr>
          <p:cNvSpPr>
            <a:spLocks noGrp="1"/>
          </p:cNvSpPr>
          <p:nvPr>
            <p:ph type="body" sz="quarter" idx="14"/>
          </p:nvPr>
        </p:nvSpPr>
        <p:spPr>
          <a:xfrm>
            <a:off x="6581103" y="433430"/>
            <a:ext cx="4855646" cy="689519"/>
          </a:xfrm>
        </p:spPr>
        <p:txBody>
          <a:bodyPr/>
          <a:lstStyle/>
          <a:p>
            <a:r>
              <a:rPr lang="en-IE" dirty="0"/>
              <a:t>Learn the </a:t>
            </a:r>
            <a:r>
              <a:rPr lang="en-IE" b="1" dirty="0"/>
              <a:t>Definition</a:t>
            </a:r>
            <a:r>
              <a:rPr lang="en-IE" dirty="0"/>
              <a:t> of SME Diversity &amp; Inclusion</a:t>
            </a:r>
          </a:p>
        </p:txBody>
      </p:sp>
      <p:sp>
        <p:nvSpPr>
          <p:cNvPr id="30" name="Text Placeholder 19">
            <a:extLst>
              <a:ext uri="{FF2B5EF4-FFF2-40B4-BE49-F238E27FC236}">
                <a16:creationId xmlns:a16="http://schemas.microsoft.com/office/drawing/2014/main" id="{E97DA920-F181-EB00-05E8-4F7DE8432042}"/>
              </a:ext>
            </a:extLst>
          </p:cNvPr>
          <p:cNvSpPr>
            <a:spLocks noGrp="1"/>
          </p:cNvSpPr>
          <p:nvPr>
            <p:ph type="body" sz="quarter" idx="29"/>
          </p:nvPr>
        </p:nvSpPr>
        <p:spPr>
          <a:xfrm>
            <a:off x="5767509" y="1285027"/>
            <a:ext cx="700387" cy="689518"/>
          </a:xfrm>
        </p:spPr>
        <p:txBody>
          <a:bodyPr/>
          <a:lstStyle/>
          <a:p>
            <a:r>
              <a:rPr lang="en-IE" dirty="0"/>
              <a:t>02</a:t>
            </a:r>
          </a:p>
        </p:txBody>
      </p:sp>
      <p:sp>
        <p:nvSpPr>
          <p:cNvPr id="31" name="Text Placeholder 20">
            <a:extLst>
              <a:ext uri="{FF2B5EF4-FFF2-40B4-BE49-F238E27FC236}">
                <a16:creationId xmlns:a16="http://schemas.microsoft.com/office/drawing/2014/main" id="{B7F64263-5274-B283-F131-E057722430E4}"/>
              </a:ext>
            </a:extLst>
          </p:cNvPr>
          <p:cNvSpPr>
            <a:spLocks noGrp="1"/>
          </p:cNvSpPr>
          <p:nvPr>
            <p:ph type="body" sz="quarter" idx="30"/>
          </p:nvPr>
        </p:nvSpPr>
        <p:spPr>
          <a:xfrm>
            <a:off x="6631088" y="1281166"/>
            <a:ext cx="4703246" cy="689519"/>
          </a:xfrm>
        </p:spPr>
        <p:txBody>
          <a:bodyPr/>
          <a:lstStyle/>
          <a:p>
            <a:r>
              <a:rPr lang="en-IE" b="0" dirty="0"/>
              <a:t>Navigating </a:t>
            </a:r>
            <a:r>
              <a:rPr lang="en-IE" b="1" dirty="0"/>
              <a:t>European HR Regulations</a:t>
            </a:r>
          </a:p>
        </p:txBody>
      </p:sp>
      <p:sp>
        <p:nvSpPr>
          <p:cNvPr id="32" name="Text Placeholder 21">
            <a:extLst>
              <a:ext uri="{FF2B5EF4-FFF2-40B4-BE49-F238E27FC236}">
                <a16:creationId xmlns:a16="http://schemas.microsoft.com/office/drawing/2014/main" id="{DA24BA73-DC58-F601-E653-294114D135E8}"/>
              </a:ext>
            </a:extLst>
          </p:cNvPr>
          <p:cNvSpPr>
            <a:spLocks noGrp="1"/>
          </p:cNvSpPr>
          <p:nvPr>
            <p:ph type="body" sz="quarter" idx="31"/>
          </p:nvPr>
        </p:nvSpPr>
        <p:spPr>
          <a:xfrm>
            <a:off x="5774088" y="2200014"/>
            <a:ext cx="700387" cy="689518"/>
          </a:xfrm>
        </p:spPr>
        <p:txBody>
          <a:bodyPr/>
          <a:lstStyle/>
          <a:p>
            <a:r>
              <a:rPr lang="en-IE" dirty="0"/>
              <a:t>03</a:t>
            </a:r>
          </a:p>
        </p:txBody>
      </p:sp>
      <p:sp>
        <p:nvSpPr>
          <p:cNvPr id="33" name="Text Placeholder 22">
            <a:extLst>
              <a:ext uri="{FF2B5EF4-FFF2-40B4-BE49-F238E27FC236}">
                <a16:creationId xmlns:a16="http://schemas.microsoft.com/office/drawing/2014/main" id="{A264236E-A681-10D7-CAF6-1E0EFF33F2C3}"/>
              </a:ext>
            </a:extLst>
          </p:cNvPr>
          <p:cNvSpPr>
            <a:spLocks noGrp="1"/>
          </p:cNvSpPr>
          <p:nvPr>
            <p:ph type="body" sz="quarter" idx="32"/>
          </p:nvPr>
        </p:nvSpPr>
        <p:spPr>
          <a:xfrm>
            <a:off x="6631088" y="2198084"/>
            <a:ext cx="5036914" cy="689519"/>
          </a:xfrm>
        </p:spPr>
        <p:txBody>
          <a:bodyPr/>
          <a:lstStyle/>
          <a:p>
            <a:r>
              <a:rPr lang="en-US" dirty="0"/>
              <a:t>Inclusive </a:t>
            </a:r>
            <a:r>
              <a:rPr lang="en-US" b="1" dirty="0"/>
              <a:t>Workplace Legislation </a:t>
            </a:r>
            <a:r>
              <a:rPr lang="en-US" dirty="0"/>
              <a:t>in Ireland</a:t>
            </a:r>
          </a:p>
        </p:txBody>
      </p:sp>
      <p:sp>
        <p:nvSpPr>
          <p:cNvPr id="38" name="Text Placeholder 3">
            <a:extLst>
              <a:ext uri="{FF2B5EF4-FFF2-40B4-BE49-F238E27FC236}">
                <a16:creationId xmlns:a16="http://schemas.microsoft.com/office/drawing/2014/main" id="{446469C3-5155-39AA-88F0-DA45EEF862AB}"/>
              </a:ext>
            </a:extLst>
          </p:cNvPr>
          <p:cNvSpPr txBox="1">
            <a:spLocks/>
          </p:cNvSpPr>
          <p:nvPr/>
        </p:nvSpPr>
        <p:spPr>
          <a:xfrm>
            <a:off x="1007051" y="1307980"/>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3200" b="1" kern="100" dirty="0">
                <a:solidFill>
                  <a:schemeClr val="bg1"/>
                </a:solidFill>
                <a:cs typeface="Times New Roman" panose="02020603050405020304" pitchFamily="18" charset="0"/>
              </a:rPr>
              <a:t>Becoming an Inclusive European SME Employer </a:t>
            </a:r>
          </a:p>
          <a:p>
            <a:pPr marL="0" indent="0">
              <a:lnSpc>
                <a:spcPct val="100000"/>
              </a:lnSpc>
              <a:spcBef>
                <a:spcPts val="0"/>
              </a:spcBef>
              <a:buNone/>
            </a:pPr>
            <a:endParaRPr lang="en-US" sz="2400" kern="0" dirty="0">
              <a:solidFill>
                <a:schemeClr val="bg1"/>
              </a:solidFill>
              <a:ea typeface="Calibri" panose="020F0502020204030204" pitchFamily="34" charset="0"/>
            </a:endParaRP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Discover how European SMEs can become diverse and inclusive workplaces. </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Learn how to conduct inclusive audits to develop inclusive recruitment strategies. </a:t>
            </a:r>
          </a:p>
          <a:p>
            <a:pPr>
              <a:lnSpc>
                <a:spcPct val="100000"/>
              </a:lnSpc>
              <a:spcBef>
                <a:spcPts val="0"/>
              </a:spcBef>
              <a:buFont typeface="Wingdings" panose="05000000000000000000" pitchFamily="2" charset="2"/>
              <a:buChar char="q"/>
            </a:pPr>
            <a:r>
              <a:rPr lang="en-US" sz="2100" kern="0" dirty="0">
                <a:solidFill>
                  <a:schemeClr val="bg1"/>
                </a:solidFill>
                <a:ea typeface="Calibri" panose="020F0502020204030204" pitchFamily="34" charset="0"/>
              </a:rPr>
              <a:t>Learn to navigate the benefits of both in-house and external recruitment approaches to attract and retain diverse talent.</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A83817EC-6A45-66B5-E493-F524EE02A99B}"/>
              </a:ext>
            </a:extLst>
          </p:cNvPr>
          <p:cNvSpPr txBox="1">
            <a:spLocks/>
          </p:cNvSpPr>
          <p:nvPr/>
        </p:nvSpPr>
        <p:spPr>
          <a:xfrm>
            <a:off x="1007050" y="194990"/>
            <a:ext cx="2948261"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Part 1</a:t>
            </a:r>
          </a:p>
        </p:txBody>
      </p:sp>
      <p:sp>
        <p:nvSpPr>
          <p:cNvPr id="3" name="TextBox 2">
            <a:extLst>
              <a:ext uri="{FF2B5EF4-FFF2-40B4-BE49-F238E27FC236}">
                <a16:creationId xmlns:a16="http://schemas.microsoft.com/office/drawing/2014/main" id="{4CA51659-0851-AC18-3094-536BEE9125D1}"/>
              </a:ext>
            </a:extLst>
          </p:cNvPr>
          <p:cNvSpPr txBox="1"/>
          <p:nvPr/>
        </p:nvSpPr>
        <p:spPr>
          <a:xfrm>
            <a:off x="6631088" y="3070797"/>
            <a:ext cx="5277259" cy="769441"/>
          </a:xfrm>
          <a:prstGeom prst="rect">
            <a:avLst/>
          </a:prstGeom>
          <a:noFill/>
        </p:spPr>
        <p:txBody>
          <a:bodyPr wrap="square">
            <a:spAutoFit/>
          </a:bodyPr>
          <a:lstStyle/>
          <a:p>
            <a:r>
              <a:rPr lang="en-US" sz="2200" dirty="0">
                <a:solidFill>
                  <a:srgbClr val="083F59"/>
                </a:solidFill>
              </a:rPr>
              <a:t>Becoming an </a:t>
            </a:r>
            <a:r>
              <a:rPr lang="en-US" sz="2200" b="1" dirty="0">
                <a:solidFill>
                  <a:srgbClr val="083F59"/>
                </a:solidFill>
              </a:rPr>
              <a:t>Inclusive SME Benefits </a:t>
            </a:r>
            <a:r>
              <a:rPr lang="en-US" sz="2200" dirty="0">
                <a:solidFill>
                  <a:srgbClr val="083F59"/>
                </a:solidFill>
              </a:rPr>
              <a:t>the Company and its Employees!</a:t>
            </a:r>
          </a:p>
        </p:txBody>
      </p:sp>
      <p:sp>
        <p:nvSpPr>
          <p:cNvPr id="4" name="Text Placeholder 21">
            <a:extLst>
              <a:ext uri="{FF2B5EF4-FFF2-40B4-BE49-F238E27FC236}">
                <a16:creationId xmlns:a16="http://schemas.microsoft.com/office/drawing/2014/main" id="{A5B6350A-05D4-7197-8882-4F38B774F7C8}"/>
              </a:ext>
            </a:extLst>
          </p:cNvPr>
          <p:cNvSpPr txBox="1">
            <a:spLocks/>
          </p:cNvSpPr>
          <p:nvPr/>
        </p:nvSpPr>
        <p:spPr>
          <a:xfrm>
            <a:off x="5767508" y="3081379"/>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a:t>
            </a:r>
          </a:p>
        </p:txBody>
      </p:sp>
      <p:sp>
        <p:nvSpPr>
          <p:cNvPr id="5" name="TextBox 4">
            <a:extLst>
              <a:ext uri="{FF2B5EF4-FFF2-40B4-BE49-F238E27FC236}">
                <a16:creationId xmlns:a16="http://schemas.microsoft.com/office/drawing/2014/main" id="{19E2B802-3218-FA03-1F4E-730899118325}"/>
              </a:ext>
            </a:extLst>
          </p:cNvPr>
          <p:cNvSpPr txBox="1"/>
          <p:nvPr/>
        </p:nvSpPr>
        <p:spPr>
          <a:xfrm>
            <a:off x="6637668" y="4015543"/>
            <a:ext cx="5030334" cy="1046440"/>
          </a:xfrm>
          <a:prstGeom prst="rect">
            <a:avLst/>
          </a:prstGeom>
          <a:noFill/>
        </p:spPr>
        <p:txBody>
          <a:bodyPr wrap="square">
            <a:spAutoFit/>
          </a:bodyPr>
          <a:lstStyle/>
          <a:p>
            <a:r>
              <a:rPr lang="en-US" sz="2200" b="1" dirty="0">
                <a:solidFill>
                  <a:srgbClr val="083F59"/>
                </a:solidFill>
              </a:rPr>
              <a:t>Step 1: Start with an Audit</a:t>
            </a:r>
          </a:p>
          <a:p>
            <a:r>
              <a:rPr lang="en-US" sz="2000" dirty="0">
                <a:solidFill>
                  <a:srgbClr val="083F59"/>
                </a:solidFill>
              </a:rPr>
              <a:t>Identify What Changes You Need to Create a D&amp;I Workplace.</a:t>
            </a:r>
          </a:p>
        </p:txBody>
      </p:sp>
      <p:sp>
        <p:nvSpPr>
          <p:cNvPr id="6" name="Text Placeholder 21">
            <a:extLst>
              <a:ext uri="{FF2B5EF4-FFF2-40B4-BE49-F238E27FC236}">
                <a16:creationId xmlns:a16="http://schemas.microsoft.com/office/drawing/2014/main" id="{E8DFBD0F-DEFA-AD5F-C277-DC7D11CB04F8}"/>
              </a:ext>
            </a:extLst>
          </p:cNvPr>
          <p:cNvSpPr txBox="1">
            <a:spLocks/>
          </p:cNvSpPr>
          <p:nvPr/>
        </p:nvSpPr>
        <p:spPr>
          <a:xfrm>
            <a:off x="5774088" y="4304883"/>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05</a:t>
            </a:r>
          </a:p>
        </p:txBody>
      </p:sp>
      <p:sp>
        <p:nvSpPr>
          <p:cNvPr id="9" name="TextBox 8">
            <a:extLst>
              <a:ext uri="{FF2B5EF4-FFF2-40B4-BE49-F238E27FC236}">
                <a16:creationId xmlns:a16="http://schemas.microsoft.com/office/drawing/2014/main" id="{87A2DCDA-0C6A-FD0A-F1D6-BF55B52CBB63}"/>
              </a:ext>
            </a:extLst>
          </p:cNvPr>
          <p:cNvSpPr txBox="1"/>
          <p:nvPr/>
        </p:nvSpPr>
        <p:spPr>
          <a:xfrm>
            <a:off x="6637668" y="5185787"/>
            <a:ext cx="5030334" cy="769441"/>
          </a:xfrm>
          <a:prstGeom prst="rect">
            <a:avLst/>
          </a:prstGeom>
          <a:noFill/>
        </p:spPr>
        <p:txBody>
          <a:bodyPr wrap="square">
            <a:spAutoFit/>
          </a:bodyPr>
          <a:lstStyle/>
          <a:p>
            <a:r>
              <a:rPr lang="en-US" sz="2200" b="1" dirty="0">
                <a:solidFill>
                  <a:srgbClr val="083F59"/>
                </a:solidFill>
              </a:rPr>
              <a:t>Step 2: Create an Inclusive Recruitment Strategy</a:t>
            </a:r>
          </a:p>
        </p:txBody>
      </p:sp>
      <p:cxnSp>
        <p:nvCxnSpPr>
          <p:cNvPr id="10" name="Straight Connector 9">
            <a:extLst>
              <a:ext uri="{FF2B5EF4-FFF2-40B4-BE49-F238E27FC236}">
                <a16:creationId xmlns:a16="http://schemas.microsoft.com/office/drawing/2014/main" id="{BEE16E3A-9E1F-43D0-590F-10B02F23FF28}"/>
              </a:ext>
            </a:extLst>
          </p:cNvPr>
          <p:cNvCxnSpPr>
            <a:cxnSpLocks/>
          </p:cNvCxnSpPr>
          <p:nvPr/>
        </p:nvCxnSpPr>
        <p:spPr>
          <a:xfrm flipH="1">
            <a:off x="5767508" y="1242159"/>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E4EA9C5-6C41-B781-6B99-258ACA82F300}"/>
              </a:ext>
            </a:extLst>
          </p:cNvPr>
          <p:cNvCxnSpPr>
            <a:cxnSpLocks/>
          </p:cNvCxnSpPr>
          <p:nvPr/>
        </p:nvCxnSpPr>
        <p:spPr>
          <a:xfrm flipH="1">
            <a:off x="5883124" y="2032044"/>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4A0EAF86-A110-BA73-5DD3-1581617B1C9D}"/>
              </a:ext>
            </a:extLst>
          </p:cNvPr>
          <p:cNvCxnSpPr>
            <a:cxnSpLocks/>
          </p:cNvCxnSpPr>
          <p:nvPr/>
        </p:nvCxnSpPr>
        <p:spPr>
          <a:xfrm flipH="1">
            <a:off x="5767508" y="294019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38A9C396-465B-8116-7C7C-37C45AB4F256}"/>
              </a:ext>
            </a:extLst>
          </p:cNvPr>
          <p:cNvCxnSpPr>
            <a:cxnSpLocks/>
          </p:cNvCxnSpPr>
          <p:nvPr/>
        </p:nvCxnSpPr>
        <p:spPr>
          <a:xfrm flipH="1">
            <a:off x="5774088" y="397137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00143EB0-5BC4-D1F6-801E-4B651D829E48}"/>
              </a:ext>
            </a:extLst>
          </p:cNvPr>
          <p:cNvCxnSpPr>
            <a:cxnSpLocks/>
          </p:cNvCxnSpPr>
          <p:nvPr/>
        </p:nvCxnSpPr>
        <p:spPr>
          <a:xfrm flipH="1">
            <a:off x="5774088" y="519805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5" name="Text Placeholder 21">
            <a:extLst>
              <a:ext uri="{FF2B5EF4-FFF2-40B4-BE49-F238E27FC236}">
                <a16:creationId xmlns:a16="http://schemas.microsoft.com/office/drawing/2014/main" id="{9AB44BC5-25BA-BDB1-13C2-96F4D0856ACC}"/>
              </a:ext>
            </a:extLst>
          </p:cNvPr>
          <p:cNvSpPr txBox="1">
            <a:spLocks/>
          </p:cNvSpPr>
          <p:nvPr/>
        </p:nvSpPr>
        <p:spPr>
          <a:xfrm>
            <a:off x="5787886" y="5334964"/>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05</a:t>
            </a:r>
          </a:p>
        </p:txBody>
      </p:sp>
      <p:sp>
        <p:nvSpPr>
          <p:cNvPr id="2" name="Text Placeholder 2">
            <a:extLst>
              <a:ext uri="{FF2B5EF4-FFF2-40B4-BE49-F238E27FC236}">
                <a16:creationId xmlns:a16="http://schemas.microsoft.com/office/drawing/2014/main" id="{1163FF08-009B-B4CC-322A-CD5C619529D1}"/>
              </a:ext>
            </a:extLst>
          </p:cNvPr>
          <p:cNvSpPr txBox="1">
            <a:spLocks/>
          </p:cNvSpPr>
          <p:nvPr/>
        </p:nvSpPr>
        <p:spPr>
          <a:xfrm>
            <a:off x="6686094" y="6024259"/>
            <a:ext cx="4866292"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400" b="1" dirty="0">
                <a:solidFill>
                  <a:srgbClr val="0872B5"/>
                </a:solidFill>
              </a:rPr>
              <a:t>Case Study: </a:t>
            </a:r>
            <a:r>
              <a:rPr lang="en-IE" sz="2400" dirty="0"/>
              <a:t>CD Project Red, Poland</a:t>
            </a:r>
            <a:endParaRPr lang="en-IE" dirty="0"/>
          </a:p>
        </p:txBody>
      </p:sp>
    </p:spTree>
    <p:extLst>
      <p:ext uri="{BB962C8B-B14F-4D97-AF65-F5344CB8AC3E}">
        <p14:creationId xmlns:p14="http://schemas.microsoft.com/office/powerpoint/2010/main" val="18148732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45602"/>
            <a:ext cx="6562677" cy="339415"/>
          </a:xfrm>
        </p:spPr>
        <p:txBody>
          <a:bodyPr/>
          <a:lstStyle/>
          <a:p>
            <a:pPr algn="l"/>
            <a:r>
              <a:rPr lang="en-IE" b="0" dirty="0"/>
              <a:t>3. Diverse Interview Panels</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956918" y="828846"/>
            <a:ext cx="7826491" cy="999383"/>
          </a:xfrm>
        </p:spPr>
        <p:txBody>
          <a:bodyPr/>
          <a:lstStyle/>
          <a:p>
            <a:r>
              <a:rPr lang="en-US" dirty="0">
                <a:solidFill>
                  <a:schemeClr val="bg1"/>
                </a:solidFill>
                <a:highlight>
                  <a:srgbClr val="E6923C"/>
                </a:highlight>
              </a:rPr>
              <a:t>Strategy</a:t>
            </a:r>
            <a:r>
              <a:rPr lang="en-US" dirty="0"/>
              <a:t> Rotate staff on panels to ensure diversity, even with a small team.</a:t>
            </a:r>
          </a:p>
          <a:p>
            <a:r>
              <a:rPr lang="en-US" dirty="0">
                <a:solidFill>
                  <a:schemeClr val="bg1"/>
                </a:solidFill>
                <a:highlight>
                  <a:srgbClr val="E6923C"/>
                </a:highlight>
              </a:rPr>
              <a:t>Strategy</a:t>
            </a:r>
            <a:r>
              <a:rPr lang="en-US" dirty="0">
                <a:solidFill>
                  <a:schemeClr val="bg1"/>
                </a:solidFill>
              </a:rPr>
              <a:t> </a:t>
            </a:r>
            <a:r>
              <a:rPr lang="en-US" dirty="0"/>
              <a:t>Use interview panels with diverse members to reduce groupthink and provide different perspectives on candidate suitability. If you do not have the diversity invest in expert support.</a:t>
            </a:r>
          </a:p>
          <a:p>
            <a:r>
              <a:rPr lang="en-US" dirty="0">
                <a:solidFill>
                  <a:schemeClr val="bg1"/>
                </a:solidFill>
                <a:highlight>
                  <a:srgbClr val="1C94CA"/>
                </a:highlight>
              </a:rPr>
              <a:t>Example</a:t>
            </a:r>
            <a:r>
              <a:rPr lang="en-US" dirty="0"/>
              <a:t> </a:t>
            </a:r>
            <a:r>
              <a:rPr lang="en-US" b="1" dirty="0"/>
              <a:t>Buffer</a:t>
            </a:r>
            <a:r>
              <a:rPr lang="en-US" dirty="0"/>
              <a:t> ensures that interview panels include a mix of genders and ethnic backgrounds. </a:t>
            </a:r>
            <a:r>
              <a:rPr lang="en-US" sz="2000" dirty="0">
                <a:solidFill>
                  <a:srgbClr val="E6923C"/>
                </a:solidFill>
                <a:hlinkClick r:id="rId2"/>
              </a:rPr>
              <a:t>https://buffer.com/resources/technical-interviews/</a:t>
            </a:r>
            <a:r>
              <a:rPr lang="en-US" sz="2000" dirty="0">
                <a:solidFill>
                  <a:srgbClr val="E6923C"/>
                </a:solidFill>
              </a:rPr>
              <a:t> </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sp>
        <p:nvSpPr>
          <p:cNvPr id="3" name="Round Diagonal Corner Rectangle 9">
            <a:extLst>
              <a:ext uri="{FF2B5EF4-FFF2-40B4-BE49-F238E27FC236}">
                <a16:creationId xmlns:a16="http://schemas.microsoft.com/office/drawing/2014/main" id="{6C957A85-7D65-A364-6B6C-EE269561E50B}"/>
              </a:ext>
            </a:extLst>
          </p:cNvPr>
          <p:cNvSpPr/>
          <p:nvPr/>
        </p:nvSpPr>
        <p:spPr>
          <a:xfrm rot="16200000">
            <a:off x="942162" y="-390354"/>
            <a:ext cx="1523657" cy="2743200"/>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extBox 1">
            <a:extLst>
              <a:ext uri="{FF2B5EF4-FFF2-40B4-BE49-F238E27FC236}">
                <a16:creationId xmlns:a16="http://schemas.microsoft.com/office/drawing/2014/main" id="{3ACAB757-FDEE-B794-2F5C-5DFD762FFADC}"/>
              </a:ext>
            </a:extLst>
          </p:cNvPr>
          <p:cNvSpPr txBox="1"/>
          <p:nvPr/>
        </p:nvSpPr>
        <p:spPr>
          <a:xfrm>
            <a:off x="294290" y="319729"/>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6" name="Text Placeholder 3">
            <a:extLst>
              <a:ext uri="{FF2B5EF4-FFF2-40B4-BE49-F238E27FC236}">
                <a16:creationId xmlns:a16="http://schemas.microsoft.com/office/drawing/2014/main" id="{8FAA9FFE-FA30-681D-45BE-A349DE26AA01}"/>
              </a:ext>
            </a:extLst>
          </p:cNvPr>
          <p:cNvSpPr txBox="1">
            <a:spLocks/>
          </p:cNvSpPr>
          <p:nvPr/>
        </p:nvSpPr>
        <p:spPr>
          <a:xfrm>
            <a:off x="3842618" y="3849059"/>
            <a:ext cx="656267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0" dirty="0"/>
              <a:t>4. Structured Interviews</a:t>
            </a:r>
          </a:p>
        </p:txBody>
      </p:sp>
      <p:sp>
        <p:nvSpPr>
          <p:cNvPr id="7" name="Text Placeholder 4">
            <a:extLst>
              <a:ext uri="{FF2B5EF4-FFF2-40B4-BE49-F238E27FC236}">
                <a16:creationId xmlns:a16="http://schemas.microsoft.com/office/drawing/2014/main" id="{6EB191F7-9636-94FD-1263-63D58B378338}"/>
              </a:ext>
            </a:extLst>
          </p:cNvPr>
          <p:cNvSpPr txBox="1">
            <a:spLocks/>
          </p:cNvSpPr>
          <p:nvPr/>
        </p:nvSpPr>
        <p:spPr>
          <a:xfrm>
            <a:off x="3956918" y="4267371"/>
            <a:ext cx="7311157" cy="999383"/>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highlight>
                  <a:srgbClr val="E6923C"/>
                </a:highlight>
              </a:rPr>
              <a:t>Strategy</a:t>
            </a:r>
            <a:r>
              <a:rPr lang="en-US" dirty="0"/>
              <a:t> Train interviewers on unconscious bias and provide them with clear, structured guidelines.</a:t>
            </a:r>
          </a:p>
          <a:p>
            <a:r>
              <a:rPr lang="en-US" dirty="0">
                <a:solidFill>
                  <a:schemeClr val="bg1"/>
                </a:solidFill>
                <a:highlight>
                  <a:srgbClr val="E6923C"/>
                </a:highlight>
              </a:rPr>
              <a:t>Strategy</a:t>
            </a:r>
            <a:r>
              <a:rPr lang="en-US" dirty="0">
                <a:solidFill>
                  <a:schemeClr val="bg1"/>
                </a:solidFill>
              </a:rPr>
              <a:t> </a:t>
            </a:r>
            <a:r>
              <a:rPr lang="en-US" dirty="0" err="1"/>
              <a:t>Standardise</a:t>
            </a:r>
            <a:r>
              <a:rPr lang="en-US" dirty="0"/>
              <a:t> interview questions to reduce the influence of bias and ensure consistency.</a:t>
            </a:r>
          </a:p>
          <a:p>
            <a:r>
              <a:rPr lang="en-US" dirty="0">
                <a:solidFill>
                  <a:schemeClr val="bg1"/>
                </a:solidFill>
                <a:highlight>
                  <a:srgbClr val="1C94CA"/>
                </a:highlight>
              </a:rPr>
              <a:t>Example</a:t>
            </a:r>
            <a:r>
              <a:rPr lang="en-US" dirty="0"/>
              <a:t> Instead of unstructured interviews, use a set list of questions and scoring criteria.</a:t>
            </a:r>
            <a:endParaRPr lang="en-US" altLang="en-US" dirty="0">
              <a:solidFill>
                <a:schemeClr val="tx1"/>
              </a:solidFill>
              <a:latin typeface="+mn-lt"/>
            </a:endParaRPr>
          </a:p>
          <a:p>
            <a:endParaRPr lang="en-US" dirty="0">
              <a:latin typeface="+mn-lt"/>
            </a:endParaRPr>
          </a:p>
        </p:txBody>
      </p:sp>
      <p:pic>
        <p:nvPicPr>
          <p:cNvPr id="12" name="Picture Placeholder 11">
            <a:extLst>
              <a:ext uri="{FF2B5EF4-FFF2-40B4-BE49-F238E27FC236}">
                <a16:creationId xmlns:a16="http://schemas.microsoft.com/office/drawing/2014/main" id="{BF519EBA-8206-E9DF-C68C-2FBF544DB388}"/>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30908" r="30908"/>
          <a:stretch>
            <a:fillRect/>
          </a:stretch>
        </p:blipFill>
        <p:spPr/>
      </p:pic>
      <p:sp>
        <p:nvSpPr>
          <p:cNvPr id="14" name="Round Diagonal Corner Rectangle 9">
            <a:extLst>
              <a:ext uri="{FF2B5EF4-FFF2-40B4-BE49-F238E27FC236}">
                <a16:creationId xmlns:a16="http://schemas.microsoft.com/office/drawing/2014/main" id="{5921D5FB-2C60-F3FA-7DA4-8A1DB8DBA206}"/>
              </a:ext>
            </a:extLst>
          </p:cNvPr>
          <p:cNvSpPr/>
          <p:nvPr/>
        </p:nvSpPr>
        <p:spPr>
          <a:xfrm rot="16200000">
            <a:off x="1018363" y="-258805"/>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37972C4-A215-6532-1329-381777F209B1}"/>
              </a:ext>
            </a:extLst>
          </p:cNvPr>
          <p:cNvSpPr txBox="1"/>
          <p:nvPr/>
        </p:nvSpPr>
        <p:spPr>
          <a:xfrm>
            <a:off x="370491" y="416781"/>
            <a:ext cx="2743200" cy="1384995"/>
          </a:xfrm>
          <a:prstGeom prst="rect">
            <a:avLst/>
          </a:prstGeom>
          <a:noFill/>
        </p:spPr>
        <p:txBody>
          <a:bodyPr wrap="square" rtlCol="0">
            <a:spAutoFit/>
          </a:bodyPr>
          <a:lstStyle/>
          <a:p>
            <a:pPr algn="ctr"/>
            <a:r>
              <a:rPr lang="en-IE" sz="2800" b="1" dirty="0">
                <a:solidFill>
                  <a:schemeClr val="bg1"/>
                </a:solidFill>
              </a:rPr>
              <a:t>Sample </a:t>
            </a:r>
            <a:r>
              <a:rPr lang="en-IE" sz="2800" dirty="0">
                <a:solidFill>
                  <a:schemeClr val="bg1"/>
                </a:solidFill>
              </a:rPr>
              <a:t>Inclusive Recruitment Strategy</a:t>
            </a:r>
          </a:p>
        </p:txBody>
      </p:sp>
    </p:spTree>
    <p:extLst>
      <p:ext uri="{BB962C8B-B14F-4D97-AF65-F5344CB8AC3E}">
        <p14:creationId xmlns:p14="http://schemas.microsoft.com/office/powerpoint/2010/main" val="2129828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45602"/>
            <a:ext cx="6562677" cy="339415"/>
          </a:xfrm>
        </p:spPr>
        <p:txBody>
          <a:bodyPr/>
          <a:lstStyle/>
          <a:p>
            <a:pPr algn="l"/>
            <a:r>
              <a:rPr lang="en-IE" b="0" dirty="0"/>
              <a:t>5. Proactive Outreach</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956918" y="828846"/>
            <a:ext cx="7644532" cy="999383"/>
          </a:xfrm>
        </p:spPr>
        <p:txBody>
          <a:bodyPr/>
          <a:lstStyle/>
          <a:p>
            <a:r>
              <a:rPr lang="en-US" dirty="0">
                <a:solidFill>
                  <a:schemeClr val="bg1"/>
                </a:solidFill>
                <a:highlight>
                  <a:srgbClr val="E6923C"/>
                </a:highlight>
              </a:rPr>
              <a:t>Strategy</a:t>
            </a:r>
            <a:r>
              <a:rPr lang="en-US" dirty="0"/>
              <a:t> Attend job fairs focused on diversity or partner with local universities and community groups.</a:t>
            </a:r>
          </a:p>
          <a:p>
            <a:r>
              <a:rPr lang="en-US" dirty="0">
                <a:solidFill>
                  <a:schemeClr val="bg1"/>
                </a:solidFill>
                <a:highlight>
                  <a:srgbClr val="E6923C"/>
                </a:highlight>
              </a:rPr>
              <a:t>Strategy</a:t>
            </a:r>
            <a:r>
              <a:rPr lang="en-US" dirty="0">
                <a:solidFill>
                  <a:schemeClr val="bg1"/>
                </a:solidFill>
              </a:rPr>
              <a:t>  </a:t>
            </a:r>
            <a:r>
              <a:rPr lang="en-US" dirty="0"/>
              <a:t>Actively source candidates from underrepresented groups in education or the community to increase diversity reach.</a:t>
            </a:r>
          </a:p>
          <a:p>
            <a:r>
              <a:rPr lang="en-US" dirty="0">
                <a:solidFill>
                  <a:schemeClr val="bg1"/>
                </a:solidFill>
                <a:highlight>
                  <a:srgbClr val="1C94CA"/>
                </a:highlight>
              </a:rPr>
              <a:t>Example</a:t>
            </a:r>
            <a:r>
              <a:rPr lang="en-US" dirty="0"/>
              <a:t> Partner with </a:t>
            </a:r>
            <a:r>
              <a:rPr lang="en-US" dirty="0" err="1"/>
              <a:t>companys</a:t>
            </a:r>
            <a:r>
              <a:rPr lang="en-US" dirty="0"/>
              <a:t> like </a:t>
            </a:r>
            <a:r>
              <a:rPr lang="en-US" b="1" dirty="0" err="1"/>
              <a:t>DiversityJobs</a:t>
            </a:r>
            <a:r>
              <a:rPr lang="en-US" dirty="0"/>
              <a:t> or </a:t>
            </a:r>
            <a:r>
              <a:rPr lang="en-US" b="1" dirty="0"/>
              <a:t>The Female Hub</a:t>
            </a:r>
            <a:r>
              <a:rPr lang="en-US" dirty="0"/>
              <a:t> to access diverse talent pools. </a:t>
            </a:r>
            <a:r>
              <a:rPr lang="en-US" sz="2000" dirty="0">
                <a:solidFill>
                  <a:srgbClr val="E6923C"/>
                </a:solidFill>
                <a:hlinkClick r:id="rId2">
                  <a:extLst>
                    <a:ext uri="{A12FA001-AC4F-418D-AE19-62706E023703}">
                      <ahyp:hlinkClr xmlns:ahyp="http://schemas.microsoft.com/office/drawing/2018/hyperlinkcolor" val="tx"/>
                    </a:ext>
                  </a:extLst>
                </a:hlinkClick>
              </a:rPr>
              <a:t>https://www.diversityjobs.com/</a:t>
            </a:r>
            <a:r>
              <a:rPr lang="en-US" sz="2000" dirty="0">
                <a:solidFill>
                  <a:srgbClr val="E6923C"/>
                </a:solidFill>
              </a:rPr>
              <a:t>  </a:t>
            </a:r>
            <a:r>
              <a:rPr lang="en-US" sz="2000" dirty="0">
                <a:solidFill>
                  <a:srgbClr val="E6923C"/>
                </a:solidFill>
                <a:hlinkClick r:id="rId3">
                  <a:extLst>
                    <a:ext uri="{A12FA001-AC4F-418D-AE19-62706E023703}">
                      <ahyp:hlinkClr xmlns:ahyp="http://schemas.microsoft.com/office/drawing/2018/hyperlinkcolor" val="tx"/>
                    </a:ext>
                  </a:extLst>
                </a:hlinkClick>
              </a:rPr>
              <a:t>https://thefemalehub.com/home/</a:t>
            </a:r>
            <a:r>
              <a:rPr lang="en-US" sz="2000" dirty="0">
                <a:solidFill>
                  <a:srgbClr val="E6923C"/>
                </a:solidFill>
              </a:rPr>
              <a:t> </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sp>
        <p:nvSpPr>
          <p:cNvPr id="6" name="Text Placeholder 3">
            <a:extLst>
              <a:ext uri="{FF2B5EF4-FFF2-40B4-BE49-F238E27FC236}">
                <a16:creationId xmlns:a16="http://schemas.microsoft.com/office/drawing/2014/main" id="{8FAA9FFE-FA30-681D-45BE-A349DE26AA01}"/>
              </a:ext>
            </a:extLst>
          </p:cNvPr>
          <p:cNvSpPr txBox="1">
            <a:spLocks/>
          </p:cNvSpPr>
          <p:nvPr/>
        </p:nvSpPr>
        <p:spPr>
          <a:xfrm>
            <a:off x="3842618" y="3707927"/>
            <a:ext cx="656267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0" dirty="0"/>
              <a:t>6. Onboarding Programs</a:t>
            </a:r>
          </a:p>
        </p:txBody>
      </p:sp>
      <p:sp>
        <p:nvSpPr>
          <p:cNvPr id="7" name="Text Placeholder 4">
            <a:extLst>
              <a:ext uri="{FF2B5EF4-FFF2-40B4-BE49-F238E27FC236}">
                <a16:creationId xmlns:a16="http://schemas.microsoft.com/office/drawing/2014/main" id="{6EB191F7-9636-94FD-1263-63D58B378338}"/>
              </a:ext>
            </a:extLst>
          </p:cNvPr>
          <p:cNvSpPr txBox="1">
            <a:spLocks/>
          </p:cNvSpPr>
          <p:nvPr/>
        </p:nvSpPr>
        <p:spPr>
          <a:xfrm>
            <a:off x="3956918" y="4181646"/>
            <a:ext cx="7311157" cy="999383"/>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highlight>
                  <a:srgbClr val="E6923C"/>
                </a:highlight>
              </a:rPr>
              <a:t>Strategy</a:t>
            </a:r>
            <a:r>
              <a:rPr lang="en-US" dirty="0"/>
              <a:t> Develop a simple onboarding checklist that </a:t>
            </a:r>
            <a:r>
              <a:rPr lang="en-US" dirty="0" err="1"/>
              <a:t>emphasises</a:t>
            </a:r>
            <a:r>
              <a:rPr lang="en-US" dirty="0"/>
              <a:t> company culture and inclusion.</a:t>
            </a:r>
          </a:p>
          <a:p>
            <a:r>
              <a:rPr lang="en-US" dirty="0">
                <a:solidFill>
                  <a:schemeClr val="bg1"/>
                </a:solidFill>
                <a:highlight>
                  <a:srgbClr val="E6923C"/>
                </a:highlight>
              </a:rPr>
              <a:t>Strategy</a:t>
            </a:r>
            <a:r>
              <a:rPr lang="en-US" dirty="0">
                <a:solidFill>
                  <a:schemeClr val="bg1"/>
                </a:solidFill>
              </a:rPr>
              <a:t> </a:t>
            </a:r>
            <a:r>
              <a:rPr lang="en-US" dirty="0"/>
              <a:t>Provide inclusive onboarding, such as buddy systems or mentoring programs, helps new hires feel welcome.</a:t>
            </a:r>
          </a:p>
          <a:p>
            <a:r>
              <a:rPr lang="en-US" dirty="0">
                <a:solidFill>
                  <a:schemeClr val="bg1"/>
                </a:solidFill>
                <a:highlight>
                  <a:srgbClr val="1C94CA"/>
                </a:highlight>
              </a:rPr>
              <a:t>Example</a:t>
            </a:r>
            <a:r>
              <a:rPr lang="en-US" dirty="0"/>
              <a:t> </a:t>
            </a:r>
            <a:r>
              <a:rPr lang="en-US" b="1" dirty="0"/>
              <a:t>SAP</a:t>
            </a:r>
            <a:r>
              <a:rPr lang="en-US" dirty="0"/>
              <a:t> runs a successful "buddy program" that pairs new hires with experienced employees.</a:t>
            </a:r>
            <a:endParaRPr lang="en-US" altLang="en-US" dirty="0">
              <a:solidFill>
                <a:schemeClr val="tx1"/>
              </a:solidFill>
              <a:latin typeface="+mn-lt"/>
            </a:endParaRPr>
          </a:p>
          <a:p>
            <a:endParaRPr lang="en-US" dirty="0">
              <a:latin typeface="+mn-lt"/>
            </a:endParaRPr>
          </a:p>
        </p:txBody>
      </p:sp>
      <p:sp>
        <p:nvSpPr>
          <p:cNvPr id="14" name="Round Diagonal Corner Rectangle 9">
            <a:extLst>
              <a:ext uri="{FF2B5EF4-FFF2-40B4-BE49-F238E27FC236}">
                <a16:creationId xmlns:a16="http://schemas.microsoft.com/office/drawing/2014/main" id="{5921D5FB-2C60-F3FA-7DA4-8A1DB8DBA206}"/>
              </a:ext>
            </a:extLst>
          </p:cNvPr>
          <p:cNvSpPr/>
          <p:nvPr/>
        </p:nvSpPr>
        <p:spPr>
          <a:xfrm rot="16200000">
            <a:off x="1018363" y="-258805"/>
            <a:ext cx="1523657" cy="2743200"/>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TextBox 14">
            <a:extLst>
              <a:ext uri="{FF2B5EF4-FFF2-40B4-BE49-F238E27FC236}">
                <a16:creationId xmlns:a16="http://schemas.microsoft.com/office/drawing/2014/main" id="{E37972C4-A215-6532-1329-381777F209B1}"/>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pic>
        <p:nvPicPr>
          <p:cNvPr id="11" name="Picture Placeholder 10" descr="A group of colorful paper people&#10;&#10;Description automatically generated">
            <a:extLst>
              <a:ext uri="{FF2B5EF4-FFF2-40B4-BE49-F238E27FC236}">
                <a16:creationId xmlns:a16="http://schemas.microsoft.com/office/drawing/2014/main" id="{75EF38BA-45EC-2753-7E2D-92AEE23E6BC8}"/>
              </a:ext>
            </a:extLst>
          </p:cNvPr>
          <p:cNvPicPr>
            <a:picLocks noGrp="1" noChangeAspect="1"/>
          </p:cNvPicPr>
          <p:nvPr>
            <p:ph type="pic" sz="quarter" idx="41"/>
          </p:nvPr>
        </p:nvPicPr>
        <p:blipFill>
          <a:blip r:embed="rId4" cstate="email">
            <a:extLst>
              <a:ext uri="{28A0092B-C50C-407E-A947-70E740481C1C}">
                <a14:useLocalDpi xmlns:a14="http://schemas.microsoft.com/office/drawing/2010/main"/>
              </a:ext>
            </a:extLst>
          </a:blip>
          <a:srcRect l="30908" r="30908"/>
          <a:stretch>
            <a:fillRect/>
          </a:stretch>
        </p:blipFill>
        <p:spPr>
          <a:xfrm>
            <a:off x="47190" y="220975"/>
            <a:ext cx="3392865" cy="5923858"/>
          </a:xfrm>
        </p:spPr>
      </p:pic>
      <p:sp>
        <p:nvSpPr>
          <p:cNvPr id="17" name="Round Diagonal Corner Rectangle 9">
            <a:extLst>
              <a:ext uri="{FF2B5EF4-FFF2-40B4-BE49-F238E27FC236}">
                <a16:creationId xmlns:a16="http://schemas.microsoft.com/office/drawing/2014/main" id="{A8B7140E-FA0B-7E8B-C112-EE31C762B071}"/>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B956AB77-3341-9ACA-EE57-46266189D6FF}"/>
              </a:ext>
            </a:extLst>
          </p:cNvPr>
          <p:cNvSpPr txBox="1"/>
          <p:nvPr/>
        </p:nvSpPr>
        <p:spPr>
          <a:xfrm>
            <a:off x="359982" y="490588"/>
            <a:ext cx="2743200" cy="1384995"/>
          </a:xfrm>
          <a:prstGeom prst="rect">
            <a:avLst/>
          </a:prstGeom>
          <a:noFill/>
        </p:spPr>
        <p:txBody>
          <a:bodyPr wrap="square" rtlCol="0">
            <a:spAutoFit/>
          </a:bodyPr>
          <a:lstStyle/>
          <a:p>
            <a:pPr algn="ctr"/>
            <a:r>
              <a:rPr lang="en-IE" sz="2800" b="1" dirty="0">
                <a:solidFill>
                  <a:schemeClr val="bg1"/>
                </a:solidFill>
              </a:rPr>
              <a:t>Sample </a:t>
            </a:r>
            <a:r>
              <a:rPr lang="en-IE" sz="2800" dirty="0">
                <a:solidFill>
                  <a:schemeClr val="bg1"/>
                </a:solidFill>
              </a:rPr>
              <a:t>Inclusive Recruitment Strategy</a:t>
            </a:r>
          </a:p>
        </p:txBody>
      </p:sp>
    </p:spTree>
    <p:extLst>
      <p:ext uri="{BB962C8B-B14F-4D97-AF65-F5344CB8AC3E}">
        <p14:creationId xmlns:p14="http://schemas.microsoft.com/office/powerpoint/2010/main" val="394215499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A group of women standing together&#10;&#10;Description automatically generated">
            <a:extLst>
              <a:ext uri="{FF2B5EF4-FFF2-40B4-BE49-F238E27FC236}">
                <a16:creationId xmlns:a16="http://schemas.microsoft.com/office/drawing/2014/main" id="{D9BF7895-3136-52D4-B304-5C9D99A1AA20}"/>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45602"/>
            <a:ext cx="6562677" cy="339415"/>
          </a:xfrm>
        </p:spPr>
        <p:txBody>
          <a:bodyPr/>
          <a:lstStyle/>
          <a:p>
            <a:pPr algn="l"/>
            <a:r>
              <a:rPr lang="en-IE" b="0" dirty="0"/>
              <a:t>7. Continuous Feedback and Improvement</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956918" y="828846"/>
            <a:ext cx="7311157" cy="999383"/>
          </a:xfrm>
        </p:spPr>
        <p:txBody>
          <a:bodyPr/>
          <a:lstStyle/>
          <a:p>
            <a:r>
              <a:rPr lang="en-US" dirty="0">
                <a:solidFill>
                  <a:schemeClr val="bg1"/>
                </a:solidFill>
                <a:highlight>
                  <a:srgbClr val="E6923C"/>
                </a:highlight>
              </a:rPr>
              <a:t>Strategy</a:t>
            </a:r>
            <a:r>
              <a:rPr lang="en-US" dirty="0"/>
              <a:t> Use anonymous surveys or suggestion boxes to gather feedback.</a:t>
            </a:r>
          </a:p>
          <a:p>
            <a:r>
              <a:rPr lang="en-US" dirty="0">
                <a:solidFill>
                  <a:schemeClr val="bg1"/>
                </a:solidFill>
                <a:highlight>
                  <a:srgbClr val="E6923C"/>
                </a:highlight>
              </a:rPr>
              <a:t>Strategy</a:t>
            </a:r>
            <a:r>
              <a:rPr lang="en-US" dirty="0">
                <a:solidFill>
                  <a:schemeClr val="bg1"/>
                </a:solidFill>
              </a:rPr>
              <a:t> </a:t>
            </a:r>
            <a:r>
              <a:rPr lang="en-US" dirty="0"/>
              <a:t>Regularly collect feedback from employees and applicants about the recruitment process to help identify areas for improvement.</a:t>
            </a:r>
          </a:p>
          <a:p>
            <a:r>
              <a:rPr lang="en-US" dirty="0">
                <a:solidFill>
                  <a:schemeClr val="bg1"/>
                </a:solidFill>
                <a:highlight>
                  <a:srgbClr val="1C94CA"/>
                </a:highlight>
              </a:rPr>
              <a:t>Example</a:t>
            </a:r>
            <a:r>
              <a:rPr lang="en-US" dirty="0"/>
              <a:t> Use employee surveys to continuously refine hiring practices.</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sp>
        <p:nvSpPr>
          <p:cNvPr id="6" name="Text Placeholder 3">
            <a:extLst>
              <a:ext uri="{FF2B5EF4-FFF2-40B4-BE49-F238E27FC236}">
                <a16:creationId xmlns:a16="http://schemas.microsoft.com/office/drawing/2014/main" id="{8FAA9FFE-FA30-681D-45BE-A349DE26AA01}"/>
              </a:ext>
            </a:extLst>
          </p:cNvPr>
          <p:cNvSpPr txBox="1">
            <a:spLocks/>
          </p:cNvSpPr>
          <p:nvPr/>
        </p:nvSpPr>
        <p:spPr>
          <a:xfrm>
            <a:off x="3842618" y="3707927"/>
            <a:ext cx="656267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b="0" dirty="0"/>
              <a:t>8. Measure Success</a:t>
            </a:r>
          </a:p>
        </p:txBody>
      </p:sp>
      <p:sp>
        <p:nvSpPr>
          <p:cNvPr id="7" name="Text Placeholder 4">
            <a:extLst>
              <a:ext uri="{FF2B5EF4-FFF2-40B4-BE49-F238E27FC236}">
                <a16:creationId xmlns:a16="http://schemas.microsoft.com/office/drawing/2014/main" id="{6EB191F7-9636-94FD-1263-63D58B378338}"/>
              </a:ext>
            </a:extLst>
          </p:cNvPr>
          <p:cNvSpPr txBox="1">
            <a:spLocks/>
          </p:cNvSpPr>
          <p:nvPr/>
        </p:nvSpPr>
        <p:spPr>
          <a:xfrm>
            <a:off x="3956918" y="4181646"/>
            <a:ext cx="7701682" cy="999383"/>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chemeClr val="bg1"/>
                </a:solidFill>
                <a:highlight>
                  <a:srgbClr val="E6923C"/>
                </a:highlight>
              </a:rPr>
              <a:t>Strategy</a:t>
            </a:r>
            <a:r>
              <a:rPr lang="en-US" dirty="0"/>
              <a:t> Set clear diversity goals and review progress regularly.</a:t>
            </a:r>
          </a:p>
          <a:p>
            <a:r>
              <a:rPr lang="en-US" dirty="0">
                <a:solidFill>
                  <a:schemeClr val="bg1"/>
                </a:solidFill>
                <a:highlight>
                  <a:srgbClr val="E6923C"/>
                </a:highlight>
              </a:rPr>
              <a:t>Strategy</a:t>
            </a:r>
            <a:r>
              <a:rPr lang="en-US" dirty="0">
                <a:solidFill>
                  <a:schemeClr val="bg1"/>
                </a:solidFill>
              </a:rPr>
              <a:t> </a:t>
            </a:r>
            <a:r>
              <a:rPr lang="en-US" dirty="0"/>
              <a:t>Track diversity metrics, such as the diversity of applicants versus hires, to help measure success and reaching goals</a:t>
            </a:r>
          </a:p>
          <a:p>
            <a:r>
              <a:rPr lang="en-US" dirty="0">
                <a:solidFill>
                  <a:schemeClr val="bg1"/>
                </a:solidFill>
                <a:highlight>
                  <a:srgbClr val="1C94CA"/>
                </a:highlight>
              </a:rPr>
              <a:t>Example</a:t>
            </a:r>
            <a:r>
              <a:rPr lang="en-US" dirty="0"/>
              <a:t> Track how many women or minorities apply for and are hired in specific roles.</a:t>
            </a:r>
            <a:endParaRPr lang="en-US" altLang="en-US" dirty="0">
              <a:solidFill>
                <a:schemeClr val="tx1"/>
              </a:solidFill>
              <a:latin typeface="+mn-lt"/>
            </a:endParaRPr>
          </a:p>
          <a:p>
            <a:endParaRPr lang="en-US" dirty="0">
              <a:latin typeface="+mn-lt"/>
            </a:endParaRPr>
          </a:p>
        </p:txBody>
      </p:sp>
      <p:sp>
        <p:nvSpPr>
          <p:cNvPr id="15" name="TextBox 14">
            <a:extLst>
              <a:ext uri="{FF2B5EF4-FFF2-40B4-BE49-F238E27FC236}">
                <a16:creationId xmlns:a16="http://schemas.microsoft.com/office/drawing/2014/main" id="{E37972C4-A215-6532-1329-381777F209B1}"/>
              </a:ext>
            </a:extLst>
          </p:cNvPr>
          <p:cNvSpPr txBox="1"/>
          <p:nvPr/>
        </p:nvSpPr>
        <p:spPr>
          <a:xfrm>
            <a:off x="207582" y="389317"/>
            <a:ext cx="2743200" cy="1384995"/>
          </a:xfrm>
          <a:prstGeom prst="rect">
            <a:avLst/>
          </a:prstGeom>
          <a:noFill/>
        </p:spPr>
        <p:txBody>
          <a:bodyPr wrap="square" rtlCol="0">
            <a:spAutoFit/>
          </a:bodyPr>
          <a:lstStyle/>
          <a:p>
            <a:pPr algn="ctr"/>
            <a:r>
              <a:rPr lang="en-IE" sz="2800" dirty="0">
                <a:solidFill>
                  <a:schemeClr val="bg1"/>
                </a:solidFill>
              </a:rPr>
              <a:t>Inclusive Recruitment Strategy</a:t>
            </a:r>
          </a:p>
        </p:txBody>
      </p:sp>
      <p:sp>
        <p:nvSpPr>
          <p:cNvPr id="17" name="Round Diagonal Corner Rectangle 9">
            <a:extLst>
              <a:ext uri="{FF2B5EF4-FFF2-40B4-BE49-F238E27FC236}">
                <a16:creationId xmlns:a16="http://schemas.microsoft.com/office/drawing/2014/main" id="{A8B7140E-FA0B-7E8B-C112-EE31C762B071}"/>
              </a:ext>
            </a:extLst>
          </p:cNvPr>
          <p:cNvSpPr/>
          <p:nvPr/>
        </p:nvSpPr>
        <p:spPr>
          <a:xfrm rot="16200000">
            <a:off x="1007854" y="-168366"/>
            <a:ext cx="1523657" cy="2743200"/>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Box 17">
            <a:extLst>
              <a:ext uri="{FF2B5EF4-FFF2-40B4-BE49-F238E27FC236}">
                <a16:creationId xmlns:a16="http://schemas.microsoft.com/office/drawing/2014/main" id="{B956AB77-3341-9ACA-EE57-46266189D6FF}"/>
              </a:ext>
            </a:extLst>
          </p:cNvPr>
          <p:cNvSpPr txBox="1"/>
          <p:nvPr/>
        </p:nvSpPr>
        <p:spPr>
          <a:xfrm>
            <a:off x="331898" y="489629"/>
            <a:ext cx="2743200" cy="1384995"/>
          </a:xfrm>
          <a:prstGeom prst="rect">
            <a:avLst/>
          </a:prstGeom>
          <a:noFill/>
        </p:spPr>
        <p:txBody>
          <a:bodyPr wrap="square" rtlCol="0">
            <a:spAutoFit/>
          </a:bodyPr>
          <a:lstStyle/>
          <a:p>
            <a:pPr algn="ctr"/>
            <a:r>
              <a:rPr lang="en-IE" sz="2800" b="1" dirty="0">
                <a:solidFill>
                  <a:schemeClr val="bg1"/>
                </a:solidFill>
              </a:rPr>
              <a:t>Sample </a:t>
            </a:r>
            <a:r>
              <a:rPr lang="en-IE" sz="2800" dirty="0">
                <a:solidFill>
                  <a:schemeClr val="bg1"/>
                </a:solidFill>
              </a:rPr>
              <a:t>Inclusive Recruitment Strategy</a:t>
            </a:r>
          </a:p>
        </p:txBody>
      </p:sp>
    </p:spTree>
    <p:extLst>
      <p:ext uri="{BB962C8B-B14F-4D97-AF65-F5344CB8AC3E}">
        <p14:creationId xmlns:p14="http://schemas.microsoft.com/office/powerpoint/2010/main" val="166619646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27B5701-C47E-22F5-F631-789269BF102A}"/>
              </a:ext>
            </a:extLst>
          </p:cNvPr>
          <p:cNvSpPr>
            <a:spLocks noGrp="1"/>
          </p:cNvSpPr>
          <p:nvPr>
            <p:ph type="body" sz="quarter" idx="13"/>
          </p:nvPr>
        </p:nvSpPr>
        <p:spPr>
          <a:xfrm>
            <a:off x="6393581" y="1081570"/>
            <a:ext cx="5055171" cy="945575"/>
          </a:xfrm>
        </p:spPr>
        <p:txBody>
          <a:bodyPr>
            <a:noAutofit/>
          </a:bodyPr>
          <a:lstStyle/>
          <a:p>
            <a:r>
              <a:rPr lang="en-US" sz="2400" dirty="0">
                <a:solidFill>
                  <a:srgbClr val="EE1765"/>
                </a:solidFill>
                <a:effectLst/>
              </a:rPr>
              <a:t>“Only 31% of employers or hiring managers ensure the use of inclusive language in job descriptions.” </a:t>
            </a:r>
          </a:p>
          <a:p>
            <a:r>
              <a:rPr lang="en-US" sz="1400" b="0" i="1" dirty="0">
                <a:solidFill>
                  <a:srgbClr val="083F59"/>
                </a:solidFill>
                <a:effectLst/>
              </a:rPr>
              <a:t>Global Study: Inclusive hiring practices to start today' from </a:t>
            </a:r>
            <a:r>
              <a:rPr lang="en-US" sz="1400" b="0" i="1" u="none" strike="noStrike" dirty="0">
                <a:solidFill>
                  <a:srgbClr val="083F59"/>
                </a:solidFill>
                <a:effectLst/>
                <a:hlinkClick r:id="rId2">
                  <a:extLst>
                    <a:ext uri="{A12FA001-AC4F-418D-AE19-62706E023703}">
                      <ahyp:hlinkClr xmlns:ahyp="http://schemas.microsoft.com/office/drawing/2018/hyperlinkcolor" val="tx"/>
                    </a:ext>
                  </a:extLst>
                </a:hlinkClick>
              </a:rPr>
              <a:t>Remote</a:t>
            </a:r>
            <a:endParaRPr lang="en-US" sz="1400" b="0" i="1" dirty="0">
              <a:solidFill>
                <a:srgbClr val="083F59"/>
              </a:solidFill>
              <a:effectLst/>
            </a:endParaRPr>
          </a:p>
          <a:p>
            <a:endParaRPr lang="en-IE" sz="2400" dirty="0"/>
          </a:p>
        </p:txBody>
      </p:sp>
      <p:sp>
        <p:nvSpPr>
          <p:cNvPr id="5" name="Text Placeholder 4">
            <a:extLst>
              <a:ext uri="{FF2B5EF4-FFF2-40B4-BE49-F238E27FC236}">
                <a16:creationId xmlns:a16="http://schemas.microsoft.com/office/drawing/2014/main" id="{8139954A-A746-407B-774D-E0D4FD9166FF}"/>
              </a:ext>
            </a:extLst>
          </p:cNvPr>
          <p:cNvSpPr>
            <a:spLocks noGrp="1"/>
          </p:cNvSpPr>
          <p:nvPr>
            <p:ph type="body" sz="quarter" idx="43"/>
          </p:nvPr>
        </p:nvSpPr>
        <p:spPr>
          <a:xfrm>
            <a:off x="6393581" y="2828795"/>
            <a:ext cx="5305274" cy="396241"/>
          </a:xfrm>
        </p:spPr>
        <p:txBody>
          <a:bodyPr>
            <a:noAutofit/>
          </a:bodyPr>
          <a:lstStyle/>
          <a:p>
            <a:r>
              <a:rPr lang="en-US" sz="2200" b="1" i="1" dirty="0">
                <a:solidFill>
                  <a:srgbClr val="083F59"/>
                </a:solidFill>
              </a:rPr>
              <a:t>What a lack of overall diversity among applicants looks like….</a:t>
            </a:r>
          </a:p>
          <a:p>
            <a:pPr algn="l"/>
            <a:r>
              <a:rPr lang="en-US" sz="2200" dirty="0">
                <a:solidFill>
                  <a:srgbClr val="083F59"/>
                </a:solidFill>
              </a:rPr>
              <a:t>Resulting in less diversity in the shortlist and at the interview stage </a:t>
            </a:r>
          </a:p>
          <a:p>
            <a:pPr algn="l"/>
            <a:r>
              <a:rPr lang="en-US" sz="2200" dirty="0">
                <a:solidFill>
                  <a:srgbClr val="083F59"/>
                </a:solidFill>
              </a:rPr>
              <a:t>Expect a highly homogenous pool of candidates to select from </a:t>
            </a:r>
          </a:p>
          <a:p>
            <a:pPr algn="l"/>
            <a:r>
              <a:rPr lang="en-US" sz="2200" dirty="0">
                <a:solidFill>
                  <a:srgbClr val="083F59"/>
                </a:solidFill>
              </a:rPr>
              <a:t>The outcome is an inherent lack of diversity in the workplace, less innovation, creativity, productivity etc.</a:t>
            </a:r>
          </a:p>
          <a:p>
            <a:pPr algn="l"/>
            <a:endParaRPr lang="en-US" sz="2200" dirty="0">
              <a:solidFill>
                <a:srgbClr val="083F59"/>
              </a:solidFill>
            </a:endParaRPr>
          </a:p>
        </p:txBody>
      </p:sp>
      <p:pic>
        <p:nvPicPr>
          <p:cNvPr id="12" name="Picture Placeholder 11" descr="Chevron arrows with solid fill">
            <a:extLst>
              <a:ext uri="{FF2B5EF4-FFF2-40B4-BE49-F238E27FC236}">
                <a16:creationId xmlns:a16="http://schemas.microsoft.com/office/drawing/2014/main" id="{08433899-2E18-FC99-A0A3-B7D673182DCD}"/>
              </a:ext>
            </a:extLst>
          </p:cNvPr>
          <p:cNvPicPr>
            <a:picLocks noGrp="1" noChangeAspect="1"/>
          </p:cNvPicPr>
          <p:nvPr>
            <p:ph type="pic" sz="quarter" idx="44"/>
          </p:nvPr>
        </p:nvPicPr>
        <p:blipFill>
          <a:blip r:embed="rId3">
            <a:extLst>
              <a:ext uri="{96DAC541-7B7A-43D3-8B79-37D633B846F1}">
                <asvg:svgBlip xmlns:asvg="http://schemas.microsoft.com/office/drawing/2016/SVG/main" r:embed="rId4"/>
              </a:ext>
            </a:extLst>
          </a:blip>
          <a:srcRect/>
          <a:stretch>
            <a:fillRect/>
          </a:stretch>
        </p:blipFill>
        <p:spPr>
          <a:xfrm>
            <a:off x="5865212" y="3616859"/>
            <a:ext cx="528369" cy="528369"/>
          </a:xfrm>
        </p:spPr>
      </p:pic>
      <p:sp>
        <p:nvSpPr>
          <p:cNvPr id="7" name="TextBox 6">
            <a:extLst>
              <a:ext uri="{FF2B5EF4-FFF2-40B4-BE49-F238E27FC236}">
                <a16:creationId xmlns:a16="http://schemas.microsoft.com/office/drawing/2014/main" id="{929294C8-D1F7-1D66-9007-588E2BA84F73}"/>
              </a:ext>
            </a:extLst>
          </p:cNvPr>
          <p:cNvSpPr txBox="1"/>
          <p:nvPr/>
        </p:nvSpPr>
        <p:spPr>
          <a:xfrm>
            <a:off x="294707" y="3225036"/>
            <a:ext cx="3390181" cy="369332"/>
          </a:xfrm>
          <a:prstGeom prst="rect">
            <a:avLst/>
          </a:prstGeom>
          <a:noFill/>
        </p:spPr>
        <p:txBody>
          <a:bodyPr wrap="square" rtlCol="0">
            <a:spAutoFit/>
          </a:bodyPr>
          <a:lstStyle/>
          <a:p>
            <a:r>
              <a:rPr lang="en-IE" dirty="0">
                <a:solidFill>
                  <a:srgbClr val="EE1765"/>
                </a:solidFill>
              </a:rPr>
              <a:t>Source </a:t>
            </a:r>
            <a:r>
              <a:rPr lang="en-IE" dirty="0">
                <a:solidFill>
                  <a:srgbClr val="EE1765"/>
                </a:solidFill>
                <a:hlinkClick r:id="rId5">
                  <a:extLst>
                    <a:ext uri="{A12FA001-AC4F-418D-AE19-62706E023703}">
                      <ahyp:hlinkClr xmlns:ahyp="http://schemas.microsoft.com/office/drawing/2018/hyperlinkcolor" val="tx"/>
                    </a:ext>
                  </a:extLst>
                </a:hlinkClick>
              </a:rPr>
              <a:t>Morgan McKinley</a:t>
            </a:r>
            <a:endParaRPr lang="en-IE" dirty="0">
              <a:solidFill>
                <a:srgbClr val="EE1765"/>
              </a:solidFill>
            </a:endParaRPr>
          </a:p>
        </p:txBody>
      </p:sp>
      <p:pic>
        <p:nvPicPr>
          <p:cNvPr id="13" name="Picture Placeholder 11" descr="Chevron arrows with solid fill">
            <a:extLst>
              <a:ext uri="{FF2B5EF4-FFF2-40B4-BE49-F238E27FC236}">
                <a16:creationId xmlns:a16="http://schemas.microsoft.com/office/drawing/2014/main" id="{C5F51226-0827-1BF3-F418-EB9A2139E48C}"/>
              </a:ext>
            </a:extLst>
          </p:cNvPr>
          <p:cNvPicPr>
            <a:picLocks noChangeAspect="1"/>
          </p:cNvPicPr>
          <p:nvPr/>
        </p:nvPicPr>
        <p:blipFill>
          <a:blip r:embed="rId3">
            <a:extLst>
              <a:ext uri="{96DAC541-7B7A-43D3-8B79-37D633B846F1}">
                <asvg:svgBlip xmlns:asvg="http://schemas.microsoft.com/office/drawing/2016/SVG/main" r:embed="rId4"/>
              </a:ext>
            </a:extLst>
          </a:blip>
          <a:srcRect/>
          <a:stretch>
            <a:fillRect/>
          </a:stretch>
        </p:blipFill>
        <p:spPr>
          <a:xfrm>
            <a:off x="5865212" y="4374024"/>
            <a:ext cx="528369" cy="52836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pic>
      <p:pic>
        <p:nvPicPr>
          <p:cNvPr id="14" name="Picture Placeholder 11" descr="Chevron arrows with solid fill">
            <a:extLst>
              <a:ext uri="{FF2B5EF4-FFF2-40B4-BE49-F238E27FC236}">
                <a16:creationId xmlns:a16="http://schemas.microsoft.com/office/drawing/2014/main" id="{5D48D343-6D7B-8941-CF6E-5FD348A33525}"/>
              </a:ext>
            </a:extLst>
          </p:cNvPr>
          <p:cNvPicPr>
            <a:picLocks noChangeAspect="1"/>
          </p:cNvPicPr>
          <p:nvPr/>
        </p:nvPicPr>
        <p:blipFill>
          <a:blip r:embed="rId3">
            <a:extLst>
              <a:ext uri="{96DAC541-7B7A-43D3-8B79-37D633B846F1}">
                <asvg:svgBlip xmlns:asvg="http://schemas.microsoft.com/office/drawing/2016/SVG/main" r:embed="rId4"/>
              </a:ext>
            </a:extLst>
          </a:blip>
          <a:srcRect/>
          <a:stretch>
            <a:fillRect/>
          </a:stretch>
        </p:blipFill>
        <p:spPr>
          <a:xfrm>
            <a:off x="5900764" y="5131189"/>
            <a:ext cx="528369" cy="52836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pic>
      <p:sp>
        <p:nvSpPr>
          <p:cNvPr id="16" name="TextBox 15">
            <a:extLst>
              <a:ext uri="{FF2B5EF4-FFF2-40B4-BE49-F238E27FC236}">
                <a16:creationId xmlns:a16="http://schemas.microsoft.com/office/drawing/2014/main" id="{5C4E5F62-19E8-AD7A-0DC8-9C1E1641F58D}"/>
              </a:ext>
            </a:extLst>
          </p:cNvPr>
          <p:cNvSpPr txBox="1"/>
          <p:nvPr/>
        </p:nvSpPr>
        <p:spPr>
          <a:xfrm>
            <a:off x="294707" y="331936"/>
            <a:ext cx="5628764" cy="2739211"/>
          </a:xfrm>
          <a:prstGeom prst="rect">
            <a:avLst/>
          </a:prstGeom>
          <a:noFill/>
        </p:spPr>
        <p:txBody>
          <a:bodyPr wrap="square">
            <a:spAutoFit/>
          </a:bodyPr>
          <a:lstStyle/>
          <a:p>
            <a:pPr algn="l"/>
            <a:r>
              <a:rPr lang="en-US" sz="2200" b="1" dirty="0">
                <a:solidFill>
                  <a:srgbClr val="EE1765"/>
                </a:solidFill>
              </a:rPr>
              <a:t>Job Flexibility is a Priority for Employees</a:t>
            </a:r>
          </a:p>
          <a:p>
            <a:pPr algn="l"/>
            <a:endParaRPr lang="en-US" sz="1000" b="1" dirty="0">
              <a:solidFill>
                <a:srgbClr val="EE1765"/>
              </a:solidFill>
            </a:endParaRPr>
          </a:p>
          <a:p>
            <a:pPr algn="l"/>
            <a:r>
              <a:rPr lang="en-US" sz="2000" dirty="0">
                <a:solidFill>
                  <a:srgbClr val="083F59"/>
                </a:solidFill>
              </a:rPr>
              <a:t>50% of employees are ready to skip a pay raise if it means they get the flexibility of working patterns that they desire. </a:t>
            </a:r>
          </a:p>
          <a:p>
            <a:pPr algn="l"/>
            <a:endParaRPr lang="en-US" sz="2000" dirty="0">
              <a:solidFill>
                <a:srgbClr val="083F59"/>
              </a:solidFill>
            </a:endParaRPr>
          </a:p>
          <a:p>
            <a:pPr algn="l"/>
            <a:r>
              <a:rPr lang="en-US" sz="2000" dirty="0">
                <a:solidFill>
                  <a:srgbClr val="083F59"/>
                </a:solidFill>
              </a:rPr>
              <a:t>Men (50%) and women (60%) </a:t>
            </a:r>
            <a:r>
              <a:rPr lang="en-US" sz="2000" dirty="0" err="1">
                <a:solidFill>
                  <a:srgbClr val="083F59"/>
                </a:solidFill>
              </a:rPr>
              <a:t>prioritise</a:t>
            </a:r>
            <a:r>
              <a:rPr lang="en-US" sz="2000" dirty="0">
                <a:solidFill>
                  <a:srgbClr val="083F59"/>
                </a:solidFill>
              </a:rPr>
              <a:t> flexible work options when searching for new jobs, this is clearly of higher importance for women.</a:t>
            </a:r>
            <a:endParaRPr lang="en-IE" sz="2000" dirty="0">
              <a:solidFill>
                <a:srgbClr val="083F59"/>
              </a:solidFill>
            </a:endParaRPr>
          </a:p>
        </p:txBody>
      </p:sp>
      <p:grpSp>
        <p:nvGrpSpPr>
          <p:cNvPr id="17" name="Graphic 2">
            <a:extLst>
              <a:ext uri="{FF2B5EF4-FFF2-40B4-BE49-F238E27FC236}">
                <a16:creationId xmlns:a16="http://schemas.microsoft.com/office/drawing/2014/main" id="{109B3DA9-748E-0B21-4452-FF5D675C07B5}"/>
              </a:ext>
            </a:extLst>
          </p:cNvPr>
          <p:cNvGrpSpPr/>
          <p:nvPr/>
        </p:nvGrpSpPr>
        <p:grpSpPr>
          <a:xfrm flipH="1">
            <a:off x="1359350" y="3780738"/>
            <a:ext cx="3390181" cy="2337398"/>
            <a:chOff x="7926985" y="304544"/>
            <a:chExt cx="1246491" cy="814931"/>
          </a:xfrm>
        </p:grpSpPr>
        <p:sp>
          <p:nvSpPr>
            <p:cNvPr id="18" name="Freeform 348">
              <a:extLst>
                <a:ext uri="{FF2B5EF4-FFF2-40B4-BE49-F238E27FC236}">
                  <a16:creationId xmlns:a16="http://schemas.microsoft.com/office/drawing/2014/main" id="{FD3E0F09-8E99-3A3B-28A3-B27AC3F85F4A}"/>
                </a:ext>
              </a:extLst>
            </p:cNvPr>
            <p:cNvSpPr/>
            <p:nvPr/>
          </p:nvSpPr>
          <p:spPr>
            <a:xfrm>
              <a:off x="8083348" y="719404"/>
              <a:ext cx="1143" cy="2057"/>
            </a:xfrm>
            <a:custGeom>
              <a:avLst/>
              <a:gdLst>
                <a:gd name="connsiteX0" fmla="*/ 1143 w 1143"/>
                <a:gd name="connsiteY0" fmla="*/ 2057 h 2057"/>
                <a:gd name="connsiteX1" fmla="*/ 0 w 1143"/>
                <a:gd name="connsiteY1" fmla="*/ 0 h 2057"/>
                <a:gd name="connsiteX2" fmla="*/ 1143 w 1143"/>
                <a:gd name="connsiteY2" fmla="*/ 2057 h 2057"/>
              </a:gdLst>
              <a:ahLst/>
              <a:cxnLst>
                <a:cxn ang="0">
                  <a:pos x="connsiteX0" y="connsiteY0"/>
                </a:cxn>
                <a:cxn ang="0">
                  <a:pos x="connsiteX1" y="connsiteY1"/>
                </a:cxn>
                <a:cxn ang="0">
                  <a:pos x="connsiteX2" y="connsiteY2"/>
                </a:cxn>
              </a:cxnLst>
              <a:rect l="l" t="t" r="r" b="b"/>
              <a:pathLst>
                <a:path w="1143" h="2057">
                  <a:moveTo>
                    <a:pt x="1143" y="2057"/>
                  </a:moveTo>
                  <a:cubicBezTo>
                    <a:pt x="686" y="1372"/>
                    <a:pt x="457" y="686"/>
                    <a:pt x="0" y="0"/>
                  </a:cubicBezTo>
                  <a:cubicBezTo>
                    <a:pt x="457" y="686"/>
                    <a:pt x="915" y="1372"/>
                    <a:pt x="1143" y="2057"/>
                  </a:cubicBezTo>
                  <a:close/>
                </a:path>
              </a:pathLst>
            </a:custGeom>
            <a:solidFill>
              <a:srgbClr val="FFFFFF"/>
            </a:solidFill>
            <a:ln w="2286" cap="flat">
              <a:noFill/>
              <a:prstDash val="solid"/>
              <a:miter/>
            </a:ln>
          </p:spPr>
          <p:txBody>
            <a:bodyPr rtlCol="0" anchor="ctr"/>
            <a:lstStyle/>
            <a:p>
              <a:endParaRPr lang="en-US"/>
            </a:p>
          </p:txBody>
        </p:sp>
        <p:sp>
          <p:nvSpPr>
            <p:cNvPr id="19" name="Freeform 349">
              <a:extLst>
                <a:ext uri="{FF2B5EF4-FFF2-40B4-BE49-F238E27FC236}">
                  <a16:creationId xmlns:a16="http://schemas.microsoft.com/office/drawing/2014/main" id="{2EADAB14-4EE7-53E4-EC46-1EBE50F5C07F}"/>
                </a:ext>
              </a:extLst>
            </p:cNvPr>
            <p:cNvSpPr/>
            <p:nvPr/>
          </p:nvSpPr>
          <p:spPr>
            <a:xfrm>
              <a:off x="8085862" y="723519"/>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8" y="686"/>
                    <a:pt x="0" y="0"/>
                  </a:cubicBezTo>
                  <a:cubicBezTo>
                    <a:pt x="228" y="686"/>
                    <a:pt x="457" y="1372"/>
                    <a:pt x="914" y="1829"/>
                  </a:cubicBezTo>
                  <a:close/>
                </a:path>
              </a:pathLst>
            </a:custGeom>
            <a:solidFill>
              <a:srgbClr val="FFFFFF"/>
            </a:solidFill>
            <a:ln w="2286" cap="flat">
              <a:noFill/>
              <a:prstDash val="solid"/>
              <a:miter/>
            </a:ln>
          </p:spPr>
          <p:txBody>
            <a:bodyPr rtlCol="0" anchor="ctr"/>
            <a:lstStyle/>
            <a:p>
              <a:endParaRPr lang="en-US"/>
            </a:p>
          </p:txBody>
        </p:sp>
        <p:sp>
          <p:nvSpPr>
            <p:cNvPr id="20" name="Freeform 350">
              <a:extLst>
                <a:ext uri="{FF2B5EF4-FFF2-40B4-BE49-F238E27FC236}">
                  <a16:creationId xmlns:a16="http://schemas.microsoft.com/office/drawing/2014/main" id="{E7AE1068-8EEF-04EE-8E28-72DBB77C2887}"/>
                </a:ext>
              </a:extLst>
            </p:cNvPr>
            <p:cNvSpPr/>
            <p:nvPr/>
          </p:nvSpPr>
          <p:spPr>
            <a:xfrm>
              <a:off x="8088148" y="728091"/>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228"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21" name="Freeform 351">
              <a:extLst>
                <a:ext uri="{FF2B5EF4-FFF2-40B4-BE49-F238E27FC236}">
                  <a16:creationId xmlns:a16="http://schemas.microsoft.com/office/drawing/2014/main" id="{C2AE5A9A-A867-E7B3-5689-C3E5ECDB8998}"/>
                </a:ext>
              </a:extLst>
            </p:cNvPr>
            <p:cNvSpPr/>
            <p:nvPr/>
          </p:nvSpPr>
          <p:spPr>
            <a:xfrm>
              <a:off x="8079462" y="711403"/>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4"/>
                    <a:pt x="0" y="0"/>
                  </a:cubicBezTo>
                  <a:cubicBezTo>
                    <a:pt x="457" y="686"/>
                    <a:pt x="914" y="1600"/>
                    <a:pt x="1143" y="2515"/>
                  </a:cubicBezTo>
                  <a:close/>
                </a:path>
              </a:pathLst>
            </a:custGeom>
            <a:solidFill>
              <a:srgbClr val="FFFFFF"/>
            </a:solidFill>
            <a:ln w="2286" cap="flat">
              <a:noFill/>
              <a:prstDash val="solid"/>
              <a:miter/>
            </a:ln>
          </p:spPr>
          <p:txBody>
            <a:bodyPr rtlCol="0" anchor="ctr"/>
            <a:lstStyle/>
            <a:p>
              <a:endParaRPr lang="en-US"/>
            </a:p>
          </p:txBody>
        </p:sp>
        <p:sp>
          <p:nvSpPr>
            <p:cNvPr id="22" name="Freeform 352">
              <a:extLst>
                <a:ext uri="{FF2B5EF4-FFF2-40B4-BE49-F238E27FC236}">
                  <a16:creationId xmlns:a16="http://schemas.microsoft.com/office/drawing/2014/main" id="{78CD1DFD-E645-2FF8-E915-150EF90FE28D}"/>
                </a:ext>
              </a:extLst>
            </p:cNvPr>
            <p:cNvSpPr/>
            <p:nvPr/>
          </p:nvSpPr>
          <p:spPr>
            <a:xfrm>
              <a:off x="8081290" y="715289"/>
              <a:ext cx="1143" cy="2286"/>
            </a:xfrm>
            <a:custGeom>
              <a:avLst/>
              <a:gdLst>
                <a:gd name="connsiteX0" fmla="*/ 1143 w 1143"/>
                <a:gd name="connsiteY0" fmla="*/ 2286 h 2286"/>
                <a:gd name="connsiteX1" fmla="*/ 0 w 1143"/>
                <a:gd name="connsiteY1" fmla="*/ 0 h 2286"/>
                <a:gd name="connsiteX2" fmla="*/ 1143 w 1143"/>
                <a:gd name="connsiteY2" fmla="*/ 2286 h 2286"/>
              </a:gdLst>
              <a:ahLst/>
              <a:cxnLst>
                <a:cxn ang="0">
                  <a:pos x="connsiteX0" y="connsiteY0"/>
                </a:cxn>
                <a:cxn ang="0">
                  <a:pos x="connsiteX1" y="connsiteY1"/>
                </a:cxn>
                <a:cxn ang="0">
                  <a:pos x="connsiteX2" y="connsiteY2"/>
                </a:cxn>
              </a:cxnLst>
              <a:rect l="l" t="t" r="r" b="b"/>
              <a:pathLst>
                <a:path w="1143" h="2286">
                  <a:moveTo>
                    <a:pt x="1143" y="2286"/>
                  </a:moveTo>
                  <a:cubicBezTo>
                    <a:pt x="686" y="1600"/>
                    <a:pt x="457" y="914"/>
                    <a:pt x="0" y="0"/>
                  </a:cubicBezTo>
                  <a:cubicBezTo>
                    <a:pt x="457" y="914"/>
                    <a:pt x="914" y="1600"/>
                    <a:pt x="1143" y="2286"/>
                  </a:cubicBezTo>
                  <a:close/>
                </a:path>
              </a:pathLst>
            </a:custGeom>
            <a:solidFill>
              <a:srgbClr val="FFFFFF"/>
            </a:solidFill>
            <a:ln w="2286" cap="flat">
              <a:noFill/>
              <a:prstDash val="solid"/>
              <a:miter/>
            </a:ln>
          </p:spPr>
          <p:txBody>
            <a:bodyPr rtlCol="0" anchor="ctr"/>
            <a:lstStyle/>
            <a:p>
              <a:endParaRPr lang="en-US"/>
            </a:p>
          </p:txBody>
        </p:sp>
        <p:sp>
          <p:nvSpPr>
            <p:cNvPr id="23" name="Freeform 353">
              <a:extLst>
                <a:ext uri="{FF2B5EF4-FFF2-40B4-BE49-F238E27FC236}">
                  <a16:creationId xmlns:a16="http://schemas.microsoft.com/office/drawing/2014/main" id="{E78860A7-A8BC-2ED9-F714-A308C43F2651}"/>
                </a:ext>
              </a:extLst>
            </p:cNvPr>
            <p:cNvSpPr/>
            <p:nvPr/>
          </p:nvSpPr>
          <p:spPr>
            <a:xfrm>
              <a:off x="8060536" y="314829"/>
              <a:ext cx="280875" cy="431778"/>
            </a:xfrm>
            <a:custGeom>
              <a:avLst/>
              <a:gdLst>
                <a:gd name="connsiteX0" fmla="*/ 23726 w 280875"/>
                <a:gd name="connsiteY0" fmla="*/ 397260 h 431778"/>
                <a:gd name="connsiteX1" fmla="*/ 112880 w 280875"/>
                <a:gd name="connsiteY1" fmla="*/ 431779 h 431778"/>
                <a:gd name="connsiteX2" fmla="*/ 196547 w 280875"/>
                <a:gd name="connsiteY2" fmla="*/ 397260 h 431778"/>
                <a:gd name="connsiteX3" fmla="*/ 231066 w 280875"/>
                <a:gd name="connsiteY3" fmla="*/ 339881 h 431778"/>
                <a:gd name="connsiteX4" fmla="*/ 264441 w 280875"/>
                <a:gd name="connsiteY4" fmla="*/ 262615 h 431778"/>
                <a:gd name="connsiteX5" fmla="*/ 279986 w 280875"/>
                <a:gd name="connsiteY5" fmla="*/ 179176 h 431778"/>
                <a:gd name="connsiteX6" fmla="*/ 259412 w 280875"/>
                <a:gd name="connsiteY6" fmla="*/ 43387 h 431778"/>
                <a:gd name="connsiteX7" fmla="*/ 262155 w 280875"/>
                <a:gd name="connsiteY7" fmla="*/ 47273 h 431778"/>
                <a:gd name="connsiteX8" fmla="*/ 127053 w 280875"/>
                <a:gd name="connsiteY8" fmla="*/ 11155 h 431778"/>
                <a:gd name="connsiteX9" fmla="*/ 44071 w 280875"/>
                <a:gd name="connsiteY9" fmla="*/ 93451 h 431778"/>
                <a:gd name="connsiteX10" fmla="*/ 180 w 280875"/>
                <a:gd name="connsiteY10" fmla="*/ 274045 h 431778"/>
                <a:gd name="connsiteX11" fmla="*/ 18468 w 280875"/>
                <a:gd name="connsiteY11" fmla="*/ 395660 h 431778"/>
                <a:gd name="connsiteX12" fmla="*/ 15725 w 280875"/>
                <a:gd name="connsiteY12" fmla="*/ 389030 h 431778"/>
                <a:gd name="connsiteX13" fmla="*/ 23726 w 280875"/>
                <a:gd name="connsiteY13" fmla="*/ 397260 h 431778"/>
                <a:gd name="connsiteX14" fmla="*/ 48414 w 280875"/>
                <a:gd name="connsiteY14" fmla="*/ 311306 h 431778"/>
                <a:gd name="connsiteX15" fmla="*/ 66474 w 280875"/>
                <a:gd name="connsiteY15" fmla="*/ 174604 h 431778"/>
                <a:gd name="connsiteX16" fmla="*/ 122252 w 280875"/>
                <a:gd name="connsiteY16" fmla="*/ 79049 h 431778"/>
                <a:gd name="connsiteX17" fmla="*/ 199062 w 280875"/>
                <a:gd name="connsiteY17" fmla="*/ 54589 h 431778"/>
                <a:gd name="connsiteX18" fmla="*/ 233580 w 280875"/>
                <a:gd name="connsiteY18" fmla="*/ 79735 h 431778"/>
                <a:gd name="connsiteX19" fmla="*/ 253926 w 280875"/>
                <a:gd name="connsiteY19" fmla="*/ 165231 h 431778"/>
                <a:gd name="connsiteX20" fmla="*/ 212778 w 280875"/>
                <a:gd name="connsiteY20" fmla="*/ 340567 h 431778"/>
                <a:gd name="connsiteX21" fmla="*/ 170487 w 280875"/>
                <a:gd name="connsiteY21" fmla="*/ 390173 h 431778"/>
                <a:gd name="connsiteX22" fmla="*/ 70360 w 280875"/>
                <a:gd name="connsiteY22" fmla="*/ 374400 h 431778"/>
                <a:gd name="connsiteX23" fmla="*/ 48414 w 280875"/>
                <a:gd name="connsiteY23" fmla="*/ 311306 h 431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0875" h="431778">
                  <a:moveTo>
                    <a:pt x="23726" y="397260"/>
                  </a:moveTo>
                  <a:cubicBezTo>
                    <a:pt x="48186" y="420120"/>
                    <a:pt x="79504" y="431779"/>
                    <a:pt x="112880" y="431779"/>
                  </a:cubicBezTo>
                  <a:cubicBezTo>
                    <a:pt x="143741" y="431779"/>
                    <a:pt x="175287" y="420577"/>
                    <a:pt x="196547" y="397260"/>
                  </a:cubicBezTo>
                  <a:cubicBezTo>
                    <a:pt x="212092" y="379886"/>
                    <a:pt x="221465" y="360684"/>
                    <a:pt x="231066" y="339881"/>
                  </a:cubicBezTo>
                  <a:cubicBezTo>
                    <a:pt x="242953" y="314507"/>
                    <a:pt x="255526" y="289361"/>
                    <a:pt x="264441" y="262615"/>
                  </a:cubicBezTo>
                  <a:cubicBezTo>
                    <a:pt x="273357" y="235640"/>
                    <a:pt x="277700" y="207293"/>
                    <a:pt x="279986" y="179176"/>
                  </a:cubicBezTo>
                  <a:cubicBezTo>
                    <a:pt x="283644" y="132541"/>
                    <a:pt x="275871" y="86821"/>
                    <a:pt x="259412" y="43387"/>
                  </a:cubicBezTo>
                  <a:cubicBezTo>
                    <a:pt x="260327" y="44530"/>
                    <a:pt x="261241" y="45902"/>
                    <a:pt x="262155" y="47273"/>
                  </a:cubicBezTo>
                  <a:cubicBezTo>
                    <a:pt x="231980" y="3611"/>
                    <a:pt x="173459" y="-13077"/>
                    <a:pt x="127053" y="11155"/>
                  </a:cubicBezTo>
                  <a:cubicBezTo>
                    <a:pt x="91163" y="29900"/>
                    <a:pt x="65331" y="59389"/>
                    <a:pt x="44071" y="93451"/>
                  </a:cubicBezTo>
                  <a:cubicBezTo>
                    <a:pt x="3380" y="153115"/>
                    <a:pt x="408" y="227639"/>
                    <a:pt x="180" y="274045"/>
                  </a:cubicBezTo>
                  <a:cubicBezTo>
                    <a:pt x="-735" y="317479"/>
                    <a:pt x="1323" y="357484"/>
                    <a:pt x="18468" y="395660"/>
                  </a:cubicBezTo>
                  <a:cubicBezTo>
                    <a:pt x="17553" y="393374"/>
                    <a:pt x="16410" y="391316"/>
                    <a:pt x="15725" y="389030"/>
                  </a:cubicBezTo>
                  <a:cubicBezTo>
                    <a:pt x="18239" y="391774"/>
                    <a:pt x="20982" y="394745"/>
                    <a:pt x="23726" y="397260"/>
                  </a:cubicBezTo>
                  <a:close/>
                  <a:moveTo>
                    <a:pt x="48414" y="311306"/>
                  </a:moveTo>
                  <a:cubicBezTo>
                    <a:pt x="51158" y="265358"/>
                    <a:pt x="52986" y="218952"/>
                    <a:pt x="66474" y="174604"/>
                  </a:cubicBezTo>
                  <a:cubicBezTo>
                    <a:pt x="77447" y="138713"/>
                    <a:pt x="95963" y="106024"/>
                    <a:pt x="122252" y="79049"/>
                  </a:cubicBezTo>
                  <a:cubicBezTo>
                    <a:pt x="143055" y="57789"/>
                    <a:pt x="170030" y="51160"/>
                    <a:pt x="199062" y="54589"/>
                  </a:cubicBezTo>
                  <a:cubicBezTo>
                    <a:pt x="214835" y="56417"/>
                    <a:pt x="225122" y="67619"/>
                    <a:pt x="233580" y="79735"/>
                  </a:cubicBezTo>
                  <a:cubicBezTo>
                    <a:pt x="250497" y="104195"/>
                    <a:pt x="257126" y="131398"/>
                    <a:pt x="253926" y="165231"/>
                  </a:cubicBezTo>
                  <a:cubicBezTo>
                    <a:pt x="255755" y="224210"/>
                    <a:pt x="242039" y="284103"/>
                    <a:pt x="212778" y="340567"/>
                  </a:cubicBezTo>
                  <a:cubicBezTo>
                    <a:pt x="202262" y="360455"/>
                    <a:pt x="187403" y="376457"/>
                    <a:pt x="170487" y="390173"/>
                  </a:cubicBezTo>
                  <a:cubicBezTo>
                    <a:pt x="143741" y="412119"/>
                    <a:pt x="95506" y="405718"/>
                    <a:pt x="70360" y="374400"/>
                  </a:cubicBezTo>
                  <a:cubicBezTo>
                    <a:pt x="55501" y="355883"/>
                    <a:pt x="47043" y="335081"/>
                    <a:pt x="48414" y="311306"/>
                  </a:cubicBezTo>
                  <a:close/>
                </a:path>
              </a:pathLst>
            </a:custGeom>
            <a:solidFill>
              <a:srgbClr val="FFFFFF"/>
            </a:solidFill>
            <a:ln w="2286" cap="flat">
              <a:noFill/>
              <a:prstDash val="solid"/>
              <a:miter/>
            </a:ln>
          </p:spPr>
          <p:txBody>
            <a:bodyPr rtlCol="0" anchor="ctr"/>
            <a:lstStyle/>
            <a:p>
              <a:endParaRPr lang="en-US"/>
            </a:p>
          </p:txBody>
        </p:sp>
        <p:sp>
          <p:nvSpPr>
            <p:cNvPr id="24" name="Freeform 354">
              <a:extLst>
                <a:ext uri="{FF2B5EF4-FFF2-40B4-BE49-F238E27FC236}">
                  <a16:creationId xmlns:a16="http://schemas.microsoft.com/office/drawing/2014/main" id="{D3EA1184-355B-B21A-A4C8-BF6ED54D7CEC}"/>
                </a:ext>
              </a:extLst>
            </p:cNvPr>
            <p:cNvSpPr/>
            <p:nvPr/>
          </p:nvSpPr>
          <p:spPr>
            <a:xfrm>
              <a:off x="8566151" y="735634"/>
              <a:ext cx="3886" cy="1143"/>
            </a:xfrm>
            <a:custGeom>
              <a:avLst/>
              <a:gdLst>
                <a:gd name="connsiteX0" fmla="*/ 0 w 3886"/>
                <a:gd name="connsiteY0" fmla="*/ 0 h 1143"/>
                <a:gd name="connsiteX1" fmla="*/ 3887 w 3886"/>
                <a:gd name="connsiteY1" fmla="*/ 1143 h 1143"/>
                <a:gd name="connsiteX2" fmla="*/ 0 w 3886"/>
                <a:gd name="connsiteY2" fmla="*/ 0 h 1143"/>
              </a:gdLst>
              <a:ahLst/>
              <a:cxnLst>
                <a:cxn ang="0">
                  <a:pos x="connsiteX0" y="connsiteY0"/>
                </a:cxn>
                <a:cxn ang="0">
                  <a:pos x="connsiteX1" y="connsiteY1"/>
                </a:cxn>
                <a:cxn ang="0">
                  <a:pos x="connsiteX2" y="connsiteY2"/>
                </a:cxn>
              </a:cxnLst>
              <a:rect l="l" t="t" r="r" b="b"/>
              <a:pathLst>
                <a:path w="3886" h="1143">
                  <a:moveTo>
                    <a:pt x="0" y="0"/>
                  </a:moveTo>
                  <a:cubicBezTo>
                    <a:pt x="1372" y="457"/>
                    <a:pt x="2515" y="686"/>
                    <a:pt x="3887" y="1143"/>
                  </a:cubicBezTo>
                  <a:cubicBezTo>
                    <a:pt x="2515" y="686"/>
                    <a:pt x="1143" y="229"/>
                    <a:pt x="0" y="0"/>
                  </a:cubicBezTo>
                  <a:close/>
                </a:path>
              </a:pathLst>
            </a:custGeom>
            <a:solidFill>
              <a:srgbClr val="FFFFFF"/>
            </a:solidFill>
            <a:ln w="2286" cap="flat">
              <a:noFill/>
              <a:prstDash val="solid"/>
              <a:miter/>
            </a:ln>
          </p:spPr>
          <p:txBody>
            <a:bodyPr rtlCol="0" anchor="ctr"/>
            <a:lstStyle/>
            <a:p>
              <a:endParaRPr lang="en-US"/>
            </a:p>
          </p:txBody>
        </p:sp>
        <p:sp>
          <p:nvSpPr>
            <p:cNvPr id="25" name="Freeform 355">
              <a:extLst>
                <a:ext uri="{FF2B5EF4-FFF2-40B4-BE49-F238E27FC236}">
                  <a16:creationId xmlns:a16="http://schemas.microsoft.com/office/drawing/2014/main" id="{3E2BDEFE-E668-A77E-8BFD-75C85C550AAF}"/>
                </a:ext>
              </a:extLst>
            </p:cNvPr>
            <p:cNvSpPr/>
            <p:nvPr/>
          </p:nvSpPr>
          <p:spPr>
            <a:xfrm>
              <a:off x="8549920" y="731520"/>
              <a:ext cx="15544" cy="3886"/>
            </a:xfrm>
            <a:custGeom>
              <a:avLst/>
              <a:gdLst>
                <a:gd name="connsiteX0" fmla="*/ 0 w 15544"/>
                <a:gd name="connsiteY0" fmla="*/ 0 h 3886"/>
                <a:gd name="connsiteX1" fmla="*/ 15545 w 15544"/>
                <a:gd name="connsiteY1" fmla="*/ 3886 h 3886"/>
                <a:gd name="connsiteX2" fmla="*/ 0 w 15544"/>
                <a:gd name="connsiteY2" fmla="*/ 0 h 3886"/>
              </a:gdLst>
              <a:ahLst/>
              <a:cxnLst>
                <a:cxn ang="0">
                  <a:pos x="connsiteX0" y="connsiteY0"/>
                </a:cxn>
                <a:cxn ang="0">
                  <a:pos x="connsiteX1" y="connsiteY1"/>
                </a:cxn>
                <a:cxn ang="0">
                  <a:pos x="connsiteX2" y="connsiteY2"/>
                </a:cxn>
              </a:cxnLst>
              <a:rect l="l" t="t" r="r" b="b"/>
              <a:pathLst>
                <a:path w="15544" h="3886">
                  <a:moveTo>
                    <a:pt x="0" y="0"/>
                  </a:moveTo>
                  <a:cubicBezTo>
                    <a:pt x="4800" y="1143"/>
                    <a:pt x="10058" y="2286"/>
                    <a:pt x="15545" y="3886"/>
                  </a:cubicBezTo>
                  <a:cubicBezTo>
                    <a:pt x="10058" y="2515"/>
                    <a:pt x="5029" y="1143"/>
                    <a:pt x="0" y="0"/>
                  </a:cubicBezTo>
                  <a:close/>
                </a:path>
              </a:pathLst>
            </a:custGeom>
            <a:solidFill>
              <a:srgbClr val="FFFFFF"/>
            </a:solidFill>
            <a:ln w="2286" cap="flat">
              <a:noFill/>
              <a:prstDash val="solid"/>
              <a:miter/>
            </a:ln>
          </p:spPr>
          <p:txBody>
            <a:bodyPr rtlCol="0" anchor="ctr"/>
            <a:lstStyle/>
            <a:p>
              <a:endParaRPr lang="en-US"/>
            </a:p>
          </p:txBody>
        </p:sp>
        <p:sp>
          <p:nvSpPr>
            <p:cNvPr id="26" name="Freeform 356">
              <a:extLst>
                <a:ext uri="{FF2B5EF4-FFF2-40B4-BE49-F238E27FC236}">
                  <a16:creationId xmlns:a16="http://schemas.microsoft.com/office/drawing/2014/main" id="{CEE42188-83D2-CCED-2529-EAAD80B2B99B}"/>
                </a:ext>
              </a:extLst>
            </p:cNvPr>
            <p:cNvSpPr/>
            <p:nvPr/>
          </p:nvSpPr>
          <p:spPr>
            <a:xfrm>
              <a:off x="8570266" y="736777"/>
              <a:ext cx="11887" cy="3200"/>
            </a:xfrm>
            <a:custGeom>
              <a:avLst/>
              <a:gdLst>
                <a:gd name="connsiteX0" fmla="*/ 0 w 11887"/>
                <a:gd name="connsiteY0" fmla="*/ 0 h 3200"/>
                <a:gd name="connsiteX1" fmla="*/ 11887 w 11887"/>
                <a:gd name="connsiteY1" fmla="*/ 3200 h 3200"/>
                <a:gd name="connsiteX2" fmla="*/ 0 w 11887"/>
                <a:gd name="connsiteY2" fmla="*/ 0 h 3200"/>
              </a:gdLst>
              <a:ahLst/>
              <a:cxnLst>
                <a:cxn ang="0">
                  <a:pos x="connsiteX0" y="connsiteY0"/>
                </a:cxn>
                <a:cxn ang="0">
                  <a:pos x="connsiteX1" y="connsiteY1"/>
                </a:cxn>
                <a:cxn ang="0">
                  <a:pos x="connsiteX2" y="connsiteY2"/>
                </a:cxn>
              </a:cxnLst>
              <a:rect l="l" t="t" r="r" b="b"/>
              <a:pathLst>
                <a:path w="11887" h="3200">
                  <a:moveTo>
                    <a:pt x="0" y="0"/>
                  </a:moveTo>
                  <a:cubicBezTo>
                    <a:pt x="3658" y="914"/>
                    <a:pt x="7773" y="2057"/>
                    <a:pt x="11887" y="3200"/>
                  </a:cubicBezTo>
                  <a:cubicBezTo>
                    <a:pt x="7773" y="2057"/>
                    <a:pt x="3886" y="914"/>
                    <a:pt x="0" y="0"/>
                  </a:cubicBezTo>
                  <a:close/>
                </a:path>
              </a:pathLst>
            </a:custGeom>
            <a:solidFill>
              <a:srgbClr val="FFFFFF"/>
            </a:solidFill>
            <a:ln w="2286" cap="flat">
              <a:noFill/>
              <a:prstDash val="solid"/>
              <a:miter/>
            </a:ln>
          </p:spPr>
          <p:txBody>
            <a:bodyPr rtlCol="0" anchor="ctr"/>
            <a:lstStyle/>
            <a:p>
              <a:endParaRPr lang="en-US"/>
            </a:p>
          </p:txBody>
        </p:sp>
        <p:sp>
          <p:nvSpPr>
            <p:cNvPr id="27" name="Freeform 357">
              <a:extLst>
                <a:ext uri="{FF2B5EF4-FFF2-40B4-BE49-F238E27FC236}">
                  <a16:creationId xmlns:a16="http://schemas.microsoft.com/office/drawing/2014/main" id="{0DDBBFAC-2C48-802D-FB23-6C532A410D2F}"/>
                </a:ext>
              </a:extLst>
            </p:cNvPr>
            <p:cNvSpPr/>
            <p:nvPr/>
          </p:nvSpPr>
          <p:spPr>
            <a:xfrm>
              <a:off x="8546720" y="730834"/>
              <a:ext cx="3200" cy="685"/>
            </a:xfrm>
            <a:custGeom>
              <a:avLst/>
              <a:gdLst>
                <a:gd name="connsiteX0" fmla="*/ 0 w 3200"/>
                <a:gd name="connsiteY0" fmla="*/ 0 h 685"/>
                <a:gd name="connsiteX1" fmla="*/ 3201 w 3200"/>
                <a:gd name="connsiteY1" fmla="*/ 686 h 685"/>
                <a:gd name="connsiteX2" fmla="*/ 0 w 3200"/>
                <a:gd name="connsiteY2" fmla="*/ 0 h 685"/>
              </a:gdLst>
              <a:ahLst/>
              <a:cxnLst>
                <a:cxn ang="0">
                  <a:pos x="connsiteX0" y="connsiteY0"/>
                </a:cxn>
                <a:cxn ang="0">
                  <a:pos x="connsiteX1" y="connsiteY1"/>
                </a:cxn>
                <a:cxn ang="0">
                  <a:pos x="connsiteX2" y="connsiteY2"/>
                </a:cxn>
              </a:cxnLst>
              <a:rect l="l" t="t" r="r" b="b"/>
              <a:pathLst>
                <a:path w="3200" h="685">
                  <a:moveTo>
                    <a:pt x="0" y="0"/>
                  </a:moveTo>
                  <a:cubicBezTo>
                    <a:pt x="1143" y="229"/>
                    <a:pt x="2058" y="457"/>
                    <a:pt x="3201" y="686"/>
                  </a:cubicBezTo>
                  <a:cubicBezTo>
                    <a:pt x="2058" y="457"/>
                    <a:pt x="1143" y="2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358">
              <a:extLst>
                <a:ext uri="{FF2B5EF4-FFF2-40B4-BE49-F238E27FC236}">
                  <a16:creationId xmlns:a16="http://schemas.microsoft.com/office/drawing/2014/main" id="{22CB0ABF-855E-CB30-4208-D647F6200CD1}"/>
                </a:ext>
              </a:extLst>
            </p:cNvPr>
            <p:cNvSpPr/>
            <p:nvPr/>
          </p:nvSpPr>
          <p:spPr>
            <a:xfrm>
              <a:off x="8583753" y="740435"/>
              <a:ext cx="5715" cy="1600"/>
            </a:xfrm>
            <a:custGeom>
              <a:avLst/>
              <a:gdLst>
                <a:gd name="connsiteX0" fmla="*/ 0 w 5715"/>
                <a:gd name="connsiteY0" fmla="*/ 0 h 1600"/>
                <a:gd name="connsiteX1" fmla="*/ 5715 w 5715"/>
                <a:gd name="connsiteY1" fmla="*/ 1600 h 1600"/>
                <a:gd name="connsiteX2" fmla="*/ 0 w 5715"/>
                <a:gd name="connsiteY2" fmla="*/ 0 h 1600"/>
              </a:gdLst>
              <a:ahLst/>
              <a:cxnLst>
                <a:cxn ang="0">
                  <a:pos x="connsiteX0" y="connsiteY0"/>
                </a:cxn>
                <a:cxn ang="0">
                  <a:pos x="connsiteX1" y="connsiteY1"/>
                </a:cxn>
                <a:cxn ang="0">
                  <a:pos x="connsiteX2" y="connsiteY2"/>
                </a:cxn>
              </a:cxnLst>
              <a:rect l="l" t="t" r="r" b="b"/>
              <a:pathLst>
                <a:path w="5715" h="1600">
                  <a:moveTo>
                    <a:pt x="0" y="0"/>
                  </a:moveTo>
                  <a:cubicBezTo>
                    <a:pt x="1828" y="457"/>
                    <a:pt x="3657" y="914"/>
                    <a:pt x="5715" y="1600"/>
                  </a:cubicBezTo>
                  <a:cubicBezTo>
                    <a:pt x="3657" y="914"/>
                    <a:pt x="1828" y="457"/>
                    <a:pt x="0" y="0"/>
                  </a:cubicBezTo>
                  <a:close/>
                </a:path>
              </a:pathLst>
            </a:custGeom>
            <a:solidFill>
              <a:srgbClr val="FFFFFF"/>
            </a:solidFill>
            <a:ln w="2286" cap="flat">
              <a:noFill/>
              <a:prstDash val="solid"/>
              <a:miter/>
            </a:ln>
          </p:spPr>
          <p:txBody>
            <a:bodyPr rtlCol="0" anchor="ctr"/>
            <a:lstStyle/>
            <a:p>
              <a:endParaRPr lang="en-US"/>
            </a:p>
          </p:txBody>
        </p:sp>
        <p:sp>
          <p:nvSpPr>
            <p:cNvPr id="29" name="Freeform 359">
              <a:extLst>
                <a:ext uri="{FF2B5EF4-FFF2-40B4-BE49-F238E27FC236}">
                  <a16:creationId xmlns:a16="http://schemas.microsoft.com/office/drawing/2014/main" id="{6A19C905-37CE-41AC-6073-E60587E91CE9}"/>
                </a:ext>
              </a:extLst>
            </p:cNvPr>
            <p:cNvSpPr/>
            <p:nvPr/>
          </p:nvSpPr>
          <p:spPr>
            <a:xfrm>
              <a:off x="8472654" y="726964"/>
              <a:ext cx="80533" cy="326881"/>
            </a:xfrm>
            <a:custGeom>
              <a:avLst/>
              <a:gdLst>
                <a:gd name="connsiteX0" fmla="*/ 73381 w 80533"/>
                <a:gd name="connsiteY0" fmla="*/ 229955 h 326881"/>
                <a:gd name="connsiteX1" fmla="*/ 80467 w 80533"/>
                <a:gd name="connsiteY1" fmla="*/ 135543 h 326881"/>
                <a:gd name="connsiteX2" fmla="*/ 66294 w 80533"/>
                <a:gd name="connsiteY2" fmla="*/ 32673 h 326881"/>
                <a:gd name="connsiteX3" fmla="*/ 51206 w 80533"/>
                <a:gd name="connsiteY3" fmla="*/ 669 h 326881"/>
                <a:gd name="connsiteX4" fmla="*/ 62179 w 80533"/>
                <a:gd name="connsiteY4" fmla="*/ 1584 h 326881"/>
                <a:gd name="connsiteX5" fmla="*/ 40919 w 80533"/>
                <a:gd name="connsiteY5" fmla="*/ 441 h 326881"/>
                <a:gd name="connsiteX6" fmla="*/ 31318 w 80533"/>
                <a:gd name="connsiteY6" fmla="*/ 13928 h 326881"/>
                <a:gd name="connsiteX7" fmla="*/ 26975 w 80533"/>
                <a:gd name="connsiteY7" fmla="*/ 121599 h 326881"/>
                <a:gd name="connsiteX8" fmla="*/ 7772 w 80533"/>
                <a:gd name="connsiteY8" fmla="*/ 291448 h 326881"/>
                <a:gd name="connsiteX9" fmla="*/ 0 w 80533"/>
                <a:gd name="connsiteY9" fmla="*/ 326881 h 326881"/>
                <a:gd name="connsiteX10" fmla="*/ 38176 w 80533"/>
                <a:gd name="connsiteY10" fmla="*/ 305850 h 326881"/>
                <a:gd name="connsiteX11" fmla="*/ 73381 w 80533"/>
                <a:gd name="connsiteY11" fmla="*/ 229955 h 326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33" h="326881">
                  <a:moveTo>
                    <a:pt x="73381" y="229955"/>
                  </a:moveTo>
                  <a:cubicBezTo>
                    <a:pt x="77953" y="198637"/>
                    <a:pt x="80010" y="167319"/>
                    <a:pt x="80467" y="135543"/>
                  </a:cubicBezTo>
                  <a:cubicBezTo>
                    <a:pt x="80924" y="101025"/>
                    <a:pt x="79324" y="64906"/>
                    <a:pt x="66294" y="32673"/>
                  </a:cubicBezTo>
                  <a:cubicBezTo>
                    <a:pt x="61722" y="21700"/>
                    <a:pt x="56693" y="10956"/>
                    <a:pt x="51206" y="669"/>
                  </a:cubicBezTo>
                  <a:cubicBezTo>
                    <a:pt x="55093" y="898"/>
                    <a:pt x="58522" y="1126"/>
                    <a:pt x="62179" y="1584"/>
                  </a:cubicBezTo>
                  <a:cubicBezTo>
                    <a:pt x="55550" y="669"/>
                    <a:pt x="48692" y="212"/>
                    <a:pt x="40919" y="441"/>
                  </a:cubicBezTo>
                  <a:cubicBezTo>
                    <a:pt x="30404" y="-1617"/>
                    <a:pt x="31775" y="3641"/>
                    <a:pt x="31318" y="13928"/>
                  </a:cubicBezTo>
                  <a:cubicBezTo>
                    <a:pt x="30175" y="49818"/>
                    <a:pt x="28804" y="85708"/>
                    <a:pt x="26975" y="121599"/>
                  </a:cubicBezTo>
                  <a:cubicBezTo>
                    <a:pt x="24003" y="178520"/>
                    <a:pt x="20345" y="235670"/>
                    <a:pt x="7772" y="291448"/>
                  </a:cubicBezTo>
                  <a:cubicBezTo>
                    <a:pt x="5258" y="303336"/>
                    <a:pt x="2515" y="314994"/>
                    <a:pt x="0" y="326881"/>
                  </a:cubicBezTo>
                  <a:cubicBezTo>
                    <a:pt x="13716" y="322995"/>
                    <a:pt x="26746" y="316137"/>
                    <a:pt x="38176" y="305850"/>
                  </a:cubicBezTo>
                  <a:cubicBezTo>
                    <a:pt x="59436" y="286648"/>
                    <a:pt x="69266" y="257616"/>
                    <a:pt x="73381" y="229955"/>
                  </a:cubicBezTo>
                  <a:close/>
                </a:path>
              </a:pathLst>
            </a:custGeom>
            <a:solidFill>
              <a:srgbClr val="FFFFFF"/>
            </a:solidFill>
            <a:ln w="2286" cap="flat">
              <a:noFill/>
              <a:prstDash val="solid"/>
              <a:miter/>
            </a:ln>
          </p:spPr>
          <p:txBody>
            <a:bodyPr rtlCol="0" anchor="ctr"/>
            <a:lstStyle/>
            <a:p>
              <a:endParaRPr lang="en-US"/>
            </a:p>
          </p:txBody>
        </p:sp>
        <p:sp>
          <p:nvSpPr>
            <p:cNvPr id="30" name="Freeform 360">
              <a:extLst>
                <a:ext uri="{FF2B5EF4-FFF2-40B4-BE49-F238E27FC236}">
                  <a16:creationId xmlns:a16="http://schemas.microsoft.com/office/drawing/2014/main" id="{43E328EB-067E-1775-3599-33AF328C19B7}"/>
                </a:ext>
              </a:extLst>
            </p:cNvPr>
            <p:cNvSpPr/>
            <p:nvPr/>
          </p:nvSpPr>
          <p:spPr>
            <a:xfrm>
              <a:off x="8535290" y="729005"/>
              <a:ext cx="2971" cy="457"/>
            </a:xfrm>
            <a:custGeom>
              <a:avLst/>
              <a:gdLst>
                <a:gd name="connsiteX0" fmla="*/ 0 w 2971"/>
                <a:gd name="connsiteY0" fmla="*/ 0 h 457"/>
                <a:gd name="connsiteX1" fmla="*/ 2972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5" y="229"/>
                    <a:pt x="2058" y="229"/>
                    <a:pt x="2972" y="457"/>
                  </a:cubicBezTo>
                  <a:cubicBezTo>
                    <a:pt x="2058" y="229"/>
                    <a:pt x="915" y="0"/>
                    <a:pt x="0" y="0"/>
                  </a:cubicBezTo>
                  <a:close/>
                </a:path>
              </a:pathLst>
            </a:custGeom>
            <a:solidFill>
              <a:srgbClr val="FFFFFF"/>
            </a:solidFill>
            <a:ln w="2286" cap="flat">
              <a:noFill/>
              <a:prstDash val="solid"/>
              <a:miter/>
            </a:ln>
          </p:spPr>
          <p:txBody>
            <a:bodyPr rtlCol="0" anchor="ctr"/>
            <a:lstStyle/>
            <a:p>
              <a:endParaRPr lang="en-US"/>
            </a:p>
          </p:txBody>
        </p:sp>
        <p:sp>
          <p:nvSpPr>
            <p:cNvPr id="31" name="Freeform 361">
              <a:extLst>
                <a:ext uri="{FF2B5EF4-FFF2-40B4-BE49-F238E27FC236}">
                  <a16:creationId xmlns:a16="http://schemas.microsoft.com/office/drawing/2014/main" id="{05CFF3B9-C1F9-D842-4260-F95CEC6D9359}"/>
                </a:ext>
              </a:extLst>
            </p:cNvPr>
            <p:cNvSpPr/>
            <p:nvPr/>
          </p:nvSpPr>
          <p:spPr>
            <a:xfrm>
              <a:off x="8543062" y="730148"/>
              <a:ext cx="2971" cy="685"/>
            </a:xfrm>
            <a:custGeom>
              <a:avLst/>
              <a:gdLst>
                <a:gd name="connsiteX0" fmla="*/ 0 w 2971"/>
                <a:gd name="connsiteY0" fmla="*/ 0 h 685"/>
                <a:gd name="connsiteX1" fmla="*/ 2972 w 2971"/>
                <a:gd name="connsiteY1" fmla="*/ 686 h 685"/>
                <a:gd name="connsiteX2" fmla="*/ 0 w 2971"/>
                <a:gd name="connsiteY2" fmla="*/ 0 h 685"/>
              </a:gdLst>
              <a:ahLst/>
              <a:cxnLst>
                <a:cxn ang="0">
                  <a:pos x="connsiteX0" y="connsiteY0"/>
                </a:cxn>
                <a:cxn ang="0">
                  <a:pos x="connsiteX1" y="connsiteY1"/>
                </a:cxn>
                <a:cxn ang="0">
                  <a:pos x="connsiteX2" y="connsiteY2"/>
                </a:cxn>
              </a:cxnLst>
              <a:rect l="l" t="t" r="r" b="b"/>
              <a:pathLst>
                <a:path w="2971" h="685">
                  <a:moveTo>
                    <a:pt x="0" y="0"/>
                  </a:moveTo>
                  <a:cubicBezTo>
                    <a:pt x="914" y="229"/>
                    <a:pt x="2057" y="457"/>
                    <a:pt x="2972" y="686"/>
                  </a:cubicBezTo>
                  <a:cubicBezTo>
                    <a:pt x="1829"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362">
              <a:extLst>
                <a:ext uri="{FF2B5EF4-FFF2-40B4-BE49-F238E27FC236}">
                  <a16:creationId xmlns:a16="http://schemas.microsoft.com/office/drawing/2014/main" id="{93CF2F98-F227-80AF-421E-77882B1E2F4B}"/>
                </a:ext>
              </a:extLst>
            </p:cNvPr>
            <p:cNvSpPr/>
            <p:nvPr/>
          </p:nvSpPr>
          <p:spPr>
            <a:xfrm>
              <a:off x="8539176" y="729462"/>
              <a:ext cx="2971" cy="457"/>
            </a:xfrm>
            <a:custGeom>
              <a:avLst/>
              <a:gdLst>
                <a:gd name="connsiteX0" fmla="*/ 0 w 2971"/>
                <a:gd name="connsiteY0" fmla="*/ 0 h 457"/>
                <a:gd name="connsiteX1" fmla="*/ 2971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4" y="229"/>
                    <a:pt x="2057" y="229"/>
                    <a:pt x="2971" y="457"/>
                  </a:cubicBezTo>
                  <a:cubicBezTo>
                    <a:pt x="1828" y="229"/>
                    <a:pt x="914" y="229"/>
                    <a:pt x="0" y="0"/>
                  </a:cubicBezTo>
                  <a:close/>
                </a:path>
              </a:pathLst>
            </a:custGeom>
            <a:solidFill>
              <a:srgbClr val="FFFFFF"/>
            </a:solidFill>
            <a:ln w="2286" cap="flat">
              <a:noFill/>
              <a:prstDash val="solid"/>
              <a:miter/>
            </a:ln>
          </p:spPr>
          <p:txBody>
            <a:bodyPr rtlCol="0" anchor="ctr"/>
            <a:lstStyle/>
            <a:p>
              <a:endParaRPr lang="en-US"/>
            </a:p>
          </p:txBody>
        </p:sp>
        <p:sp>
          <p:nvSpPr>
            <p:cNvPr id="33" name="Freeform 363">
              <a:extLst>
                <a:ext uri="{FF2B5EF4-FFF2-40B4-BE49-F238E27FC236}">
                  <a16:creationId xmlns:a16="http://schemas.microsoft.com/office/drawing/2014/main" id="{64074576-870B-5A8B-0A05-5F09D0DDB566}"/>
                </a:ext>
              </a:extLst>
            </p:cNvPr>
            <p:cNvSpPr/>
            <p:nvPr/>
          </p:nvSpPr>
          <p:spPr>
            <a:xfrm>
              <a:off x="8712455" y="632079"/>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34" name="Freeform 364">
              <a:extLst>
                <a:ext uri="{FF2B5EF4-FFF2-40B4-BE49-F238E27FC236}">
                  <a16:creationId xmlns:a16="http://schemas.microsoft.com/office/drawing/2014/main" id="{6897C094-6FBE-FEB2-DF41-30F6436B1B06}"/>
                </a:ext>
              </a:extLst>
            </p:cNvPr>
            <p:cNvSpPr/>
            <p:nvPr/>
          </p:nvSpPr>
          <p:spPr>
            <a:xfrm>
              <a:off x="8712455" y="636879"/>
              <a:ext cx="2286" cy="3200"/>
            </a:xfrm>
            <a:custGeom>
              <a:avLst/>
              <a:gdLst>
                <a:gd name="connsiteX0" fmla="*/ 0 w 2286"/>
                <a:gd name="connsiteY0" fmla="*/ 0 h 3200"/>
                <a:gd name="connsiteX1" fmla="*/ 0 w 2286"/>
                <a:gd name="connsiteY1" fmla="*/ 3200 h 3200"/>
                <a:gd name="connsiteX2" fmla="*/ 0 w 2286"/>
                <a:gd name="connsiteY2" fmla="*/ 0 h 3200"/>
              </a:gdLst>
              <a:ahLst/>
              <a:cxnLst>
                <a:cxn ang="0">
                  <a:pos x="connsiteX0" y="connsiteY0"/>
                </a:cxn>
                <a:cxn ang="0">
                  <a:pos x="connsiteX1" y="connsiteY1"/>
                </a:cxn>
                <a:cxn ang="0">
                  <a:pos x="connsiteX2" y="connsiteY2"/>
                </a:cxn>
              </a:cxnLst>
              <a:rect l="l" t="t" r="r" b="b"/>
              <a:pathLst>
                <a:path w="2286" h="3200">
                  <a:moveTo>
                    <a:pt x="0" y="0"/>
                  </a:moveTo>
                  <a:cubicBezTo>
                    <a:pt x="0" y="1143"/>
                    <a:pt x="0" y="2057"/>
                    <a:pt x="0" y="3200"/>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35" name="Freeform 365">
              <a:extLst>
                <a:ext uri="{FF2B5EF4-FFF2-40B4-BE49-F238E27FC236}">
                  <a16:creationId xmlns:a16="http://schemas.microsoft.com/office/drawing/2014/main" id="{374D0418-5482-4119-FA7E-CFAF3C680BBF}"/>
                </a:ext>
              </a:extLst>
            </p:cNvPr>
            <p:cNvSpPr/>
            <p:nvPr/>
          </p:nvSpPr>
          <p:spPr>
            <a:xfrm>
              <a:off x="8712455" y="627507"/>
              <a:ext cx="2286" cy="3886"/>
            </a:xfrm>
            <a:custGeom>
              <a:avLst/>
              <a:gdLst>
                <a:gd name="connsiteX0" fmla="*/ 0 w 2286"/>
                <a:gd name="connsiteY0" fmla="*/ 0 h 3886"/>
                <a:gd name="connsiteX1" fmla="*/ 0 w 2286"/>
                <a:gd name="connsiteY1" fmla="*/ 3886 h 3886"/>
                <a:gd name="connsiteX2" fmla="*/ 0 w 2286"/>
                <a:gd name="connsiteY2" fmla="*/ 0 h 3886"/>
              </a:gdLst>
              <a:ahLst/>
              <a:cxnLst>
                <a:cxn ang="0">
                  <a:pos x="connsiteX0" y="connsiteY0"/>
                </a:cxn>
                <a:cxn ang="0">
                  <a:pos x="connsiteX1" y="connsiteY1"/>
                </a:cxn>
                <a:cxn ang="0">
                  <a:pos x="connsiteX2" y="connsiteY2"/>
                </a:cxn>
              </a:cxnLst>
              <a:rect l="l" t="t" r="r" b="b"/>
              <a:pathLst>
                <a:path w="2286" h="3886">
                  <a:moveTo>
                    <a:pt x="0" y="0"/>
                  </a:moveTo>
                  <a:cubicBezTo>
                    <a:pt x="0" y="1372"/>
                    <a:pt x="0" y="2515"/>
                    <a:pt x="0" y="3886"/>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36" name="Freeform 366">
              <a:extLst>
                <a:ext uri="{FF2B5EF4-FFF2-40B4-BE49-F238E27FC236}">
                  <a16:creationId xmlns:a16="http://schemas.microsoft.com/office/drawing/2014/main" id="{FDA57247-8690-3266-DFC3-9B308E17B566}"/>
                </a:ext>
              </a:extLst>
            </p:cNvPr>
            <p:cNvSpPr/>
            <p:nvPr/>
          </p:nvSpPr>
          <p:spPr>
            <a:xfrm>
              <a:off x="8613471" y="530580"/>
              <a:ext cx="98755" cy="176707"/>
            </a:xfrm>
            <a:custGeom>
              <a:avLst/>
              <a:gdLst>
                <a:gd name="connsiteX0" fmla="*/ 25603 w 98755"/>
                <a:gd name="connsiteY0" fmla="*/ 173279 h 176707"/>
                <a:gd name="connsiteX1" fmla="*/ 71780 w 98755"/>
                <a:gd name="connsiteY1" fmla="*/ 139217 h 176707"/>
                <a:gd name="connsiteX2" fmla="*/ 90297 w 98755"/>
                <a:gd name="connsiteY2" fmla="*/ 83668 h 176707"/>
                <a:gd name="connsiteX3" fmla="*/ 93726 w 98755"/>
                <a:gd name="connsiteY3" fmla="*/ 61265 h 176707"/>
                <a:gd name="connsiteX4" fmla="*/ 98755 w 98755"/>
                <a:gd name="connsiteY4" fmla="*/ 96469 h 176707"/>
                <a:gd name="connsiteX5" fmla="*/ 91668 w 98755"/>
                <a:gd name="connsiteY5" fmla="*/ 54178 h 176707"/>
                <a:gd name="connsiteX6" fmla="*/ 20116 w 98755"/>
                <a:gd name="connsiteY6" fmla="*/ 0 h 176707"/>
                <a:gd name="connsiteX7" fmla="*/ 0 w 98755"/>
                <a:gd name="connsiteY7" fmla="*/ 176708 h 176707"/>
                <a:gd name="connsiteX8" fmla="*/ 0 w 98755"/>
                <a:gd name="connsiteY8" fmla="*/ 176708 h 176707"/>
                <a:gd name="connsiteX9" fmla="*/ 25603 w 98755"/>
                <a:gd name="connsiteY9" fmla="*/ 173279 h 17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755" h="176707">
                  <a:moveTo>
                    <a:pt x="25603" y="173279"/>
                  </a:moveTo>
                  <a:cubicBezTo>
                    <a:pt x="45262" y="168250"/>
                    <a:pt x="60350" y="155448"/>
                    <a:pt x="71780" y="139217"/>
                  </a:cubicBezTo>
                  <a:cubicBezTo>
                    <a:pt x="82981" y="123215"/>
                    <a:pt x="87325" y="102641"/>
                    <a:pt x="90297" y="83668"/>
                  </a:cubicBezTo>
                  <a:cubicBezTo>
                    <a:pt x="91440" y="76352"/>
                    <a:pt x="92811" y="68809"/>
                    <a:pt x="93726" y="61265"/>
                  </a:cubicBezTo>
                  <a:cubicBezTo>
                    <a:pt x="96926" y="72923"/>
                    <a:pt x="98298" y="84811"/>
                    <a:pt x="98755" y="96469"/>
                  </a:cubicBezTo>
                  <a:cubicBezTo>
                    <a:pt x="98298" y="82296"/>
                    <a:pt x="96240" y="68351"/>
                    <a:pt x="91668" y="54178"/>
                  </a:cubicBezTo>
                  <a:cubicBezTo>
                    <a:pt x="81153" y="22860"/>
                    <a:pt x="55092" y="2057"/>
                    <a:pt x="20116" y="0"/>
                  </a:cubicBezTo>
                  <a:cubicBezTo>
                    <a:pt x="54406" y="65380"/>
                    <a:pt x="37261" y="122530"/>
                    <a:pt x="0" y="176708"/>
                  </a:cubicBezTo>
                  <a:cubicBezTo>
                    <a:pt x="0" y="176708"/>
                    <a:pt x="0" y="176708"/>
                    <a:pt x="0" y="176708"/>
                  </a:cubicBezTo>
                  <a:cubicBezTo>
                    <a:pt x="8686" y="176708"/>
                    <a:pt x="17373" y="175565"/>
                    <a:pt x="25603" y="173279"/>
                  </a:cubicBezTo>
                  <a:close/>
                </a:path>
              </a:pathLst>
            </a:custGeom>
            <a:solidFill>
              <a:srgbClr val="FFFFFF"/>
            </a:solidFill>
            <a:ln w="2286" cap="flat">
              <a:noFill/>
              <a:prstDash val="solid"/>
              <a:miter/>
            </a:ln>
          </p:spPr>
          <p:txBody>
            <a:bodyPr rtlCol="0" anchor="ctr"/>
            <a:lstStyle/>
            <a:p>
              <a:endParaRPr lang="en-US"/>
            </a:p>
          </p:txBody>
        </p:sp>
        <p:sp>
          <p:nvSpPr>
            <p:cNvPr id="37" name="Freeform 367">
              <a:extLst>
                <a:ext uri="{FF2B5EF4-FFF2-40B4-BE49-F238E27FC236}">
                  <a16:creationId xmlns:a16="http://schemas.microsoft.com/office/drawing/2014/main" id="{AE7175C7-CD7D-B2A2-0E98-2B1ED2C41C39}"/>
                </a:ext>
              </a:extLst>
            </p:cNvPr>
            <p:cNvSpPr/>
            <p:nvPr/>
          </p:nvSpPr>
          <p:spPr>
            <a:xfrm>
              <a:off x="8711769" y="651510"/>
              <a:ext cx="228" cy="2286"/>
            </a:xfrm>
            <a:custGeom>
              <a:avLst/>
              <a:gdLst>
                <a:gd name="connsiteX0" fmla="*/ 228 w 228"/>
                <a:gd name="connsiteY0" fmla="*/ 0 h 2286"/>
                <a:gd name="connsiteX1" fmla="*/ 0 w 228"/>
                <a:gd name="connsiteY1" fmla="*/ 2286 h 2286"/>
                <a:gd name="connsiteX2" fmla="*/ 228 w 228"/>
                <a:gd name="connsiteY2" fmla="*/ 0 h 2286"/>
              </a:gdLst>
              <a:ahLst/>
              <a:cxnLst>
                <a:cxn ang="0">
                  <a:pos x="connsiteX0" y="connsiteY0"/>
                </a:cxn>
                <a:cxn ang="0">
                  <a:pos x="connsiteX1" y="connsiteY1"/>
                </a:cxn>
                <a:cxn ang="0">
                  <a:pos x="connsiteX2" y="connsiteY2"/>
                </a:cxn>
              </a:cxnLst>
              <a:rect l="l" t="t" r="r" b="b"/>
              <a:pathLst>
                <a:path w="228" h="2286">
                  <a:moveTo>
                    <a:pt x="228" y="0"/>
                  </a:moveTo>
                  <a:cubicBezTo>
                    <a:pt x="228" y="686"/>
                    <a:pt x="228" y="1600"/>
                    <a:pt x="0" y="2286"/>
                  </a:cubicBezTo>
                  <a:cubicBezTo>
                    <a:pt x="0" y="1600"/>
                    <a:pt x="0" y="686"/>
                    <a:pt x="228" y="0"/>
                  </a:cubicBezTo>
                  <a:close/>
                </a:path>
              </a:pathLst>
            </a:custGeom>
            <a:solidFill>
              <a:srgbClr val="FFFFFF"/>
            </a:solidFill>
            <a:ln w="2286" cap="flat">
              <a:noFill/>
              <a:prstDash val="solid"/>
              <a:miter/>
            </a:ln>
          </p:spPr>
          <p:txBody>
            <a:bodyPr rtlCol="0" anchor="ctr"/>
            <a:lstStyle/>
            <a:p>
              <a:endParaRPr lang="en-US"/>
            </a:p>
          </p:txBody>
        </p:sp>
        <p:sp>
          <p:nvSpPr>
            <p:cNvPr id="38" name="Freeform 368">
              <a:extLst>
                <a:ext uri="{FF2B5EF4-FFF2-40B4-BE49-F238E27FC236}">
                  <a16:creationId xmlns:a16="http://schemas.microsoft.com/office/drawing/2014/main" id="{C561DB9F-8DD7-C2F2-7AC7-62E51B8920B6}"/>
                </a:ext>
              </a:extLst>
            </p:cNvPr>
            <p:cNvSpPr/>
            <p:nvPr/>
          </p:nvSpPr>
          <p:spPr>
            <a:xfrm>
              <a:off x="8711312" y="656539"/>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229" y="1143"/>
                    <a:pt x="0" y="1829"/>
                  </a:cubicBezTo>
                  <a:cubicBezTo>
                    <a:pt x="0"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39" name="Freeform 369">
              <a:extLst>
                <a:ext uri="{FF2B5EF4-FFF2-40B4-BE49-F238E27FC236}">
                  <a16:creationId xmlns:a16="http://schemas.microsoft.com/office/drawing/2014/main" id="{C303A909-7EA0-5B4A-854F-E077253F3735}"/>
                </a:ext>
              </a:extLst>
            </p:cNvPr>
            <p:cNvSpPr/>
            <p:nvPr/>
          </p:nvSpPr>
          <p:spPr>
            <a:xfrm>
              <a:off x="8711998" y="646480"/>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40" name="Freeform 370">
              <a:extLst>
                <a:ext uri="{FF2B5EF4-FFF2-40B4-BE49-F238E27FC236}">
                  <a16:creationId xmlns:a16="http://schemas.microsoft.com/office/drawing/2014/main" id="{74C9E19D-C347-307D-171F-2347E400174F}"/>
                </a:ext>
              </a:extLst>
            </p:cNvPr>
            <p:cNvSpPr/>
            <p:nvPr/>
          </p:nvSpPr>
          <p:spPr>
            <a:xfrm>
              <a:off x="8712226" y="641680"/>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228" y="2057"/>
                    <a:pt x="0" y="2972"/>
                  </a:cubicBezTo>
                  <a:cubicBezTo>
                    <a:pt x="228" y="2057"/>
                    <a:pt x="228" y="914"/>
                    <a:pt x="228" y="0"/>
                  </a:cubicBezTo>
                  <a:close/>
                </a:path>
              </a:pathLst>
            </a:custGeom>
            <a:solidFill>
              <a:srgbClr val="FFFFFF"/>
            </a:solidFill>
            <a:ln w="2286" cap="flat">
              <a:noFill/>
              <a:prstDash val="solid"/>
              <a:miter/>
            </a:ln>
          </p:spPr>
          <p:txBody>
            <a:bodyPr rtlCol="0" anchor="ctr"/>
            <a:lstStyle/>
            <a:p>
              <a:endParaRPr lang="en-US"/>
            </a:p>
          </p:txBody>
        </p:sp>
        <p:sp>
          <p:nvSpPr>
            <p:cNvPr id="41" name="Freeform 371">
              <a:extLst>
                <a:ext uri="{FF2B5EF4-FFF2-40B4-BE49-F238E27FC236}">
                  <a16:creationId xmlns:a16="http://schemas.microsoft.com/office/drawing/2014/main" id="{8D088296-8C3A-C710-CDC1-404D1DCCA1CA}"/>
                </a:ext>
              </a:extLst>
            </p:cNvPr>
            <p:cNvSpPr/>
            <p:nvPr/>
          </p:nvSpPr>
          <p:spPr>
            <a:xfrm>
              <a:off x="8601584" y="723874"/>
              <a:ext cx="2286" cy="101"/>
            </a:xfrm>
            <a:custGeom>
              <a:avLst/>
              <a:gdLst>
                <a:gd name="connsiteX0" fmla="*/ 0 w 2286"/>
                <a:gd name="connsiteY0" fmla="*/ 102 h 101"/>
                <a:gd name="connsiteX1" fmla="*/ 0 w 2286"/>
                <a:gd name="connsiteY1" fmla="*/ 102 h 101"/>
                <a:gd name="connsiteX2" fmla="*/ 0 w 2286"/>
                <a:gd name="connsiteY2" fmla="*/ 102 h 101"/>
              </a:gdLst>
              <a:ahLst/>
              <a:cxnLst>
                <a:cxn ang="0">
                  <a:pos x="connsiteX0" y="connsiteY0"/>
                </a:cxn>
                <a:cxn ang="0">
                  <a:pos x="connsiteX1" y="connsiteY1"/>
                </a:cxn>
                <a:cxn ang="0">
                  <a:pos x="connsiteX2" y="connsiteY2"/>
                </a:cxn>
              </a:cxnLst>
              <a:rect l="l" t="t" r="r" b="b"/>
              <a:pathLst>
                <a:path w="2286" h="101">
                  <a:moveTo>
                    <a:pt x="0" y="102"/>
                  </a:moveTo>
                  <a:cubicBezTo>
                    <a:pt x="0" y="102"/>
                    <a:pt x="0" y="-127"/>
                    <a:pt x="0" y="102"/>
                  </a:cubicBezTo>
                  <a:cubicBezTo>
                    <a:pt x="0" y="-127"/>
                    <a:pt x="0" y="102"/>
                    <a:pt x="0" y="102"/>
                  </a:cubicBezTo>
                  <a:close/>
                </a:path>
              </a:pathLst>
            </a:custGeom>
            <a:solidFill>
              <a:srgbClr val="FFFFFF"/>
            </a:solidFill>
            <a:ln w="2286" cap="flat">
              <a:noFill/>
              <a:prstDash val="solid"/>
              <a:miter/>
            </a:ln>
          </p:spPr>
          <p:txBody>
            <a:bodyPr rtlCol="0" anchor="ctr"/>
            <a:lstStyle/>
            <a:p>
              <a:endParaRPr lang="en-US"/>
            </a:p>
          </p:txBody>
        </p:sp>
        <p:sp>
          <p:nvSpPr>
            <p:cNvPr id="42" name="Freeform 372">
              <a:extLst>
                <a:ext uri="{FF2B5EF4-FFF2-40B4-BE49-F238E27FC236}">
                  <a16:creationId xmlns:a16="http://schemas.microsoft.com/office/drawing/2014/main" id="{0FDBBA71-9AF7-0903-32E3-5C5F7098A6A2}"/>
                </a:ext>
              </a:extLst>
            </p:cNvPr>
            <p:cNvSpPr/>
            <p:nvPr/>
          </p:nvSpPr>
          <p:spPr>
            <a:xfrm>
              <a:off x="8605699" y="71848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43" name="Freeform 373">
              <a:extLst>
                <a:ext uri="{FF2B5EF4-FFF2-40B4-BE49-F238E27FC236}">
                  <a16:creationId xmlns:a16="http://schemas.microsoft.com/office/drawing/2014/main" id="{D2A20CB4-9C13-CA12-AFBB-52BCAE6F8668}"/>
                </a:ext>
              </a:extLst>
            </p:cNvPr>
            <p:cNvSpPr/>
            <p:nvPr/>
          </p:nvSpPr>
          <p:spPr>
            <a:xfrm>
              <a:off x="8634045" y="629564"/>
              <a:ext cx="2743" cy="10972"/>
            </a:xfrm>
            <a:custGeom>
              <a:avLst/>
              <a:gdLst>
                <a:gd name="connsiteX0" fmla="*/ 2743 w 2743"/>
                <a:gd name="connsiteY0" fmla="*/ 0 h 10972"/>
                <a:gd name="connsiteX1" fmla="*/ 0 w 2743"/>
                <a:gd name="connsiteY1" fmla="*/ 10973 h 10972"/>
                <a:gd name="connsiteX2" fmla="*/ 2743 w 2743"/>
                <a:gd name="connsiteY2" fmla="*/ 0 h 10972"/>
              </a:gdLst>
              <a:ahLst/>
              <a:cxnLst>
                <a:cxn ang="0">
                  <a:pos x="connsiteX0" y="connsiteY0"/>
                </a:cxn>
                <a:cxn ang="0">
                  <a:pos x="connsiteX1" y="connsiteY1"/>
                </a:cxn>
                <a:cxn ang="0">
                  <a:pos x="connsiteX2" y="connsiteY2"/>
                </a:cxn>
              </a:cxnLst>
              <a:rect l="l" t="t" r="r" b="b"/>
              <a:pathLst>
                <a:path w="2743" h="10972">
                  <a:moveTo>
                    <a:pt x="2743" y="0"/>
                  </a:moveTo>
                  <a:cubicBezTo>
                    <a:pt x="2057" y="3658"/>
                    <a:pt x="1143" y="7315"/>
                    <a:pt x="0" y="10973"/>
                  </a:cubicBezTo>
                  <a:cubicBezTo>
                    <a:pt x="914" y="7315"/>
                    <a:pt x="1828" y="3658"/>
                    <a:pt x="2743" y="0"/>
                  </a:cubicBezTo>
                  <a:close/>
                </a:path>
              </a:pathLst>
            </a:custGeom>
            <a:solidFill>
              <a:srgbClr val="FFFFFF"/>
            </a:solidFill>
            <a:ln w="2286" cap="flat">
              <a:noFill/>
              <a:prstDash val="solid"/>
              <a:miter/>
            </a:ln>
          </p:spPr>
          <p:txBody>
            <a:bodyPr rtlCol="0" anchor="ctr"/>
            <a:lstStyle/>
            <a:p>
              <a:endParaRPr lang="en-US"/>
            </a:p>
          </p:txBody>
        </p:sp>
        <p:sp>
          <p:nvSpPr>
            <p:cNvPr id="44" name="Freeform 374">
              <a:extLst>
                <a:ext uri="{FF2B5EF4-FFF2-40B4-BE49-F238E27FC236}">
                  <a16:creationId xmlns:a16="http://schemas.microsoft.com/office/drawing/2014/main" id="{DBF5E515-177E-34C9-CDAB-45A39A347C94}"/>
                </a:ext>
              </a:extLst>
            </p:cNvPr>
            <p:cNvSpPr/>
            <p:nvPr/>
          </p:nvSpPr>
          <p:spPr>
            <a:xfrm>
              <a:off x="8618043" y="676198"/>
              <a:ext cx="1371" cy="2743"/>
            </a:xfrm>
            <a:custGeom>
              <a:avLst/>
              <a:gdLst>
                <a:gd name="connsiteX0" fmla="*/ 1371 w 1371"/>
                <a:gd name="connsiteY0" fmla="*/ 0 h 2743"/>
                <a:gd name="connsiteX1" fmla="*/ 0 w 1371"/>
                <a:gd name="connsiteY1" fmla="*/ 2743 h 2743"/>
                <a:gd name="connsiteX2" fmla="*/ 1371 w 1371"/>
                <a:gd name="connsiteY2" fmla="*/ 0 h 2743"/>
              </a:gdLst>
              <a:ahLst/>
              <a:cxnLst>
                <a:cxn ang="0">
                  <a:pos x="connsiteX0" y="connsiteY0"/>
                </a:cxn>
                <a:cxn ang="0">
                  <a:pos x="connsiteX1" y="connsiteY1"/>
                </a:cxn>
                <a:cxn ang="0">
                  <a:pos x="connsiteX2" y="connsiteY2"/>
                </a:cxn>
              </a:cxnLst>
              <a:rect l="l" t="t" r="r" b="b"/>
              <a:pathLst>
                <a:path w="1371" h="2743">
                  <a:moveTo>
                    <a:pt x="1371" y="0"/>
                  </a:moveTo>
                  <a:cubicBezTo>
                    <a:pt x="914" y="914"/>
                    <a:pt x="457" y="1829"/>
                    <a:pt x="0" y="2743"/>
                  </a:cubicBezTo>
                  <a:cubicBezTo>
                    <a:pt x="457" y="1829"/>
                    <a:pt x="914" y="914"/>
                    <a:pt x="1371" y="0"/>
                  </a:cubicBezTo>
                  <a:close/>
                </a:path>
              </a:pathLst>
            </a:custGeom>
            <a:solidFill>
              <a:srgbClr val="FFFFFF"/>
            </a:solidFill>
            <a:ln w="2286" cap="flat">
              <a:noFill/>
              <a:prstDash val="solid"/>
              <a:miter/>
            </a:ln>
          </p:spPr>
          <p:txBody>
            <a:bodyPr rtlCol="0" anchor="ctr"/>
            <a:lstStyle/>
            <a:p>
              <a:endParaRPr lang="en-US"/>
            </a:p>
          </p:txBody>
        </p:sp>
        <p:sp>
          <p:nvSpPr>
            <p:cNvPr id="45" name="Freeform 375">
              <a:extLst>
                <a:ext uri="{FF2B5EF4-FFF2-40B4-BE49-F238E27FC236}">
                  <a16:creationId xmlns:a16="http://schemas.microsoft.com/office/drawing/2014/main" id="{33A3A00D-0038-1568-8544-6AE4FDFA562B}"/>
                </a:ext>
              </a:extLst>
            </p:cNvPr>
            <p:cNvSpPr/>
            <p:nvPr/>
          </p:nvSpPr>
          <p:spPr>
            <a:xfrm>
              <a:off x="8615071" y="682142"/>
              <a:ext cx="1143" cy="1828"/>
            </a:xfrm>
            <a:custGeom>
              <a:avLst/>
              <a:gdLst>
                <a:gd name="connsiteX0" fmla="*/ 1143 w 1143"/>
                <a:gd name="connsiteY0" fmla="*/ 0 h 1828"/>
                <a:gd name="connsiteX1" fmla="*/ 0 w 1143"/>
                <a:gd name="connsiteY1" fmla="*/ 1829 h 1828"/>
                <a:gd name="connsiteX2" fmla="*/ 1143 w 1143"/>
                <a:gd name="connsiteY2" fmla="*/ 0 h 1828"/>
              </a:gdLst>
              <a:ahLst/>
              <a:cxnLst>
                <a:cxn ang="0">
                  <a:pos x="connsiteX0" y="connsiteY0"/>
                </a:cxn>
                <a:cxn ang="0">
                  <a:pos x="connsiteX1" y="connsiteY1"/>
                </a:cxn>
                <a:cxn ang="0">
                  <a:pos x="connsiteX2" y="connsiteY2"/>
                </a:cxn>
              </a:cxnLst>
              <a:rect l="l" t="t" r="r" b="b"/>
              <a:pathLst>
                <a:path w="1143" h="1828">
                  <a:moveTo>
                    <a:pt x="1143" y="0"/>
                  </a:moveTo>
                  <a:cubicBezTo>
                    <a:pt x="686" y="686"/>
                    <a:pt x="457" y="1372"/>
                    <a:pt x="0" y="1829"/>
                  </a:cubicBezTo>
                  <a:cubicBezTo>
                    <a:pt x="457" y="1372"/>
                    <a:pt x="686" y="686"/>
                    <a:pt x="1143" y="0"/>
                  </a:cubicBezTo>
                  <a:close/>
                </a:path>
              </a:pathLst>
            </a:custGeom>
            <a:solidFill>
              <a:srgbClr val="FFFFFF"/>
            </a:solidFill>
            <a:ln w="2286" cap="flat">
              <a:noFill/>
              <a:prstDash val="solid"/>
              <a:miter/>
            </a:ln>
          </p:spPr>
          <p:txBody>
            <a:bodyPr rtlCol="0" anchor="ctr"/>
            <a:lstStyle/>
            <a:p>
              <a:endParaRPr lang="en-US"/>
            </a:p>
          </p:txBody>
        </p:sp>
        <p:sp>
          <p:nvSpPr>
            <p:cNvPr id="46" name="Freeform 376">
              <a:extLst>
                <a:ext uri="{FF2B5EF4-FFF2-40B4-BE49-F238E27FC236}">
                  <a16:creationId xmlns:a16="http://schemas.microsoft.com/office/drawing/2014/main" id="{FA2224CA-D1FC-5004-9A4D-CD9AD3641CB5}"/>
                </a:ext>
              </a:extLst>
            </p:cNvPr>
            <p:cNvSpPr/>
            <p:nvPr/>
          </p:nvSpPr>
          <p:spPr>
            <a:xfrm>
              <a:off x="8612100" y="686943"/>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47" name="Freeform 377">
              <a:extLst>
                <a:ext uri="{FF2B5EF4-FFF2-40B4-BE49-F238E27FC236}">
                  <a16:creationId xmlns:a16="http://schemas.microsoft.com/office/drawing/2014/main" id="{6D17CB37-6324-D82B-CAAF-8811578F0066}"/>
                </a:ext>
              </a:extLst>
            </p:cNvPr>
            <p:cNvSpPr/>
            <p:nvPr/>
          </p:nvSpPr>
          <p:spPr>
            <a:xfrm>
              <a:off x="8626273" y="659282"/>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915" y="914"/>
                    <a:pt x="1143" y="0"/>
                  </a:cubicBezTo>
                  <a:close/>
                </a:path>
              </a:pathLst>
            </a:custGeom>
            <a:solidFill>
              <a:srgbClr val="FFFFFF"/>
            </a:solidFill>
            <a:ln w="2286" cap="flat">
              <a:noFill/>
              <a:prstDash val="solid"/>
              <a:miter/>
            </a:ln>
          </p:spPr>
          <p:txBody>
            <a:bodyPr rtlCol="0" anchor="ctr"/>
            <a:lstStyle/>
            <a:p>
              <a:endParaRPr lang="en-US"/>
            </a:p>
          </p:txBody>
        </p:sp>
        <p:sp>
          <p:nvSpPr>
            <p:cNvPr id="48" name="Freeform 378">
              <a:extLst>
                <a:ext uri="{FF2B5EF4-FFF2-40B4-BE49-F238E27FC236}">
                  <a16:creationId xmlns:a16="http://schemas.microsoft.com/office/drawing/2014/main" id="{51205911-8F59-A75B-7391-46D01D156F70}"/>
                </a:ext>
              </a:extLst>
            </p:cNvPr>
            <p:cNvSpPr/>
            <p:nvPr/>
          </p:nvSpPr>
          <p:spPr>
            <a:xfrm>
              <a:off x="8623530" y="665454"/>
              <a:ext cx="1371" cy="3200"/>
            </a:xfrm>
            <a:custGeom>
              <a:avLst/>
              <a:gdLst>
                <a:gd name="connsiteX0" fmla="*/ 1372 w 1371"/>
                <a:gd name="connsiteY0" fmla="*/ 0 h 3200"/>
                <a:gd name="connsiteX1" fmla="*/ 0 w 1371"/>
                <a:gd name="connsiteY1" fmla="*/ 3200 h 3200"/>
                <a:gd name="connsiteX2" fmla="*/ 1372 w 1371"/>
                <a:gd name="connsiteY2" fmla="*/ 0 h 3200"/>
              </a:gdLst>
              <a:ahLst/>
              <a:cxnLst>
                <a:cxn ang="0">
                  <a:pos x="connsiteX0" y="connsiteY0"/>
                </a:cxn>
                <a:cxn ang="0">
                  <a:pos x="connsiteX1" y="connsiteY1"/>
                </a:cxn>
                <a:cxn ang="0">
                  <a:pos x="connsiteX2" y="connsiteY2"/>
                </a:cxn>
              </a:cxnLst>
              <a:rect l="l" t="t" r="r" b="b"/>
              <a:pathLst>
                <a:path w="1371" h="3200">
                  <a:moveTo>
                    <a:pt x="1372" y="0"/>
                  </a:moveTo>
                  <a:cubicBezTo>
                    <a:pt x="914" y="1143"/>
                    <a:pt x="457" y="2057"/>
                    <a:pt x="0" y="3200"/>
                  </a:cubicBezTo>
                  <a:cubicBezTo>
                    <a:pt x="229" y="2057"/>
                    <a:pt x="914" y="1143"/>
                    <a:pt x="1372" y="0"/>
                  </a:cubicBezTo>
                  <a:close/>
                </a:path>
              </a:pathLst>
            </a:custGeom>
            <a:solidFill>
              <a:srgbClr val="FFFFFF"/>
            </a:solidFill>
            <a:ln w="2286" cap="flat">
              <a:noFill/>
              <a:prstDash val="solid"/>
              <a:miter/>
            </a:ln>
          </p:spPr>
          <p:txBody>
            <a:bodyPr rtlCol="0" anchor="ctr"/>
            <a:lstStyle/>
            <a:p>
              <a:endParaRPr lang="en-US"/>
            </a:p>
          </p:txBody>
        </p:sp>
        <p:sp>
          <p:nvSpPr>
            <p:cNvPr id="49" name="Freeform 379">
              <a:extLst>
                <a:ext uri="{FF2B5EF4-FFF2-40B4-BE49-F238E27FC236}">
                  <a16:creationId xmlns:a16="http://schemas.microsoft.com/office/drawing/2014/main" id="{6A4A7914-FF34-FD20-8867-9D210916AAE2}"/>
                </a:ext>
              </a:extLst>
            </p:cNvPr>
            <p:cNvSpPr/>
            <p:nvPr/>
          </p:nvSpPr>
          <p:spPr>
            <a:xfrm>
              <a:off x="8621015" y="670941"/>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8" y="1600"/>
                    <a:pt x="0" y="2286"/>
                  </a:cubicBezTo>
                  <a:cubicBezTo>
                    <a:pt x="458" y="1600"/>
                    <a:pt x="686" y="914"/>
                    <a:pt x="1143" y="0"/>
                  </a:cubicBezTo>
                  <a:close/>
                </a:path>
              </a:pathLst>
            </a:custGeom>
            <a:solidFill>
              <a:srgbClr val="FFFFFF"/>
            </a:solidFill>
            <a:ln w="2286" cap="flat">
              <a:noFill/>
              <a:prstDash val="solid"/>
              <a:miter/>
            </a:ln>
          </p:spPr>
          <p:txBody>
            <a:bodyPr rtlCol="0" anchor="ctr"/>
            <a:lstStyle/>
            <a:p>
              <a:endParaRPr lang="en-US"/>
            </a:p>
          </p:txBody>
        </p:sp>
        <p:sp>
          <p:nvSpPr>
            <p:cNvPr id="50" name="Freeform 380">
              <a:extLst>
                <a:ext uri="{FF2B5EF4-FFF2-40B4-BE49-F238E27FC236}">
                  <a16:creationId xmlns:a16="http://schemas.microsoft.com/office/drawing/2014/main" id="{C593423F-F2FD-331F-F12C-977325A2F682}"/>
                </a:ext>
              </a:extLst>
            </p:cNvPr>
            <p:cNvSpPr/>
            <p:nvPr/>
          </p:nvSpPr>
          <p:spPr>
            <a:xfrm>
              <a:off x="8639303" y="603046"/>
              <a:ext cx="457" cy="7543"/>
            </a:xfrm>
            <a:custGeom>
              <a:avLst/>
              <a:gdLst>
                <a:gd name="connsiteX0" fmla="*/ 458 w 457"/>
                <a:gd name="connsiteY0" fmla="*/ 0 h 7543"/>
                <a:gd name="connsiteX1" fmla="*/ 0 w 457"/>
                <a:gd name="connsiteY1" fmla="*/ 7544 h 7543"/>
                <a:gd name="connsiteX2" fmla="*/ 458 w 457"/>
                <a:gd name="connsiteY2" fmla="*/ 0 h 7543"/>
              </a:gdLst>
              <a:ahLst/>
              <a:cxnLst>
                <a:cxn ang="0">
                  <a:pos x="connsiteX0" y="connsiteY0"/>
                </a:cxn>
                <a:cxn ang="0">
                  <a:pos x="connsiteX1" y="connsiteY1"/>
                </a:cxn>
                <a:cxn ang="0">
                  <a:pos x="connsiteX2" y="connsiteY2"/>
                </a:cxn>
              </a:cxnLst>
              <a:rect l="l" t="t" r="r" b="b"/>
              <a:pathLst>
                <a:path w="457" h="7543">
                  <a:moveTo>
                    <a:pt x="458" y="0"/>
                  </a:moveTo>
                  <a:cubicBezTo>
                    <a:pt x="458" y="2515"/>
                    <a:pt x="229" y="5029"/>
                    <a:pt x="0" y="7544"/>
                  </a:cubicBezTo>
                  <a:cubicBezTo>
                    <a:pt x="229" y="5029"/>
                    <a:pt x="458" y="2515"/>
                    <a:pt x="458" y="0"/>
                  </a:cubicBezTo>
                  <a:close/>
                </a:path>
              </a:pathLst>
            </a:custGeom>
            <a:solidFill>
              <a:srgbClr val="FFFFFF"/>
            </a:solidFill>
            <a:ln w="2286" cap="flat">
              <a:noFill/>
              <a:prstDash val="solid"/>
              <a:miter/>
            </a:ln>
          </p:spPr>
          <p:txBody>
            <a:bodyPr rtlCol="0" anchor="ctr"/>
            <a:lstStyle/>
            <a:p>
              <a:endParaRPr lang="en-US"/>
            </a:p>
          </p:txBody>
        </p:sp>
        <p:sp>
          <p:nvSpPr>
            <p:cNvPr id="51" name="Freeform 381">
              <a:extLst>
                <a:ext uri="{FF2B5EF4-FFF2-40B4-BE49-F238E27FC236}">
                  <a16:creationId xmlns:a16="http://schemas.microsoft.com/office/drawing/2014/main" id="{2069937B-7DCE-78C6-21CB-7E78CEF2C796}"/>
                </a:ext>
              </a:extLst>
            </p:cNvPr>
            <p:cNvSpPr/>
            <p:nvPr/>
          </p:nvSpPr>
          <p:spPr>
            <a:xfrm>
              <a:off x="8598384" y="706145"/>
              <a:ext cx="914" cy="1143"/>
            </a:xfrm>
            <a:custGeom>
              <a:avLst/>
              <a:gdLst>
                <a:gd name="connsiteX0" fmla="*/ 914 w 914"/>
                <a:gd name="connsiteY0" fmla="*/ 0 h 1143"/>
                <a:gd name="connsiteX1" fmla="*/ 0 w 914"/>
                <a:gd name="connsiteY1" fmla="*/ 1143 h 1143"/>
                <a:gd name="connsiteX2" fmla="*/ 914 w 914"/>
                <a:gd name="connsiteY2" fmla="*/ 0 h 1143"/>
              </a:gdLst>
              <a:ahLst/>
              <a:cxnLst>
                <a:cxn ang="0">
                  <a:pos x="connsiteX0" y="connsiteY0"/>
                </a:cxn>
                <a:cxn ang="0">
                  <a:pos x="connsiteX1" y="connsiteY1"/>
                </a:cxn>
                <a:cxn ang="0">
                  <a:pos x="connsiteX2" y="connsiteY2"/>
                </a:cxn>
              </a:cxnLst>
              <a:rect l="l" t="t" r="r" b="b"/>
              <a:pathLst>
                <a:path w="914" h="1143">
                  <a:moveTo>
                    <a:pt x="914" y="0"/>
                  </a:moveTo>
                  <a:cubicBezTo>
                    <a:pt x="686" y="457"/>
                    <a:pt x="229" y="686"/>
                    <a:pt x="0" y="1143"/>
                  </a:cubicBezTo>
                  <a:cubicBezTo>
                    <a:pt x="229" y="686"/>
                    <a:pt x="457" y="457"/>
                    <a:pt x="914" y="0"/>
                  </a:cubicBezTo>
                  <a:close/>
                </a:path>
              </a:pathLst>
            </a:custGeom>
            <a:solidFill>
              <a:srgbClr val="FFFFFF"/>
            </a:solidFill>
            <a:ln w="2286" cap="flat">
              <a:noFill/>
              <a:prstDash val="solid"/>
              <a:miter/>
            </a:ln>
          </p:spPr>
          <p:txBody>
            <a:bodyPr rtlCol="0" anchor="ctr"/>
            <a:lstStyle/>
            <a:p>
              <a:endParaRPr lang="en-US"/>
            </a:p>
          </p:txBody>
        </p:sp>
        <p:sp>
          <p:nvSpPr>
            <p:cNvPr id="52" name="Freeform 382">
              <a:extLst>
                <a:ext uri="{FF2B5EF4-FFF2-40B4-BE49-F238E27FC236}">
                  <a16:creationId xmlns:a16="http://schemas.microsoft.com/office/drawing/2014/main" id="{BA1FA8F1-7D99-4C9D-7BF4-FB1D988272BC}"/>
                </a:ext>
              </a:extLst>
            </p:cNvPr>
            <p:cNvSpPr/>
            <p:nvPr/>
          </p:nvSpPr>
          <p:spPr>
            <a:xfrm>
              <a:off x="8608671" y="692658"/>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229"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53" name="Freeform 383">
              <a:extLst>
                <a:ext uri="{FF2B5EF4-FFF2-40B4-BE49-F238E27FC236}">
                  <a16:creationId xmlns:a16="http://schemas.microsoft.com/office/drawing/2014/main" id="{2BDBF853-2085-B98D-B44C-5265A880C15C}"/>
                </a:ext>
              </a:extLst>
            </p:cNvPr>
            <p:cNvSpPr/>
            <p:nvPr/>
          </p:nvSpPr>
          <p:spPr>
            <a:xfrm>
              <a:off x="8602270" y="701802"/>
              <a:ext cx="457" cy="457"/>
            </a:xfrm>
            <a:custGeom>
              <a:avLst/>
              <a:gdLst>
                <a:gd name="connsiteX0" fmla="*/ 457 w 457"/>
                <a:gd name="connsiteY0" fmla="*/ 0 h 457"/>
                <a:gd name="connsiteX1" fmla="*/ 0 w 457"/>
                <a:gd name="connsiteY1" fmla="*/ 457 h 457"/>
                <a:gd name="connsiteX2" fmla="*/ 457 w 457"/>
                <a:gd name="connsiteY2" fmla="*/ 0 h 457"/>
              </a:gdLst>
              <a:ahLst/>
              <a:cxnLst>
                <a:cxn ang="0">
                  <a:pos x="connsiteX0" y="connsiteY0"/>
                </a:cxn>
                <a:cxn ang="0">
                  <a:pos x="connsiteX1" y="connsiteY1"/>
                </a:cxn>
                <a:cxn ang="0">
                  <a:pos x="connsiteX2" y="connsiteY2"/>
                </a:cxn>
              </a:cxnLst>
              <a:rect l="l" t="t" r="r" b="b"/>
              <a:pathLst>
                <a:path w="457" h="457">
                  <a:moveTo>
                    <a:pt x="457" y="0"/>
                  </a:moveTo>
                  <a:cubicBezTo>
                    <a:pt x="229" y="229"/>
                    <a:pt x="229" y="457"/>
                    <a:pt x="0" y="457"/>
                  </a:cubicBezTo>
                  <a:cubicBezTo>
                    <a:pt x="229" y="457"/>
                    <a:pt x="457" y="229"/>
                    <a:pt x="457" y="0"/>
                  </a:cubicBezTo>
                  <a:close/>
                </a:path>
              </a:pathLst>
            </a:custGeom>
            <a:solidFill>
              <a:srgbClr val="FFFFFF"/>
            </a:solidFill>
            <a:ln w="2286" cap="flat">
              <a:noFill/>
              <a:prstDash val="solid"/>
              <a:miter/>
            </a:ln>
          </p:spPr>
          <p:txBody>
            <a:bodyPr rtlCol="0" anchor="ctr"/>
            <a:lstStyle/>
            <a:p>
              <a:endParaRPr lang="en-US"/>
            </a:p>
          </p:txBody>
        </p:sp>
        <p:sp>
          <p:nvSpPr>
            <p:cNvPr id="54" name="Freeform 384">
              <a:extLst>
                <a:ext uri="{FF2B5EF4-FFF2-40B4-BE49-F238E27FC236}">
                  <a16:creationId xmlns:a16="http://schemas.microsoft.com/office/drawing/2014/main" id="{6E786AAE-4E5A-CC7C-8AA4-D05EA53269E7}"/>
                </a:ext>
              </a:extLst>
            </p:cNvPr>
            <p:cNvSpPr/>
            <p:nvPr/>
          </p:nvSpPr>
          <p:spPr>
            <a:xfrm>
              <a:off x="8605470" y="697001"/>
              <a:ext cx="1143" cy="1371"/>
            </a:xfrm>
            <a:custGeom>
              <a:avLst/>
              <a:gdLst>
                <a:gd name="connsiteX0" fmla="*/ 1143 w 1143"/>
                <a:gd name="connsiteY0" fmla="*/ 0 h 1371"/>
                <a:gd name="connsiteX1" fmla="*/ 0 w 1143"/>
                <a:gd name="connsiteY1" fmla="*/ 1372 h 1371"/>
                <a:gd name="connsiteX2" fmla="*/ 1143 w 1143"/>
                <a:gd name="connsiteY2" fmla="*/ 0 h 1371"/>
              </a:gdLst>
              <a:ahLst/>
              <a:cxnLst>
                <a:cxn ang="0">
                  <a:pos x="connsiteX0" y="connsiteY0"/>
                </a:cxn>
                <a:cxn ang="0">
                  <a:pos x="connsiteX1" y="connsiteY1"/>
                </a:cxn>
                <a:cxn ang="0">
                  <a:pos x="connsiteX2" y="connsiteY2"/>
                </a:cxn>
              </a:cxnLst>
              <a:rect l="l" t="t" r="r" b="b"/>
              <a:pathLst>
                <a:path w="1143" h="1371">
                  <a:moveTo>
                    <a:pt x="1143" y="0"/>
                  </a:moveTo>
                  <a:cubicBezTo>
                    <a:pt x="685" y="457"/>
                    <a:pt x="457" y="914"/>
                    <a:pt x="0" y="1372"/>
                  </a:cubicBezTo>
                  <a:cubicBezTo>
                    <a:pt x="457" y="914"/>
                    <a:pt x="685" y="457"/>
                    <a:pt x="1143" y="0"/>
                  </a:cubicBezTo>
                  <a:close/>
                </a:path>
              </a:pathLst>
            </a:custGeom>
            <a:solidFill>
              <a:srgbClr val="FFFFFF"/>
            </a:solidFill>
            <a:ln w="2286" cap="flat">
              <a:noFill/>
              <a:prstDash val="solid"/>
              <a:miter/>
            </a:ln>
          </p:spPr>
          <p:txBody>
            <a:bodyPr rtlCol="0" anchor="ctr"/>
            <a:lstStyle/>
            <a:p>
              <a:endParaRPr lang="en-US"/>
            </a:p>
          </p:txBody>
        </p:sp>
        <p:sp>
          <p:nvSpPr>
            <p:cNvPr id="55" name="Freeform 385">
              <a:extLst>
                <a:ext uri="{FF2B5EF4-FFF2-40B4-BE49-F238E27FC236}">
                  <a16:creationId xmlns:a16="http://schemas.microsoft.com/office/drawing/2014/main" id="{B1F38F25-99B0-1D9F-0DE5-92CF003BFC31}"/>
                </a:ext>
              </a:extLst>
            </p:cNvPr>
            <p:cNvSpPr/>
            <p:nvPr/>
          </p:nvSpPr>
          <p:spPr>
            <a:xfrm>
              <a:off x="8305547" y="697230"/>
              <a:ext cx="3886" cy="5943"/>
            </a:xfrm>
            <a:custGeom>
              <a:avLst/>
              <a:gdLst>
                <a:gd name="connsiteX0" fmla="*/ 0 w 3886"/>
                <a:gd name="connsiteY0" fmla="*/ 5944 h 5943"/>
                <a:gd name="connsiteX1" fmla="*/ 3887 w 3886"/>
                <a:gd name="connsiteY1" fmla="*/ 0 h 5943"/>
                <a:gd name="connsiteX2" fmla="*/ 0 w 3886"/>
                <a:gd name="connsiteY2" fmla="*/ 5944 h 5943"/>
              </a:gdLst>
              <a:ahLst/>
              <a:cxnLst>
                <a:cxn ang="0">
                  <a:pos x="connsiteX0" y="connsiteY0"/>
                </a:cxn>
                <a:cxn ang="0">
                  <a:pos x="connsiteX1" y="connsiteY1"/>
                </a:cxn>
                <a:cxn ang="0">
                  <a:pos x="connsiteX2" y="connsiteY2"/>
                </a:cxn>
              </a:cxnLst>
              <a:rect l="l" t="t" r="r" b="b"/>
              <a:pathLst>
                <a:path w="3886" h="5943">
                  <a:moveTo>
                    <a:pt x="0" y="5944"/>
                  </a:moveTo>
                  <a:cubicBezTo>
                    <a:pt x="1372" y="4115"/>
                    <a:pt x="2515" y="2057"/>
                    <a:pt x="3887" y="0"/>
                  </a:cubicBezTo>
                  <a:cubicBezTo>
                    <a:pt x="2515" y="2057"/>
                    <a:pt x="1143" y="4115"/>
                    <a:pt x="0" y="5944"/>
                  </a:cubicBezTo>
                  <a:close/>
                </a:path>
              </a:pathLst>
            </a:custGeom>
            <a:solidFill>
              <a:srgbClr val="FFFFFF"/>
            </a:solidFill>
            <a:ln w="2286" cap="flat">
              <a:noFill/>
              <a:prstDash val="solid"/>
              <a:miter/>
            </a:ln>
          </p:spPr>
          <p:txBody>
            <a:bodyPr rtlCol="0" anchor="ctr"/>
            <a:lstStyle/>
            <a:p>
              <a:endParaRPr lang="en-US"/>
            </a:p>
          </p:txBody>
        </p:sp>
        <p:sp>
          <p:nvSpPr>
            <p:cNvPr id="56" name="Freeform 386">
              <a:extLst>
                <a:ext uri="{FF2B5EF4-FFF2-40B4-BE49-F238E27FC236}">
                  <a16:creationId xmlns:a16="http://schemas.microsoft.com/office/drawing/2014/main" id="{09655B0C-B652-1767-3DE9-94EB3A04B801}"/>
                </a:ext>
              </a:extLst>
            </p:cNvPr>
            <p:cNvSpPr/>
            <p:nvPr/>
          </p:nvSpPr>
          <p:spPr>
            <a:xfrm>
              <a:off x="8300289" y="704773"/>
              <a:ext cx="4114" cy="5943"/>
            </a:xfrm>
            <a:custGeom>
              <a:avLst/>
              <a:gdLst>
                <a:gd name="connsiteX0" fmla="*/ 0 w 4114"/>
                <a:gd name="connsiteY0" fmla="*/ 5944 h 5943"/>
                <a:gd name="connsiteX1" fmla="*/ 4114 w 4114"/>
                <a:gd name="connsiteY1" fmla="*/ 0 h 5943"/>
                <a:gd name="connsiteX2" fmla="*/ 0 w 4114"/>
                <a:gd name="connsiteY2" fmla="*/ 5944 h 5943"/>
              </a:gdLst>
              <a:ahLst/>
              <a:cxnLst>
                <a:cxn ang="0">
                  <a:pos x="connsiteX0" y="connsiteY0"/>
                </a:cxn>
                <a:cxn ang="0">
                  <a:pos x="connsiteX1" y="connsiteY1"/>
                </a:cxn>
                <a:cxn ang="0">
                  <a:pos x="connsiteX2" y="connsiteY2"/>
                </a:cxn>
              </a:cxnLst>
              <a:rect l="l" t="t" r="r" b="b"/>
              <a:pathLst>
                <a:path w="4114" h="5943">
                  <a:moveTo>
                    <a:pt x="0" y="5944"/>
                  </a:moveTo>
                  <a:cubicBezTo>
                    <a:pt x="1371" y="4115"/>
                    <a:pt x="2743" y="2057"/>
                    <a:pt x="4114" y="0"/>
                  </a:cubicBezTo>
                  <a:cubicBezTo>
                    <a:pt x="2743" y="2057"/>
                    <a:pt x="1371" y="4115"/>
                    <a:pt x="0" y="5944"/>
                  </a:cubicBezTo>
                  <a:close/>
                </a:path>
              </a:pathLst>
            </a:custGeom>
            <a:solidFill>
              <a:srgbClr val="FFFFFF"/>
            </a:solidFill>
            <a:ln w="2286" cap="flat">
              <a:noFill/>
              <a:prstDash val="solid"/>
              <a:miter/>
            </a:ln>
          </p:spPr>
          <p:txBody>
            <a:bodyPr rtlCol="0" anchor="ctr"/>
            <a:lstStyle/>
            <a:p>
              <a:endParaRPr lang="en-US"/>
            </a:p>
          </p:txBody>
        </p:sp>
        <p:sp>
          <p:nvSpPr>
            <p:cNvPr id="57" name="Freeform 387">
              <a:extLst>
                <a:ext uri="{FF2B5EF4-FFF2-40B4-BE49-F238E27FC236}">
                  <a16:creationId xmlns:a16="http://schemas.microsoft.com/office/drawing/2014/main" id="{72F56575-0AFE-9701-11F9-1A45557F6437}"/>
                </a:ext>
              </a:extLst>
            </p:cNvPr>
            <p:cNvSpPr/>
            <p:nvPr/>
          </p:nvSpPr>
          <p:spPr>
            <a:xfrm>
              <a:off x="8295031" y="712089"/>
              <a:ext cx="4343" cy="5715"/>
            </a:xfrm>
            <a:custGeom>
              <a:avLst/>
              <a:gdLst>
                <a:gd name="connsiteX0" fmla="*/ 0 w 4343"/>
                <a:gd name="connsiteY0" fmla="*/ 5715 h 5715"/>
                <a:gd name="connsiteX1" fmla="*/ 4343 w 4343"/>
                <a:gd name="connsiteY1" fmla="*/ 0 h 5715"/>
                <a:gd name="connsiteX2" fmla="*/ 0 w 4343"/>
                <a:gd name="connsiteY2" fmla="*/ 5715 h 5715"/>
              </a:gdLst>
              <a:ahLst/>
              <a:cxnLst>
                <a:cxn ang="0">
                  <a:pos x="connsiteX0" y="connsiteY0"/>
                </a:cxn>
                <a:cxn ang="0">
                  <a:pos x="connsiteX1" y="connsiteY1"/>
                </a:cxn>
                <a:cxn ang="0">
                  <a:pos x="connsiteX2" y="connsiteY2"/>
                </a:cxn>
              </a:cxnLst>
              <a:rect l="l" t="t" r="r" b="b"/>
              <a:pathLst>
                <a:path w="4343" h="5715">
                  <a:moveTo>
                    <a:pt x="0" y="5715"/>
                  </a:moveTo>
                  <a:cubicBezTo>
                    <a:pt x="1371" y="3886"/>
                    <a:pt x="2972" y="1829"/>
                    <a:pt x="4343" y="0"/>
                  </a:cubicBezTo>
                  <a:cubicBezTo>
                    <a:pt x="2972" y="1829"/>
                    <a:pt x="1371" y="3658"/>
                    <a:pt x="0" y="5715"/>
                  </a:cubicBezTo>
                  <a:close/>
                </a:path>
              </a:pathLst>
            </a:custGeom>
            <a:solidFill>
              <a:srgbClr val="FFFFFF"/>
            </a:solidFill>
            <a:ln w="2286" cap="flat">
              <a:noFill/>
              <a:prstDash val="solid"/>
              <a:miter/>
            </a:ln>
          </p:spPr>
          <p:txBody>
            <a:bodyPr rtlCol="0" anchor="ctr"/>
            <a:lstStyle/>
            <a:p>
              <a:endParaRPr lang="en-US"/>
            </a:p>
          </p:txBody>
        </p:sp>
        <p:sp>
          <p:nvSpPr>
            <p:cNvPr id="58" name="Freeform 388">
              <a:extLst>
                <a:ext uri="{FF2B5EF4-FFF2-40B4-BE49-F238E27FC236}">
                  <a16:creationId xmlns:a16="http://schemas.microsoft.com/office/drawing/2014/main" id="{117C3EC0-3135-855C-6CC5-6B8842F32154}"/>
                </a:ext>
              </a:extLst>
            </p:cNvPr>
            <p:cNvSpPr/>
            <p:nvPr/>
          </p:nvSpPr>
          <p:spPr>
            <a:xfrm>
              <a:off x="8289088" y="718947"/>
              <a:ext cx="4800" cy="5943"/>
            </a:xfrm>
            <a:custGeom>
              <a:avLst/>
              <a:gdLst>
                <a:gd name="connsiteX0" fmla="*/ 0 w 4800"/>
                <a:gd name="connsiteY0" fmla="*/ 5944 h 5943"/>
                <a:gd name="connsiteX1" fmla="*/ 4801 w 4800"/>
                <a:gd name="connsiteY1" fmla="*/ 0 h 5943"/>
                <a:gd name="connsiteX2" fmla="*/ 0 w 4800"/>
                <a:gd name="connsiteY2" fmla="*/ 5944 h 5943"/>
              </a:gdLst>
              <a:ahLst/>
              <a:cxnLst>
                <a:cxn ang="0">
                  <a:pos x="connsiteX0" y="connsiteY0"/>
                </a:cxn>
                <a:cxn ang="0">
                  <a:pos x="connsiteX1" y="connsiteY1"/>
                </a:cxn>
                <a:cxn ang="0">
                  <a:pos x="connsiteX2" y="connsiteY2"/>
                </a:cxn>
              </a:cxnLst>
              <a:rect l="l" t="t" r="r" b="b"/>
              <a:pathLst>
                <a:path w="4800" h="5943">
                  <a:moveTo>
                    <a:pt x="0" y="5944"/>
                  </a:moveTo>
                  <a:cubicBezTo>
                    <a:pt x="1600" y="3886"/>
                    <a:pt x="3201" y="2057"/>
                    <a:pt x="4801" y="0"/>
                  </a:cubicBezTo>
                  <a:cubicBezTo>
                    <a:pt x="3429" y="2057"/>
                    <a:pt x="1829" y="3886"/>
                    <a:pt x="0" y="5944"/>
                  </a:cubicBezTo>
                  <a:close/>
                </a:path>
              </a:pathLst>
            </a:custGeom>
            <a:solidFill>
              <a:srgbClr val="FFFFFF"/>
            </a:solidFill>
            <a:ln w="2286" cap="flat">
              <a:noFill/>
              <a:prstDash val="solid"/>
              <a:miter/>
            </a:ln>
          </p:spPr>
          <p:txBody>
            <a:bodyPr rtlCol="0" anchor="ctr"/>
            <a:lstStyle/>
            <a:p>
              <a:endParaRPr lang="en-US"/>
            </a:p>
          </p:txBody>
        </p:sp>
        <p:sp>
          <p:nvSpPr>
            <p:cNvPr id="59" name="Freeform 389">
              <a:extLst>
                <a:ext uri="{FF2B5EF4-FFF2-40B4-BE49-F238E27FC236}">
                  <a16:creationId xmlns:a16="http://schemas.microsoft.com/office/drawing/2014/main" id="{C1F5B11C-DC64-025C-B49A-E31E71AE97E6}"/>
                </a:ext>
              </a:extLst>
            </p:cNvPr>
            <p:cNvSpPr/>
            <p:nvPr/>
          </p:nvSpPr>
          <p:spPr>
            <a:xfrm>
              <a:off x="8638846" y="611962"/>
              <a:ext cx="457" cy="3657"/>
            </a:xfrm>
            <a:custGeom>
              <a:avLst/>
              <a:gdLst>
                <a:gd name="connsiteX0" fmla="*/ 457 w 457"/>
                <a:gd name="connsiteY0" fmla="*/ 0 h 3657"/>
                <a:gd name="connsiteX1" fmla="*/ 0 w 457"/>
                <a:gd name="connsiteY1" fmla="*/ 3658 h 3657"/>
                <a:gd name="connsiteX2" fmla="*/ 457 w 457"/>
                <a:gd name="connsiteY2" fmla="*/ 0 h 3657"/>
              </a:gdLst>
              <a:ahLst/>
              <a:cxnLst>
                <a:cxn ang="0">
                  <a:pos x="connsiteX0" y="connsiteY0"/>
                </a:cxn>
                <a:cxn ang="0">
                  <a:pos x="connsiteX1" y="connsiteY1"/>
                </a:cxn>
                <a:cxn ang="0">
                  <a:pos x="connsiteX2" y="connsiteY2"/>
                </a:cxn>
              </a:cxnLst>
              <a:rect l="l" t="t" r="r" b="b"/>
              <a:pathLst>
                <a:path w="457" h="3657">
                  <a:moveTo>
                    <a:pt x="457" y="0"/>
                  </a:moveTo>
                  <a:cubicBezTo>
                    <a:pt x="457" y="1143"/>
                    <a:pt x="229" y="2286"/>
                    <a:pt x="0" y="3658"/>
                  </a:cubicBezTo>
                  <a:cubicBezTo>
                    <a:pt x="229" y="2286"/>
                    <a:pt x="457" y="1143"/>
                    <a:pt x="457" y="0"/>
                  </a:cubicBezTo>
                  <a:close/>
                </a:path>
              </a:pathLst>
            </a:custGeom>
            <a:solidFill>
              <a:srgbClr val="FFFFFF"/>
            </a:solidFill>
            <a:ln w="2286" cap="flat">
              <a:noFill/>
              <a:prstDash val="solid"/>
              <a:miter/>
            </a:ln>
          </p:spPr>
          <p:txBody>
            <a:bodyPr rtlCol="0" anchor="ctr"/>
            <a:lstStyle/>
            <a:p>
              <a:endParaRPr lang="en-US"/>
            </a:p>
          </p:txBody>
        </p:sp>
        <p:sp>
          <p:nvSpPr>
            <p:cNvPr id="60" name="Freeform 390">
              <a:extLst>
                <a:ext uri="{FF2B5EF4-FFF2-40B4-BE49-F238E27FC236}">
                  <a16:creationId xmlns:a16="http://schemas.microsoft.com/office/drawing/2014/main" id="{667132DC-E6EC-60A8-581C-AE07786B2D82}"/>
                </a:ext>
              </a:extLst>
            </p:cNvPr>
            <p:cNvSpPr/>
            <p:nvPr/>
          </p:nvSpPr>
          <p:spPr>
            <a:xfrm>
              <a:off x="8315377" y="681228"/>
              <a:ext cx="3200" cy="5943"/>
            </a:xfrm>
            <a:custGeom>
              <a:avLst/>
              <a:gdLst>
                <a:gd name="connsiteX0" fmla="*/ 0 w 3200"/>
                <a:gd name="connsiteY0" fmla="*/ 5944 h 5943"/>
                <a:gd name="connsiteX1" fmla="*/ 3201 w 3200"/>
                <a:gd name="connsiteY1" fmla="*/ 0 h 5943"/>
                <a:gd name="connsiteX2" fmla="*/ 0 w 3200"/>
                <a:gd name="connsiteY2" fmla="*/ 5944 h 5943"/>
              </a:gdLst>
              <a:ahLst/>
              <a:cxnLst>
                <a:cxn ang="0">
                  <a:pos x="connsiteX0" y="connsiteY0"/>
                </a:cxn>
                <a:cxn ang="0">
                  <a:pos x="connsiteX1" y="connsiteY1"/>
                </a:cxn>
                <a:cxn ang="0">
                  <a:pos x="connsiteX2" y="connsiteY2"/>
                </a:cxn>
              </a:cxnLst>
              <a:rect l="l" t="t" r="r" b="b"/>
              <a:pathLst>
                <a:path w="3200" h="5943">
                  <a:moveTo>
                    <a:pt x="0" y="5944"/>
                  </a:moveTo>
                  <a:cubicBezTo>
                    <a:pt x="1143" y="3886"/>
                    <a:pt x="2286" y="2057"/>
                    <a:pt x="3201" y="0"/>
                  </a:cubicBezTo>
                  <a:cubicBezTo>
                    <a:pt x="2058" y="2057"/>
                    <a:pt x="1143" y="3886"/>
                    <a:pt x="0" y="5944"/>
                  </a:cubicBezTo>
                  <a:close/>
                </a:path>
              </a:pathLst>
            </a:custGeom>
            <a:solidFill>
              <a:srgbClr val="FFFFFF"/>
            </a:solidFill>
            <a:ln w="2286" cap="flat">
              <a:noFill/>
              <a:prstDash val="solid"/>
              <a:miter/>
            </a:ln>
          </p:spPr>
          <p:txBody>
            <a:bodyPr rtlCol="0" anchor="ctr"/>
            <a:lstStyle/>
            <a:p>
              <a:endParaRPr lang="en-US"/>
            </a:p>
          </p:txBody>
        </p:sp>
        <p:sp>
          <p:nvSpPr>
            <p:cNvPr id="61" name="Freeform 391">
              <a:extLst>
                <a:ext uri="{FF2B5EF4-FFF2-40B4-BE49-F238E27FC236}">
                  <a16:creationId xmlns:a16="http://schemas.microsoft.com/office/drawing/2014/main" id="{71FD74BB-1872-A3CA-2976-91F5D7EF2646}"/>
                </a:ext>
              </a:extLst>
            </p:cNvPr>
            <p:cNvSpPr/>
            <p:nvPr/>
          </p:nvSpPr>
          <p:spPr>
            <a:xfrm>
              <a:off x="8310576" y="689457"/>
              <a:ext cx="3429" cy="5715"/>
            </a:xfrm>
            <a:custGeom>
              <a:avLst/>
              <a:gdLst>
                <a:gd name="connsiteX0" fmla="*/ 0 w 3429"/>
                <a:gd name="connsiteY0" fmla="*/ 5715 h 5715"/>
                <a:gd name="connsiteX1" fmla="*/ 3429 w 3429"/>
                <a:gd name="connsiteY1" fmla="*/ 0 h 5715"/>
                <a:gd name="connsiteX2" fmla="*/ 0 w 3429"/>
                <a:gd name="connsiteY2" fmla="*/ 5715 h 5715"/>
              </a:gdLst>
              <a:ahLst/>
              <a:cxnLst>
                <a:cxn ang="0">
                  <a:pos x="connsiteX0" y="connsiteY0"/>
                </a:cxn>
                <a:cxn ang="0">
                  <a:pos x="connsiteX1" y="connsiteY1"/>
                </a:cxn>
                <a:cxn ang="0">
                  <a:pos x="connsiteX2" y="connsiteY2"/>
                </a:cxn>
              </a:cxnLst>
              <a:rect l="l" t="t" r="r" b="b"/>
              <a:pathLst>
                <a:path w="3429" h="5715">
                  <a:moveTo>
                    <a:pt x="0" y="5715"/>
                  </a:moveTo>
                  <a:cubicBezTo>
                    <a:pt x="1143" y="3886"/>
                    <a:pt x="2286" y="1829"/>
                    <a:pt x="3429" y="0"/>
                  </a:cubicBezTo>
                  <a:cubicBezTo>
                    <a:pt x="2286" y="1829"/>
                    <a:pt x="1143" y="3886"/>
                    <a:pt x="0" y="5715"/>
                  </a:cubicBezTo>
                  <a:close/>
                </a:path>
              </a:pathLst>
            </a:custGeom>
            <a:solidFill>
              <a:srgbClr val="FFFFFF"/>
            </a:solidFill>
            <a:ln w="2286" cap="flat">
              <a:noFill/>
              <a:prstDash val="solid"/>
              <a:miter/>
            </a:ln>
          </p:spPr>
          <p:txBody>
            <a:bodyPr rtlCol="0" anchor="ctr"/>
            <a:lstStyle/>
            <a:p>
              <a:endParaRPr lang="en-US"/>
            </a:p>
          </p:txBody>
        </p:sp>
        <p:sp>
          <p:nvSpPr>
            <p:cNvPr id="62" name="Freeform 392">
              <a:extLst>
                <a:ext uri="{FF2B5EF4-FFF2-40B4-BE49-F238E27FC236}">
                  <a16:creationId xmlns:a16="http://schemas.microsoft.com/office/drawing/2014/main" id="{4017B920-1653-97FD-25FD-6FD20F163658}"/>
                </a:ext>
              </a:extLst>
            </p:cNvPr>
            <p:cNvSpPr/>
            <p:nvPr/>
          </p:nvSpPr>
          <p:spPr>
            <a:xfrm>
              <a:off x="8632674" y="641908"/>
              <a:ext cx="914" cy="3200"/>
            </a:xfrm>
            <a:custGeom>
              <a:avLst/>
              <a:gdLst>
                <a:gd name="connsiteX0" fmla="*/ 914 w 914"/>
                <a:gd name="connsiteY0" fmla="*/ 0 h 3200"/>
                <a:gd name="connsiteX1" fmla="*/ 0 w 914"/>
                <a:gd name="connsiteY1" fmla="*/ 3200 h 3200"/>
                <a:gd name="connsiteX2" fmla="*/ 914 w 914"/>
                <a:gd name="connsiteY2" fmla="*/ 0 h 3200"/>
              </a:gdLst>
              <a:ahLst/>
              <a:cxnLst>
                <a:cxn ang="0">
                  <a:pos x="connsiteX0" y="connsiteY0"/>
                </a:cxn>
                <a:cxn ang="0">
                  <a:pos x="connsiteX1" y="connsiteY1"/>
                </a:cxn>
                <a:cxn ang="0">
                  <a:pos x="connsiteX2" y="connsiteY2"/>
                </a:cxn>
              </a:cxnLst>
              <a:rect l="l" t="t" r="r" b="b"/>
              <a:pathLst>
                <a:path w="914" h="3200">
                  <a:moveTo>
                    <a:pt x="914" y="0"/>
                  </a:moveTo>
                  <a:cubicBezTo>
                    <a:pt x="686" y="1143"/>
                    <a:pt x="229" y="2286"/>
                    <a:pt x="0" y="3200"/>
                  </a:cubicBezTo>
                  <a:cubicBezTo>
                    <a:pt x="229" y="2286"/>
                    <a:pt x="457" y="1143"/>
                    <a:pt x="914" y="0"/>
                  </a:cubicBezTo>
                  <a:close/>
                </a:path>
              </a:pathLst>
            </a:custGeom>
            <a:solidFill>
              <a:srgbClr val="FFFFFF"/>
            </a:solidFill>
            <a:ln w="2286" cap="flat">
              <a:noFill/>
              <a:prstDash val="solid"/>
              <a:miter/>
            </a:ln>
          </p:spPr>
          <p:txBody>
            <a:bodyPr rtlCol="0" anchor="ctr"/>
            <a:lstStyle/>
            <a:p>
              <a:endParaRPr lang="en-US"/>
            </a:p>
          </p:txBody>
        </p:sp>
        <p:sp>
          <p:nvSpPr>
            <p:cNvPr id="63" name="Freeform 393">
              <a:extLst>
                <a:ext uri="{FF2B5EF4-FFF2-40B4-BE49-F238E27FC236}">
                  <a16:creationId xmlns:a16="http://schemas.microsoft.com/office/drawing/2014/main" id="{5163D798-8832-DEBC-C98F-8A3452C5E4CA}"/>
                </a:ext>
              </a:extLst>
            </p:cNvPr>
            <p:cNvSpPr/>
            <p:nvPr/>
          </p:nvSpPr>
          <p:spPr>
            <a:xfrm>
              <a:off x="8629930" y="646938"/>
              <a:ext cx="2057" cy="5715"/>
            </a:xfrm>
            <a:custGeom>
              <a:avLst/>
              <a:gdLst>
                <a:gd name="connsiteX0" fmla="*/ 2057 w 2057"/>
                <a:gd name="connsiteY0" fmla="*/ 0 h 5715"/>
                <a:gd name="connsiteX1" fmla="*/ 0 w 2057"/>
                <a:gd name="connsiteY1" fmla="*/ 5715 h 5715"/>
                <a:gd name="connsiteX2" fmla="*/ 2057 w 2057"/>
                <a:gd name="connsiteY2" fmla="*/ 0 h 5715"/>
              </a:gdLst>
              <a:ahLst/>
              <a:cxnLst>
                <a:cxn ang="0">
                  <a:pos x="connsiteX0" y="connsiteY0"/>
                </a:cxn>
                <a:cxn ang="0">
                  <a:pos x="connsiteX1" y="connsiteY1"/>
                </a:cxn>
                <a:cxn ang="0">
                  <a:pos x="connsiteX2" y="connsiteY2"/>
                </a:cxn>
              </a:cxnLst>
              <a:rect l="l" t="t" r="r" b="b"/>
              <a:pathLst>
                <a:path w="2057" h="5715">
                  <a:moveTo>
                    <a:pt x="2057" y="0"/>
                  </a:moveTo>
                  <a:cubicBezTo>
                    <a:pt x="1371" y="1829"/>
                    <a:pt x="686" y="3886"/>
                    <a:pt x="0" y="5715"/>
                  </a:cubicBezTo>
                  <a:cubicBezTo>
                    <a:pt x="914" y="3658"/>
                    <a:pt x="1371" y="1829"/>
                    <a:pt x="2057" y="0"/>
                  </a:cubicBezTo>
                  <a:close/>
                </a:path>
              </a:pathLst>
            </a:custGeom>
            <a:solidFill>
              <a:srgbClr val="FFFFFF"/>
            </a:solidFill>
            <a:ln w="2286" cap="flat">
              <a:noFill/>
              <a:prstDash val="solid"/>
              <a:miter/>
            </a:ln>
          </p:spPr>
          <p:txBody>
            <a:bodyPr rtlCol="0" anchor="ctr"/>
            <a:lstStyle/>
            <a:p>
              <a:endParaRPr lang="en-US"/>
            </a:p>
          </p:txBody>
        </p:sp>
        <p:sp>
          <p:nvSpPr>
            <p:cNvPr id="64" name="Freeform 394">
              <a:extLst>
                <a:ext uri="{FF2B5EF4-FFF2-40B4-BE49-F238E27FC236}">
                  <a16:creationId xmlns:a16="http://schemas.microsoft.com/office/drawing/2014/main" id="{974316AB-0C62-3A83-F9AB-79582839C191}"/>
                </a:ext>
              </a:extLst>
            </p:cNvPr>
            <p:cNvSpPr/>
            <p:nvPr/>
          </p:nvSpPr>
          <p:spPr>
            <a:xfrm>
              <a:off x="8269200" y="739749"/>
              <a:ext cx="6172" cy="5943"/>
            </a:xfrm>
            <a:custGeom>
              <a:avLst/>
              <a:gdLst>
                <a:gd name="connsiteX0" fmla="*/ 0 w 6172"/>
                <a:gd name="connsiteY0" fmla="*/ 5944 h 5943"/>
                <a:gd name="connsiteX1" fmla="*/ 6172 w 6172"/>
                <a:gd name="connsiteY1" fmla="*/ 0 h 5943"/>
                <a:gd name="connsiteX2" fmla="*/ 0 w 6172"/>
                <a:gd name="connsiteY2" fmla="*/ 5944 h 5943"/>
              </a:gdLst>
              <a:ahLst/>
              <a:cxnLst>
                <a:cxn ang="0">
                  <a:pos x="connsiteX0" y="connsiteY0"/>
                </a:cxn>
                <a:cxn ang="0">
                  <a:pos x="connsiteX1" y="connsiteY1"/>
                </a:cxn>
                <a:cxn ang="0">
                  <a:pos x="connsiteX2" y="connsiteY2"/>
                </a:cxn>
              </a:cxnLst>
              <a:rect l="l" t="t" r="r" b="b"/>
              <a:pathLst>
                <a:path w="6172" h="5943">
                  <a:moveTo>
                    <a:pt x="0" y="5944"/>
                  </a:moveTo>
                  <a:cubicBezTo>
                    <a:pt x="2057" y="3886"/>
                    <a:pt x="4343" y="2057"/>
                    <a:pt x="6172" y="0"/>
                  </a:cubicBezTo>
                  <a:cubicBezTo>
                    <a:pt x="4343" y="2057"/>
                    <a:pt x="2057" y="3886"/>
                    <a:pt x="0" y="5944"/>
                  </a:cubicBezTo>
                  <a:close/>
                </a:path>
              </a:pathLst>
            </a:custGeom>
            <a:solidFill>
              <a:srgbClr val="FFFFFF"/>
            </a:solidFill>
            <a:ln w="2286" cap="flat">
              <a:noFill/>
              <a:prstDash val="solid"/>
              <a:miter/>
            </a:ln>
          </p:spPr>
          <p:txBody>
            <a:bodyPr rtlCol="0" anchor="ctr"/>
            <a:lstStyle/>
            <a:p>
              <a:endParaRPr lang="en-US"/>
            </a:p>
          </p:txBody>
        </p:sp>
        <p:sp>
          <p:nvSpPr>
            <p:cNvPr id="65" name="Freeform 395">
              <a:extLst>
                <a:ext uri="{FF2B5EF4-FFF2-40B4-BE49-F238E27FC236}">
                  <a16:creationId xmlns:a16="http://schemas.microsoft.com/office/drawing/2014/main" id="{36ECB074-CB32-CCAF-7037-10842BC5014E}"/>
                </a:ext>
              </a:extLst>
            </p:cNvPr>
            <p:cNvSpPr/>
            <p:nvPr/>
          </p:nvSpPr>
          <p:spPr>
            <a:xfrm>
              <a:off x="8282916" y="726033"/>
              <a:ext cx="5257" cy="5943"/>
            </a:xfrm>
            <a:custGeom>
              <a:avLst/>
              <a:gdLst>
                <a:gd name="connsiteX0" fmla="*/ 0 w 5257"/>
                <a:gd name="connsiteY0" fmla="*/ 5944 h 5943"/>
                <a:gd name="connsiteX1" fmla="*/ 5258 w 5257"/>
                <a:gd name="connsiteY1" fmla="*/ 0 h 5943"/>
                <a:gd name="connsiteX2" fmla="*/ 0 w 5257"/>
                <a:gd name="connsiteY2" fmla="*/ 5944 h 5943"/>
              </a:gdLst>
              <a:ahLst/>
              <a:cxnLst>
                <a:cxn ang="0">
                  <a:pos x="connsiteX0" y="connsiteY0"/>
                </a:cxn>
                <a:cxn ang="0">
                  <a:pos x="connsiteX1" y="connsiteY1"/>
                </a:cxn>
                <a:cxn ang="0">
                  <a:pos x="connsiteX2" y="connsiteY2"/>
                </a:cxn>
              </a:cxnLst>
              <a:rect l="l" t="t" r="r" b="b"/>
              <a:pathLst>
                <a:path w="5257" h="5943">
                  <a:moveTo>
                    <a:pt x="0" y="5944"/>
                  </a:moveTo>
                  <a:cubicBezTo>
                    <a:pt x="1829" y="4115"/>
                    <a:pt x="3429" y="2057"/>
                    <a:pt x="5258" y="0"/>
                  </a:cubicBezTo>
                  <a:cubicBezTo>
                    <a:pt x="3429" y="2057"/>
                    <a:pt x="1829" y="4115"/>
                    <a:pt x="0" y="5944"/>
                  </a:cubicBezTo>
                  <a:close/>
                </a:path>
              </a:pathLst>
            </a:custGeom>
            <a:solidFill>
              <a:srgbClr val="FFFFFF"/>
            </a:solidFill>
            <a:ln w="2286" cap="flat">
              <a:noFill/>
              <a:prstDash val="solid"/>
              <a:miter/>
            </a:ln>
          </p:spPr>
          <p:txBody>
            <a:bodyPr rtlCol="0" anchor="ctr"/>
            <a:lstStyle/>
            <a:p>
              <a:endParaRPr lang="en-US"/>
            </a:p>
          </p:txBody>
        </p:sp>
        <p:sp>
          <p:nvSpPr>
            <p:cNvPr id="66" name="Freeform 396">
              <a:extLst>
                <a:ext uri="{FF2B5EF4-FFF2-40B4-BE49-F238E27FC236}">
                  <a16:creationId xmlns:a16="http://schemas.microsoft.com/office/drawing/2014/main" id="{41DBF5A5-088F-E9E4-16C9-7B2406AEBC6B}"/>
                </a:ext>
              </a:extLst>
            </p:cNvPr>
            <p:cNvSpPr/>
            <p:nvPr/>
          </p:nvSpPr>
          <p:spPr>
            <a:xfrm>
              <a:off x="8628330" y="654253"/>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5" y="914"/>
                    <a:pt x="457" y="2057"/>
                    <a:pt x="0" y="2972"/>
                  </a:cubicBezTo>
                  <a:cubicBezTo>
                    <a:pt x="457" y="2057"/>
                    <a:pt x="685" y="914"/>
                    <a:pt x="1143" y="0"/>
                  </a:cubicBezTo>
                  <a:close/>
                </a:path>
              </a:pathLst>
            </a:custGeom>
            <a:solidFill>
              <a:srgbClr val="FFFFFF"/>
            </a:solidFill>
            <a:ln w="2286" cap="flat">
              <a:noFill/>
              <a:prstDash val="solid"/>
              <a:miter/>
            </a:ln>
          </p:spPr>
          <p:txBody>
            <a:bodyPr rtlCol="0" anchor="ctr"/>
            <a:lstStyle/>
            <a:p>
              <a:endParaRPr lang="en-US"/>
            </a:p>
          </p:txBody>
        </p:sp>
        <p:sp>
          <p:nvSpPr>
            <p:cNvPr id="67" name="Freeform 397">
              <a:extLst>
                <a:ext uri="{FF2B5EF4-FFF2-40B4-BE49-F238E27FC236}">
                  <a16:creationId xmlns:a16="http://schemas.microsoft.com/office/drawing/2014/main" id="{E807C0CD-1954-E544-EF76-CD2AB5787D15}"/>
                </a:ext>
              </a:extLst>
            </p:cNvPr>
            <p:cNvSpPr/>
            <p:nvPr/>
          </p:nvSpPr>
          <p:spPr>
            <a:xfrm>
              <a:off x="8590840" y="7143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68" name="Freeform 398">
              <a:extLst>
                <a:ext uri="{FF2B5EF4-FFF2-40B4-BE49-F238E27FC236}">
                  <a16:creationId xmlns:a16="http://schemas.microsoft.com/office/drawing/2014/main" id="{859484D0-3D5F-D29B-B6AE-B8250B727862}"/>
                </a:ext>
              </a:extLst>
            </p:cNvPr>
            <p:cNvSpPr/>
            <p:nvPr/>
          </p:nvSpPr>
          <p:spPr>
            <a:xfrm>
              <a:off x="8587182" y="717804"/>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5" y="229"/>
                    <a:pt x="228" y="686"/>
                    <a:pt x="0" y="914"/>
                  </a:cubicBezTo>
                  <a:cubicBezTo>
                    <a:pt x="228" y="457"/>
                    <a:pt x="457" y="229"/>
                    <a:pt x="914" y="0"/>
                  </a:cubicBezTo>
                  <a:close/>
                </a:path>
              </a:pathLst>
            </a:custGeom>
            <a:solidFill>
              <a:srgbClr val="FFFFFF"/>
            </a:solidFill>
            <a:ln w="2286" cap="flat">
              <a:noFill/>
              <a:prstDash val="solid"/>
              <a:miter/>
            </a:ln>
          </p:spPr>
          <p:txBody>
            <a:bodyPr rtlCol="0" anchor="ctr"/>
            <a:lstStyle/>
            <a:p>
              <a:endParaRPr lang="en-US"/>
            </a:p>
          </p:txBody>
        </p:sp>
        <p:sp>
          <p:nvSpPr>
            <p:cNvPr id="69" name="Freeform 399">
              <a:extLst>
                <a:ext uri="{FF2B5EF4-FFF2-40B4-BE49-F238E27FC236}">
                  <a16:creationId xmlns:a16="http://schemas.microsoft.com/office/drawing/2014/main" id="{22D49C1E-F0D6-5574-8DCD-415CCCFF3DFE}"/>
                </a:ext>
              </a:extLst>
            </p:cNvPr>
            <p:cNvSpPr/>
            <p:nvPr/>
          </p:nvSpPr>
          <p:spPr>
            <a:xfrm>
              <a:off x="8318349" y="373989"/>
              <a:ext cx="321449" cy="307009"/>
            </a:xfrm>
            <a:custGeom>
              <a:avLst/>
              <a:gdLst>
                <a:gd name="connsiteX0" fmla="*/ 100813 w 321449"/>
                <a:gd name="connsiteY0" fmla="*/ 303124 h 307009"/>
                <a:gd name="connsiteX1" fmla="*/ 183337 w 321449"/>
                <a:gd name="connsiteY1" fmla="*/ 304952 h 307009"/>
                <a:gd name="connsiteX2" fmla="*/ 279349 w 321449"/>
                <a:gd name="connsiteY2" fmla="*/ 273177 h 307009"/>
                <a:gd name="connsiteX3" fmla="*/ 321412 w 321449"/>
                <a:gd name="connsiteY3" fmla="*/ 228829 h 307009"/>
                <a:gd name="connsiteX4" fmla="*/ 309524 w 321449"/>
                <a:gd name="connsiteY4" fmla="*/ 177165 h 307009"/>
                <a:gd name="connsiteX5" fmla="*/ 267005 w 321449"/>
                <a:gd name="connsiteY5" fmla="*/ 140589 h 307009"/>
                <a:gd name="connsiteX6" fmla="*/ 163678 w 321449"/>
                <a:gd name="connsiteY6" fmla="*/ 104470 h 307009"/>
                <a:gd name="connsiteX7" fmla="*/ 58750 w 321449"/>
                <a:gd name="connsiteY7" fmla="*/ 29261 h 307009"/>
                <a:gd name="connsiteX8" fmla="*/ 27432 w 321449"/>
                <a:gd name="connsiteY8" fmla="*/ 0 h 307009"/>
                <a:gd name="connsiteX9" fmla="*/ 42520 w 321449"/>
                <a:gd name="connsiteY9" fmla="*/ 58293 h 307009"/>
                <a:gd name="connsiteX10" fmla="*/ 24689 w 321449"/>
                <a:gd name="connsiteY10" fmla="*/ 246888 h 307009"/>
                <a:gd name="connsiteX11" fmla="*/ 0 w 321449"/>
                <a:gd name="connsiteY11" fmla="*/ 307010 h 307009"/>
                <a:gd name="connsiteX12" fmla="*/ 16688 w 321449"/>
                <a:gd name="connsiteY12" fmla="*/ 303352 h 307009"/>
                <a:gd name="connsiteX13" fmla="*/ 100813 w 321449"/>
                <a:gd name="connsiteY13" fmla="*/ 303124 h 30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1449" h="307009">
                  <a:moveTo>
                    <a:pt x="100813" y="303124"/>
                  </a:moveTo>
                  <a:cubicBezTo>
                    <a:pt x="128245" y="304952"/>
                    <a:pt x="155905" y="307696"/>
                    <a:pt x="183337" y="304952"/>
                  </a:cubicBezTo>
                  <a:cubicBezTo>
                    <a:pt x="217399" y="301523"/>
                    <a:pt x="251003" y="293294"/>
                    <a:pt x="279349" y="273177"/>
                  </a:cubicBezTo>
                  <a:cubicBezTo>
                    <a:pt x="296266" y="261061"/>
                    <a:pt x="310896" y="246202"/>
                    <a:pt x="321412" y="228829"/>
                  </a:cubicBezTo>
                  <a:cubicBezTo>
                    <a:pt x="321869" y="210541"/>
                    <a:pt x="318211" y="192710"/>
                    <a:pt x="309524" y="177165"/>
                  </a:cubicBezTo>
                  <a:cubicBezTo>
                    <a:pt x="299466" y="159334"/>
                    <a:pt x="287807" y="146304"/>
                    <a:pt x="267005" y="140589"/>
                  </a:cubicBezTo>
                  <a:cubicBezTo>
                    <a:pt x="231800" y="130988"/>
                    <a:pt x="196139" y="121615"/>
                    <a:pt x="163678" y="104470"/>
                  </a:cubicBezTo>
                  <a:cubicBezTo>
                    <a:pt x="125501" y="84125"/>
                    <a:pt x="89840" y="59893"/>
                    <a:pt x="58750" y="29261"/>
                  </a:cubicBezTo>
                  <a:cubicBezTo>
                    <a:pt x="51206" y="21717"/>
                    <a:pt x="35662" y="6858"/>
                    <a:pt x="27432" y="0"/>
                  </a:cubicBezTo>
                  <a:cubicBezTo>
                    <a:pt x="34519" y="19431"/>
                    <a:pt x="40691" y="41834"/>
                    <a:pt x="42520" y="58293"/>
                  </a:cubicBezTo>
                  <a:cubicBezTo>
                    <a:pt x="49149" y="122301"/>
                    <a:pt x="43891" y="184937"/>
                    <a:pt x="24689" y="246888"/>
                  </a:cubicBezTo>
                  <a:cubicBezTo>
                    <a:pt x="18059" y="268148"/>
                    <a:pt x="10058" y="288265"/>
                    <a:pt x="0" y="307010"/>
                  </a:cubicBezTo>
                  <a:cubicBezTo>
                    <a:pt x="5486" y="305410"/>
                    <a:pt x="10973" y="304267"/>
                    <a:pt x="16688" y="303352"/>
                  </a:cubicBezTo>
                  <a:cubicBezTo>
                    <a:pt x="44806" y="300609"/>
                    <a:pt x="72695" y="301295"/>
                    <a:pt x="100813" y="303124"/>
                  </a:cubicBezTo>
                  <a:close/>
                </a:path>
              </a:pathLst>
            </a:custGeom>
            <a:solidFill>
              <a:srgbClr val="FFFFFF"/>
            </a:solidFill>
            <a:ln w="2286" cap="flat">
              <a:noFill/>
              <a:prstDash val="solid"/>
              <a:miter/>
            </a:ln>
          </p:spPr>
          <p:txBody>
            <a:bodyPr rtlCol="0" anchor="ctr"/>
            <a:lstStyle/>
            <a:p>
              <a:endParaRPr lang="en-US"/>
            </a:p>
          </p:txBody>
        </p:sp>
        <p:sp>
          <p:nvSpPr>
            <p:cNvPr id="70" name="Freeform 400">
              <a:extLst>
                <a:ext uri="{FF2B5EF4-FFF2-40B4-BE49-F238E27FC236}">
                  <a16:creationId xmlns:a16="http://schemas.microsoft.com/office/drawing/2014/main" id="{66569F12-6D08-2582-6130-11959BD8CC99}"/>
                </a:ext>
              </a:extLst>
            </p:cNvPr>
            <p:cNvSpPr/>
            <p:nvPr/>
          </p:nvSpPr>
          <p:spPr>
            <a:xfrm>
              <a:off x="8637017" y="624535"/>
              <a:ext cx="685" cy="3657"/>
            </a:xfrm>
            <a:custGeom>
              <a:avLst/>
              <a:gdLst>
                <a:gd name="connsiteX0" fmla="*/ 686 w 685"/>
                <a:gd name="connsiteY0" fmla="*/ 0 h 3657"/>
                <a:gd name="connsiteX1" fmla="*/ 0 w 685"/>
                <a:gd name="connsiteY1" fmla="*/ 3658 h 3657"/>
                <a:gd name="connsiteX2" fmla="*/ 686 w 685"/>
                <a:gd name="connsiteY2" fmla="*/ 0 h 3657"/>
              </a:gdLst>
              <a:ahLst/>
              <a:cxnLst>
                <a:cxn ang="0">
                  <a:pos x="connsiteX0" y="connsiteY0"/>
                </a:cxn>
                <a:cxn ang="0">
                  <a:pos x="connsiteX1" y="connsiteY1"/>
                </a:cxn>
                <a:cxn ang="0">
                  <a:pos x="connsiteX2" y="connsiteY2"/>
                </a:cxn>
              </a:cxnLst>
              <a:rect l="l" t="t" r="r" b="b"/>
              <a:pathLst>
                <a:path w="685" h="3657">
                  <a:moveTo>
                    <a:pt x="686" y="0"/>
                  </a:moveTo>
                  <a:cubicBezTo>
                    <a:pt x="458" y="1143"/>
                    <a:pt x="229" y="2286"/>
                    <a:pt x="0" y="3658"/>
                  </a:cubicBezTo>
                  <a:cubicBezTo>
                    <a:pt x="229" y="2286"/>
                    <a:pt x="458" y="1143"/>
                    <a:pt x="686" y="0"/>
                  </a:cubicBezTo>
                  <a:close/>
                </a:path>
              </a:pathLst>
            </a:custGeom>
            <a:solidFill>
              <a:srgbClr val="FFFFFF"/>
            </a:solidFill>
            <a:ln w="2286" cap="flat">
              <a:noFill/>
              <a:prstDash val="solid"/>
              <a:miter/>
            </a:ln>
          </p:spPr>
          <p:txBody>
            <a:bodyPr rtlCol="0" anchor="ctr"/>
            <a:lstStyle/>
            <a:p>
              <a:endParaRPr lang="en-US"/>
            </a:p>
          </p:txBody>
        </p:sp>
        <p:sp>
          <p:nvSpPr>
            <p:cNvPr id="71" name="Freeform 401">
              <a:extLst>
                <a:ext uri="{FF2B5EF4-FFF2-40B4-BE49-F238E27FC236}">
                  <a16:creationId xmlns:a16="http://schemas.microsoft.com/office/drawing/2014/main" id="{05FA808A-AC79-C318-3FD2-D21D9CF292FF}"/>
                </a:ext>
              </a:extLst>
            </p:cNvPr>
            <p:cNvSpPr/>
            <p:nvPr/>
          </p:nvSpPr>
          <p:spPr>
            <a:xfrm>
              <a:off x="8276286" y="733120"/>
              <a:ext cx="5715" cy="5715"/>
            </a:xfrm>
            <a:custGeom>
              <a:avLst/>
              <a:gdLst>
                <a:gd name="connsiteX0" fmla="*/ 5715 w 5715"/>
                <a:gd name="connsiteY0" fmla="*/ 0 h 5715"/>
                <a:gd name="connsiteX1" fmla="*/ 0 w 5715"/>
                <a:gd name="connsiteY1" fmla="*/ 5715 h 5715"/>
                <a:gd name="connsiteX2" fmla="*/ 5715 w 5715"/>
                <a:gd name="connsiteY2" fmla="*/ 0 h 5715"/>
              </a:gdLst>
              <a:ahLst/>
              <a:cxnLst>
                <a:cxn ang="0">
                  <a:pos x="connsiteX0" y="connsiteY0"/>
                </a:cxn>
                <a:cxn ang="0">
                  <a:pos x="connsiteX1" y="connsiteY1"/>
                </a:cxn>
                <a:cxn ang="0">
                  <a:pos x="connsiteX2" y="connsiteY2"/>
                </a:cxn>
              </a:cxnLst>
              <a:rect l="l" t="t" r="r" b="b"/>
              <a:pathLst>
                <a:path w="5715" h="5715">
                  <a:moveTo>
                    <a:pt x="5715" y="0"/>
                  </a:moveTo>
                  <a:cubicBezTo>
                    <a:pt x="3886" y="2057"/>
                    <a:pt x="2057" y="3886"/>
                    <a:pt x="0" y="5715"/>
                  </a:cubicBezTo>
                  <a:cubicBezTo>
                    <a:pt x="1828" y="3886"/>
                    <a:pt x="3886" y="2057"/>
                    <a:pt x="5715" y="0"/>
                  </a:cubicBezTo>
                  <a:close/>
                </a:path>
              </a:pathLst>
            </a:custGeom>
            <a:solidFill>
              <a:srgbClr val="FFFFFF"/>
            </a:solidFill>
            <a:ln w="2286" cap="flat">
              <a:noFill/>
              <a:prstDash val="solid"/>
              <a:miter/>
            </a:ln>
          </p:spPr>
          <p:txBody>
            <a:bodyPr rtlCol="0" anchor="ctr"/>
            <a:lstStyle/>
            <a:p>
              <a:endParaRPr lang="en-US"/>
            </a:p>
          </p:txBody>
        </p:sp>
        <p:sp>
          <p:nvSpPr>
            <p:cNvPr id="72" name="Freeform 402">
              <a:extLst>
                <a:ext uri="{FF2B5EF4-FFF2-40B4-BE49-F238E27FC236}">
                  <a16:creationId xmlns:a16="http://schemas.microsoft.com/office/drawing/2014/main" id="{F075BC1C-45F3-971D-910E-229164C63EFF}"/>
                </a:ext>
              </a:extLst>
            </p:cNvPr>
            <p:cNvSpPr/>
            <p:nvPr/>
          </p:nvSpPr>
          <p:spPr>
            <a:xfrm>
              <a:off x="8594726" y="710031"/>
              <a:ext cx="914" cy="914"/>
            </a:xfrm>
            <a:custGeom>
              <a:avLst/>
              <a:gdLst>
                <a:gd name="connsiteX0" fmla="*/ 915 w 914"/>
                <a:gd name="connsiteY0" fmla="*/ 0 h 914"/>
                <a:gd name="connsiteX1" fmla="*/ 0 w 914"/>
                <a:gd name="connsiteY1" fmla="*/ 914 h 914"/>
                <a:gd name="connsiteX2" fmla="*/ 915 w 914"/>
                <a:gd name="connsiteY2" fmla="*/ 0 h 914"/>
              </a:gdLst>
              <a:ahLst/>
              <a:cxnLst>
                <a:cxn ang="0">
                  <a:pos x="connsiteX0" y="connsiteY0"/>
                </a:cxn>
                <a:cxn ang="0">
                  <a:pos x="connsiteX1" y="connsiteY1"/>
                </a:cxn>
                <a:cxn ang="0">
                  <a:pos x="connsiteX2" y="connsiteY2"/>
                </a:cxn>
              </a:cxnLst>
              <a:rect l="l" t="t" r="r" b="b"/>
              <a:pathLst>
                <a:path w="914" h="914">
                  <a:moveTo>
                    <a:pt x="915" y="0"/>
                  </a:moveTo>
                  <a:cubicBezTo>
                    <a:pt x="686" y="229"/>
                    <a:pt x="458" y="686"/>
                    <a:pt x="0" y="914"/>
                  </a:cubicBezTo>
                  <a:cubicBezTo>
                    <a:pt x="458" y="686"/>
                    <a:pt x="686" y="457"/>
                    <a:pt x="915" y="0"/>
                  </a:cubicBezTo>
                  <a:close/>
                </a:path>
              </a:pathLst>
            </a:custGeom>
            <a:solidFill>
              <a:srgbClr val="FFFFFF"/>
            </a:solidFill>
            <a:ln w="2286" cap="flat">
              <a:noFill/>
              <a:prstDash val="solid"/>
              <a:miter/>
            </a:ln>
          </p:spPr>
          <p:txBody>
            <a:bodyPr rtlCol="0" anchor="ctr"/>
            <a:lstStyle/>
            <a:p>
              <a:endParaRPr lang="en-US"/>
            </a:p>
          </p:txBody>
        </p:sp>
        <p:sp>
          <p:nvSpPr>
            <p:cNvPr id="73" name="Freeform 403">
              <a:extLst>
                <a:ext uri="{FF2B5EF4-FFF2-40B4-BE49-F238E27FC236}">
                  <a16:creationId xmlns:a16="http://schemas.microsoft.com/office/drawing/2014/main" id="{085F8867-5A31-1940-F350-78C6C2D582EE}"/>
                </a:ext>
              </a:extLst>
            </p:cNvPr>
            <p:cNvSpPr/>
            <p:nvPr/>
          </p:nvSpPr>
          <p:spPr>
            <a:xfrm>
              <a:off x="8637703" y="616762"/>
              <a:ext cx="1143" cy="7315"/>
            </a:xfrm>
            <a:custGeom>
              <a:avLst/>
              <a:gdLst>
                <a:gd name="connsiteX0" fmla="*/ 1143 w 1143"/>
                <a:gd name="connsiteY0" fmla="*/ 0 h 7315"/>
                <a:gd name="connsiteX1" fmla="*/ 0 w 1143"/>
                <a:gd name="connsiteY1" fmla="*/ 7315 h 7315"/>
                <a:gd name="connsiteX2" fmla="*/ 1143 w 1143"/>
                <a:gd name="connsiteY2" fmla="*/ 0 h 7315"/>
              </a:gdLst>
              <a:ahLst/>
              <a:cxnLst>
                <a:cxn ang="0">
                  <a:pos x="connsiteX0" y="connsiteY0"/>
                </a:cxn>
                <a:cxn ang="0">
                  <a:pos x="connsiteX1" y="connsiteY1"/>
                </a:cxn>
                <a:cxn ang="0">
                  <a:pos x="connsiteX2" y="connsiteY2"/>
                </a:cxn>
              </a:cxnLst>
              <a:rect l="l" t="t" r="r" b="b"/>
              <a:pathLst>
                <a:path w="1143" h="7315">
                  <a:moveTo>
                    <a:pt x="1143" y="0"/>
                  </a:moveTo>
                  <a:cubicBezTo>
                    <a:pt x="915" y="2515"/>
                    <a:pt x="457" y="5029"/>
                    <a:pt x="0" y="7315"/>
                  </a:cubicBezTo>
                  <a:cubicBezTo>
                    <a:pt x="457" y="4801"/>
                    <a:pt x="915" y="2286"/>
                    <a:pt x="1143" y="0"/>
                  </a:cubicBezTo>
                  <a:close/>
                </a:path>
              </a:pathLst>
            </a:custGeom>
            <a:solidFill>
              <a:srgbClr val="FFFFFF"/>
            </a:solidFill>
            <a:ln w="2286" cap="flat">
              <a:noFill/>
              <a:prstDash val="solid"/>
              <a:miter/>
            </a:ln>
          </p:spPr>
          <p:txBody>
            <a:bodyPr rtlCol="0" anchor="ctr"/>
            <a:lstStyle/>
            <a:p>
              <a:endParaRPr lang="en-US"/>
            </a:p>
          </p:txBody>
        </p:sp>
        <p:sp>
          <p:nvSpPr>
            <p:cNvPr id="74" name="Freeform 404">
              <a:extLst>
                <a:ext uri="{FF2B5EF4-FFF2-40B4-BE49-F238E27FC236}">
                  <a16:creationId xmlns:a16="http://schemas.microsoft.com/office/drawing/2014/main" id="{405ADCCC-2C61-57B8-3197-F962370A0587}"/>
                </a:ext>
              </a:extLst>
            </p:cNvPr>
            <p:cNvSpPr/>
            <p:nvPr/>
          </p:nvSpPr>
          <p:spPr>
            <a:xfrm>
              <a:off x="8274000" y="622249"/>
              <a:ext cx="3200" cy="7543"/>
            </a:xfrm>
            <a:custGeom>
              <a:avLst/>
              <a:gdLst>
                <a:gd name="connsiteX0" fmla="*/ 3200 w 3200"/>
                <a:gd name="connsiteY0" fmla="*/ 0 h 7543"/>
                <a:gd name="connsiteX1" fmla="*/ 0 w 3200"/>
                <a:gd name="connsiteY1" fmla="*/ 7544 h 7543"/>
                <a:gd name="connsiteX2" fmla="*/ 3200 w 3200"/>
                <a:gd name="connsiteY2" fmla="*/ 0 h 7543"/>
              </a:gdLst>
              <a:ahLst/>
              <a:cxnLst>
                <a:cxn ang="0">
                  <a:pos x="connsiteX0" y="connsiteY0"/>
                </a:cxn>
                <a:cxn ang="0">
                  <a:pos x="connsiteX1" y="connsiteY1"/>
                </a:cxn>
                <a:cxn ang="0">
                  <a:pos x="connsiteX2" y="connsiteY2"/>
                </a:cxn>
              </a:cxnLst>
              <a:rect l="l" t="t" r="r" b="b"/>
              <a:pathLst>
                <a:path w="3200" h="7543">
                  <a:moveTo>
                    <a:pt x="3200" y="0"/>
                  </a:moveTo>
                  <a:cubicBezTo>
                    <a:pt x="2057" y="2515"/>
                    <a:pt x="1143" y="5029"/>
                    <a:pt x="0" y="7544"/>
                  </a:cubicBezTo>
                  <a:cubicBezTo>
                    <a:pt x="914" y="5029"/>
                    <a:pt x="2057" y="2515"/>
                    <a:pt x="3200" y="0"/>
                  </a:cubicBezTo>
                  <a:close/>
                </a:path>
              </a:pathLst>
            </a:custGeom>
            <a:solidFill>
              <a:srgbClr val="FFFFFF"/>
            </a:solidFill>
            <a:ln w="2286" cap="flat">
              <a:noFill/>
              <a:prstDash val="solid"/>
              <a:miter/>
            </a:ln>
          </p:spPr>
          <p:txBody>
            <a:bodyPr rtlCol="0" anchor="ctr"/>
            <a:lstStyle/>
            <a:p>
              <a:endParaRPr lang="en-US"/>
            </a:p>
          </p:txBody>
        </p:sp>
        <p:sp>
          <p:nvSpPr>
            <p:cNvPr id="75" name="Freeform 405">
              <a:extLst>
                <a:ext uri="{FF2B5EF4-FFF2-40B4-BE49-F238E27FC236}">
                  <a16:creationId xmlns:a16="http://schemas.microsoft.com/office/drawing/2014/main" id="{1EE543E5-81B2-8A89-B5CA-5B385C9F8DAF}"/>
                </a:ext>
              </a:extLst>
            </p:cNvPr>
            <p:cNvSpPr/>
            <p:nvPr/>
          </p:nvSpPr>
          <p:spPr>
            <a:xfrm>
              <a:off x="8184590" y="453607"/>
              <a:ext cx="118894" cy="178243"/>
            </a:xfrm>
            <a:custGeom>
              <a:avLst/>
              <a:gdLst>
                <a:gd name="connsiteX0" fmla="*/ 100383 w 118894"/>
                <a:gd name="connsiteY0" fmla="*/ 5879 h 178243"/>
                <a:gd name="connsiteX1" fmla="*/ 55120 w 118894"/>
                <a:gd name="connsiteY1" fmla="*/ 8393 h 178243"/>
                <a:gd name="connsiteX2" fmla="*/ 32489 w 118894"/>
                <a:gd name="connsiteY2" fmla="*/ 28739 h 178243"/>
                <a:gd name="connsiteX3" fmla="*/ 713 w 118894"/>
                <a:gd name="connsiteY3" fmla="*/ 118350 h 178243"/>
                <a:gd name="connsiteX4" fmla="*/ 11229 w 118894"/>
                <a:gd name="connsiteY4" fmla="*/ 178243 h 178243"/>
                <a:gd name="connsiteX5" fmla="*/ 7571 w 118894"/>
                <a:gd name="connsiteY5" fmla="*/ 167499 h 178243"/>
                <a:gd name="connsiteX6" fmla="*/ 59692 w 118894"/>
                <a:gd name="connsiteY6" fmla="*/ 170471 h 178243"/>
                <a:gd name="connsiteX7" fmla="*/ 99697 w 118894"/>
                <a:gd name="connsiteY7" fmla="*/ 150125 h 178243"/>
                <a:gd name="connsiteX8" fmla="*/ 118671 w 118894"/>
                <a:gd name="connsiteY8" fmla="*/ 47484 h 178243"/>
                <a:gd name="connsiteX9" fmla="*/ 118671 w 118894"/>
                <a:gd name="connsiteY9" fmla="*/ 42455 h 178243"/>
                <a:gd name="connsiteX10" fmla="*/ 100383 w 118894"/>
                <a:gd name="connsiteY10" fmla="*/ 5879 h 17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894" h="178243">
                  <a:moveTo>
                    <a:pt x="100383" y="5879"/>
                  </a:moveTo>
                  <a:cubicBezTo>
                    <a:pt x="84838" y="-2122"/>
                    <a:pt x="69522" y="-2579"/>
                    <a:pt x="55120" y="8393"/>
                  </a:cubicBezTo>
                  <a:cubicBezTo>
                    <a:pt x="47119" y="14566"/>
                    <a:pt x="39347" y="20509"/>
                    <a:pt x="32489" y="28739"/>
                  </a:cubicBezTo>
                  <a:cubicBezTo>
                    <a:pt x="11229" y="55028"/>
                    <a:pt x="5057" y="86803"/>
                    <a:pt x="713" y="118350"/>
                  </a:cubicBezTo>
                  <a:cubicBezTo>
                    <a:pt x="-2258" y="138467"/>
                    <a:pt x="4600" y="158812"/>
                    <a:pt x="11229" y="178243"/>
                  </a:cubicBezTo>
                  <a:cubicBezTo>
                    <a:pt x="10086" y="174586"/>
                    <a:pt x="8714" y="171157"/>
                    <a:pt x="7571" y="167499"/>
                  </a:cubicBezTo>
                  <a:cubicBezTo>
                    <a:pt x="24031" y="173214"/>
                    <a:pt x="42090" y="174586"/>
                    <a:pt x="59692" y="170471"/>
                  </a:cubicBezTo>
                  <a:cubicBezTo>
                    <a:pt x="74094" y="167042"/>
                    <a:pt x="88039" y="159955"/>
                    <a:pt x="99697" y="150125"/>
                  </a:cubicBezTo>
                  <a:cubicBezTo>
                    <a:pt x="110899" y="118350"/>
                    <a:pt x="117528" y="84517"/>
                    <a:pt x="118671" y="47484"/>
                  </a:cubicBezTo>
                  <a:cubicBezTo>
                    <a:pt x="118671" y="47484"/>
                    <a:pt x="118442" y="44969"/>
                    <a:pt x="118671" y="42455"/>
                  </a:cubicBezTo>
                  <a:cubicBezTo>
                    <a:pt x="120043" y="26681"/>
                    <a:pt x="115242" y="13651"/>
                    <a:pt x="100383" y="5879"/>
                  </a:cubicBezTo>
                  <a:close/>
                </a:path>
              </a:pathLst>
            </a:custGeom>
            <a:solidFill>
              <a:srgbClr val="FFFFFF"/>
            </a:solidFill>
            <a:ln w="2286" cap="flat">
              <a:noFill/>
              <a:prstDash val="solid"/>
              <a:miter/>
            </a:ln>
          </p:spPr>
          <p:txBody>
            <a:bodyPr rtlCol="0" anchor="ctr"/>
            <a:lstStyle/>
            <a:p>
              <a:endParaRPr lang="en-US"/>
            </a:p>
          </p:txBody>
        </p:sp>
        <p:sp>
          <p:nvSpPr>
            <p:cNvPr id="76" name="Freeform 406">
              <a:extLst>
                <a:ext uri="{FF2B5EF4-FFF2-40B4-BE49-F238E27FC236}">
                  <a16:creationId xmlns:a16="http://schemas.microsoft.com/office/drawing/2014/main" id="{3F3434A1-99EA-F100-72E3-9367BA16DFE0}"/>
                </a:ext>
              </a:extLst>
            </p:cNvPr>
            <p:cNvSpPr/>
            <p:nvPr/>
          </p:nvSpPr>
          <p:spPr>
            <a:xfrm>
              <a:off x="8269200" y="631164"/>
              <a:ext cx="4114" cy="8686"/>
            </a:xfrm>
            <a:custGeom>
              <a:avLst/>
              <a:gdLst>
                <a:gd name="connsiteX0" fmla="*/ 4115 w 4114"/>
                <a:gd name="connsiteY0" fmla="*/ 0 h 8686"/>
                <a:gd name="connsiteX1" fmla="*/ 0 w 4114"/>
                <a:gd name="connsiteY1" fmla="*/ 8687 h 8686"/>
                <a:gd name="connsiteX2" fmla="*/ 4115 w 4114"/>
                <a:gd name="connsiteY2" fmla="*/ 0 h 8686"/>
              </a:gdLst>
              <a:ahLst/>
              <a:cxnLst>
                <a:cxn ang="0">
                  <a:pos x="connsiteX0" y="connsiteY0"/>
                </a:cxn>
                <a:cxn ang="0">
                  <a:pos x="connsiteX1" y="connsiteY1"/>
                </a:cxn>
                <a:cxn ang="0">
                  <a:pos x="connsiteX2" y="connsiteY2"/>
                </a:cxn>
              </a:cxnLst>
              <a:rect l="l" t="t" r="r" b="b"/>
              <a:pathLst>
                <a:path w="4114" h="8686">
                  <a:moveTo>
                    <a:pt x="4115" y="0"/>
                  </a:moveTo>
                  <a:cubicBezTo>
                    <a:pt x="2743" y="2972"/>
                    <a:pt x="1372" y="5715"/>
                    <a:pt x="0" y="8687"/>
                  </a:cubicBezTo>
                  <a:cubicBezTo>
                    <a:pt x="1372" y="5944"/>
                    <a:pt x="2743" y="2972"/>
                    <a:pt x="4115" y="0"/>
                  </a:cubicBezTo>
                  <a:close/>
                </a:path>
              </a:pathLst>
            </a:custGeom>
            <a:solidFill>
              <a:srgbClr val="FFFFFF"/>
            </a:solidFill>
            <a:ln w="2286" cap="flat">
              <a:noFill/>
              <a:prstDash val="solid"/>
              <a:miter/>
            </a:ln>
          </p:spPr>
          <p:txBody>
            <a:bodyPr rtlCol="0" anchor="ctr"/>
            <a:lstStyle/>
            <a:p>
              <a:endParaRPr lang="en-US"/>
            </a:p>
          </p:txBody>
        </p:sp>
        <p:sp>
          <p:nvSpPr>
            <p:cNvPr id="77" name="Freeform 407">
              <a:extLst>
                <a:ext uri="{FF2B5EF4-FFF2-40B4-BE49-F238E27FC236}">
                  <a16:creationId xmlns:a16="http://schemas.microsoft.com/office/drawing/2014/main" id="{915C01A7-C3BC-DDC9-D33A-6441DF62AEA7}"/>
                </a:ext>
              </a:extLst>
            </p:cNvPr>
            <p:cNvSpPr/>
            <p:nvPr/>
          </p:nvSpPr>
          <p:spPr>
            <a:xfrm>
              <a:off x="8277429" y="613105"/>
              <a:ext cx="3429" cy="8458"/>
            </a:xfrm>
            <a:custGeom>
              <a:avLst/>
              <a:gdLst>
                <a:gd name="connsiteX0" fmla="*/ 3429 w 3429"/>
                <a:gd name="connsiteY0" fmla="*/ 0 h 8458"/>
                <a:gd name="connsiteX1" fmla="*/ 0 w 3429"/>
                <a:gd name="connsiteY1" fmla="*/ 8458 h 8458"/>
                <a:gd name="connsiteX2" fmla="*/ 3429 w 3429"/>
                <a:gd name="connsiteY2" fmla="*/ 0 h 8458"/>
              </a:gdLst>
              <a:ahLst/>
              <a:cxnLst>
                <a:cxn ang="0">
                  <a:pos x="connsiteX0" y="connsiteY0"/>
                </a:cxn>
                <a:cxn ang="0">
                  <a:pos x="connsiteX1" y="connsiteY1"/>
                </a:cxn>
                <a:cxn ang="0">
                  <a:pos x="connsiteX2" y="connsiteY2"/>
                </a:cxn>
              </a:cxnLst>
              <a:rect l="l" t="t" r="r" b="b"/>
              <a:pathLst>
                <a:path w="3429" h="8458">
                  <a:moveTo>
                    <a:pt x="3429" y="0"/>
                  </a:moveTo>
                  <a:cubicBezTo>
                    <a:pt x="2286" y="2743"/>
                    <a:pt x="1143" y="5715"/>
                    <a:pt x="0" y="8458"/>
                  </a:cubicBezTo>
                  <a:cubicBezTo>
                    <a:pt x="1143" y="5486"/>
                    <a:pt x="2286" y="2743"/>
                    <a:pt x="3429" y="0"/>
                  </a:cubicBezTo>
                  <a:close/>
                </a:path>
              </a:pathLst>
            </a:custGeom>
            <a:solidFill>
              <a:srgbClr val="FFFFFF"/>
            </a:solidFill>
            <a:ln w="2286" cap="flat">
              <a:noFill/>
              <a:prstDash val="solid"/>
              <a:miter/>
            </a:ln>
          </p:spPr>
          <p:txBody>
            <a:bodyPr rtlCol="0" anchor="ctr"/>
            <a:lstStyle/>
            <a:p>
              <a:endParaRPr lang="en-US"/>
            </a:p>
          </p:txBody>
        </p:sp>
        <p:sp>
          <p:nvSpPr>
            <p:cNvPr id="78" name="Freeform 408">
              <a:extLst>
                <a:ext uri="{FF2B5EF4-FFF2-40B4-BE49-F238E27FC236}">
                  <a16:creationId xmlns:a16="http://schemas.microsoft.com/office/drawing/2014/main" id="{100134F3-D416-C988-F112-261E29ED0723}"/>
                </a:ext>
              </a:extLst>
            </p:cNvPr>
            <p:cNvSpPr/>
            <p:nvPr/>
          </p:nvSpPr>
          <p:spPr>
            <a:xfrm>
              <a:off x="8280858" y="603961"/>
              <a:ext cx="3429" cy="9144"/>
            </a:xfrm>
            <a:custGeom>
              <a:avLst/>
              <a:gdLst>
                <a:gd name="connsiteX0" fmla="*/ 3429 w 3429"/>
                <a:gd name="connsiteY0" fmla="*/ 0 h 9144"/>
                <a:gd name="connsiteX1" fmla="*/ 0 w 3429"/>
                <a:gd name="connsiteY1" fmla="*/ 9144 h 9144"/>
                <a:gd name="connsiteX2" fmla="*/ 3429 w 3429"/>
                <a:gd name="connsiteY2" fmla="*/ 0 h 9144"/>
              </a:gdLst>
              <a:ahLst/>
              <a:cxnLst>
                <a:cxn ang="0">
                  <a:pos x="connsiteX0" y="connsiteY0"/>
                </a:cxn>
                <a:cxn ang="0">
                  <a:pos x="connsiteX1" y="connsiteY1"/>
                </a:cxn>
                <a:cxn ang="0">
                  <a:pos x="connsiteX2" y="connsiteY2"/>
                </a:cxn>
              </a:cxnLst>
              <a:rect l="l" t="t" r="r" b="b"/>
              <a:pathLst>
                <a:path w="3429" h="9144">
                  <a:moveTo>
                    <a:pt x="3429" y="0"/>
                  </a:moveTo>
                  <a:cubicBezTo>
                    <a:pt x="2286" y="2972"/>
                    <a:pt x="1143" y="5944"/>
                    <a:pt x="0" y="9144"/>
                  </a:cubicBezTo>
                  <a:cubicBezTo>
                    <a:pt x="1143" y="5944"/>
                    <a:pt x="2286" y="2972"/>
                    <a:pt x="3429" y="0"/>
                  </a:cubicBezTo>
                  <a:close/>
                </a:path>
              </a:pathLst>
            </a:custGeom>
            <a:solidFill>
              <a:srgbClr val="FFFFFF"/>
            </a:solidFill>
            <a:ln w="2286" cap="flat">
              <a:noFill/>
              <a:prstDash val="solid"/>
              <a:miter/>
            </a:ln>
          </p:spPr>
          <p:txBody>
            <a:bodyPr rtlCol="0" anchor="ctr"/>
            <a:lstStyle/>
            <a:p>
              <a:endParaRPr lang="en-US"/>
            </a:p>
          </p:txBody>
        </p:sp>
        <p:sp>
          <p:nvSpPr>
            <p:cNvPr id="79" name="Freeform 409">
              <a:extLst>
                <a:ext uri="{FF2B5EF4-FFF2-40B4-BE49-F238E27FC236}">
                  <a16:creationId xmlns:a16="http://schemas.microsoft.com/office/drawing/2014/main" id="{D77122DA-7F48-03BF-CB19-769150558380}"/>
                </a:ext>
              </a:extLst>
            </p:cNvPr>
            <p:cNvSpPr/>
            <p:nvPr/>
          </p:nvSpPr>
          <p:spPr>
            <a:xfrm>
              <a:off x="8189190" y="65013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80" name="Freeform 410">
              <a:extLst>
                <a:ext uri="{FF2B5EF4-FFF2-40B4-BE49-F238E27FC236}">
                  <a16:creationId xmlns:a16="http://schemas.microsoft.com/office/drawing/2014/main" id="{C5E13DD1-CDB9-FDD9-7364-08BB48E91F66}"/>
                </a:ext>
              </a:extLst>
            </p:cNvPr>
            <p:cNvSpPr/>
            <p:nvPr/>
          </p:nvSpPr>
          <p:spPr>
            <a:xfrm>
              <a:off x="8190790" y="652195"/>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229" y="457"/>
                    <a:pt x="457" y="686"/>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81" name="Freeform 411">
              <a:extLst>
                <a:ext uri="{FF2B5EF4-FFF2-40B4-BE49-F238E27FC236}">
                  <a16:creationId xmlns:a16="http://schemas.microsoft.com/office/drawing/2014/main" id="{341549CA-5AE6-8CF1-20B6-A5D5BDFD15C0}"/>
                </a:ext>
              </a:extLst>
            </p:cNvPr>
            <p:cNvSpPr/>
            <p:nvPr/>
          </p:nvSpPr>
          <p:spPr>
            <a:xfrm>
              <a:off x="8184160" y="642366"/>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82" name="Freeform 412">
              <a:extLst>
                <a:ext uri="{FF2B5EF4-FFF2-40B4-BE49-F238E27FC236}">
                  <a16:creationId xmlns:a16="http://schemas.microsoft.com/office/drawing/2014/main" id="{19C24FBE-FEBB-23C4-9CE3-9A049209F078}"/>
                </a:ext>
              </a:extLst>
            </p:cNvPr>
            <p:cNvSpPr/>
            <p:nvPr/>
          </p:nvSpPr>
          <p:spPr>
            <a:xfrm>
              <a:off x="8196733" y="658368"/>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8" y="229"/>
                    <a:pt x="457" y="457"/>
                    <a:pt x="686" y="686"/>
                  </a:cubicBezTo>
                  <a:cubicBezTo>
                    <a:pt x="457" y="457"/>
                    <a:pt x="228" y="229"/>
                    <a:pt x="0" y="0"/>
                  </a:cubicBezTo>
                  <a:close/>
                </a:path>
              </a:pathLst>
            </a:custGeom>
            <a:solidFill>
              <a:srgbClr val="FFFFFF"/>
            </a:solidFill>
            <a:ln w="2286" cap="flat">
              <a:noFill/>
              <a:prstDash val="solid"/>
              <a:miter/>
            </a:ln>
          </p:spPr>
          <p:txBody>
            <a:bodyPr rtlCol="0" anchor="ctr"/>
            <a:lstStyle/>
            <a:p>
              <a:endParaRPr lang="en-US"/>
            </a:p>
          </p:txBody>
        </p:sp>
        <p:sp>
          <p:nvSpPr>
            <p:cNvPr id="83" name="Freeform 413">
              <a:extLst>
                <a:ext uri="{FF2B5EF4-FFF2-40B4-BE49-F238E27FC236}">
                  <a16:creationId xmlns:a16="http://schemas.microsoft.com/office/drawing/2014/main" id="{03F6B8D6-DB93-8710-1575-BBD63FA1919E}"/>
                </a:ext>
              </a:extLst>
            </p:cNvPr>
            <p:cNvSpPr/>
            <p:nvPr/>
          </p:nvSpPr>
          <p:spPr>
            <a:xfrm>
              <a:off x="8192847" y="654710"/>
              <a:ext cx="457" cy="457"/>
            </a:xfrm>
            <a:custGeom>
              <a:avLst/>
              <a:gdLst>
                <a:gd name="connsiteX0" fmla="*/ 0 w 457"/>
                <a:gd name="connsiteY0" fmla="*/ 0 h 457"/>
                <a:gd name="connsiteX1" fmla="*/ 457 w 457"/>
                <a:gd name="connsiteY1" fmla="*/ 457 h 457"/>
                <a:gd name="connsiteX2" fmla="*/ 0 w 457"/>
                <a:gd name="connsiteY2" fmla="*/ 0 h 457"/>
              </a:gdLst>
              <a:ahLst/>
              <a:cxnLst>
                <a:cxn ang="0">
                  <a:pos x="connsiteX0" y="connsiteY0"/>
                </a:cxn>
                <a:cxn ang="0">
                  <a:pos x="connsiteX1" y="connsiteY1"/>
                </a:cxn>
                <a:cxn ang="0">
                  <a:pos x="connsiteX2" y="connsiteY2"/>
                </a:cxn>
              </a:cxnLst>
              <a:rect l="l" t="t" r="r" b="b"/>
              <a:pathLst>
                <a:path w="457" h="457">
                  <a:moveTo>
                    <a:pt x="0" y="0"/>
                  </a:moveTo>
                  <a:cubicBezTo>
                    <a:pt x="228" y="229"/>
                    <a:pt x="457" y="457"/>
                    <a:pt x="457" y="457"/>
                  </a:cubicBezTo>
                  <a:cubicBezTo>
                    <a:pt x="457" y="229"/>
                    <a:pt x="228" y="0"/>
                    <a:pt x="0" y="0"/>
                  </a:cubicBezTo>
                  <a:close/>
                </a:path>
              </a:pathLst>
            </a:custGeom>
            <a:solidFill>
              <a:srgbClr val="FFFFFF"/>
            </a:solidFill>
            <a:ln w="2286" cap="flat">
              <a:noFill/>
              <a:prstDash val="solid"/>
              <a:miter/>
            </a:ln>
          </p:spPr>
          <p:txBody>
            <a:bodyPr rtlCol="0" anchor="ctr"/>
            <a:lstStyle/>
            <a:p>
              <a:endParaRPr lang="en-US"/>
            </a:p>
          </p:txBody>
        </p:sp>
        <p:sp>
          <p:nvSpPr>
            <p:cNvPr id="84" name="Freeform 414">
              <a:extLst>
                <a:ext uri="{FF2B5EF4-FFF2-40B4-BE49-F238E27FC236}">
                  <a16:creationId xmlns:a16="http://schemas.microsoft.com/office/drawing/2014/main" id="{E9E017F6-F5C7-88B7-B195-08A02D3F51BD}"/>
                </a:ext>
              </a:extLst>
            </p:cNvPr>
            <p:cNvSpPr/>
            <p:nvPr/>
          </p:nvSpPr>
          <p:spPr>
            <a:xfrm>
              <a:off x="8199019" y="660196"/>
              <a:ext cx="1143" cy="914"/>
            </a:xfrm>
            <a:custGeom>
              <a:avLst/>
              <a:gdLst>
                <a:gd name="connsiteX0" fmla="*/ 0 w 1143"/>
                <a:gd name="connsiteY0" fmla="*/ 0 h 914"/>
                <a:gd name="connsiteX1" fmla="*/ 1143 w 1143"/>
                <a:gd name="connsiteY1" fmla="*/ 914 h 914"/>
                <a:gd name="connsiteX2" fmla="*/ 0 w 1143"/>
                <a:gd name="connsiteY2" fmla="*/ 0 h 914"/>
              </a:gdLst>
              <a:ahLst/>
              <a:cxnLst>
                <a:cxn ang="0">
                  <a:pos x="connsiteX0" y="connsiteY0"/>
                </a:cxn>
                <a:cxn ang="0">
                  <a:pos x="connsiteX1" y="connsiteY1"/>
                </a:cxn>
                <a:cxn ang="0">
                  <a:pos x="connsiteX2" y="connsiteY2"/>
                </a:cxn>
              </a:cxnLst>
              <a:rect l="l" t="t" r="r" b="b"/>
              <a:pathLst>
                <a:path w="1143" h="914">
                  <a:moveTo>
                    <a:pt x="0" y="0"/>
                  </a:moveTo>
                  <a:cubicBezTo>
                    <a:pt x="457" y="229"/>
                    <a:pt x="914" y="686"/>
                    <a:pt x="1143" y="914"/>
                  </a:cubicBezTo>
                  <a:cubicBezTo>
                    <a:pt x="686" y="686"/>
                    <a:pt x="228" y="457"/>
                    <a:pt x="0" y="0"/>
                  </a:cubicBezTo>
                  <a:close/>
                </a:path>
              </a:pathLst>
            </a:custGeom>
            <a:solidFill>
              <a:srgbClr val="FFFFFF"/>
            </a:solidFill>
            <a:ln w="2286" cap="flat">
              <a:noFill/>
              <a:prstDash val="solid"/>
              <a:miter/>
            </a:ln>
          </p:spPr>
          <p:txBody>
            <a:bodyPr rtlCol="0" anchor="ctr"/>
            <a:lstStyle/>
            <a:p>
              <a:endParaRPr lang="en-US"/>
            </a:p>
          </p:txBody>
        </p:sp>
        <p:sp>
          <p:nvSpPr>
            <p:cNvPr id="85" name="Freeform 415">
              <a:extLst>
                <a:ext uri="{FF2B5EF4-FFF2-40B4-BE49-F238E27FC236}">
                  <a16:creationId xmlns:a16="http://schemas.microsoft.com/office/drawing/2014/main" id="{D2D0D58A-C865-3CAA-AE9E-339A058B35E7}"/>
                </a:ext>
              </a:extLst>
            </p:cNvPr>
            <p:cNvSpPr/>
            <p:nvPr/>
          </p:nvSpPr>
          <p:spPr>
            <a:xfrm>
              <a:off x="8267599" y="387477"/>
              <a:ext cx="2514" cy="1828"/>
            </a:xfrm>
            <a:custGeom>
              <a:avLst/>
              <a:gdLst>
                <a:gd name="connsiteX0" fmla="*/ 0 w 2514"/>
                <a:gd name="connsiteY0" fmla="*/ 0 h 1828"/>
                <a:gd name="connsiteX1" fmla="*/ 2514 w 2514"/>
                <a:gd name="connsiteY1" fmla="*/ 1829 h 1828"/>
                <a:gd name="connsiteX2" fmla="*/ 0 w 2514"/>
                <a:gd name="connsiteY2" fmla="*/ 0 h 1828"/>
              </a:gdLst>
              <a:ahLst/>
              <a:cxnLst>
                <a:cxn ang="0">
                  <a:pos x="connsiteX0" y="connsiteY0"/>
                </a:cxn>
                <a:cxn ang="0">
                  <a:pos x="connsiteX1" y="connsiteY1"/>
                </a:cxn>
                <a:cxn ang="0">
                  <a:pos x="connsiteX2" y="connsiteY2"/>
                </a:cxn>
              </a:cxnLst>
              <a:rect l="l" t="t" r="r" b="b"/>
              <a:pathLst>
                <a:path w="2514" h="1828">
                  <a:moveTo>
                    <a:pt x="0" y="0"/>
                  </a:moveTo>
                  <a:cubicBezTo>
                    <a:pt x="914" y="457"/>
                    <a:pt x="1829" y="1143"/>
                    <a:pt x="2514" y="1829"/>
                  </a:cubicBezTo>
                  <a:cubicBezTo>
                    <a:pt x="1829" y="1143"/>
                    <a:pt x="914"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416">
              <a:extLst>
                <a:ext uri="{FF2B5EF4-FFF2-40B4-BE49-F238E27FC236}">
                  <a16:creationId xmlns:a16="http://schemas.microsoft.com/office/drawing/2014/main" id="{60674419-1665-878E-C612-1911926EEBE2}"/>
                </a:ext>
              </a:extLst>
            </p:cNvPr>
            <p:cNvSpPr/>
            <p:nvPr/>
          </p:nvSpPr>
          <p:spPr>
            <a:xfrm>
              <a:off x="8270571" y="389534"/>
              <a:ext cx="5257" cy="4343"/>
            </a:xfrm>
            <a:custGeom>
              <a:avLst/>
              <a:gdLst>
                <a:gd name="connsiteX0" fmla="*/ 0 w 5257"/>
                <a:gd name="connsiteY0" fmla="*/ 0 h 4343"/>
                <a:gd name="connsiteX1" fmla="*/ 5257 w 5257"/>
                <a:gd name="connsiteY1" fmla="*/ 4343 h 4343"/>
                <a:gd name="connsiteX2" fmla="*/ 0 w 5257"/>
                <a:gd name="connsiteY2" fmla="*/ 0 h 4343"/>
              </a:gdLst>
              <a:ahLst/>
              <a:cxnLst>
                <a:cxn ang="0">
                  <a:pos x="connsiteX0" y="connsiteY0"/>
                </a:cxn>
                <a:cxn ang="0">
                  <a:pos x="connsiteX1" y="connsiteY1"/>
                </a:cxn>
                <a:cxn ang="0">
                  <a:pos x="connsiteX2" y="connsiteY2"/>
                </a:cxn>
              </a:cxnLst>
              <a:rect l="l" t="t" r="r" b="b"/>
              <a:pathLst>
                <a:path w="5257" h="4343">
                  <a:moveTo>
                    <a:pt x="0" y="0"/>
                  </a:moveTo>
                  <a:cubicBezTo>
                    <a:pt x="1828" y="1372"/>
                    <a:pt x="3429" y="2743"/>
                    <a:pt x="5257" y="4343"/>
                  </a:cubicBezTo>
                  <a:cubicBezTo>
                    <a:pt x="3429" y="2743"/>
                    <a:pt x="1828" y="13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417">
              <a:extLst>
                <a:ext uri="{FF2B5EF4-FFF2-40B4-BE49-F238E27FC236}">
                  <a16:creationId xmlns:a16="http://schemas.microsoft.com/office/drawing/2014/main" id="{E50534C8-6B08-8341-3804-FFA235563F81}"/>
                </a:ext>
              </a:extLst>
            </p:cNvPr>
            <p:cNvSpPr/>
            <p:nvPr/>
          </p:nvSpPr>
          <p:spPr>
            <a:xfrm>
              <a:off x="8276286" y="394335"/>
              <a:ext cx="1828" cy="1828"/>
            </a:xfrm>
            <a:custGeom>
              <a:avLst/>
              <a:gdLst>
                <a:gd name="connsiteX0" fmla="*/ 0 w 1828"/>
                <a:gd name="connsiteY0" fmla="*/ 0 h 1828"/>
                <a:gd name="connsiteX1" fmla="*/ 1828 w 1828"/>
                <a:gd name="connsiteY1" fmla="*/ 1829 h 1828"/>
                <a:gd name="connsiteX2" fmla="*/ 0 w 1828"/>
                <a:gd name="connsiteY2" fmla="*/ 0 h 1828"/>
              </a:gdLst>
              <a:ahLst/>
              <a:cxnLst>
                <a:cxn ang="0">
                  <a:pos x="connsiteX0" y="connsiteY0"/>
                </a:cxn>
                <a:cxn ang="0">
                  <a:pos x="connsiteX1" y="connsiteY1"/>
                </a:cxn>
                <a:cxn ang="0">
                  <a:pos x="connsiteX2" y="connsiteY2"/>
                </a:cxn>
              </a:cxnLst>
              <a:rect l="l" t="t" r="r" b="b"/>
              <a:pathLst>
                <a:path w="1828" h="1828">
                  <a:moveTo>
                    <a:pt x="0" y="0"/>
                  </a:moveTo>
                  <a:cubicBezTo>
                    <a:pt x="685" y="686"/>
                    <a:pt x="1371" y="1143"/>
                    <a:pt x="1828" y="1829"/>
                  </a:cubicBezTo>
                  <a:cubicBezTo>
                    <a:pt x="1371" y="1143"/>
                    <a:pt x="685" y="686"/>
                    <a:pt x="0" y="0"/>
                  </a:cubicBezTo>
                  <a:close/>
                </a:path>
              </a:pathLst>
            </a:custGeom>
            <a:solidFill>
              <a:srgbClr val="FFFFFF"/>
            </a:solidFill>
            <a:ln w="2286" cap="flat">
              <a:noFill/>
              <a:prstDash val="solid"/>
              <a:miter/>
            </a:ln>
          </p:spPr>
          <p:txBody>
            <a:bodyPr rtlCol="0" anchor="ctr"/>
            <a:lstStyle/>
            <a:p>
              <a:endParaRPr lang="en-US"/>
            </a:p>
          </p:txBody>
        </p:sp>
        <p:sp>
          <p:nvSpPr>
            <p:cNvPr id="88" name="Freeform 418">
              <a:extLst>
                <a:ext uri="{FF2B5EF4-FFF2-40B4-BE49-F238E27FC236}">
                  <a16:creationId xmlns:a16="http://schemas.microsoft.com/office/drawing/2014/main" id="{445C23F7-BA18-6B17-6758-A74A9C166329}"/>
                </a:ext>
              </a:extLst>
            </p:cNvPr>
            <p:cNvSpPr/>
            <p:nvPr/>
          </p:nvSpPr>
          <p:spPr>
            <a:xfrm>
              <a:off x="8279944" y="443712"/>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229"/>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89" name="Freeform 419">
              <a:extLst>
                <a:ext uri="{FF2B5EF4-FFF2-40B4-BE49-F238E27FC236}">
                  <a16:creationId xmlns:a16="http://schemas.microsoft.com/office/drawing/2014/main" id="{B05604D3-0D72-577A-6C6F-D820CEA7D223}"/>
                </a:ext>
              </a:extLst>
            </p:cNvPr>
            <p:cNvSpPr/>
            <p:nvPr/>
          </p:nvSpPr>
          <p:spPr>
            <a:xfrm>
              <a:off x="8278801" y="396849"/>
              <a:ext cx="2286" cy="2514"/>
            </a:xfrm>
            <a:custGeom>
              <a:avLst/>
              <a:gdLst>
                <a:gd name="connsiteX0" fmla="*/ 0 w 2286"/>
                <a:gd name="connsiteY0" fmla="*/ 0 h 2514"/>
                <a:gd name="connsiteX1" fmla="*/ 2286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686" y="914"/>
                    <a:pt x="1600" y="1600"/>
                    <a:pt x="2286" y="2515"/>
                  </a:cubicBezTo>
                  <a:cubicBezTo>
                    <a:pt x="1600" y="1600"/>
                    <a:pt x="915" y="914"/>
                    <a:pt x="0" y="0"/>
                  </a:cubicBezTo>
                  <a:close/>
                </a:path>
              </a:pathLst>
            </a:custGeom>
            <a:solidFill>
              <a:srgbClr val="FFFFFF"/>
            </a:solidFill>
            <a:ln w="2286" cap="flat">
              <a:noFill/>
              <a:prstDash val="solid"/>
              <a:miter/>
            </a:ln>
          </p:spPr>
          <p:txBody>
            <a:bodyPr rtlCol="0" anchor="ctr"/>
            <a:lstStyle/>
            <a:p>
              <a:endParaRPr lang="en-US"/>
            </a:p>
          </p:txBody>
        </p:sp>
        <p:sp>
          <p:nvSpPr>
            <p:cNvPr id="90" name="Freeform 420">
              <a:extLst>
                <a:ext uri="{FF2B5EF4-FFF2-40B4-BE49-F238E27FC236}">
                  <a16:creationId xmlns:a16="http://schemas.microsoft.com/office/drawing/2014/main" id="{4E3CEF2D-775A-0356-39AF-96CDFE118F74}"/>
                </a:ext>
              </a:extLst>
            </p:cNvPr>
            <p:cNvSpPr/>
            <p:nvPr/>
          </p:nvSpPr>
          <p:spPr>
            <a:xfrm>
              <a:off x="8144841" y="683971"/>
              <a:ext cx="3429" cy="2971"/>
            </a:xfrm>
            <a:custGeom>
              <a:avLst/>
              <a:gdLst>
                <a:gd name="connsiteX0" fmla="*/ 3429 w 3429"/>
                <a:gd name="connsiteY0" fmla="*/ 2972 h 2971"/>
                <a:gd name="connsiteX1" fmla="*/ 0 w 3429"/>
                <a:gd name="connsiteY1" fmla="*/ 0 h 2971"/>
                <a:gd name="connsiteX2" fmla="*/ 3429 w 3429"/>
                <a:gd name="connsiteY2" fmla="*/ 2972 h 2971"/>
              </a:gdLst>
              <a:ahLst/>
              <a:cxnLst>
                <a:cxn ang="0">
                  <a:pos x="connsiteX0" y="connsiteY0"/>
                </a:cxn>
                <a:cxn ang="0">
                  <a:pos x="connsiteX1" y="connsiteY1"/>
                </a:cxn>
                <a:cxn ang="0">
                  <a:pos x="connsiteX2" y="connsiteY2"/>
                </a:cxn>
              </a:cxnLst>
              <a:rect l="l" t="t" r="r" b="b"/>
              <a:pathLst>
                <a:path w="3429" h="2971">
                  <a:moveTo>
                    <a:pt x="3429" y="2972"/>
                  </a:moveTo>
                  <a:cubicBezTo>
                    <a:pt x="2286" y="2057"/>
                    <a:pt x="1143" y="914"/>
                    <a:pt x="0" y="0"/>
                  </a:cubicBezTo>
                  <a:cubicBezTo>
                    <a:pt x="1143" y="914"/>
                    <a:pt x="2286" y="2057"/>
                    <a:pt x="3429" y="2972"/>
                  </a:cubicBezTo>
                  <a:close/>
                </a:path>
              </a:pathLst>
            </a:custGeom>
            <a:solidFill>
              <a:srgbClr val="FFFFFF"/>
            </a:solidFill>
            <a:ln w="2286" cap="flat">
              <a:noFill/>
              <a:prstDash val="solid"/>
              <a:miter/>
            </a:ln>
          </p:spPr>
          <p:txBody>
            <a:bodyPr rtlCol="0" anchor="ctr"/>
            <a:lstStyle/>
            <a:p>
              <a:endParaRPr lang="en-US"/>
            </a:p>
          </p:txBody>
        </p:sp>
        <p:sp>
          <p:nvSpPr>
            <p:cNvPr id="91" name="Freeform 421">
              <a:extLst>
                <a:ext uri="{FF2B5EF4-FFF2-40B4-BE49-F238E27FC236}">
                  <a16:creationId xmlns:a16="http://schemas.microsoft.com/office/drawing/2014/main" id="{04BE2753-30CB-83CC-6374-087AEC34217D}"/>
                </a:ext>
              </a:extLst>
            </p:cNvPr>
            <p:cNvSpPr/>
            <p:nvPr/>
          </p:nvSpPr>
          <p:spPr>
            <a:xfrm>
              <a:off x="8138212" y="677113"/>
              <a:ext cx="2971" cy="3429"/>
            </a:xfrm>
            <a:custGeom>
              <a:avLst/>
              <a:gdLst>
                <a:gd name="connsiteX0" fmla="*/ 2972 w 2971"/>
                <a:gd name="connsiteY0" fmla="*/ 3429 h 3429"/>
                <a:gd name="connsiteX1" fmla="*/ 0 w 2971"/>
                <a:gd name="connsiteY1" fmla="*/ 0 h 3429"/>
                <a:gd name="connsiteX2" fmla="*/ 2972 w 2971"/>
                <a:gd name="connsiteY2" fmla="*/ 3429 h 3429"/>
              </a:gdLst>
              <a:ahLst/>
              <a:cxnLst>
                <a:cxn ang="0">
                  <a:pos x="connsiteX0" y="connsiteY0"/>
                </a:cxn>
                <a:cxn ang="0">
                  <a:pos x="connsiteX1" y="connsiteY1"/>
                </a:cxn>
                <a:cxn ang="0">
                  <a:pos x="connsiteX2" y="connsiteY2"/>
                </a:cxn>
              </a:cxnLst>
              <a:rect l="l" t="t" r="r" b="b"/>
              <a:pathLst>
                <a:path w="2971" h="3429">
                  <a:moveTo>
                    <a:pt x="2972" y="3429"/>
                  </a:moveTo>
                  <a:cubicBezTo>
                    <a:pt x="1829" y="2286"/>
                    <a:pt x="915" y="1143"/>
                    <a:pt x="0" y="0"/>
                  </a:cubicBezTo>
                  <a:cubicBezTo>
                    <a:pt x="915" y="1143"/>
                    <a:pt x="2058" y="2286"/>
                    <a:pt x="2972" y="3429"/>
                  </a:cubicBezTo>
                  <a:close/>
                </a:path>
              </a:pathLst>
            </a:custGeom>
            <a:solidFill>
              <a:srgbClr val="FFFFFF"/>
            </a:solidFill>
            <a:ln w="2286" cap="flat">
              <a:noFill/>
              <a:prstDash val="solid"/>
              <a:miter/>
            </a:ln>
          </p:spPr>
          <p:txBody>
            <a:bodyPr rtlCol="0" anchor="ctr"/>
            <a:lstStyle/>
            <a:p>
              <a:endParaRPr lang="en-US"/>
            </a:p>
          </p:txBody>
        </p:sp>
        <p:sp>
          <p:nvSpPr>
            <p:cNvPr id="92" name="Freeform 422">
              <a:extLst>
                <a:ext uri="{FF2B5EF4-FFF2-40B4-BE49-F238E27FC236}">
                  <a16:creationId xmlns:a16="http://schemas.microsoft.com/office/drawing/2014/main" id="{D2E0DA65-03C5-1F7B-CBBB-AD8F81CA62F8}"/>
                </a:ext>
              </a:extLst>
            </p:cNvPr>
            <p:cNvSpPr/>
            <p:nvPr/>
          </p:nvSpPr>
          <p:spPr>
            <a:xfrm>
              <a:off x="8141641" y="680770"/>
              <a:ext cx="3200" cy="3200"/>
            </a:xfrm>
            <a:custGeom>
              <a:avLst/>
              <a:gdLst>
                <a:gd name="connsiteX0" fmla="*/ 3201 w 3200"/>
                <a:gd name="connsiteY0" fmla="*/ 3200 h 3200"/>
                <a:gd name="connsiteX1" fmla="*/ 0 w 3200"/>
                <a:gd name="connsiteY1" fmla="*/ 0 h 3200"/>
                <a:gd name="connsiteX2" fmla="*/ 3201 w 3200"/>
                <a:gd name="connsiteY2" fmla="*/ 3200 h 3200"/>
              </a:gdLst>
              <a:ahLst/>
              <a:cxnLst>
                <a:cxn ang="0">
                  <a:pos x="connsiteX0" y="connsiteY0"/>
                </a:cxn>
                <a:cxn ang="0">
                  <a:pos x="connsiteX1" y="connsiteY1"/>
                </a:cxn>
                <a:cxn ang="0">
                  <a:pos x="connsiteX2" y="connsiteY2"/>
                </a:cxn>
              </a:cxnLst>
              <a:rect l="l" t="t" r="r" b="b"/>
              <a:pathLst>
                <a:path w="3200" h="3200">
                  <a:moveTo>
                    <a:pt x="3201" y="3200"/>
                  </a:moveTo>
                  <a:cubicBezTo>
                    <a:pt x="2058" y="2057"/>
                    <a:pt x="915" y="1143"/>
                    <a:pt x="0" y="0"/>
                  </a:cubicBezTo>
                  <a:cubicBezTo>
                    <a:pt x="915" y="1143"/>
                    <a:pt x="2058" y="2057"/>
                    <a:pt x="3201" y="3200"/>
                  </a:cubicBezTo>
                  <a:close/>
                </a:path>
              </a:pathLst>
            </a:custGeom>
            <a:solidFill>
              <a:srgbClr val="FFFFFF"/>
            </a:solidFill>
            <a:ln w="2286" cap="flat">
              <a:noFill/>
              <a:prstDash val="solid"/>
              <a:miter/>
            </a:ln>
          </p:spPr>
          <p:txBody>
            <a:bodyPr rtlCol="0" anchor="ctr"/>
            <a:lstStyle/>
            <a:p>
              <a:endParaRPr lang="en-US"/>
            </a:p>
          </p:txBody>
        </p:sp>
        <p:sp>
          <p:nvSpPr>
            <p:cNvPr id="93" name="Freeform 423">
              <a:extLst>
                <a:ext uri="{FF2B5EF4-FFF2-40B4-BE49-F238E27FC236}">
                  <a16:creationId xmlns:a16="http://schemas.microsoft.com/office/drawing/2014/main" id="{8577B1FE-22E4-74F7-F37A-5DCB3DB0506E}"/>
                </a:ext>
              </a:extLst>
            </p:cNvPr>
            <p:cNvSpPr/>
            <p:nvPr/>
          </p:nvSpPr>
          <p:spPr>
            <a:xfrm>
              <a:off x="8148727" y="687171"/>
              <a:ext cx="3657" cy="2743"/>
            </a:xfrm>
            <a:custGeom>
              <a:avLst/>
              <a:gdLst>
                <a:gd name="connsiteX0" fmla="*/ 3657 w 3657"/>
                <a:gd name="connsiteY0" fmla="*/ 2743 h 2743"/>
                <a:gd name="connsiteX1" fmla="*/ 0 w 3657"/>
                <a:gd name="connsiteY1" fmla="*/ 0 h 2743"/>
                <a:gd name="connsiteX2" fmla="*/ 3657 w 3657"/>
                <a:gd name="connsiteY2" fmla="*/ 2743 h 2743"/>
              </a:gdLst>
              <a:ahLst/>
              <a:cxnLst>
                <a:cxn ang="0">
                  <a:pos x="connsiteX0" y="connsiteY0"/>
                </a:cxn>
                <a:cxn ang="0">
                  <a:pos x="connsiteX1" y="connsiteY1"/>
                </a:cxn>
                <a:cxn ang="0">
                  <a:pos x="connsiteX2" y="connsiteY2"/>
                </a:cxn>
              </a:cxnLst>
              <a:rect l="l" t="t" r="r" b="b"/>
              <a:pathLst>
                <a:path w="3657" h="2743">
                  <a:moveTo>
                    <a:pt x="3657" y="2743"/>
                  </a:moveTo>
                  <a:cubicBezTo>
                    <a:pt x="2514" y="1829"/>
                    <a:pt x="1143" y="914"/>
                    <a:pt x="0" y="0"/>
                  </a:cubicBezTo>
                  <a:cubicBezTo>
                    <a:pt x="1143" y="914"/>
                    <a:pt x="2286" y="1829"/>
                    <a:pt x="3657" y="2743"/>
                  </a:cubicBezTo>
                  <a:close/>
                </a:path>
              </a:pathLst>
            </a:custGeom>
            <a:solidFill>
              <a:srgbClr val="FFFFFF"/>
            </a:solidFill>
            <a:ln w="2286" cap="flat">
              <a:noFill/>
              <a:prstDash val="solid"/>
              <a:miter/>
            </a:ln>
          </p:spPr>
          <p:txBody>
            <a:bodyPr rtlCol="0" anchor="ctr"/>
            <a:lstStyle/>
            <a:p>
              <a:endParaRPr lang="en-US"/>
            </a:p>
          </p:txBody>
        </p:sp>
        <p:sp>
          <p:nvSpPr>
            <p:cNvPr id="94" name="Freeform 424">
              <a:extLst>
                <a:ext uri="{FF2B5EF4-FFF2-40B4-BE49-F238E27FC236}">
                  <a16:creationId xmlns:a16="http://schemas.microsoft.com/office/drawing/2014/main" id="{0BBAA48C-1D7C-D42A-4A24-5A8B7D435F42}"/>
                </a:ext>
              </a:extLst>
            </p:cNvPr>
            <p:cNvSpPr/>
            <p:nvPr/>
          </p:nvSpPr>
          <p:spPr>
            <a:xfrm>
              <a:off x="8152842" y="690372"/>
              <a:ext cx="3886" cy="2514"/>
            </a:xfrm>
            <a:custGeom>
              <a:avLst/>
              <a:gdLst>
                <a:gd name="connsiteX0" fmla="*/ 3886 w 3886"/>
                <a:gd name="connsiteY0" fmla="*/ 2515 h 2514"/>
                <a:gd name="connsiteX1" fmla="*/ 0 w 3886"/>
                <a:gd name="connsiteY1" fmla="*/ 0 h 2514"/>
                <a:gd name="connsiteX2" fmla="*/ 3886 w 3886"/>
                <a:gd name="connsiteY2" fmla="*/ 2515 h 2514"/>
              </a:gdLst>
              <a:ahLst/>
              <a:cxnLst>
                <a:cxn ang="0">
                  <a:pos x="connsiteX0" y="connsiteY0"/>
                </a:cxn>
                <a:cxn ang="0">
                  <a:pos x="connsiteX1" y="connsiteY1"/>
                </a:cxn>
                <a:cxn ang="0">
                  <a:pos x="connsiteX2" y="connsiteY2"/>
                </a:cxn>
              </a:cxnLst>
              <a:rect l="l" t="t" r="r" b="b"/>
              <a:pathLst>
                <a:path w="3886" h="2514">
                  <a:moveTo>
                    <a:pt x="3886" y="2515"/>
                  </a:moveTo>
                  <a:cubicBezTo>
                    <a:pt x="2514" y="1600"/>
                    <a:pt x="1371" y="686"/>
                    <a:pt x="0" y="0"/>
                  </a:cubicBezTo>
                  <a:cubicBezTo>
                    <a:pt x="1371" y="914"/>
                    <a:pt x="2514" y="1829"/>
                    <a:pt x="3886" y="2515"/>
                  </a:cubicBezTo>
                  <a:close/>
                </a:path>
              </a:pathLst>
            </a:custGeom>
            <a:solidFill>
              <a:srgbClr val="FFFFFF"/>
            </a:solidFill>
            <a:ln w="2286" cap="flat">
              <a:noFill/>
              <a:prstDash val="solid"/>
              <a:miter/>
            </a:ln>
          </p:spPr>
          <p:txBody>
            <a:bodyPr rtlCol="0" anchor="ctr"/>
            <a:lstStyle/>
            <a:p>
              <a:endParaRPr lang="en-US"/>
            </a:p>
          </p:txBody>
        </p:sp>
        <p:sp>
          <p:nvSpPr>
            <p:cNvPr id="95" name="Freeform 425">
              <a:extLst>
                <a:ext uri="{FF2B5EF4-FFF2-40B4-BE49-F238E27FC236}">
                  <a16:creationId xmlns:a16="http://schemas.microsoft.com/office/drawing/2014/main" id="{9A347978-8DF6-7698-0AAB-D4A7E2DDAA12}"/>
                </a:ext>
              </a:extLst>
            </p:cNvPr>
            <p:cNvSpPr/>
            <p:nvPr/>
          </p:nvSpPr>
          <p:spPr>
            <a:xfrm>
              <a:off x="8132725" y="669569"/>
              <a:ext cx="5486" cy="7543"/>
            </a:xfrm>
            <a:custGeom>
              <a:avLst/>
              <a:gdLst>
                <a:gd name="connsiteX0" fmla="*/ 5486 w 5486"/>
                <a:gd name="connsiteY0" fmla="*/ 7544 h 7543"/>
                <a:gd name="connsiteX1" fmla="*/ 0 w 5486"/>
                <a:gd name="connsiteY1" fmla="*/ 0 h 7543"/>
                <a:gd name="connsiteX2" fmla="*/ 5486 w 5486"/>
                <a:gd name="connsiteY2" fmla="*/ 7544 h 7543"/>
              </a:gdLst>
              <a:ahLst/>
              <a:cxnLst>
                <a:cxn ang="0">
                  <a:pos x="connsiteX0" y="connsiteY0"/>
                </a:cxn>
                <a:cxn ang="0">
                  <a:pos x="connsiteX1" y="connsiteY1"/>
                </a:cxn>
                <a:cxn ang="0">
                  <a:pos x="connsiteX2" y="connsiteY2"/>
                </a:cxn>
              </a:cxnLst>
              <a:rect l="l" t="t" r="r" b="b"/>
              <a:pathLst>
                <a:path w="5486" h="7543">
                  <a:moveTo>
                    <a:pt x="5486" y="7544"/>
                  </a:moveTo>
                  <a:cubicBezTo>
                    <a:pt x="3429" y="5258"/>
                    <a:pt x="1600" y="2743"/>
                    <a:pt x="0" y="0"/>
                  </a:cubicBezTo>
                  <a:cubicBezTo>
                    <a:pt x="1600" y="2515"/>
                    <a:pt x="3429" y="5029"/>
                    <a:pt x="5486" y="7544"/>
                  </a:cubicBezTo>
                  <a:close/>
                </a:path>
              </a:pathLst>
            </a:custGeom>
            <a:solidFill>
              <a:srgbClr val="FFFFFF"/>
            </a:solidFill>
            <a:ln w="2286" cap="flat">
              <a:noFill/>
              <a:prstDash val="solid"/>
              <a:miter/>
            </a:ln>
          </p:spPr>
          <p:txBody>
            <a:bodyPr rtlCol="0" anchor="ctr"/>
            <a:lstStyle/>
            <a:p>
              <a:endParaRPr lang="en-US"/>
            </a:p>
          </p:txBody>
        </p:sp>
        <p:sp>
          <p:nvSpPr>
            <p:cNvPr id="96" name="Freeform 426">
              <a:extLst>
                <a:ext uri="{FF2B5EF4-FFF2-40B4-BE49-F238E27FC236}">
                  <a16:creationId xmlns:a16="http://schemas.microsoft.com/office/drawing/2014/main" id="{E23584EB-1870-AE64-9BC3-81F86DD0BDCF}"/>
                </a:ext>
              </a:extLst>
            </p:cNvPr>
            <p:cNvSpPr/>
            <p:nvPr/>
          </p:nvSpPr>
          <p:spPr>
            <a:xfrm>
              <a:off x="8201534" y="662254"/>
              <a:ext cx="1600" cy="1143"/>
            </a:xfrm>
            <a:custGeom>
              <a:avLst/>
              <a:gdLst>
                <a:gd name="connsiteX0" fmla="*/ 0 w 1600"/>
                <a:gd name="connsiteY0" fmla="*/ 0 h 1143"/>
                <a:gd name="connsiteX1" fmla="*/ 1601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8" y="457"/>
                    <a:pt x="1143" y="686"/>
                    <a:pt x="1601" y="1143"/>
                  </a:cubicBezTo>
                  <a:cubicBezTo>
                    <a:pt x="1143"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97" name="Freeform 427">
              <a:extLst>
                <a:ext uri="{FF2B5EF4-FFF2-40B4-BE49-F238E27FC236}">
                  <a16:creationId xmlns:a16="http://schemas.microsoft.com/office/drawing/2014/main" id="{DAC2D63B-2867-BCF4-E210-EB44DACC436B}"/>
                </a:ext>
              </a:extLst>
            </p:cNvPr>
            <p:cNvSpPr/>
            <p:nvPr/>
          </p:nvSpPr>
          <p:spPr>
            <a:xfrm>
              <a:off x="8126782" y="656539"/>
              <a:ext cx="5943" cy="12801"/>
            </a:xfrm>
            <a:custGeom>
              <a:avLst/>
              <a:gdLst>
                <a:gd name="connsiteX0" fmla="*/ 5944 w 5943"/>
                <a:gd name="connsiteY0" fmla="*/ 12802 h 12801"/>
                <a:gd name="connsiteX1" fmla="*/ 0 w 5943"/>
                <a:gd name="connsiteY1" fmla="*/ 0 h 12801"/>
                <a:gd name="connsiteX2" fmla="*/ 5944 w 5943"/>
                <a:gd name="connsiteY2" fmla="*/ 12802 h 12801"/>
              </a:gdLst>
              <a:ahLst/>
              <a:cxnLst>
                <a:cxn ang="0">
                  <a:pos x="connsiteX0" y="connsiteY0"/>
                </a:cxn>
                <a:cxn ang="0">
                  <a:pos x="connsiteX1" y="connsiteY1"/>
                </a:cxn>
                <a:cxn ang="0">
                  <a:pos x="connsiteX2" y="connsiteY2"/>
                </a:cxn>
              </a:cxnLst>
              <a:rect l="l" t="t" r="r" b="b"/>
              <a:pathLst>
                <a:path w="5943" h="12801">
                  <a:moveTo>
                    <a:pt x="5944" y="12802"/>
                  </a:moveTo>
                  <a:cubicBezTo>
                    <a:pt x="3429" y="8915"/>
                    <a:pt x="1372" y="4572"/>
                    <a:pt x="0" y="0"/>
                  </a:cubicBezTo>
                  <a:cubicBezTo>
                    <a:pt x="1372" y="4572"/>
                    <a:pt x="3429" y="8915"/>
                    <a:pt x="5944" y="12802"/>
                  </a:cubicBezTo>
                  <a:close/>
                </a:path>
              </a:pathLst>
            </a:custGeom>
            <a:solidFill>
              <a:srgbClr val="FFFFFF"/>
            </a:solidFill>
            <a:ln w="2286" cap="flat">
              <a:noFill/>
              <a:prstDash val="solid"/>
              <a:miter/>
            </a:ln>
          </p:spPr>
          <p:txBody>
            <a:bodyPr rtlCol="0" anchor="ctr"/>
            <a:lstStyle/>
            <a:p>
              <a:endParaRPr lang="en-US"/>
            </a:p>
          </p:txBody>
        </p:sp>
        <p:sp>
          <p:nvSpPr>
            <p:cNvPr id="98" name="Freeform 428">
              <a:extLst>
                <a:ext uri="{FF2B5EF4-FFF2-40B4-BE49-F238E27FC236}">
                  <a16:creationId xmlns:a16="http://schemas.microsoft.com/office/drawing/2014/main" id="{B4691880-A552-BD88-AE88-F42CD6C62798}"/>
                </a:ext>
              </a:extLst>
            </p:cNvPr>
            <p:cNvSpPr/>
            <p:nvPr/>
          </p:nvSpPr>
          <p:spPr>
            <a:xfrm>
              <a:off x="8122619" y="380259"/>
              <a:ext cx="154124" cy="276051"/>
            </a:xfrm>
            <a:custGeom>
              <a:avLst/>
              <a:gdLst>
                <a:gd name="connsiteX0" fmla="*/ 505 w 154124"/>
                <a:gd name="connsiteY0" fmla="*/ 261421 h 276051"/>
                <a:gd name="connsiteX1" fmla="*/ 57197 w 154124"/>
                <a:gd name="connsiteY1" fmla="*/ 260278 h 276051"/>
                <a:gd name="connsiteX2" fmla="*/ 60169 w 154124"/>
                <a:gd name="connsiteY2" fmla="*/ 259363 h 276051"/>
                <a:gd name="connsiteX3" fmla="*/ 54683 w 154124"/>
                <a:gd name="connsiteY3" fmla="*/ 244504 h 276051"/>
                <a:gd name="connsiteX4" fmla="*/ 50797 w 154124"/>
                <a:gd name="connsiteY4" fmla="*/ 179582 h 276051"/>
                <a:gd name="connsiteX5" fmla="*/ 88973 w 154124"/>
                <a:gd name="connsiteY5" fmla="*/ 85627 h 276051"/>
                <a:gd name="connsiteX6" fmla="*/ 154124 w 154124"/>
                <a:gd name="connsiteY6" fmla="*/ 62539 h 276051"/>
                <a:gd name="connsiteX7" fmla="*/ 154124 w 154124"/>
                <a:gd name="connsiteY7" fmla="*/ 62539 h 276051"/>
                <a:gd name="connsiteX8" fmla="*/ 140865 w 154124"/>
                <a:gd name="connsiteY8" fmla="*/ 10646 h 276051"/>
                <a:gd name="connsiteX9" fmla="*/ 136064 w 154124"/>
                <a:gd name="connsiteY9" fmla="*/ 2645 h 276051"/>
                <a:gd name="connsiteX10" fmla="*/ 144980 w 154124"/>
                <a:gd name="connsiteY10" fmla="*/ 6989 h 276051"/>
                <a:gd name="connsiteX11" fmla="*/ 77314 w 154124"/>
                <a:gd name="connsiteY11" fmla="*/ 19790 h 276051"/>
                <a:gd name="connsiteX12" fmla="*/ 18335 w 154124"/>
                <a:gd name="connsiteY12" fmla="*/ 115802 h 276051"/>
                <a:gd name="connsiteX13" fmla="*/ 276 w 154124"/>
                <a:gd name="connsiteY13" fmla="*/ 241761 h 276051"/>
                <a:gd name="connsiteX14" fmla="*/ 4162 w 154124"/>
                <a:gd name="connsiteY14" fmla="*/ 276051 h 276051"/>
                <a:gd name="connsiteX15" fmla="*/ 505 w 154124"/>
                <a:gd name="connsiteY15" fmla="*/ 261421 h 27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124" h="276051">
                  <a:moveTo>
                    <a:pt x="505" y="261421"/>
                  </a:moveTo>
                  <a:cubicBezTo>
                    <a:pt x="19250" y="265078"/>
                    <a:pt x="39138" y="265307"/>
                    <a:pt x="57197" y="260278"/>
                  </a:cubicBezTo>
                  <a:cubicBezTo>
                    <a:pt x="58112" y="260049"/>
                    <a:pt x="59255" y="259592"/>
                    <a:pt x="60169" y="259363"/>
                  </a:cubicBezTo>
                  <a:cubicBezTo>
                    <a:pt x="57883" y="254791"/>
                    <a:pt x="56054" y="249991"/>
                    <a:pt x="54683" y="244504"/>
                  </a:cubicBezTo>
                  <a:cubicBezTo>
                    <a:pt x="48739" y="222787"/>
                    <a:pt x="48968" y="201527"/>
                    <a:pt x="50797" y="179582"/>
                  </a:cubicBezTo>
                  <a:cubicBezTo>
                    <a:pt x="53768" y="143920"/>
                    <a:pt x="66113" y="113059"/>
                    <a:pt x="88973" y="85627"/>
                  </a:cubicBezTo>
                  <a:cubicBezTo>
                    <a:pt x="107032" y="63682"/>
                    <a:pt x="128521" y="55909"/>
                    <a:pt x="154124" y="62539"/>
                  </a:cubicBezTo>
                  <a:cubicBezTo>
                    <a:pt x="154124" y="62539"/>
                    <a:pt x="154124" y="62539"/>
                    <a:pt x="154124" y="62539"/>
                  </a:cubicBezTo>
                  <a:cubicBezTo>
                    <a:pt x="152981" y="44708"/>
                    <a:pt x="149323" y="27334"/>
                    <a:pt x="140865" y="10646"/>
                  </a:cubicBezTo>
                  <a:cubicBezTo>
                    <a:pt x="139493" y="7903"/>
                    <a:pt x="137893" y="5160"/>
                    <a:pt x="136064" y="2645"/>
                  </a:cubicBezTo>
                  <a:cubicBezTo>
                    <a:pt x="139265" y="3788"/>
                    <a:pt x="142237" y="5160"/>
                    <a:pt x="144980" y="6989"/>
                  </a:cubicBezTo>
                  <a:cubicBezTo>
                    <a:pt x="126463" y="-4670"/>
                    <a:pt x="103603" y="-2612"/>
                    <a:pt x="77314" y="19790"/>
                  </a:cubicBezTo>
                  <a:cubicBezTo>
                    <a:pt x="47825" y="44936"/>
                    <a:pt x="29308" y="78312"/>
                    <a:pt x="18335" y="115802"/>
                  </a:cubicBezTo>
                  <a:cubicBezTo>
                    <a:pt x="6220" y="156950"/>
                    <a:pt x="3019" y="199470"/>
                    <a:pt x="276" y="241761"/>
                  </a:cubicBezTo>
                  <a:cubicBezTo>
                    <a:pt x="-638" y="254791"/>
                    <a:pt x="733" y="266221"/>
                    <a:pt x="4162" y="276051"/>
                  </a:cubicBezTo>
                  <a:cubicBezTo>
                    <a:pt x="2333" y="271479"/>
                    <a:pt x="1190" y="266678"/>
                    <a:pt x="505" y="261421"/>
                  </a:cubicBezTo>
                  <a:close/>
                </a:path>
              </a:pathLst>
            </a:custGeom>
            <a:solidFill>
              <a:srgbClr val="FFFFFF"/>
            </a:solidFill>
            <a:ln w="2286" cap="flat">
              <a:noFill/>
              <a:prstDash val="solid"/>
              <a:miter/>
            </a:ln>
          </p:spPr>
          <p:txBody>
            <a:bodyPr rtlCol="0" anchor="ctr"/>
            <a:lstStyle/>
            <a:p>
              <a:endParaRPr lang="en-US"/>
            </a:p>
          </p:txBody>
        </p:sp>
        <p:sp>
          <p:nvSpPr>
            <p:cNvPr id="99" name="Freeform 429">
              <a:extLst>
                <a:ext uri="{FF2B5EF4-FFF2-40B4-BE49-F238E27FC236}">
                  <a16:creationId xmlns:a16="http://schemas.microsoft.com/office/drawing/2014/main" id="{47738497-4733-7448-289D-07847A084550}"/>
                </a:ext>
              </a:extLst>
            </p:cNvPr>
            <p:cNvSpPr/>
            <p:nvPr/>
          </p:nvSpPr>
          <p:spPr>
            <a:xfrm>
              <a:off x="8204506" y="664311"/>
              <a:ext cx="2971" cy="1828"/>
            </a:xfrm>
            <a:custGeom>
              <a:avLst/>
              <a:gdLst>
                <a:gd name="connsiteX0" fmla="*/ 0 w 2971"/>
                <a:gd name="connsiteY0" fmla="*/ 0 h 1828"/>
                <a:gd name="connsiteX1" fmla="*/ 2972 w 2971"/>
                <a:gd name="connsiteY1" fmla="*/ 1829 h 1828"/>
                <a:gd name="connsiteX2" fmla="*/ 0 w 2971"/>
                <a:gd name="connsiteY2" fmla="*/ 0 h 1828"/>
              </a:gdLst>
              <a:ahLst/>
              <a:cxnLst>
                <a:cxn ang="0">
                  <a:pos x="connsiteX0" y="connsiteY0"/>
                </a:cxn>
                <a:cxn ang="0">
                  <a:pos x="connsiteX1" y="connsiteY1"/>
                </a:cxn>
                <a:cxn ang="0">
                  <a:pos x="connsiteX2" y="connsiteY2"/>
                </a:cxn>
              </a:cxnLst>
              <a:rect l="l" t="t" r="r" b="b"/>
              <a:pathLst>
                <a:path w="2971" h="1828">
                  <a:moveTo>
                    <a:pt x="0" y="0"/>
                  </a:moveTo>
                  <a:cubicBezTo>
                    <a:pt x="915" y="686"/>
                    <a:pt x="1829" y="1143"/>
                    <a:pt x="2972" y="1829"/>
                  </a:cubicBezTo>
                  <a:cubicBezTo>
                    <a:pt x="2058" y="1143"/>
                    <a:pt x="915" y="457"/>
                    <a:pt x="0" y="0"/>
                  </a:cubicBezTo>
                  <a:close/>
                </a:path>
              </a:pathLst>
            </a:custGeom>
            <a:solidFill>
              <a:srgbClr val="FFFFFF"/>
            </a:solidFill>
            <a:ln w="2286" cap="flat">
              <a:noFill/>
              <a:prstDash val="solid"/>
              <a:miter/>
            </a:ln>
          </p:spPr>
          <p:txBody>
            <a:bodyPr rtlCol="0" anchor="ctr"/>
            <a:lstStyle/>
            <a:p>
              <a:endParaRPr lang="en-US"/>
            </a:p>
          </p:txBody>
        </p:sp>
        <p:sp>
          <p:nvSpPr>
            <p:cNvPr id="100" name="Freeform 430">
              <a:extLst>
                <a:ext uri="{FF2B5EF4-FFF2-40B4-BE49-F238E27FC236}">
                  <a16:creationId xmlns:a16="http://schemas.microsoft.com/office/drawing/2014/main" id="{D81D37F7-9770-3254-B48C-DC7684C92AB4}"/>
                </a:ext>
              </a:extLst>
            </p:cNvPr>
            <p:cNvSpPr/>
            <p:nvPr/>
          </p:nvSpPr>
          <p:spPr>
            <a:xfrm>
              <a:off x="8215707" y="670026"/>
              <a:ext cx="3657" cy="1371"/>
            </a:xfrm>
            <a:custGeom>
              <a:avLst/>
              <a:gdLst>
                <a:gd name="connsiteX0" fmla="*/ 0 w 3657"/>
                <a:gd name="connsiteY0" fmla="*/ 0 h 1371"/>
                <a:gd name="connsiteX1" fmla="*/ 3657 w 3657"/>
                <a:gd name="connsiteY1" fmla="*/ 1372 h 1371"/>
                <a:gd name="connsiteX2" fmla="*/ 0 w 3657"/>
                <a:gd name="connsiteY2" fmla="*/ 0 h 1371"/>
              </a:gdLst>
              <a:ahLst/>
              <a:cxnLst>
                <a:cxn ang="0">
                  <a:pos x="connsiteX0" y="connsiteY0"/>
                </a:cxn>
                <a:cxn ang="0">
                  <a:pos x="connsiteX1" y="connsiteY1"/>
                </a:cxn>
                <a:cxn ang="0">
                  <a:pos x="connsiteX2" y="connsiteY2"/>
                </a:cxn>
              </a:cxnLst>
              <a:rect l="l" t="t" r="r" b="b"/>
              <a:pathLst>
                <a:path w="3657" h="1371">
                  <a:moveTo>
                    <a:pt x="0" y="0"/>
                  </a:moveTo>
                  <a:cubicBezTo>
                    <a:pt x="1143" y="457"/>
                    <a:pt x="2514" y="914"/>
                    <a:pt x="3657" y="1372"/>
                  </a:cubicBezTo>
                  <a:cubicBezTo>
                    <a:pt x="2514" y="914"/>
                    <a:pt x="1143" y="457"/>
                    <a:pt x="0" y="0"/>
                  </a:cubicBezTo>
                  <a:close/>
                </a:path>
              </a:pathLst>
            </a:custGeom>
            <a:solidFill>
              <a:srgbClr val="FFFFFF"/>
            </a:solidFill>
            <a:ln w="2286" cap="flat">
              <a:noFill/>
              <a:prstDash val="solid"/>
              <a:miter/>
            </a:ln>
          </p:spPr>
          <p:txBody>
            <a:bodyPr rtlCol="0" anchor="ctr"/>
            <a:lstStyle/>
            <a:p>
              <a:endParaRPr lang="en-US"/>
            </a:p>
          </p:txBody>
        </p:sp>
        <p:sp>
          <p:nvSpPr>
            <p:cNvPr id="101" name="Freeform 431">
              <a:extLst>
                <a:ext uri="{FF2B5EF4-FFF2-40B4-BE49-F238E27FC236}">
                  <a16:creationId xmlns:a16="http://schemas.microsoft.com/office/drawing/2014/main" id="{7CDFC2EA-8200-51DA-909C-D541DB2A0275}"/>
                </a:ext>
              </a:extLst>
            </p:cNvPr>
            <p:cNvSpPr/>
            <p:nvPr/>
          </p:nvSpPr>
          <p:spPr>
            <a:xfrm>
              <a:off x="8212050" y="668426"/>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686" y="457"/>
                    <a:pt x="1600" y="686"/>
                    <a:pt x="2515" y="1143"/>
                  </a:cubicBezTo>
                  <a:cubicBezTo>
                    <a:pt x="1600"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432">
              <a:extLst>
                <a:ext uri="{FF2B5EF4-FFF2-40B4-BE49-F238E27FC236}">
                  <a16:creationId xmlns:a16="http://schemas.microsoft.com/office/drawing/2014/main" id="{A016D1F0-E222-F768-B052-5C2AA61DD37A}"/>
                </a:ext>
              </a:extLst>
            </p:cNvPr>
            <p:cNvSpPr/>
            <p:nvPr/>
          </p:nvSpPr>
          <p:spPr>
            <a:xfrm>
              <a:off x="8208621" y="666597"/>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600" y="914"/>
                    <a:pt x="2286" y="1143"/>
                  </a:cubicBezTo>
                  <a:cubicBezTo>
                    <a:pt x="1372"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433">
              <a:extLst>
                <a:ext uri="{FF2B5EF4-FFF2-40B4-BE49-F238E27FC236}">
                  <a16:creationId xmlns:a16="http://schemas.microsoft.com/office/drawing/2014/main" id="{FBAD6A50-C167-9823-EB5C-A27A07118D67}"/>
                </a:ext>
              </a:extLst>
            </p:cNvPr>
            <p:cNvSpPr/>
            <p:nvPr/>
          </p:nvSpPr>
          <p:spPr>
            <a:xfrm>
              <a:off x="8166558" y="698601"/>
              <a:ext cx="4572" cy="2057"/>
            </a:xfrm>
            <a:custGeom>
              <a:avLst/>
              <a:gdLst>
                <a:gd name="connsiteX0" fmla="*/ 4572 w 4572"/>
                <a:gd name="connsiteY0" fmla="*/ 2057 h 2057"/>
                <a:gd name="connsiteX1" fmla="*/ 0 w 4572"/>
                <a:gd name="connsiteY1" fmla="*/ 0 h 2057"/>
                <a:gd name="connsiteX2" fmla="*/ 4572 w 4572"/>
                <a:gd name="connsiteY2" fmla="*/ 2057 h 2057"/>
              </a:gdLst>
              <a:ahLst/>
              <a:cxnLst>
                <a:cxn ang="0">
                  <a:pos x="connsiteX0" y="connsiteY0"/>
                </a:cxn>
                <a:cxn ang="0">
                  <a:pos x="connsiteX1" y="connsiteY1"/>
                </a:cxn>
                <a:cxn ang="0">
                  <a:pos x="connsiteX2" y="connsiteY2"/>
                </a:cxn>
              </a:cxnLst>
              <a:rect l="l" t="t" r="r" b="b"/>
              <a:pathLst>
                <a:path w="4572" h="2057">
                  <a:moveTo>
                    <a:pt x="4572" y="2057"/>
                  </a:moveTo>
                  <a:cubicBezTo>
                    <a:pt x="2971" y="1372"/>
                    <a:pt x="1600" y="686"/>
                    <a:pt x="0" y="0"/>
                  </a:cubicBezTo>
                  <a:cubicBezTo>
                    <a:pt x="1371" y="686"/>
                    <a:pt x="2971" y="1372"/>
                    <a:pt x="4572" y="2057"/>
                  </a:cubicBezTo>
                  <a:close/>
                </a:path>
              </a:pathLst>
            </a:custGeom>
            <a:solidFill>
              <a:srgbClr val="FFFFFF"/>
            </a:solidFill>
            <a:ln w="2286" cap="flat">
              <a:noFill/>
              <a:prstDash val="solid"/>
              <a:miter/>
            </a:ln>
          </p:spPr>
          <p:txBody>
            <a:bodyPr rtlCol="0" anchor="ctr"/>
            <a:lstStyle/>
            <a:p>
              <a:endParaRPr lang="en-US"/>
            </a:p>
          </p:txBody>
        </p:sp>
        <p:sp>
          <p:nvSpPr>
            <p:cNvPr id="104" name="Freeform 434">
              <a:extLst>
                <a:ext uri="{FF2B5EF4-FFF2-40B4-BE49-F238E27FC236}">
                  <a16:creationId xmlns:a16="http://schemas.microsoft.com/office/drawing/2014/main" id="{63D842D4-9E0C-AE5E-5A5F-6FB53CDA7BF9}"/>
                </a:ext>
              </a:extLst>
            </p:cNvPr>
            <p:cNvSpPr/>
            <p:nvPr/>
          </p:nvSpPr>
          <p:spPr>
            <a:xfrm>
              <a:off x="8161529" y="695858"/>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4" y="1600"/>
                    <a:pt x="1372" y="914"/>
                    <a:pt x="0" y="0"/>
                  </a:cubicBezTo>
                  <a:cubicBezTo>
                    <a:pt x="1372" y="686"/>
                    <a:pt x="2744" y="1600"/>
                    <a:pt x="4115" y="2286"/>
                  </a:cubicBezTo>
                  <a:close/>
                </a:path>
              </a:pathLst>
            </a:custGeom>
            <a:solidFill>
              <a:srgbClr val="FFFFFF"/>
            </a:solidFill>
            <a:ln w="2286" cap="flat">
              <a:noFill/>
              <a:prstDash val="solid"/>
              <a:miter/>
            </a:ln>
          </p:spPr>
          <p:txBody>
            <a:bodyPr rtlCol="0" anchor="ctr"/>
            <a:lstStyle/>
            <a:p>
              <a:endParaRPr lang="en-US"/>
            </a:p>
          </p:txBody>
        </p:sp>
        <p:sp>
          <p:nvSpPr>
            <p:cNvPr id="105" name="Freeform 435">
              <a:extLst>
                <a:ext uri="{FF2B5EF4-FFF2-40B4-BE49-F238E27FC236}">
                  <a16:creationId xmlns:a16="http://schemas.microsoft.com/office/drawing/2014/main" id="{8825C1D1-DC78-A42A-2BFF-F7B81B63C773}"/>
                </a:ext>
              </a:extLst>
            </p:cNvPr>
            <p:cNvSpPr/>
            <p:nvPr/>
          </p:nvSpPr>
          <p:spPr>
            <a:xfrm>
              <a:off x="8156728" y="693115"/>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3" y="1600"/>
                    <a:pt x="1371" y="686"/>
                    <a:pt x="0" y="0"/>
                  </a:cubicBezTo>
                  <a:cubicBezTo>
                    <a:pt x="1371" y="686"/>
                    <a:pt x="2743" y="1600"/>
                    <a:pt x="4115" y="2286"/>
                  </a:cubicBezTo>
                  <a:close/>
                </a:path>
              </a:pathLst>
            </a:custGeom>
            <a:solidFill>
              <a:srgbClr val="FFFFFF"/>
            </a:solidFill>
            <a:ln w="2286" cap="flat">
              <a:noFill/>
              <a:prstDash val="solid"/>
              <a:miter/>
            </a:ln>
          </p:spPr>
          <p:txBody>
            <a:bodyPr rtlCol="0" anchor="ctr"/>
            <a:lstStyle/>
            <a:p>
              <a:endParaRPr lang="en-US"/>
            </a:p>
          </p:txBody>
        </p:sp>
        <p:sp>
          <p:nvSpPr>
            <p:cNvPr id="106" name="Freeform 436">
              <a:extLst>
                <a:ext uri="{FF2B5EF4-FFF2-40B4-BE49-F238E27FC236}">
                  <a16:creationId xmlns:a16="http://schemas.microsoft.com/office/drawing/2014/main" id="{DB73DCE8-3993-7E9A-91C1-4DDC03A7619D}"/>
                </a:ext>
              </a:extLst>
            </p:cNvPr>
            <p:cNvSpPr/>
            <p:nvPr/>
          </p:nvSpPr>
          <p:spPr>
            <a:xfrm>
              <a:off x="8692758" y="698141"/>
              <a:ext cx="170919" cy="109070"/>
            </a:xfrm>
            <a:custGeom>
              <a:avLst/>
              <a:gdLst>
                <a:gd name="connsiteX0" fmla="*/ 133769 w 170919"/>
                <a:gd name="connsiteY0" fmla="*/ 50295 h 109070"/>
                <a:gd name="connsiteX1" fmla="*/ 84162 w 170919"/>
                <a:gd name="connsiteY1" fmla="*/ 42065 h 109070"/>
                <a:gd name="connsiteX2" fmla="*/ 29070 w 170919"/>
                <a:gd name="connsiteY2" fmla="*/ 4803 h 109070"/>
                <a:gd name="connsiteX3" fmla="*/ 14668 w 170919"/>
                <a:gd name="connsiteY3" fmla="*/ 3 h 109070"/>
                <a:gd name="connsiteX4" fmla="*/ 16268 w 170919"/>
                <a:gd name="connsiteY4" fmla="*/ 43437 h 109070"/>
                <a:gd name="connsiteX5" fmla="*/ 83248 w 170919"/>
                <a:gd name="connsiteY5" fmla="*/ 101272 h 109070"/>
                <a:gd name="connsiteX6" fmla="*/ 110223 w 170919"/>
                <a:gd name="connsiteY6" fmla="*/ 108816 h 109070"/>
                <a:gd name="connsiteX7" fmla="*/ 169659 w 170919"/>
                <a:gd name="connsiteY7" fmla="*/ 86642 h 109070"/>
                <a:gd name="connsiteX8" fmla="*/ 156857 w 170919"/>
                <a:gd name="connsiteY8" fmla="*/ 54409 h 109070"/>
                <a:gd name="connsiteX9" fmla="*/ 133769 w 170919"/>
                <a:gd name="connsiteY9" fmla="*/ 50295 h 10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919" h="109070">
                  <a:moveTo>
                    <a:pt x="133769" y="50295"/>
                  </a:moveTo>
                  <a:cubicBezTo>
                    <a:pt x="115709" y="57838"/>
                    <a:pt x="100393" y="57381"/>
                    <a:pt x="84162" y="42065"/>
                  </a:cubicBezTo>
                  <a:cubicBezTo>
                    <a:pt x="68389" y="27435"/>
                    <a:pt x="48958" y="14404"/>
                    <a:pt x="29070" y="4803"/>
                  </a:cubicBezTo>
                  <a:cubicBezTo>
                    <a:pt x="24498" y="2517"/>
                    <a:pt x="19926" y="3"/>
                    <a:pt x="14668" y="3"/>
                  </a:cubicBezTo>
                  <a:cubicBezTo>
                    <a:pt x="6438" y="-226"/>
                    <a:pt x="-14593" y="14404"/>
                    <a:pt x="16268" y="43437"/>
                  </a:cubicBezTo>
                  <a:cubicBezTo>
                    <a:pt x="38442" y="65611"/>
                    <a:pt x="60845" y="79327"/>
                    <a:pt x="83248" y="101272"/>
                  </a:cubicBezTo>
                  <a:cubicBezTo>
                    <a:pt x="89192" y="107216"/>
                    <a:pt x="101765" y="109959"/>
                    <a:pt x="110223" y="108816"/>
                  </a:cubicBezTo>
                  <a:cubicBezTo>
                    <a:pt x="134454" y="104016"/>
                    <a:pt x="155486" y="98072"/>
                    <a:pt x="169659" y="86642"/>
                  </a:cubicBezTo>
                  <a:cubicBezTo>
                    <a:pt x="173774" y="86413"/>
                    <a:pt x="167373" y="74755"/>
                    <a:pt x="156857" y="54409"/>
                  </a:cubicBezTo>
                  <a:cubicBezTo>
                    <a:pt x="150456" y="41379"/>
                    <a:pt x="142913" y="46408"/>
                    <a:pt x="133769" y="50295"/>
                  </a:cubicBezTo>
                  <a:close/>
                </a:path>
              </a:pathLst>
            </a:custGeom>
            <a:solidFill>
              <a:srgbClr val="FFFFFF"/>
            </a:solidFill>
            <a:ln w="2286" cap="flat">
              <a:noFill/>
              <a:prstDash val="solid"/>
              <a:miter/>
            </a:ln>
          </p:spPr>
          <p:txBody>
            <a:bodyPr rtlCol="0" anchor="ctr"/>
            <a:lstStyle/>
            <a:p>
              <a:endParaRPr lang="en-US"/>
            </a:p>
          </p:txBody>
        </p:sp>
        <p:sp>
          <p:nvSpPr>
            <p:cNvPr id="107" name="Freeform 437">
              <a:extLst>
                <a:ext uri="{FF2B5EF4-FFF2-40B4-BE49-F238E27FC236}">
                  <a16:creationId xmlns:a16="http://schemas.microsoft.com/office/drawing/2014/main" id="{5BD1327A-4D7C-A58F-8952-17BC9C3CA94D}"/>
                </a:ext>
              </a:extLst>
            </p:cNvPr>
            <p:cNvSpPr/>
            <p:nvPr/>
          </p:nvSpPr>
          <p:spPr>
            <a:xfrm>
              <a:off x="8076261" y="358216"/>
              <a:ext cx="276752" cy="423385"/>
            </a:xfrm>
            <a:custGeom>
              <a:avLst/>
              <a:gdLst>
                <a:gd name="connsiteX0" fmla="*/ 248945 w 276752"/>
                <a:gd name="connsiteY0" fmla="*/ 280035 h 423385"/>
                <a:gd name="connsiteX1" fmla="*/ 273177 w 276752"/>
                <a:gd name="connsiteY1" fmla="*/ 74981 h 423385"/>
                <a:gd name="connsiteX2" fmla="*/ 246430 w 276752"/>
                <a:gd name="connsiteY2" fmla="*/ 3886 h 423385"/>
                <a:gd name="connsiteX3" fmla="*/ 243687 w 276752"/>
                <a:gd name="connsiteY3" fmla="*/ 0 h 423385"/>
                <a:gd name="connsiteX4" fmla="*/ 264261 w 276752"/>
                <a:gd name="connsiteY4" fmla="*/ 135788 h 423385"/>
                <a:gd name="connsiteX5" fmla="*/ 248716 w 276752"/>
                <a:gd name="connsiteY5" fmla="*/ 219227 h 423385"/>
                <a:gd name="connsiteX6" fmla="*/ 215341 w 276752"/>
                <a:gd name="connsiteY6" fmla="*/ 296494 h 423385"/>
                <a:gd name="connsiteX7" fmla="*/ 180822 w 276752"/>
                <a:gd name="connsiteY7" fmla="*/ 353873 h 423385"/>
                <a:gd name="connsiteX8" fmla="*/ 97155 w 276752"/>
                <a:gd name="connsiteY8" fmla="*/ 388391 h 423385"/>
                <a:gd name="connsiteX9" fmla="*/ 8001 w 276752"/>
                <a:gd name="connsiteY9" fmla="*/ 353873 h 423385"/>
                <a:gd name="connsiteX10" fmla="*/ 0 w 276752"/>
                <a:gd name="connsiteY10" fmla="*/ 345415 h 423385"/>
                <a:gd name="connsiteX11" fmla="*/ 2743 w 276752"/>
                <a:gd name="connsiteY11" fmla="*/ 352044 h 423385"/>
                <a:gd name="connsiteX12" fmla="*/ 3200 w 276752"/>
                <a:gd name="connsiteY12" fmla="*/ 352958 h 423385"/>
                <a:gd name="connsiteX13" fmla="*/ 4343 w 276752"/>
                <a:gd name="connsiteY13" fmla="*/ 355473 h 423385"/>
                <a:gd name="connsiteX14" fmla="*/ 5029 w 276752"/>
                <a:gd name="connsiteY14" fmla="*/ 357073 h 423385"/>
                <a:gd name="connsiteX15" fmla="*/ 6172 w 276752"/>
                <a:gd name="connsiteY15" fmla="*/ 359359 h 423385"/>
                <a:gd name="connsiteX16" fmla="*/ 7086 w 276752"/>
                <a:gd name="connsiteY16" fmla="*/ 361188 h 423385"/>
                <a:gd name="connsiteX17" fmla="*/ 8229 w 276752"/>
                <a:gd name="connsiteY17" fmla="*/ 363245 h 423385"/>
                <a:gd name="connsiteX18" fmla="*/ 9372 w 276752"/>
                <a:gd name="connsiteY18" fmla="*/ 365303 h 423385"/>
                <a:gd name="connsiteX19" fmla="*/ 10287 w 276752"/>
                <a:gd name="connsiteY19" fmla="*/ 367132 h 423385"/>
                <a:gd name="connsiteX20" fmla="*/ 11658 w 276752"/>
                <a:gd name="connsiteY20" fmla="*/ 369646 h 423385"/>
                <a:gd name="connsiteX21" fmla="*/ 12573 w 276752"/>
                <a:gd name="connsiteY21" fmla="*/ 371018 h 423385"/>
                <a:gd name="connsiteX22" fmla="*/ 15087 w 276752"/>
                <a:gd name="connsiteY22" fmla="*/ 374904 h 423385"/>
                <a:gd name="connsiteX23" fmla="*/ 106527 w 276752"/>
                <a:gd name="connsiteY23" fmla="*/ 423367 h 423385"/>
                <a:gd name="connsiteX24" fmla="*/ 248945 w 276752"/>
                <a:gd name="connsiteY24" fmla="*/ 280035 h 42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6752" h="423385">
                  <a:moveTo>
                    <a:pt x="248945" y="280035"/>
                  </a:moveTo>
                  <a:cubicBezTo>
                    <a:pt x="271805" y="213055"/>
                    <a:pt x="283006" y="145390"/>
                    <a:pt x="273177" y="74981"/>
                  </a:cubicBezTo>
                  <a:cubicBezTo>
                    <a:pt x="269748" y="49606"/>
                    <a:pt x="261289" y="25375"/>
                    <a:pt x="246430" y="3886"/>
                  </a:cubicBezTo>
                  <a:cubicBezTo>
                    <a:pt x="245516" y="2515"/>
                    <a:pt x="244602" y="1372"/>
                    <a:pt x="243687" y="0"/>
                  </a:cubicBezTo>
                  <a:cubicBezTo>
                    <a:pt x="260146" y="43205"/>
                    <a:pt x="267919" y="88925"/>
                    <a:pt x="264261" y="135788"/>
                  </a:cubicBezTo>
                  <a:cubicBezTo>
                    <a:pt x="261975" y="163906"/>
                    <a:pt x="257632" y="192253"/>
                    <a:pt x="248716" y="219227"/>
                  </a:cubicBezTo>
                  <a:cubicBezTo>
                    <a:pt x="239801" y="245974"/>
                    <a:pt x="227228" y="271120"/>
                    <a:pt x="215341" y="296494"/>
                  </a:cubicBezTo>
                  <a:cubicBezTo>
                    <a:pt x="205740" y="317297"/>
                    <a:pt x="196367" y="336728"/>
                    <a:pt x="180822" y="353873"/>
                  </a:cubicBezTo>
                  <a:cubicBezTo>
                    <a:pt x="159791" y="377190"/>
                    <a:pt x="128016" y="388163"/>
                    <a:pt x="97155" y="388391"/>
                  </a:cubicBezTo>
                  <a:cubicBezTo>
                    <a:pt x="63550" y="388391"/>
                    <a:pt x="32461" y="376961"/>
                    <a:pt x="8001" y="353873"/>
                  </a:cubicBezTo>
                  <a:cubicBezTo>
                    <a:pt x="5257" y="351130"/>
                    <a:pt x="2514" y="348386"/>
                    <a:pt x="0" y="345415"/>
                  </a:cubicBezTo>
                  <a:cubicBezTo>
                    <a:pt x="914" y="347701"/>
                    <a:pt x="1828" y="349758"/>
                    <a:pt x="2743" y="352044"/>
                  </a:cubicBezTo>
                  <a:cubicBezTo>
                    <a:pt x="2971" y="352273"/>
                    <a:pt x="2971" y="352730"/>
                    <a:pt x="3200" y="352958"/>
                  </a:cubicBezTo>
                  <a:cubicBezTo>
                    <a:pt x="3657" y="353873"/>
                    <a:pt x="3886" y="354559"/>
                    <a:pt x="4343" y="355473"/>
                  </a:cubicBezTo>
                  <a:cubicBezTo>
                    <a:pt x="4572" y="355930"/>
                    <a:pt x="4800" y="356616"/>
                    <a:pt x="5029" y="357073"/>
                  </a:cubicBezTo>
                  <a:cubicBezTo>
                    <a:pt x="5486" y="357759"/>
                    <a:pt x="5715" y="358445"/>
                    <a:pt x="6172" y="359359"/>
                  </a:cubicBezTo>
                  <a:cubicBezTo>
                    <a:pt x="6400" y="360045"/>
                    <a:pt x="6858" y="360731"/>
                    <a:pt x="7086" y="361188"/>
                  </a:cubicBezTo>
                  <a:cubicBezTo>
                    <a:pt x="7315" y="361874"/>
                    <a:pt x="7772" y="362560"/>
                    <a:pt x="8229" y="363245"/>
                  </a:cubicBezTo>
                  <a:cubicBezTo>
                    <a:pt x="8686" y="363931"/>
                    <a:pt x="8915" y="364617"/>
                    <a:pt x="9372" y="365303"/>
                  </a:cubicBezTo>
                  <a:cubicBezTo>
                    <a:pt x="9601" y="365989"/>
                    <a:pt x="10058" y="366446"/>
                    <a:pt x="10287" y="367132"/>
                  </a:cubicBezTo>
                  <a:cubicBezTo>
                    <a:pt x="10744" y="368046"/>
                    <a:pt x="11201" y="368732"/>
                    <a:pt x="11658" y="369646"/>
                  </a:cubicBezTo>
                  <a:cubicBezTo>
                    <a:pt x="11887" y="370103"/>
                    <a:pt x="12115" y="370561"/>
                    <a:pt x="12573" y="371018"/>
                  </a:cubicBezTo>
                  <a:cubicBezTo>
                    <a:pt x="13258" y="372389"/>
                    <a:pt x="14173" y="373761"/>
                    <a:pt x="15087" y="374904"/>
                  </a:cubicBezTo>
                  <a:cubicBezTo>
                    <a:pt x="37261" y="410108"/>
                    <a:pt x="68122" y="423139"/>
                    <a:pt x="106527" y="423367"/>
                  </a:cubicBezTo>
                  <a:cubicBezTo>
                    <a:pt x="177165" y="424967"/>
                    <a:pt x="235229" y="320040"/>
                    <a:pt x="248945" y="280035"/>
                  </a:cubicBezTo>
                  <a:close/>
                </a:path>
              </a:pathLst>
            </a:custGeom>
            <a:solidFill>
              <a:srgbClr val="FFFFFF"/>
            </a:solidFill>
            <a:ln w="2286" cap="flat">
              <a:noFill/>
              <a:prstDash val="solid"/>
              <a:miter/>
            </a:ln>
          </p:spPr>
          <p:txBody>
            <a:bodyPr rtlCol="0" anchor="ctr"/>
            <a:lstStyle/>
            <a:p>
              <a:endParaRPr lang="en-US"/>
            </a:p>
          </p:txBody>
        </p:sp>
        <p:sp>
          <p:nvSpPr>
            <p:cNvPr id="108" name="Freeform 438">
              <a:extLst>
                <a:ext uri="{FF2B5EF4-FFF2-40B4-BE49-F238E27FC236}">
                  <a16:creationId xmlns:a16="http://schemas.microsoft.com/office/drawing/2014/main" id="{021807EA-D6A7-F968-2BDD-2B484C5F6A06}"/>
                </a:ext>
              </a:extLst>
            </p:cNvPr>
            <p:cNvSpPr/>
            <p:nvPr/>
          </p:nvSpPr>
          <p:spPr>
            <a:xfrm>
              <a:off x="8465474" y="727633"/>
              <a:ext cx="139689" cy="377875"/>
            </a:xfrm>
            <a:custGeom>
              <a:avLst/>
              <a:gdLst>
                <a:gd name="connsiteX0" fmla="*/ 130167 w 139689"/>
                <a:gd name="connsiteY0" fmla="*/ 24003 h 377875"/>
                <a:gd name="connsiteX1" fmla="*/ 123994 w 139689"/>
                <a:gd name="connsiteY1" fmla="*/ 14402 h 377875"/>
                <a:gd name="connsiteX2" fmla="*/ 118279 w 139689"/>
                <a:gd name="connsiteY2" fmla="*/ 12802 h 377875"/>
                <a:gd name="connsiteX3" fmla="*/ 116908 w 139689"/>
                <a:gd name="connsiteY3" fmla="*/ 12344 h 377875"/>
                <a:gd name="connsiteX4" fmla="*/ 105021 w 139689"/>
                <a:gd name="connsiteY4" fmla="*/ 9144 h 377875"/>
                <a:gd name="connsiteX5" fmla="*/ 104563 w 139689"/>
                <a:gd name="connsiteY5" fmla="*/ 9144 h 377875"/>
                <a:gd name="connsiteX6" fmla="*/ 100677 w 139689"/>
                <a:gd name="connsiteY6" fmla="*/ 8001 h 377875"/>
                <a:gd name="connsiteX7" fmla="*/ 99991 w 139689"/>
                <a:gd name="connsiteY7" fmla="*/ 7772 h 377875"/>
                <a:gd name="connsiteX8" fmla="*/ 84447 w 139689"/>
                <a:gd name="connsiteY8" fmla="*/ 3886 h 377875"/>
                <a:gd name="connsiteX9" fmla="*/ 84447 w 139689"/>
                <a:gd name="connsiteY9" fmla="*/ 3886 h 377875"/>
                <a:gd name="connsiteX10" fmla="*/ 81246 w 139689"/>
                <a:gd name="connsiteY10" fmla="*/ 3200 h 377875"/>
                <a:gd name="connsiteX11" fmla="*/ 80560 w 139689"/>
                <a:gd name="connsiteY11" fmla="*/ 2972 h 377875"/>
                <a:gd name="connsiteX12" fmla="*/ 77589 w 139689"/>
                <a:gd name="connsiteY12" fmla="*/ 2286 h 377875"/>
                <a:gd name="connsiteX13" fmla="*/ 76674 w 139689"/>
                <a:gd name="connsiteY13" fmla="*/ 2057 h 377875"/>
                <a:gd name="connsiteX14" fmla="*/ 73702 w 139689"/>
                <a:gd name="connsiteY14" fmla="*/ 1600 h 377875"/>
                <a:gd name="connsiteX15" fmla="*/ 72788 w 139689"/>
                <a:gd name="connsiteY15" fmla="*/ 1372 h 377875"/>
                <a:gd name="connsiteX16" fmla="*/ 69816 w 139689"/>
                <a:gd name="connsiteY16" fmla="*/ 914 h 377875"/>
                <a:gd name="connsiteX17" fmla="*/ 69359 w 139689"/>
                <a:gd name="connsiteY17" fmla="*/ 914 h 377875"/>
                <a:gd name="connsiteX18" fmla="*/ 58386 w 139689"/>
                <a:gd name="connsiteY18" fmla="*/ 0 h 377875"/>
                <a:gd name="connsiteX19" fmla="*/ 73474 w 139689"/>
                <a:gd name="connsiteY19" fmla="*/ 32004 h 377875"/>
                <a:gd name="connsiteX20" fmla="*/ 87647 w 139689"/>
                <a:gd name="connsiteY20" fmla="*/ 134874 h 377875"/>
                <a:gd name="connsiteX21" fmla="*/ 80560 w 139689"/>
                <a:gd name="connsiteY21" fmla="*/ 229286 h 377875"/>
                <a:gd name="connsiteX22" fmla="*/ 45356 w 139689"/>
                <a:gd name="connsiteY22" fmla="*/ 305181 h 377875"/>
                <a:gd name="connsiteX23" fmla="*/ 7180 w 139689"/>
                <a:gd name="connsiteY23" fmla="*/ 326212 h 377875"/>
                <a:gd name="connsiteX24" fmla="*/ 1008 w 139689"/>
                <a:gd name="connsiteY24" fmla="*/ 355244 h 377875"/>
                <a:gd name="connsiteX25" fmla="*/ 12666 w 139689"/>
                <a:gd name="connsiteY25" fmla="*/ 373761 h 377875"/>
                <a:gd name="connsiteX26" fmla="*/ 121251 w 139689"/>
                <a:gd name="connsiteY26" fmla="*/ 374447 h 377875"/>
                <a:gd name="connsiteX27" fmla="*/ 139539 w 139689"/>
                <a:gd name="connsiteY27" fmla="*/ 350444 h 377875"/>
                <a:gd name="connsiteX28" fmla="*/ 134510 w 139689"/>
                <a:gd name="connsiteY28" fmla="*/ 216484 h 377875"/>
                <a:gd name="connsiteX29" fmla="*/ 130167 w 139689"/>
                <a:gd name="connsiteY29" fmla="*/ 24003 h 37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9689" h="377875">
                  <a:moveTo>
                    <a:pt x="130167" y="24003"/>
                  </a:moveTo>
                  <a:cubicBezTo>
                    <a:pt x="130624" y="19431"/>
                    <a:pt x="129709" y="14402"/>
                    <a:pt x="123994" y="14402"/>
                  </a:cubicBezTo>
                  <a:cubicBezTo>
                    <a:pt x="121937" y="13945"/>
                    <a:pt x="120108" y="13259"/>
                    <a:pt x="118279" y="12802"/>
                  </a:cubicBezTo>
                  <a:cubicBezTo>
                    <a:pt x="117822" y="12573"/>
                    <a:pt x="117365" y="12573"/>
                    <a:pt x="116908" y="12344"/>
                  </a:cubicBezTo>
                  <a:cubicBezTo>
                    <a:pt x="112793" y="11201"/>
                    <a:pt x="108678" y="10058"/>
                    <a:pt x="105021" y="9144"/>
                  </a:cubicBezTo>
                  <a:cubicBezTo>
                    <a:pt x="104792" y="9144"/>
                    <a:pt x="104792" y="9144"/>
                    <a:pt x="104563" y="9144"/>
                  </a:cubicBezTo>
                  <a:cubicBezTo>
                    <a:pt x="103192" y="8687"/>
                    <a:pt x="101820" y="8458"/>
                    <a:pt x="100677" y="8001"/>
                  </a:cubicBezTo>
                  <a:cubicBezTo>
                    <a:pt x="100449" y="8001"/>
                    <a:pt x="100220" y="8001"/>
                    <a:pt x="99991" y="7772"/>
                  </a:cubicBezTo>
                  <a:cubicBezTo>
                    <a:pt x="94505" y="6401"/>
                    <a:pt x="89476" y="5029"/>
                    <a:pt x="84447" y="3886"/>
                  </a:cubicBezTo>
                  <a:cubicBezTo>
                    <a:pt x="84447" y="3886"/>
                    <a:pt x="84447" y="3886"/>
                    <a:pt x="84447" y="3886"/>
                  </a:cubicBezTo>
                  <a:cubicBezTo>
                    <a:pt x="83304" y="3658"/>
                    <a:pt x="82389" y="3429"/>
                    <a:pt x="81246" y="3200"/>
                  </a:cubicBezTo>
                  <a:cubicBezTo>
                    <a:pt x="81018" y="3200"/>
                    <a:pt x="80789" y="3200"/>
                    <a:pt x="80560" y="2972"/>
                  </a:cubicBezTo>
                  <a:cubicBezTo>
                    <a:pt x="79646" y="2743"/>
                    <a:pt x="78503" y="2515"/>
                    <a:pt x="77589" y="2286"/>
                  </a:cubicBezTo>
                  <a:cubicBezTo>
                    <a:pt x="77360" y="2286"/>
                    <a:pt x="76903" y="2286"/>
                    <a:pt x="76674" y="2057"/>
                  </a:cubicBezTo>
                  <a:cubicBezTo>
                    <a:pt x="75760" y="1829"/>
                    <a:pt x="74617" y="1600"/>
                    <a:pt x="73702" y="1600"/>
                  </a:cubicBezTo>
                  <a:cubicBezTo>
                    <a:pt x="73474" y="1600"/>
                    <a:pt x="73245" y="1600"/>
                    <a:pt x="72788" y="1372"/>
                  </a:cubicBezTo>
                  <a:cubicBezTo>
                    <a:pt x="71874" y="1143"/>
                    <a:pt x="70731" y="1143"/>
                    <a:pt x="69816" y="914"/>
                  </a:cubicBezTo>
                  <a:cubicBezTo>
                    <a:pt x="69588" y="914"/>
                    <a:pt x="69588" y="914"/>
                    <a:pt x="69359" y="914"/>
                  </a:cubicBezTo>
                  <a:cubicBezTo>
                    <a:pt x="65701" y="457"/>
                    <a:pt x="62044" y="0"/>
                    <a:pt x="58386" y="0"/>
                  </a:cubicBezTo>
                  <a:cubicBezTo>
                    <a:pt x="63873" y="10287"/>
                    <a:pt x="68902" y="21031"/>
                    <a:pt x="73474" y="32004"/>
                  </a:cubicBezTo>
                  <a:cubicBezTo>
                    <a:pt x="86733" y="64237"/>
                    <a:pt x="88104" y="100355"/>
                    <a:pt x="87647" y="134874"/>
                  </a:cubicBezTo>
                  <a:cubicBezTo>
                    <a:pt x="87190" y="166421"/>
                    <a:pt x="85132" y="197968"/>
                    <a:pt x="80560" y="229286"/>
                  </a:cubicBezTo>
                  <a:cubicBezTo>
                    <a:pt x="76446" y="256718"/>
                    <a:pt x="66616" y="285979"/>
                    <a:pt x="45356" y="305181"/>
                  </a:cubicBezTo>
                  <a:cubicBezTo>
                    <a:pt x="33926" y="315468"/>
                    <a:pt x="20896" y="322326"/>
                    <a:pt x="7180" y="326212"/>
                  </a:cubicBezTo>
                  <a:cubicBezTo>
                    <a:pt x="5122" y="335813"/>
                    <a:pt x="3065" y="345643"/>
                    <a:pt x="1008" y="355244"/>
                  </a:cubicBezTo>
                  <a:cubicBezTo>
                    <a:pt x="-1507" y="367817"/>
                    <a:pt x="93" y="369875"/>
                    <a:pt x="12666" y="373761"/>
                  </a:cubicBezTo>
                  <a:cubicBezTo>
                    <a:pt x="31869" y="379476"/>
                    <a:pt x="105021" y="378790"/>
                    <a:pt x="121251" y="374447"/>
                  </a:cubicBezTo>
                  <a:cubicBezTo>
                    <a:pt x="139082" y="369646"/>
                    <a:pt x="139082" y="369418"/>
                    <a:pt x="139539" y="350444"/>
                  </a:cubicBezTo>
                  <a:cubicBezTo>
                    <a:pt x="140682" y="305638"/>
                    <a:pt x="134967" y="261290"/>
                    <a:pt x="134510" y="216484"/>
                  </a:cubicBezTo>
                  <a:cubicBezTo>
                    <a:pt x="134281" y="152476"/>
                    <a:pt x="122623" y="88468"/>
                    <a:pt x="130167" y="24003"/>
                  </a:cubicBezTo>
                  <a:close/>
                </a:path>
              </a:pathLst>
            </a:custGeom>
            <a:solidFill>
              <a:srgbClr val="FFFFFF"/>
            </a:solidFill>
            <a:ln w="2286" cap="flat">
              <a:noFill/>
              <a:prstDash val="solid"/>
              <a:miter/>
            </a:ln>
          </p:spPr>
          <p:txBody>
            <a:bodyPr rtlCol="0" anchor="ctr"/>
            <a:lstStyle/>
            <a:p>
              <a:endParaRPr lang="en-US"/>
            </a:p>
          </p:txBody>
        </p:sp>
        <p:sp>
          <p:nvSpPr>
            <p:cNvPr id="109" name="Freeform 439">
              <a:extLst>
                <a:ext uri="{FF2B5EF4-FFF2-40B4-BE49-F238E27FC236}">
                  <a16:creationId xmlns:a16="http://schemas.microsoft.com/office/drawing/2014/main" id="{AA7B6DE5-88E4-939F-AF18-B6686D1C4C90}"/>
                </a:ext>
              </a:extLst>
            </p:cNvPr>
            <p:cNvSpPr/>
            <p:nvPr/>
          </p:nvSpPr>
          <p:spPr>
            <a:xfrm>
              <a:off x="8848111" y="662114"/>
              <a:ext cx="237559" cy="439044"/>
            </a:xfrm>
            <a:custGeom>
              <a:avLst/>
              <a:gdLst>
                <a:gd name="connsiteX0" fmla="*/ 221646 w 237559"/>
                <a:gd name="connsiteY0" fmla="*/ 126556 h 439044"/>
                <a:gd name="connsiteX1" fmla="*/ 151466 w 237559"/>
                <a:gd name="connsiteY1" fmla="*/ 22086 h 439044"/>
                <a:gd name="connsiteX2" fmla="*/ 73285 w 237559"/>
                <a:gd name="connsiteY2" fmla="*/ 369 h 439044"/>
                <a:gd name="connsiteX3" fmla="*/ 54768 w 237559"/>
                <a:gd name="connsiteY3" fmla="*/ 8598 h 439044"/>
                <a:gd name="connsiteX4" fmla="*/ 21164 w 237559"/>
                <a:gd name="connsiteY4" fmla="*/ 31687 h 439044"/>
                <a:gd name="connsiteX5" fmla="*/ 4933 w 237559"/>
                <a:gd name="connsiteY5" fmla="*/ 68263 h 439044"/>
                <a:gd name="connsiteX6" fmla="*/ 9734 w 237559"/>
                <a:gd name="connsiteY6" fmla="*/ 80379 h 439044"/>
                <a:gd name="connsiteX7" fmla="*/ 42881 w 237559"/>
                <a:gd name="connsiteY7" fmla="*/ 152159 h 439044"/>
                <a:gd name="connsiteX8" fmla="*/ 59112 w 237559"/>
                <a:gd name="connsiteY8" fmla="*/ 224168 h 439044"/>
                <a:gd name="connsiteX9" fmla="*/ 49053 w 237559"/>
                <a:gd name="connsiteY9" fmla="*/ 391961 h 439044"/>
                <a:gd name="connsiteX10" fmla="*/ 49053 w 237559"/>
                <a:gd name="connsiteY10" fmla="*/ 424879 h 439044"/>
                <a:gd name="connsiteX11" fmla="*/ 53854 w 237559"/>
                <a:gd name="connsiteY11" fmla="*/ 436538 h 439044"/>
                <a:gd name="connsiteX12" fmla="*/ 91344 w 237559"/>
                <a:gd name="connsiteY12" fmla="*/ 417792 h 439044"/>
                <a:gd name="connsiteX13" fmla="*/ 97974 w 237559"/>
                <a:gd name="connsiteY13" fmla="*/ 332296 h 439044"/>
                <a:gd name="connsiteX14" fmla="*/ 107803 w 237559"/>
                <a:gd name="connsiteY14" fmla="*/ 227369 h 439044"/>
                <a:gd name="connsiteX15" fmla="*/ 118776 w 237559"/>
                <a:gd name="connsiteY15" fmla="*/ 210681 h 439044"/>
                <a:gd name="connsiteX16" fmla="*/ 144151 w 237559"/>
                <a:gd name="connsiteY16" fmla="*/ 233084 h 439044"/>
                <a:gd name="connsiteX17" fmla="*/ 160381 w 237559"/>
                <a:gd name="connsiteY17" fmla="*/ 359042 h 439044"/>
                <a:gd name="connsiteX18" fmla="*/ 166782 w 237559"/>
                <a:gd name="connsiteY18" fmla="*/ 415735 h 439044"/>
                <a:gd name="connsiteX19" fmla="*/ 182784 w 237559"/>
                <a:gd name="connsiteY19" fmla="*/ 434937 h 439044"/>
                <a:gd name="connsiteX20" fmla="*/ 214331 w 237559"/>
                <a:gd name="connsiteY20" fmla="*/ 420764 h 439044"/>
                <a:gd name="connsiteX21" fmla="*/ 210673 w 237559"/>
                <a:gd name="connsiteY21" fmla="*/ 261430 h 439044"/>
                <a:gd name="connsiteX22" fmla="*/ 199015 w 237559"/>
                <a:gd name="connsiteY22" fmla="*/ 223940 h 439044"/>
                <a:gd name="connsiteX23" fmla="*/ 188956 w 237559"/>
                <a:gd name="connsiteY23" fmla="*/ 202223 h 439044"/>
                <a:gd name="connsiteX24" fmla="*/ 179812 w 237559"/>
                <a:gd name="connsiteY24" fmla="*/ 168390 h 439044"/>
                <a:gd name="connsiteX25" fmla="*/ 102774 w 237559"/>
                <a:gd name="connsiteY25" fmla="*/ 66206 h 439044"/>
                <a:gd name="connsiteX26" fmla="*/ 97516 w 237559"/>
                <a:gd name="connsiteY26" fmla="*/ 58205 h 439044"/>
                <a:gd name="connsiteX27" fmla="*/ 107346 w 237559"/>
                <a:gd name="connsiteY27" fmla="*/ 56376 h 439044"/>
                <a:gd name="connsiteX28" fmla="*/ 137979 w 237559"/>
                <a:gd name="connsiteY28" fmla="*/ 77178 h 439044"/>
                <a:gd name="connsiteX29" fmla="*/ 188956 w 237559"/>
                <a:gd name="connsiteY29" fmla="*/ 163361 h 439044"/>
                <a:gd name="connsiteX30" fmla="*/ 203358 w 237559"/>
                <a:gd name="connsiteY30" fmla="*/ 204737 h 439044"/>
                <a:gd name="connsiteX31" fmla="*/ 228276 w 237559"/>
                <a:gd name="connsiteY31" fmla="*/ 209309 h 439044"/>
                <a:gd name="connsiteX32" fmla="*/ 235591 w 237559"/>
                <a:gd name="connsiteY32" fmla="*/ 172505 h 439044"/>
                <a:gd name="connsiteX33" fmla="*/ 221646 w 237559"/>
                <a:gd name="connsiteY33" fmla="*/ 126556 h 4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7559" h="439044">
                  <a:moveTo>
                    <a:pt x="221646" y="126556"/>
                  </a:moveTo>
                  <a:cubicBezTo>
                    <a:pt x="207930" y="85179"/>
                    <a:pt x="182784" y="51347"/>
                    <a:pt x="151466" y="22086"/>
                  </a:cubicBezTo>
                  <a:cubicBezTo>
                    <a:pt x="129520" y="1740"/>
                    <a:pt x="101860" y="-1231"/>
                    <a:pt x="73285" y="369"/>
                  </a:cubicBezTo>
                  <a:cubicBezTo>
                    <a:pt x="65512" y="826"/>
                    <a:pt x="59340" y="1969"/>
                    <a:pt x="54768" y="8598"/>
                  </a:cubicBezTo>
                  <a:cubicBezTo>
                    <a:pt x="46767" y="20714"/>
                    <a:pt x="34651" y="26658"/>
                    <a:pt x="21164" y="31687"/>
                  </a:cubicBezTo>
                  <a:cubicBezTo>
                    <a:pt x="-3296" y="40602"/>
                    <a:pt x="-3296" y="43574"/>
                    <a:pt x="4933" y="68263"/>
                  </a:cubicBezTo>
                  <a:cubicBezTo>
                    <a:pt x="6305" y="72378"/>
                    <a:pt x="7905" y="76493"/>
                    <a:pt x="9734" y="80379"/>
                  </a:cubicBezTo>
                  <a:cubicBezTo>
                    <a:pt x="20707" y="104382"/>
                    <a:pt x="31222" y="128613"/>
                    <a:pt x="42881" y="152159"/>
                  </a:cubicBezTo>
                  <a:cubicBezTo>
                    <a:pt x="64141" y="195365"/>
                    <a:pt x="58883" y="206566"/>
                    <a:pt x="59112" y="224168"/>
                  </a:cubicBezTo>
                  <a:cubicBezTo>
                    <a:pt x="57740" y="265773"/>
                    <a:pt x="49053" y="356528"/>
                    <a:pt x="49053" y="391961"/>
                  </a:cubicBezTo>
                  <a:cubicBezTo>
                    <a:pt x="49053" y="402933"/>
                    <a:pt x="48825" y="413906"/>
                    <a:pt x="49053" y="424879"/>
                  </a:cubicBezTo>
                  <a:cubicBezTo>
                    <a:pt x="49053" y="429222"/>
                    <a:pt x="49282" y="433794"/>
                    <a:pt x="53854" y="436538"/>
                  </a:cubicBezTo>
                  <a:cubicBezTo>
                    <a:pt x="66884" y="444310"/>
                    <a:pt x="89973" y="432880"/>
                    <a:pt x="91344" y="417792"/>
                  </a:cubicBezTo>
                  <a:cubicBezTo>
                    <a:pt x="93859" y="389446"/>
                    <a:pt x="97059" y="361100"/>
                    <a:pt x="97974" y="332296"/>
                  </a:cubicBezTo>
                  <a:cubicBezTo>
                    <a:pt x="99117" y="297320"/>
                    <a:pt x="102774" y="262116"/>
                    <a:pt x="107803" y="227369"/>
                  </a:cubicBezTo>
                  <a:cubicBezTo>
                    <a:pt x="108718" y="221425"/>
                    <a:pt x="110547" y="212967"/>
                    <a:pt x="118776" y="210681"/>
                  </a:cubicBezTo>
                  <a:cubicBezTo>
                    <a:pt x="135007" y="205194"/>
                    <a:pt x="142779" y="228512"/>
                    <a:pt x="144151" y="233084"/>
                  </a:cubicBezTo>
                  <a:cubicBezTo>
                    <a:pt x="148266" y="247943"/>
                    <a:pt x="159238" y="331839"/>
                    <a:pt x="160381" y="359042"/>
                  </a:cubicBezTo>
                  <a:cubicBezTo>
                    <a:pt x="161296" y="377787"/>
                    <a:pt x="162439" y="396990"/>
                    <a:pt x="166782" y="415735"/>
                  </a:cubicBezTo>
                  <a:cubicBezTo>
                    <a:pt x="169297" y="426251"/>
                    <a:pt x="171811" y="433337"/>
                    <a:pt x="182784" y="434937"/>
                  </a:cubicBezTo>
                  <a:cubicBezTo>
                    <a:pt x="193757" y="436538"/>
                    <a:pt x="212274" y="433566"/>
                    <a:pt x="214331" y="420764"/>
                  </a:cubicBezTo>
                  <a:cubicBezTo>
                    <a:pt x="215931" y="410706"/>
                    <a:pt x="213188" y="306693"/>
                    <a:pt x="210673" y="261430"/>
                  </a:cubicBezTo>
                  <a:cubicBezTo>
                    <a:pt x="209988" y="247943"/>
                    <a:pt x="211359" y="233998"/>
                    <a:pt x="199015" y="223940"/>
                  </a:cubicBezTo>
                  <a:cubicBezTo>
                    <a:pt x="192843" y="218910"/>
                    <a:pt x="191242" y="209995"/>
                    <a:pt x="188956" y="202223"/>
                  </a:cubicBezTo>
                  <a:cubicBezTo>
                    <a:pt x="185756" y="191021"/>
                    <a:pt x="183927" y="179134"/>
                    <a:pt x="179812" y="168390"/>
                  </a:cubicBezTo>
                  <a:cubicBezTo>
                    <a:pt x="164268" y="126785"/>
                    <a:pt x="146437" y="86780"/>
                    <a:pt x="102774" y="66206"/>
                  </a:cubicBezTo>
                  <a:cubicBezTo>
                    <a:pt x="99117" y="64605"/>
                    <a:pt x="95688" y="62091"/>
                    <a:pt x="97516" y="58205"/>
                  </a:cubicBezTo>
                  <a:cubicBezTo>
                    <a:pt x="99345" y="54547"/>
                    <a:pt x="103917" y="55004"/>
                    <a:pt x="107346" y="56376"/>
                  </a:cubicBezTo>
                  <a:cubicBezTo>
                    <a:pt x="119233" y="60719"/>
                    <a:pt x="129063" y="68263"/>
                    <a:pt x="137979" y="77178"/>
                  </a:cubicBezTo>
                  <a:cubicBezTo>
                    <a:pt x="161982" y="101639"/>
                    <a:pt x="177984" y="130899"/>
                    <a:pt x="188956" y="163361"/>
                  </a:cubicBezTo>
                  <a:cubicBezTo>
                    <a:pt x="193528" y="177305"/>
                    <a:pt x="197643" y="191250"/>
                    <a:pt x="203358" y="204737"/>
                  </a:cubicBezTo>
                  <a:cubicBezTo>
                    <a:pt x="209530" y="219139"/>
                    <a:pt x="216388" y="220053"/>
                    <a:pt x="228276" y="209309"/>
                  </a:cubicBezTo>
                  <a:cubicBezTo>
                    <a:pt x="239934" y="198794"/>
                    <a:pt x="238334" y="185306"/>
                    <a:pt x="235591" y="172505"/>
                  </a:cubicBezTo>
                  <a:cubicBezTo>
                    <a:pt x="232390" y="156960"/>
                    <a:pt x="226675" y="141872"/>
                    <a:pt x="221646" y="126556"/>
                  </a:cubicBezTo>
                  <a:close/>
                </a:path>
              </a:pathLst>
            </a:custGeom>
            <a:solidFill>
              <a:srgbClr val="FFFFFF"/>
            </a:solidFill>
            <a:ln w="2286" cap="flat">
              <a:noFill/>
              <a:prstDash val="solid"/>
              <a:miter/>
            </a:ln>
          </p:spPr>
          <p:txBody>
            <a:bodyPr rtlCol="0" anchor="ctr"/>
            <a:lstStyle/>
            <a:p>
              <a:endParaRPr lang="en-US"/>
            </a:p>
          </p:txBody>
        </p:sp>
        <p:sp>
          <p:nvSpPr>
            <p:cNvPr id="110" name="Freeform 440">
              <a:extLst>
                <a:ext uri="{FF2B5EF4-FFF2-40B4-BE49-F238E27FC236}">
                  <a16:creationId xmlns:a16="http://schemas.microsoft.com/office/drawing/2014/main" id="{8CACF8A4-93FF-DD45-80B7-3B756B2267BC}"/>
                </a:ext>
              </a:extLst>
            </p:cNvPr>
            <p:cNvSpPr/>
            <p:nvPr/>
          </p:nvSpPr>
          <p:spPr>
            <a:xfrm>
              <a:off x="8597698" y="592302"/>
              <a:ext cx="114985" cy="148423"/>
            </a:xfrm>
            <a:custGeom>
              <a:avLst/>
              <a:gdLst>
                <a:gd name="connsiteX0" fmla="*/ 113157 w 114985"/>
                <a:gd name="connsiteY0" fmla="*/ 70866 h 148423"/>
                <a:gd name="connsiteX1" fmla="*/ 113614 w 114985"/>
                <a:gd name="connsiteY1" fmla="*/ 66294 h 148423"/>
                <a:gd name="connsiteX2" fmla="*/ 113843 w 114985"/>
                <a:gd name="connsiteY2" fmla="*/ 64465 h 148423"/>
                <a:gd name="connsiteX3" fmla="*/ 114072 w 114985"/>
                <a:gd name="connsiteY3" fmla="*/ 61722 h 148423"/>
                <a:gd name="connsiteX4" fmla="*/ 114300 w 114985"/>
                <a:gd name="connsiteY4" fmla="*/ 59436 h 148423"/>
                <a:gd name="connsiteX5" fmla="*/ 114529 w 114985"/>
                <a:gd name="connsiteY5" fmla="*/ 57150 h 148423"/>
                <a:gd name="connsiteX6" fmla="*/ 114757 w 114985"/>
                <a:gd name="connsiteY6" fmla="*/ 54407 h 148423"/>
                <a:gd name="connsiteX7" fmla="*/ 114757 w 114985"/>
                <a:gd name="connsiteY7" fmla="*/ 52578 h 148423"/>
                <a:gd name="connsiteX8" fmla="*/ 114986 w 114985"/>
                <a:gd name="connsiteY8" fmla="*/ 49606 h 148423"/>
                <a:gd name="connsiteX9" fmla="*/ 114986 w 114985"/>
                <a:gd name="connsiteY9" fmla="*/ 48006 h 148423"/>
                <a:gd name="connsiteX10" fmla="*/ 114986 w 114985"/>
                <a:gd name="connsiteY10" fmla="*/ 44806 h 148423"/>
                <a:gd name="connsiteX11" fmla="*/ 114986 w 114985"/>
                <a:gd name="connsiteY11" fmla="*/ 43663 h 148423"/>
                <a:gd name="connsiteX12" fmla="*/ 114986 w 114985"/>
                <a:gd name="connsiteY12" fmla="*/ 40234 h 148423"/>
                <a:gd name="connsiteX13" fmla="*/ 114986 w 114985"/>
                <a:gd name="connsiteY13" fmla="*/ 39319 h 148423"/>
                <a:gd name="connsiteX14" fmla="*/ 114986 w 114985"/>
                <a:gd name="connsiteY14" fmla="*/ 35433 h 148423"/>
                <a:gd name="connsiteX15" fmla="*/ 114986 w 114985"/>
                <a:gd name="connsiteY15" fmla="*/ 35204 h 148423"/>
                <a:gd name="connsiteX16" fmla="*/ 109957 w 114985"/>
                <a:gd name="connsiteY16" fmla="*/ 0 h 148423"/>
                <a:gd name="connsiteX17" fmla="*/ 106528 w 114985"/>
                <a:gd name="connsiteY17" fmla="*/ 22403 h 148423"/>
                <a:gd name="connsiteX18" fmla="*/ 88011 w 114985"/>
                <a:gd name="connsiteY18" fmla="*/ 77953 h 148423"/>
                <a:gd name="connsiteX19" fmla="*/ 41834 w 114985"/>
                <a:gd name="connsiteY19" fmla="*/ 112014 h 148423"/>
                <a:gd name="connsiteX20" fmla="*/ 16231 w 114985"/>
                <a:gd name="connsiteY20" fmla="*/ 115672 h 148423"/>
                <a:gd name="connsiteX21" fmla="*/ 16231 w 114985"/>
                <a:gd name="connsiteY21" fmla="*/ 115672 h 148423"/>
                <a:gd name="connsiteX22" fmla="*/ 8458 w 114985"/>
                <a:gd name="connsiteY22" fmla="*/ 126644 h 148423"/>
                <a:gd name="connsiteX23" fmla="*/ 8458 w 114985"/>
                <a:gd name="connsiteY23" fmla="*/ 126644 h 148423"/>
                <a:gd name="connsiteX24" fmla="*/ 4344 w 114985"/>
                <a:gd name="connsiteY24" fmla="*/ 131902 h 148423"/>
                <a:gd name="connsiteX25" fmla="*/ 4115 w 114985"/>
                <a:gd name="connsiteY25" fmla="*/ 132131 h 148423"/>
                <a:gd name="connsiteX26" fmla="*/ 0 w 114985"/>
                <a:gd name="connsiteY26" fmla="*/ 137389 h 148423"/>
                <a:gd name="connsiteX27" fmla="*/ 32233 w 114985"/>
                <a:gd name="connsiteY27" fmla="*/ 146533 h 148423"/>
                <a:gd name="connsiteX28" fmla="*/ 82296 w 114985"/>
                <a:gd name="connsiteY28" fmla="*/ 115443 h 148423"/>
                <a:gd name="connsiteX29" fmla="*/ 97612 w 114985"/>
                <a:gd name="connsiteY29" fmla="*/ 95326 h 148423"/>
                <a:gd name="connsiteX30" fmla="*/ 113157 w 114985"/>
                <a:gd name="connsiteY30" fmla="*/ 70866 h 14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4985" h="148423">
                  <a:moveTo>
                    <a:pt x="113157" y="70866"/>
                  </a:moveTo>
                  <a:cubicBezTo>
                    <a:pt x="113386" y="69266"/>
                    <a:pt x="113386" y="67666"/>
                    <a:pt x="113614" y="66294"/>
                  </a:cubicBezTo>
                  <a:cubicBezTo>
                    <a:pt x="113614" y="65608"/>
                    <a:pt x="113614" y="65151"/>
                    <a:pt x="113843" y="64465"/>
                  </a:cubicBezTo>
                  <a:cubicBezTo>
                    <a:pt x="113843" y="63551"/>
                    <a:pt x="114072" y="62636"/>
                    <a:pt x="114072" y="61722"/>
                  </a:cubicBezTo>
                  <a:cubicBezTo>
                    <a:pt x="114072" y="61036"/>
                    <a:pt x="114300" y="60122"/>
                    <a:pt x="114300" y="59436"/>
                  </a:cubicBezTo>
                  <a:cubicBezTo>
                    <a:pt x="114300" y="58750"/>
                    <a:pt x="114300" y="58064"/>
                    <a:pt x="114529" y="57150"/>
                  </a:cubicBezTo>
                  <a:cubicBezTo>
                    <a:pt x="114529" y="56236"/>
                    <a:pt x="114529" y="55321"/>
                    <a:pt x="114757" y="54407"/>
                  </a:cubicBezTo>
                  <a:cubicBezTo>
                    <a:pt x="114757" y="53721"/>
                    <a:pt x="114757" y="53264"/>
                    <a:pt x="114757" y="52578"/>
                  </a:cubicBezTo>
                  <a:cubicBezTo>
                    <a:pt x="114757" y="51664"/>
                    <a:pt x="114757" y="50521"/>
                    <a:pt x="114986" y="49606"/>
                  </a:cubicBezTo>
                  <a:cubicBezTo>
                    <a:pt x="114986" y="49149"/>
                    <a:pt x="114986" y="48692"/>
                    <a:pt x="114986" y="48006"/>
                  </a:cubicBezTo>
                  <a:cubicBezTo>
                    <a:pt x="114986" y="46863"/>
                    <a:pt x="114986" y="45949"/>
                    <a:pt x="114986" y="44806"/>
                  </a:cubicBezTo>
                  <a:cubicBezTo>
                    <a:pt x="114986" y="44348"/>
                    <a:pt x="114986" y="44120"/>
                    <a:pt x="114986" y="43663"/>
                  </a:cubicBezTo>
                  <a:cubicBezTo>
                    <a:pt x="114986" y="42520"/>
                    <a:pt x="114986" y="41377"/>
                    <a:pt x="114986" y="40234"/>
                  </a:cubicBezTo>
                  <a:cubicBezTo>
                    <a:pt x="114986" y="40005"/>
                    <a:pt x="114986" y="39776"/>
                    <a:pt x="114986" y="39319"/>
                  </a:cubicBezTo>
                  <a:cubicBezTo>
                    <a:pt x="114986" y="37948"/>
                    <a:pt x="114986" y="36805"/>
                    <a:pt x="114986" y="35433"/>
                  </a:cubicBezTo>
                  <a:cubicBezTo>
                    <a:pt x="114986" y="35433"/>
                    <a:pt x="114986" y="35204"/>
                    <a:pt x="114986" y="35204"/>
                  </a:cubicBezTo>
                  <a:cubicBezTo>
                    <a:pt x="114529" y="23317"/>
                    <a:pt x="113157" y="11659"/>
                    <a:pt x="109957" y="0"/>
                  </a:cubicBezTo>
                  <a:cubicBezTo>
                    <a:pt x="108814" y="7544"/>
                    <a:pt x="107671" y="15088"/>
                    <a:pt x="106528" y="22403"/>
                  </a:cubicBezTo>
                  <a:cubicBezTo>
                    <a:pt x="103327" y="41377"/>
                    <a:pt x="99213" y="61951"/>
                    <a:pt x="88011" y="77953"/>
                  </a:cubicBezTo>
                  <a:cubicBezTo>
                    <a:pt x="76581" y="94183"/>
                    <a:pt x="61494" y="106985"/>
                    <a:pt x="41834" y="112014"/>
                  </a:cubicBezTo>
                  <a:cubicBezTo>
                    <a:pt x="33604" y="114071"/>
                    <a:pt x="24918" y="115214"/>
                    <a:pt x="16231" y="115672"/>
                  </a:cubicBezTo>
                  <a:cubicBezTo>
                    <a:pt x="16231" y="115672"/>
                    <a:pt x="16231" y="115672"/>
                    <a:pt x="16231" y="115672"/>
                  </a:cubicBezTo>
                  <a:cubicBezTo>
                    <a:pt x="13716" y="119329"/>
                    <a:pt x="11202" y="122987"/>
                    <a:pt x="8458" y="126644"/>
                  </a:cubicBezTo>
                  <a:cubicBezTo>
                    <a:pt x="8458" y="126644"/>
                    <a:pt x="8458" y="126644"/>
                    <a:pt x="8458" y="126644"/>
                  </a:cubicBezTo>
                  <a:cubicBezTo>
                    <a:pt x="7087" y="128473"/>
                    <a:pt x="5715" y="130302"/>
                    <a:pt x="4344" y="131902"/>
                  </a:cubicBezTo>
                  <a:cubicBezTo>
                    <a:pt x="4344" y="131902"/>
                    <a:pt x="4344" y="131902"/>
                    <a:pt x="4115" y="132131"/>
                  </a:cubicBezTo>
                  <a:cubicBezTo>
                    <a:pt x="2743" y="133960"/>
                    <a:pt x="1372" y="135560"/>
                    <a:pt x="0" y="137389"/>
                  </a:cubicBezTo>
                  <a:cubicBezTo>
                    <a:pt x="10516" y="142875"/>
                    <a:pt x="21946" y="143789"/>
                    <a:pt x="32233" y="146533"/>
                  </a:cubicBezTo>
                  <a:cubicBezTo>
                    <a:pt x="57836" y="153391"/>
                    <a:pt x="74067" y="141275"/>
                    <a:pt x="82296" y="115443"/>
                  </a:cubicBezTo>
                  <a:cubicBezTo>
                    <a:pt x="85039" y="106528"/>
                    <a:pt x="88926" y="98527"/>
                    <a:pt x="97612" y="95326"/>
                  </a:cubicBezTo>
                  <a:cubicBezTo>
                    <a:pt x="109271" y="90754"/>
                    <a:pt x="112243" y="80924"/>
                    <a:pt x="113157" y="70866"/>
                  </a:cubicBezTo>
                  <a:close/>
                </a:path>
              </a:pathLst>
            </a:custGeom>
            <a:solidFill>
              <a:srgbClr val="FFFFFF"/>
            </a:solidFill>
            <a:ln w="2286" cap="flat">
              <a:noFill/>
              <a:prstDash val="solid"/>
              <a:miter/>
            </a:ln>
          </p:spPr>
          <p:txBody>
            <a:bodyPr rtlCol="0" anchor="ctr"/>
            <a:lstStyle/>
            <a:p>
              <a:endParaRPr lang="en-US"/>
            </a:p>
          </p:txBody>
        </p:sp>
        <p:sp>
          <p:nvSpPr>
            <p:cNvPr id="111" name="Freeform 441">
              <a:extLst>
                <a:ext uri="{FF2B5EF4-FFF2-40B4-BE49-F238E27FC236}">
                  <a16:creationId xmlns:a16="http://schemas.microsoft.com/office/drawing/2014/main" id="{0F13401A-513A-B54B-759B-FD79E74227A4}"/>
                </a:ext>
              </a:extLst>
            </p:cNvPr>
            <p:cNvSpPr/>
            <p:nvPr/>
          </p:nvSpPr>
          <p:spPr>
            <a:xfrm>
              <a:off x="8245654" y="603504"/>
              <a:ext cx="394335" cy="168021"/>
            </a:xfrm>
            <a:custGeom>
              <a:avLst/>
              <a:gdLst>
                <a:gd name="connsiteX0" fmla="*/ 317297 w 394335"/>
                <a:gd name="connsiteY0" fmla="*/ 120929 h 168021"/>
                <a:gd name="connsiteX1" fmla="*/ 337871 w 394335"/>
                <a:gd name="connsiteY1" fmla="*/ 118186 h 168021"/>
                <a:gd name="connsiteX2" fmla="*/ 341300 w 394335"/>
                <a:gd name="connsiteY2" fmla="*/ 115214 h 168021"/>
                <a:gd name="connsiteX3" fmla="*/ 342214 w 394335"/>
                <a:gd name="connsiteY3" fmla="*/ 114300 h 168021"/>
                <a:gd name="connsiteX4" fmla="*/ 344958 w 394335"/>
                <a:gd name="connsiteY4" fmla="*/ 111785 h 168021"/>
                <a:gd name="connsiteX5" fmla="*/ 345643 w 394335"/>
                <a:gd name="connsiteY5" fmla="*/ 111100 h 168021"/>
                <a:gd name="connsiteX6" fmla="*/ 349072 w 394335"/>
                <a:gd name="connsiteY6" fmla="*/ 107671 h 168021"/>
                <a:gd name="connsiteX7" fmla="*/ 349987 w 394335"/>
                <a:gd name="connsiteY7" fmla="*/ 106756 h 168021"/>
                <a:gd name="connsiteX8" fmla="*/ 352501 w 394335"/>
                <a:gd name="connsiteY8" fmla="*/ 104013 h 168021"/>
                <a:gd name="connsiteX9" fmla="*/ 353416 w 394335"/>
                <a:gd name="connsiteY9" fmla="*/ 102870 h 168021"/>
                <a:gd name="connsiteX10" fmla="*/ 356616 w 394335"/>
                <a:gd name="connsiteY10" fmla="*/ 99212 h 168021"/>
                <a:gd name="connsiteX11" fmla="*/ 357073 w 394335"/>
                <a:gd name="connsiteY11" fmla="*/ 98755 h 168021"/>
                <a:gd name="connsiteX12" fmla="*/ 359817 w 394335"/>
                <a:gd name="connsiteY12" fmla="*/ 95326 h 168021"/>
                <a:gd name="connsiteX13" fmla="*/ 360960 w 394335"/>
                <a:gd name="connsiteY13" fmla="*/ 93955 h 168021"/>
                <a:gd name="connsiteX14" fmla="*/ 363017 w 394335"/>
                <a:gd name="connsiteY14" fmla="*/ 90983 h 168021"/>
                <a:gd name="connsiteX15" fmla="*/ 363931 w 394335"/>
                <a:gd name="connsiteY15" fmla="*/ 89611 h 168021"/>
                <a:gd name="connsiteX16" fmla="*/ 366675 w 394335"/>
                <a:gd name="connsiteY16" fmla="*/ 85496 h 168021"/>
                <a:gd name="connsiteX17" fmla="*/ 367818 w 394335"/>
                <a:gd name="connsiteY17" fmla="*/ 83896 h 168021"/>
                <a:gd name="connsiteX18" fmla="*/ 369646 w 394335"/>
                <a:gd name="connsiteY18" fmla="*/ 81153 h 168021"/>
                <a:gd name="connsiteX19" fmla="*/ 370789 w 394335"/>
                <a:gd name="connsiteY19" fmla="*/ 79324 h 168021"/>
                <a:gd name="connsiteX20" fmla="*/ 372618 w 394335"/>
                <a:gd name="connsiteY20" fmla="*/ 76124 h 168021"/>
                <a:gd name="connsiteX21" fmla="*/ 373990 w 394335"/>
                <a:gd name="connsiteY21" fmla="*/ 73381 h 168021"/>
                <a:gd name="connsiteX22" fmla="*/ 375361 w 394335"/>
                <a:gd name="connsiteY22" fmla="*/ 70637 h 168021"/>
                <a:gd name="connsiteX23" fmla="*/ 376504 w 394335"/>
                <a:gd name="connsiteY23" fmla="*/ 68351 h 168021"/>
                <a:gd name="connsiteX24" fmla="*/ 377647 w 394335"/>
                <a:gd name="connsiteY24" fmla="*/ 65837 h 168021"/>
                <a:gd name="connsiteX25" fmla="*/ 379019 w 394335"/>
                <a:gd name="connsiteY25" fmla="*/ 62636 h 168021"/>
                <a:gd name="connsiteX26" fmla="*/ 380619 w 394335"/>
                <a:gd name="connsiteY26" fmla="*/ 59207 h 168021"/>
                <a:gd name="connsiteX27" fmla="*/ 381762 w 394335"/>
                <a:gd name="connsiteY27" fmla="*/ 56464 h 168021"/>
                <a:gd name="connsiteX28" fmla="*/ 382677 w 394335"/>
                <a:gd name="connsiteY28" fmla="*/ 54407 h 168021"/>
                <a:gd name="connsiteX29" fmla="*/ 383820 w 394335"/>
                <a:gd name="connsiteY29" fmla="*/ 51435 h 168021"/>
                <a:gd name="connsiteX30" fmla="*/ 384505 w 394335"/>
                <a:gd name="connsiteY30" fmla="*/ 49606 h 168021"/>
                <a:gd name="connsiteX31" fmla="*/ 386563 w 394335"/>
                <a:gd name="connsiteY31" fmla="*/ 43891 h 168021"/>
                <a:gd name="connsiteX32" fmla="*/ 387020 w 394335"/>
                <a:gd name="connsiteY32" fmla="*/ 42291 h 168021"/>
                <a:gd name="connsiteX33" fmla="*/ 387934 w 394335"/>
                <a:gd name="connsiteY33" fmla="*/ 39091 h 168021"/>
                <a:gd name="connsiteX34" fmla="*/ 388392 w 394335"/>
                <a:gd name="connsiteY34" fmla="*/ 37490 h 168021"/>
                <a:gd name="connsiteX35" fmla="*/ 391135 w 394335"/>
                <a:gd name="connsiteY35" fmla="*/ 26518 h 168021"/>
                <a:gd name="connsiteX36" fmla="*/ 391363 w 394335"/>
                <a:gd name="connsiteY36" fmla="*/ 25146 h 168021"/>
                <a:gd name="connsiteX37" fmla="*/ 392049 w 394335"/>
                <a:gd name="connsiteY37" fmla="*/ 21488 h 168021"/>
                <a:gd name="connsiteX38" fmla="*/ 392049 w 394335"/>
                <a:gd name="connsiteY38" fmla="*/ 21031 h 168021"/>
                <a:gd name="connsiteX39" fmla="*/ 393192 w 394335"/>
                <a:gd name="connsiteY39" fmla="*/ 13716 h 168021"/>
                <a:gd name="connsiteX40" fmla="*/ 393421 w 394335"/>
                <a:gd name="connsiteY40" fmla="*/ 12573 h 168021"/>
                <a:gd name="connsiteX41" fmla="*/ 393878 w 394335"/>
                <a:gd name="connsiteY41" fmla="*/ 8915 h 168021"/>
                <a:gd name="connsiteX42" fmla="*/ 393878 w 394335"/>
                <a:gd name="connsiteY42" fmla="*/ 7544 h 168021"/>
                <a:gd name="connsiteX43" fmla="*/ 394335 w 394335"/>
                <a:gd name="connsiteY43" fmla="*/ 0 h 168021"/>
                <a:gd name="connsiteX44" fmla="*/ 394335 w 394335"/>
                <a:gd name="connsiteY44" fmla="*/ 0 h 168021"/>
                <a:gd name="connsiteX45" fmla="*/ 352273 w 394335"/>
                <a:gd name="connsiteY45" fmla="*/ 44348 h 168021"/>
                <a:gd name="connsiteX46" fmla="*/ 256261 w 394335"/>
                <a:gd name="connsiteY46" fmla="*/ 76124 h 168021"/>
                <a:gd name="connsiteX47" fmla="*/ 173736 w 394335"/>
                <a:gd name="connsiteY47" fmla="*/ 74295 h 168021"/>
                <a:gd name="connsiteX48" fmla="*/ 89840 w 394335"/>
                <a:gd name="connsiteY48" fmla="*/ 74752 h 168021"/>
                <a:gd name="connsiteX49" fmla="*/ 73152 w 394335"/>
                <a:gd name="connsiteY49" fmla="*/ 78410 h 168021"/>
                <a:gd name="connsiteX50" fmla="*/ 73152 w 394335"/>
                <a:gd name="connsiteY50" fmla="*/ 78410 h 168021"/>
                <a:gd name="connsiteX51" fmla="*/ 69952 w 394335"/>
                <a:gd name="connsiteY51" fmla="*/ 84353 h 168021"/>
                <a:gd name="connsiteX52" fmla="*/ 68580 w 394335"/>
                <a:gd name="connsiteY52" fmla="*/ 86639 h 168021"/>
                <a:gd name="connsiteX53" fmla="*/ 65151 w 394335"/>
                <a:gd name="connsiteY53" fmla="*/ 92354 h 168021"/>
                <a:gd name="connsiteX54" fmla="*/ 63780 w 394335"/>
                <a:gd name="connsiteY54" fmla="*/ 94412 h 168021"/>
                <a:gd name="connsiteX55" fmla="*/ 59893 w 394335"/>
                <a:gd name="connsiteY55" fmla="*/ 100355 h 168021"/>
                <a:gd name="connsiteX56" fmla="*/ 58750 w 394335"/>
                <a:gd name="connsiteY56" fmla="*/ 101956 h 168021"/>
                <a:gd name="connsiteX57" fmla="*/ 54636 w 394335"/>
                <a:gd name="connsiteY57" fmla="*/ 107899 h 168021"/>
                <a:gd name="connsiteX58" fmla="*/ 53721 w 394335"/>
                <a:gd name="connsiteY58" fmla="*/ 109042 h 168021"/>
                <a:gd name="connsiteX59" fmla="*/ 49378 w 394335"/>
                <a:gd name="connsiteY59" fmla="*/ 114757 h 168021"/>
                <a:gd name="connsiteX60" fmla="*/ 48463 w 394335"/>
                <a:gd name="connsiteY60" fmla="*/ 115900 h 168021"/>
                <a:gd name="connsiteX61" fmla="*/ 43663 w 394335"/>
                <a:gd name="connsiteY61" fmla="*/ 121844 h 168021"/>
                <a:gd name="connsiteX62" fmla="*/ 42520 w 394335"/>
                <a:gd name="connsiteY62" fmla="*/ 123215 h 168021"/>
                <a:gd name="connsiteX63" fmla="*/ 37262 w 394335"/>
                <a:gd name="connsiteY63" fmla="*/ 129159 h 168021"/>
                <a:gd name="connsiteX64" fmla="*/ 36119 w 394335"/>
                <a:gd name="connsiteY64" fmla="*/ 130302 h 168021"/>
                <a:gd name="connsiteX65" fmla="*/ 30404 w 394335"/>
                <a:gd name="connsiteY65" fmla="*/ 136017 h 168021"/>
                <a:gd name="connsiteX66" fmla="*/ 29718 w 394335"/>
                <a:gd name="connsiteY66" fmla="*/ 136703 h 168021"/>
                <a:gd name="connsiteX67" fmla="*/ 23546 w 394335"/>
                <a:gd name="connsiteY67" fmla="*/ 142646 h 168021"/>
                <a:gd name="connsiteX68" fmla="*/ 0 w 394335"/>
                <a:gd name="connsiteY68" fmla="*/ 168021 h 168021"/>
                <a:gd name="connsiteX69" fmla="*/ 115900 w 394335"/>
                <a:gd name="connsiteY69" fmla="*/ 127787 h 168021"/>
                <a:gd name="connsiteX70" fmla="*/ 251689 w 394335"/>
                <a:gd name="connsiteY70" fmla="*/ 109499 h 168021"/>
                <a:gd name="connsiteX71" fmla="*/ 317297 w 394335"/>
                <a:gd name="connsiteY71" fmla="*/ 120929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94335" h="168021">
                  <a:moveTo>
                    <a:pt x="317297" y="120929"/>
                  </a:moveTo>
                  <a:cubicBezTo>
                    <a:pt x="324155" y="123901"/>
                    <a:pt x="331242" y="123444"/>
                    <a:pt x="337871" y="118186"/>
                  </a:cubicBezTo>
                  <a:cubicBezTo>
                    <a:pt x="339014" y="117272"/>
                    <a:pt x="340157" y="116129"/>
                    <a:pt x="341300" y="115214"/>
                  </a:cubicBezTo>
                  <a:cubicBezTo>
                    <a:pt x="341529" y="114986"/>
                    <a:pt x="341986" y="114529"/>
                    <a:pt x="342214" y="114300"/>
                  </a:cubicBezTo>
                  <a:cubicBezTo>
                    <a:pt x="343129" y="113386"/>
                    <a:pt x="344043" y="112700"/>
                    <a:pt x="344958" y="111785"/>
                  </a:cubicBezTo>
                  <a:cubicBezTo>
                    <a:pt x="345186" y="111557"/>
                    <a:pt x="345415" y="111328"/>
                    <a:pt x="345643" y="111100"/>
                  </a:cubicBezTo>
                  <a:cubicBezTo>
                    <a:pt x="346786" y="109957"/>
                    <a:pt x="347929" y="108814"/>
                    <a:pt x="349072" y="107671"/>
                  </a:cubicBezTo>
                  <a:cubicBezTo>
                    <a:pt x="349301" y="107442"/>
                    <a:pt x="349530" y="106985"/>
                    <a:pt x="349987" y="106756"/>
                  </a:cubicBezTo>
                  <a:cubicBezTo>
                    <a:pt x="350901" y="105842"/>
                    <a:pt x="351587" y="104927"/>
                    <a:pt x="352501" y="104013"/>
                  </a:cubicBezTo>
                  <a:cubicBezTo>
                    <a:pt x="352730" y="103556"/>
                    <a:pt x="353187" y="103327"/>
                    <a:pt x="353416" y="102870"/>
                  </a:cubicBezTo>
                  <a:cubicBezTo>
                    <a:pt x="354559" y="101727"/>
                    <a:pt x="355473" y="100355"/>
                    <a:pt x="356616" y="99212"/>
                  </a:cubicBezTo>
                  <a:cubicBezTo>
                    <a:pt x="356845" y="98984"/>
                    <a:pt x="356845" y="98755"/>
                    <a:pt x="357073" y="98755"/>
                  </a:cubicBezTo>
                  <a:cubicBezTo>
                    <a:pt x="357988" y="97612"/>
                    <a:pt x="358902" y="96469"/>
                    <a:pt x="359817" y="95326"/>
                  </a:cubicBezTo>
                  <a:cubicBezTo>
                    <a:pt x="360274" y="94869"/>
                    <a:pt x="360502" y="94412"/>
                    <a:pt x="360960" y="93955"/>
                  </a:cubicBezTo>
                  <a:cubicBezTo>
                    <a:pt x="361645" y="93040"/>
                    <a:pt x="362331" y="91897"/>
                    <a:pt x="363017" y="90983"/>
                  </a:cubicBezTo>
                  <a:cubicBezTo>
                    <a:pt x="363246" y="90526"/>
                    <a:pt x="363703" y="90068"/>
                    <a:pt x="363931" y="89611"/>
                  </a:cubicBezTo>
                  <a:cubicBezTo>
                    <a:pt x="364846" y="88240"/>
                    <a:pt x="365760" y="86868"/>
                    <a:pt x="366675" y="85496"/>
                  </a:cubicBezTo>
                  <a:cubicBezTo>
                    <a:pt x="367132" y="85039"/>
                    <a:pt x="367360" y="84353"/>
                    <a:pt x="367818" y="83896"/>
                  </a:cubicBezTo>
                  <a:cubicBezTo>
                    <a:pt x="368503" y="82982"/>
                    <a:pt x="368961" y="82067"/>
                    <a:pt x="369646" y="81153"/>
                  </a:cubicBezTo>
                  <a:cubicBezTo>
                    <a:pt x="370104" y="80467"/>
                    <a:pt x="370332" y="79781"/>
                    <a:pt x="370789" y="79324"/>
                  </a:cubicBezTo>
                  <a:cubicBezTo>
                    <a:pt x="371475" y="78181"/>
                    <a:pt x="372161" y="77038"/>
                    <a:pt x="372618" y="76124"/>
                  </a:cubicBezTo>
                  <a:cubicBezTo>
                    <a:pt x="373075" y="75209"/>
                    <a:pt x="373533" y="74295"/>
                    <a:pt x="373990" y="73381"/>
                  </a:cubicBezTo>
                  <a:cubicBezTo>
                    <a:pt x="374447" y="72466"/>
                    <a:pt x="374904" y="71552"/>
                    <a:pt x="375361" y="70637"/>
                  </a:cubicBezTo>
                  <a:cubicBezTo>
                    <a:pt x="375819" y="69952"/>
                    <a:pt x="376047" y="69037"/>
                    <a:pt x="376504" y="68351"/>
                  </a:cubicBezTo>
                  <a:cubicBezTo>
                    <a:pt x="376962" y="67437"/>
                    <a:pt x="377190" y="66751"/>
                    <a:pt x="377647" y="65837"/>
                  </a:cubicBezTo>
                  <a:cubicBezTo>
                    <a:pt x="378105" y="64694"/>
                    <a:pt x="378562" y="63779"/>
                    <a:pt x="379019" y="62636"/>
                  </a:cubicBezTo>
                  <a:cubicBezTo>
                    <a:pt x="379476" y="61493"/>
                    <a:pt x="379933" y="60350"/>
                    <a:pt x="380619" y="59207"/>
                  </a:cubicBezTo>
                  <a:cubicBezTo>
                    <a:pt x="381076" y="58293"/>
                    <a:pt x="381305" y="57379"/>
                    <a:pt x="381762" y="56464"/>
                  </a:cubicBezTo>
                  <a:cubicBezTo>
                    <a:pt x="381991" y="55778"/>
                    <a:pt x="382219" y="55093"/>
                    <a:pt x="382677" y="54407"/>
                  </a:cubicBezTo>
                  <a:cubicBezTo>
                    <a:pt x="383134" y="53492"/>
                    <a:pt x="383362" y="52349"/>
                    <a:pt x="383820" y="51435"/>
                  </a:cubicBezTo>
                  <a:cubicBezTo>
                    <a:pt x="384048" y="50749"/>
                    <a:pt x="384277" y="50292"/>
                    <a:pt x="384505" y="49606"/>
                  </a:cubicBezTo>
                  <a:cubicBezTo>
                    <a:pt x="385191" y="47777"/>
                    <a:pt x="385877" y="45949"/>
                    <a:pt x="386563" y="43891"/>
                  </a:cubicBezTo>
                  <a:cubicBezTo>
                    <a:pt x="386791" y="43434"/>
                    <a:pt x="387020" y="42748"/>
                    <a:pt x="387020" y="42291"/>
                  </a:cubicBezTo>
                  <a:cubicBezTo>
                    <a:pt x="387249" y="41148"/>
                    <a:pt x="387706" y="40005"/>
                    <a:pt x="387934" y="39091"/>
                  </a:cubicBezTo>
                  <a:cubicBezTo>
                    <a:pt x="388163" y="38633"/>
                    <a:pt x="388163" y="37948"/>
                    <a:pt x="388392" y="37490"/>
                  </a:cubicBezTo>
                  <a:cubicBezTo>
                    <a:pt x="389535" y="33833"/>
                    <a:pt x="390220" y="30175"/>
                    <a:pt x="391135" y="26518"/>
                  </a:cubicBezTo>
                  <a:cubicBezTo>
                    <a:pt x="391135" y="26060"/>
                    <a:pt x="391363" y="25603"/>
                    <a:pt x="391363" y="25146"/>
                  </a:cubicBezTo>
                  <a:cubicBezTo>
                    <a:pt x="391592" y="24003"/>
                    <a:pt x="391821" y="22860"/>
                    <a:pt x="392049" y="21488"/>
                  </a:cubicBezTo>
                  <a:cubicBezTo>
                    <a:pt x="392049" y="21260"/>
                    <a:pt x="392049" y="21260"/>
                    <a:pt x="392049" y="21031"/>
                  </a:cubicBezTo>
                  <a:cubicBezTo>
                    <a:pt x="392506" y="18517"/>
                    <a:pt x="392735" y="16002"/>
                    <a:pt x="393192" y="13716"/>
                  </a:cubicBezTo>
                  <a:cubicBezTo>
                    <a:pt x="393192" y="13259"/>
                    <a:pt x="393192" y="13030"/>
                    <a:pt x="393421" y="12573"/>
                  </a:cubicBezTo>
                  <a:cubicBezTo>
                    <a:pt x="393649" y="11430"/>
                    <a:pt x="393649" y="10287"/>
                    <a:pt x="393878" y="8915"/>
                  </a:cubicBezTo>
                  <a:cubicBezTo>
                    <a:pt x="393878" y="8458"/>
                    <a:pt x="393878" y="8001"/>
                    <a:pt x="393878" y="7544"/>
                  </a:cubicBezTo>
                  <a:cubicBezTo>
                    <a:pt x="394107" y="5029"/>
                    <a:pt x="394335" y="2515"/>
                    <a:pt x="394335" y="0"/>
                  </a:cubicBezTo>
                  <a:cubicBezTo>
                    <a:pt x="394335" y="0"/>
                    <a:pt x="394335" y="0"/>
                    <a:pt x="394335" y="0"/>
                  </a:cubicBezTo>
                  <a:cubicBezTo>
                    <a:pt x="383820" y="17374"/>
                    <a:pt x="369189" y="32233"/>
                    <a:pt x="352273" y="44348"/>
                  </a:cubicBezTo>
                  <a:cubicBezTo>
                    <a:pt x="323926" y="64465"/>
                    <a:pt x="290322" y="72695"/>
                    <a:pt x="256261" y="76124"/>
                  </a:cubicBezTo>
                  <a:cubicBezTo>
                    <a:pt x="228829" y="78867"/>
                    <a:pt x="201168" y="76124"/>
                    <a:pt x="173736" y="74295"/>
                  </a:cubicBezTo>
                  <a:cubicBezTo>
                    <a:pt x="145847" y="72466"/>
                    <a:pt x="117729" y="71780"/>
                    <a:pt x="89840" y="74752"/>
                  </a:cubicBezTo>
                  <a:cubicBezTo>
                    <a:pt x="84125" y="75667"/>
                    <a:pt x="78639" y="76810"/>
                    <a:pt x="73152" y="78410"/>
                  </a:cubicBezTo>
                  <a:cubicBezTo>
                    <a:pt x="73152" y="78410"/>
                    <a:pt x="73152" y="78410"/>
                    <a:pt x="73152" y="78410"/>
                  </a:cubicBezTo>
                  <a:cubicBezTo>
                    <a:pt x="72009" y="80467"/>
                    <a:pt x="71095" y="82296"/>
                    <a:pt x="69952" y="84353"/>
                  </a:cubicBezTo>
                  <a:cubicBezTo>
                    <a:pt x="69495" y="85039"/>
                    <a:pt x="69037" y="85954"/>
                    <a:pt x="68580" y="86639"/>
                  </a:cubicBezTo>
                  <a:cubicBezTo>
                    <a:pt x="67437" y="88697"/>
                    <a:pt x="66294" y="90526"/>
                    <a:pt x="65151" y="92354"/>
                  </a:cubicBezTo>
                  <a:cubicBezTo>
                    <a:pt x="64694" y="93040"/>
                    <a:pt x="64237" y="93726"/>
                    <a:pt x="63780" y="94412"/>
                  </a:cubicBezTo>
                  <a:cubicBezTo>
                    <a:pt x="62637" y="96469"/>
                    <a:pt x="61265" y="98298"/>
                    <a:pt x="59893" y="100355"/>
                  </a:cubicBezTo>
                  <a:cubicBezTo>
                    <a:pt x="59436" y="101041"/>
                    <a:pt x="59208" y="101498"/>
                    <a:pt x="58750" y="101956"/>
                  </a:cubicBezTo>
                  <a:cubicBezTo>
                    <a:pt x="57379" y="104013"/>
                    <a:pt x="56007" y="105842"/>
                    <a:pt x="54636" y="107899"/>
                  </a:cubicBezTo>
                  <a:cubicBezTo>
                    <a:pt x="54407" y="108356"/>
                    <a:pt x="53950" y="108585"/>
                    <a:pt x="53721" y="109042"/>
                  </a:cubicBezTo>
                  <a:cubicBezTo>
                    <a:pt x="52350" y="110871"/>
                    <a:pt x="50749" y="112928"/>
                    <a:pt x="49378" y="114757"/>
                  </a:cubicBezTo>
                  <a:cubicBezTo>
                    <a:pt x="49149" y="115214"/>
                    <a:pt x="48692" y="115443"/>
                    <a:pt x="48463" y="115900"/>
                  </a:cubicBezTo>
                  <a:cubicBezTo>
                    <a:pt x="46863" y="117958"/>
                    <a:pt x="45263" y="120015"/>
                    <a:pt x="43663" y="121844"/>
                  </a:cubicBezTo>
                  <a:cubicBezTo>
                    <a:pt x="43206" y="122301"/>
                    <a:pt x="42977" y="122758"/>
                    <a:pt x="42520" y="123215"/>
                  </a:cubicBezTo>
                  <a:cubicBezTo>
                    <a:pt x="40920" y="125273"/>
                    <a:pt x="39091" y="127102"/>
                    <a:pt x="37262" y="129159"/>
                  </a:cubicBezTo>
                  <a:cubicBezTo>
                    <a:pt x="36805" y="129616"/>
                    <a:pt x="36576" y="129845"/>
                    <a:pt x="36119" y="130302"/>
                  </a:cubicBezTo>
                  <a:cubicBezTo>
                    <a:pt x="34290" y="132359"/>
                    <a:pt x="32461" y="134188"/>
                    <a:pt x="30404" y="136017"/>
                  </a:cubicBezTo>
                  <a:cubicBezTo>
                    <a:pt x="30175" y="136246"/>
                    <a:pt x="29947" y="136474"/>
                    <a:pt x="29718" y="136703"/>
                  </a:cubicBezTo>
                  <a:cubicBezTo>
                    <a:pt x="27661" y="138760"/>
                    <a:pt x="25603" y="140818"/>
                    <a:pt x="23546" y="142646"/>
                  </a:cubicBezTo>
                  <a:cubicBezTo>
                    <a:pt x="16002" y="149504"/>
                    <a:pt x="9601" y="157505"/>
                    <a:pt x="0" y="168021"/>
                  </a:cubicBezTo>
                  <a:cubicBezTo>
                    <a:pt x="42977" y="158420"/>
                    <a:pt x="80010" y="144704"/>
                    <a:pt x="115900" y="127787"/>
                  </a:cubicBezTo>
                  <a:cubicBezTo>
                    <a:pt x="160477" y="106756"/>
                    <a:pt x="204597" y="107213"/>
                    <a:pt x="251689" y="109499"/>
                  </a:cubicBezTo>
                  <a:cubicBezTo>
                    <a:pt x="272491" y="109957"/>
                    <a:pt x="277978" y="111328"/>
                    <a:pt x="317297" y="120929"/>
                  </a:cubicBezTo>
                  <a:close/>
                </a:path>
              </a:pathLst>
            </a:custGeom>
            <a:solidFill>
              <a:srgbClr val="FFFFFF"/>
            </a:solidFill>
            <a:ln w="2286" cap="flat">
              <a:noFill/>
              <a:prstDash val="solid"/>
              <a:miter/>
            </a:ln>
          </p:spPr>
          <p:txBody>
            <a:bodyPr rtlCol="0" anchor="ctr"/>
            <a:lstStyle/>
            <a:p>
              <a:endParaRPr lang="en-US"/>
            </a:p>
          </p:txBody>
        </p:sp>
        <p:sp>
          <p:nvSpPr>
            <p:cNvPr id="112" name="Freeform 442">
              <a:extLst>
                <a:ext uri="{FF2B5EF4-FFF2-40B4-BE49-F238E27FC236}">
                  <a16:creationId xmlns:a16="http://schemas.microsoft.com/office/drawing/2014/main" id="{9AF920A1-6A82-FC9D-198B-4DCE14F0AE04}"/>
                </a:ext>
              </a:extLst>
            </p:cNvPr>
            <p:cNvSpPr/>
            <p:nvPr/>
          </p:nvSpPr>
          <p:spPr>
            <a:xfrm>
              <a:off x="8192161" y="603732"/>
              <a:ext cx="92354" cy="60197"/>
            </a:xfrm>
            <a:custGeom>
              <a:avLst/>
              <a:gdLst>
                <a:gd name="connsiteX0" fmla="*/ 0 w 92354"/>
                <a:gd name="connsiteY0" fmla="*/ 17602 h 60197"/>
                <a:gd name="connsiteX1" fmla="*/ 3657 w 92354"/>
                <a:gd name="connsiteY1" fmla="*/ 28346 h 60197"/>
                <a:gd name="connsiteX2" fmla="*/ 19888 w 92354"/>
                <a:gd name="connsiteY2" fmla="*/ 48463 h 60197"/>
                <a:gd name="connsiteX3" fmla="*/ 77267 w 92354"/>
                <a:gd name="connsiteY3" fmla="*/ 36119 h 60197"/>
                <a:gd name="connsiteX4" fmla="*/ 81381 w 92354"/>
                <a:gd name="connsiteY4" fmla="*/ 27432 h 60197"/>
                <a:gd name="connsiteX5" fmla="*/ 82067 w 92354"/>
                <a:gd name="connsiteY5" fmla="*/ 26060 h 60197"/>
                <a:gd name="connsiteX6" fmla="*/ 85268 w 92354"/>
                <a:gd name="connsiteY6" fmla="*/ 18517 h 60197"/>
                <a:gd name="connsiteX7" fmla="*/ 85496 w 92354"/>
                <a:gd name="connsiteY7" fmla="*/ 17831 h 60197"/>
                <a:gd name="connsiteX8" fmla="*/ 88925 w 92354"/>
                <a:gd name="connsiteY8" fmla="*/ 9373 h 60197"/>
                <a:gd name="connsiteX9" fmla="*/ 88925 w 92354"/>
                <a:gd name="connsiteY9" fmla="*/ 9144 h 60197"/>
                <a:gd name="connsiteX10" fmla="*/ 92354 w 92354"/>
                <a:gd name="connsiteY10" fmla="*/ 0 h 60197"/>
                <a:gd name="connsiteX11" fmla="*/ 92354 w 92354"/>
                <a:gd name="connsiteY11" fmla="*/ 0 h 60197"/>
                <a:gd name="connsiteX12" fmla="*/ 52349 w 92354"/>
                <a:gd name="connsiteY12" fmla="*/ 20345 h 60197"/>
                <a:gd name="connsiteX13" fmla="*/ 0 w 92354"/>
                <a:gd name="connsiteY13" fmla="*/ 17602 h 6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354" h="60197">
                  <a:moveTo>
                    <a:pt x="0" y="17602"/>
                  </a:moveTo>
                  <a:cubicBezTo>
                    <a:pt x="1143" y="21260"/>
                    <a:pt x="2286" y="24689"/>
                    <a:pt x="3657" y="28346"/>
                  </a:cubicBezTo>
                  <a:cubicBezTo>
                    <a:pt x="6401" y="36576"/>
                    <a:pt x="12573" y="43205"/>
                    <a:pt x="19888" y="48463"/>
                  </a:cubicBezTo>
                  <a:cubicBezTo>
                    <a:pt x="45263" y="67208"/>
                    <a:pt x="63779" y="63779"/>
                    <a:pt x="77267" y="36119"/>
                  </a:cubicBezTo>
                  <a:cubicBezTo>
                    <a:pt x="78638" y="33147"/>
                    <a:pt x="80010" y="30404"/>
                    <a:pt x="81381" y="27432"/>
                  </a:cubicBezTo>
                  <a:cubicBezTo>
                    <a:pt x="81610" y="26975"/>
                    <a:pt x="81839" y="26518"/>
                    <a:pt x="82067" y="26060"/>
                  </a:cubicBezTo>
                  <a:cubicBezTo>
                    <a:pt x="83210" y="23546"/>
                    <a:pt x="84353" y="21031"/>
                    <a:pt x="85268" y="18517"/>
                  </a:cubicBezTo>
                  <a:cubicBezTo>
                    <a:pt x="85268" y="18288"/>
                    <a:pt x="85496" y="18059"/>
                    <a:pt x="85496" y="17831"/>
                  </a:cubicBezTo>
                  <a:cubicBezTo>
                    <a:pt x="86639" y="15088"/>
                    <a:pt x="87782" y="12344"/>
                    <a:pt x="88925" y="9373"/>
                  </a:cubicBezTo>
                  <a:cubicBezTo>
                    <a:pt x="88925" y="9373"/>
                    <a:pt x="88925" y="9373"/>
                    <a:pt x="88925" y="9144"/>
                  </a:cubicBezTo>
                  <a:cubicBezTo>
                    <a:pt x="90068" y="6172"/>
                    <a:pt x="91211" y="3200"/>
                    <a:pt x="92354" y="0"/>
                  </a:cubicBezTo>
                  <a:lnTo>
                    <a:pt x="92354" y="0"/>
                  </a:lnTo>
                  <a:cubicBezTo>
                    <a:pt x="80696" y="9830"/>
                    <a:pt x="66751" y="16916"/>
                    <a:pt x="52349" y="20345"/>
                  </a:cubicBezTo>
                  <a:cubicBezTo>
                    <a:pt x="34290" y="24689"/>
                    <a:pt x="16459" y="23317"/>
                    <a:pt x="0" y="17602"/>
                  </a:cubicBezTo>
                  <a:close/>
                </a:path>
              </a:pathLst>
            </a:custGeom>
            <a:solidFill>
              <a:srgbClr val="FFFFFF"/>
            </a:solidFill>
            <a:ln w="2286" cap="flat">
              <a:noFill/>
              <a:prstDash val="solid"/>
              <a:miter/>
            </a:ln>
          </p:spPr>
          <p:txBody>
            <a:bodyPr rtlCol="0" anchor="ctr"/>
            <a:lstStyle/>
            <a:p>
              <a:endParaRPr lang="en-US"/>
            </a:p>
          </p:txBody>
        </p:sp>
        <p:sp>
          <p:nvSpPr>
            <p:cNvPr id="113" name="Freeform 443">
              <a:extLst>
                <a:ext uri="{FF2B5EF4-FFF2-40B4-BE49-F238E27FC236}">
                  <a16:creationId xmlns:a16="http://schemas.microsoft.com/office/drawing/2014/main" id="{AB400637-1A6C-7387-0192-2BCA04B8826F}"/>
                </a:ext>
              </a:extLst>
            </p:cNvPr>
            <p:cNvSpPr/>
            <p:nvPr/>
          </p:nvSpPr>
          <p:spPr>
            <a:xfrm>
              <a:off x="8123124" y="639394"/>
              <a:ext cx="114757" cy="65328"/>
            </a:xfrm>
            <a:custGeom>
              <a:avLst/>
              <a:gdLst>
                <a:gd name="connsiteX0" fmla="*/ 0 w 114757"/>
                <a:gd name="connsiteY0" fmla="*/ 2286 h 65328"/>
                <a:gd name="connsiteX1" fmla="*/ 3429 w 114757"/>
                <a:gd name="connsiteY1" fmla="*/ 17145 h 65328"/>
                <a:gd name="connsiteX2" fmla="*/ 3429 w 114757"/>
                <a:gd name="connsiteY2" fmla="*/ 17145 h 65328"/>
                <a:gd name="connsiteX3" fmla="*/ 9372 w 114757"/>
                <a:gd name="connsiteY3" fmla="*/ 29947 h 65328"/>
                <a:gd name="connsiteX4" fmla="*/ 9601 w 114757"/>
                <a:gd name="connsiteY4" fmla="*/ 30175 h 65328"/>
                <a:gd name="connsiteX5" fmla="*/ 15087 w 114757"/>
                <a:gd name="connsiteY5" fmla="*/ 37719 h 65328"/>
                <a:gd name="connsiteX6" fmla="*/ 15087 w 114757"/>
                <a:gd name="connsiteY6" fmla="*/ 37719 h 65328"/>
                <a:gd name="connsiteX7" fmla="*/ 18059 w 114757"/>
                <a:gd name="connsiteY7" fmla="*/ 41148 h 65328"/>
                <a:gd name="connsiteX8" fmla="*/ 18288 w 114757"/>
                <a:gd name="connsiteY8" fmla="*/ 41377 h 65328"/>
                <a:gd name="connsiteX9" fmla="*/ 21488 w 114757"/>
                <a:gd name="connsiteY9" fmla="*/ 44577 h 65328"/>
                <a:gd name="connsiteX10" fmla="*/ 21488 w 114757"/>
                <a:gd name="connsiteY10" fmla="*/ 44577 h 65328"/>
                <a:gd name="connsiteX11" fmla="*/ 24917 w 114757"/>
                <a:gd name="connsiteY11" fmla="*/ 47549 h 65328"/>
                <a:gd name="connsiteX12" fmla="*/ 25374 w 114757"/>
                <a:gd name="connsiteY12" fmla="*/ 47777 h 65328"/>
                <a:gd name="connsiteX13" fmla="*/ 29032 w 114757"/>
                <a:gd name="connsiteY13" fmla="*/ 50521 h 65328"/>
                <a:gd name="connsiteX14" fmla="*/ 29718 w 114757"/>
                <a:gd name="connsiteY14" fmla="*/ 50978 h 65328"/>
                <a:gd name="connsiteX15" fmla="*/ 33604 w 114757"/>
                <a:gd name="connsiteY15" fmla="*/ 53492 h 65328"/>
                <a:gd name="connsiteX16" fmla="*/ 33604 w 114757"/>
                <a:gd name="connsiteY16" fmla="*/ 53492 h 65328"/>
                <a:gd name="connsiteX17" fmla="*/ 37719 w 114757"/>
                <a:gd name="connsiteY17" fmla="*/ 55778 h 65328"/>
                <a:gd name="connsiteX18" fmla="*/ 38404 w 114757"/>
                <a:gd name="connsiteY18" fmla="*/ 56236 h 65328"/>
                <a:gd name="connsiteX19" fmla="*/ 42519 w 114757"/>
                <a:gd name="connsiteY19" fmla="*/ 58522 h 65328"/>
                <a:gd name="connsiteX20" fmla="*/ 43434 w 114757"/>
                <a:gd name="connsiteY20" fmla="*/ 58979 h 65328"/>
                <a:gd name="connsiteX21" fmla="*/ 48006 w 114757"/>
                <a:gd name="connsiteY21" fmla="*/ 61036 h 65328"/>
                <a:gd name="connsiteX22" fmla="*/ 114757 w 114757"/>
                <a:gd name="connsiteY22" fmla="*/ 37948 h 65328"/>
                <a:gd name="connsiteX23" fmla="*/ 96240 w 114757"/>
                <a:gd name="connsiteY23" fmla="*/ 31775 h 65328"/>
                <a:gd name="connsiteX24" fmla="*/ 92583 w 114757"/>
                <a:gd name="connsiteY24" fmla="*/ 30404 h 65328"/>
                <a:gd name="connsiteX25" fmla="*/ 91440 w 114757"/>
                <a:gd name="connsiteY25" fmla="*/ 29947 h 65328"/>
                <a:gd name="connsiteX26" fmla="*/ 88925 w 114757"/>
                <a:gd name="connsiteY26" fmla="*/ 28804 h 65328"/>
                <a:gd name="connsiteX27" fmla="*/ 87782 w 114757"/>
                <a:gd name="connsiteY27" fmla="*/ 28118 h 65328"/>
                <a:gd name="connsiteX28" fmla="*/ 85496 w 114757"/>
                <a:gd name="connsiteY28" fmla="*/ 26975 h 65328"/>
                <a:gd name="connsiteX29" fmla="*/ 84353 w 114757"/>
                <a:gd name="connsiteY29" fmla="*/ 26518 h 65328"/>
                <a:gd name="connsiteX30" fmla="*/ 81381 w 114757"/>
                <a:gd name="connsiteY30" fmla="*/ 24689 h 65328"/>
                <a:gd name="connsiteX31" fmla="*/ 80010 w 114757"/>
                <a:gd name="connsiteY31" fmla="*/ 23774 h 65328"/>
                <a:gd name="connsiteX32" fmla="*/ 78409 w 114757"/>
                <a:gd name="connsiteY32" fmla="*/ 22631 h 65328"/>
                <a:gd name="connsiteX33" fmla="*/ 77038 w 114757"/>
                <a:gd name="connsiteY33" fmla="*/ 21488 h 65328"/>
                <a:gd name="connsiteX34" fmla="*/ 75895 w 114757"/>
                <a:gd name="connsiteY34" fmla="*/ 20574 h 65328"/>
                <a:gd name="connsiteX35" fmla="*/ 74295 w 114757"/>
                <a:gd name="connsiteY35" fmla="*/ 19431 h 65328"/>
                <a:gd name="connsiteX36" fmla="*/ 73609 w 114757"/>
                <a:gd name="connsiteY36" fmla="*/ 18745 h 65328"/>
                <a:gd name="connsiteX37" fmla="*/ 70408 w 114757"/>
                <a:gd name="connsiteY37" fmla="*/ 15545 h 65328"/>
                <a:gd name="connsiteX38" fmla="*/ 69951 w 114757"/>
                <a:gd name="connsiteY38" fmla="*/ 15088 h 65328"/>
                <a:gd name="connsiteX39" fmla="*/ 68351 w 114757"/>
                <a:gd name="connsiteY39" fmla="*/ 13259 h 65328"/>
                <a:gd name="connsiteX40" fmla="*/ 67894 w 114757"/>
                <a:gd name="connsiteY40" fmla="*/ 12573 h 65328"/>
                <a:gd name="connsiteX41" fmla="*/ 66294 w 114757"/>
                <a:gd name="connsiteY41" fmla="*/ 10516 h 65328"/>
                <a:gd name="connsiteX42" fmla="*/ 66294 w 114757"/>
                <a:gd name="connsiteY42" fmla="*/ 10516 h 65328"/>
                <a:gd name="connsiteX43" fmla="*/ 61493 w 114757"/>
                <a:gd name="connsiteY43" fmla="*/ 2972 h 65328"/>
                <a:gd name="connsiteX44" fmla="*/ 61493 w 114757"/>
                <a:gd name="connsiteY44" fmla="*/ 2743 h 65328"/>
                <a:gd name="connsiteX45" fmla="*/ 60121 w 114757"/>
                <a:gd name="connsiteY45" fmla="*/ 0 h 65328"/>
                <a:gd name="connsiteX46" fmla="*/ 57150 w 114757"/>
                <a:gd name="connsiteY46" fmla="*/ 914 h 65328"/>
                <a:gd name="connsiteX47" fmla="*/ 0 w 114757"/>
                <a:gd name="connsiteY47" fmla="*/ 2286 h 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4757" h="65328">
                  <a:moveTo>
                    <a:pt x="0" y="2286"/>
                  </a:moveTo>
                  <a:cubicBezTo>
                    <a:pt x="685" y="7544"/>
                    <a:pt x="1828" y="12573"/>
                    <a:pt x="3429" y="17145"/>
                  </a:cubicBezTo>
                  <a:cubicBezTo>
                    <a:pt x="3429" y="17145"/>
                    <a:pt x="3429" y="17145"/>
                    <a:pt x="3429" y="17145"/>
                  </a:cubicBezTo>
                  <a:cubicBezTo>
                    <a:pt x="5029" y="21717"/>
                    <a:pt x="7086" y="26060"/>
                    <a:pt x="9372" y="29947"/>
                  </a:cubicBezTo>
                  <a:cubicBezTo>
                    <a:pt x="9372" y="29947"/>
                    <a:pt x="9372" y="30175"/>
                    <a:pt x="9601" y="30175"/>
                  </a:cubicBezTo>
                  <a:cubicBezTo>
                    <a:pt x="11201" y="32690"/>
                    <a:pt x="13030" y="35204"/>
                    <a:pt x="15087" y="37719"/>
                  </a:cubicBezTo>
                  <a:cubicBezTo>
                    <a:pt x="15087" y="37719"/>
                    <a:pt x="15087" y="37719"/>
                    <a:pt x="15087" y="37719"/>
                  </a:cubicBezTo>
                  <a:cubicBezTo>
                    <a:pt x="16002" y="38862"/>
                    <a:pt x="17145" y="40005"/>
                    <a:pt x="18059" y="41148"/>
                  </a:cubicBezTo>
                  <a:cubicBezTo>
                    <a:pt x="18059" y="41148"/>
                    <a:pt x="18288" y="41377"/>
                    <a:pt x="18288" y="41377"/>
                  </a:cubicBezTo>
                  <a:cubicBezTo>
                    <a:pt x="19431" y="42520"/>
                    <a:pt x="20345" y="43434"/>
                    <a:pt x="21488" y="44577"/>
                  </a:cubicBezTo>
                  <a:cubicBezTo>
                    <a:pt x="21488" y="44577"/>
                    <a:pt x="21488" y="44577"/>
                    <a:pt x="21488" y="44577"/>
                  </a:cubicBezTo>
                  <a:cubicBezTo>
                    <a:pt x="22631" y="45491"/>
                    <a:pt x="23774" y="46634"/>
                    <a:pt x="24917" y="47549"/>
                  </a:cubicBezTo>
                  <a:cubicBezTo>
                    <a:pt x="25146" y="47549"/>
                    <a:pt x="25146" y="47777"/>
                    <a:pt x="25374" y="47777"/>
                  </a:cubicBezTo>
                  <a:cubicBezTo>
                    <a:pt x="26517" y="48692"/>
                    <a:pt x="27660" y="49606"/>
                    <a:pt x="29032" y="50521"/>
                  </a:cubicBezTo>
                  <a:cubicBezTo>
                    <a:pt x="29260" y="50749"/>
                    <a:pt x="29489" y="50749"/>
                    <a:pt x="29718" y="50978"/>
                  </a:cubicBezTo>
                  <a:cubicBezTo>
                    <a:pt x="31089" y="51892"/>
                    <a:pt x="32232" y="52807"/>
                    <a:pt x="33604" y="53492"/>
                  </a:cubicBezTo>
                  <a:cubicBezTo>
                    <a:pt x="33604" y="53492"/>
                    <a:pt x="33604" y="53492"/>
                    <a:pt x="33604" y="53492"/>
                  </a:cubicBezTo>
                  <a:cubicBezTo>
                    <a:pt x="34975" y="54407"/>
                    <a:pt x="36347" y="55093"/>
                    <a:pt x="37719" y="55778"/>
                  </a:cubicBezTo>
                  <a:cubicBezTo>
                    <a:pt x="37947" y="56007"/>
                    <a:pt x="38176" y="56007"/>
                    <a:pt x="38404" y="56236"/>
                  </a:cubicBezTo>
                  <a:cubicBezTo>
                    <a:pt x="39776" y="56921"/>
                    <a:pt x="41148" y="57836"/>
                    <a:pt x="42519" y="58522"/>
                  </a:cubicBezTo>
                  <a:cubicBezTo>
                    <a:pt x="42748" y="58750"/>
                    <a:pt x="42976" y="58750"/>
                    <a:pt x="43434" y="58979"/>
                  </a:cubicBezTo>
                  <a:cubicBezTo>
                    <a:pt x="44805" y="59665"/>
                    <a:pt x="46405" y="60350"/>
                    <a:pt x="48006" y="61036"/>
                  </a:cubicBezTo>
                  <a:cubicBezTo>
                    <a:pt x="71551" y="71780"/>
                    <a:pt x="100126" y="61722"/>
                    <a:pt x="114757" y="37948"/>
                  </a:cubicBezTo>
                  <a:cubicBezTo>
                    <a:pt x="107213" y="35433"/>
                    <a:pt x="101727" y="33833"/>
                    <a:pt x="96240" y="31775"/>
                  </a:cubicBezTo>
                  <a:cubicBezTo>
                    <a:pt x="94869" y="31318"/>
                    <a:pt x="93726" y="30861"/>
                    <a:pt x="92583" y="30404"/>
                  </a:cubicBezTo>
                  <a:cubicBezTo>
                    <a:pt x="92125" y="30175"/>
                    <a:pt x="91897" y="30175"/>
                    <a:pt x="91440" y="29947"/>
                  </a:cubicBezTo>
                  <a:cubicBezTo>
                    <a:pt x="90525" y="29489"/>
                    <a:pt x="89839" y="29261"/>
                    <a:pt x="88925" y="28804"/>
                  </a:cubicBezTo>
                  <a:cubicBezTo>
                    <a:pt x="88468" y="28575"/>
                    <a:pt x="88011" y="28346"/>
                    <a:pt x="87782" y="28118"/>
                  </a:cubicBezTo>
                  <a:cubicBezTo>
                    <a:pt x="87096" y="27661"/>
                    <a:pt x="86182" y="27432"/>
                    <a:pt x="85496" y="26975"/>
                  </a:cubicBezTo>
                  <a:cubicBezTo>
                    <a:pt x="85039" y="26746"/>
                    <a:pt x="84810" y="26518"/>
                    <a:pt x="84353" y="26518"/>
                  </a:cubicBezTo>
                  <a:cubicBezTo>
                    <a:pt x="83439" y="26060"/>
                    <a:pt x="82296" y="25375"/>
                    <a:pt x="81381" y="24689"/>
                  </a:cubicBezTo>
                  <a:cubicBezTo>
                    <a:pt x="80924" y="24460"/>
                    <a:pt x="80467" y="24003"/>
                    <a:pt x="80010" y="23774"/>
                  </a:cubicBezTo>
                  <a:cubicBezTo>
                    <a:pt x="79552" y="23317"/>
                    <a:pt x="78867" y="23089"/>
                    <a:pt x="78409" y="22631"/>
                  </a:cubicBezTo>
                  <a:cubicBezTo>
                    <a:pt x="77952" y="22174"/>
                    <a:pt x="77495" y="21946"/>
                    <a:pt x="77038" y="21488"/>
                  </a:cubicBezTo>
                  <a:cubicBezTo>
                    <a:pt x="76581" y="21260"/>
                    <a:pt x="76123" y="20803"/>
                    <a:pt x="75895" y="20574"/>
                  </a:cubicBezTo>
                  <a:cubicBezTo>
                    <a:pt x="75438" y="20117"/>
                    <a:pt x="74980" y="19660"/>
                    <a:pt x="74295" y="19431"/>
                  </a:cubicBezTo>
                  <a:cubicBezTo>
                    <a:pt x="74066" y="19202"/>
                    <a:pt x="73837" y="18974"/>
                    <a:pt x="73609" y="18745"/>
                  </a:cubicBezTo>
                  <a:cubicBezTo>
                    <a:pt x="72466" y="17831"/>
                    <a:pt x="71323" y="16688"/>
                    <a:pt x="70408" y="15545"/>
                  </a:cubicBezTo>
                  <a:cubicBezTo>
                    <a:pt x="70180" y="15316"/>
                    <a:pt x="69951" y="15088"/>
                    <a:pt x="69951" y="15088"/>
                  </a:cubicBezTo>
                  <a:cubicBezTo>
                    <a:pt x="69494" y="14402"/>
                    <a:pt x="68808" y="13945"/>
                    <a:pt x="68351" y="13259"/>
                  </a:cubicBezTo>
                  <a:cubicBezTo>
                    <a:pt x="68122" y="13030"/>
                    <a:pt x="68122" y="12802"/>
                    <a:pt x="67894" y="12573"/>
                  </a:cubicBezTo>
                  <a:cubicBezTo>
                    <a:pt x="67437" y="11887"/>
                    <a:pt x="66751" y="11201"/>
                    <a:pt x="66294" y="10516"/>
                  </a:cubicBezTo>
                  <a:cubicBezTo>
                    <a:pt x="66294" y="10516"/>
                    <a:pt x="66294" y="10516"/>
                    <a:pt x="66294" y="10516"/>
                  </a:cubicBezTo>
                  <a:cubicBezTo>
                    <a:pt x="64465" y="8230"/>
                    <a:pt x="62865" y="5715"/>
                    <a:pt x="61493" y="2972"/>
                  </a:cubicBezTo>
                  <a:cubicBezTo>
                    <a:pt x="61493" y="2972"/>
                    <a:pt x="61493" y="2743"/>
                    <a:pt x="61493" y="2743"/>
                  </a:cubicBezTo>
                  <a:cubicBezTo>
                    <a:pt x="61036" y="1829"/>
                    <a:pt x="60579" y="914"/>
                    <a:pt x="60121" y="0"/>
                  </a:cubicBezTo>
                  <a:cubicBezTo>
                    <a:pt x="59207" y="229"/>
                    <a:pt x="58064" y="686"/>
                    <a:pt x="57150" y="914"/>
                  </a:cubicBezTo>
                  <a:cubicBezTo>
                    <a:pt x="38862" y="5944"/>
                    <a:pt x="18745" y="5715"/>
                    <a:pt x="0" y="2286"/>
                  </a:cubicBezTo>
                  <a:close/>
                </a:path>
              </a:pathLst>
            </a:custGeom>
            <a:solidFill>
              <a:srgbClr val="FFFFFF"/>
            </a:solidFill>
            <a:ln w="2286" cap="flat">
              <a:noFill/>
              <a:prstDash val="solid"/>
              <a:miter/>
            </a:ln>
          </p:spPr>
          <p:txBody>
            <a:bodyPr rtlCol="0" anchor="ctr"/>
            <a:lstStyle/>
            <a:p>
              <a:endParaRPr lang="en-US"/>
            </a:p>
          </p:txBody>
        </p:sp>
        <p:sp>
          <p:nvSpPr>
            <p:cNvPr id="114" name="Freeform 444">
              <a:extLst>
                <a:ext uri="{FF2B5EF4-FFF2-40B4-BE49-F238E27FC236}">
                  <a16:creationId xmlns:a16="http://schemas.microsoft.com/office/drawing/2014/main" id="{17487AB5-5960-B705-88D8-B9EB7C89A580}"/>
                </a:ext>
              </a:extLst>
            </p:cNvPr>
            <p:cNvSpPr/>
            <p:nvPr/>
          </p:nvSpPr>
          <p:spPr>
            <a:xfrm>
              <a:off x="8258455" y="383133"/>
              <a:ext cx="43891" cy="67513"/>
            </a:xfrm>
            <a:custGeom>
              <a:avLst/>
              <a:gdLst>
                <a:gd name="connsiteX0" fmla="*/ 4800 w 43891"/>
                <a:gd name="connsiteY0" fmla="*/ 7772 h 67513"/>
                <a:gd name="connsiteX1" fmla="*/ 18059 w 43891"/>
                <a:gd name="connsiteY1" fmla="*/ 59665 h 67513"/>
                <a:gd name="connsiteX2" fmla="*/ 18059 w 43891"/>
                <a:gd name="connsiteY2" fmla="*/ 59665 h 67513"/>
                <a:gd name="connsiteX3" fmla="*/ 21260 w 43891"/>
                <a:gd name="connsiteY3" fmla="*/ 60579 h 67513"/>
                <a:gd name="connsiteX4" fmla="*/ 21717 w 43891"/>
                <a:gd name="connsiteY4" fmla="*/ 60808 h 67513"/>
                <a:gd name="connsiteX5" fmla="*/ 25146 w 43891"/>
                <a:gd name="connsiteY5" fmla="*/ 61951 h 67513"/>
                <a:gd name="connsiteX6" fmla="*/ 43891 w 43891"/>
                <a:gd name="connsiteY6" fmla="*/ 67437 h 67513"/>
                <a:gd name="connsiteX7" fmla="*/ 22631 w 43891"/>
                <a:gd name="connsiteY7" fmla="*/ 16459 h 67513"/>
                <a:gd name="connsiteX8" fmla="*/ 20345 w 43891"/>
                <a:gd name="connsiteY8" fmla="*/ 13945 h 67513"/>
                <a:gd name="connsiteX9" fmla="*/ 19659 w 43891"/>
                <a:gd name="connsiteY9" fmla="*/ 13259 h 67513"/>
                <a:gd name="connsiteX10" fmla="*/ 17831 w 43891"/>
                <a:gd name="connsiteY10" fmla="*/ 11430 h 67513"/>
                <a:gd name="connsiteX11" fmla="*/ 17145 w 43891"/>
                <a:gd name="connsiteY11" fmla="*/ 10973 h 67513"/>
                <a:gd name="connsiteX12" fmla="*/ 11887 w 43891"/>
                <a:gd name="connsiteY12" fmla="*/ 6629 h 67513"/>
                <a:gd name="connsiteX13" fmla="*/ 11658 w 43891"/>
                <a:gd name="connsiteY13" fmla="*/ 6401 h 67513"/>
                <a:gd name="connsiteX14" fmla="*/ 9144 w 43891"/>
                <a:gd name="connsiteY14" fmla="*/ 4572 h 67513"/>
                <a:gd name="connsiteX15" fmla="*/ 8915 w 43891"/>
                <a:gd name="connsiteY15" fmla="*/ 4343 h 67513"/>
                <a:gd name="connsiteX16" fmla="*/ 0 w 43891"/>
                <a:gd name="connsiteY16" fmla="*/ 0 h 67513"/>
                <a:gd name="connsiteX17" fmla="*/ 4800 w 43891"/>
                <a:gd name="connsiteY17" fmla="*/ 7772 h 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91" h="67513">
                  <a:moveTo>
                    <a:pt x="4800" y="7772"/>
                  </a:moveTo>
                  <a:cubicBezTo>
                    <a:pt x="13259" y="24232"/>
                    <a:pt x="17145" y="41834"/>
                    <a:pt x="18059" y="59665"/>
                  </a:cubicBezTo>
                  <a:cubicBezTo>
                    <a:pt x="18059" y="59665"/>
                    <a:pt x="18059" y="59665"/>
                    <a:pt x="18059" y="59665"/>
                  </a:cubicBezTo>
                  <a:cubicBezTo>
                    <a:pt x="19202" y="59893"/>
                    <a:pt x="20117" y="60350"/>
                    <a:pt x="21260" y="60579"/>
                  </a:cubicBezTo>
                  <a:cubicBezTo>
                    <a:pt x="21488" y="60579"/>
                    <a:pt x="21488" y="60579"/>
                    <a:pt x="21717" y="60808"/>
                  </a:cubicBezTo>
                  <a:cubicBezTo>
                    <a:pt x="22860" y="61265"/>
                    <a:pt x="24003" y="61493"/>
                    <a:pt x="25146" y="61951"/>
                  </a:cubicBezTo>
                  <a:cubicBezTo>
                    <a:pt x="30861" y="64008"/>
                    <a:pt x="36347" y="68123"/>
                    <a:pt x="43891" y="67437"/>
                  </a:cubicBezTo>
                  <a:cubicBezTo>
                    <a:pt x="41834" y="47320"/>
                    <a:pt x="34747" y="30175"/>
                    <a:pt x="22631" y="16459"/>
                  </a:cubicBezTo>
                  <a:cubicBezTo>
                    <a:pt x="21945" y="15545"/>
                    <a:pt x="21031" y="14630"/>
                    <a:pt x="20345" y="13945"/>
                  </a:cubicBezTo>
                  <a:cubicBezTo>
                    <a:pt x="20117" y="13716"/>
                    <a:pt x="19888" y="13487"/>
                    <a:pt x="19659" y="13259"/>
                  </a:cubicBezTo>
                  <a:cubicBezTo>
                    <a:pt x="18974" y="12573"/>
                    <a:pt x="18516" y="12116"/>
                    <a:pt x="17831" y="11430"/>
                  </a:cubicBezTo>
                  <a:cubicBezTo>
                    <a:pt x="17602" y="11201"/>
                    <a:pt x="17373" y="10973"/>
                    <a:pt x="17145" y="10973"/>
                  </a:cubicBezTo>
                  <a:cubicBezTo>
                    <a:pt x="15545" y="9373"/>
                    <a:pt x="13716" y="8001"/>
                    <a:pt x="11887" y="6629"/>
                  </a:cubicBezTo>
                  <a:cubicBezTo>
                    <a:pt x="11887" y="6629"/>
                    <a:pt x="11658" y="6401"/>
                    <a:pt x="11658" y="6401"/>
                  </a:cubicBezTo>
                  <a:cubicBezTo>
                    <a:pt x="10744" y="5715"/>
                    <a:pt x="10058" y="5258"/>
                    <a:pt x="9144" y="4572"/>
                  </a:cubicBezTo>
                  <a:cubicBezTo>
                    <a:pt x="9144" y="4572"/>
                    <a:pt x="8915" y="4572"/>
                    <a:pt x="8915" y="4343"/>
                  </a:cubicBezTo>
                  <a:cubicBezTo>
                    <a:pt x="5943" y="2515"/>
                    <a:pt x="2972" y="1143"/>
                    <a:pt x="0" y="0"/>
                  </a:cubicBezTo>
                  <a:cubicBezTo>
                    <a:pt x="1829" y="2515"/>
                    <a:pt x="3429" y="5029"/>
                    <a:pt x="4800" y="7772"/>
                  </a:cubicBezTo>
                  <a:close/>
                </a:path>
              </a:pathLst>
            </a:custGeom>
            <a:solidFill>
              <a:srgbClr val="FFFFFF"/>
            </a:solidFill>
            <a:ln w="2286" cap="flat">
              <a:noFill/>
              <a:prstDash val="solid"/>
              <a:miter/>
            </a:ln>
          </p:spPr>
          <p:txBody>
            <a:bodyPr rtlCol="0" anchor="ctr"/>
            <a:lstStyle/>
            <a:p>
              <a:endParaRPr lang="en-US"/>
            </a:p>
          </p:txBody>
        </p:sp>
        <p:sp>
          <p:nvSpPr>
            <p:cNvPr id="115" name="Freeform 445">
              <a:extLst>
                <a:ext uri="{FF2B5EF4-FFF2-40B4-BE49-F238E27FC236}">
                  <a16:creationId xmlns:a16="http://schemas.microsoft.com/office/drawing/2014/main" id="{76419C04-F053-C37F-E3C0-BF1BD5DE3DAE}"/>
                </a:ext>
              </a:extLst>
            </p:cNvPr>
            <p:cNvSpPr/>
            <p:nvPr/>
          </p:nvSpPr>
          <p:spPr>
            <a:xfrm>
              <a:off x="8754615" y="534740"/>
              <a:ext cx="153396" cy="154478"/>
            </a:xfrm>
            <a:custGeom>
              <a:avLst/>
              <a:gdLst>
                <a:gd name="connsiteX0" fmla="*/ 105058 w 153396"/>
                <a:gd name="connsiteY0" fmla="*/ 151745 h 154478"/>
                <a:gd name="connsiteX1" fmla="*/ 142091 w 153396"/>
                <a:gd name="connsiteY1" fmla="*/ 34016 h 154478"/>
                <a:gd name="connsiteX2" fmla="*/ 56823 w 153396"/>
                <a:gd name="connsiteY2" fmla="*/ 2469 h 154478"/>
                <a:gd name="connsiteX3" fmla="*/ 7903 w 153396"/>
                <a:gd name="connsiteY3" fmla="*/ 42474 h 154478"/>
                <a:gd name="connsiteX4" fmla="*/ 34420 w 153396"/>
                <a:gd name="connsiteY4" fmla="*/ 141229 h 154478"/>
                <a:gd name="connsiteX5" fmla="*/ 105058 w 153396"/>
                <a:gd name="connsiteY5" fmla="*/ 151745 h 15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6" h="154478">
                  <a:moveTo>
                    <a:pt x="105058" y="151745"/>
                  </a:moveTo>
                  <a:cubicBezTo>
                    <a:pt x="148492" y="138715"/>
                    <a:pt x="167237" y="79050"/>
                    <a:pt x="142091" y="34016"/>
                  </a:cubicBezTo>
                  <a:cubicBezTo>
                    <a:pt x="127003" y="7041"/>
                    <a:pt x="86541" y="-5760"/>
                    <a:pt x="56823" y="2469"/>
                  </a:cubicBezTo>
                  <a:cubicBezTo>
                    <a:pt x="38307" y="7727"/>
                    <a:pt x="15218" y="24415"/>
                    <a:pt x="7903" y="42474"/>
                  </a:cubicBezTo>
                  <a:cubicBezTo>
                    <a:pt x="-9471" y="90480"/>
                    <a:pt x="2874" y="119512"/>
                    <a:pt x="34420" y="141229"/>
                  </a:cubicBezTo>
                  <a:cubicBezTo>
                    <a:pt x="52937" y="152202"/>
                    <a:pt x="83341" y="158374"/>
                    <a:pt x="105058" y="151745"/>
                  </a:cubicBezTo>
                  <a:close/>
                </a:path>
              </a:pathLst>
            </a:custGeom>
            <a:solidFill>
              <a:srgbClr val="FFFFFF"/>
            </a:solidFill>
            <a:ln w="2286" cap="flat">
              <a:noFill/>
              <a:prstDash val="solid"/>
              <a:miter/>
            </a:ln>
          </p:spPr>
          <p:txBody>
            <a:bodyPr rtlCol="0" anchor="ctr"/>
            <a:lstStyle/>
            <a:p>
              <a:endParaRPr lang="en-US"/>
            </a:p>
          </p:txBody>
        </p:sp>
        <p:sp>
          <p:nvSpPr>
            <p:cNvPr id="116" name="Freeform 446">
              <a:extLst>
                <a:ext uri="{FF2B5EF4-FFF2-40B4-BE49-F238E27FC236}">
                  <a16:creationId xmlns:a16="http://schemas.microsoft.com/office/drawing/2014/main" id="{BD9CB500-7E65-128B-4560-83C74AD2A70F}"/>
                </a:ext>
              </a:extLst>
            </p:cNvPr>
            <p:cNvSpPr/>
            <p:nvPr/>
          </p:nvSpPr>
          <p:spPr>
            <a:xfrm>
              <a:off x="8047811" y="304544"/>
              <a:ext cx="1049367" cy="814931"/>
            </a:xfrm>
            <a:custGeom>
              <a:avLst/>
              <a:gdLst>
                <a:gd name="connsiteX0" fmla="*/ 1046863 w 1049367"/>
                <a:gd name="connsiteY0" fmla="*/ 526417 h 814931"/>
                <a:gd name="connsiteX1" fmla="*/ 990398 w 1049367"/>
                <a:gd name="connsiteY1" fmla="*/ 405945 h 814931"/>
                <a:gd name="connsiteX2" fmla="*/ 883185 w 1049367"/>
                <a:gd name="connsiteY2" fmla="*/ 348795 h 814931"/>
                <a:gd name="connsiteX3" fmla="*/ 868097 w 1049367"/>
                <a:gd name="connsiteY3" fmla="*/ 331650 h 814931"/>
                <a:gd name="connsiteX4" fmla="*/ 835179 w 1049367"/>
                <a:gd name="connsiteY4" fmla="*/ 233352 h 814931"/>
                <a:gd name="connsiteX5" fmla="*/ 708306 w 1049367"/>
                <a:gd name="connsiteY5" fmla="*/ 258726 h 814931"/>
                <a:gd name="connsiteX6" fmla="*/ 725451 w 1049367"/>
                <a:gd name="connsiteY6" fmla="*/ 372798 h 814931"/>
                <a:gd name="connsiteX7" fmla="*/ 773000 w 1049367"/>
                <a:gd name="connsiteY7" fmla="*/ 393143 h 814931"/>
                <a:gd name="connsiteX8" fmla="*/ 786487 w 1049367"/>
                <a:gd name="connsiteY8" fmla="*/ 401373 h 814931"/>
                <a:gd name="connsiteX9" fmla="*/ 781915 w 1049367"/>
                <a:gd name="connsiteY9" fmla="*/ 428348 h 814931"/>
                <a:gd name="connsiteX10" fmla="*/ 748311 w 1049367"/>
                <a:gd name="connsiteY10" fmla="*/ 432005 h 814931"/>
                <a:gd name="connsiteX11" fmla="*/ 682931 w 1049367"/>
                <a:gd name="connsiteY11" fmla="*/ 391543 h 814931"/>
                <a:gd name="connsiteX12" fmla="*/ 673102 w 1049367"/>
                <a:gd name="connsiteY12" fmla="*/ 370055 h 814931"/>
                <a:gd name="connsiteX13" fmla="*/ 666015 w 1049367"/>
                <a:gd name="connsiteY13" fmla="*/ 264441 h 814931"/>
                <a:gd name="connsiteX14" fmla="*/ 597435 w 1049367"/>
                <a:gd name="connsiteY14" fmla="*/ 211406 h 814931"/>
                <a:gd name="connsiteX15" fmla="*/ 527255 w 1049367"/>
                <a:gd name="connsiteY15" fmla="*/ 193118 h 814931"/>
                <a:gd name="connsiteX16" fmla="*/ 409297 w 1049367"/>
                <a:gd name="connsiteY16" fmla="*/ 146941 h 814931"/>
                <a:gd name="connsiteX17" fmla="*/ 276938 w 1049367"/>
                <a:gd name="connsiteY17" fmla="*/ 36984 h 814931"/>
                <a:gd name="connsiteX18" fmla="*/ 113946 w 1049367"/>
                <a:gd name="connsiteY18" fmla="*/ 22125 h 814931"/>
                <a:gd name="connsiteX19" fmla="*/ 25935 w 1049367"/>
                <a:gd name="connsiteY19" fmla="*/ 134139 h 814931"/>
                <a:gd name="connsiteX20" fmla="*/ 789 w 1049367"/>
                <a:gd name="connsiteY20" fmla="*/ 315191 h 814931"/>
                <a:gd name="connsiteX21" fmla="*/ 32564 w 1049367"/>
                <a:gd name="connsiteY21" fmla="*/ 437720 h 814931"/>
                <a:gd name="connsiteX22" fmla="*/ 155780 w 1049367"/>
                <a:gd name="connsiteY22" fmla="*/ 489841 h 814931"/>
                <a:gd name="connsiteX23" fmla="*/ 282653 w 1049367"/>
                <a:gd name="connsiteY23" fmla="*/ 451436 h 814931"/>
                <a:gd name="connsiteX24" fmla="*/ 327458 w 1049367"/>
                <a:gd name="connsiteY24" fmla="*/ 433605 h 814931"/>
                <a:gd name="connsiteX25" fmla="*/ 433529 w 1049367"/>
                <a:gd name="connsiteY25" fmla="*/ 419661 h 814931"/>
                <a:gd name="connsiteX26" fmla="*/ 443816 w 1049367"/>
                <a:gd name="connsiteY26" fmla="*/ 438406 h 814931"/>
                <a:gd name="connsiteX27" fmla="*/ 436958 w 1049367"/>
                <a:gd name="connsiteY27" fmla="*/ 609627 h 814931"/>
                <a:gd name="connsiteX28" fmla="*/ 404954 w 1049367"/>
                <a:gd name="connsiteY28" fmla="*/ 779934 h 814931"/>
                <a:gd name="connsiteX29" fmla="*/ 421413 w 1049367"/>
                <a:gd name="connsiteY29" fmla="*/ 808281 h 814931"/>
                <a:gd name="connsiteX30" fmla="*/ 556058 w 1049367"/>
                <a:gd name="connsiteY30" fmla="*/ 804395 h 814931"/>
                <a:gd name="connsiteX31" fmla="*/ 570917 w 1049367"/>
                <a:gd name="connsiteY31" fmla="*/ 781535 h 814931"/>
                <a:gd name="connsiteX32" fmla="*/ 567946 w 1049367"/>
                <a:gd name="connsiteY32" fmla="*/ 750902 h 814931"/>
                <a:gd name="connsiteX33" fmla="*/ 556744 w 1049367"/>
                <a:gd name="connsiteY33" fmla="*/ 513844 h 814931"/>
                <a:gd name="connsiteX34" fmla="*/ 557430 w 1049367"/>
                <a:gd name="connsiteY34" fmla="*/ 461266 h 814931"/>
                <a:gd name="connsiteX35" fmla="*/ 574804 w 1049367"/>
                <a:gd name="connsiteY35" fmla="*/ 446407 h 814931"/>
                <a:gd name="connsiteX36" fmla="*/ 604750 w 1049367"/>
                <a:gd name="connsiteY36" fmla="*/ 446178 h 814931"/>
                <a:gd name="connsiteX37" fmla="*/ 638126 w 1049367"/>
                <a:gd name="connsiteY37" fmla="*/ 424233 h 814931"/>
                <a:gd name="connsiteX38" fmla="*/ 717450 w 1049367"/>
                <a:gd name="connsiteY38" fmla="*/ 500814 h 814931"/>
                <a:gd name="connsiteX39" fmla="*/ 763627 w 1049367"/>
                <a:gd name="connsiteY39" fmla="*/ 511787 h 814931"/>
                <a:gd name="connsiteX40" fmla="*/ 809576 w 1049367"/>
                <a:gd name="connsiteY40" fmla="*/ 495327 h 814931"/>
                <a:gd name="connsiteX41" fmla="*/ 824663 w 1049367"/>
                <a:gd name="connsiteY41" fmla="*/ 498528 h 814931"/>
                <a:gd name="connsiteX42" fmla="*/ 847295 w 1049367"/>
                <a:gd name="connsiteY42" fmla="*/ 561164 h 814931"/>
                <a:gd name="connsiteX43" fmla="*/ 836093 w 1049367"/>
                <a:gd name="connsiteY43" fmla="*/ 760046 h 814931"/>
                <a:gd name="connsiteX44" fmla="*/ 873584 w 1049367"/>
                <a:gd name="connsiteY44" fmla="*/ 806452 h 814931"/>
                <a:gd name="connsiteX45" fmla="*/ 902387 w 1049367"/>
                <a:gd name="connsiteY45" fmla="*/ 778106 h 814931"/>
                <a:gd name="connsiteX46" fmla="*/ 909703 w 1049367"/>
                <a:gd name="connsiteY46" fmla="*/ 670664 h 814931"/>
                <a:gd name="connsiteX47" fmla="*/ 920675 w 1049367"/>
                <a:gd name="connsiteY47" fmla="*/ 581281 h 814931"/>
                <a:gd name="connsiteX48" fmla="*/ 935992 w 1049367"/>
                <a:gd name="connsiteY48" fmla="*/ 603455 h 814931"/>
                <a:gd name="connsiteX49" fmla="*/ 944221 w 1049367"/>
                <a:gd name="connsiteY49" fmla="*/ 648947 h 814931"/>
                <a:gd name="connsiteX50" fmla="*/ 952908 w 1049367"/>
                <a:gd name="connsiteY50" fmla="*/ 771705 h 814931"/>
                <a:gd name="connsiteX51" fmla="*/ 1003429 w 1049367"/>
                <a:gd name="connsiteY51" fmla="*/ 802109 h 814931"/>
                <a:gd name="connsiteX52" fmla="*/ 1025374 w 1049367"/>
                <a:gd name="connsiteY52" fmla="*/ 773305 h 814931"/>
                <a:gd name="connsiteX53" fmla="*/ 1018516 w 1049367"/>
                <a:gd name="connsiteY53" fmla="*/ 593854 h 814931"/>
                <a:gd name="connsiteX54" fmla="*/ 1029946 w 1049367"/>
                <a:gd name="connsiteY54" fmla="*/ 579909 h 814931"/>
                <a:gd name="connsiteX55" fmla="*/ 1046863 w 1049367"/>
                <a:gd name="connsiteY55" fmla="*/ 526417 h 814931"/>
                <a:gd name="connsiteX56" fmla="*/ 741224 w 1049367"/>
                <a:gd name="connsiteY56" fmla="*/ 371426 h 814931"/>
                <a:gd name="connsiteX57" fmla="*/ 714707 w 1049367"/>
                <a:gd name="connsiteY57" fmla="*/ 272671 h 814931"/>
                <a:gd name="connsiteX58" fmla="*/ 763627 w 1049367"/>
                <a:gd name="connsiteY58" fmla="*/ 232666 h 814931"/>
                <a:gd name="connsiteX59" fmla="*/ 848895 w 1049367"/>
                <a:gd name="connsiteY59" fmla="*/ 264213 h 814931"/>
                <a:gd name="connsiteX60" fmla="*/ 811862 w 1049367"/>
                <a:gd name="connsiteY60" fmla="*/ 381942 h 814931"/>
                <a:gd name="connsiteX61" fmla="*/ 741224 w 1049367"/>
                <a:gd name="connsiteY61" fmla="*/ 371426 h 814931"/>
                <a:gd name="connsiteX62" fmla="*/ 134977 w 1049367"/>
                <a:gd name="connsiteY62" fmla="*/ 477268 h 814931"/>
                <a:gd name="connsiteX63" fmla="*/ 43537 w 1049367"/>
                <a:gd name="connsiteY63" fmla="*/ 428805 h 814931"/>
                <a:gd name="connsiteX64" fmla="*/ 41023 w 1049367"/>
                <a:gd name="connsiteY64" fmla="*/ 424919 h 814931"/>
                <a:gd name="connsiteX65" fmla="*/ 40108 w 1049367"/>
                <a:gd name="connsiteY65" fmla="*/ 423547 h 814931"/>
                <a:gd name="connsiteX66" fmla="*/ 38737 w 1049367"/>
                <a:gd name="connsiteY66" fmla="*/ 421032 h 814931"/>
                <a:gd name="connsiteX67" fmla="*/ 37822 w 1049367"/>
                <a:gd name="connsiteY67" fmla="*/ 419204 h 814931"/>
                <a:gd name="connsiteX68" fmla="*/ 36679 w 1049367"/>
                <a:gd name="connsiteY68" fmla="*/ 417146 h 814931"/>
                <a:gd name="connsiteX69" fmla="*/ 35536 w 1049367"/>
                <a:gd name="connsiteY69" fmla="*/ 415089 h 814931"/>
                <a:gd name="connsiteX70" fmla="*/ 34622 w 1049367"/>
                <a:gd name="connsiteY70" fmla="*/ 413260 h 814931"/>
                <a:gd name="connsiteX71" fmla="*/ 33479 w 1049367"/>
                <a:gd name="connsiteY71" fmla="*/ 410974 h 814931"/>
                <a:gd name="connsiteX72" fmla="*/ 32793 w 1049367"/>
                <a:gd name="connsiteY72" fmla="*/ 409374 h 814931"/>
                <a:gd name="connsiteX73" fmla="*/ 31650 w 1049367"/>
                <a:gd name="connsiteY73" fmla="*/ 406859 h 814931"/>
                <a:gd name="connsiteX74" fmla="*/ 31193 w 1049367"/>
                <a:gd name="connsiteY74" fmla="*/ 405945 h 814931"/>
                <a:gd name="connsiteX75" fmla="*/ 12905 w 1049367"/>
                <a:gd name="connsiteY75" fmla="*/ 284330 h 814931"/>
                <a:gd name="connsiteX76" fmla="*/ 56796 w 1049367"/>
                <a:gd name="connsiteY76" fmla="*/ 103736 h 814931"/>
                <a:gd name="connsiteX77" fmla="*/ 139778 w 1049367"/>
                <a:gd name="connsiteY77" fmla="*/ 21440 h 814931"/>
                <a:gd name="connsiteX78" fmla="*/ 274880 w 1049367"/>
                <a:gd name="connsiteY78" fmla="*/ 57558 h 814931"/>
                <a:gd name="connsiteX79" fmla="*/ 301627 w 1049367"/>
                <a:gd name="connsiteY79" fmla="*/ 128653 h 814931"/>
                <a:gd name="connsiteX80" fmla="*/ 277395 w 1049367"/>
                <a:gd name="connsiteY80" fmla="*/ 333707 h 814931"/>
                <a:gd name="connsiteX81" fmla="*/ 134977 w 1049367"/>
                <a:gd name="connsiteY81" fmla="*/ 477268 h 814931"/>
                <a:gd name="connsiteX82" fmla="*/ 313742 w 1049367"/>
                <a:gd name="connsiteY82" fmla="*/ 426290 h 814931"/>
                <a:gd name="connsiteX83" fmla="*/ 197842 w 1049367"/>
                <a:gd name="connsiteY83" fmla="*/ 466524 h 814931"/>
                <a:gd name="connsiteX84" fmla="*/ 221388 w 1049367"/>
                <a:gd name="connsiteY84" fmla="*/ 441149 h 814931"/>
                <a:gd name="connsiteX85" fmla="*/ 227560 w 1049367"/>
                <a:gd name="connsiteY85" fmla="*/ 435206 h 814931"/>
                <a:gd name="connsiteX86" fmla="*/ 228246 w 1049367"/>
                <a:gd name="connsiteY86" fmla="*/ 434520 h 814931"/>
                <a:gd name="connsiteX87" fmla="*/ 233961 w 1049367"/>
                <a:gd name="connsiteY87" fmla="*/ 428805 h 814931"/>
                <a:gd name="connsiteX88" fmla="*/ 235104 w 1049367"/>
                <a:gd name="connsiteY88" fmla="*/ 427662 h 814931"/>
                <a:gd name="connsiteX89" fmla="*/ 240362 w 1049367"/>
                <a:gd name="connsiteY89" fmla="*/ 421718 h 814931"/>
                <a:gd name="connsiteX90" fmla="*/ 241505 w 1049367"/>
                <a:gd name="connsiteY90" fmla="*/ 420347 h 814931"/>
                <a:gd name="connsiteX91" fmla="*/ 246305 w 1049367"/>
                <a:gd name="connsiteY91" fmla="*/ 414403 h 814931"/>
                <a:gd name="connsiteX92" fmla="*/ 247220 w 1049367"/>
                <a:gd name="connsiteY92" fmla="*/ 413260 h 814931"/>
                <a:gd name="connsiteX93" fmla="*/ 251563 w 1049367"/>
                <a:gd name="connsiteY93" fmla="*/ 407545 h 814931"/>
                <a:gd name="connsiteX94" fmla="*/ 252478 w 1049367"/>
                <a:gd name="connsiteY94" fmla="*/ 406402 h 814931"/>
                <a:gd name="connsiteX95" fmla="*/ 256592 w 1049367"/>
                <a:gd name="connsiteY95" fmla="*/ 400458 h 814931"/>
                <a:gd name="connsiteX96" fmla="*/ 257735 w 1049367"/>
                <a:gd name="connsiteY96" fmla="*/ 398858 h 814931"/>
                <a:gd name="connsiteX97" fmla="*/ 261622 w 1049367"/>
                <a:gd name="connsiteY97" fmla="*/ 392915 h 814931"/>
                <a:gd name="connsiteX98" fmla="*/ 262993 w 1049367"/>
                <a:gd name="connsiteY98" fmla="*/ 390857 h 814931"/>
                <a:gd name="connsiteX99" fmla="*/ 266422 w 1049367"/>
                <a:gd name="connsiteY99" fmla="*/ 385142 h 814931"/>
                <a:gd name="connsiteX100" fmla="*/ 267794 w 1049367"/>
                <a:gd name="connsiteY100" fmla="*/ 382856 h 814931"/>
                <a:gd name="connsiteX101" fmla="*/ 270994 w 1049367"/>
                <a:gd name="connsiteY101" fmla="*/ 376913 h 814931"/>
                <a:gd name="connsiteX102" fmla="*/ 270994 w 1049367"/>
                <a:gd name="connsiteY102" fmla="*/ 376913 h 814931"/>
                <a:gd name="connsiteX103" fmla="*/ 295683 w 1049367"/>
                <a:gd name="connsiteY103" fmla="*/ 316791 h 814931"/>
                <a:gd name="connsiteX104" fmla="*/ 313514 w 1049367"/>
                <a:gd name="connsiteY104" fmla="*/ 128196 h 814931"/>
                <a:gd name="connsiteX105" fmla="*/ 298426 w 1049367"/>
                <a:gd name="connsiteY105" fmla="*/ 69903 h 814931"/>
                <a:gd name="connsiteX106" fmla="*/ 329744 w 1049367"/>
                <a:gd name="connsiteY106" fmla="*/ 99164 h 814931"/>
                <a:gd name="connsiteX107" fmla="*/ 434672 w 1049367"/>
                <a:gd name="connsiteY107" fmla="*/ 174373 h 814931"/>
                <a:gd name="connsiteX108" fmla="*/ 537999 w 1049367"/>
                <a:gd name="connsiteY108" fmla="*/ 210492 h 814931"/>
                <a:gd name="connsiteX109" fmla="*/ 580519 w 1049367"/>
                <a:gd name="connsiteY109" fmla="*/ 247068 h 814931"/>
                <a:gd name="connsiteX110" fmla="*/ 592406 w 1049367"/>
                <a:gd name="connsiteY110" fmla="*/ 298731 h 814931"/>
                <a:gd name="connsiteX111" fmla="*/ 592406 w 1049367"/>
                <a:gd name="connsiteY111" fmla="*/ 298731 h 814931"/>
                <a:gd name="connsiteX112" fmla="*/ 591949 w 1049367"/>
                <a:gd name="connsiteY112" fmla="*/ 306275 h 814931"/>
                <a:gd name="connsiteX113" fmla="*/ 591949 w 1049367"/>
                <a:gd name="connsiteY113" fmla="*/ 307647 h 814931"/>
                <a:gd name="connsiteX114" fmla="*/ 591491 w 1049367"/>
                <a:gd name="connsiteY114" fmla="*/ 311304 h 814931"/>
                <a:gd name="connsiteX115" fmla="*/ 591263 w 1049367"/>
                <a:gd name="connsiteY115" fmla="*/ 312447 h 814931"/>
                <a:gd name="connsiteX116" fmla="*/ 590120 w 1049367"/>
                <a:gd name="connsiteY116" fmla="*/ 319763 h 814931"/>
                <a:gd name="connsiteX117" fmla="*/ 590120 w 1049367"/>
                <a:gd name="connsiteY117" fmla="*/ 320220 h 814931"/>
                <a:gd name="connsiteX118" fmla="*/ 589434 w 1049367"/>
                <a:gd name="connsiteY118" fmla="*/ 323877 h 814931"/>
                <a:gd name="connsiteX119" fmla="*/ 589205 w 1049367"/>
                <a:gd name="connsiteY119" fmla="*/ 325249 h 814931"/>
                <a:gd name="connsiteX120" fmla="*/ 586462 w 1049367"/>
                <a:gd name="connsiteY120" fmla="*/ 336222 h 814931"/>
                <a:gd name="connsiteX121" fmla="*/ 586005 w 1049367"/>
                <a:gd name="connsiteY121" fmla="*/ 337822 h 814931"/>
                <a:gd name="connsiteX122" fmla="*/ 585091 w 1049367"/>
                <a:gd name="connsiteY122" fmla="*/ 341022 h 814931"/>
                <a:gd name="connsiteX123" fmla="*/ 584633 w 1049367"/>
                <a:gd name="connsiteY123" fmla="*/ 342623 h 814931"/>
                <a:gd name="connsiteX124" fmla="*/ 582576 w 1049367"/>
                <a:gd name="connsiteY124" fmla="*/ 348338 h 814931"/>
                <a:gd name="connsiteX125" fmla="*/ 581890 w 1049367"/>
                <a:gd name="connsiteY125" fmla="*/ 350166 h 814931"/>
                <a:gd name="connsiteX126" fmla="*/ 580747 w 1049367"/>
                <a:gd name="connsiteY126" fmla="*/ 353138 h 814931"/>
                <a:gd name="connsiteX127" fmla="*/ 579833 w 1049367"/>
                <a:gd name="connsiteY127" fmla="*/ 355196 h 814931"/>
                <a:gd name="connsiteX128" fmla="*/ 578690 w 1049367"/>
                <a:gd name="connsiteY128" fmla="*/ 357939 h 814931"/>
                <a:gd name="connsiteX129" fmla="*/ 577090 w 1049367"/>
                <a:gd name="connsiteY129" fmla="*/ 361368 h 814931"/>
                <a:gd name="connsiteX130" fmla="*/ 575718 w 1049367"/>
                <a:gd name="connsiteY130" fmla="*/ 364568 h 814931"/>
                <a:gd name="connsiteX131" fmla="*/ 574575 w 1049367"/>
                <a:gd name="connsiteY131" fmla="*/ 367083 h 814931"/>
                <a:gd name="connsiteX132" fmla="*/ 573432 w 1049367"/>
                <a:gd name="connsiteY132" fmla="*/ 369369 h 814931"/>
                <a:gd name="connsiteX133" fmla="*/ 572060 w 1049367"/>
                <a:gd name="connsiteY133" fmla="*/ 372112 h 814931"/>
                <a:gd name="connsiteX134" fmla="*/ 570689 w 1049367"/>
                <a:gd name="connsiteY134" fmla="*/ 374855 h 814931"/>
                <a:gd name="connsiteX135" fmla="*/ 568860 w 1049367"/>
                <a:gd name="connsiteY135" fmla="*/ 378056 h 814931"/>
                <a:gd name="connsiteX136" fmla="*/ 567717 w 1049367"/>
                <a:gd name="connsiteY136" fmla="*/ 379884 h 814931"/>
                <a:gd name="connsiteX137" fmla="*/ 565888 w 1049367"/>
                <a:gd name="connsiteY137" fmla="*/ 382628 h 814931"/>
                <a:gd name="connsiteX138" fmla="*/ 564745 w 1049367"/>
                <a:gd name="connsiteY138" fmla="*/ 384228 h 814931"/>
                <a:gd name="connsiteX139" fmla="*/ 562002 w 1049367"/>
                <a:gd name="connsiteY139" fmla="*/ 388343 h 814931"/>
                <a:gd name="connsiteX140" fmla="*/ 561088 w 1049367"/>
                <a:gd name="connsiteY140" fmla="*/ 389714 h 814931"/>
                <a:gd name="connsiteX141" fmla="*/ 559030 w 1049367"/>
                <a:gd name="connsiteY141" fmla="*/ 392686 h 814931"/>
                <a:gd name="connsiteX142" fmla="*/ 557887 w 1049367"/>
                <a:gd name="connsiteY142" fmla="*/ 394058 h 814931"/>
                <a:gd name="connsiteX143" fmla="*/ 555144 w 1049367"/>
                <a:gd name="connsiteY143" fmla="*/ 397487 h 814931"/>
                <a:gd name="connsiteX144" fmla="*/ 554687 w 1049367"/>
                <a:gd name="connsiteY144" fmla="*/ 397944 h 814931"/>
                <a:gd name="connsiteX145" fmla="*/ 551486 w 1049367"/>
                <a:gd name="connsiteY145" fmla="*/ 401601 h 814931"/>
                <a:gd name="connsiteX146" fmla="*/ 550572 w 1049367"/>
                <a:gd name="connsiteY146" fmla="*/ 402744 h 814931"/>
                <a:gd name="connsiteX147" fmla="*/ 548057 w 1049367"/>
                <a:gd name="connsiteY147" fmla="*/ 405488 h 814931"/>
                <a:gd name="connsiteX148" fmla="*/ 547143 w 1049367"/>
                <a:gd name="connsiteY148" fmla="*/ 406402 h 814931"/>
                <a:gd name="connsiteX149" fmla="*/ 543714 w 1049367"/>
                <a:gd name="connsiteY149" fmla="*/ 409831 h 814931"/>
                <a:gd name="connsiteX150" fmla="*/ 543028 w 1049367"/>
                <a:gd name="connsiteY150" fmla="*/ 410517 h 814931"/>
                <a:gd name="connsiteX151" fmla="*/ 540285 w 1049367"/>
                <a:gd name="connsiteY151" fmla="*/ 413031 h 814931"/>
                <a:gd name="connsiteX152" fmla="*/ 539371 w 1049367"/>
                <a:gd name="connsiteY152" fmla="*/ 413946 h 814931"/>
                <a:gd name="connsiteX153" fmla="*/ 535942 w 1049367"/>
                <a:gd name="connsiteY153" fmla="*/ 416918 h 814931"/>
                <a:gd name="connsiteX154" fmla="*/ 515368 w 1049367"/>
                <a:gd name="connsiteY154" fmla="*/ 419661 h 814931"/>
                <a:gd name="connsiteX155" fmla="*/ 449759 w 1049367"/>
                <a:gd name="connsiteY155" fmla="*/ 407774 h 814931"/>
                <a:gd name="connsiteX156" fmla="*/ 313742 w 1049367"/>
                <a:gd name="connsiteY156" fmla="*/ 426290 h 814931"/>
                <a:gd name="connsiteX157" fmla="*/ 557430 w 1049367"/>
                <a:gd name="connsiteY157" fmla="*/ 773762 h 814931"/>
                <a:gd name="connsiteX158" fmla="*/ 539142 w 1049367"/>
                <a:gd name="connsiteY158" fmla="*/ 797765 h 814931"/>
                <a:gd name="connsiteX159" fmla="*/ 430557 w 1049367"/>
                <a:gd name="connsiteY159" fmla="*/ 797079 h 814931"/>
                <a:gd name="connsiteX160" fmla="*/ 418898 w 1049367"/>
                <a:gd name="connsiteY160" fmla="*/ 778563 h 814931"/>
                <a:gd name="connsiteX161" fmla="*/ 425071 w 1049367"/>
                <a:gd name="connsiteY161" fmla="*/ 749531 h 814931"/>
                <a:gd name="connsiteX162" fmla="*/ 432843 w 1049367"/>
                <a:gd name="connsiteY162" fmla="*/ 714098 h 814931"/>
                <a:gd name="connsiteX163" fmla="*/ 452045 w 1049367"/>
                <a:gd name="connsiteY163" fmla="*/ 544248 h 814931"/>
                <a:gd name="connsiteX164" fmla="*/ 456389 w 1049367"/>
                <a:gd name="connsiteY164" fmla="*/ 436577 h 814931"/>
                <a:gd name="connsiteX165" fmla="*/ 465990 w 1049367"/>
                <a:gd name="connsiteY165" fmla="*/ 423090 h 814931"/>
                <a:gd name="connsiteX166" fmla="*/ 487250 w 1049367"/>
                <a:gd name="connsiteY166" fmla="*/ 424233 h 814931"/>
                <a:gd name="connsiteX167" fmla="*/ 487707 w 1049367"/>
                <a:gd name="connsiteY167" fmla="*/ 424233 h 814931"/>
                <a:gd name="connsiteX168" fmla="*/ 490679 w 1049367"/>
                <a:gd name="connsiteY168" fmla="*/ 424690 h 814931"/>
                <a:gd name="connsiteX169" fmla="*/ 491593 w 1049367"/>
                <a:gd name="connsiteY169" fmla="*/ 424919 h 814931"/>
                <a:gd name="connsiteX170" fmla="*/ 494565 w 1049367"/>
                <a:gd name="connsiteY170" fmla="*/ 425376 h 814931"/>
                <a:gd name="connsiteX171" fmla="*/ 495479 w 1049367"/>
                <a:gd name="connsiteY171" fmla="*/ 425604 h 814931"/>
                <a:gd name="connsiteX172" fmla="*/ 498451 w 1049367"/>
                <a:gd name="connsiteY172" fmla="*/ 426290 h 814931"/>
                <a:gd name="connsiteX173" fmla="*/ 499137 w 1049367"/>
                <a:gd name="connsiteY173" fmla="*/ 426519 h 814931"/>
                <a:gd name="connsiteX174" fmla="*/ 502337 w 1049367"/>
                <a:gd name="connsiteY174" fmla="*/ 427205 h 814931"/>
                <a:gd name="connsiteX175" fmla="*/ 502337 w 1049367"/>
                <a:gd name="connsiteY175" fmla="*/ 427205 h 814931"/>
                <a:gd name="connsiteX176" fmla="*/ 517882 w 1049367"/>
                <a:gd name="connsiteY176" fmla="*/ 431091 h 814931"/>
                <a:gd name="connsiteX177" fmla="*/ 518568 w 1049367"/>
                <a:gd name="connsiteY177" fmla="*/ 431319 h 814931"/>
                <a:gd name="connsiteX178" fmla="*/ 522454 w 1049367"/>
                <a:gd name="connsiteY178" fmla="*/ 432462 h 814931"/>
                <a:gd name="connsiteX179" fmla="*/ 522911 w 1049367"/>
                <a:gd name="connsiteY179" fmla="*/ 432462 h 814931"/>
                <a:gd name="connsiteX180" fmla="*/ 534799 w 1049367"/>
                <a:gd name="connsiteY180" fmla="*/ 435663 h 814931"/>
                <a:gd name="connsiteX181" fmla="*/ 536170 w 1049367"/>
                <a:gd name="connsiteY181" fmla="*/ 436120 h 814931"/>
                <a:gd name="connsiteX182" fmla="*/ 541885 w 1049367"/>
                <a:gd name="connsiteY182" fmla="*/ 437720 h 814931"/>
                <a:gd name="connsiteX183" fmla="*/ 548057 w 1049367"/>
                <a:gd name="connsiteY183" fmla="*/ 447321 h 814931"/>
                <a:gd name="connsiteX184" fmla="*/ 552629 w 1049367"/>
                <a:gd name="connsiteY184" fmla="*/ 640031 h 814931"/>
                <a:gd name="connsiteX185" fmla="*/ 557430 w 1049367"/>
                <a:gd name="connsiteY185" fmla="*/ 773762 h 814931"/>
                <a:gd name="connsiteX186" fmla="*/ 631954 w 1049367"/>
                <a:gd name="connsiteY186" fmla="*/ 402744 h 814931"/>
                <a:gd name="connsiteX187" fmla="*/ 581890 w 1049367"/>
                <a:gd name="connsiteY187" fmla="*/ 433834 h 814931"/>
                <a:gd name="connsiteX188" fmla="*/ 549658 w 1049367"/>
                <a:gd name="connsiteY188" fmla="*/ 424690 h 814931"/>
                <a:gd name="connsiteX189" fmla="*/ 553772 w 1049367"/>
                <a:gd name="connsiteY189" fmla="*/ 419432 h 814931"/>
                <a:gd name="connsiteX190" fmla="*/ 554001 w 1049367"/>
                <a:gd name="connsiteY190" fmla="*/ 419204 h 814931"/>
                <a:gd name="connsiteX191" fmla="*/ 558116 w 1049367"/>
                <a:gd name="connsiteY191" fmla="*/ 413946 h 814931"/>
                <a:gd name="connsiteX192" fmla="*/ 558116 w 1049367"/>
                <a:gd name="connsiteY192" fmla="*/ 413946 h 814931"/>
                <a:gd name="connsiteX193" fmla="*/ 565888 w 1049367"/>
                <a:gd name="connsiteY193" fmla="*/ 402973 h 814931"/>
                <a:gd name="connsiteX194" fmla="*/ 586005 w 1049367"/>
                <a:gd name="connsiteY194" fmla="*/ 226265 h 814931"/>
                <a:gd name="connsiteX195" fmla="*/ 657557 w 1049367"/>
                <a:gd name="connsiteY195" fmla="*/ 280443 h 814931"/>
                <a:gd name="connsiteX196" fmla="*/ 664643 w 1049367"/>
                <a:gd name="connsiteY196" fmla="*/ 322734 h 814931"/>
                <a:gd name="connsiteX197" fmla="*/ 664643 w 1049367"/>
                <a:gd name="connsiteY197" fmla="*/ 322963 h 814931"/>
                <a:gd name="connsiteX198" fmla="*/ 664643 w 1049367"/>
                <a:gd name="connsiteY198" fmla="*/ 326849 h 814931"/>
                <a:gd name="connsiteX199" fmla="*/ 664643 w 1049367"/>
                <a:gd name="connsiteY199" fmla="*/ 327764 h 814931"/>
                <a:gd name="connsiteX200" fmla="*/ 664643 w 1049367"/>
                <a:gd name="connsiteY200" fmla="*/ 331193 h 814931"/>
                <a:gd name="connsiteX201" fmla="*/ 664643 w 1049367"/>
                <a:gd name="connsiteY201" fmla="*/ 332336 h 814931"/>
                <a:gd name="connsiteX202" fmla="*/ 664643 w 1049367"/>
                <a:gd name="connsiteY202" fmla="*/ 335536 h 814931"/>
                <a:gd name="connsiteX203" fmla="*/ 664643 w 1049367"/>
                <a:gd name="connsiteY203" fmla="*/ 337136 h 814931"/>
                <a:gd name="connsiteX204" fmla="*/ 664415 w 1049367"/>
                <a:gd name="connsiteY204" fmla="*/ 340108 h 814931"/>
                <a:gd name="connsiteX205" fmla="*/ 664415 w 1049367"/>
                <a:gd name="connsiteY205" fmla="*/ 341937 h 814931"/>
                <a:gd name="connsiteX206" fmla="*/ 664186 w 1049367"/>
                <a:gd name="connsiteY206" fmla="*/ 344680 h 814931"/>
                <a:gd name="connsiteX207" fmla="*/ 663958 w 1049367"/>
                <a:gd name="connsiteY207" fmla="*/ 346966 h 814931"/>
                <a:gd name="connsiteX208" fmla="*/ 663729 w 1049367"/>
                <a:gd name="connsiteY208" fmla="*/ 349252 h 814931"/>
                <a:gd name="connsiteX209" fmla="*/ 663500 w 1049367"/>
                <a:gd name="connsiteY209" fmla="*/ 351995 h 814931"/>
                <a:gd name="connsiteX210" fmla="*/ 663272 w 1049367"/>
                <a:gd name="connsiteY210" fmla="*/ 353824 h 814931"/>
                <a:gd name="connsiteX211" fmla="*/ 662815 w 1049367"/>
                <a:gd name="connsiteY211" fmla="*/ 358396 h 814931"/>
                <a:gd name="connsiteX212" fmla="*/ 647041 w 1049367"/>
                <a:gd name="connsiteY212" fmla="*/ 382399 h 814931"/>
                <a:gd name="connsiteX213" fmla="*/ 631954 w 1049367"/>
                <a:gd name="connsiteY213" fmla="*/ 402744 h 814931"/>
                <a:gd name="connsiteX214" fmla="*/ 814834 w 1049367"/>
                <a:gd name="connsiteY214" fmla="*/ 480240 h 814931"/>
                <a:gd name="connsiteX215" fmla="*/ 755398 w 1049367"/>
                <a:gd name="connsiteY215" fmla="*/ 502414 h 814931"/>
                <a:gd name="connsiteX216" fmla="*/ 728423 w 1049367"/>
                <a:gd name="connsiteY216" fmla="*/ 494870 h 814931"/>
                <a:gd name="connsiteX217" fmla="*/ 661443 w 1049367"/>
                <a:gd name="connsiteY217" fmla="*/ 437034 h 814931"/>
                <a:gd name="connsiteX218" fmla="*/ 659843 w 1049367"/>
                <a:gd name="connsiteY218" fmla="*/ 393600 h 814931"/>
                <a:gd name="connsiteX219" fmla="*/ 674245 w 1049367"/>
                <a:gd name="connsiteY219" fmla="*/ 398401 h 814931"/>
                <a:gd name="connsiteX220" fmla="*/ 729337 w 1049367"/>
                <a:gd name="connsiteY220" fmla="*/ 435663 h 814931"/>
                <a:gd name="connsiteX221" fmla="*/ 778943 w 1049367"/>
                <a:gd name="connsiteY221" fmla="*/ 443892 h 814931"/>
                <a:gd name="connsiteX222" fmla="*/ 802261 w 1049367"/>
                <a:gd name="connsiteY222" fmla="*/ 448007 h 814931"/>
                <a:gd name="connsiteX223" fmla="*/ 814834 w 1049367"/>
                <a:gd name="connsiteY223" fmla="*/ 480240 h 814931"/>
                <a:gd name="connsiteX224" fmla="*/ 1029032 w 1049367"/>
                <a:gd name="connsiteY224" fmla="*/ 567108 h 814931"/>
                <a:gd name="connsiteX225" fmla="*/ 1004114 w 1049367"/>
                <a:gd name="connsiteY225" fmla="*/ 562536 h 814931"/>
                <a:gd name="connsiteX226" fmla="*/ 989713 w 1049367"/>
                <a:gd name="connsiteY226" fmla="*/ 521159 h 814931"/>
                <a:gd name="connsiteX227" fmla="*/ 938735 w 1049367"/>
                <a:gd name="connsiteY227" fmla="*/ 434977 h 814931"/>
                <a:gd name="connsiteX228" fmla="*/ 908102 w 1049367"/>
                <a:gd name="connsiteY228" fmla="*/ 414174 h 814931"/>
                <a:gd name="connsiteX229" fmla="*/ 898273 w 1049367"/>
                <a:gd name="connsiteY229" fmla="*/ 416003 h 814931"/>
                <a:gd name="connsiteX230" fmla="*/ 903530 w 1049367"/>
                <a:gd name="connsiteY230" fmla="*/ 424004 h 814931"/>
                <a:gd name="connsiteX231" fmla="*/ 980569 w 1049367"/>
                <a:gd name="connsiteY231" fmla="*/ 526188 h 814931"/>
                <a:gd name="connsiteX232" fmla="*/ 989713 w 1049367"/>
                <a:gd name="connsiteY232" fmla="*/ 560021 h 814931"/>
                <a:gd name="connsiteX233" fmla="*/ 999771 w 1049367"/>
                <a:gd name="connsiteY233" fmla="*/ 581738 h 814931"/>
                <a:gd name="connsiteX234" fmla="*/ 1011430 w 1049367"/>
                <a:gd name="connsiteY234" fmla="*/ 619229 h 814931"/>
                <a:gd name="connsiteX235" fmla="*/ 1015087 w 1049367"/>
                <a:gd name="connsiteY235" fmla="*/ 778563 h 814931"/>
                <a:gd name="connsiteX236" fmla="*/ 983540 w 1049367"/>
                <a:gd name="connsiteY236" fmla="*/ 792736 h 814931"/>
                <a:gd name="connsiteX237" fmla="*/ 967538 w 1049367"/>
                <a:gd name="connsiteY237" fmla="*/ 773534 h 814931"/>
                <a:gd name="connsiteX238" fmla="*/ 961138 w 1049367"/>
                <a:gd name="connsiteY238" fmla="*/ 716841 h 814931"/>
                <a:gd name="connsiteX239" fmla="*/ 944907 w 1049367"/>
                <a:gd name="connsiteY239" fmla="*/ 590882 h 814931"/>
                <a:gd name="connsiteX240" fmla="*/ 919532 w 1049367"/>
                <a:gd name="connsiteY240" fmla="*/ 568479 h 814931"/>
                <a:gd name="connsiteX241" fmla="*/ 908560 w 1049367"/>
                <a:gd name="connsiteY241" fmla="*/ 585167 h 814931"/>
                <a:gd name="connsiteX242" fmla="*/ 898730 w 1049367"/>
                <a:gd name="connsiteY242" fmla="*/ 690095 h 814931"/>
                <a:gd name="connsiteX243" fmla="*/ 892100 w 1049367"/>
                <a:gd name="connsiteY243" fmla="*/ 775591 h 814931"/>
                <a:gd name="connsiteX244" fmla="*/ 854610 w 1049367"/>
                <a:gd name="connsiteY244" fmla="*/ 794336 h 814931"/>
                <a:gd name="connsiteX245" fmla="*/ 849809 w 1049367"/>
                <a:gd name="connsiteY245" fmla="*/ 782678 h 814931"/>
                <a:gd name="connsiteX246" fmla="*/ 849809 w 1049367"/>
                <a:gd name="connsiteY246" fmla="*/ 749759 h 814931"/>
                <a:gd name="connsiteX247" fmla="*/ 859868 w 1049367"/>
                <a:gd name="connsiteY247" fmla="*/ 581967 h 814931"/>
                <a:gd name="connsiteX248" fmla="*/ 843637 w 1049367"/>
                <a:gd name="connsiteY248" fmla="*/ 509958 h 814931"/>
                <a:gd name="connsiteX249" fmla="*/ 810490 w 1049367"/>
                <a:gd name="connsiteY249" fmla="*/ 438177 h 814931"/>
                <a:gd name="connsiteX250" fmla="*/ 805690 w 1049367"/>
                <a:gd name="connsiteY250" fmla="*/ 426062 h 814931"/>
                <a:gd name="connsiteX251" fmla="*/ 821920 w 1049367"/>
                <a:gd name="connsiteY251" fmla="*/ 389486 h 814931"/>
                <a:gd name="connsiteX252" fmla="*/ 855524 w 1049367"/>
                <a:gd name="connsiteY252" fmla="*/ 366397 h 814931"/>
                <a:gd name="connsiteX253" fmla="*/ 874041 w 1049367"/>
                <a:gd name="connsiteY253" fmla="*/ 358167 h 814931"/>
                <a:gd name="connsiteX254" fmla="*/ 952222 w 1049367"/>
                <a:gd name="connsiteY254" fmla="*/ 379884 h 814931"/>
                <a:gd name="connsiteX255" fmla="*/ 1022402 w 1049367"/>
                <a:gd name="connsiteY255" fmla="*/ 484355 h 814931"/>
                <a:gd name="connsiteX256" fmla="*/ 1036804 w 1049367"/>
                <a:gd name="connsiteY256" fmla="*/ 530532 h 814931"/>
                <a:gd name="connsiteX257" fmla="*/ 1029032 w 1049367"/>
                <a:gd name="connsiteY257" fmla="*/ 567108 h 81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049367" h="814931">
                  <a:moveTo>
                    <a:pt x="1046863" y="526417"/>
                  </a:moveTo>
                  <a:cubicBezTo>
                    <a:pt x="1034747" y="483212"/>
                    <a:pt x="1019431" y="441835"/>
                    <a:pt x="990398" y="405945"/>
                  </a:cubicBezTo>
                  <a:cubicBezTo>
                    <a:pt x="962281" y="371198"/>
                    <a:pt x="931191" y="345823"/>
                    <a:pt x="883185" y="348795"/>
                  </a:cubicBezTo>
                  <a:cubicBezTo>
                    <a:pt x="866497" y="349938"/>
                    <a:pt x="864668" y="348109"/>
                    <a:pt x="868097" y="331650"/>
                  </a:cubicBezTo>
                  <a:cubicBezTo>
                    <a:pt x="876556" y="292559"/>
                    <a:pt x="867412" y="257583"/>
                    <a:pt x="835179" y="233352"/>
                  </a:cubicBezTo>
                  <a:cubicBezTo>
                    <a:pt x="805918" y="213464"/>
                    <a:pt x="734824" y="209577"/>
                    <a:pt x="708306" y="258726"/>
                  </a:cubicBezTo>
                  <a:cubicBezTo>
                    <a:pt x="680417" y="318620"/>
                    <a:pt x="703048" y="356110"/>
                    <a:pt x="725451" y="372798"/>
                  </a:cubicBezTo>
                  <a:cubicBezTo>
                    <a:pt x="739167" y="383085"/>
                    <a:pt x="756541" y="388343"/>
                    <a:pt x="773000" y="393143"/>
                  </a:cubicBezTo>
                  <a:cubicBezTo>
                    <a:pt x="777800" y="394515"/>
                    <a:pt x="785801" y="395429"/>
                    <a:pt x="786487" y="401373"/>
                  </a:cubicBezTo>
                  <a:cubicBezTo>
                    <a:pt x="787402" y="410288"/>
                    <a:pt x="790602" y="420347"/>
                    <a:pt x="781915" y="428348"/>
                  </a:cubicBezTo>
                  <a:cubicBezTo>
                    <a:pt x="772771" y="436806"/>
                    <a:pt x="757912" y="438177"/>
                    <a:pt x="748311" y="432005"/>
                  </a:cubicBezTo>
                  <a:cubicBezTo>
                    <a:pt x="726594" y="418289"/>
                    <a:pt x="705334" y="403887"/>
                    <a:pt x="682931" y="391543"/>
                  </a:cubicBezTo>
                  <a:cubicBezTo>
                    <a:pt x="672644" y="385828"/>
                    <a:pt x="669444" y="382170"/>
                    <a:pt x="673102" y="370055"/>
                  </a:cubicBezTo>
                  <a:cubicBezTo>
                    <a:pt x="683389" y="334393"/>
                    <a:pt x="677902" y="298503"/>
                    <a:pt x="666015" y="264441"/>
                  </a:cubicBezTo>
                  <a:cubicBezTo>
                    <a:pt x="655042" y="232666"/>
                    <a:pt x="626696" y="220322"/>
                    <a:pt x="597435" y="211406"/>
                  </a:cubicBezTo>
                  <a:cubicBezTo>
                    <a:pt x="574346" y="204091"/>
                    <a:pt x="550572" y="199290"/>
                    <a:pt x="527255" y="193118"/>
                  </a:cubicBezTo>
                  <a:cubicBezTo>
                    <a:pt x="486107" y="182374"/>
                    <a:pt x="445416" y="170030"/>
                    <a:pt x="409297" y="146941"/>
                  </a:cubicBezTo>
                  <a:cubicBezTo>
                    <a:pt x="360834" y="115851"/>
                    <a:pt x="318314" y="76532"/>
                    <a:pt x="276938" y="36984"/>
                  </a:cubicBezTo>
                  <a:cubicBezTo>
                    <a:pt x="226189" y="-11479"/>
                    <a:pt x="158294" y="-7821"/>
                    <a:pt x="113946" y="22125"/>
                  </a:cubicBezTo>
                  <a:cubicBezTo>
                    <a:pt x="72341" y="50243"/>
                    <a:pt x="44223" y="88648"/>
                    <a:pt x="25935" y="134139"/>
                  </a:cubicBezTo>
                  <a:cubicBezTo>
                    <a:pt x="2618" y="192204"/>
                    <a:pt x="-2183" y="253469"/>
                    <a:pt x="789" y="315191"/>
                  </a:cubicBezTo>
                  <a:cubicBezTo>
                    <a:pt x="3075" y="360453"/>
                    <a:pt x="7647" y="399087"/>
                    <a:pt x="32564" y="437720"/>
                  </a:cubicBezTo>
                  <a:cubicBezTo>
                    <a:pt x="49024" y="463095"/>
                    <a:pt x="92458" y="501042"/>
                    <a:pt x="155780" y="489841"/>
                  </a:cubicBezTo>
                  <a:cubicBezTo>
                    <a:pt x="197385" y="476125"/>
                    <a:pt x="242419" y="468810"/>
                    <a:pt x="282653" y="451436"/>
                  </a:cubicBezTo>
                  <a:cubicBezTo>
                    <a:pt x="297512" y="445035"/>
                    <a:pt x="312142" y="438406"/>
                    <a:pt x="327458" y="433605"/>
                  </a:cubicBezTo>
                  <a:cubicBezTo>
                    <a:pt x="359691" y="423318"/>
                    <a:pt x="399239" y="414860"/>
                    <a:pt x="433529" y="419661"/>
                  </a:cubicBezTo>
                  <a:cubicBezTo>
                    <a:pt x="448388" y="421718"/>
                    <a:pt x="444044" y="424690"/>
                    <a:pt x="443816" y="438406"/>
                  </a:cubicBezTo>
                  <a:cubicBezTo>
                    <a:pt x="443130" y="495556"/>
                    <a:pt x="441987" y="552706"/>
                    <a:pt x="436958" y="609627"/>
                  </a:cubicBezTo>
                  <a:cubicBezTo>
                    <a:pt x="431929" y="667463"/>
                    <a:pt x="420270" y="723927"/>
                    <a:pt x="404954" y="779934"/>
                  </a:cubicBezTo>
                  <a:cubicBezTo>
                    <a:pt x="399925" y="798451"/>
                    <a:pt x="403582" y="804852"/>
                    <a:pt x="421413" y="808281"/>
                  </a:cubicBezTo>
                  <a:cubicBezTo>
                    <a:pt x="466447" y="816968"/>
                    <a:pt x="511481" y="818568"/>
                    <a:pt x="556058" y="804395"/>
                  </a:cubicBezTo>
                  <a:cubicBezTo>
                    <a:pt x="568631" y="800280"/>
                    <a:pt x="571603" y="795936"/>
                    <a:pt x="570917" y="781535"/>
                  </a:cubicBezTo>
                  <a:cubicBezTo>
                    <a:pt x="570460" y="771248"/>
                    <a:pt x="568631" y="761189"/>
                    <a:pt x="567946" y="750902"/>
                  </a:cubicBezTo>
                  <a:cubicBezTo>
                    <a:pt x="563145" y="672035"/>
                    <a:pt x="557659" y="592940"/>
                    <a:pt x="556744" y="513844"/>
                  </a:cubicBezTo>
                  <a:cubicBezTo>
                    <a:pt x="556516" y="496242"/>
                    <a:pt x="556058" y="478640"/>
                    <a:pt x="557430" y="461266"/>
                  </a:cubicBezTo>
                  <a:cubicBezTo>
                    <a:pt x="558802" y="443435"/>
                    <a:pt x="558116" y="440921"/>
                    <a:pt x="574804" y="446407"/>
                  </a:cubicBezTo>
                  <a:cubicBezTo>
                    <a:pt x="580747" y="448464"/>
                    <a:pt x="598807" y="448236"/>
                    <a:pt x="604750" y="446178"/>
                  </a:cubicBezTo>
                  <a:cubicBezTo>
                    <a:pt x="620066" y="440921"/>
                    <a:pt x="626696" y="435663"/>
                    <a:pt x="638126" y="424233"/>
                  </a:cubicBezTo>
                  <a:cubicBezTo>
                    <a:pt x="640869" y="439778"/>
                    <a:pt x="694590" y="477268"/>
                    <a:pt x="717450" y="500814"/>
                  </a:cubicBezTo>
                  <a:cubicBezTo>
                    <a:pt x="730023" y="513844"/>
                    <a:pt x="745339" y="518187"/>
                    <a:pt x="763627" y="511787"/>
                  </a:cubicBezTo>
                  <a:cubicBezTo>
                    <a:pt x="778258" y="506757"/>
                    <a:pt x="796774" y="504471"/>
                    <a:pt x="809576" y="495327"/>
                  </a:cubicBezTo>
                  <a:cubicBezTo>
                    <a:pt x="817805" y="489612"/>
                    <a:pt x="819863" y="488927"/>
                    <a:pt x="824663" y="498528"/>
                  </a:cubicBezTo>
                  <a:cubicBezTo>
                    <a:pt x="840437" y="529617"/>
                    <a:pt x="841808" y="527103"/>
                    <a:pt x="847295" y="561164"/>
                  </a:cubicBezTo>
                  <a:cubicBezTo>
                    <a:pt x="850038" y="584253"/>
                    <a:pt x="836093" y="713183"/>
                    <a:pt x="836093" y="760046"/>
                  </a:cubicBezTo>
                  <a:cubicBezTo>
                    <a:pt x="832207" y="795936"/>
                    <a:pt x="837465" y="811481"/>
                    <a:pt x="873584" y="806452"/>
                  </a:cubicBezTo>
                  <a:cubicBezTo>
                    <a:pt x="895301" y="803480"/>
                    <a:pt x="900559" y="798908"/>
                    <a:pt x="902387" y="778106"/>
                  </a:cubicBezTo>
                  <a:cubicBezTo>
                    <a:pt x="905359" y="742444"/>
                    <a:pt x="907874" y="706554"/>
                    <a:pt x="909703" y="670664"/>
                  </a:cubicBezTo>
                  <a:cubicBezTo>
                    <a:pt x="911303" y="641403"/>
                    <a:pt x="913817" y="612599"/>
                    <a:pt x="920675" y="581281"/>
                  </a:cubicBezTo>
                  <a:cubicBezTo>
                    <a:pt x="931420" y="572366"/>
                    <a:pt x="934391" y="595454"/>
                    <a:pt x="935992" y="603455"/>
                  </a:cubicBezTo>
                  <a:cubicBezTo>
                    <a:pt x="938963" y="618543"/>
                    <a:pt x="942850" y="633630"/>
                    <a:pt x="944221" y="648947"/>
                  </a:cubicBezTo>
                  <a:cubicBezTo>
                    <a:pt x="947879" y="689866"/>
                    <a:pt x="950851" y="730785"/>
                    <a:pt x="952908" y="771705"/>
                  </a:cubicBezTo>
                  <a:cubicBezTo>
                    <a:pt x="954508" y="803252"/>
                    <a:pt x="980569" y="809424"/>
                    <a:pt x="1003429" y="802109"/>
                  </a:cubicBezTo>
                  <a:cubicBezTo>
                    <a:pt x="1011887" y="799365"/>
                    <a:pt x="1025374" y="797308"/>
                    <a:pt x="1025374" y="773305"/>
                  </a:cubicBezTo>
                  <a:cubicBezTo>
                    <a:pt x="1025374" y="712726"/>
                    <a:pt x="1024231" y="650775"/>
                    <a:pt x="1018516" y="593854"/>
                  </a:cubicBezTo>
                  <a:cubicBezTo>
                    <a:pt x="1017602" y="584710"/>
                    <a:pt x="1022402" y="585396"/>
                    <a:pt x="1029946" y="579909"/>
                  </a:cubicBezTo>
                  <a:cubicBezTo>
                    <a:pt x="1049149" y="566193"/>
                    <a:pt x="1052578" y="546762"/>
                    <a:pt x="1046863" y="526417"/>
                  </a:cubicBezTo>
                  <a:close/>
                  <a:moveTo>
                    <a:pt x="741224" y="371426"/>
                  </a:moveTo>
                  <a:cubicBezTo>
                    <a:pt x="709678" y="349709"/>
                    <a:pt x="697333" y="320906"/>
                    <a:pt x="714707" y="272671"/>
                  </a:cubicBezTo>
                  <a:cubicBezTo>
                    <a:pt x="722022" y="254840"/>
                    <a:pt x="745111" y="237924"/>
                    <a:pt x="763627" y="232666"/>
                  </a:cubicBezTo>
                  <a:cubicBezTo>
                    <a:pt x="793574" y="224208"/>
                    <a:pt x="833807" y="237238"/>
                    <a:pt x="848895" y="264213"/>
                  </a:cubicBezTo>
                  <a:cubicBezTo>
                    <a:pt x="874041" y="309018"/>
                    <a:pt x="855296" y="368683"/>
                    <a:pt x="811862" y="381942"/>
                  </a:cubicBezTo>
                  <a:cubicBezTo>
                    <a:pt x="790145" y="388571"/>
                    <a:pt x="759741" y="382399"/>
                    <a:pt x="741224" y="371426"/>
                  </a:cubicBezTo>
                  <a:close/>
                  <a:moveTo>
                    <a:pt x="134977" y="477268"/>
                  </a:moveTo>
                  <a:cubicBezTo>
                    <a:pt x="96344" y="476811"/>
                    <a:pt x="65711" y="463781"/>
                    <a:pt x="43537" y="428805"/>
                  </a:cubicBezTo>
                  <a:cubicBezTo>
                    <a:pt x="42623" y="427433"/>
                    <a:pt x="41937" y="426062"/>
                    <a:pt x="41023" y="424919"/>
                  </a:cubicBezTo>
                  <a:cubicBezTo>
                    <a:pt x="40794" y="424461"/>
                    <a:pt x="40565" y="424004"/>
                    <a:pt x="40108" y="423547"/>
                  </a:cubicBezTo>
                  <a:cubicBezTo>
                    <a:pt x="39651" y="422633"/>
                    <a:pt x="39194" y="421947"/>
                    <a:pt x="38737" y="421032"/>
                  </a:cubicBezTo>
                  <a:cubicBezTo>
                    <a:pt x="38508" y="420347"/>
                    <a:pt x="38051" y="419889"/>
                    <a:pt x="37822" y="419204"/>
                  </a:cubicBezTo>
                  <a:cubicBezTo>
                    <a:pt x="37365" y="418518"/>
                    <a:pt x="37136" y="417832"/>
                    <a:pt x="36679" y="417146"/>
                  </a:cubicBezTo>
                  <a:cubicBezTo>
                    <a:pt x="36222" y="416460"/>
                    <a:pt x="35993" y="415775"/>
                    <a:pt x="35536" y="415089"/>
                  </a:cubicBezTo>
                  <a:cubicBezTo>
                    <a:pt x="35308" y="414403"/>
                    <a:pt x="34850" y="413717"/>
                    <a:pt x="34622" y="413260"/>
                  </a:cubicBezTo>
                  <a:cubicBezTo>
                    <a:pt x="34165" y="412574"/>
                    <a:pt x="33936" y="411888"/>
                    <a:pt x="33479" y="410974"/>
                  </a:cubicBezTo>
                  <a:cubicBezTo>
                    <a:pt x="33250" y="410517"/>
                    <a:pt x="33022" y="409831"/>
                    <a:pt x="32793" y="409374"/>
                  </a:cubicBezTo>
                  <a:cubicBezTo>
                    <a:pt x="32336" y="408459"/>
                    <a:pt x="32107" y="407774"/>
                    <a:pt x="31650" y="406859"/>
                  </a:cubicBezTo>
                  <a:cubicBezTo>
                    <a:pt x="31421" y="406631"/>
                    <a:pt x="31421" y="406173"/>
                    <a:pt x="31193" y="405945"/>
                  </a:cubicBezTo>
                  <a:cubicBezTo>
                    <a:pt x="14048" y="367769"/>
                    <a:pt x="11990" y="327535"/>
                    <a:pt x="12905" y="284330"/>
                  </a:cubicBezTo>
                  <a:cubicBezTo>
                    <a:pt x="13133" y="237924"/>
                    <a:pt x="16105" y="163400"/>
                    <a:pt x="56796" y="103736"/>
                  </a:cubicBezTo>
                  <a:cubicBezTo>
                    <a:pt x="78056" y="69674"/>
                    <a:pt x="103888" y="40185"/>
                    <a:pt x="139778" y="21440"/>
                  </a:cubicBezTo>
                  <a:cubicBezTo>
                    <a:pt x="186184" y="-2792"/>
                    <a:pt x="244705" y="13896"/>
                    <a:pt x="274880" y="57558"/>
                  </a:cubicBezTo>
                  <a:cubicBezTo>
                    <a:pt x="289739" y="79275"/>
                    <a:pt x="298198" y="103278"/>
                    <a:pt x="301627" y="128653"/>
                  </a:cubicBezTo>
                  <a:cubicBezTo>
                    <a:pt x="311228" y="199062"/>
                    <a:pt x="300255" y="266727"/>
                    <a:pt x="277395" y="333707"/>
                  </a:cubicBezTo>
                  <a:cubicBezTo>
                    <a:pt x="263679" y="373712"/>
                    <a:pt x="205615" y="478640"/>
                    <a:pt x="134977" y="477268"/>
                  </a:cubicBezTo>
                  <a:close/>
                  <a:moveTo>
                    <a:pt x="313742" y="426290"/>
                  </a:moveTo>
                  <a:cubicBezTo>
                    <a:pt x="278081" y="443207"/>
                    <a:pt x="241048" y="456923"/>
                    <a:pt x="197842" y="466524"/>
                  </a:cubicBezTo>
                  <a:cubicBezTo>
                    <a:pt x="207443" y="456008"/>
                    <a:pt x="213844" y="448007"/>
                    <a:pt x="221388" y="441149"/>
                  </a:cubicBezTo>
                  <a:cubicBezTo>
                    <a:pt x="223445" y="439092"/>
                    <a:pt x="225731" y="437263"/>
                    <a:pt x="227560" y="435206"/>
                  </a:cubicBezTo>
                  <a:cubicBezTo>
                    <a:pt x="227789" y="434977"/>
                    <a:pt x="228017" y="434748"/>
                    <a:pt x="228246" y="434520"/>
                  </a:cubicBezTo>
                  <a:cubicBezTo>
                    <a:pt x="230075" y="432691"/>
                    <a:pt x="232132" y="430634"/>
                    <a:pt x="233961" y="428805"/>
                  </a:cubicBezTo>
                  <a:cubicBezTo>
                    <a:pt x="234418" y="428348"/>
                    <a:pt x="234647" y="428119"/>
                    <a:pt x="235104" y="427662"/>
                  </a:cubicBezTo>
                  <a:cubicBezTo>
                    <a:pt x="236933" y="425833"/>
                    <a:pt x="238533" y="423776"/>
                    <a:pt x="240362" y="421718"/>
                  </a:cubicBezTo>
                  <a:cubicBezTo>
                    <a:pt x="240819" y="421261"/>
                    <a:pt x="241048" y="420804"/>
                    <a:pt x="241505" y="420347"/>
                  </a:cubicBezTo>
                  <a:cubicBezTo>
                    <a:pt x="243105" y="418289"/>
                    <a:pt x="244705" y="416460"/>
                    <a:pt x="246305" y="414403"/>
                  </a:cubicBezTo>
                  <a:cubicBezTo>
                    <a:pt x="246534" y="413946"/>
                    <a:pt x="246991" y="413717"/>
                    <a:pt x="247220" y="413260"/>
                  </a:cubicBezTo>
                  <a:cubicBezTo>
                    <a:pt x="248591" y="411431"/>
                    <a:pt x="250192" y="409374"/>
                    <a:pt x="251563" y="407545"/>
                  </a:cubicBezTo>
                  <a:cubicBezTo>
                    <a:pt x="251792" y="407088"/>
                    <a:pt x="252249" y="406859"/>
                    <a:pt x="252478" y="406402"/>
                  </a:cubicBezTo>
                  <a:cubicBezTo>
                    <a:pt x="253849" y="404573"/>
                    <a:pt x="255221" y="402516"/>
                    <a:pt x="256592" y="400458"/>
                  </a:cubicBezTo>
                  <a:cubicBezTo>
                    <a:pt x="257050" y="400001"/>
                    <a:pt x="257278" y="399315"/>
                    <a:pt x="257735" y="398858"/>
                  </a:cubicBezTo>
                  <a:cubicBezTo>
                    <a:pt x="259107" y="397029"/>
                    <a:pt x="260250" y="394972"/>
                    <a:pt x="261622" y="392915"/>
                  </a:cubicBezTo>
                  <a:cubicBezTo>
                    <a:pt x="262079" y="392229"/>
                    <a:pt x="262536" y="391543"/>
                    <a:pt x="262993" y="390857"/>
                  </a:cubicBezTo>
                  <a:cubicBezTo>
                    <a:pt x="264136" y="389028"/>
                    <a:pt x="265279" y="386971"/>
                    <a:pt x="266422" y="385142"/>
                  </a:cubicBezTo>
                  <a:cubicBezTo>
                    <a:pt x="266879" y="384456"/>
                    <a:pt x="267337" y="383542"/>
                    <a:pt x="267794" y="382856"/>
                  </a:cubicBezTo>
                  <a:cubicBezTo>
                    <a:pt x="268937" y="380799"/>
                    <a:pt x="270080" y="378970"/>
                    <a:pt x="270994" y="376913"/>
                  </a:cubicBezTo>
                  <a:cubicBezTo>
                    <a:pt x="270994" y="376913"/>
                    <a:pt x="270994" y="376913"/>
                    <a:pt x="270994" y="376913"/>
                  </a:cubicBezTo>
                  <a:cubicBezTo>
                    <a:pt x="281053" y="358167"/>
                    <a:pt x="289054" y="337822"/>
                    <a:pt x="295683" y="316791"/>
                  </a:cubicBezTo>
                  <a:cubicBezTo>
                    <a:pt x="315114" y="254840"/>
                    <a:pt x="320143" y="192204"/>
                    <a:pt x="313514" y="128196"/>
                  </a:cubicBezTo>
                  <a:cubicBezTo>
                    <a:pt x="311685" y="111737"/>
                    <a:pt x="305513" y="89334"/>
                    <a:pt x="298426" y="69903"/>
                  </a:cubicBezTo>
                  <a:cubicBezTo>
                    <a:pt x="306656" y="76761"/>
                    <a:pt x="322201" y="91620"/>
                    <a:pt x="329744" y="99164"/>
                  </a:cubicBezTo>
                  <a:cubicBezTo>
                    <a:pt x="360605" y="129796"/>
                    <a:pt x="396496" y="154028"/>
                    <a:pt x="434672" y="174373"/>
                  </a:cubicBezTo>
                  <a:cubicBezTo>
                    <a:pt x="467133" y="191747"/>
                    <a:pt x="502795" y="200891"/>
                    <a:pt x="537999" y="210492"/>
                  </a:cubicBezTo>
                  <a:cubicBezTo>
                    <a:pt x="558802" y="216207"/>
                    <a:pt x="570460" y="229237"/>
                    <a:pt x="580519" y="247068"/>
                  </a:cubicBezTo>
                  <a:cubicBezTo>
                    <a:pt x="589205" y="262613"/>
                    <a:pt x="592863" y="280443"/>
                    <a:pt x="592406" y="298731"/>
                  </a:cubicBezTo>
                  <a:cubicBezTo>
                    <a:pt x="592406" y="298731"/>
                    <a:pt x="592406" y="298731"/>
                    <a:pt x="592406" y="298731"/>
                  </a:cubicBezTo>
                  <a:cubicBezTo>
                    <a:pt x="592406" y="301246"/>
                    <a:pt x="592177" y="303761"/>
                    <a:pt x="591949" y="306275"/>
                  </a:cubicBezTo>
                  <a:cubicBezTo>
                    <a:pt x="591949" y="306732"/>
                    <a:pt x="591949" y="307190"/>
                    <a:pt x="591949" y="307647"/>
                  </a:cubicBezTo>
                  <a:cubicBezTo>
                    <a:pt x="591949" y="308790"/>
                    <a:pt x="591720" y="309933"/>
                    <a:pt x="591491" y="311304"/>
                  </a:cubicBezTo>
                  <a:cubicBezTo>
                    <a:pt x="591491" y="311762"/>
                    <a:pt x="591491" y="311990"/>
                    <a:pt x="591263" y="312447"/>
                  </a:cubicBezTo>
                  <a:cubicBezTo>
                    <a:pt x="591034" y="314962"/>
                    <a:pt x="590577" y="317477"/>
                    <a:pt x="590120" y="319763"/>
                  </a:cubicBezTo>
                  <a:cubicBezTo>
                    <a:pt x="590120" y="319991"/>
                    <a:pt x="590120" y="319991"/>
                    <a:pt x="590120" y="320220"/>
                  </a:cubicBezTo>
                  <a:cubicBezTo>
                    <a:pt x="589891" y="321363"/>
                    <a:pt x="589663" y="322506"/>
                    <a:pt x="589434" y="323877"/>
                  </a:cubicBezTo>
                  <a:cubicBezTo>
                    <a:pt x="589434" y="324335"/>
                    <a:pt x="589205" y="324792"/>
                    <a:pt x="589205" y="325249"/>
                  </a:cubicBezTo>
                  <a:cubicBezTo>
                    <a:pt x="588520" y="328907"/>
                    <a:pt x="587605" y="332564"/>
                    <a:pt x="586462" y="336222"/>
                  </a:cubicBezTo>
                  <a:cubicBezTo>
                    <a:pt x="586234" y="336679"/>
                    <a:pt x="586234" y="337365"/>
                    <a:pt x="586005" y="337822"/>
                  </a:cubicBezTo>
                  <a:cubicBezTo>
                    <a:pt x="585776" y="338965"/>
                    <a:pt x="585319" y="340108"/>
                    <a:pt x="585091" y="341022"/>
                  </a:cubicBezTo>
                  <a:cubicBezTo>
                    <a:pt x="584862" y="341480"/>
                    <a:pt x="584633" y="342165"/>
                    <a:pt x="584633" y="342623"/>
                  </a:cubicBezTo>
                  <a:cubicBezTo>
                    <a:pt x="583948" y="344451"/>
                    <a:pt x="583262" y="346509"/>
                    <a:pt x="582576" y="348338"/>
                  </a:cubicBezTo>
                  <a:cubicBezTo>
                    <a:pt x="582347" y="349023"/>
                    <a:pt x="582119" y="349481"/>
                    <a:pt x="581890" y="350166"/>
                  </a:cubicBezTo>
                  <a:cubicBezTo>
                    <a:pt x="581433" y="351081"/>
                    <a:pt x="581204" y="352224"/>
                    <a:pt x="580747" y="353138"/>
                  </a:cubicBezTo>
                  <a:cubicBezTo>
                    <a:pt x="580519" y="353824"/>
                    <a:pt x="580290" y="354510"/>
                    <a:pt x="579833" y="355196"/>
                  </a:cubicBezTo>
                  <a:cubicBezTo>
                    <a:pt x="579376" y="356110"/>
                    <a:pt x="579147" y="357024"/>
                    <a:pt x="578690" y="357939"/>
                  </a:cubicBezTo>
                  <a:cubicBezTo>
                    <a:pt x="578233" y="359082"/>
                    <a:pt x="577775" y="360225"/>
                    <a:pt x="577090" y="361368"/>
                  </a:cubicBezTo>
                  <a:cubicBezTo>
                    <a:pt x="576632" y="362511"/>
                    <a:pt x="576175" y="363425"/>
                    <a:pt x="575718" y="364568"/>
                  </a:cubicBezTo>
                  <a:cubicBezTo>
                    <a:pt x="575261" y="365483"/>
                    <a:pt x="575032" y="366168"/>
                    <a:pt x="574575" y="367083"/>
                  </a:cubicBezTo>
                  <a:cubicBezTo>
                    <a:pt x="574118" y="367769"/>
                    <a:pt x="573889" y="368683"/>
                    <a:pt x="573432" y="369369"/>
                  </a:cubicBezTo>
                  <a:cubicBezTo>
                    <a:pt x="572975" y="370283"/>
                    <a:pt x="572518" y="371198"/>
                    <a:pt x="572060" y="372112"/>
                  </a:cubicBezTo>
                  <a:cubicBezTo>
                    <a:pt x="571603" y="373026"/>
                    <a:pt x="571146" y="373941"/>
                    <a:pt x="570689" y="374855"/>
                  </a:cubicBezTo>
                  <a:cubicBezTo>
                    <a:pt x="570003" y="375998"/>
                    <a:pt x="569546" y="377141"/>
                    <a:pt x="568860" y="378056"/>
                  </a:cubicBezTo>
                  <a:cubicBezTo>
                    <a:pt x="568403" y="378741"/>
                    <a:pt x="568174" y="379427"/>
                    <a:pt x="567717" y="379884"/>
                  </a:cubicBezTo>
                  <a:cubicBezTo>
                    <a:pt x="567260" y="380799"/>
                    <a:pt x="566574" y="381713"/>
                    <a:pt x="565888" y="382628"/>
                  </a:cubicBezTo>
                  <a:cubicBezTo>
                    <a:pt x="565431" y="383085"/>
                    <a:pt x="565202" y="383771"/>
                    <a:pt x="564745" y="384228"/>
                  </a:cubicBezTo>
                  <a:cubicBezTo>
                    <a:pt x="563831" y="385599"/>
                    <a:pt x="562916" y="386971"/>
                    <a:pt x="562002" y="388343"/>
                  </a:cubicBezTo>
                  <a:cubicBezTo>
                    <a:pt x="561773" y="388800"/>
                    <a:pt x="561316" y="389257"/>
                    <a:pt x="561088" y="389714"/>
                  </a:cubicBezTo>
                  <a:cubicBezTo>
                    <a:pt x="560402" y="390629"/>
                    <a:pt x="559716" y="391772"/>
                    <a:pt x="559030" y="392686"/>
                  </a:cubicBezTo>
                  <a:cubicBezTo>
                    <a:pt x="558573" y="393143"/>
                    <a:pt x="558344" y="393600"/>
                    <a:pt x="557887" y="394058"/>
                  </a:cubicBezTo>
                  <a:cubicBezTo>
                    <a:pt x="556973" y="395201"/>
                    <a:pt x="556058" y="396344"/>
                    <a:pt x="555144" y="397487"/>
                  </a:cubicBezTo>
                  <a:cubicBezTo>
                    <a:pt x="554915" y="397715"/>
                    <a:pt x="554915" y="397944"/>
                    <a:pt x="554687" y="397944"/>
                  </a:cubicBezTo>
                  <a:cubicBezTo>
                    <a:pt x="553772" y="399315"/>
                    <a:pt x="552629" y="400458"/>
                    <a:pt x="551486" y="401601"/>
                  </a:cubicBezTo>
                  <a:cubicBezTo>
                    <a:pt x="551258" y="402059"/>
                    <a:pt x="550801" y="402287"/>
                    <a:pt x="550572" y="402744"/>
                  </a:cubicBezTo>
                  <a:cubicBezTo>
                    <a:pt x="549658" y="403659"/>
                    <a:pt x="548972" y="404573"/>
                    <a:pt x="548057" y="405488"/>
                  </a:cubicBezTo>
                  <a:cubicBezTo>
                    <a:pt x="547829" y="405716"/>
                    <a:pt x="547600" y="406173"/>
                    <a:pt x="547143" y="406402"/>
                  </a:cubicBezTo>
                  <a:cubicBezTo>
                    <a:pt x="546000" y="407545"/>
                    <a:pt x="544857" y="408688"/>
                    <a:pt x="543714" y="409831"/>
                  </a:cubicBezTo>
                  <a:cubicBezTo>
                    <a:pt x="543485" y="410060"/>
                    <a:pt x="543257" y="410288"/>
                    <a:pt x="543028" y="410517"/>
                  </a:cubicBezTo>
                  <a:cubicBezTo>
                    <a:pt x="542114" y="411431"/>
                    <a:pt x="541199" y="412346"/>
                    <a:pt x="540285" y="413031"/>
                  </a:cubicBezTo>
                  <a:cubicBezTo>
                    <a:pt x="540056" y="413260"/>
                    <a:pt x="539599" y="413717"/>
                    <a:pt x="539371" y="413946"/>
                  </a:cubicBezTo>
                  <a:cubicBezTo>
                    <a:pt x="538228" y="415089"/>
                    <a:pt x="537085" y="416003"/>
                    <a:pt x="535942" y="416918"/>
                  </a:cubicBezTo>
                  <a:cubicBezTo>
                    <a:pt x="529312" y="422404"/>
                    <a:pt x="522226" y="422633"/>
                    <a:pt x="515368" y="419661"/>
                  </a:cubicBezTo>
                  <a:cubicBezTo>
                    <a:pt x="476048" y="410060"/>
                    <a:pt x="470562" y="408688"/>
                    <a:pt x="449759" y="407774"/>
                  </a:cubicBezTo>
                  <a:cubicBezTo>
                    <a:pt x="402211" y="405716"/>
                    <a:pt x="358319" y="405259"/>
                    <a:pt x="313742" y="426290"/>
                  </a:cubicBezTo>
                  <a:close/>
                  <a:moveTo>
                    <a:pt x="557430" y="773762"/>
                  </a:moveTo>
                  <a:cubicBezTo>
                    <a:pt x="556973" y="792736"/>
                    <a:pt x="556744" y="792965"/>
                    <a:pt x="539142" y="797765"/>
                  </a:cubicBezTo>
                  <a:cubicBezTo>
                    <a:pt x="522683" y="802109"/>
                    <a:pt x="449759" y="802794"/>
                    <a:pt x="430557" y="797079"/>
                  </a:cubicBezTo>
                  <a:cubicBezTo>
                    <a:pt x="417755" y="793193"/>
                    <a:pt x="416155" y="791136"/>
                    <a:pt x="418898" y="778563"/>
                  </a:cubicBezTo>
                  <a:cubicBezTo>
                    <a:pt x="420956" y="768962"/>
                    <a:pt x="423013" y="759132"/>
                    <a:pt x="425071" y="749531"/>
                  </a:cubicBezTo>
                  <a:cubicBezTo>
                    <a:pt x="427585" y="737643"/>
                    <a:pt x="430100" y="725985"/>
                    <a:pt x="432843" y="714098"/>
                  </a:cubicBezTo>
                  <a:cubicBezTo>
                    <a:pt x="445416" y="658091"/>
                    <a:pt x="448845" y="601169"/>
                    <a:pt x="452045" y="544248"/>
                  </a:cubicBezTo>
                  <a:cubicBezTo>
                    <a:pt x="453874" y="508358"/>
                    <a:pt x="455246" y="472467"/>
                    <a:pt x="456389" y="436577"/>
                  </a:cubicBezTo>
                  <a:cubicBezTo>
                    <a:pt x="456617" y="426519"/>
                    <a:pt x="455474" y="421032"/>
                    <a:pt x="465990" y="423090"/>
                  </a:cubicBezTo>
                  <a:cubicBezTo>
                    <a:pt x="473534" y="422861"/>
                    <a:pt x="480392" y="423318"/>
                    <a:pt x="487250" y="424233"/>
                  </a:cubicBezTo>
                  <a:cubicBezTo>
                    <a:pt x="487478" y="424233"/>
                    <a:pt x="487478" y="424233"/>
                    <a:pt x="487707" y="424233"/>
                  </a:cubicBezTo>
                  <a:cubicBezTo>
                    <a:pt x="488621" y="424461"/>
                    <a:pt x="489764" y="424461"/>
                    <a:pt x="490679" y="424690"/>
                  </a:cubicBezTo>
                  <a:cubicBezTo>
                    <a:pt x="490907" y="424690"/>
                    <a:pt x="491136" y="424690"/>
                    <a:pt x="491593" y="424919"/>
                  </a:cubicBezTo>
                  <a:cubicBezTo>
                    <a:pt x="492508" y="425147"/>
                    <a:pt x="493651" y="425147"/>
                    <a:pt x="494565" y="425376"/>
                  </a:cubicBezTo>
                  <a:cubicBezTo>
                    <a:pt x="494794" y="425376"/>
                    <a:pt x="495251" y="425376"/>
                    <a:pt x="495479" y="425604"/>
                  </a:cubicBezTo>
                  <a:cubicBezTo>
                    <a:pt x="496394" y="425833"/>
                    <a:pt x="497537" y="426062"/>
                    <a:pt x="498451" y="426290"/>
                  </a:cubicBezTo>
                  <a:cubicBezTo>
                    <a:pt x="498680" y="426290"/>
                    <a:pt x="498908" y="426290"/>
                    <a:pt x="499137" y="426519"/>
                  </a:cubicBezTo>
                  <a:cubicBezTo>
                    <a:pt x="500280" y="426747"/>
                    <a:pt x="501194" y="426976"/>
                    <a:pt x="502337" y="427205"/>
                  </a:cubicBezTo>
                  <a:cubicBezTo>
                    <a:pt x="502337" y="427205"/>
                    <a:pt x="502337" y="427205"/>
                    <a:pt x="502337" y="427205"/>
                  </a:cubicBezTo>
                  <a:cubicBezTo>
                    <a:pt x="507138" y="428348"/>
                    <a:pt x="512396" y="429491"/>
                    <a:pt x="517882" y="431091"/>
                  </a:cubicBezTo>
                  <a:cubicBezTo>
                    <a:pt x="518111" y="431091"/>
                    <a:pt x="518339" y="431091"/>
                    <a:pt x="518568" y="431319"/>
                  </a:cubicBezTo>
                  <a:cubicBezTo>
                    <a:pt x="519940" y="431777"/>
                    <a:pt x="521083" y="432005"/>
                    <a:pt x="522454" y="432462"/>
                  </a:cubicBezTo>
                  <a:cubicBezTo>
                    <a:pt x="522683" y="432462"/>
                    <a:pt x="522683" y="432462"/>
                    <a:pt x="522911" y="432462"/>
                  </a:cubicBezTo>
                  <a:cubicBezTo>
                    <a:pt x="526569" y="433377"/>
                    <a:pt x="530684" y="434520"/>
                    <a:pt x="534799" y="435663"/>
                  </a:cubicBezTo>
                  <a:cubicBezTo>
                    <a:pt x="535256" y="435891"/>
                    <a:pt x="535713" y="435891"/>
                    <a:pt x="536170" y="436120"/>
                  </a:cubicBezTo>
                  <a:cubicBezTo>
                    <a:pt x="537999" y="436577"/>
                    <a:pt x="540056" y="437034"/>
                    <a:pt x="541885" y="437720"/>
                  </a:cubicBezTo>
                  <a:cubicBezTo>
                    <a:pt x="547600" y="437949"/>
                    <a:pt x="548515" y="442749"/>
                    <a:pt x="548057" y="447321"/>
                  </a:cubicBezTo>
                  <a:cubicBezTo>
                    <a:pt x="540514" y="511787"/>
                    <a:pt x="552172" y="575795"/>
                    <a:pt x="552629" y="640031"/>
                  </a:cubicBezTo>
                  <a:cubicBezTo>
                    <a:pt x="552858" y="684608"/>
                    <a:pt x="558573" y="728957"/>
                    <a:pt x="557430" y="773762"/>
                  </a:cubicBezTo>
                  <a:close/>
                  <a:moveTo>
                    <a:pt x="631954" y="402744"/>
                  </a:moveTo>
                  <a:cubicBezTo>
                    <a:pt x="623724" y="428576"/>
                    <a:pt x="607493" y="440692"/>
                    <a:pt x="581890" y="433834"/>
                  </a:cubicBezTo>
                  <a:cubicBezTo>
                    <a:pt x="571375" y="431091"/>
                    <a:pt x="560173" y="430176"/>
                    <a:pt x="549658" y="424690"/>
                  </a:cubicBezTo>
                  <a:cubicBezTo>
                    <a:pt x="551029" y="422861"/>
                    <a:pt x="552401" y="421261"/>
                    <a:pt x="553772" y="419432"/>
                  </a:cubicBezTo>
                  <a:cubicBezTo>
                    <a:pt x="553772" y="419432"/>
                    <a:pt x="553772" y="419432"/>
                    <a:pt x="554001" y="419204"/>
                  </a:cubicBezTo>
                  <a:cubicBezTo>
                    <a:pt x="555373" y="417375"/>
                    <a:pt x="556744" y="415546"/>
                    <a:pt x="558116" y="413946"/>
                  </a:cubicBezTo>
                  <a:cubicBezTo>
                    <a:pt x="558116" y="413946"/>
                    <a:pt x="558116" y="413946"/>
                    <a:pt x="558116" y="413946"/>
                  </a:cubicBezTo>
                  <a:cubicBezTo>
                    <a:pt x="560859" y="410288"/>
                    <a:pt x="563374" y="406631"/>
                    <a:pt x="565888" y="402973"/>
                  </a:cubicBezTo>
                  <a:cubicBezTo>
                    <a:pt x="603150" y="349023"/>
                    <a:pt x="620295" y="291873"/>
                    <a:pt x="586005" y="226265"/>
                  </a:cubicBezTo>
                  <a:cubicBezTo>
                    <a:pt x="620981" y="228323"/>
                    <a:pt x="647270" y="248897"/>
                    <a:pt x="657557" y="280443"/>
                  </a:cubicBezTo>
                  <a:cubicBezTo>
                    <a:pt x="662129" y="294388"/>
                    <a:pt x="664186" y="308561"/>
                    <a:pt x="664643" y="322734"/>
                  </a:cubicBezTo>
                  <a:cubicBezTo>
                    <a:pt x="664643" y="322734"/>
                    <a:pt x="664643" y="322963"/>
                    <a:pt x="664643" y="322963"/>
                  </a:cubicBezTo>
                  <a:cubicBezTo>
                    <a:pt x="664643" y="324335"/>
                    <a:pt x="664643" y="325478"/>
                    <a:pt x="664643" y="326849"/>
                  </a:cubicBezTo>
                  <a:cubicBezTo>
                    <a:pt x="664643" y="327078"/>
                    <a:pt x="664643" y="327306"/>
                    <a:pt x="664643" y="327764"/>
                  </a:cubicBezTo>
                  <a:cubicBezTo>
                    <a:pt x="664643" y="328907"/>
                    <a:pt x="664643" y="330050"/>
                    <a:pt x="664643" y="331193"/>
                  </a:cubicBezTo>
                  <a:cubicBezTo>
                    <a:pt x="664643" y="331650"/>
                    <a:pt x="664643" y="331878"/>
                    <a:pt x="664643" y="332336"/>
                  </a:cubicBezTo>
                  <a:cubicBezTo>
                    <a:pt x="664643" y="333479"/>
                    <a:pt x="664643" y="334393"/>
                    <a:pt x="664643" y="335536"/>
                  </a:cubicBezTo>
                  <a:cubicBezTo>
                    <a:pt x="664643" y="335993"/>
                    <a:pt x="664643" y="336450"/>
                    <a:pt x="664643" y="337136"/>
                  </a:cubicBezTo>
                  <a:cubicBezTo>
                    <a:pt x="664643" y="338051"/>
                    <a:pt x="664643" y="339194"/>
                    <a:pt x="664415" y="340108"/>
                  </a:cubicBezTo>
                  <a:cubicBezTo>
                    <a:pt x="664415" y="340794"/>
                    <a:pt x="664415" y="341251"/>
                    <a:pt x="664415" y="341937"/>
                  </a:cubicBezTo>
                  <a:cubicBezTo>
                    <a:pt x="664415" y="342851"/>
                    <a:pt x="664415" y="343766"/>
                    <a:pt x="664186" y="344680"/>
                  </a:cubicBezTo>
                  <a:cubicBezTo>
                    <a:pt x="664186" y="345366"/>
                    <a:pt x="664186" y="346052"/>
                    <a:pt x="663958" y="346966"/>
                  </a:cubicBezTo>
                  <a:cubicBezTo>
                    <a:pt x="663958" y="347652"/>
                    <a:pt x="663958" y="348566"/>
                    <a:pt x="663729" y="349252"/>
                  </a:cubicBezTo>
                  <a:cubicBezTo>
                    <a:pt x="663729" y="350166"/>
                    <a:pt x="663500" y="351081"/>
                    <a:pt x="663500" y="351995"/>
                  </a:cubicBezTo>
                  <a:cubicBezTo>
                    <a:pt x="663500" y="352681"/>
                    <a:pt x="663500" y="353138"/>
                    <a:pt x="663272" y="353824"/>
                  </a:cubicBezTo>
                  <a:cubicBezTo>
                    <a:pt x="663043" y="355424"/>
                    <a:pt x="663043" y="357024"/>
                    <a:pt x="662815" y="358396"/>
                  </a:cubicBezTo>
                  <a:cubicBezTo>
                    <a:pt x="661672" y="368454"/>
                    <a:pt x="658928" y="378284"/>
                    <a:pt x="647041" y="382399"/>
                  </a:cubicBezTo>
                  <a:cubicBezTo>
                    <a:pt x="638583" y="385828"/>
                    <a:pt x="634925" y="393829"/>
                    <a:pt x="631954" y="402744"/>
                  </a:cubicBezTo>
                  <a:close/>
                  <a:moveTo>
                    <a:pt x="814834" y="480240"/>
                  </a:moveTo>
                  <a:cubicBezTo>
                    <a:pt x="800432" y="491898"/>
                    <a:pt x="779629" y="497842"/>
                    <a:pt x="755398" y="502414"/>
                  </a:cubicBezTo>
                  <a:cubicBezTo>
                    <a:pt x="746711" y="503557"/>
                    <a:pt x="734366" y="500814"/>
                    <a:pt x="728423" y="494870"/>
                  </a:cubicBezTo>
                  <a:cubicBezTo>
                    <a:pt x="706020" y="472925"/>
                    <a:pt x="683617" y="459209"/>
                    <a:pt x="661443" y="437034"/>
                  </a:cubicBezTo>
                  <a:cubicBezTo>
                    <a:pt x="630582" y="408002"/>
                    <a:pt x="651613" y="393372"/>
                    <a:pt x="659843" y="393600"/>
                  </a:cubicBezTo>
                  <a:cubicBezTo>
                    <a:pt x="665101" y="393600"/>
                    <a:pt x="669673" y="396115"/>
                    <a:pt x="674245" y="398401"/>
                  </a:cubicBezTo>
                  <a:cubicBezTo>
                    <a:pt x="694133" y="408002"/>
                    <a:pt x="713564" y="421032"/>
                    <a:pt x="729337" y="435663"/>
                  </a:cubicBezTo>
                  <a:cubicBezTo>
                    <a:pt x="745568" y="450750"/>
                    <a:pt x="761113" y="451436"/>
                    <a:pt x="778943" y="443892"/>
                  </a:cubicBezTo>
                  <a:cubicBezTo>
                    <a:pt x="788087" y="440006"/>
                    <a:pt x="795631" y="434977"/>
                    <a:pt x="802261" y="448007"/>
                  </a:cubicBezTo>
                  <a:cubicBezTo>
                    <a:pt x="812319" y="468353"/>
                    <a:pt x="818948" y="480011"/>
                    <a:pt x="814834" y="480240"/>
                  </a:cubicBezTo>
                  <a:close/>
                  <a:moveTo>
                    <a:pt x="1029032" y="567108"/>
                  </a:moveTo>
                  <a:cubicBezTo>
                    <a:pt x="1017145" y="577852"/>
                    <a:pt x="1010058" y="576938"/>
                    <a:pt x="1004114" y="562536"/>
                  </a:cubicBezTo>
                  <a:cubicBezTo>
                    <a:pt x="998399" y="549048"/>
                    <a:pt x="994513" y="534875"/>
                    <a:pt x="989713" y="521159"/>
                  </a:cubicBezTo>
                  <a:cubicBezTo>
                    <a:pt x="978740" y="488927"/>
                    <a:pt x="962738" y="459437"/>
                    <a:pt x="938735" y="434977"/>
                  </a:cubicBezTo>
                  <a:cubicBezTo>
                    <a:pt x="929819" y="426062"/>
                    <a:pt x="919990" y="418518"/>
                    <a:pt x="908102" y="414174"/>
                  </a:cubicBezTo>
                  <a:cubicBezTo>
                    <a:pt x="904673" y="413031"/>
                    <a:pt x="900101" y="412346"/>
                    <a:pt x="898273" y="416003"/>
                  </a:cubicBezTo>
                  <a:cubicBezTo>
                    <a:pt x="896444" y="419889"/>
                    <a:pt x="899873" y="422404"/>
                    <a:pt x="903530" y="424004"/>
                  </a:cubicBezTo>
                  <a:cubicBezTo>
                    <a:pt x="947193" y="444350"/>
                    <a:pt x="965024" y="484583"/>
                    <a:pt x="980569" y="526188"/>
                  </a:cubicBezTo>
                  <a:cubicBezTo>
                    <a:pt x="984683" y="537161"/>
                    <a:pt x="986512" y="548820"/>
                    <a:pt x="989713" y="560021"/>
                  </a:cubicBezTo>
                  <a:cubicBezTo>
                    <a:pt x="991999" y="567794"/>
                    <a:pt x="993599" y="576709"/>
                    <a:pt x="999771" y="581738"/>
                  </a:cubicBezTo>
                  <a:cubicBezTo>
                    <a:pt x="1012115" y="591797"/>
                    <a:pt x="1010744" y="605741"/>
                    <a:pt x="1011430" y="619229"/>
                  </a:cubicBezTo>
                  <a:cubicBezTo>
                    <a:pt x="1013944" y="664491"/>
                    <a:pt x="1016687" y="768733"/>
                    <a:pt x="1015087" y="778563"/>
                  </a:cubicBezTo>
                  <a:cubicBezTo>
                    <a:pt x="1013030" y="791364"/>
                    <a:pt x="994513" y="794336"/>
                    <a:pt x="983540" y="792736"/>
                  </a:cubicBezTo>
                  <a:cubicBezTo>
                    <a:pt x="972339" y="791136"/>
                    <a:pt x="969824" y="784049"/>
                    <a:pt x="967538" y="773534"/>
                  </a:cubicBezTo>
                  <a:cubicBezTo>
                    <a:pt x="963195" y="754788"/>
                    <a:pt x="961823" y="735586"/>
                    <a:pt x="961138" y="716841"/>
                  </a:cubicBezTo>
                  <a:cubicBezTo>
                    <a:pt x="959995" y="689637"/>
                    <a:pt x="949022" y="605741"/>
                    <a:pt x="944907" y="590882"/>
                  </a:cubicBezTo>
                  <a:cubicBezTo>
                    <a:pt x="943535" y="586082"/>
                    <a:pt x="935763" y="562993"/>
                    <a:pt x="919532" y="568479"/>
                  </a:cubicBezTo>
                  <a:cubicBezTo>
                    <a:pt x="911303" y="570994"/>
                    <a:pt x="909474" y="579224"/>
                    <a:pt x="908560" y="585167"/>
                  </a:cubicBezTo>
                  <a:cubicBezTo>
                    <a:pt x="903302" y="619914"/>
                    <a:pt x="899644" y="654890"/>
                    <a:pt x="898730" y="690095"/>
                  </a:cubicBezTo>
                  <a:cubicBezTo>
                    <a:pt x="897815" y="718670"/>
                    <a:pt x="894615" y="747016"/>
                    <a:pt x="892100" y="775591"/>
                  </a:cubicBezTo>
                  <a:cubicBezTo>
                    <a:pt x="890729" y="790907"/>
                    <a:pt x="867640" y="802109"/>
                    <a:pt x="854610" y="794336"/>
                  </a:cubicBezTo>
                  <a:cubicBezTo>
                    <a:pt x="850038" y="791593"/>
                    <a:pt x="849809" y="787021"/>
                    <a:pt x="849809" y="782678"/>
                  </a:cubicBezTo>
                  <a:cubicBezTo>
                    <a:pt x="849581" y="771705"/>
                    <a:pt x="849809" y="760732"/>
                    <a:pt x="849809" y="749759"/>
                  </a:cubicBezTo>
                  <a:cubicBezTo>
                    <a:pt x="849809" y="714555"/>
                    <a:pt x="858496" y="623572"/>
                    <a:pt x="859868" y="581967"/>
                  </a:cubicBezTo>
                  <a:cubicBezTo>
                    <a:pt x="859639" y="564365"/>
                    <a:pt x="864897" y="552935"/>
                    <a:pt x="843637" y="509958"/>
                  </a:cubicBezTo>
                  <a:cubicBezTo>
                    <a:pt x="831979" y="486412"/>
                    <a:pt x="821463" y="462180"/>
                    <a:pt x="810490" y="438177"/>
                  </a:cubicBezTo>
                  <a:cubicBezTo>
                    <a:pt x="808661" y="434291"/>
                    <a:pt x="807061" y="430176"/>
                    <a:pt x="805690" y="426062"/>
                  </a:cubicBezTo>
                  <a:cubicBezTo>
                    <a:pt x="797460" y="401373"/>
                    <a:pt x="797460" y="398401"/>
                    <a:pt x="821920" y="389486"/>
                  </a:cubicBezTo>
                  <a:cubicBezTo>
                    <a:pt x="835408" y="384456"/>
                    <a:pt x="847523" y="378741"/>
                    <a:pt x="855524" y="366397"/>
                  </a:cubicBezTo>
                  <a:cubicBezTo>
                    <a:pt x="860096" y="359539"/>
                    <a:pt x="866269" y="358625"/>
                    <a:pt x="874041" y="358167"/>
                  </a:cubicBezTo>
                  <a:cubicBezTo>
                    <a:pt x="902616" y="356339"/>
                    <a:pt x="930048" y="359310"/>
                    <a:pt x="952222" y="379884"/>
                  </a:cubicBezTo>
                  <a:cubicBezTo>
                    <a:pt x="983769" y="409145"/>
                    <a:pt x="1008686" y="442978"/>
                    <a:pt x="1022402" y="484355"/>
                  </a:cubicBezTo>
                  <a:cubicBezTo>
                    <a:pt x="1027432" y="499671"/>
                    <a:pt x="1033147" y="514758"/>
                    <a:pt x="1036804" y="530532"/>
                  </a:cubicBezTo>
                  <a:cubicBezTo>
                    <a:pt x="1039090" y="542876"/>
                    <a:pt x="1040690" y="556592"/>
                    <a:pt x="1029032" y="567108"/>
                  </a:cubicBezTo>
                  <a:close/>
                </a:path>
              </a:pathLst>
            </a:custGeom>
            <a:solidFill>
              <a:srgbClr val="000000"/>
            </a:solidFill>
            <a:ln w="2286" cap="flat">
              <a:noFill/>
              <a:prstDash val="solid"/>
              <a:miter/>
            </a:ln>
          </p:spPr>
          <p:txBody>
            <a:bodyPr rtlCol="0" anchor="ctr"/>
            <a:lstStyle/>
            <a:p>
              <a:endParaRPr lang="en-US"/>
            </a:p>
          </p:txBody>
        </p:sp>
        <p:sp>
          <p:nvSpPr>
            <p:cNvPr id="117" name="Freeform 447">
              <a:extLst>
                <a:ext uri="{FF2B5EF4-FFF2-40B4-BE49-F238E27FC236}">
                  <a16:creationId xmlns:a16="http://schemas.microsoft.com/office/drawing/2014/main" id="{B2233E36-C12E-168D-6C63-4E025934220C}"/>
                </a:ext>
              </a:extLst>
            </p:cNvPr>
            <p:cNvSpPr/>
            <p:nvPr/>
          </p:nvSpPr>
          <p:spPr>
            <a:xfrm>
              <a:off x="8979917" y="623365"/>
              <a:ext cx="93954" cy="84837"/>
            </a:xfrm>
            <a:custGeom>
              <a:avLst/>
              <a:gdLst>
                <a:gd name="connsiteX0" fmla="*/ 0 w 93954"/>
                <a:gd name="connsiteY0" fmla="*/ 2084 h 84837"/>
                <a:gd name="connsiteX1" fmla="*/ 38862 w 93954"/>
                <a:gd name="connsiteY1" fmla="*/ 21286 h 84837"/>
                <a:gd name="connsiteX2" fmla="*/ 72238 w 93954"/>
                <a:gd name="connsiteY2" fmla="*/ 49633 h 84837"/>
                <a:gd name="connsiteX3" fmla="*/ 93955 w 93954"/>
                <a:gd name="connsiteY3" fmla="*/ 84837 h 84837"/>
                <a:gd name="connsiteX4" fmla="*/ 0 w 93954"/>
                <a:gd name="connsiteY4" fmla="*/ 2084 h 8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4" h="84837">
                  <a:moveTo>
                    <a:pt x="0" y="2084"/>
                  </a:moveTo>
                  <a:cubicBezTo>
                    <a:pt x="14631" y="9171"/>
                    <a:pt x="27890" y="13514"/>
                    <a:pt x="38862" y="21286"/>
                  </a:cubicBezTo>
                  <a:cubicBezTo>
                    <a:pt x="50750" y="29745"/>
                    <a:pt x="62408" y="38660"/>
                    <a:pt x="72238" y="49633"/>
                  </a:cubicBezTo>
                  <a:cubicBezTo>
                    <a:pt x="81611" y="59920"/>
                    <a:pt x="88697" y="71807"/>
                    <a:pt x="93955" y="84837"/>
                  </a:cubicBezTo>
                  <a:cubicBezTo>
                    <a:pt x="89612" y="37746"/>
                    <a:pt x="36805" y="-10718"/>
                    <a:pt x="0" y="2084"/>
                  </a:cubicBezTo>
                  <a:close/>
                </a:path>
              </a:pathLst>
            </a:custGeom>
            <a:solidFill>
              <a:srgbClr val="000000"/>
            </a:solidFill>
            <a:ln w="2286" cap="flat">
              <a:noFill/>
              <a:prstDash val="solid"/>
              <a:miter/>
            </a:ln>
          </p:spPr>
          <p:txBody>
            <a:bodyPr rtlCol="0" anchor="ctr"/>
            <a:lstStyle/>
            <a:p>
              <a:endParaRPr lang="en-US"/>
            </a:p>
          </p:txBody>
        </p:sp>
        <p:sp>
          <p:nvSpPr>
            <p:cNvPr id="118" name="Freeform 448">
              <a:extLst>
                <a:ext uri="{FF2B5EF4-FFF2-40B4-BE49-F238E27FC236}">
                  <a16:creationId xmlns:a16="http://schemas.microsoft.com/office/drawing/2014/main" id="{793F2D2C-73E1-77D7-3693-0B40F670F8BC}"/>
                </a:ext>
              </a:extLst>
            </p:cNvPr>
            <p:cNvSpPr/>
            <p:nvPr/>
          </p:nvSpPr>
          <p:spPr>
            <a:xfrm>
              <a:off x="8298232" y="1086276"/>
              <a:ext cx="122758" cy="15245"/>
            </a:xfrm>
            <a:custGeom>
              <a:avLst/>
              <a:gdLst>
                <a:gd name="connsiteX0" fmla="*/ 55779 w 122758"/>
                <a:gd name="connsiteY0" fmla="*/ 3917 h 15245"/>
                <a:gd name="connsiteX1" fmla="*/ 0 w 122758"/>
                <a:gd name="connsiteY1" fmla="*/ 3688 h 15245"/>
                <a:gd name="connsiteX2" fmla="*/ 122758 w 122758"/>
                <a:gd name="connsiteY2" fmla="*/ 13061 h 15245"/>
                <a:gd name="connsiteX3" fmla="*/ 55779 w 122758"/>
                <a:gd name="connsiteY3" fmla="*/ 3917 h 15245"/>
              </a:gdLst>
              <a:ahLst/>
              <a:cxnLst>
                <a:cxn ang="0">
                  <a:pos x="connsiteX0" y="connsiteY0"/>
                </a:cxn>
                <a:cxn ang="0">
                  <a:pos x="connsiteX1" y="connsiteY1"/>
                </a:cxn>
                <a:cxn ang="0">
                  <a:pos x="connsiteX2" y="connsiteY2"/>
                </a:cxn>
                <a:cxn ang="0">
                  <a:pos x="connsiteX3" y="connsiteY3"/>
                </a:cxn>
              </a:cxnLst>
              <a:rect l="l" t="t" r="r" b="b"/>
              <a:pathLst>
                <a:path w="122758" h="15245">
                  <a:moveTo>
                    <a:pt x="55779" y="3917"/>
                  </a:moveTo>
                  <a:cubicBezTo>
                    <a:pt x="38176" y="-426"/>
                    <a:pt x="18517" y="-2027"/>
                    <a:pt x="0" y="3688"/>
                  </a:cubicBezTo>
                  <a:cubicBezTo>
                    <a:pt x="21489" y="13061"/>
                    <a:pt x="104699" y="18547"/>
                    <a:pt x="122758" y="13061"/>
                  </a:cubicBezTo>
                  <a:cubicBezTo>
                    <a:pt x="101041" y="-1112"/>
                    <a:pt x="77496" y="9632"/>
                    <a:pt x="55779" y="3917"/>
                  </a:cubicBezTo>
                  <a:close/>
                </a:path>
              </a:pathLst>
            </a:custGeom>
            <a:solidFill>
              <a:srgbClr val="000000"/>
            </a:solidFill>
            <a:ln w="2286" cap="flat">
              <a:noFill/>
              <a:prstDash val="solid"/>
              <a:miter/>
            </a:ln>
          </p:spPr>
          <p:txBody>
            <a:bodyPr rtlCol="0" anchor="ctr"/>
            <a:lstStyle/>
            <a:p>
              <a:endParaRPr lang="en-US"/>
            </a:p>
          </p:txBody>
        </p:sp>
        <p:sp>
          <p:nvSpPr>
            <p:cNvPr id="119" name="Freeform 449">
              <a:extLst>
                <a:ext uri="{FF2B5EF4-FFF2-40B4-BE49-F238E27FC236}">
                  <a16:creationId xmlns:a16="http://schemas.microsoft.com/office/drawing/2014/main" id="{147C059D-54B2-87F0-2F97-55B47C01C2EE}"/>
                </a:ext>
              </a:extLst>
            </p:cNvPr>
            <p:cNvSpPr/>
            <p:nvPr/>
          </p:nvSpPr>
          <p:spPr>
            <a:xfrm>
              <a:off x="8755203" y="1095882"/>
              <a:ext cx="108585" cy="13174"/>
            </a:xfrm>
            <a:custGeom>
              <a:avLst/>
              <a:gdLst>
                <a:gd name="connsiteX0" fmla="*/ 80238 w 108585"/>
                <a:gd name="connsiteY0" fmla="*/ 483 h 13174"/>
                <a:gd name="connsiteX1" fmla="*/ 6172 w 108585"/>
                <a:gd name="connsiteY1" fmla="*/ 25 h 13174"/>
                <a:gd name="connsiteX2" fmla="*/ 0 w 108585"/>
                <a:gd name="connsiteY2" fmla="*/ 1854 h 13174"/>
                <a:gd name="connsiteX3" fmla="*/ 108585 w 108585"/>
                <a:gd name="connsiteY3" fmla="*/ 11913 h 13174"/>
                <a:gd name="connsiteX4" fmla="*/ 80238 w 108585"/>
                <a:gd name="connsiteY4" fmla="*/ 483 h 1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85" h="13174">
                  <a:moveTo>
                    <a:pt x="80238" y="483"/>
                  </a:moveTo>
                  <a:cubicBezTo>
                    <a:pt x="55549" y="2540"/>
                    <a:pt x="30861" y="2997"/>
                    <a:pt x="6172" y="25"/>
                  </a:cubicBezTo>
                  <a:cubicBezTo>
                    <a:pt x="4343" y="-203"/>
                    <a:pt x="2286" y="1168"/>
                    <a:pt x="0" y="1854"/>
                  </a:cubicBezTo>
                  <a:cubicBezTo>
                    <a:pt x="11430" y="9398"/>
                    <a:pt x="85267" y="16027"/>
                    <a:pt x="108585" y="11913"/>
                  </a:cubicBezTo>
                  <a:cubicBezTo>
                    <a:pt x="94640" y="483"/>
                    <a:pt x="94411" y="-432"/>
                    <a:pt x="80238" y="483"/>
                  </a:cubicBezTo>
                  <a:close/>
                </a:path>
              </a:pathLst>
            </a:custGeom>
            <a:solidFill>
              <a:srgbClr val="000000"/>
            </a:solidFill>
            <a:ln w="2286" cap="flat">
              <a:noFill/>
              <a:prstDash val="solid"/>
              <a:miter/>
            </a:ln>
          </p:spPr>
          <p:txBody>
            <a:bodyPr rtlCol="0" anchor="ctr"/>
            <a:lstStyle/>
            <a:p>
              <a:endParaRPr lang="en-US"/>
            </a:p>
          </p:txBody>
        </p:sp>
        <p:sp>
          <p:nvSpPr>
            <p:cNvPr id="120" name="Freeform 450">
              <a:extLst>
                <a:ext uri="{FF2B5EF4-FFF2-40B4-BE49-F238E27FC236}">
                  <a16:creationId xmlns:a16="http://schemas.microsoft.com/office/drawing/2014/main" id="{9C7E9F20-FCD1-FD44-D1F0-AA0566A5F818}"/>
                </a:ext>
              </a:extLst>
            </p:cNvPr>
            <p:cNvSpPr/>
            <p:nvPr/>
          </p:nvSpPr>
          <p:spPr>
            <a:xfrm>
              <a:off x="8644501" y="894331"/>
              <a:ext cx="21664" cy="93677"/>
            </a:xfrm>
            <a:custGeom>
              <a:avLst/>
              <a:gdLst>
                <a:gd name="connsiteX0" fmla="*/ 10119 w 21664"/>
                <a:gd name="connsiteY0" fmla="*/ 4523 h 93677"/>
                <a:gd name="connsiteX1" fmla="*/ 3489 w 21664"/>
                <a:gd name="connsiteY1" fmla="*/ 180 h 93677"/>
                <a:gd name="connsiteX2" fmla="*/ 1660 w 21664"/>
                <a:gd name="connsiteY2" fmla="*/ 9095 h 93677"/>
                <a:gd name="connsiteX3" fmla="*/ 14233 w 21664"/>
                <a:gd name="connsiteY3" fmla="*/ 75389 h 93677"/>
                <a:gd name="connsiteX4" fmla="*/ 20406 w 21664"/>
                <a:gd name="connsiteY4" fmla="*/ 93677 h 93677"/>
                <a:gd name="connsiteX5" fmla="*/ 13090 w 21664"/>
                <a:gd name="connsiteY5" fmla="*/ 10467 h 93677"/>
                <a:gd name="connsiteX6" fmla="*/ 10119 w 21664"/>
                <a:gd name="connsiteY6" fmla="*/ 4523 h 9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64" h="93677">
                  <a:moveTo>
                    <a:pt x="10119" y="4523"/>
                  </a:moveTo>
                  <a:cubicBezTo>
                    <a:pt x="8747" y="2009"/>
                    <a:pt x="6918" y="-734"/>
                    <a:pt x="3489" y="180"/>
                  </a:cubicBezTo>
                  <a:cubicBezTo>
                    <a:pt x="-1997" y="1780"/>
                    <a:pt x="289" y="5895"/>
                    <a:pt x="1660" y="9095"/>
                  </a:cubicBezTo>
                  <a:cubicBezTo>
                    <a:pt x="11262" y="30127"/>
                    <a:pt x="13319" y="52529"/>
                    <a:pt x="14233" y="75389"/>
                  </a:cubicBezTo>
                  <a:cubicBezTo>
                    <a:pt x="14462" y="81562"/>
                    <a:pt x="13319" y="88420"/>
                    <a:pt x="20406" y="93677"/>
                  </a:cubicBezTo>
                  <a:cubicBezTo>
                    <a:pt x="22920" y="65560"/>
                    <a:pt x="22234" y="37670"/>
                    <a:pt x="13090" y="10467"/>
                  </a:cubicBezTo>
                  <a:cubicBezTo>
                    <a:pt x="12176" y="8410"/>
                    <a:pt x="11262" y="6352"/>
                    <a:pt x="10119" y="4523"/>
                  </a:cubicBezTo>
                  <a:close/>
                </a:path>
              </a:pathLst>
            </a:custGeom>
            <a:solidFill>
              <a:srgbClr val="000000"/>
            </a:solidFill>
            <a:ln w="2286" cap="flat">
              <a:noFill/>
              <a:prstDash val="solid"/>
              <a:miter/>
            </a:ln>
          </p:spPr>
          <p:txBody>
            <a:bodyPr rtlCol="0" anchor="ctr"/>
            <a:lstStyle/>
            <a:p>
              <a:endParaRPr lang="en-US"/>
            </a:p>
          </p:txBody>
        </p:sp>
        <p:sp>
          <p:nvSpPr>
            <p:cNvPr id="121" name="Freeform 451">
              <a:extLst>
                <a:ext uri="{FF2B5EF4-FFF2-40B4-BE49-F238E27FC236}">
                  <a16:creationId xmlns:a16="http://schemas.microsoft.com/office/drawing/2014/main" id="{69BDB4CF-FB0D-2D82-8038-3E815F5B617C}"/>
                </a:ext>
              </a:extLst>
            </p:cNvPr>
            <p:cNvSpPr/>
            <p:nvPr/>
          </p:nvSpPr>
          <p:spPr>
            <a:xfrm>
              <a:off x="7926985" y="497433"/>
              <a:ext cx="75209" cy="14133"/>
            </a:xfrm>
            <a:custGeom>
              <a:avLst/>
              <a:gdLst>
                <a:gd name="connsiteX0" fmla="*/ 66294 w 75209"/>
                <a:gd name="connsiteY0" fmla="*/ 4115 h 14133"/>
                <a:gd name="connsiteX1" fmla="*/ 14173 w 75209"/>
                <a:gd name="connsiteY1" fmla="*/ 0 h 14133"/>
                <a:gd name="connsiteX2" fmla="*/ 5486 w 75209"/>
                <a:gd name="connsiteY2" fmla="*/ 914 h 14133"/>
                <a:gd name="connsiteX3" fmla="*/ 0 w 75209"/>
                <a:gd name="connsiteY3" fmla="*/ 6629 h 14133"/>
                <a:gd name="connsiteX4" fmla="*/ 5715 w 75209"/>
                <a:gd name="connsiteY4" fmla="*/ 11659 h 14133"/>
                <a:gd name="connsiteX5" fmla="*/ 75209 w 75209"/>
                <a:gd name="connsiteY5" fmla="*/ 12573 h 14133"/>
                <a:gd name="connsiteX6" fmla="*/ 66294 w 75209"/>
                <a:gd name="connsiteY6" fmla="*/ 4115 h 1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09" h="14133">
                  <a:moveTo>
                    <a:pt x="66294" y="4115"/>
                  </a:moveTo>
                  <a:cubicBezTo>
                    <a:pt x="49149" y="914"/>
                    <a:pt x="31547" y="229"/>
                    <a:pt x="14173" y="0"/>
                  </a:cubicBezTo>
                  <a:cubicBezTo>
                    <a:pt x="11201" y="0"/>
                    <a:pt x="8458" y="457"/>
                    <a:pt x="5486" y="914"/>
                  </a:cubicBezTo>
                  <a:cubicBezTo>
                    <a:pt x="2514" y="1600"/>
                    <a:pt x="0" y="2972"/>
                    <a:pt x="0" y="6629"/>
                  </a:cubicBezTo>
                  <a:cubicBezTo>
                    <a:pt x="0" y="10516"/>
                    <a:pt x="2972" y="11887"/>
                    <a:pt x="5715" y="11659"/>
                  </a:cubicBezTo>
                  <a:cubicBezTo>
                    <a:pt x="28575" y="10058"/>
                    <a:pt x="51435" y="17145"/>
                    <a:pt x="75209" y="12573"/>
                  </a:cubicBezTo>
                  <a:cubicBezTo>
                    <a:pt x="73380" y="5486"/>
                    <a:pt x="69723" y="4572"/>
                    <a:pt x="66294" y="4115"/>
                  </a:cubicBezTo>
                  <a:close/>
                </a:path>
              </a:pathLst>
            </a:custGeom>
            <a:solidFill>
              <a:srgbClr val="000000"/>
            </a:solidFill>
            <a:ln w="2286" cap="flat">
              <a:noFill/>
              <a:prstDash val="solid"/>
              <a:miter/>
            </a:ln>
          </p:spPr>
          <p:txBody>
            <a:bodyPr rtlCol="0" anchor="ctr"/>
            <a:lstStyle/>
            <a:p>
              <a:endParaRPr lang="en-US"/>
            </a:p>
          </p:txBody>
        </p:sp>
        <p:sp>
          <p:nvSpPr>
            <p:cNvPr id="122" name="Freeform 452">
              <a:extLst>
                <a:ext uri="{FF2B5EF4-FFF2-40B4-BE49-F238E27FC236}">
                  <a16:creationId xmlns:a16="http://schemas.microsoft.com/office/drawing/2014/main" id="{888480CC-82F6-8BFA-4269-E2E91F560092}"/>
                </a:ext>
              </a:extLst>
            </p:cNvPr>
            <p:cNvSpPr/>
            <p:nvPr/>
          </p:nvSpPr>
          <p:spPr>
            <a:xfrm>
              <a:off x="9096412" y="1095288"/>
              <a:ext cx="77064" cy="14614"/>
            </a:xfrm>
            <a:custGeom>
              <a:avLst/>
              <a:gdLst>
                <a:gd name="connsiteX0" fmla="*/ 71643 w 77064"/>
                <a:gd name="connsiteY0" fmla="*/ 3135 h 14614"/>
                <a:gd name="connsiteX1" fmla="*/ 36896 w 77064"/>
                <a:gd name="connsiteY1" fmla="*/ 2906 h 14614"/>
                <a:gd name="connsiteX2" fmla="*/ 36896 w 77064"/>
                <a:gd name="connsiteY2" fmla="*/ 2449 h 14614"/>
                <a:gd name="connsiteX3" fmla="*/ 10836 w 77064"/>
                <a:gd name="connsiteY3" fmla="*/ 392 h 14614"/>
                <a:gd name="connsiteX4" fmla="*/ 91 w 77064"/>
                <a:gd name="connsiteY4" fmla="*/ 4049 h 14614"/>
                <a:gd name="connsiteX5" fmla="*/ 9235 w 77064"/>
                <a:gd name="connsiteY5" fmla="*/ 9993 h 14614"/>
                <a:gd name="connsiteX6" fmla="*/ 69586 w 77064"/>
                <a:gd name="connsiteY6" fmla="*/ 14336 h 14614"/>
                <a:gd name="connsiteX7" fmla="*/ 76444 w 77064"/>
                <a:gd name="connsiteY7" fmla="*/ 10679 h 14614"/>
                <a:gd name="connsiteX8" fmla="*/ 71643 w 77064"/>
                <a:gd name="connsiteY8" fmla="*/ 3135 h 1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64" h="14614">
                  <a:moveTo>
                    <a:pt x="71643" y="3135"/>
                  </a:moveTo>
                  <a:cubicBezTo>
                    <a:pt x="59985" y="2449"/>
                    <a:pt x="48555" y="2906"/>
                    <a:pt x="36896" y="2906"/>
                  </a:cubicBezTo>
                  <a:cubicBezTo>
                    <a:pt x="36896" y="2678"/>
                    <a:pt x="36896" y="2678"/>
                    <a:pt x="36896" y="2449"/>
                  </a:cubicBezTo>
                  <a:cubicBezTo>
                    <a:pt x="28209" y="1763"/>
                    <a:pt x="19522" y="849"/>
                    <a:pt x="10836" y="392"/>
                  </a:cubicBezTo>
                  <a:cubicBezTo>
                    <a:pt x="6949" y="163"/>
                    <a:pt x="1006" y="-1437"/>
                    <a:pt x="91" y="4049"/>
                  </a:cubicBezTo>
                  <a:cubicBezTo>
                    <a:pt x="-823" y="9993"/>
                    <a:pt x="5349" y="9993"/>
                    <a:pt x="9235" y="9993"/>
                  </a:cubicBezTo>
                  <a:cubicBezTo>
                    <a:pt x="29352" y="10907"/>
                    <a:pt x="49926" y="7250"/>
                    <a:pt x="69586" y="14336"/>
                  </a:cubicBezTo>
                  <a:cubicBezTo>
                    <a:pt x="72329" y="15251"/>
                    <a:pt x="75529" y="13879"/>
                    <a:pt x="76444" y="10679"/>
                  </a:cubicBezTo>
                  <a:cubicBezTo>
                    <a:pt x="78501" y="6335"/>
                    <a:pt x="75072" y="3363"/>
                    <a:pt x="71643" y="3135"/>
                  </a:cubicBezTo>
                  <a:close/>
                </a:path>
              </a:pathLst>
            </a:custGeom>
            <a:solidFill>
              <a:srgbClr val="000000"/>
            </a:solidFill>
            <a:ln w="2286" cap="flat">
              <a:noFill/>
              <a:prstDash val="solid"/>
              <a:miter/>
            </a:ln>
          </p:spPr>
          <p:txBody>
            <a:bodyPr rtlCol="0" anchor="ctr"/>
            <a:lstStyle/>
            <a:p>
              <a:endParaRPr lang="en-US"/>
            </a:p>
          </p:txBody>
        </p:sp>
        <p:sp>
          <p:nvSpPr>
            <p:cNvPr id="123" name="Freeform 453">
              <a:extLst>
                <a:ext uri="{FF2B5EF4-FFF2-40B4-BE49-F238E27FC236}">
                  <a16:creationId xmlns:a16="http://schemas.microsoft.com/office/drawing/2014/main" id="{E3763A9B-15B4-C4EB-CF00-39073B42291D}"/>
                </a:ext>
              </a:extLst>
            </p:cNvPr>
            <p:cNvSpPr/>
            <p:nvPr/>
          </p:nvSpPr>
          <p:spPr>
            <a:xfrm>
              <a:off x="8022361" y="341178"/>
              <a:ext cx="49328" cy="32679"/>
            </a:xfrm>
            <a:custGeom>
              <a:avLst/>
              <a:gdLst>
                <a:gd name="connsiteX0" fmla="*/ 49328 w 49328"/>
                <a:gd name="connsiteY0" fmla="*/ 29154 h 32679"/>
                <a:gd name="connsiteX1" fmla="*/ 47956 w 49328"/>
                <a:gd name="connsiteY1" fmla="*/ 25268 h 32679"/>
                <a:gd name="connsiteX2" fmla="*/ 4522 w 49328"/>
                <a:gd name="connsiteY2" fmla="*/ 122 h 32679"/>
                <a:gd name="connsiteX3" fmla="*/ 864 w 49328"/>
                <a:gd name="connsiteY3" fmla="*/ 1493 h 32679"/>
                <a:gd name="connsiteX4" fmla="*/ 1779 w 49328"/>
                <a:gd name="connsiteY4" fmla="*/ 6980 h 32679"/>
                <a:gd name="connsiteX5" fmla="*/ 44984 w 49328"/>
                <a:gd name="connsiteY5" fmla="*/ 32354 h 32679"/>
                <a:gd name="connsiteX6" fmla="*/ 49328 w 49328"/>
                <a:gd name="connsiteY6" fmla="*/ 29154 h 3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28" h="32679">
                  <a:moveTo>
                    <a:pt x="49328" y="29154"/>
                  </a:moveTo>
                  <a:cubicBezTo>
                    <a:pt x="48870" y="27782"/>
                    <a:pt x="48870" y="25953"/>
                    <a:pt x="47956" y="25268"/>
                  </a:cubicBezTo>
                  <a:cubicBezTo>
                    <a:pt x="34469" y="15209"/>
                    <a:pt x="20524" y="5837"/>
                    <a:pt x="4522" y="122"/>
                  </a:cubicBezTo>
                  <a:cubicBezTo>
                    <a:pt x="3608" y="-336"/>
                    <a:pt x="1550" y="579"/>
                    <a:pt x="864" y="1493"/>
                  </a:cubicBezTo>
                  <a:cubicBezTo>
                    <a:pt x="-507" y="3322"/>
                    <a:pt x="-279" y="5837"/>
                    <a:pt x="1779" y="6980"/>
                  </a:cubicBezTo>
                  <a:cubicBezTo>
                    <a:pt x="16181" y="15666"/>
                    <a:pt x="30582" y="24125"/>
                    <a:pt x="44984" y="32354"/>
                  </a:cubicBezTo>
                  <a:cubicBezTo>
                    <a:pt x="46584" y="33497"/>
                    <a:pt x="48642" y="31440"/>
                    <a:pt x="49328" y="29154"/>
                  </a:cubicBezTo>
                  <a:close/>
                </a:path>
              </a:pathLst>
            </a:custGeom>
            <a:solidFill>
              <a:srgbClr val="000000"/>
            </a:solidFill>
            <a:ln w="2286" cap="flat">
              <a:noFill/>
              <a:prstDash val="solid"/>
              <a:miter/>
            </a:ln>
          </p:spPr>
          <p:txBody>
            <a:bodyPr rtlCol="0" anchor="ctr"/>
            <a:lstStyle/>
            <a:p>
              <a:endParaRPr lang="en-US"/>
            </a:p>
          </p:txBody>
        </p:sp>
        <p:sp>
          <p:nvSpPr>
            <p:cNvPr id="124" name="Freeform 454">
              <a:extLst>
                <a:ext uri="{FF2B5EF4-FFF2-40B4-BE49-F238E27FC236}">
                  <a16:creationId xmlns:a16="http://schemas.microsoft.com/office/drawing/2014/main" id="{B25A3862-E3E9-8186-C508-4338C95DACD9}"/>
                </a:ext>
              </a:extLst>
            </p:cNvPr>
            <p:cNvSpPr/>
            <p:nvPr/>
          </p:nvSpPr>
          <p:spPr>
            <a:xfrm>
              <a:off x="7993131" y="712094"/>
              <a:ext cx="25294" cy="10803"/>
            </a:xfrm>
            <a:custGeom>
              <a:avLst/>
              <a:gdLst>
                <a:gd name="connsiteX0" fmla="*/ 148 w 25294"/>
                <a:gd name="connsiteY0" fmla="*/ 5481 h 10803"/>
                <a:gd name="connsiteX1" fmla="*/ 1062 w 25294"/>
                <a:gd name="connsiteY1" fmla="*/ 9139 h 10803"/>
                <a:gd name="connsiteX2" fmla="*/ 25294 w 25294"/>
                <a:gd name="connsiteY2" fmla="*/ 4567 h 10803"/>
                <a:gd name="connsiteX3" fmla="*/ 148 w 25294"/>
                <a:gd name="connsiteY3" fmla="*/ 5481 h 10803"/>
              </a:gdLst>
              <a:ahLst/>
              <a:cxnLst>
                <a:cxn ang="0">
                  <a:pos x="connsiteX0" y="connsiteY0"/>
                </a:cxn>
                <a:cxn ang="0">
                  <a:pos x="connsiteX1" y="connsiteY1"/>
                </a:cxn>
                <a:cxn ang="0">
                  <a:pos x="connsiteX2" y="connsiteY2"/>
                </a:cxn>
                <a:cxn ang="0">
                  <a:pos x="connsiteX3" y="connsiteY3"/>
                </a:cxn>
              </a:cxnLst>
              <a:rect l="l" t="t" r="r" b="b"/>
              <a:pathLst>
                <a:path w="25294" h="10803">
                  <a:moveTo>
                    <a:pt x="148" y="5481"/>
                  </a:moveTo>
                  <a:cubicBezTo>
                    <a:pt x="-309" y="6167"/>
                    <a:pt x="376" y="8681"/>
                    <a:pt x="1062" y="9139"/>
                  </a:cubicBezTo>
                  <a:cubicBezTo>
                    <a:pt x="9749" y="12796"/>
                    <a:pt x="17521" y="10053"/>
                    <a:pt x="25294" y="4567"/>
                  </a:cubicBezTo>
                  <a:cubicBezTo>
                    <a:pt x="16607" y="223"/>
                    <a:pt x="7692" y="-3434"/>
                    <a:pt x="148" y="5481"/>
                  </a:cubicBezTo>
                  <a:close/>
                </a:path>
              </a:pathLst>
            </a:custGeom>
            <a:solidFill>
              <a:srgbClr val="000000"/>
            </a:solidFill>
            <a:ln w="2286" cap="flat">
              <a:noFill/>
              <a:prstDash val="solid"/>
              <a:miter/>
            </a:ln>
          </p:spPr>
          <p:txBody>
            <a:bodyPr rtlCol="0" anchor="ctr"/>
            <a:lstStyle/>
            <a:p>
              <a:endParaRPr lang="en-US"/>
            </a:p>
          </p:txBody>
        </p:sp>
        <p:sp>
          <p:nvSpPr>
            <p:cNvPr id="125" name="Freeform 455">
              <a:extLst>
                <a:ext uri="{FF2B5EF4-FFF2-40B4-BE49-F238E27FC236}">
                  <a16:creationId xmlns:a16="http://schemas.microsoft.com/office/drawing/2014/main" id="{9ACD9A7C-E0B2-CCAF-BFCF-536F2990E4B1}"/>
                </a:ext>
              </a:extLst>
            </p:cNvPr>
            <p:cNvSpPr/>
            <p:nvPr/>
          </p:nvSpPr>
          <p:spPr>
            <a:xfrm>
              <a:off x="8108806" y="368333"/>
              <a:ext cx="206435" cy="349439"/>
            </a:xfrm>
            <a:custGeom>
              <a:avLst/>
              <a:gdLst>
                <a:gd name="connsiteX0" fmla="*/ 122217 w 206435"/>
                <a:gd name="connsiteY0" fmla="*/ 336440 h 349439"/>
                <a:gd name="connsiteX1" fmla="*/ 164508 w 206435"/>
                <a:gd name="connsiteY1" fmla="*/ 286834 h 349439"/>
                <a:gd name="connsiteX2" fmla="*/ 205656 w 206435"/>
                <a:gd name="connsiteY2" fmla="*/ 111498 h 349439"/>
                <a:gd name="connsiteX3" fmla="*/ 185311 w 206435"/>
                <a:gd name="connsiteY3" fmla="*/ 26001 h 349439"/>
                <a:gd name="connsiteX4" fmla="*/ 150792 w 206435"/>
                <a:gd name="connsiteY4" fmla="*/ 855 h 349439"/>
                <a:gd name="connsiteX5" fmla="*/ 73983 w 206435"/>
                <a:gd name="connsiteY5" fmla="*/ 25316 h 349439"/>
                <a:gd name="connsiteX6" fmla="*/ 18204 w 206435"/>
                <a:gd name="connsiteY6" fmla="*/ 120870 h 349439"/>
                <a:gd name="connsiteX7" fmla="*/ 145 w 206435"/>
                <a:gd name="connsiteY7" fmla="*/ 257573 h 349439"/>
                <a:gd name="connsiteX8" fmla="*/ 21862 w 206435"/>
                <a:gd name="connsiteY8" fmla="*/ 320438 h 349439"/>
                <a:gd name="connsiteX9" fmla="*/ 122217 w 206435"/>
                <a:gd name="connsiteY9" fmla="*/ 336440 h 349439"/>
                <a:gd name="connsiteX10" fmla="*/ 194455 w 206435"/>
                <a:gd name="connsiteY10" fmla="*/ 127957 h 349439"/>
                <a:gd name="connsiteX11" fmla="*/ 194455 w 206435"/>
                <a:gd name="connsiteY11" fmla="*/ 132986 h 349439"/>
                <a:gd name="connsiteX12" fmla="*/ 175481 w 206435"/>
                <a:gd name="connsiteY12" fmla="*/ 235628 h 349439"/>
                <a:gd name="connsiteX13" fmla="*/ 175481 w 206435"/>
                <a:gd name="connsiteY13" fmla="*/ 235628 h 349439"/>
                <a:gd name="connsiteX14" fmla="*/ 172052 w 206435"/>
                <a:gd name="connsiteY14" fmla="*/ 244772 h 349439"/>
                <a:gd name="connsiteX15" fmla="*/ 172052 w 206435"/>
                <a:gd name="connsiteY15" fmla="*/ 245000 h 349439"/>
                <a:gd name="connsiteX16" fmla="*/ 168623 w 206435"/>
                <a:gd name="connsiteY16" fmla="*/ 253458 h 349439"/>
                <a:gd name="connsiteX17" fmla="*/ 168395 w 206435"/>
                <a:gd name="connsiteY17" fmla="*/ 254144 h 349439"/>
                <a:gd name="connsiteX18" fmla="*/ 165194 w 206435"/>
                <a:gd name="connsiteY18" fmla="*/ 261688 h 349439"/>
                <a:gd name="connsiteX19" fmla="*/ 164508 w 206435"/>
                <a:gd name="connsiteY19" fmla="*/ 263060 h 349439"/>
                <a:gd name="connsiteX20" fmla="*/ 160394 w 206435"/>
                <a:gd name="connsiteY20" fmla="*/ 271746 h 349439"/>
                <a:gd name="connsiteX21" fmla="*/ 103015 w 206435"/>
                <a:gd name="connsiteY21" fmla="*/ 284091 h 349439"/>
                <a:gd name="connsiteX22" fmla="*/ 86784 w 206435"/>
                <a:gd name="connsiteY22" fmla="*/ 263974 h 349439"/>
                <a:gd name="connsiteX23" fmla="*/ 76269 w 206435"/>
                <a:gd name="connsiteY23" fmla="*/ 204081 h 349439"/>
                <a:gd name="connsiteX24" fmla="*/ 108044 w 206435"/>
                <a:gd name="connsiteY24" fmla="*/ 114470 h 349439"/>
                <a:gd name="connsiteX25" fmla="*/ 130676 w 206435"/>
                <a:gd name="connsiteY25" fmla="*/ 94124 h 349439"/>
                <a:gd name="connsiteX26" fmla="*/ 175938 w 206435"/>
                <a:gd name="connsiteY26" fmla="*/ 91610 h 349439"/>
                <a:gd name="connsiteX27" fmla="*/ 194455 w 206435"/>
                <a:gd name="connsiteY27" fmla="*/ 127957 h 349439"/>
                <a:gd name="connsiteX28" fmla="*/ 13861 w 206435"/>
                <a:gd name="connsiteY28" fmla="*/ 253916 h 349439"/>
                <a:gd name="connsiteX29" fmla="*/ 31920 w 206435"/>
                <a:gd name="connsiteY29" fmla="*/ 127957 h 349439"/>
                <a:gd name="connsiteX30" fmla="*/ 90899 w 206435"/>
                <a:gd name="connsiteY30" fmla="*/ 31945 h 349439"/>
                <a:gd name="connsiteX31" fmla="*/ 158565 w 206435"/>
                <a:gd name="connsiteY31" fmla="*/ 19143 h 349439"/>
                <a:gd name="connsiteX32" fmla="*/ 158793 w 206435"/>
                <a:gd name="connsiteY32" fmla="*/ 19372 h 349439"/>
                <a:gd name="connsiteX33" fmla="*/ 161308 w 206435"/>
                <a:gd name="connsiteY33" fmla="*/ 21201 h 349439"/>
                <a:gd name="connsiteX34" fmla="*/ 161537 w 206435"/>
                <a:gd name="connsiteY34" fmla="*/ 21429 h 349439"/>
                <a:gd name="connsiteX35" fmla="*/ 166794 w 206435"/>
                <a:gd name="connsiteY35" fmla="*/ 25773 h 349439"/>
                <a:gd name="connsiteX36" fmla="*/ 167480 w 206435"/>
                <a:gd name="connsiteY36" fmla="*/ 26230 h 349439"/>
                <a:gd name="connsiteX37" fmla="*/ 169309 w 206435"/>
                <a:gd name="connsiteY37" fmla="*/ 28059 h 349439"/>
                <a:gd name="connsiteX38" fmla="*/ 169995 w 206435"/>
                <a:gd name="connsiteY38" fmla="*/ 28745 h 349439"/>
                <a:gd name="connsiteX39" fmla="*/ 172281 w 206435"/>
                <a:gd name="connsiteY39" fmla="*/ 31259 h 349439"/>
                <a:gd name="connsiteX40" fmla="*/ 193541 w 206435"/>
                <a:gd name="connsiteY40" fmla="*/ 82237 h 349439"/>
                <a:gd name="connsiteX41" fmla="*/ 174795 w 206435"/>
                <a:gd name="connsiteY41" fmla="*/ 76751 h 349439"/>
                <a:gd name="connsiteX42" fmla="*/ 171366 w 206435"/>
                <a:gd name="connsiteY42" fmla="*/ 75608 h 349439"/>
                <a:gd name="connsiteX43" fmla="*/ 170909 w 206435"/>
                <a:gd name="connsiteY43" fmla="*/ 75379 h 349439"/>
                <a:gd name="connsiteX44" fmla="*/ 167709 w 206435"/>
                <a:gd name="connsiteY44" fmla="*/ 74465 h 349439"/>
                <a:gd name="connsiteX45" fmla="*/ 102558 w 206435"/>
                <a:gd name="connsiteY45" fmla="*/ 97553 h 349439"/>
                <a:gd name="connsiteX46" fmla="*/ 64382 w 206435"/>
                <a:gd name="connsiteY46" fmla="*/ 191508 h 349439"/>
                <a:gd name="connsiteX47" fmla="*/ 68268 w 206435"/>
                <a:gd name="connsiteY47" fmla="*/ 256430 h 349439"/>
                <a:gd name="connsiteX48" fmla="*/ 73754 w 206435"/>
                <a:gd name="connsiteY48" fmla="*/ 271289 h 349439"/>
                <a:gd name="connsiteX49" fmla="*/ 75126 w 206435"/>
                <a:gd name="connsiteY49" fmla="*/ 274032 h 349439"/>
                <a:gd name="connsiteX50" fmla="*/ 75126 w 206435"/>
                <a:gd name="connsiteY50" fmla="*/ 274261 h 349439"/>
                <a:gd name="connsiteX51" fmla="*/ 79926 w 206435"/>
                <a:gd name="connsiteY51" fmla="*/ 281805 h 349439"/>
                <a:gd name="connsiteX52" fmla="*/ 79926 w 206435"/>
                <a:gd name="connsiteY52" fmla="*/ 281805 h 349439"/>
                <a:gd name="connsiteX53" fmla="*/ 81527 w 206435"/>
                <a:gd name="connsiteY53" fmla="*/ 283862 h 349439"/>
                <a:gd name="connsiteX54" fmla="*/ 81984 w 206435"/>
                <a:gd name="connsiteY54" fmla="*/ 284548 h 349439"/>
                <a:gd name="connsiteX55" fmla="*/ 83584 w 206435"/>
                <a:gd name="connsiteY55" fmla="*/ 286377 h 349439"/>
                <a:gd name="connsiteX56" fmla="*/ 84041 w 206435"/>
                <a:gd name="connsiteY56" fmla="*/ 286834 h 349439"/>
                <a:gd name="connsiteX57" fmla="*/ 87242 w 206435"/>
                <a:gd name="connsiteY57" fmla="*/ 290034 h 349439"/>
                <a:gd name="connsiteX58" fmla="*/ 87927 w 206435"/>
                <a:gd name="connsiteY58" fmla="*/ 290720 h 349439"/>
                <a:gd name="connsiteX59" fmla="*/ 89528 w 206435"/>
                <a:gd name="connsiteY59" fmla="*/ 291863 h 349439"/>
                <a:gd name="connsiteX60" fmla="*/ 90671 w 206435"/>
                <a:gd name="connsiteY60" fmla="*/ 292778 h 349439"/>
                <a:gd name="connsiteX61" fmla="*/ 92042 w 206435"/>
                <a:gd name="connsiteY61" fmla="*/ 293921 h 349439"/>
                <a:gd name="connsiteX62" fmla="*/ 93642 w 206435"/>
                <a:gd name="connsiteY62" fmla="*/ 295064 h 349439"/>
                <a:gd name="connsiteX63" fmla="*/ 95014 w 206435"/>
                <a:gd name="connsiteY63" fmla="*/ 295978 h 349439"/>
                <a:gd name="connsiteX64" fmla="*/ 97986 w 206435"/>
                <a:gd name="connsiteY64" fmla="*/ 297807 h 349439"/>
                <a:gd name="connsiteX65" fmla="*/ 99129 w 206435"/>
                <a:gd name="connsiteY65" fmla="*/ 298264 h 349439"/>
                <a:gd name="connsiteX66" fmla="*/ 101415 w 206435"/>
                <a:gd name="connsiteY66" fmla="*/ 299407 h 349439"/>
                <a:gd name="connsiteX67" fmla="*/ 102558 w 206435"/>
                <a:gd name="connsiteY67" fmla="*/ 300093 h 349439"/>
                <a:gd name="connsiteX68" fmla="*/ 105072 w 206435"/>
                <a:gd name="connsiteY68" fmla="*/ 301236 h 349439"/>
                <a:gd name="connsiteX69" fmla="*/ 106215 w 206435"/>
                <a:gd name="connsiteY69" fmla="*/ 301693 h 349439"/>
                <a:gd name="connsiteX70" fmla="*/ 109873 w 206435"/>
                <a:gd name="connsiteY70" fmla="*/ 303065 h 349439"/>
                <a:gd name="connsiteX71" fmla="*/ 128390 w 206435"/>
                <a:gd name="connsiteY71" fmla="*/ 309237 h 349439"/>
                <a:gd name="connsiteX72" fmla="*/ 61638 w 206435"/>
                <a:gd name="connsiteY72" fmla="*/ 332325 h 349439"/>
                <a:gd name="connsiteX73" fmla="*/ 57066 w 206435"/>
                <a:gd name="connsiteY73" fmla="*/ 330268 h 349439"/>
                <a:gd name="connsiteX74" fmla="*/ 56152 w 206435"/>
                <a:gd name="connsiteY74" fmla="*/ 329811 h 349439"/>
                <a:gd name="connsiteX75" fmla="*/ 52037 w 206435"/>
                <a:gd name="connsiteY75" fmla="*/ 327525 h 349439"/>
                <a:gd name="connsiteX76" fmla="*/ 51351 w 206435"/>
                <a:gd name="connsiteY76" fmla="*/ 327068 h 349439"/>
                <a:gd name="connsiteX77" fmla="*/ 47237 w 206435"/>
                <a:gd name="connsiteY77" fmla="*/ 324782 h 349439"/>
                <a:gd name="connsiteX78" fmla="*/ 47237 w 206435"/>
                <a:gd name="connsiteY78" fmla="*/ 324782 h 349439"/>
                <a:gd name="connsiteX79" fmla="*/ 43350 w 206435"/>
                <a:gd name="connsiteY79" fmla="*/ 322267 h 349439"/>
                <a:gd name="connsiteX80" fmla="*/ 42665 w 206435"/>
                <a:gd name="connsiteY80" fmla="*/ 321810 h 349439"/>
                <a:gd name="connsiteX81" fmla="*/ 39007 w 206435"/>
                <a:gd name="connsiteY81" fmla="*/ 319067 h 349439"/>
                <a:gd name="connsiteX82" fmla="*/ 38550 w 206435"/>
                <a:gd name="connsiteY82" fmla="*/ 318838 h 349439"/>
                <a:gd name="connsiteX83" fmla="*/ 35121 w 206435"/>
                <a:gd name="connsiteY83" fmla="*/ 315866 h 349439"/>
                <a:gd name="connsiteX84" fmla="*/ 35121 w 206435"/>
                <a:gd name="connsiteY84" fmla="*/ 315866 h 349439"/>
                <a:gd name="connsiteX85" fmla="*/ 31920 w 206435"/>
                <a:gd name="connsiteY85" fmla="*/ 312666 h 349439"/>
                <a:gd name="connsiteX86" fmla="*/ 31692 w 206435"/>
                <a:gd name="connsiteY86" fmla="*/ 312437 h 349439"/>
                <a:gd name="connsiteX87" fmla="*/ 28720 w 206435"/>
                <a:gd name="connsiteY87" fmla="*/ 309008 h 349439"/>
                <a:gd name="connsiteX88" fmla="*/ 28720 w 206435"/>
                <a:gd name="connsiteY88" fmla="*/ 309008 h 349439"/>
                <a:gd name="connsiteX89" fmla="*/ 23234 w 206435"/>
                <a:gd name="connsiteY89" fmla="*/ 301464 h 349439"/>
                <a:gd name="connsiteX90" fmla="*/ 23005 w 206435"/>
                <a:gd name="connsiteY90" fmla="*/ 301236 h 349439"/>
                <a:gd name="connsiteX91" fmla="*/ 17061 w 206435"/>
                <a:gd name="connsiteY91" fmla="*/ 288434 h 349439"/>
                <a:gd name="connsiteX92" fmla="*/ 17061 w 206435"/>
                <a:gd name="connsiteY92" fmla="*/ 288434 h 349439"/>
                <a:gd name="connsiteX93" fmla="*/ 13861 w 206435"/>
                <a:gd name="connsiteY93" fmla="*/ 253916 h 34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06435" h="349439">
                  <a:moveTo>
                    <a:pt x="122217" y="336440"/>
                  </a:moveTo>
                  <a:cubicBezTo>
                    <a:pt x="139134" y="322724"/>
                    <a:pt x="154221" y="306951"/>
                    <a:pt x="164508" y="286834"/>
                  </a:cubicBezTo>
                  <a:cubicBezTo>
                    <a:pt x="193998" y="230370"/>
                    <a:pt x="207485" y="170477"/>
                    <a:pt x="205656" y="111498"/>
                  </a:cubicBezTo>
                  <a:cubicBezTo>
                    <a:pt x="208857" y="77665"/>
                    <a:pt x="202227" y="50233"/>
                    <a:pt x="185311" y="26001"/>
                  </a:cubicBezTo>
                  <a:cubicBezTo>
                    <a:pt x="176853" y="13886"/>
                    <a:pt x="166566" y="2684"/>
                    <a:pt x="150792" y="855"/>
                  </a:cubicBezTo>
                  <a:cubicBezTo>
                    <a:pt x="121760" y="-2574"/>
                    <a:pt x="94785" y="4056"/>
                    <a:pt x="73983" y="25316"/>
                  </a:cubicBezTo>
                  <a:cubicBezTo>
                    <a:pt x="47694" y="52290"/>
                    <a:pt x="28949" y="84980"/>
                    <a:pt x="18204" y="120870"/>
                  </a:cubicBezTo>
                  <a:cubicBezTo>
                    <a:pt x="4717" y="165219"/>
                    <a:pt x="2888" y="211625"/>
                    <a:pt x="145" y="257573"/>
                  </a:cubicBezTo>
                  <a:cubicBezTo>
                    <a:pt x="-1227" y="281348"/>
                    <a:pt x="7232" y="302150"/>
                    <a:pt x="21862" y="320438"/>
                  </a:cubicBezTo>
                  <a:cubicBezTo>
                    <a:pt x="47237" y="352214"/>
                    <a:pt x="95243" y="358386"/>
                    <a:pt x="122217" y="336440"/>
                  </a:cubicBezTo>
                  <a:close/>
                  <a:moveTo>
                    <a:pt x="194455" y="127957"/>
                  </a:moveTo>
                  <a:cubicBezTo>
                    <a:pt x="194226" y="130472"/>
                    <a:pt x="194455" y="132986"/>
                    <a:pt x="194455" y="132986"/>
                  </a:cubicBezTo>
                  <a:cubicBezTo>
                    <a:pt x="193312" y="170248"/>
                    <a:pt x="186683" y="203852"/>
                    <a:pt x="175481" y="235628"/>
                  </a:cubicBezTo>
                  <a:lnTo>
                    <a:pt x="175481" y="235628"/>
                  </a:lnTo>
                  <a:cubicBezTo>
                    <a:pt x="174338" y="238599"/>
                    <a:pt x="173195" y="241571"/>
                    <a:pt x="172052" y="244772"/>
                  </a:cubicBezTo>
                  <a:cubicBezTo>
                    <a:pt x="172052" y="244772"/>
                    <a:pt x="172052" y="244772"/>
                    <a:pt x="172052" y="245000"/>
                  </a:cubicBezTo>
                  <a:cubicBezTo>
                    <a:pt x="170909" y="247743"/>
                    <a:pt x="169766" y="250715"/>
                    <a:pt x="168623" y="253458"/>
                  </a:cubicBezTo>
                  <a:cubicBezTo>
                    <a:pt x="168623" y="253687"/>
                    <a:pt x="168395" y="253916"/>
                    <a:pt x="168395" y="254144"/>
                  </a:cubicBezTo>
                  <a:cubicBezTo>
                    <a:pt x="167252" y="256659"/>
                    <a:pt x="166337" y="259173"/>
                    <a:pt x="165194" y="261688"/>
                  </a:cubicBezTo>
                  <a:cubicBezTo>
                    <a:pt x="164966" y="262145"/>
                    <a:pt x="164737" y="262602"/>
                    <a:pt x="164508" y="263060"/>
                  </a:cubicBezTo>
                  <a:cubicBezTo>
                    <a:pt x="163137" y="266031"/>
                    <a:pt x="161765" y="268775"/>
                    <a:pt x="160394" y="271746"/>
                  </a:cubicBezTo>
                  <a:cubicBezTo>
                    <a:pt x="147135" y="299407"/>
                    <a:pt x="128618" y="302836"/>
                    <a:pt x="103015" y="284091"/>
                  </a:cubicBezTo>
                  <a:cubicBezTo>
                    <a:pt x="95700" y="278604"/>
                    <a:pt x="89528" y="272204"/>
                    <a:pt x="86784" y="263974"/>
                  </a:cubicBezTo>
                  <a:cubicBezTo>
                    <a:pt x="80155" y="244543"/>
                    <a:pt x="73526" y="224198"/>
                    <a:pt x="76269" y="204081"/>
                  </a:cubicBezTo>
                  <a:cubicBezTo>
                    <a:pt x="80841" y="172534"/>
                    <a:pt x="86784" y="140759"/>
                    <a:pt x="108044" y="114470"/>
                  </a:cubicBezTo>
                  <a:cubicBezTo>
                    <a:pt x="114674" y="106240"/>
                    <a:pt x="122446" y="100296"/>
                    <a:pt x="130676" y="94124"/>
                  </a:cubicBezTo>
                  <a:cubicBezTo>
                    <a:pt x="145077" y="83151"/>
                    <a:pt x="160622" y="83380"/>
                    <a:pt x="175938" y="91610"/>
                  </a:cubicBezTo>
                  <a:cubicBezTo>
                    <a:pt x="191026" y="98925"/>
                    <a:pt x="195827" y="111955"/>
                    <a:pt x="194455" y="127957"/>
                  </a:cubicBezTo>
                  <a:close/>
                  <a:moveTo>
                    <a:pt x="13861" y="253916"/>
                  </a:moveTo>
                  <a:cubicBezTo>
                    <a:pt x="16604" y="211625"/>
                    <a:pt x="19805" y="169105"/>
                    <a:pt x="31920" y="127957"/>
                  </a:cubicBezTo>
                  <a:cubicBezTo>
                    <a:pt x="43122" y="90467"/>
                    <a:pt x="61410" y="57091"/>
                    <a:pt x="90899" y="31945"/>
                  </a:cubicBezTo>
                  <a:cubicBezTo>
                    <a:pt x="117188" y="9542"/>
                    <a:pt x="140048" y="7485"/>
                    <a:pt x="158565" y="19143"/>
                  </a:cubicBezTo>
                  <a:cubicBezTo>
                    <a:pt x="158565" y="19143"/>
                    <a:pt x="158793" y="19143"/>
                    <a:pt x="158793" y="19372"/>
                  </a:cubicBezTo>
                  <a:cubicBezTo>
                    <a:pt x="159708" y="19829"/>
                    <a:pt x="160622" y="20515"/>
                    <a:pt x="161308" y="21201"/>
                  </a:cubicBezTo>
                  <a:cubicBezTo>
                    <a:pt x="161308" y="21201"/>
                    <a:pt x="161537" y="21429"/>
                    <a:pt x="161537" y="21429"/>
                  </a:cubicBezTo>
                  <a:cubicBezTo>
                    <a:pt x="163365" y="22801"/>
                    <a:pt x="164966" y="24173"/>
                    <a:pt x="166794" y="25773"/>
                  </a:cubicBezTo>
                  <a:cubicBezTo>
                    <a:pt x="167023" y="26001"/>
                    <a:pt x="167252" y="26230"/>
                    <a:pt x="167480" y="26230"/>
                  </a:cubicBezTo>
                  <a:cubicBezTo>
                    <a:pt x="168166" y="26916"/>
                    <a:pt x="168852" y="27373"/>
                    <a:pt x="169309" y="28059"/>
                  </a:cubicBezTo>
                  <a:cubicBezTo>
                    <a:pt x="169538" y="28287"/>
                    <a:pt x="169766" y="28516"/>
                    <a:pt x="169995" y="28745"/>
                  </a:cubicBezTo>
                  <a:cubicBezTo>
                    <a:pt x="170681" y="29659"/>
                    <a:pt x="171595" y="30345"/>
                    <a:pt x="172281" y="31259"/>
                  </a:cubicBezTo>
                  <a:cubicBezTo>
                    <a:pt x="184397" y="44975"/>
                    <a:pt x="191483" y="62120"/>
                    <a:pt x="193541" y="82237"/>
                  </a:cubicBezTo>
                  <a:cubicBezTo>
                    <a:pt x="185768" y="82923"/>
                    <a:pt x="180510" y="78808"/>
                    <a:pt x="174795" y="76751"/>
                  </a:cubicBezTo>
                  <a:cubicBezTo>
                    <a:pt x="173652" y="76293"/>
                    <a:pt x="172509" y="76065"/>
                    <a:pt x="171366" y="75608"/>
                  </a:cubicBezTo>
                  <a:cubicBezTo>
                    <a:pt x="171138" y="75608"/>
                    <a:pt x="171138" y="75608"/>
                    <a:pt x="170909" y="75379"/>
                  </a:cubicBezTo>
                  <a:cubicBezTo>
                    <a:pt x="169766" y="75150"/>
                    <a:pt x="168623" y="74693"/>
                    <a:pt x="167709" y="74465"/>
                  </a:cubicBezTo>
                  <a:cubicBezTo>
                    <a:pt x="142106" y="67835"/>
                    <a:pt x="120617" y="75608"/>
                    <a:pt x="102558" y="97553"/>
                  </a:cubicBezTo>
                  <a:cubicBezTo>
                    <a:pt x="79698" y="124985"/>
                    <a:pt x="67353" y="156075"/>
                    <a:pt x="64382" y="191508"/>
                  </a:cubicBezTo>
                  <a:cubicBezTo>
                    <a:pt x="62553" y="213453"/>
                    <a:pt x="62324" y="234713"/>
                    <a:pt x="68268" y="256430"/>
                  </a:cubicBezTo>
                  <a:cubicBezTo>
                    <a:pt x="69639" y="261688"/>
                    <a:pt x="71468" y="266717"/>
                    <a:pt x="73754" y="271289"/>
                  </a:cubicBezTo>
                  <a:cubicBezTo>
                    <a:pt x="74211" y="272204"/>
                    <a:pt x="74669" y="273118"/>
                    <a:pt x="75126" y="274032"/>
                  </a:cubicBezTo>
                  <a:cubicBezTo>
                    <a:pt x="75126" y="274032"/>
                    <a:pt x="75126" y="274261"/>
                    <a:pt x="75126" y="274261"/>
                  </a:cubicBezTo>
                  <a:cubicBezTo>
                    <a:pt x="76497" y="277004"/>
                    <a:pt x="78326" y="279519"/>
                    <a:pt x="79926" y="281805"/>
                  </a:cubicBezTo>
                  <a:cubicBezTo>
                    <a:pt x="79926" y="281805"/>
                    <a:pt x="79926" y="281805"/>
                    <a:pt x="79926" y="281805"/>
                  </a:cubicBezTo>
                  <a:cubicBezTo>
                    <a:pt x="80384" y="282491"/>
                    <a:pt x="81069" y="283176"/>
                    <a:pt x="81527" y="283862"/>
                  </a:cubicBezTo>
                  <a:cubicBezTo>
                    <a:pt x="81755" y="284091"/>
                    <a:pt x="81755" y="284319"/>
                    <a:pt x="81984" y="284548"/>
                  </a:cubicBezTo>
                  <a:cubicBezTo>
                    <a:pt x="82441" y="285234"/>
                    <a:pt x="83127" y="285691"/>
                    <a:pt x="83584" y="286377"/>
                  </a:cubicBezTo>
                  <a:cubicBezTo>
                    <a:pt x="83813" y="286605"/>
                    <a:pt x="84041" y="286834"/>
                    <a:pt x="84041" y="286834"/>
                  </a:cubicBezTo>
                  <a:cubicBezTo>
                    <a:pt x="85184" y="287977"/>
                    <a:pt x="86099" y="288891"/>
                    <a:pt x="87242" y="290034"/>
                  </a:cubicBezTo>
                  <a:cubicBezTo>
                    <a:pt x="87470" y="290263"/>
                    <a:pt x="87699" y="290492"/>
                    <a:pt x="87927" y="290720"/>
                  </a:cubicBezTo>
                  <a:cubicBezTo>
                    <a:pt x="88385" y="291177"/>
                    <a:pt x="88842" y="291635"/>
                    <a:pt x="89528" y="291863"/>
                  </a:cubicBezTo>
                  <a:cubicBezTo>
                    <a:pt x="89985" y="292092"/>
                    <a:pt x="90442" y="292549"/>
                    <a:pt x="90671" y="292778"/>
                  </a:cubicBezTo>
                  <a:cubicBezTo>
                    <a:pt x="91128" y="293235"/>
                    <a:pt x="91585" y="293463"/>
                    <a:pt x="92042" y="293921"/>
                  </a:cubicBezTo>
                  <a:cubicBezTo>
                    <a:pt x="92499" y="294378"/>
                    <a:pt x="93185" y="294606"/>
                    <a:pt x="93642" y="295064"/>
                  </a:cubicBezTo>
                  <a:cubicBezTo>
                    <a:pt x="94100" y="295292"/>
                    <a:pt x="94557" y="295749"/>
                    <a:pt x="95014" y="295978"/>
                  </a:cubicBezTo>
                  <a:cubicBezTo>
                    <a:pt x="95928" y="296664"/>
                    <a:pt x="96843" y="297121"/>
                    <a:pt x="97986" y="297807"/>
                  </a:cubicBezTo>
                  <a:cubicBezTo>
                    <a:pt x="98214" y="298035"/>
                    <a:pt x="98672" y="298264"/>
                    <a:pt x="99129" y="298264"/>
                  </a:cubicBezTo>
                  <a:cubicBezTo>
                    <a:pt x="99815" y="298721"/>
                    <a:pt x="100729" y="299178"/>
                    <a:pt x="101415" y="299407"/>
                  </a:cubicBezTo>
                  <a:cubicBezTo>
                    <a:pt x="101872" y="299636"/>
                    <a:pt x="102329" y="299864"/>
                    <a:pt x="102558" y="300093"/>
                  </a:cubicBezTo>
                  <a:cubicBezTo>
                    <a:pt x="103244" y="300550"/>
                    <a:pt x="104158" y="300779"/>
                    <a:pt x="105072" y="301236"/>
                  </a:cubicBezTo>
                  <a:cubicBezTo>
                    <a:pt x="105530" y="301464"/>
                    <a:pt x="105758" y="301464"/>
                    <a:pt x="106215" y="301693"/>
                  </a:cubicBezTo>
                  <a:cubicBezTo>
                    <a:pt x="107358" y="302150"/>
                    <a:pt x="108730" y="302607"/>
                    <a:pt x="109873" y="303065"/>
                  </a:cubicBezTo>
                  <a:cubicBezTo>
                    <a:pt x="115359" y="304893"/>
                    <a:pt x="120846" y="306722"/>
                    <a:pt x="128390" y="309237"/>
                  </a:cubicBezTo>
                  <a:cubicBezTo>
                    <a:pt x="113759" y="333240"/>
                    <a:pt x="84956" y="343070"/>
                    <a:pt x="61638" y="332325"/>
                  </a:cubicBezTo>
                  <a:cubicBezTo>
                    <a:pt x="60038" y="331640"/>
                    <a:pt x="58667" y="330954"/>
                    <a:pt x="57066" y="330268"/>
                  </a:cubicBezTo>
                  <a:cubicBezTo>
                    <a:pt x="56838" y="330039"/>
                    <a:pt x="56609" y="330039"/>
                    <a:pt x="56152" y="329811"/>
                  </a:cubicBezTo>
                  <a:cubicBezTo>
                    <a:pt x="54780" y="329125"/>
                    <a:pt x="53409" y="328439"/>
                    <a:pt x="52037" y="327525"/>
                  </a:cubicBezTo>
                  <a:cubicBezTo>
                    <a:pt x="51809" y="327296"/>
                    <a:pt x="51580" y="327296"/>
                    <a:pt x="51351" y="327068"/>
                  </a:cubicBezTo>
                  <a:cubicBezTo>
                    <a:pt x="49980" y="326382"/>
                    <a:pt x="48608" y="325467"/>
                    <a:pt x="47237" y="324782"/>
                  </a:cubicBezTo>
                  <a:cubicBezTo>
                    <a:pt x="47237" y="324782"/>
                    <a:pt x="47237" y="324782"/>
                    <a:pt x="47237" y="324782"/>
                  </a:cubicBezTo>
                  <a:cubicBezTo>
                    <a:pt x="45865" y="323867"/>
                    <a:pt x="44722" y="322953"/>
                    <a:pt x="43350" y="322267"/>
                  </a:cubicBezTo>
                  <a:cubicBezTo>
                    <a:pt x="43122" y="322038"/>
                    <a:pt x="42893" y="322038"/>
                    <a:pt x="42665" y="321810"/>
                  </a:cubicBezTo>
                  <a:cubicBezTo>
                    <a:pt x="41522" y="320895"/>
                    <a:pt x="40150" y="319981"/>
                    <a:pt x="39007" y="319067"/>
                  </a:cubicBezTo>
                  <a:cubicBezTo>
                    <a:pt x="38778" y="319067"/>
                    <a:pt x="38778" y="318838"/>
                    <a:pt x="38550" y="318838"/>
                  </a:cubicBezTo>
                  <a:cubicBezTo>
                    <a:pt x="37407" y="317924"/>
                    <a:pt x="36264" y="316781"/>
                    <a:pt x="35121" y="315866"/>
                  </a:cubicBezTo>
                  <a:cubicBezTo>
                    <a:pt x="35121" y="315866"/>
                    <a:pt x="35121" y="315866"/>
                    <a:pt x="35121" y="315866"/>
                  </a:cubicBezTo>
                  <a:cubicBezTo>
                    <a:pt x="33978" y="314723"/>
                    <a:pt x="32835" y="313809"/>
                    <a:pt x="31920" y="312666"/>
                  </a:cubicBezTo>
                  <a:cubicBezTo>
                    <a:pt x="31920" y="312666"/>
                    <a:pt x="31692" y="312437"/>
                    <a:pt x="31692" y="312437"/>
                  </a:cubicBezTo>
                  <a:cubicBezTo>
                    <a:pt x="30549" y="311294"/>
                    <a:pt x="29634" y="310151"/>
                    <a:pt x="28720" y="309008"/>
                  </a:cubicBezTo>
                  <a:cubicBezTo>
                    <a:pt x="28720" y="309008"/>
                    <a:pt x="28720" y="309008"/>
                    <a:pt x="28720" y="309008"/>
                  </a:cubicBezTo>
                  <a:cubicBezTo>
                    <a:pt x="26663" y="306722"/>
                    <a:pt x="24834" y="304208"/>
                    <a:pt x="23234" y="301464"/>
                  </a:cubicBezTo>
                  <a:cubicBezTo>
                    <a:pt x="23234" y="301464"/>
                    <a:pt x="23234" y="301236"/>
                    <a:pt x="23005" y="301236"/>
                  </a:cubicBezTo>
                  <a:cubicBezTo>
                    <a:pt x="20490" y="297350"/>
                    <a:pt x="18433" y="293006"/>
                    <a:pt x="17061" y="288434"/>
                  </a:cubicBezTo>
                  <a:cubicBezTo>
                    <a:pt x="17061" y="288434"/>
                    <a:pt x="17061" y="288434"/>
                    <a:pt x="17061" y="288434"/>
                  </a:cubicBezTo>
                  <a:cubicBezTo>
                    <a:pt x="14318" y="278147"/>
                    <a:pt x="12947" y="266946"/>
                    <a:pt x="13861" y="253916"/>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85631284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2CB960-89D0-1D27-0774-662A1E106FAF}"/>
              </a:ext>
            </a:extLst>
          </p:cNvPr>
          <p:cNvSpPr>
            <a:spLocks noGrp="1"/>
          </p:cNvSpPr>
          <p:nvPr>
            <p:ph type="body" sz="quarter" idx="13"/>
          </p:nvPr>
        </p:nvSpPr>
        <p:spPr>
          <a:xfrm>
            <a:off x="6096000" y="2714018"/>
            <a:ext cx="5680753" cy="945575"/>
          </a:xfrm>
        </p:spPr>
        <p:txBody>
          <a:bodyPr>
            <a:noAutofit/>
          </a:bodyPr>
          <a:lstStyle/>
          <a:p>
            <a:r>
              <a:rPr lang="en-US" sz="2800" b="1" dirty="0">
                <a:solidFill>
                  <a:srgbClr val="EE1765"/>
                </a:solidFill>
              </a:rPr>
              <a:t>Building A Diverse Skilled Workforce</a:t>
            </a:r>
          </a:p>
          <a:p>
            <a:r>
              <a:rPr lang="en-US" sz="2200" dirty="0">
                <a:solidFill>
                  <a:srgbClr val="083F59"/>
                </a:solidFill>
              </a:rPr>
              <a:t> In addition to the ethical reasons for embracing diversity in your recruitment strategy, there is also a strong business case for doing so. </a:t>
            </a:r>
          </a:p>
          <a:p>
            <a:r>
              <a:rPr lang="en-US" sz="2200" dirty="0">
                <a:solidFill>
                  <a:srgbClr val="083F59"/>
                </a:solidFill>
              </a:rPr>
              <a:t>Recruiting professionals from diverse backgrounds helps ensure that your business gains different perspectives, opinions, insights and ideas from the broadest range possible, helping to develop a culture of innovation within your company. </a:t>
            </a:r>
          </a:p>
          <a:p>
            <a:r>
              <a:rPr lang="en-US" sz="2200" dirty="0">
                <a:solidFill>
                  <a:srgbClr val="083F59"/>
                </a:solidFill>
              </a:rPr>
              <a:t>Reaching candidates from diverse backgrounds when advertising a role can be challenging. </a:t>
            </a:r>
          </a:p>
          <a:p>
            <a:r>
              <a:rPr lang="en-US" sz="2200" dirty="0">
                <a:solidFill>
                  <a:srgbClr val="083F59"/>
                </a:solidFill>
              </a:rPr>
              <a:t>Engaging in a recruitment consultancy or network is an effective strategy to gain access to a broad network of talent from a variety of backgrounds.</a:t>
            </a:r>
            <a:endParaRPr lang="en-IE" sz="2200" dirty="0">
              <a:solidFill>
                <a:srgbClr val="083F59"/>
              </a:solidFill>
            </a:endParaRPr>
          </a:p>
        </p:txBody>
      </p:sp>
      <p:pic>
        <p:nvPicPr>
          <p:cNvPr id="10" name="Picture Placeholder 9">
            <a:extLst>
              <a:ext uri="{FF2B5EF4-FFF2-40B4-BE49-F238E27FC236}">
                <a16:creationId xmlns:a16="http://schemas.microsoft.com/office/drawing/2014/main" id="{F986D064-4105-90C7-103D-8648E7656648}"/>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Tree>
    <p:extLst>
      <p:ext uri="{BB962C8B-B14F-4D97-AF65-F5344CB8AC3E}">
        <p14:creationId xmlns:p14="http://schemas.microsoft.com/office/powerpoint/2010/main" val="606861223"/>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BC0534D-AC9D-C45A-62C4-113266E69592}"/>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C2479497-79AF-8B7B-4DCF-8A7472C8FA0C}"/>
              </a:ext>
            </a:extLst>
          </p:cNvPr>
          <p:cNvSpPr>
            <a:spLocks noGrp="1"/>
          </p:cNvSpPr>
          <p:nvPr>
            <p:ph type="body" sz="quarter" idx="18"/>
          </p:nvPr>
        </p:nvSpPr>
        <p:spPr>
          <a:xfrm>
            <a:off x="883440" y="1152569"/>
            <a:ext cx="10595237" cy="3849918"/>
          </a:xfrm>
        </p:spPr>
        <p:txBody>
          <a:bodyPr/>
          <a:lstStyle/>
          <a:p>
            <a:pPr marL="342900" indent="-342900">
              <a:buFont typeface="Wingdings" panose="05000000000000000000" pitchFamily="2" charset="2"/>
              <a:buChar char="q"/>
            </a:pPr>
            <a:r>
              <a:rPr lang="en-US" b="1" dirty="0"/>
              <a:t>You understand the benefits of becoming an inclusive SME: </a:t>
            </a:r>
            <a:r>
              <a:rPr lang="en-US" dirty="0" err="1"/>
              <a:t>Recognised</a:t>
            </a:r>
            <a:r>
              <a:rPr lang="en-US" dirty="0"/>
              <a:t> how diversity and inclusion can positively impact the workplace culture, employee engagement, and company success.</a:t>
            </a:r>
          </a:p>
          <a:p>
            <a:pPr marL="342900" indent="-342900">
              <a:buFont typeface="Wingdings" panose="05000000000000000000" pitchFamily="2" charset="2"/>
              <a:buChar char="q"/>
            </a:pPr>
            <a:r>
              <a:rPr lang="en-US" b="1" dirty="0"/>
              <a:t>Can conduct inclusive audits: </a:t>
            </a:r>
            <a:r>
              <a:rPr lang="en-US" dirty="0"/>
              <a:t>Learned how to assess current practices, identify gaps, and implement necessary changes to enable a diverse and inclusive workplace.</a:t>
            </a:r>
          </a:p>
          <a:p>
            <a:pPr marL="342900" indent="-342900">
              <a:buFont typeface="Wingdings" panose="05000000000000000000" pitchFamily="2" charset="2"/>
              <a:buChar char="q"/>
            </a:pPr>
            <a:r>
              <a:rPr lang="en-US" b="1" dirty="0"/>
              <a:t>Able to develop a comprehensive, inclusive recruitment strategy: </a:t>
            </a:r>
            <a:r>
              <a:rPr lang="en-US" dirty="0"/>
              <a:t>Gained skills in developing internal recruitment strategies. </a:t>
            </a:r>
          </a:p>
          <a:p>
            <a:pPr marL="342900" indent="-342900">
              <a:buFont typeface="Wingdings" panose="05000000000000000000" pitchFamily="2" charset="2"/>
              <a:buChar char="q"/>
            </a:pPr>
            <a:r>
              <a:rPr lang="en-US" b="1" dirty="0"/>
              <a:t>Can navigate in-house and external recruitment approaches: </a:t>
            </a:r>
            <a:r>
              <a:rPr lang="en-US" dirty="0"/>
              <a:t>Understand how to effectively use both methods to reach a broader talent pool and enhance diversity within the company.</a:t>
            </a:r>
          </a:p>
        </p:txBody>
      </p:sp>
      <p:sp>
        <p:nvSpPr>
          <p:cNvPr id="5" name="Text Placeholder 4">
            <a:extLst>
              <a:ext uri="{FF2B5EF4-FFF2-40B4-BE49-F238E27FC236}">
                <a16:creationId xmlns:a16="http://schemas.microsoft.com/office/drawing/2014/main" id="{3A9B25B8-CD46-2C44-2ED1-489E96B73B5F}"/>
              </a:ext>
            </a:extLst>
          </p:cNvPr>
          <p:cNvSpPr>
            <a:spLocks noGrp="1"/>
          </p:cNvSpPr>
          <p:nvPr>
            <p:ph type="body" sz="quarter" idx="16"/>
          </p:nvPr>
        </p:nvSpPr>
        <p:spPr>
          <a:xfrm>
            <a:off x="798381" y="519036"/>
            <a:ext cx="10595237" cy="803654"/>
          </a:xfrm>
        </p:spPr>
        <p:txBody>
          <a:bodyPr/>
          <a:lstStyle/>
          <a:p>
            <a:r>
              <a:rPr lang="en-IE" dirty="0"/>
              <a:t>Learning Outcomes</a:t>
            </a:r>
          </a:p>
        </p:txBody>
      </p:sp>
    </p:spTree>
    <p:extLst>
      <p:ext uri="{BB962C8B-B14F-4D97-AF65-F5344CB8AC3E}">
        <p14:creationId xmlns:p14="http://schemas.microsoft.com/office/powerpoint/2010/main" val="41974294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ACB46D8-0196-B492-D348-1177E7882F8E}"/>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8EB68E3D-892F-DAC5-E094-EEC210DECC0E}"/>
              </a:ext>
            </a:extLst>
          </p:cNvPr>
          <p:cNvSpPr>
            <a:spLocks noGrp="1"/>
          </p:cNvSpPr>
          <p:nvPr>
            <p:ph type="body" sz="quarter" idx="19"/>
          </p:nvPr>
        </p:nvSpPr>
        <p:spPr>
          <a:xfrm>
            <a:off x="969827" y="3830825"/>
            <a:ext cx="3195486" cy="1063903"/>
          </a:xfrm>
        </p:spPr>
        <p:txBody>
          <a:bodyPr>
            <a:normAutofit/>
          </a:bodyPr>
          <a:lstStyle/>
          <a:p>
            <a:r>
              <a:rPr lang="en-US" dirty="0"/>
              <a:t>Now Complete Module 3 Part 2</a:t>
            </a:r>
          </a:p>
        </p:txBody>
      </p:sp>
      <p:sp>
        <p:nvSpPr>
          <p:cNvPr id="20" name="Text Placeholder 19">
            <a:extLst>
              <a:ext uri="{FF2B5EF4-FFF2-40B4-BE49-F238E27FC236}">
                <a16:creationId xmlns:a16="http://schemas.microsoft.com/office/drawing/2014/main" id="{9F09E829-6075-CEAF-E7CB-687FC7A5BC36}"/>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F815282F-B698-0639-9B23-F1D343CB79CA}"/>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5180500C-9097-3244-3CDA-104ED4F764B8}"/>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B1B6DA26-FC28-45F0-AECB-D4D68951EF70}"/>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540A15B7-D19D-48E5-1675-72CC899FFF3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C4D5B921-CEB4-692A-79BF-2375B4F880CD}"/>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5E13BF13-F3CC-9C90-790B-DFA510AFF3DC}"/>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15F4F3EE-DF43-F247-0F49-A51EF419B61E}"/>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A476CB6B-BA0E-1AF9-7374-58B52635730E}"/>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5AC91C7E-DF8C-E915-2720-11F13C18BFCB}"/>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B8B6BF3C-D833-BAF0-5346-1A1745D3BB86}"/>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DC97B303-3A05-5EC1-E99A-42D1E8EB4AD7}"/>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F92355A4-1B22-78A0-1CE0-546445E8FEF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7D3298E3-D8DB-19DF-4D4E-92E64B0017A8}"/>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1EE4A99E-1704-8872-95FC-A24735DFE763}"/>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59EBDF37-424A-8C5F-CDD8-C2135E52F655}"/>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94E24142-918D-C17B-65B5-E7FBB8784EA3}"/>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0454936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32B881D6-8048-CC35-191B-3B33AEEDCDCF}"/>
              </a:ext>
            </a:extLst>
          </p:cNvPr>
          <p:cNvSpPr>
            <a:spLocks noGrp="1"/>
          </p:cNvSpPr>
          <p:nvPr>
            <p:ph type="body" sz="quarter" idx="18"/>
          </p:nvPr>
        </p:nvSpPr>
        <p:spPr>
          <a:xfrm>
            <a:off x="798381" y="1231882"/>
            <a:ext cx="10831644" cy="3849918"/>
          </a:xfrm>
        </p:spPr>
        <p:txBody>
          <a:bodyPr/>
          <a:lstStyle/>
          <a:p>
            <a:pPr marL="0" indent="0"/>
            <a:r>
              <a:rPr lang="en-US" sz="2200" b="1" dirty="0"/>
              <a:t>By the end of this module, participants will be able to:</a:t>
            </a:r>
          </a:p>
          <a:p>
            <a:pPr marL="342900" indent="-342900">
              <a:buFont typeface="Arial" panose="020B0604020202020204" pitchFamily="34" charset="0"/>
              <a:buChar char="•"/>
            </a:pPr>
            <a:r>
              <a:rPr lang="en-US" sz="2200" dirty="0"/>
              <a:t>Understand how European </a:t>
            </a:r>
            <a:r>
              <a:rPr lang="en-US" sz="2200" b="1" dirty="0"/>
              <a:t>SMEs can cultivate </a:t>
            </a:r>
            <a:r>
              <a:rPr lang="en-US" sz="2200" dirty="0"/>
              <a:t>diverse and inclusive workplaces.</a:t>
            </a:r>
          </a:p>
          <a:p>
            <a:pPr marL="342900" indent="-342900">
              <a:buFont typeface="Arial" panose="020B0604020202020204" pitchFamily="34" charset="0"/>
              <a:buChar char="•"/>
            </a:pPr>
            <a:r>
              <a:rPr lang="en-US" sz="2200" dirty="0"/>
              <a:t>Learn how to </a:t>
            </a:r>
            <a:r>
              <a:rPr lang="en-US" sz="2200" b="1" dirty="0"/>
              <a:t>conduct inclusive audits </a:t>
            </a:r>
            <a:r>
              <a:rPr lang="en-US" sz="2200" dirty="0"/>
              <a:t>to evaluate and enhance recruitment strategies.</a:t>
            </a:r>
          </a:p>
          <a:p>
            <a:pPr marL="342900" indent="-342900">
              <a:buFont typeface="Arial" panose="020B0604020202020204" pitchFamily="34" charset="0"/>
              <a:buChar char="•"/>
            </a:pPr>
            <a:r>
              <a:rPr lang="en-US" sz="2200" dirty="0"/>
              <a:t>Explore the </a:t>
            </a:r>
            <a:r>
              <a:rPr lang="en-US" sz="2200" b="1" dirty="0"/>
              <a:t>benefits and challenges </a:t>
            </a:r>
            <a:r>
              <a:rPr lang="en-US" sz="2200" dirty="0"/>
              <a:t>of both in-house and external </a:t>
            </a:r>
            <a:r>
              <a:rPr lang="en-US" sz="2200" b="1" dirty="0"/>
              <a:t>recruitment </a:t>
            </a:r>
            <a:r>
              <a:rPr lang="en-US" sz="2200" dirty="0"/>
              <a:t>approaches for attracting and retaining diverse talent.</a:t>
            </a:r>
          </a:p>
          <a:p>
            <a:pPr marL="342900" indent="-342900">
              <a:buFont typeface="Arial" panose="020B0604020202020204" pitchFamily="34" charset="0"/>
              <a:buChar char="•"/>
            </a:pPr>
            <a:r>
              <a:rPr lang="en-US" sz="2200" dirty="0"/>
              <a:t>Develop practical knowledge on creating </a:t>
            </a:r>
            <a:r>
              <a:rPr lang="en-US" sz="2200" b="1" dirty="0"/>
              <a:t>inclusive recruitment strategies </a:t>
            </a:r>
            <a:r>
              <a:rPr lang="en-US" sz="2200" dirty="0"/>
              <a:t>that foster diversity in the workplace.</a:t>
            </a:r>
          </a:p>
          <a:p>
            <a:pPr marL="342900" indent="-342900">
              <a:buFont typeface="Arial" panose="020B0604020202020204" pitchFamily="34" charset="0"/>
              <a:buChar char="•"/>
            </a:pPr>
            <a:r>
              <a:rPr lang="en-US" sz="2200" dirty="0"/>
              <a:t>Gain insight into </a:t>
            </a:r>
            <a:r>
              <a:rPr lang="en-US" sz="2200" b="1" dirty="0"/>
              <a:t>best practices </a:t>
            </a:r>
            <a:r>
              <a:rPr lang="en-US" sz="2200" dirty="0"/>
              <a:t>for enabling an inclusive company culture that supports long-term talent retention.</a:t>
            </a:r>
            <a:endParaRPr lang="en-IE" sz="2200" dirty="0"/>
          </a:p>
        </p:txBody>
      </p:sp>
      <p:sp>
        <p:nvSpPr>
          <p:cNvPr id="14" name="Text Placeholder 13">
            <a:extLst>
              <a:ext uri="{FF2B5EF4-FFF2-40B4-BE49-F238E27FC236}">
                <a16:creationId xmlns:a16="http://schemas.microsoft.com/office/drawing/2014/main" id="{BA45A776-565F-61A7-E4BA-A15B6C66C7B8}"/>
              </a:ext>
            </a:extLst>
          </p:cNvPr>
          <p:cNvSpPr>
            <a:spLocks noGrp="1"/>
          </p:cNvSpPr>
          <p:nvPr>
            <p:ph type="body" sz="quarter" idx="16"/>
          </p:nvPr>
        </p:nvSpPr>
        <p:spPr>
          <a:xfrm>
            <a:off x="798381" y="576146"/>
            <a:ext cx="10595237" cy="803654"/>
          </a:xfrm>
        </p:spPr>
        <p:txBody>
          <a:bodyPr/>
          <a:lstStyle/>
          <a:p>
            <a:r>
              <a:rPr lang="en-IE" sz="2800" dirty="0"/>
              <a:t>Learning Objectives</a:t>
            </a:r>
          </a:p>
        </p:txBody>
      </p:sp>
    </p:spTree>
    <p:extLst>
      <p:ext uri="{BB962C8B-B14F-4D97-AF65-F5344CB8AC3E}">
        <p14:creationId xmlns:p14="http://schemas.microsoft.com/office/powerpoint/2010/main" val="230085530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7FF8F9-CD88-56CC-D13E-05938D3E052D}"/>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BB5708C-538D-1BDB-E260-02F931CDACC0}"/>
              </a:ext>
            </a:extLst>
          </p:cNvPr>
          <p:cNvSpPr>
            <a:spLocks noGrp="1"/>
          </p:cNvSpPr>
          <p:nvPr>
            <p:ph type="body" sz="quarter" idx="16"/>
          </p:nvPr>
        </p:nvSpPr>
        <p:spPr/>
        <p:txBody>
          <a:bodyPr>
            <a:normAutofit fontScale="85000" lnSpcReduction="10000"/>
          </a:bodyPr>
          <a:lstStyle/>
          <a:p>
            <a:r>
              <a:rPr lang="en-IE" dirty="0"/>
              <a:t>Defining SME Diversity and Inclusion</a:t>
            </a:r>
          </a:p>
        </p:txBody>
      </p:sp>
      <p:sp>
        <p:nvSpPr>
          <p:cNvPr id="5" name="Text Placeholder 4">
            <a:extLst>
              <a:ext uri="{FF2B5EF4-FFF2-40B4-BE49-F238E27FC236}">
                <a16:creationId xmlns:a16="http://schemas.microsoft.com/office/drawing/2014/main" id="{31CA114C-8F2B-CAB1-CA5A-67ED36AA8228}"/>
              </a:ext>
            </a:extLst>
          </p:cNvPr>
          <p:cNvSpPr>
            <a:spLocks noGrp="1"/>
          </p:cNvSpPr>
          <p:nvPr>
            <p:ph type="body" sz="quarter" idx="17"/>
          </p:nvPr>
        </p:nvSpPr>
        <p:spPr/>
        <p:txBody>
          <a:bodyPr/>
          <a:lstStyle/>
          <a:p>
            <a:r>
              <a:rPr lang="en-IE" dirty="0"/>
              <a:t>01</a:t>
            </a:r>
          </a:p>
        </p:txBody>
      </p:sp>
    </p:spTree>
    <p:extLst>
      <p:ext uri="{BB962C8B-B14F-4D97-AF65-F5344CB8AC3E}">
        <p14:creationId xmlns:p14="http://schemas.microsoft.com/office/powerpoint/2010/main" val="17891130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group of people sitting on the floor&#10;&#10;Description automatically generated">
            <a:extLst>
              <a:ext uri="{FF2B5EF4-FFF2-40B4-BE49-F238E27FC236}">
                <a16:creationId xmlns:a16="http://schemas.microsoft.com/office/drawing/2014/main" id="{6F137A5C-92EB-4BFF-F22E-5366C95D9C48}"/>
              </a:ext>
            </a:extLst>
          </p:cNvPr>
          <p:cNvPicPr>
            <a:picLocks noGrp="1" noChangeAspect="1"/>
          </p:cNvPicPr>
          <p:nvPr>
            <p:ph type="pic" sz="quarter" idx="42"/>
          </p:nvPr>
        </p:nvPicPr>
        <p:blipFill>
          <a:blip r:embed="rId2"/>
          <a:srcRect l="14167" r="14167"/>
          <a:stretch>
            <a:fillRect/>
          </a:stretch>
        </p:blipFill>
        <p:spPr/>
      </p:pic>
      <p:sp>
        <p:nvSpPr>
          <p:cNvPr id="14" name="Text Placeholder 13">
            <a:extLst>
              <a:ext uri="{FF2B5EF4-FFF2-40B4-BE49-F238E27FC236}">
                <a16:creationId xmlns:a16="http://schemas.microsoft.com/office/drawing/2014/main" id="{EA9BCC53-5632-3EEC-7E74-665B0AD82FB6}"/>
              </a:ext>
            </a:extLst>
          </p:cNvPr>
          <p:cNvSpPr>
            <a:spLocks noGrp="1"/>
          </p:cNvSpPr>
          <p:nvPr>
            <p:ph type="body" sz="quarter" idx="13"/>
          </p:nvPr>
        </p:nvSpPr>
        <p:spPr>
          <a:xfrm>
            <a:off x="103516" y="829340"/>
            <a:ext cx="5598544" cy="4997302"/>
          </a:xfrm>
        </p:spPr>
        <p:txBody>
          <a:bodyPr>
            <a:normAutofit fontScale="77500" lnSpcReduction="20000"/>
          </a:bodyPr>
          <a:lstStyle/>
          <a:p>
            <a:pPr>
              <a:lnSpc>
                <a:spcPct val="120000"/>
              </a:lnSpc>
              <a:spcBef>
                <a:spcPts val="0"/>
              </a:spcBef>
            </a:pPr>
            <a:r>
              <a:rPr lang="en-US" sz="3600" b="1" dirty="0"/>
              <a:t>Defining Diversity and Inclusion</a:t>
            </a:r>
          </a:p>
          <a:p>
            <a:pPr>
              <a:lnSpc>
                <a:spcPct val="120000"/>
              </a:lnSpc>
              <a:spcBef>
                <a:spcPts val="0"/>
              </a:spcBef>
            </a:pPr>
            <a:endParaRPr lang="en-US" sz="2600" b="1" dirty="0"/>
          </a:p>
          <a:p>
            <a:pPr>
              <a:lnSpc>
                <a:spcPct val="120000"/>
              </a:lnSpc>
              <a:spcBef>
                <a:spcPts val="0"/>
              </a:spcBef>
            </a:pPr>
            <a:r>
              <a:rPr lang="en-US" sz="2800" b="1" dirty="0"/>
              <a:t>Diversity</a:t>
            </a:r>
            <a:r>
              <a:rPr lang="en-US" sz="2800" dirty="0"/>
              <a:t> refers to the presence of differences within a given setting. This could include race, gender, age, sexual orientation, religion, disability, socio-economic status, etc.</a:t>
            </a:r>
          </a:p>
          <a:p>
            <a:pPr>
              <a:lnSpc>
                <a:spcPct val="120000"/>
              </a:lnSpc>
              <a:spcBef>
                <a:spcPts val="0"/>
              </a:spcBef>
            </a:pPr>
            <a:endParaRPr lang="en-US" sz="2800" dirty="0"/>
          </a:p>
          <a:p>
            <a:pPr>
              <a:lnSpc>
                <a:spcPct val="120000"/>
              </a:lnSpc>
              <a:spcBef>
                <a:spcPts val="0"/>
              </a:spcBef>
            </a:pPr>
            <a:r>
              <a:rPr lang="en-US" sz="2800" b="1" dirty="0"/>
              <a:t>Inclusion</a:t>
            </a:r>
            <a:r>
              <a:rPr lang="en-US" sz="2800" dirty="0"/>
              <a:t> is the practice of ensuring that people feel a sense of belonging and support within the workplace. It is about creating an environment where all individuals feel valued, respected, and able to contribute fully.</a:t>
            </a:r>
          </a:p>
        </p:txBody>
      </p:sp>
    </p:spTree>
    <p:extLst>
      <p:ext uri="{BB962C8B-B14F-4D97-AF65-F5344CB8AC3E}">
        <p14:creationId xmlns:p14="http://schemas.microsoft.com/office/powerpoint/2010/main" val="23534916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1">
            <a:extLst>
              <a:ext uri="{FF2B5EF4-FFF2-40B4-BE49-F238E27FC236}">
                <a16:creationId xmlns:a16="http://schemas.microsoft.com/office/drawing/2014/main" id="{1756E3ED-4B0D-768E-5BA5-57E70C4A4BBE}"/>
              </a:ext>
            </a:extLst>
          </p:cNvPr>
          <p:cNvSpPr txBox="1">
            <a:spLocks/>
          </p:cNvSpPr>
          <p:nvPr/>
        </p:nvSpPr>
        <p:spPr>
          <a:xfrm>
            <a:off x="350874" y="178432"/>
            <a:ext cx="6402351" cy="34406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200" dirty="0">
                <a:solidFill>
                  <a:schemeClr val="bg1"/>
                </a:solidFill>
              </a:rPr>
              <a:t>To attract the best talent and create vibrant, creative, functioning and resilient workforces, Europe’s SMEs must include people from various cultural backgrounds, gender and sexual identities, and abilities. </a:t>
            </a:r>
          </a:p>
          <a:p>
            <a:pPr marL="0" indent="0">
              <a:lnSpc>
                <a:spcPct val="100000"/>
              </a:lnSpc>
              <a:spcBef>
                <a:spcPts val="0"/>
              </a:spcBef>
              <a:buNone/>
            </a:pPr>
            <a:r>
              <a:rPr lang="en-US" sz="2200" dirty="0">
                <a:solidFill>
                  <a:schemeClr val="bg1"/>
                </a:solidFill>
              </a:rPr>
              <a:t>Research shows that many SMEs still need D &amp; I and need help attracting and retaining a diverse workforce. </a:t>
            </a:r>
          </a:p>
          <a:p>
            <a:pPr marL="0" indent="0">
              <a:lnSpc>
                <a:spcPct val="100000"/>
              </a:lnSpc>
              <a:spcBef>
                <a:spcPts val="0"/>
              </a:spcBef>
              <a:buNone/>
            </a:pPr>
            <a:r>
              <a:rPr lang="en-US" sz="2200" dirty="0">
                <a:solidFill>
                  <a:schemeClr val="bg1"/>
                </a:solidFill>
              </a:rPr>
              <a:t>A sufficient </a:t>
            </a:r>
            <a:r>
              <a:rPr lang="en-US" sz="2200" dirty="0" err="1">
                <a:solidFill>
                  <a:schemeClr val="bg1"/>
                </a:solidFill>
              </a:rPr>
              <a:t>labour</a:t>
            </a:r>
            <a:r>
              <a:rPr lang="en-US" sz="2200" dirty="0">
                <a:solidFill>
                  <a:schemeClr val="bg1"/>
                </a:solidFill>
              </a:rPr>
              <a:t> supply with STEM skills is essential to implement the European Agenda for Growth and Jobs. Demand for STEM and associate professionals is expected to grow by 8 % between 2013 and 2025. Europe’s university-qualified STEM graduates represent a rich diversity of cultures, ethnicities and languages, with 53% speaking a language other than English and more than 80 % holding high-level qualifications and STEM women almost twice as likely to be unemployed than men, leaving much of this extraordinary potential untapped. </a:t>
            </a:r>
          </a:p>
          <a:p>
            <a:pPr marL="0" indent="0">
              <a:lnSpc>
                <a:spcPct val="100000"/>
              </a:lnSpc>
              <a:spcBef>
                <a:spcPts val="0"/>
              </a:spcBef>
              <a:buNone/>
            </a:pPr>
            <a:r>
              <a:rPr lang="en-US" sz="2200" dirty="0">
                <a:solidFill>
                  <a:schemeClr val="bg1"/>
                </a:solidFill>
              </a:rPr>
              <a:t> </a:t>
            </a:r>
          </a:p>
        </p:txBody>
      </p:sp>
      <p:pic>
        <p:nvPicPr>
          <p:cNvPr id="5" name="Picture 4" descr="A person standing in a city street at night&#10;&#10;Description automatically generated">
            <a:extLst>
              <a:ext uri="{FF2B5EF4-FFF2-40B4-BE49-F238E27FC236}">
                <a16:creationId xmlns:a16="http://schemas.microsoft.com/office/drawing/2014/main" id="{DD9D0B78-4B24-2514-901D-FC301B6D351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010458" y="0"/>
            <a:ext cx="4419484" cy="6858000"/>
          </a:xfrm>
          <a:prstGeom prst="rect">
            <a:avLst/>
          </a:prstGeom>
        </p:spPr>
      </p:pic>
      <p:sp>
        <p:nvSpPr>
          <p:cNvPr id="6" name="TextBox 5">
            <a:extLst>
              <a:ext uri="{FF2B5EF4-FFF2-40B4-BE49-F238E27FC236}">
                <a16:creationId xmlns:a16="http://schemas.microsoft.com/office/drawing/2014/main" id="{42D4BB4F-54E4-BB35-D2AE-50A364C8CA80}"/>
              </a:ext>
            </a:extLst>
          </p:cNvPr>
          <p:cNvSpPr txBox="1"/>
          <p:nvPr/>
        </p:nvSpPr>
        <p:spPr>
          <a:xfrm>
            <a:off x="7010458" y="5823387"/>
            <a:ext cx="4276725" cy="923330"/>
          </a:xfrm>
          <a:prstGeom prst="rect">
            <a:avLst/>
          </a:prstGeom>
          <a:noFill/>
        </p:spPr>
        <p:txBody>
          <a:bodyPr wrap="square" rtlCol="0">
            <a:spAutoFit/>
          </a:bodyPr>
          <a:lstStyle/>
          <a:p>
            <a:pPr algn="ctr"/>
            <a:r>
              <a:rPr lang="en-IE" dirty="0">
                <a:solidFill>
                  <a:schemeClr val="bg1"/>
                </a:solidFill>
                <a:hlinkClick r:id="rId3">
                  <a:extLst>
                    <a:ext uri="{A12FA001-AC4F-418D-AE19-62706E023703}">
                      <ahyp:hlinkClr xmlns:ahyp="http://schemas.microsoft.com/office/drawing/2018/hyperlinkcolor" val="tx"/>
                    </a:ext>
                  </a:extLst>
                </a:hlinkClick>
              </a:rPr>
              <a:t>https://www.europarl.europa.eu/RegData/etudes/STUD/2015/542199/IPOL_STU(2015)542199_EN.pdf</a:t>
            </a:r>
            <a:r>
              <a:rPr lang="en-IE" dirty="0">
                <a:solidFill>
                  <a:schemeClr val="bg1"/>
                </a:solidFill>
              </a:rPr>
              <a:t> </a:t>
            </a:r>
          </a:p>
        </p:txBody>
      </p:sp>
    </p:spTree>
    <p:extLst>
      <p:ext uri="{BB962C8B-B14F-4D97-AF65-F5344CB8AC3E}">
        <p14:creationId xmlns:p14="http://schemas.microsoft.com/office/powerpoint/2010/main" val="31706860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E960DAF-8AEA-4B35-989D-A229871101DB}"/>
            </a:ext>
          </a:extLst>
        </p:cNvPr>
        <p:cNvGrpSpPr/>
        <p:nvPr/>
      </p:nvGrpSpPr>
      <p:grpSpPr>
        <a:xfrm>
          <a:off x="0" y="0"/>
          <a:ext cx="0" cy="0"/>
          <a:chOff x="0" y="0"/>
          <a:chExt cx="0" cy="0"/>
        </a:xfrm>
      </p:grpSpPr>
      <p:sp>
        <p:nvSpPr>
          <p:cNvPr id="4" name="Text Placeholder 3">
            <a:extLst>
              <a:ext uri="{FF2B5EF4-FFF2-40B4-BE49-F238E27FC236}">
                <a16:creationId xmlns:a16="http://schemas.microsoft.com/office/drawing/2014/main" id="{331BA0FB-33AF-0455-D82E-75FD82DD5611}"/>
              </a:ext>
            </a:extLst>
          </p:cNvPr>
          <p:cNvSpPr>
            <a:spLocks noGrp="1"/>
          </p:cNvSpPr>
          <p:nvPr>
            <p:ph type="body" sz="quarter" idx="16"/>
          </p:nvPr>
        </p:nvSpPr>
        <p:spPr/>
        <p:txBody>
          <a:bodyPr>
            <a:normAutofit fontScale="92500" lnSpcReduction="10000"/>
          </a:bodyPr>
          <a:lstStyle/>
          <a:p>
            <a:r>
              <a:rPr lang="en-IE" dirty="0"/>
              <a:t>Navigating European HR Regulations</a:t>
            </a:r>
          </a:p>
        </p:txBody>
      </p:sp>
      <p:sp>
        <p:nvSpPr>
          <p:cNvPr id="5" name="Text Placeholder 4">
            <a:extLst>
              <a:ext uri="{FF2B5EF4-FFF2-40B4-BE49-F238E27FC236}">
                <a16:creationId xmlns:a16="http://schemas.microsoft.com/office/drawing/2014/main" id="{CC896973-9CD5-36F2-4825-F97B5CD87636}"/>
              </a:ext>
            </a:extLst>
          </p:cNvPr>
          <p:cNvSpPr>
            <a:spLocks noGrp="1"/>
          </p:cNvSpPr>
          <p:nvPr>
            <p:ph type="body" sz="quarter" idx="17"/>
          </p:nvPr>
        </p:nvSpPr>
        <p:spPr/>
        <p:txBody>
          <a:bodyPr/>
          <a:lstStyle/>
          <a:p>
            <a:r>
              <a:rPr lang="en-IE" dirty="0"/>
              <a:t>02</a:t>
            </a:r>
          </a:p>
        </p:txBody>
      </p:sp>
    </p:spTree>
    <p:extLst>
      <p:ext uri="{BB962C8B-B14F-4D97-AF65-F5344CB8AC3E}">
        <p14:creationId xmlns:p14="http://schemas.microsoft.com/office/powerpoint/2010/main" val="3762603394"/>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25315</TotalTime>
  <Words>5715</Words>
  <Application>Microsoft Office PowerPoint</Application>
  <PresentationFormat>Widescreen</PresentationFormat>
  <Paragraphs>398</Paragraphs>
  <Slides>46</Slides>
  <Notes>2</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46</vt:i4>
      </vt:variant>
    </vt:vector>
  </HeadingPairs>
  <TitlesOfParts>
    <vt:vector size="58" baseType="lpstr">
      <vt:lpstr>Abadi</vt:lpstr>
      <vt:lpstr>Aharoni</vt:lpstr>
      <vt:lpstr>Aptos</vt:lpstr>
      <vt:lpstr>Arial</vt:lpstr>
      <vt:lpstr>Calibri</vt:lpstr>
      <vt:lpstr>Montserrat</vt:lpstr>
      <vt:lpstr>Montserrat Light</vt:lpstr>
      <vt:lpstr>Quattrocento Sans</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636</cp:revision>
  <dcterms:created xsi:type="dcterms:W3CDTF">2020-10-14T13:32:04Z</dcterms:created>
  <dcterms:modified xsi:type="dcterms:W3CDTF">2025-06-11T11:19:41Z</dcterms:modified>
</cp:coreProperties>
</file>